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464" r:id="rId2"/>
    <p:sldId id="1739" r:id="rId3"/>
    <p:sldId id="1728" r:id="rId4"/>
    <p:sldId id="1737" r:id="rId5"/>
    <p:sldId id="1738" r:id="rId6"/>
    <p:sldId id="1729" r:id="rId7"/>
    <p:sldId id="1730" r:id="rId8"/>
    <p:sldId id="1754" r:id="rId9"/>
    <p:sldId id="1731" r:id="rId10"/>
    <p:sldId id="1736" r:id="rId11"/>
    <p:sldId id="1718" r:id="rId12"/>
    <p:sldId id="1599" r:id="rId13"/>
    <p:sldId id="1667" r:id="rId14"/>
    <p:sldId id="1752" r:id="rId15"/>
    <p:sldId id="1769" r:id="rId16"/>
    <p:sldId id="1696" r:id="rId17"/>
    <p:sldId id="1753" r:id="rId18"/>
    <p:sldId id="1698" r:id="rId19"/>
    <p:sldId id="1606" r:id="rId20"/>
    <p:sldId id="1700" r:id="rId21"/>
    <p:sldId id="1701" r:id="rId22"/>
    <p:sldId id="1756" r:id="rId23"/>
    <p:sldId id="1719" r:id="rId24"/>
    <p:sldId id="1770" r:id="rId25"/>
    <p:sldId id="1675" r:id="rId26"/>
    <p:sldId id="1704" r:id="rId27"/>
    <p:sldId id="1680" r:id="rId28"/>
    <p:sldId id="1721" r:id="rId29"/>
    <p:sldId id="1722" r:id="rId30"/>
    <p:sldId id="1779" r:id="rId31"/>
    <p:sldId id="1724" r:id="rId32"/>
    <p:sldId id="1676" r:id="rId33"/>
    <p:sldId id="1727" r:id="rId34"/>
    <p:sldId id="1714" r:id="rId35"/>
    <p:sldId id="1767" r:id="rId36"/>
    <p:sldId id="1684" r:id="rId37"/>
    <p:sldId id="1734" r:id="rId38"/>
    <p:sldId id="1708" r:id="rId39"/>
    <p:sldId id="1785" r:id="rId40"/>
    <p:sldId id="1732" r:id="rId41"/>
    <p:sldId id="1733" r:id="rId42"/>
    <p:sldId id="1709" r:id="rId43"/>
    <p:sldId id="1771" r:id="rId44"/>
    <p:sldId id="1772" r:id="rId45"/>
    <p:sldId id="1786" r:id="rId46"/>
    <p:sldId id="1787" r:id="rId47"/>
    <p:sldId id="1780" r:id="rId48"/>
    <p:sldId id="1781" r:id="rId49"/>
    <p:sldId id="1782" r:id="rId50"/>
    <p:sldId id="1783" r:id="rId51"/>
    <p:sldId id="1784" r:id="rId52"/>
    <p:sldId id="1773" r:id="rId53"/>
    <p:sldId id="1774" r:id="rId54"/>
    <p:sldId id="1775" r:id="rId55"/>
    <p:sldId id="1776" r:id="rId56"/>
    <p:sldId id="1777" r:id="rId57"/>
    <p:sldId id="1778" r:id="rId58"/>
    <p:sldId id="1462" r:id="rId59"/>
  </p:sldIdLst>
  <p:sldSz cx="9144000" cy="6858000" type="screen4x3"/>
  <p:notesSz cx="6858000" cy="9926638"/>
  <p:defaultTextStyle>
    <a:defPPr>
      <a:defRPr lang="el-GR"/>
    </a:defPPr>
    <a:lvl1pPr algn="l" rtl="0" eaLnBrk="0" fontAlgn="base" hangingPunct="0">
      <a:spcBef>
        <a:spcPct val="0"/>
      </a:spcBef>
      <a:spcAft>
        <a:spcPct val="0"/>
      </a:spcAft>
      <a:defRPr kern="1200">
        <a:solidFill>
          <a:schemeClr val="tx1"/>
        </a:solidFill>
        <a:latin typeface="Bookman Old Style" pitchFamily="18" charset="0"/>
        <a:ea typeface="+mn-ea"/>
        <a:cs typeface="+mn-cs"/>
      </a:defRPr>
    </a:lvl1pPr>
    <a:lvl2pPr marL="457200" algn="l" rtl="0" eaLnBrk="0" fontAlgn="base" hangingPunct="0">
      <a:spcBef>
        <a:spcPct val="0"/>
      </a:spcBef>
      <a:spcAft>
        <a:spcPct val="0"/>
      </a:spcAft>
      <a:defRPr kern="1200">
        <a:solidFill>
          <a:schemeClr val="tx1"/>
        </a:solidFill>
        <a:latin typeface="Bookman Old Style" pitchFamily="18" charset="0"/>
        <a:ea typeface="+mn-ea"/>
        <a:cs typeface="+mn-cs"/>
      </a:defRPr>
    </a:lvl2pPr>
    <a:lvl3pPr marL="914400" algn="l" rtl="0" eaLnBrk="0" fontAlgn="base" hangingPunct="0">
      <a:spcBef>
        <a:spcPct val="0"/>
      </a:spcBef>
      <a:spcAft>
        <a:spcPct val="0"/>
      </a:spcAft>
      <a:defRPr kern="1200">
        <a:solidFill>
          <a:schemeClr val="tx1"/>
        </a:solidFill>
        <a:latin typeface="Bookman Old Style" pitchFamily="18" charset="0"/>
        <a:ea typeface="+mn-ea"/>
        <a:cs typeface="+mn-cs"/>
      </a:defRPr>
    </a:lvl3pPr>
    <a:lvl4pPr marL="1371600" algn="l" rtl="0" eaLnBrk="0" fontAlgn="base" hangingPunct="0">
      <a:spcBef>
        <a:spcPct val="0"/>
      </a:spcBef>
      <a:spcAft>
        <a:spcPct val="0"/>
      </a:spcAft>
      <a:defRPr kern="1200">
        <a:solidFill>
          <a:schemeClr val="tx1"/>
        </a:solidFill>
        <a:latin typeface="Bookman Old Style" pitchFamily="18" charset="0"/>
        <a:ea typeface="+mn-ea"/>
        <a:cs typeface="+mn-cs"/>
      </a:defRPr>
    </a:lvl4pPr>
    <a:lvl5pPr marL="1828800" algn="l" rtl="0" eaLnBrk="0" fontAlgn="base" hangingPunct="0">
      <a:spcBef>
        <a:spcPct val="0"/>
      </a:spcBef>
      <a:spcAft>
        <a:spcPct val="0"/>
      </a:spcAft>
      <a:defRPr kern="1200">
        <a:solidFill>
          <a:schemeClr val="tx1"/>
        </a:solidFill>
        <a:latin typeface="Bookman Old Style" pitchFamily="18" charset="0"/>
        <a:ea typeface="+mn-ea"/>
        <a:cs typeface="+mn-cs"/>
      </a:defRPr>
    </a:lvl5pPr>
    <a:lvl6pPr marL="2286000" algn="l" defTabSz="914400" rtl="0" eaLnBrk="1" latinLnBrk="0" hangingPunct="1">
      <a:defRPr kern="1200">
        <a:solidFill>
          <a:schemeClr val="tx1"/>
        </a:solidFill>
        <a:latin typeface="Bookman Old Style" pitchFamily="18" charset="0"/>
        <a:ea typeface="+mn-ea"/>
        <a:cs typeface="+mn-cs"/>
      </a:defRPr>
    </a:lvl6pPr>
    <a:lvl7pPr marL="2743200" algn="l" defTabSz="914400" rtl="0" eaLnBrk="1" latinLnBrk="0" hangingPunct="1">
      <a:defRPr kern="1200">
        <a:solidFill>
          <a:schemeClr val="tx1"/>
        </a:solidFill>
        <a:latin typeface="Bookman Old Style" pitchFamily="18" charset="0"/>
        <a:ea typeface="+mn-ea"/>
        <a:cs typeface="+mn-cs"/>
      </a:defRPr>
    </a:lvl7pPr>
    <a:lvl8pPr marL="3200400" algn="l" defTabSz="914400" rtl="0" eaLnBrk="1" latinLnBrk="0" hangingPunct="1">
      <a:defRPr kern="1200">
        <a:solidFill>
          <a:schemeClr val="tx1"/>
        </a:solidFill>
        <a:latin typeface="Bookman Old Style" pitchFamily="18" charset="0"/>
        <a:ea typeface="+mn-ea"/>
        <a:cs typeface="+mn-cs"/>
      </a:defRPr>
    </a:lvl8pPr>
    <a:lvl9pPr marL="3657600" algn="l" defTabSz="914400" rtl="0" eaLnBrk="1" latinLnBrk="0" hangingPunct="1">
      <a:defRPr kern="1200">
        <a:solidFill>
          <a:schemeClr val="tx1"/>
        </a:solidFill>
        <a:latin typeface="Bookman Old Style"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33"/>
    <a:srgbClr val="FF3399"/>
    <a:srgbClr val="9900FF"/>
    <a:srgbClr val="9900CC"/>
    <a:srgbClr val="FF66FF"/>
    <a:srgbClr val="FF6600"/>
    <a:srgbClr val="66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308" autoAdjust="0"/>
    <p:restoredTop sz="86882" autoAdjust="0"/>
  </p:normalViewPr>
  <p:slideViewPr>
    <p:cSldViewPr>
      <p:cViewPr varScale="1">
        <p:scale>
          <a:sx n="63" d="100"/>
          <a:sy n="63" d="100"/>
        </p:scale>
        <p:origin x="-13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4336"/>
    </p:cViewPr>
  </p:sorterViewPr>
  <p:notesViewPr>
    <p:cSldViewPr>
      <p:cViewPr>
        <p:scale>
          <a:sx n="100" d="100"/>
          <a:sy n="100" d="100"/>
        </p:scale>
        <p:origin x="-1620" y="792"/>
      </p:cViewPr>
      <p:guideLst>
        <p:guide orient="horz" pos="3127"/>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l-GR"/>
          </a:p>
        </p:txBody>
      </p:sp>
      <p:sp>
        <p:nvSpPr>
          <p:cNvPr id="89091"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89092" name="Rectangle 4"/>
          <p:cNvSpPr>
            <a:spLocks noGrp="1" noChangeArrowheads="1"/>
          </p:cNvSpPr>
          <p:nvPr>
            <p:ph type="ftr" sz="quarter" idx="2"/>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89093" name="Rectangle 5"/>
          <p:cNvSpPr>
            <a:spLocks noGrp="1" noChangeArrowheads="1"/>
          </p:cNvSpPr>
          <p:nvPr>
            <p:ph type="sldNum" sz="quarter" idx="3"/>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07A4E62B-9BEE-4728-A5E3-B4653FC86CDD}" type="slidenum">
              <a:rPr lang="el-GR" altLang="el-GR"/>
              <a:pPr>
                <a:defRPr/>
              </a:pPr>
              <a:t>‹#›</a:t>
            </a:fld>
            <a:endParaRPr lang="el-GR" altLang="el-GR"/>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l-GR"/>
          </a:p>
        </p:txBody>
      </p:sp>
      <p:sp>
        <p:nvSpPr>
          <p:cNvPr id="336899"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73732"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336901"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336902" name="Rectangle 6"/>
          <p:cNvSpPr>
            <a:spLocks noGrp="1" noChangeArrowheads="1"/>
          </p:cNvSpPr>
          <p:nvPr>
            <p:ph type="ftr" sz="quarter" idx="4"/>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336903" name="Rectangle 7"/>
          <p:cNvSpPr>
            <a:spLocks noGrp="1" noChangeArrowheads="1"/>
          </p:cNvSpPr>
          <p:nvPr>
            <p:ph type="sldNum" sz="quarter" idx="5"/>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C7567422-C0F4-40D2-B8E9-E487CBD69F18}"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1F78113-BE45-49F9-B2E9-A15BBC17BF73}" type="slidenum">
              <a:rPr lang="el-GR" altLang="el-GR" smtClean="0"/>
              <a:pPr/>
              <a:t>1</a:t>
            </a:fld>
            <a:endParaRPr lang="el-GR" altLang="el-G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l-GR" altLang="el-GR">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l-GR" altLang="el-GR">
              <a:latin typeface="Arial" pitchFamily="34" charset="0"/>
            </a:endParaRPr>
          </a:p>
          <a:p>
            <a:endParaRPr lang="el-GR" altLang="el-GR">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947738" y="744538"/>
            <a:ext cx="4964112" cy="3724275"/>
          </a:xfrm>
          <a:ln/>
        </p:spPr>
      </p:sp>
      <p:sp>
        <p:nvSpPr>
          <p:cNvPr id="86019" name="Rectangle 3"/>
          <p:cNvSpPr>
            <a:spLocks noGrp="1" noChangeArrowheads="1"/>
          </p:cNvSpPr>
          <p:nvPr>
            <p:ph type="body" idx="1"/>
          </p:nvPr>
        </p:nvSpPr>
        <p:spPr>
          <a:xfrm>
            <a:off x="687388" y="4716463"/>
            <a:ext cx="5483225" cy="4465637"/>
          </a:xfrm>
          <a:noFill/>
          <a:ln/>
        </p:spPr>
        <p:txBody>
          <a:bodyPr/>
          <a:lstStyle/>
          <a:p>
            <a:r>
              <a:rPr lang="el-GR" altLang="el-GR">
                <a:latin typeface="Arial" pitchFamily="34" charset="0"/>
              </a:rPr>
              <a:t>Σύμφωνα με την βιβλιογραφία ο πόνος διακρίνεται σε 3 κατηγορίες:</a:t>
            </a:r>
          </a:p>
          <a:p>
            <a:r>
              <a:rPr lang="el-GR" altLang="el-GR">
                <a:latin typeface="Arial" pitchFamily="34" charset="0"/>
              </a:rPr>
              <a:t>Τον νευροπαθητικό πόνο, που ορίζεται ο πόνος με αίτιο ή έναρξη οφειλόμενη σε βλάβη ή δυσλειτουργία του σωματοαισθητικού συστήματος. Στον αλγαισθητικό (μη νευροπαθητικό) πόνο, πόνος που προκαλείται από τραύμα σε ιστούς του σώματος (μυοσκελετικό, στο δέρμα ή σπλαχνικό)  και τέλος το μικτό πόνο δηλαδή τον πόνο με στοιχεία νευροπαθητικά και αλγαισθητικά.</a:t>
            </a:r>
          </a:p>
          <a:p>
            <a:endParaRPr lang="el-GR" altLang="el-GR">
              <a:latin typeface="Arial" pitchFamily="34" charset="0"/>
            </a:endParaRPr>
          </a:p>
          <a:p>
            <a:r>
              <a:rPr lang="el-GR" altLang="el-GR">
                <a:latin typeface="Arial" pitchFamily="34" charset="0"/>
              </a:rPr>
              <a:t>Παραδείγματα νευροπαθητικού πόνου είναι:</a:t>
            </a:r>
          </a:p>
          <a:p>
            <a:r>
              <a:rPr lang="el-GR" altLang="el-GR">
                <a:latin typeface="Arial" pitchFamily="34" charset="0"/>
              </a:rPr>
              <a:t>Περιφερικός ΝεΠ: …………….</a:t>
            </a:r>
          </a:p>
          <a:p>
            <a:r>
              <a:rPr lang="el-GR" altLang="el-GR">
                <a:latin typeface="Arial" pitchFamily="34" charset="0"/>
              </a:rPr>
              <a:t>Κεντρικό ΝεΠ:…………….</a:t>
            </a:r>
          </a:p>
          <a:p>
            <a:endParaRPr lang="el-GR" altLang="el-GR">
              <a:latin typeface="Arial" pitchFamily="34" charset="0"/>
            </a:endParaRPr>
          </a:p>
          <a:p>
            <a:r>
              <a:rPr lang="el-GR" altLang="el-GR">
                <a:latin typeface="Arial" pitchFamily="34" charset="0"/>
              </a:rPr>
              <a:t>Ενώ τα πιο συνήθη συμπτώματα είναι: Κάψιμο,Μυρμήγκιασμα,Υπερευαισθησία στην αφή ή στο κρύο</a:t>
            </a:r>
          </a:p>
          <a:p>
            <a:r>
              <a:rPr lang="el-GR" altLang="el-GR">
                <a:latin typeface="Arial" pitchFamily="34" charset="0"/>
              </a:rPr>
              <a:t>Αντίστοιχα ο χρόνιος πόνος μέσης με ριζοπάθεια/ οσφυαλγία, η αυχενική ριζοπάθεια, ο καρκινικός πόνος και το σύνδρομο καρπιαίου σωλήνα αποτελούν παραδείγματα μικτού πόνου.</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ChangeArrowheads="1" noTextEdit="1"/>
          </p:cNvSpPr>
          <p:nvPr>
            <p:ph type="sldImg"/>
          </p:nvPr>
        </p:nvSpPr>
        <p:spPr>
          <a:ln/>
        </p:spPr>
      </p:sp>
      <p:sp>
        <p:nvSpPr>
          <p:cNvPr id="93187" name="Notes Placeholder 2"/>
          <p:cNvSpPr>
            <a:spLocks noGrp="1"/>
          </p:cNvSpPr>
          <p:nvPr>
            <p:ph type="body" idx="1"/>
          </p:nvPr>
        </p:nvSpPr>
        <p:spPr>
          <a:xfrm>
            <a:off x="131763" y="4714875"/>
            <a:ext cx="6521450" cy="4467225"/>
          </a:xfrm>
          <a:noFill/>
          <a:ln/>
        </p:spPr>
        <p:txBody>
          <a:bodyPr/>
          <a:lstStyle/>
          <a:p>
            <a:pPr eaLnBrk="1" hangingPunct="1">
              <a:spcBef>
                <a:spcPct val="0"/>
              </a:spcBef>
            </a:pPr>
            <a:r>
              <a:rPr lang="el-GR" altLang="el-GR" sz="1000">
                <a:latin typeface="Arial" pitchFamily="34" charset="0"/>
              </a:rPr>
              <a:t>Το σωματοαισθητικό σύστημα είναι το νευροανατομικό μονοπάτι που ακολουθεί το ερέθισμα (χημικό, θερμικό, μηχανικό) από την περιφέρεια μέχρι το κέντρο. </a:t>
            </a:r>
            <a:endParaRPr lang="en-US" altLang="el-GR" sz="1000">
              <a:latin typeface="Arial" pitchFamily="34" charset="0"/>
            </a:endParaRPr>
          </a:p>
          <a:p>
            <a:pPr eaLnBrk="1" hangingPunct="1">
              <a:spcBef>
                <a:spcPct val="0"/>
              </a:spcBef>
            </a:pPr>
            <a:r>
              <a:rPr lang="el-GR" altLang="el-GR" sz="1000">
                <a:latin typeface="Calibri" pitchFamily="34" charset="0"/>
              </a:rPr>
              <a:t>Η ανιούσα νωτιαιοθαλαμική οδός είναι η κύρια οδός της μετάδοσης της επώδυνης πληροφορίας στον εγκέφαλο</a:t>
            </a:r>
            <a:r>
              <a:rPr lang="en-US" altLang="el-GR" sz="1000">
                <a:latin typeface="Calibri" pitchFamily="34" charset="0"/>
              </a:rPr>
              <a:t> </a:t>
            </a:r>
            <a:r>
              <a:rPr lang="el-GR" altLang="el-GR" sz="1000">
                <a:latin typeface="Calibri" pitchFamily="34" charset="0"/>
              </a:rPr>
              <a:t>μέσω των Αδ και </a:t>
            </a:r>
            <a:r>
              <a:rPr lang="en-US" altLang="el-GR" sz="1000">
                <a:latin typeface="Calibri" pitchFamily="34" charset="0"/>
              </a:rPr>
              <a:t>C </a:t>
            </a:r>
            <a:r>
              <a:rPr lang="el-GR" altLang="el-GR" sz="1000">
                <a:latin typeface="Calibri" pitchFamily="34" charset="0"/>
              </a:rPr>
              <a:t>ινών (εμμύελες και αμύελες) γλουταμικού και ουσία </a:t>
            </a:r>
            <a:r>
              <a:rPr lang="en-US" altLang="el-GR" sz="1000">
                <a:latin typeface="Calibri" pitchFamily="34" charset="0"/>
              </a:rPr>
              <a:t>P </a:t>
            </a:r>
            <a:r>
              <a:rPr lang="el-GR" altLang="el-GR" sz="1000">
                <a:latin typeface="Calibri" pitchFamily="34" charset="0"/>
              </a:rPr>
              <a:t>που μεταφέρουν μέσω των δευτερογενών ινών το επώδυνο μήνυμα προς  </a:t>
            </a:r>
            <a:r>
              <a:rPr lang="el-GR" altLang="el-GR" sz="1000">
                <a:latin typeface="Arial" pitchFamily="34" charset="0"/>
              </a:rPr>
              <a:t>τους θαλαμικούς πυρήνες και στην αμυγδαλή όπου πραγματοποιείται σύναψη με τον γ’ αισθητικό νευρώνα, ο οποίος καταλήγει στοσωματοαισθητικό φλοιό, και σε άλλες περιοχές του εγκεφάλου όπου ερμηνεύεται ο πόνος και μαζί με το συναίσθημα, την μνήμη και τη γνωσιακή λειτουργία εκτιμάται η σημασία του. Στο σωματοαισθητικό σύστημα ανήκουν επίσης και οι κατιούσες οδοί προερχόμενεσ από τον μεσεγκέφαλο, το στέλεχος και τον φλοιό. Η νωτιαιολημνισκικλή οδό (αντίληψη μηχανικών ερεθισμάτων και θέση στο χώρο), ίνες Αβ , στα πλαίσια νευροπλαστικότητας μπορούν να αναπτύξουν αλγαισθητικέ ιδιότητες.</a:t>
            </a:r>
            <a:endParaRPr lang="en-US" altLang="el-GR" sz="1000">
              <a:latin typeface="Arial" pitchFamily="34" charset="0"/>
            </a:endParaRPr>
          </a:p>
          <a:p>
            <a:pPr eaLnBrk="1" hangingPunct="1">
              <a:spcBef>
                <a:spcPct val="0"/>
              </a:spcBef>
            </a:pPr>
            <a:endParaRPr lang="en-US" altLang="el-GR" sz="1000">
              <a:latin typeface="Arial" pitchFamily="34" charset="0"/>
            </a:endParaRPr>
          </a:p>
          <a:p>
            <a:pPr eaLnBrk="1" hangingPunct="1">
              <a:spcBef>
                <a:spcPct val="0"/>
              </a:spcBef>
            </a:pPr>
            <a:endParaRPr lang="el-GR" altLang="el-GR" sz="1000">
              <a:latin typeface="Arial" pitchFamily="34" charset="0"/>
            </a:endParaRPr>
          </a:p>
          <a:p>
            <a:pPr eaLnBrk="1" hangingPunct="1">
              <a:spcBef>
                <a:spcPct val="0"/>
              </a:spcBef>
            </a:pPr>
            <a:r>
              <a:rPr lang="el-GR" altLang="el-GR" sz="1000">
                <a:latin typeface="Arial" pitchFamily="34" charset="0"/>
              </a:rPr>
              <a:t>Η κατάταξη του ΝΠ πόνου σε περιφερικό και κεντρικό σχετίζεται με τη προαναφερθείσα τοποανατομία: στον περιφερικό ΝΠ πόνο η βλάβη ή νόσος αφορά στο περιφερικό νευρικό σύστημα. Στον κεντρικό ΝΠ πόνο η βλάβη ή νόσος, αφορά στο κεντρικό νευρικό σύστημα. Δεν πρέπει ο κεντρικός ΝΠ πόνος να ταυτίζεται με τον όρο κεντρικοί μηχανισμοί δεδομένου ότι και στον περιφερικό ΝΠ πόνο αναπτύσσονται κεντρικοί μηχανισμοί και το αντίθετο. </a:t>
            </a:r>
          </a:p>
          <a:p>
            <a:pPr eaLnBrk="1" hangingPunct="1">
              <a:spcBef>
                <a:spcPct val="0"/>
              </a:spcBef>
            </a:pPr>
            <a:endParaRPr lang="el-GR" altLang="el-GR" sz="1000">
              <a:latin typeface="Arial" pitchFamily="34" charset="0"/>
            </a:endParaRPr>
          </a:p>
        </p:txBody>
      </p:sp>
      <p:sp>
        <p:nvSpPr>
          <p:cNvPr id="93188" name="Slide Number Placeholder 3"/>
          <p:cNvSpPr txBox="1">
            <a:spLocks noGrp="1"/>
          </p:cNvSpPr>
          <p:nvPr/>
        </p:nvSpPr>
        <p:spPr bwMode="auto">
          <a:xfrm>
            <a:off x="3884613" y="9428163"/>
            <a:ext cx="2971800" cy="496887"/>
          </a:xfrm>
          <a:prstGeom prst="rect">
            <a:avLst/>
          </a:prstGeom>
          <a:noFill/>
          <a:ln w="9525">
            <a:noFill/>
            <a:miter lim="800000"/>
            <a:headEnd/>
            <a:tailEnd/>
          </a:ln>
        </p:spPr>
        <p:txBody>
          <a:bodyPr anchor="b"/>
          <a:lstStyle/>
          <a:p>
            <a:pPr algn="r" eaLnBrk="1" hangingPunct="1"/>
            <a:fld id="{9CB90B61-0382-4A1D-899B-C5C771AA2421}" type="slidenum">
              <a:rPr lang="en-US" altLang="el-GR" sz="1200">
                <a:solidFill>
                  <a:srgbClr val="000000"/>
                </a:solidFill>
                <a:latin typeface="Arial" pitchFamily="34" charset="0"/>
                <a:ea typeface="MS PGothic" pitchFamily="34" charset="-128"/>
              </a:rPr>
              <a:pPr algn="r" eaLnBrk="1" hangingPunct="1"/>
              <a:t>14</a:t>
            </a:fld>
            <a:endParaRPr lang="en-US" altLang="el-GR" sz="1200">
              <a:solidFill>
                <a:srgbClr val="000000"/>
              </a:solidFill>
              <a:latin typeface="Arial"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00113" y="723900"/>
            <a:ext cx="5043487" cy="3783013"/>
          </a:xfrm>
          <a:ln/>
        </p:spPr>
      </p:sp>
      <p:sp>
        <p:nvSpPr>
          <p:cNvPr id="25603" name="Rectangle 3"/>
          <p:cNvSpPr>
            <a:spLocks noGrp="1" noChangeArrowheads="1"/>
          </p:cNvSpPr>
          <p:nvPr>
            <p:ph type="body" idx="1"/>
          </p:nvPr>
        </p:nvSpPr>
        <p:spPr>
          <a:xfrm>
            <a:off x="685479" y="4749800"/>
            <a:ext cx="5485440" cy="4413250"/>
          </a:xfrm>
          <a:noFill/>
          <a:ln/>
        </p:spPr>
        <p:txBody>
          <a:bodyPr/>
          <a:lstStyle/>
          <a:p>
            <a:pPr marL="152400" indent="-152400">
              <a:lnSpc>
                <a:spcPct val="80000"/>
              </a:lnSpc>
            </a:pPr>
            <a:r>
              <a:rPr lang="el-GR" altLang="el-GR" sz="800" b="1">
                <a:latin typeface="Arial" pitchFamily="34" charset="0"/>
              </a:rPr>
              <a:t>Σημείωση για τον ομιλητή: </a:t>
            </a:r>
            <a:r>
              <a:rPr lang="el-GR" altLang="el-GR" sz="800">
                <a:latin typeface="Arial" pitchFamily="34" charset="0"/>
              </a:rPr>
              <a:t>αυτή η διαφάνεια δείχνει με τον απλούστερο δυνατό τρόπο την παθοφυσιολογία του νευροπαθητικού πόνου και δείχνει ότι η οδός είναι σε γενικές γραμμές η ίδια,</a:t>
            </a:r>
            <a:r>
              <a:rPr lang="en-US" altLang="el-GR" sz="800">
                <a:latin typeface="Arial" pitchFamily="34" charset="0"/>
              </a:rPr>
              <a:t> </a:t>
            </a:r>
            <a:r>
              <a:rPr lang="el-GR" altLang="el-GR" sz="800">
                <a:latin typeface="Arial" pitchFamily="34" charset="0"/>
              </a:rPr>
              <a:t>ανεξάρτητα από την προέλευσή του (περιφερικού ή του κεντρικού νευρικού συστήματος).</a:t>
            </a:r>
            <a:endParaRPr lang="el-GR" altLang="en-US" sz="700" b="1">
              <a:latin typeface="Arial" pitchFamily="34" charset="0"/>
            </a:endParaRPr>
          </a:p>
          <a:p>
            <a:pPr marL="152400" indent="-152400">
              <a:lnSpc>
                <a:spcPct val="80000"/>
              </a:lnSpc>
            </a:pPr>
            <a:endParaRPr lang="en-GB" altLang="el-GR" sz="700">
              <a:latin typeface="Arial" pitchFamily="34" charset="0"/>
            </a:endParaRPr>
          </a:p>
          <a:p>
            <a:pPr marL="361950" lvl="1" indent="-182563">
              <a:lnSpc>
                <a:spcPct val="80000"/>
              </a:lnSpc>
            </a:pPr>
            <a:r>
              <a:rPr lang="el-GR" altLang="el-GR" sz="800" b="1">
                <a:latin typeface="Arial" pitchFamily="34" charset="0"/>
              </a:rPr>
              <a:t>Περιφερικοί μηχανισμοί ΝεΠ</a:t>
            </a:r>
            <a:endParaRPr lang="en-US" altLang="el-GR" sz="800">
              <a:solidFill>
                <a:srgbClr val="FF3300"/>
              </a:solidFill>
              <a:latin typeface="Arial" pitchFamily="34" charset="0"/>
            </a:endParaRPr>
          </a:p>
          <a:p>
            <a:pPr marL="361950" lvl="1" indent="-182563">
              <a:lnSpc>
                <a:spcPct val="80000"/>
              </a:lnSpc>
              <a:buFontTx/>
              <a:buChar char="•"/>
            </a:pPr>
            <a:r>
              <a:rPr lang="el-GR" altLang="el-GR" sz="800">
                <a:latin typeface="Arial" pitchFamily="34" charset="0"/>
              </a:rPr>
              <a:t>Οι περιφερικοί μηχανισμοί συμπεριλαμβάνουν την υπερδιέγερση των περιφερικών νευρώνων, που μπορεί να οδηγήσουν σε μη φυσιολογικές  εκφορτίσεις αισθητικών νεύρων. </a:t>
            </a:r>
          </a:p>
          <a:p>
            <a:pPr marL="361950" lvl="1" indent="-182563">
              <a:lnSpc>
                <a:spcPct val="80000"/>
              </a:lnSpc>
              <a:buFontTx/>
              <a:buChar char="•"/>
            </a:pPr>
            <a:r>
              <a:rPr lang="el-GR" altLang="el-GR" sz="800">
                <a:latin typeface="Arial" pitchFamily="34" charset="0"/>
              </a:rPr>
              <a:t>Οι περιφερικοί μηχανισμοί μπορούν να ενεργοποιήσουν δευτερογενή (π.χ. κεντρικούς) μηχανισμούς </a:t>
            </a:r>
          </a:p>
          <a:p>
            <a:pPr marL="361950" lvl="1" indent="-182563">
              <a:lnSpc>
                <a:spcPct val="80000"/>
              </a:lnSpc>
              <a:buFontTx/>
              <a:buChar char="•"/>
            </a:pPr>
            <a:endParaRPr lang="en-US" altLang="el-GR" sz="700">
              <a:latin typeface="Arial" pitchFamily="34" charset="0"/>
            </a:endParaRPr>
          </a:p>
          <a:p>
            <a:pPr marL="361950" lvl="1" indent="-182563">
              <a:lnSpc>
                <a:spcPct val="80000"/>
              </a:lnSpc>
            </a:pPr>
            <a:r>
              <a:rPr lang="el-GR" altLang="el-GR" sz="800" b="1">
                <a:latin typeface="Arial" pitchFamily="34" charset="0"/>
              </a:rPr>
              <a:t>Κεντρικοί μηχανισμοί ΝεΠ</a:t>
            </a:r>
          </a:p>
          <a:p>
            <a:pPr marL="361950" lvl="1" indent="-182563">
              <a:lnSpc>
                <a:spcPct val="80000"/>
              </a:lnSpc>
            </a:pPr>
            <a:r>
              <a:rPr lang="el-GR" altLang="el-GR" sz="800">
                <a:latin typeface="Arial" pitchFamily="34" charset="0"/>
              </a:rPr>
              <a:t>Οι κεντρική μηχανισμοί περιλαμβάνουν τη νευρωνική υπερδιέγερση, την απώλεια του ανασταλτικού ελέγχου και την κεντρική ευαισθητοποίηση (λειτουργικές αλλαγές που αντιστοιχούν σε μεταβολή των ηλεκτροφυσιολογικών ιδιοτήτων [δηλαδή της διεγερσιμότητας] κεντρικών αλγαισθητικών νευρώνων)</a:t>
            </a:r>
            <a:br>
              <a:rPr lang="el-GR" altLang="el-GR" sz="800">
                <a:latin typeface="Arial" pitchFamily="34" charset="0"/>
              </a:rPr>
            </a:br>
            <a:r>
              <a:rPr lang="el-GR" altLang="el-GR" sz="800">
                <a:latin typeface="Arial" pitchFamily="34" charset="0"/>
              </a:rPr>
              <a:t/>
            </a:r>
            <a:br>
              <a:rPr lang="el-GR" altLang="el-GR" sz="800">
                <a:latin typeface="Arial" pitchFamily="34" charset="0"/>
              </a:rPr>
            </a:br>
            <a:r>
              <a:rPr lang="el-GR" altLang="el-GR" sz="800">
                <a:latin typeface="Arial" pitchFamily="34" charset="0"/>
              </a:rPr>
              <a:t>Η σχέση μεταξύ της νόσου, του μηχανισμού και των συμπτωμάτων μπορεί να είναι απρόβλεπτη (π.χ………….):</a:t>
            </a:r>
            <a:br>
              <a:rPr lang="el-GR" altLang="el-GR" sz="800">
                <a:latin typeface="Arial" pitchFamily="34" charset="0"/>
              </a:rPr>
            </a:br>
            <a:r>
              <a:rPr lang="el-GR" altLang="el-GR" sz="800">
                <a:latin typeface="Arial" pitchFamily="34" charset="0"/>
              </a:rPr>
              <a:t>- Ο πόνος που προκαλείται από διαφορετικές ασθένειες μπορεί να προέρχεται από κοινούς μηχανισμούς</a:t>
            </a:r>
            <a:br>
              <a:rPr lang="el-GR" altLang="el-GR" sz="800">
                <a:latin typeface="Arial" pitchFamily="34" charset="0"/>
              </a:rPr>
            </a:br>
            <a:r>
              <a:rPr lang="el-GR" altLang="el-GR" sz="800">
                <a:latin typeface="Arial" pitchFamily="34" charset="0"/>
              </a:rPr>
              <a:t>- Ένας μηχανισμός θα μπορούσε να είναι υπεύθυνος για πολλά διαφορετικά συμπτώματα. Αντιθέτως, το ίδιο σύμπτωμα σε δύο ασθενείς μπορεί να προκληθεί από διαφορετικούς μηχανισμούς</a:t>
            </a:r>
            <a:br>
              <a:rPr lang="el-GR" altLang="el-GR" sz="800">
                <a:latin typeface="Arial" pitchFamily="34" charset="0"/>
              </a:rPr>
            </a:br>
            <a:endParaRPr lang="en-GB" altLang="el-GR" sz="4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947738" y="744538"/>
            <a:ext cx="4964112" cy="3724275"/>
          </a:xfrm>
          <a:ln/>
        </p:spPr>
      </p:sp>
      <p:sp>
        <p:nvSpPr>
          <p:cNvPr id="320515" name="Rectangle 3"/>
          <p:cNvSpPr>
            <a:spLocks noGrp="1" noChangeArrowheads="1"/>
          </p:cNvSpPr>
          <p:nvPr>
            <p:ph type="body" idx="1"/>
          </p:nvPr>
        </p:nvSpPr>
        <p:spPr>
          <a:xfrm>
            <a:off x="687388" y="4716463"/>
            <a:ext cx="5483225" cy="4465637"/>
          </a:xfrm>
        </p:spPr>
        <p:txBody>
          <a:bodyPr/>
          <a:lstStyle/>
          <a:p>
            <a:pPr>
              <a:defRPr/>
            </a:pPr>
            <a:r>
              <a:rPr lang="el-GR">
                <a:latin typeface="Arial" pitchFamily="34" charset="0"/>
              </a:rPr>
              <a:t>Τα κύρια χαρακτηριστικά του ΝεΠ είναι τα εξής:…………………………..</a:t>
            </a:r>
          </a:p>
          <a:p>
            <a:pPr>
              <a:defRPr/>
            </a:pPr>
            <a:endParaRPr lang="el-GR">
              <a:effectLst>
                <a:outerShdw blurRad="38100" dist="38100" dir="2700000" algn="tl">
                  <a:srgbClr val="C0C0C0"/>
                </a:outerShdw>
              </a:effectLst>
              <a:latin typeface="Arial" pitchFamily="34" charset="0"/>
            </a:endParaRPr>
          </a:p>
          <a:p>
            <a:pPr>
              <a:defRPr/>
            </a:pPr>
            <a:endParaRPr lang="en-US">
              <a:effectLst>
                <a:outerShdw blurRad="38100" dist="38100" dir="2700000" algn="tl">
                  <a:srgbClr val="C0C0C0"/>
                </a:outerShdw>
              </a:effectLst>
              <a:latin typeface="Arial" pitchFamily="34" charset="0"/>
            </a:endParaRPr>
          </a:p>
          <a:p>
            <a:pPr>
              <a:defRPr/>
            </a:pPr>
            <a:r>
              <a:rPr lang="el-GR" b="1">
                <a:solidFill>
                  <a:srgbClr val="FFFF00"/>
                </a:solidFill>
                <a:effectLst>
                  <a:outerShdw blurRad="38100" dist="38100" dir="2700000" algn="tl">
                    <a:srgbClr val="C0C0C0"/>
                  </a:outerShdw>
                </a:effectLst>
                <a:latin typeface="Arial" pitchFamily="34" charset="0"/>
              </a:rPr>
              <a:t>Αλλοδυνία</a:t>
            </a:r>
            <a:r>
              <a:rPr lang="el-GR">
                <a:latin typeface="Arial" pitchFamily="34" charset="0"/>
              </a:rPr>
              <a:t>: Αίσθημα πόνου από ερέθισμα, που υπό κανονικές συνθήκες δεν προκαλεί πόνο.</a:t>
            </a:r>
          </a:p>
          <a:p>
            <a:pPr>
              <a:defRPr/>
            </a:pPr>
            <a:r>
              <a:rPr lang="el-GR" b="1">
                <a:solidFill>
                  <a:srgbClr val="FFFF00"/>
                </a:solidFill>
                <a:effectLst>
                  <a:outerShdw blurRad="38100" dist="38100" dir="2700000" algn="tl">
                    <a:srgbClr val="C0C0C0"/>
                  </a:outerShdw>
                </a:effectLst>
                <a:latin typeface="Arial" pitchFamily="34" charset="0"/>
              </a:rPr>
              <a:t>Υπεραλγησία:</a:t>
            </a:r>
            <a:r>
              <a:rPr lang="el-GR">
                <a:latin typeface="Arial" pitchFamily="34" charset="0"/>
              </a:rPr>
              <a:t> Υπερευαισθησία σε ένα ερέθισμα πόνου.</a:t>
            </a:r>
          </a:p>
          <a:p>
            <a:pPr>
              <a:defRPr/>
            </a:pPr>
            <a:endParaRPr lang="el-GR">
              <a:effectLst>
                <a:outerShdw blurRad="38100" dist="38100" dir="2700000" algn="tl">
                  <a:srgbClr val="C0C0C0"/>
                </a:outerShdw>
              </a:effectLst>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696913" y="382588"/>
            <a:ext cx="5468937" cy="4103687"/>
          </a:xfrm>
          <a:solidFill>
            <a:srgbClr val="FFFFFF"/>
          </a:solidFill>
          <a:ln/>
        </p:spPr>
      </p:sp>
      <p:sp>
        <p:nvSpPr>
          <p:cNvPr id="104451" name="Rectangle 3"/>
          <p:cNvSpPr>
            <a:spLocks noGrp="1" noChangeArrowheads="1"/>
          </p:cNvSpPr>
          <p:nvPr>
            <p:ph type="body" idx="1"/>
          </p:nvPr>
        </p:nvSpPr>
        <p:spPr>
          <a:xfrm>
            <a:off x="712788" y="4630738"/>
            <a:ext cx="5407025" cy="4464050"/>
          </a:xfrm>
          <a:noFill/>
          <a:ln/>
        </p:spPr>
        <p:txBody>
          <a:bodyPr lIns="90315" tIns="45157" rIns="90315" bIns="45157"/>
          <a:lstStyle/>
          <a:p>
            <a:r>
              <a:rPr lang="el-GR" altLang="el-GR" sz="900">
                <a:latin typeface="Times" pitchFamily="18" charset="0"/>
              </a:rPr>
              <a:t>Υπάρχουν διάφορες φαρμακολογικές ουσίες που χρησιμοποιούνται για την αντιμετώπιση του ΝεΠ οι οποίες με βάση του μηχανισμού δράσης φαίνεται πως εμπλέκονται με έναν ή περισσότερους από τους μηχανισμούς που σχετίζονται με την ανάπτυξη ΝεΠ……..διαφάνεια</a:t>
            </a:r>
          </a:p>
          <a:p>
            <a:endParaRPr lang="el-GR" altLang="el-GR" sz="900">
              <a:latin typeface="Times" pitchFamily="18" charset="0"/>
            </a:endParaRPr>
          </a:p>
          <a:p>
            <a:r>
              <a:rPr lang="el-GR" altLang="el-GR" sz="900">
                <a:latin typeface="Times" pitchFamily="18" charset="0"/>
              </a:rPr>
              <a:t>Μία καλύτερη κατανόηση του μηχανισμού δράσης θα βοηθούσε να καθιερώθει καλύτερα ο ρόλος που έχουν στη θεραπεία του ΝεΠ</a:t>
            </a:r>
          </a:p>
          <a:p>
            <a:endParaRPr lang="el-GR" altLang="el-GR" sz="900">
              <a:latin typeface="Times" pitchFamily="18" charset="0"/>
            </a:endParaRPr>
          </a:p>
          <a:p>
            <a:endParaRPr lang="en-US" altLang="el-GR" sz="900">
              <a:latin typeface="Times" pitchFamily="18" charset="0"/>
            </a:endParaRPr>
          </a:p>
          <a:p>
            <a:r>
              <a:rPr lang="en-US" altLang="el-GR" sz="900">
                <a:latin typeface="Times" pitchFamily="18" charset="0"/>
              </a:rPr>
              <a:t>	</a:t>
            </a:r>
            <a:endParaRPr lang="en-US" altLang="el-GR" sz="800">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947738" y="744538"/>
            <a:ext cx="4964112" cy="3724275"/>
          </a:xfrm>
          <a:ln/>
        </p:spPr>
      </p:sp>
      <p:sp>
        <p:nvSpPr>
          <p:cNvPr id="116739" name="Rectangle 3"/>
          <p:cNvSpPr>
            <a:spLocks noGrp="1" noChangeArrowheads="1"/>
          </p:cNvSpPr>
          <p:nvPr>
            <p:ph type="body" idx="1"/>
          </p:nvPr>
        </p:nvSpPr>
        <p:spPr>
          <a:xfrm>
            <a:off x="687388" y="4716463"/>
            <a:ext cx="5483225" cy="4465637"/>
          </a:xfrm>
          <a:noFill/>
          <a:ln/>
        </p:spPr>
        <p:txBody>
          <a:bodyPr/>
          <a:lstStyle/>
          <a:p>
            <a:r>
              <a:rPr lang="el-GR" altLang="el-GR">
                <a:solidFill>
                  <a:srgbClr val="002060"/>
                </a:solidFill>
                <a:latin typeface="Arial" pitchFamily="34" charset="0"/>
              </a:rPr>
              <a:t>Το </a:t>
            </a:r>
            <a:r>
              <a:rPr lang="en-US" altLang="el-GR">
                <a:solidFill>
                  <a:srgbClr val="002060"/>
                </a:solidFill>
                <a:latin typeface="Arial" pitchFamily="34" charset="0"/>
              </a:rPr>
              <a:t>Lyrica</a:t>
            </a:r>
            <a:r>
              <a:rPr lang="it-IT" altLang="el-GR" baseline="30000">
                <a:solidFill>
                  <a:srgbClr val="002060"/>
                </a:solidFill>
                <a:latin typeface="Arial" pitchFamily="34" charset="0"/>
                <a:sym typeface="Arial" pitchFamily="34" charset="0"/>
              </a:rPr>
              <a:t> </a:t>
            </a:r>
            <a:r>
              <a:rPr lang="el-GR" altLang="el-GR">
                <a:solidFill>
                  <a:srgbClr val="002060"/>
                </a:solidFill>
                <a:latin typeface="Arial" pitchFamily="34" charset="0"/>
              </a:rPr>
              <a:t>ρυθμίζει τη δραστηριότητα υπερδιεγερμένων νευρώνων.</a:t>
            </a:r>
          </a:p>
          <a:p>
            <a:endParaRPr lang="el-GR" altLang="el-GR">
              <a:solidFill>
                <a:srgbClr val="002060"/>
              </a:solidFill>
              <a:latin typeface="Arial" pitchFamily="34" charset="0"/>
            </a:endParaRPr>
          </a:p>
          <a:p>
            <a:r>
              <a:rPr lang="el-GR" altLang="el-GR">
                <a:solidFill>
                  <a:srgbClr val="002060"/>
                </a:solidFill>
                <a:latin typeface="Arial" pitchFamily="34" charset="0"/>
              </a:rPr>
              <a:t>Οι ευαίσθητοι από τη διαφορά </a:t>
            </a:r>
            <a:r>
              <a:rPr lang="el-GR" altLang="el-GR">
                <a:latin typeface="Arial" pitchFamily="34" charset="0"/>
              </a:rPr>
              <a:t>δυναμικού δίαυλοι ασβεστίου </a:t>
            </a:r>
            <a:r>
              <a:rPr lang="el-GR" altLang="el-GR">
                <a:solidFill>
                  <a:srgbClr val="002060"/>
                </a:solidFill>
                <a:latin typeface="Arial" pitchFamily="34" charset="0"/>
              </a:rPr>
              <a:t>βρίσκονται σε διάφορα σημεία του κεντρικού νευρικού συστήματος και αποτελούνται από διάφορες υποομάδες (α1, β, γ κ.λπ.). </a:t>
            </a:r>
          </a:p>
          <a:p>
            <a:endParaRPr lang="el-GR" altLang="el-GR">
              <a:solidFill>
                <a:srgbClr val="002060"/>
              </a:solidFill>
              <a:latin typeface="Arial" pitchFamily="34" charset="0"/>
            </a:endParaRPr>
          </a:p>
          <a:p>
            <a:r>
              <a:rPr lang="el-GR" altLang="el-GR">
                <a:solidFill>
                  <a:srgbClr val="002060"/>
                </a:solidFill>
                <a:latin typeface="Arial" pitchFamily="34" charset="0"/>
              </a:rPr>
              <a:t>Η α2δ υποομάδα ελέγχει την εισροή ιόντων ασβεστίου εντός του κυττάρου και έτσι ελέγχεται και η απελευθέρωση διεγερτικών νευροδιαβιβαστών. </a:t>
            </a:r>
          </a:p>
          <a:p>
            <a:r>
              <a:rPr lang="el-GR" altLang="el-GR">
                <a:solidFill>
                  <a:srgbClr val="002060"/>
                </a:solidFill>
                <a:latin typeface="Arial" pitchFamily="34" charset="0"/>
              </a:rPr>
              <a:t>Το </a:t>
            </a:r>
            <a:r>
              <a:rPr lang="en-US" altLang="el-GR">
                <a:solidFill>
                  <a:srgbClr val="002060"/>
                </a:solidFill>
                <a:latin typeface="Arial" pitchFamily="34" charset="0"/>
              </a:rPr>
              <a:t>Lyrica </a:t>
            </a:r>
            <a:r>
              <a:rPr lang="el-GR" altLang="el-GR">
                <a:solidFill>
                  <a:srgbClr val="002060"/>
                </a:solidFill>
                <a:latin typeface="Arial" pitchFamily="34" charset="0"/>
              </a:rPr>
              <a:t>συνδέεται με την α2δ υποομάδα, ρυθμίζει τον δίαυλο ασβεστίου, μειώνεται η εισροή ιόντων ασβεστίου και έτσι μειώνεται και η απελευθέρωση διεγερτικών νευροδιαβιβαστών όπως ουσία </a:t>
            </a:r>
            <a:r>
              <a:rPr lang="en-US" altLang="el-GR">
                <a:solidFill>
                  <a:srgbClr val="002060"/>
                </a:solidFill>
                <a:latin typeface="Arial" pitchFamily="34" charset="0"/>
              </a:rPr>
              <a:t>P </a:t>
            </a:r>
            <a:r>
              <a:rPr lang="el-GR" altLang="el-GR">
                <a:solidFill>
                  <a:srgbClr val="002060"/>
                </a:solidFill>
                <a:latin typeface="Arial" pitchFamily="34" charset="0"/>
              </a:rPr>
              <a:t>και γλουταμάτης.</a:t>
            </a:r>
          </a:p>
          <a:p>
            <a:endParaRPr lang="el-GR" altLang="el-GR">
              <a:solidFill>
                <a:srgbClr val="002060"/>
              </a:solidFill>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ChangeArrowheads="1" noTextEdit="1"/>
          </p:cNvSpPr>
          <p:nvPr>
            <p:ph type="sldImg"/>
          </p:nvPr>
        </p:nvSpPr>
        <p:spPr>
          <a:ln/>
        </p:spPr>
      </p:sp>
      <p:sp>
        <p:nvSpPr>
          <p:cNvPr id="117763" name="Notes Placeholder 2"/>
          <p:cNvSpPr>
            <a:spLocks noGrp="1"/>
          </p:cNvSpPr>
          <p:nvPr>
            <p:ph type="body" idx="1"/>
          </p:nvPr>
        </p:nvSpPr>
        <p:spPr>
          <a:xfrm>
            <a:off x="188913" y="4714875"/>
            <a:ext cx="5983287" cy="4467225"/>
          </a:xfrm>
          <a:noFill/>
          <a:ln/>
        </p:spPr>
        <p:txBody>
          <a:bodyPr/>
          <a:lstStyle/>
          <a:p>
            <a:pPr eaLnBrk="1" hangingPunct="1">
              <a:spcBef>
                <a:spcPct val="0"/>
              </a:spcBef>
            </a:pPr>
            <a:r>
              <a:rPr lang="el-GR" altLang="el-GR" sz="800" b="1">
                <a:latin typeface="Arial" pitchFamily="34" charset="0"/>
              </a:rPr>
              <a:t>Οι περιοχές που ενδεχομένως συσχετίζονται με την αναλγησία, την αντιεπιληπτική δράση και την αγχολυτική δράση και τον ύπνο περιλαμβάνουν αρκετές περιοχές με πυκνή έκφραση του a2-d-1 (κόκκινο), συμπεριλαμβανομένου του νωτιαίου ραχιαίου κέρατος (για αναλγησία), περιοχές του μεταιχμιακού συστήματος, συμπεριλαμβανομένης της νησίδας, της αμυγδαλής και του πρόσθιου φλοιού του προσαγωγίου (για αναλγησία, αγχολυτική δράση και αντιεπιληπτική δράση) και του οσφρητικού βολβού (για αναλγησία και δευτερεύουσα τροποποίηση του πυρήνα της ραφής και του υπομέλανα τόπου). Σημειώστε ότι ο θάλαμος και η παρεγκεφαλίδα είναι μόνο ασθενώς χρωματισμένα και μπορεί να συμμετέχουν μόνο ελάχιστα (αν όχι καθόλου) στις δράσεις των φαρμάκων α2-δ.</a:t>
            </a:r>
          </a:p>
          <a:p>
            <a:pPr eaLnBrk="1" hangingPunct="1">
              <a:spcBef>
                <a:spcPct val="0"/>
              </a:spcBef>
            </a:pPr>
            <a:endParaRPr lang="el-GR" altLang="el-GR" sz="800" b="1">
              <a:latin typeface="Arial" pitchFamily="34" charset="0"/>
            </a:endParaRPr>
          </a:p>
          <a:p>
            <a:pPr eaLnBrk="1" hangingPunct="1">
              <a:spcBef>
                <a:spcPct val="0"/>
              </a:spcBef>
            </a:pPr>
            <a:r>
              <a:rPr lang="el-GR" altLang="el-GR" sz="800" b="1">
                <a:latin typeface="Arial" pitchFamily="34" charset="0"/>
              </a:rPr>
              <a:t>Ερεθισμός της κεντρικής φαιάς ουσία ενεργοποίεί νευρώνες που απελευθερώνουν εγκεφαλίνη προς τους πυρήνες της ραφής. Σερονίνη που απελευθερώνεται από από τους ΠΡ προωθείται στο οπίσθιο κέρας όπου συνδέεται με με ανασταλτικού διάμεσους νευρώνες. Όταν ενεργοποιούνται απελευθερώνουν ενδογενή οπιοειδοί  που συνδέονται με υποδοχείς μ στις απολήξεις </a:t>
            </a:r>
            <a:r>
              <a:rPr lang="en-US" altLang="el-GR" sz="800" b="1">
                <a:latin typeface="Arial" pitchFamily="34" charset="0"/>
              </a:rPr>
              <a:t>C </a:t>
            </a:r>
            <a:r>
              <a:rPr lang="el-GR" altLang="el-GR" sz="800" b="1">
                <a:latin typeface="Arial" pitchFamily="34" charset="0"/>
              </a:rPr>
              <a:t>Αδ ινών. Η ενεργοποίηση των μ αναστέλει την απελευθέρωση ουσία </a:t>
            </a:r>
            <a:r>
              <a:rPr lang="en-US" altLang="el-GR" sz="800" b="1">
                <a:latin typeface="Arial" pitchFamily="34" charset="0"/>
              </a:rPr>
              <a:t>P </a:t>
            </a:r>
            <a:r>
              <a:rPr lang="el-GR" altLang="el-GR" sz="800" b="1">
                <a:latin typeface="Arial" pitchFamily="34" charset="0"/>
              </a:rPr>
              <a:t>από τον α αισθητικό και έτσι αναστέλει και την μεταβίβαση του προς το κέντρο.</a:t>
            </a:r>
          </a:p>
        </p:txBody>
      </p:sp>
      <p:sp>
        <p:nvSpPr>
          <p:cNvPr id="117764" name="Slide Number Placeholder 3"/>
          <p:cNvSpPr txBox="1">
            <a:spLocks noGrp="1"/>
          </p:cNvSpPr>
          <p:nvPr/>
        </p:nvSpPr>
        <p:spPr bwMode="auto">
          <a:xfrm>
            <a:off x="3884613" y="9428163"/>
            <a:ext cx="2971800" cy="496887"/>
          </a:xfrm>
          <a:prstGeom prst="rect">
            <a:avLst/>
          </a:prstGeom>
          <a:noFill/>
          <a:ln w="9525">
            <a:noFill/>
            <a:miter lim="800000"/>
            <a:headEnd/>
            <a:tailEnd/>
          </a:ln>
        </p:spPr>
        <p:txBody>
          <a:bodyPr anchor="b"/>
          <a:lstStyle/>
          <a:p>
            <a:pPr algn="r" eaLnBrk="1" hangingPunct="1"/>
            <a:fld id="{AF772977-6925-4EE2-B533-C894BA976830}" type="slidenum">
              <a:rPr lang="en-US" altLang="el-GR" sz="1200">
                <a:solidFill>
                  <a:srgbClr val="000000"/>
                </a:solidFill>
                <a:latin typeface="Arial" pitchFamily="34" charset="0"/>
                <a:ea typeface="MS PGothic" pitchFamily="34" charset="-128"/>
              </a:rPr>
              <a:pPr algn="r" eaLnBrk="1" hangingPunct="1"/>
              <a:t>35</a:t>
            </a:fld>
            <a:endParaRPr lang="en-US" altLang="el-GR" sz="1200">
              <a:solidFill>
                <a:srgbClr val="000000"/>
              </a:solidFill>
              <a:latin typeface="Arial" pitchFamily="34" charset="0"/>
              <a:ea typeface="MS PGothic"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4F4D20B-2A69-DBFD-607A-0623130B9B3C}"/>
            </a:ext>
          </a:extLst>
        </p:cNvPr>
        <p:cNvGrpSpPr/>
        <p:nvPr/>
      </p:nvGrpSpPr>
      <p:grpSpPr>
        <a:xfrm>
          <a:off x="0" y="0"/>
          <a:ext cx="0" cy="0"/>
          <a:chOff x="0" y="0"/>
          <a:chExt cx="0" cy="0"/>
        </a:xfrm>
      </p:grpSpPr>
      <p:sp>
        <p:nvSpPr>
          <p:cNvPr id="119810" name="Rectangle 2">
            <a:extLst>
              <a:ext uri="{FF2B5EF4-FFF2-40B4-BE49-F238E27FC236}">
                <a16:creationId xmlns="" xmlns:a16="http://schemas.microsoft.com/office/drawing/2014/main" id="{188E7B83-A9C3-B7E1-FB4A-1827D6014F17}"/>
              </a:ext>
            </a:extLst>
          </p:cNvPr>
          <p:cNvSpPr>
            <a:spLocks noGrp="1" noRot="1" noChangeAspect="1" noChangeArrowheads="1" noTextEdit="1"/>
          </p:cNvSpPr>
          <p:nvPr>
            <p:ph type="sldImg"/>
          </p:nvPr>
        </p:nvSpPr>
        <p:spPr>
          <a:ln/>
        </p:spPr>
      </p:sp>
      <p:sp>
        <p:nvSpPr>
          <p:cNvPr id="119811" name="Rectangle 3">
            <a:extLst>
              <a:ext uri="{FF2B5EF4-FFF2-40B4-BE49-F238E27FC236}">
                <a16:creationId xmlns="" xmlns:a16="http://schemas.microsoft.com/office/drawing/2014/main" id="{03EE5249-D2B1-F1D3-77E8-9AA60FD7F413}"/>
              </a:ext>
            </a:extLst>
          </p:cNvPr>
          <p:cNvSpPr>
            <a:spLocks noGrp="1" noChangeArrowheads="1"/>
          </p:cNvSpPr>
          <p:nvPr>
            <p:ph type="body" idx="1"/>
          </p:nvPr>
        </p:nvSpPr>
        <p:spPr>
          <a:noFill/>
          <a:ln/>
        </p:spPr>
        <p:txBody>
          <a:bodyPr/>
          <a:lstStyle/>
          <a:p>
            <a:endParaRPr lang="el-GR" altLang="el-GR">
              <a:latin typeface="Arial" pitchFamily="34" charset="0"/>
            </a:endParaRPr>
          </a:p>
        </p:txBody>
      </p:sp>
    </p:spTree>
    <p:extLst>
      <p:ext uri="{BB962C8B-B14F-4D97-AF65-F5344CB8AC3E}">
        <p14:creationId xmlns="" xmlns:p14="http://schemas.microsoft.com/office/powerpoint/2010/main" val="2779838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altLang="el-GR">
              <a:latin typeface="Arial" pitchFamily="34" charset="0"/>
            </a:endParaRPr>
          </a:p>
          <a:p>
            <a:pPr algn="just"/>
            <a:endParaRPr lang="el-GR" altLang="el-GR">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altLang="el-GR">
              <a:latin typeface="Arial" pitchFamily="34" charset="0"/>
            </a:endParaRPr>
          </a:p>
          <a:p>
            <a:pPr algn="just"/>
            <a:endParaRPr lang="el-GR" altLang="el-GR">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4860E6D-2A03-6EDE-0164-798ED80489C9}"/>
            </a:ext>
          </a:extLst>
        </p:cNvPr>
        <p:cNvGrpSpPr/>
        <p:nvPr/>
      </p:nvGrpSpPr>
      <p:grpSpPr>
        <a:xfrm>
          <a:off x="0" y="0"/>
          <a:ext cx="0" cy="0"/>
          <a:chOff x="0" y="0"/>
          <a:chExt cx="0" cy="0"/>
        </a:xfrm>
      </p:grpSpPr>
      <p:sp>
        <p:nvSpPr>
          <p:cNvPr id="74754" name="Rectangle 2">
            <a:extLst>
              <a:ext uri="{FF2B5EF4-FFF2-40B4-BE49-F238E27FC236}">
                <a16:creationId xmlns="" xmlns:a16="http://schemas.microsoft.com/office/drawing/2014/main" id="{7E68C595-F2FE-485B-4F26-3D6AD0355F3D}"/>
              </a:ext>
            </a:extLst>
          </p:cNvPr>
          <p:cNvSpPr>
            <a:spLocks noGrp="1" noRot="1" noChangeAspect="1" noChangeArrowheads="1" noTextEdit="1"/>
          </p:cNvSpPr>
          <p:nvPr>
            <p:ph type="sldImg"/>
          </p:nvPr>
        </p:nvSpPr>
        <p:spPr>
          <a:ln/>
        </p:spPr>
      </p:sp>
      <p:sp>
        <p:nvSpPr>
          <p:cNvPr id="74755" name="Rectangle 3">
            <a:extLst>
              <a:ext uri="{FF2B5EF4-FFF2-40B4-BE49-F238E27FC236}">
                <a16:creationId xmlns="" xmlns:a16="http://schemas.microsoft.com/office/drawing/2014/main" id="{8E02D957-BAFC-E335-3D37-D0D9FDCEDE32}"/>
              </a:ext>
            </a:extLst>
          </p:cNvPr>
          <p:cNvSpPr>
            <a:spLocks noGrp="1" noChangeArrowheads="1"/>
          </p:cNvSpPr>
          <p:nvPr>
            <p:ph type="body" idx="1"/>
          </p:nvPr>
        </p:nvSpPr>
        <p:spPr>
          <a:noFill/>
          <a:ln/>
        </p:spPr>
        <p:txBody>
          <a:bodyPr/>
          <a:lstStyle/>
          <a:p>
            <a:endParaRPr lang="en-US" altLang="el-GR">
              <a:latin typeface="Arial" pitchFamily="34" charset="0"/>
            </a:endParaRPr>
          </a:p>
          <a:p>
            <a:pPr algn="just"/>
            <a:endParaRPr lang="el-GR" altLang="el-GR" dirty="0">
              <a:latin typeface="Arial" pitchFamily="34" charset="0"/>
            </a:endParaRPr>
          </a:p>
        </p:txBody>
      </p:sp>
    </p:spTree>
    <p:extLst>
      <p:ext uri="{BB962C8B-B14F-4D97-AF65-F5344CB8AC3E}">
        <p14:creationId xmlns="" xmlns:p14="http://schemas.microsoft.com/office/powerpoint/2010/main" val="3871408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568361-726A-1F54-D300-E32626D02D51}"/>
            </a:ext>
          </a:extLst>
        </p:cNvPr>
        <p:cNvGrpSpPr/>
        <p:nvPr/>
      </p:nvGrpSpPr>
      <p:grpSpPr>
        <a:xfrm>
          <a:off x="0" y="0"/>
          <a:ext cx="0" cy="0"/>
          <a:chOff x="0" y="0"/>
          <a:chExt cx="0" cy="0"/>
        </a:xfrm>
      </p:grpSpPr>
      <p:sp>
        <p:nvSpPr>
          <p:cNvPr id="74754" name="Rectangle 2">
            <a:extLst>
              <a:ext uri="{FF2B5EF4-FFF2-40B4-BE49-F238E27FC236}">
                <a16:creationId xmlns="" xmlns:a16="http://schemas.microsoft.com/office/drawing/2014/main" id="{893469CE-D733-505B-3BC1-C7AE861AB733}"/>
              </a:ext>
            </a:extLst>
          </p:cNvPr>
          <p:cNvSpPr>
            <a:spLocks noGrp="1" noRot="1" noChangeAspect="1" noChangeArrowheads="1" noTextEdit="1"/>
          </p:cNvSpPr>
          <p:nvPr>
            <p:ph type="sldImg"/>
          </p:nvPr>
        </p:nvSpPr>
        <p:spPr>
          <a:ln/>
        </p:spPr>
      </p:sp>
      <p:sp>
        <p:nvSpPr>
          <p:cNvPr id="74755" name="Rectangle 3">
            <a:extLst>
              <a:ext uri="{FF2B5EF4-FFF2-40B4-BE49-F238E27FC236}">
                <a16:creationId xmlns="" xmlns:a16="http://schemas.microsoft.com/office/drawing/2014/main" id="{E88EC70E-ACD0-0C1C-51EE-523CED265069}"/>
              </a:ext>
            </a:extLst>
          </p:cNvPr>
          <p:cNvSpPr>
            <a:spLocks noGrp="1" noChangeArrowheads="1"/>
          </p:cNvSpPr>
          <p:nvPr>
            <p:ph type="body" idx="1"/>
          </p:nvPr>
        </p:nvSpPr>
        <p:spPr>
          <a:noFill/>
          <a:ln/>
        </p:spPr>
        <p:txBody>
          <a:bodyPr/>
          <a:lstStyle/>
          <a:p>
            <a:endParaRPr lang="en-US" altLang="el-GR">
              <a:latin typeface="Arial" pitchFamily="34" charset="0"/>
            </a:endParaRPr>
          </a:p>
          <a:p>
            <a:pPr algn="just"/>
            <a:endParaRPr lang="el-GR" altLang="el-GR">
              <a:latin typeface="Arial" pitchFamily="34" charset="0"/>
            </a:endParaRPr>
          </a:p>
        </p:txBody>
      </p:sp>
    </p:spTree>
    <p:extLst>
      <p:ext uri="{BB962C8B-B14F-4D97-AF65-F5344CB8AC3E}">
        <p14:creationId xmlns="" xmlns:p14="http://schemas.microsoft.com/office/powerpoint/2010/main" val="60671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ChangeArrowheads="1" noTextEdit="1"/>
          </p:cNvSpPr>
          <p:nvPr>
            <p:ph type="sldImg"/>
          </p:nvPr>
        </p:nvSpPr>
        <p:spPr>
          <a:ln/>
        </p:spPr>
      </p:sp>
      <p:sp>
        <p:nvSpPr>
          <p:cNvPr id="77827" name="2 - Θέση σημειώσεων"/>
          <p:cNvSpPr>
            <a:spLocks noGrp="1"/>
          </p:cNvSpPr>
          <p:nvPr>
            <p:ph type="body" idx="1"/>
          </p:nvPr>
        </p:nvSpPr>
        <p:spPr>
          <a:noFill/>
          <a:ln/>
        </p:spPr>
        <p:txBody>
          <a:bodyPr/>
          <a:lstStyle/>
          <a:p>
            <a:endParaRPr lang="en-US" altLang="el-GR">
              <a:latin typeface="Arial" pitchFamily="34" charset="0"/>
            </a:endParaRPr>
          </a:p>
        </p:txBody>
      </p:sp>
      <p:sp>
        <p:nvSpPr>
          <p:cNvPr id="77828" name="3 - Θέση αριθμού διαφάνειας"/>
          <p:cNvSpPr>
            <a:spLocks noGrp="1"/>
          </p:cNvSpPr>
          <p:nvPr>
            <p:ph type="sldNum" sz="quarter" idx="5"/>
          </p:nvPr>
        </p:nvSpPr>
        <p:spPr>
          <a:noFill/>
        </p:spPr>
        <p:txBody>
          <a:bodyPr/>
          <a:lstStyle/>
          <a:p>
            <a:fld id="{09E9DC64-5570-4FA6-8EF4-59D9E5D0FAAE}" type="slidenum">
              <a:rPr lang="el-GR" altLang="el-GR" smtClean="0"/>
              <a:pPr/>
              <a:t>4</a:t>
            </a:fld>
            <a:endParaRPr lang="el-GR"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ChangeArrowheads="1" noTextEdit="1"/>
          </p:cNvSpPr>
          <p:nvPr>
            <p:ph type="sldImg"/>
          </p:nvPr>
        </p:nvSpPr>
        <p:spPr>
          <a:ln/>
        </p:spPr>
      </p:sp>
      <p:sp>
        <p:nvSpPr>
          <p:cNvPr id="121859" name="Notes Placeholder 2"/>
          <p:cNvSpPr>
            <a:spLocks noGrp="1"/>
          </p:cNvSpPr>
          <p:nvPr>
            <p:ph type="body" idx="1"/>
          </p:nvPr>
        </p:nvSpPr>
        <p:spPr>
          <a:noFill/>
          <a:ln/>
        </p:spPr>
        <p:txBody>
          <a:bodyPr/>
          <a:lstStyle/>
          <a:p>
            <a:r>
              <a:rPr lang="el-GR" altLang="el-GR">
                <a:latin typeface="Arial" pitchFamily="34" charset="0"/>
              </a:rPr>
              <a:t>Κατά την αξιολόγηση ενός ατόμου με νευροπαθητικό πόνο, η νευρολογική εξέταση, η προσεκτική λήψη του ιστορικού και μια ακριβή αισθητήρια εξέταση είναι συχνά επαρκής για να επιτευχθεί μια διάγνωση. Ωστόσο, υπάρχουν πολλά πρόσθετα εργαλεία, με τη μορφή των κλιμάκων πόνου και ερωτηματολόγια που μπορεί να βοηθήσουν στη διάγνωση και εκτίμηση του νευροπαθητικού πόνου.</a:t>
            </a:r>
          </a:p>
          <a:p>
            <a:endParaRPr lang="el-GR" altLang="el-GR">
              <a:latin typeface="Arial" pitchFamily="34" charset="0"/>
            </a:endParaRPr>
          </a:p>
          <a:p>
            <a:r>
              <a:rPr lang="el-GR" altLang="el-GR">
                <a:latin typeface="Arial" pitchFamily="34" charset="0"/>
              </a:rPr>
              <a:t>Στις επόμενες διαφάνειες θα ήθελα να σας παρουσιάσω 2 από αυτά τα οποία προτείνονται και από τις Κατευθυντήριες Οδηγίες της Ελληνικής Εταιρείας θεραπείας πόνου &amp; παρηγορικής αγωγής για την αντιμετώπιση του ΝεΠ.</a:t>
            </a:r>
          </a:p>
        </p:txBody>
      </p:sp>
      <p:sp>
        <p:nvSpPr>
          <p:cNvPr id="121860" name="Slide Number Placeholder 3"/>
          <p:cNvSpPr txBox="1">
            <a:spLocks noGrp="1"/>
          </p:cNvSpPr>
          <p:nvPr/>
        </p:nvSpPr>
        <p:spPr bwMode="auto">
          <a:xfrm>
            <a:off x="3884613" y="9428163"/>
            <a:ext cx="2971800" cy="496887"/>
          </a:xfrm>
          <a:prstGeom prst="rect">
            <a:avLst/>
          </a:prstGeom>
          <a:noFill/>
          <a:ln w="9525">
            <a:noFill/>
            <a:miter lim="800000"/>
            <a:headEnd/>
            <a:tailEnd/>
          </a:ln>
        </p:spPr>
        <p:txBody>
          <a:bodyPr anchor="b"/>
          <a:lstStyle/>
          <a:p>
            <a:pPr algn="r" eaLnBrk="1" hangingPunct="1"/>
            <a:fld id="{76534923-0BD6-48C0-971F-1F95E12A7AA4}" type="slidenum">
              <a:rPr lang="it-IT" altLang="el-GR" sz="1200">
                <a:latin typeface="Arial" pitchFamily="34" charset="0"/>
                <a:ea typeface="MS PGothic" pitchFamily="34" charset="-128"/>
              </a:rPr>
              <a:pPr algn="r" eaLnBrk="1" hangingPunct="1"/>
              <a:t>47</a:t>
            </a:fld>
            <a:endParaRPr lang="it-IT" altLang="el-GR" sz="1200">
              <a:latin typeface="Arial" pitchFamily="34" charset="0"/>
              <a:ea typeface="MS PGothic"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947738" y="744538"/>
            <a:ext cx="4964112" cy="3724275"/>
          </a:xfrm>
          <a:ln/>
        </p:spPr>
      </p:sp>
      <p:sp>
        <p:nvSpPr>
          <p:cNvPr id="122883" name="Rectangle 3"/>
          <p:cNvSpPr>
            <a:spLocks noGrp="1" noChangeArrowheads="1"/>
          </p:cNvSpPr>
          <p:nvPr>
            <p:ph type="body" idx="1"/>
          </p:nvPr>
        </p:nvSpPr>
        <p:spPr>
          <a:xfrm>
            <a:off x="687388" y="4716463"/>
            <a:ext cx="5483225" cy="4465637"/>
          </a:xfrm>
          <a:noFill/>
          <a:ln/>
        </p:spPr>
        <p:txBody>
          <a:bodyPr/>
          <a:lstStyle/>
          <a:p>
            <a:r>
              <a:rPr lang="el-GR" altLang="el-GR">
                <a:latin typeface="Arial" pitchFamily="34" charset="0"/>
              </a:rPr>
              <a:t>Το 2006 το Γερμανικό Ινστιτούτο για την έρευνα του πόνου και μια ομάδα επιφανών συναδέρφων σας (ειδικών στον νευροπαθητικό πόνο) ανέπτυξαν ένα νέο διαγνωστικό εργαλείο για την ανίχνευση του νευροπαθητικού πόνου, που ονομάσθηκε </a:t>
            </a:r>
            <a:r>
              <a:rPr lang="en-US" altLang="el-GR">
                <a:latin typeface="Arial" pitchFamily="34" charset="0"/>
              </a:rPr>
              <a:t>PAIN DETECT.</a:t>
            </a:r>
            <a:endParaRPr lang="el-GR" altLang="el-GR">
              <a:latin typeface="Arial" pitchFamily="34" charset="0"/>
            </a:endParaRPr>
          </a:p>
          <a:p>
            <a:endParaRPr lang="el-GR" altLang="el-GR">
              <a:latin typeface="Arial" pitchFamily="34" charset="0"/>
            </a:endParaRPr>
          </a:p>
          <a:p>
            <a:r>
              <a:rPr lang="el-GR" altLang="el-GR">
                <a:latin typeface="Arial" pitchFamily="34" charset="0"/>
              </a:rPr>
              <a:t>Τα κύρια χαρακτηριστικά της κλίμακας είναι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Grp="1" noChangeArrowheads="1"/>
          </p:cNvSpPr>
          <p:nvPr/>
        </p:nvSpPr>
        <p:spPr bwMode="auto">
          <a:xfrm>
            <a:off x="0" y="0"/>
            <a:ext cx="2970213" cy="496888"/>
          </a:xfrm>
          <a:prstGeom prst="rect">
            <a:avLst/>
          </a:prstGeom>
          <a:noFill/>
          <a:ln w="9525">
            <a:noFill/>
            <a:miter lim="800000"/>
            <a:headEnd/>
            <a:tailEnd/>
          </a:ln>
        </p:spPr>
        <p:txBody>
          <a:bodyPr lIns="93172" tIns="46586" rIns="93172" bIns="46586"/>
          <a:lstStyle/>
          <a:p>
            <a:pPr defTabSz="931863" eaLnBrk="1" hangingPunct="1"/>
            <a:r>
              <a:rPr lang="en-GB" altLang="el-GR" sz="1000">
                <a:latin typeface="Arial" pitchFamily="34" charset="0"/>
                <a:ea typeface="MS PGothic" pitchFamily="34" charset="-128"/>
              </a:rPr>
              <a:t>EuCan Regional Medical Team</a:t>
            </a:r>
          </a:p>
          <a:p>
            <a:pPr defTabSz="931863" eaLnBrk="1" hangingPunct="1"/>
            <a:r>
              <a:rPr lang="en-GB" altLang="el-GR" sz="1000">
                <a:latin typeface="Arial" pitchFamily="34" charset="0"/>
                <a:ea typeface="MS PGothic" pitchFamily="34" charset="-128"/>
              </a:rPr>
              <a:t>Slidekit developed for medical communication.</a:t>
            </a:r>
          </a:p>
          <a:p>
            <a:pPr defTabSz="931863" eaLnBrk="1" hangingPunct="1"/>
            <a:r>
              <a:rPr lang="en-GB" altLang="el-GR" sz="1000">
                <a:latin typeface="Arial" pitchFamily="34" charset="0"/>
                <a:ea typeface="MS PGothic" pitchFamily="34" charset="-128"/>
              </a:rPr>
              <a:t>Subject to local approval</a:t>
            </a:r>
          </a:p>
          <a:p>
            <a:pPr defTabSz="931863" eaLnBrk="1" hangingPunct="1"/>
            <a:endParaRPr lang="en-GB" altLang="el-GR" sz="1200">
              <a:latin typeface="Arial" pitchFamily="34" charset="0"/>
              <a:ea typeface="MS PGothic" pitchFamily="34" charset="-128"/>
            </a:endParaRPr>
          </a:p>
        </p:txBody>
      </p:sp>
      <p:sp>
        <p:nvSpPr>
          <p:cNvPr id="123907" name="Rectangle 6"/>
          <p:cNvSpPr txBox="1">
            <a:spLocks noGrp="1" noChangeArrowheads="1"/>
          </p:cNvSpPr>
          <p:nvPr/>
        </p:nvSpPr>
        <p:spPr bwMode="auto">
          <a:xfrm>
            <a:off x="0" y="9428163"/>
            <a:ext cx="5935663" cy="496887"/>
          </a:xfrm>
          <a:prstGeom prst="rect">
            <a:avLst/>
          </a:prstGeom>
          <a:noFill/>
          <a:ln w="9525">
            <a:noFill/>
            <a:miter lim="800000"/>
            <a:headEnd/>
            <a:tailEnd/>
          </a:ln>
        </p:spPr>
        <p:txBody>
          <a:bodyPr lIns="93172" tIns="46586" rIns="93172" bIns="46586" anchor="b"/>
          <a:lstStyle/>
          <a:p>
            <a:pPr defTabSz="931863" eaLnBrk="1" hangingPunct="1"/>
            <a:r>
              <a:rPr lang="en-GB" altLang="el-GR" sz="1000">
                <a:latin typeface="Arial" pitchFamily="34" charset="0"/>
                <a:ea typeface="MS PGothic" pitchFamily="34" charset="-128"/>
              </a:rPr>
              <a:t>Background Neuropathic Pain Slide Kit: February 2011 Update</a:t>
            </a:r>
          </a:p>
        </p:txBody>
      </p:sp>
      <p:sp>
        <p:nvSpPr>
          <p:cNvPr id="123908" name="Rectangle 7"/>
          <p:cNvSpPr txBox="1">
            <a:spLocks noGrp="1" noChangeArrowheads="1"/>
          </p:cNvSpPr>
          <p:nvPr/>
        </p:nvSpPr>
        <p:spPr bwMode="auto">
          <a:xfrm>
            <a:off x="3886200" y="9428163"/>
            <a:ext cx="2970213" cy="496887"/>
          </a:xfrm>
          <a:prstGeom prst="rect">
            <a:avLst/>
          </a:prstGeom>
          <a:noFill/>
          <a:ln w="9525">
            <a:noFill/>
            <a:miter lim="800000"/>
            <a:headEnd/>
            <a:tailEnd/>
          </a:ln>
        </p:spPr>
        <p:txBody>
          <a:bodyPr lIns="93172" tIns="46586" rIns="93172" bIns="46586" anchor="b"/>
          <a:lstStyle/>
          <a:p>
            <a:pPr algn="r" defTabSz="931863" eaLnBrk="1" hangingPunct="1"/>
            <a:fld id="{7BCCFA41-AA92-4E2B-9CC3-61BBB5694D75}" type="slidenum">
              <a:rPr lang="en-GB" altLang="el-GR" sz="1000">
                <a:latin typeface="Arial" pitchFamily="34" charset="0"/>
                <a:ea typeface="MS PGothic" pitchFamily="34" charset="-128"/>
              </a:rPr>
              <a:pPr algn="r" defTabSz="931863" eaLnBrk="1" hangingPunct="1"/>
              <a:t>50</a:t>
            </a:fld>
            <a:endParaRPr lang="en-GB" altLang="el-GR" sz="1000">
              <a:latin typeface="Arial" pitchFamily="34" charset="0"/>
              <a:ea typeface="MS PGothic" pitchFamily="34" charset="-128"/>
            </a:endParaRPr>
          </a:p>
        </p:txBody>
      </p:sp>
      <p:sp>
        <p:nvSpPr>
          <p:cNvPr id="123909" name="Rectangle 2"/>
          <p:cNvSpPr>
            <a:spLocks noGrp="1" noRot="1" noChangeAspect="1" noChangeArrowheads="1" noTextEdit="1"/>
          </p:cNvSpPr>
          <p:nvPr>
            <p:ph type="sldImg"/>
          </p:nvPr>
        </p:nvSpPr>
        <p:spPr>
          <a:ln/>
        </p:spPr>
      </p:sp>
      <p:sp>
        <p:nvSpPr>
          <p:cNvPr id="123910" name="Rectangle 3"/>
          <p:cNvSpPr>
            <a:spLocks noGrp="1" noChangeArrowheads="1"/>
          </p:cNvSpPr>
          <p:nvPr>
            <p:ph type="body" idx="1"/>
          </p:nvPr>
        </p:nvSpPr>
        <p:spPr>
          <a:xfrm>
            <a:off x="706438" y="4716463"/>
            <a:ext cx="5430837" cy="4465637"/>
          </a:xfrm>
          <a:noFill/>
          <a:ln/>
        </p:spPr>
        <p:txBody>
          <a:bodyPr/>
          <a:lstStyle/>
          <a:p>
            <a:pPr eaLnBrk="1" hangingPunct="1"/>
            <a:r>
              <a:rPr lang="el-GR" altLang="el-GR">
                <a:latin typeface="Arial" pitchFamily="34" charset="0"/>
              </a:rPr>
              <a:t>Ένα ακόμη εργαλείο που χρησιμοποιείται συχνά από τα Ιατρεία πόνου είναι το </a:t>
            </a:r>
            <a:r>
              <a:rPr lang="en-GB" altLang="el-GR">
                <a:latin typeface="Arial" pitchFamily="34" charset="0"/>
              </a:rPr>
              <a:t>DN4 </a:t>
            </a:r>
            <a:r>
              <a:rPr lang="el-GR" altLang="el-GR">
                <a:latin typeface="Arial" pitchFamily="34" charset="0"/>
              </a:rPr>
              <a:t> που αναπτύχθηκε από τη Γαλλική Ομάδα Νευροπαθητικού πόνου και διαχωρίζει τον ΝεΠ από τον πόνο όπου δεν υπάρχουν νευροπαθητικά στοιχεία. </a:t>
            </a:r>
          </a:p>
          <a:p>
            <a:pPr eaLnBrk="1" hangingPunct="1"/>
            <a:endParaRPr lang="en-GB" altLang="el-GR">
              <a:latin typeface="Arial" pitchFamily="34" charset="0"/>
            </a:endParaRPr>
          </a:p>
          <a:p>
            <a:r>
              <a:rPr lang="el-GR" altLang="el-GR">
                <a:latin typeface="Arial" pitchFamily="34" charset="0"/>
              </a:rPr>
              <a:t>Τα κύρια χαρακτηριστικά της κλίμακας είναι ………</a:t>
            </a:r>
          </a:p>
        </p:txBody>
      </p:sp>
      <p:sp>
        <p:nvSpPr>
          <p:cNvPr id="123911" name="Text Box 4"/>
          <p:cNvSpPr txBox="1">
            <a:spLocks noChangeArrowheads="1"/>
          </p:cNvSpPr>
          <p:nvPr/>
        </p:nvSpPr>
        <p:spPr bwMode="black">
          <a:xfrm rot="-5400000">
            <a:off x="450057" y="4056856"/>
            <a:ext cx="666750" cy="71437"/>
          </a:xfrm>
          <a:prstGeom prst="rect">
            <a:avLst/>
          </a:prstGeom>
          <a:noFill/>
          <a:ln w="9525">
            <a:noFill/>
            <a:miter lim="800000"/>
            <a:headEnd/>
            <a:tailEnd/>
          </a:ln>
        </p:spPr>
        <p:txBody>
          <a:bodyPr wrap="none" lIns="0" tIns="0" rIns="0" bIns="0">
            <a:spAutoFit/>
          </a:bodyPr>
          <a:lstStyle/>
          <a:p>
            <a:pPr marL="174625" indent="-174625" eaLnBrk="1" hangingPunct="1">
              <a:lnSpc>
                <a:spcPct val="90000"/>
              </a:lnSpc>
              <a:spcBef>
                <a:spcPct val="20000"/>
              </a:spcBef>
            </a:pPr>
            <a:r>
              <a:rPr lang="nl-NL" altLang="el-GR" sz="500">
                <a:latin typeface="Arial" pitchFamily="34" charset="0"/>
                <a:ea typeface="MS PGothic" pitchFamily="34" charset="-128"/>
              </a:rPr>
              <a:t>Version: February 2011</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EAD5993-FE39-438C-BDB9-83F1F3BF3F29}" type="slidenum">
              <a:rPr lang="en-GB" altLang="en-US">
                <a:solidFill>
                  <a:srgbClr val="000000"/>
                </a:solidFill>
              </a:rPr>
              <a:pPr/>
              <a:t>52</a:t>
            </a:fld>
            <a:endParaRPr lang="en-GB" altLang="en-US">
              <a:solidFill>
                <a:srgbClr val="000000"/>
              </a:solidFill>
            </a:endParaRPr>
          </a:p>
        </p:txBody>
      </p:sp>
      <p:sp>
        <p:nvSpPr>
          <p:cNvPr id="83971" name="Rectangle 7"/>
          <p:cNvSpPr txBox="1">
            <a:spLocks noGrp="1" noChangeArrowheads="1"/>
          </p:cNvSpPr>
          <p:nvPr/>
        </p:nvSpPr>
        <p:spPr bwMode="auto">
          <a:xfrm>
            <a:off x="3806976" y="9363076"/>
            <a:ext cx="2911687" cy="492125"/>
          </a:xfrm>
          <a:prstGeom prst="rect">
            <a:avLst/>
          </a:prstGeom>
          <a:noFill/>
          <a:ln w="9525">
            <a:noFill/>
            <a:miter lim="800000"/>
            <a:headEnd/>
            <a:tailEnd/>
          </a:ln>
        </p:spPr>
        <p:txBody>
          <a:bodyPr anchor="b"/>
          <a:lstStyle/>
          <a:p>
            <a:pPr algn="r"/>
            <a:fld id="{644BAF2F-7B1C-43DD-BCAD-A7651B5822FC}" type="slidenum">
              <a:rPr lang="en-GB" altLang="en-US" sz="1200">
                <a:solidFill>
                  <a:srgbClr val="000000"/>
                </a:solidFill>
                <a:latin typeface="Arial" pitchFamily="34" charset="0"/>
              </a:rPr>
              <a:pPr algn="r"/>
              <a:t>52</a:t>
            </a:fld>
            <a:endParaRPr lang="en-GB" altLang="en-US" sz="1200">
              <a:solidFill>
                <a:srgbClr val="000000"/>
              </a:solidFill>
              <a:latin typeface="Arial" pitchFamily="34" charset="0"/>
            </a:endParaRPr>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noFill/>
          <a:ln>
            <a:solidFill>
              <a:srgbClr val="000000"/>
            </a:solidFill>
          </a:ln>
        </p:spPr>
        <p:txBody>
          <a:bodyPr/>
          <a:lstStyle/>
          <a:p>
            <a:pPr eaLnBrk="1" hangingPunct="1"/>
            <a:endParaRPr lang="en-US" altLang="en-US">
              <a:latin typeface="Arial" pitchFamily="34" charset="0"/>
              <a:ea typeface="MS PGothic"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l-GR" altLang="el-GR">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ChangeArrowheads="1" noTextEdit="1"/>
          </p:cNvSpPr>
          <p:nvPr>
            <p:ph type="sldImg"/>
          </p:nvPr>
        </p:nvSpPr>
        <p:spPr>
          <a:ln/>
        </p:spPr>
      </p:sp>
      <p:sp>
        <p:nvSpPr>
          <p:cNvPr id="78851" name="2 - Θέση σημειώσεων"/>
          <p:cNvSpPr>
            <a:spLocks noGrp="1"/>
          </p:cNvSpPr>
          <p:nvPr>
            <p:ph type="body" idx="1"/>
          </p:nvPr>
        </p:nvSpPr>
        <p:spPr>
          <a:noFill/>
          <a:ln/>
        </p:spPr>
        <p:txBody>
          <a:bodyPr/>
          <a:lstStyle/>
          <a:p>
            <a:endParaRPr lang="en-US" altLang="el-GR">
              <a:latin typeface="Arial" pitchFamily="34" charset="0"/>
            </a:endParaRPr>
          </a:p>
        </p:txBody>
      </p:sp>
      <p:sp>
        <p:nvSpPr>
          <p:cNvPr id="78852" name="3 - Θέση αριθμού διαφάνειας"/>
          <p:cNvSpPr>
            <a:spLocks noGrp="1"/>
          </p:cNvSpPr>
          <p:nvPr>
            <p:ph type="sldNum" sz="quarter" idx="5"/>
          </p:nvPr>
        </p:nvSpPr>
        <p:spPr>
          <a:noFill/>
        </p:spPr>
        <p:txBody>
          <a:bodyPr/>
          <a:lstStyle/>
          <a:p>
            <a:fld id="{E8B6114F-3474-4B5A-9E02-9D002588A9F2}" type="slidenum">
              <a:rPr lang="el-GR" altLang="el-GR" smtClean="0"/>
              <a:pPr/>
              <a:t>5</a:t>
            </a:fld>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p:cNvSpPr>
            <a:spLocks noGrp="1" noRot="1" noChangeAspect="1" noChangeArrowheads="1" noTextEdit="1"/>
          </p:cNvSpPr>
          <p:nvPr>
            <p:ph type="sldImg"/>
          </p:nvPr>
        </p:nvSpPr>
        <p:spPr>
          <a:ln/>
        </p:spPr>
      </p:sp>
      <p:sp>
        <p:nvSpPr>
          <p:cNvPr id="79875" name="2 - Θέση σημειώσεων"/>
          <p:cNvSpPr>
            <a:spLocks noGrp="1"/>
          </p:cNvSpPr>
          <p:nvPr>
            <p:ph type="body" idx="1"/>
          </p:nvPr>
        </p:nvSpPr>
        <p:spPr>
          <a:noFill/>
          <a:ln/>
        </p:spPr>
        <p:txBody>
          <a:bodyPr/>
          <a:lstStyle/>
          <a:p>
            <a:endParaRPr lang="en-US" altLang="el-GR">
              <a:latin typeface="Arial" pitchFamily="34" charset="0"/>
            </a:endParaRPr>
          </a:p>
        </p:txBody>
      </p:sp>
      <p:sp>
        <p:nvSpPr>
          <p:cNvPr id="79876" name="3 - Θέση αριθμού διαφάνειας"/>
          <p:cNvSpPr>
            <a:spLocks noGrp="1"/>
          </p:cNvSpPr>
          <p:nvPr>
            <p:ph type="sldNum" sz="quarter" idx="5"/>
          </p:nvPr>
        </p:nvSpPr>
        <p:spPr>
          <a:noFill/>
        </p:spPr>
        <p:txBody>
          <a:bodyPr/>
          <a:lstStyle/>
          <a:p>
            <a:fld id="{0A693180-E8B1-4EF5-9357-F73B8C829A68}" type="slidenum">
              <a:rPr lang="el-GR" altLang="el-GR" smtClean="0"/>
              <a:pPr/>
              <a:t>6</a:t>
            </a:fld>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ChangeArrowheads="1" noTextEdit="1"/>
          </p:cNvSpPr>
          <p:nvPr>
            <p:ph type="sldImg"/>
          </p:nvPr>
        </p:nvSpPr>
        <p:spPr>
          <a:ln/>
        </p:spPr>
      </p:sp>
      <p:sp>
        <p:nvSpPr>
          <p:cNvPr id="80899" name="2 - Θέση σημειώσεων"/>
          <p:cNvSpPr>
            <a:spLocks noGrp="1"/>
          </p:cNvSpPr>
          <p:nvPr>
            <p:ph type="body" idx="1"/>
          </p:nvPr>
        </p:nvSpPr>
        <p:spPr>
          <a:noFill/>
          <a:ln/>
        </p:spPr>
        <p:txBody>
          <a:bodyPr/>
          <a:lstStyle/>
          <a:p>
            <a:endParaRPr lang="en-US" altLang="el-GR">
              <a:latin typeface="Arial" pitchFamily="34" charset="0"/>
            </a:endParaRPr>
          </a:p>
        </p:txBody>
      </p:sp>
      <p:sp>
        <p:nvSpPr>
          <p:cNvPr id="80900" name="3 - Θέση αριθμού διαφάνειας"/>
          <p:cNvSpPr>
            <a:spLocks noGrp="1"/>
          </p:cNvSpPr>
          <p:nvPr>
            <p:ph type="sldNum" sz="quarter" idx="5"/>
          </p:nvPr>
        </p:nvSpPr>
        <p:spPr>
          <a:noFill/>
        </p:spPr>
        <p:txBody>
          <a:bodyPr/>
          <a:lstStyle/>
          <a:p>
            <a:fld id="{5A54E25C-A553-4B7C-8261-37E7780974DF}" type="slidenum">
              <a:rPr lang="el-GR" altLang="el-GR" smtClean="0"/>
              <a:pPr/>
              <a:t>7</a:t>
            </a:fld>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algn="just"/>
            <a:endParaRPr lang="el-GR" altLang="el-GR">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p:cNvSpPr>
            <a:spLocks noGrp="1" noRot="1" noChangeAspect="1" noChangeArrowheads="1" noTextEdit="1"/>
          </p:cNvSpPr>
          <p:nvPr>
            <p:ph type="sldImg"/>
          </p:nvPr>
        </p:nvSpPr>
        <p:spPr>
          <a:ln/>
        </p:spPr>
      </p:sp>
      <p:sp>
        <p:nvSpPr>
          <p:cNvPr id="82947" name="2 - Θέση σημειώσεων"/>
          <p:cNvSpPr>
            <a:spLocks noGrp="1"/>
          </p:cNvSpPr>
          <p:nvPr>
            <p:ph type="body" idx="1"/>
          </p:nvPr>
        </p:nvSpPr>
        <p:spPr>
          <a:noFill/>
          <a:ln/>
        </p:spPr>
        <p:txBody>
          <a:bodyPr/>
          <a:lstStyle/>
          <a:p>
            <a:endParaRPr lang="en-US" altLang="el-GR">
              <a:latin typeface="Arial" pitchFamily="34" charset="0"/>
            </a:endParaRPr>
          </a:p>
        </p:txBody>
      </p:sp>
      <p:sp>
        <p:nvSpPr>
          <p:cNvPr id="82948" name="3 - Θέση αριθμού διαφάνειας"/>
          <p:cNvSpPr>
            <a:spLocks noGrp="1"/>
          </p:cNvSpPr>
          <p:nvPr>
            <p:ph type="sldNum" sz="quarter" idx="5"/>
          </p:nvPr>
        </p:nvSpPr>
        <p:spPr>
          <a:noFill/>
        </p:spPr>
        <p:txBody>
          <a:bodyPr/>
          <a:lstStyle/>
          <a:p>
            <a:fld id="{0CE5FDCD-E549-434E-BDA9-2429669C12B7}" type="slidenum">
              <a:rPr lang="el-GR" altLang="el-GR" smtClean="0"/>
              <a:pPr/>
              <a:t>9</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574C931-1E9B-4376-B648-B5D40963839D}" type="slidenum">
              <a:rPr lang="el-GR" altLang="el-GR"/>
              <a:pPr>
                <a:defRPr/>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4052B6B-8E83-4D95-98CD-334493DAA508}" type="slidenum">
              <a:rPr lang="el-GR" altLang="el-GR"/>
              <a:pPr>
                <a:defRPr/>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81C5751-3133-4CCA-8D71-19BFEC2C843A}" type="slidenum">
              <a:rPr lang="el-GR" altLang="el-GR"/>
              <a:pPr>
                <a:defRPr/>
              </a:pPr>
              <a:t>‹#›</a:t>
            </a:fld>
            <a:endParaRPr lang="el-GR"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D49C865-ABD1-4F2B-8CE1-4753FAEF4E51}" type="slidenum">
              <a:rPr lang="el-GR" altLang="el-GR"/>
              <a:pPr>
                <a:defRPr/>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1BED709-6BC9-4E02-8018-6ED062AF6E3C}" type="slidenum">
              <a:rPr lang="el-GR" altLang="el-GR"/>
              <a:pPr>
                <a:defRPr/>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B7D4588-1322-4FA2-9967-8C8FBB9F5A68}" type="slidenum">
              <a:rPr lang="el-GR" altLang="el-GR"/>
              <a:pPr>
                <a:defRPr/>
              </a:pPr>
              <a:t>‹#›</a:t>
            </a:fld>
            <a:endParaRPr lang="el-GR"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C45D6B03-8AFE-4618-A399-E35917458D03}" type="slidenum">
              <a:rPr lang="el-GR" altLang="el-GR"/>
              <a:pPr>
                <a:defRPr/>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9D6E0C5C-A578-4CFB-8594-6D8051B92C8D}" type="slidenum">
              <a:rPr lang="el-GR" altLang="el-GR"/>
              <a:pPr>
                <a:defRPr/>
              </a:pPr>
              <a:t>‹#›</a:t>
            </a:fld>
            <a:endParaRPr lang="el-GR"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8091CEAB-EEB9-4182-B484-3A9CC8215616}" type="slidenum">
              <a:rPr lang="el-GR" altLang="el-GR"/>
              <a:pPr>
                <a:defRPr/>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1974E6C-1CB3-44AE-B249-76094B63A9F7}" type="slidenum">
              <a:rPr lang="el-GR" altLang="el-GR"/>
              <a:pPr>
                <a:defRPr/>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0877892-A603-4CC8-A125-198A94295A17}" type="slidenum">
              <a:rPr lang="el-GR" altLang="el-GR"/>
              <a:pPr>
                <a:defRPr/>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9F1AF43-4F1A-4F2D-9621-05BF42A176C6}" type="slidenum">
              <a:rPr lang="el-GR" altLang="el-GR"/>
              <a:pPr>
                <a:defRPr/>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F3197991-AC2B-473C-97DF-7A6D1D0F1CAE}"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asp-pain.org/Taxonomy"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thebrain.mcgill.ca/flash/a/a_01/a_01_m/a_01_m_ana/a_01_m_ana.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0000"/>
            </a:gs>
            <a:gs pos="100000">
              <a:srgbClr val="CC0000"/>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2627312" y="3644900"/>
            <a:ext cx="4248943" cy="2016125"/>
          </a:xfrm>
          <a:noFill/>
        </p:spPr>
        <p:txBody>
          <a:bodyPr/>
          <a:lstStyle/>
          <a:p>
            <a:pPr eaLnBrk="1" hangingPunct="1"/>
            <a:r>
              <a:rPr lang="el-GR" altLang="el-GR" sz="2400" b="1" dirty="0">
                <a:solidFill>
                  <a:srgbClr val="FFCC00"/>
                </a:solidFill>
                <a:latin typeface="Bookman Old Style" pitchFamily="18" charset="0"/>
              </a:rPr>
              <a:t>Αλεξάνδρα Καπέρδα, </a:t>
            </a:r>
            <a:r>
              <a:rPr lang="en-US" altLang="el-GR" sz="2400" b="1" dirty="0">
                <a:solidFill>
                  <a:srgbClr val="FFCC00"/>
                </a:solidFill>
                <a:latin typeface="Bookman Old Style" pitchFamily="18" charset="0"/>
              </a:rPr>
              <a:t>PhD</a:t>
            </a:r>
            <a:endParaRPr lang="el-GR" altLang="el-GR" sz="2400" b="1" dirty="0">
              <a:solidFill>
                <a:srgbClr val="FFCC00"/>
              </a:solidFill>
              <a:latin typeface="Bookman Old Style" pitchFamily="18" charset="0"/>
            </a:endParaRPr>
          </a:p>
          <a:p>
            <a:pPr eaLnBrk="1" hangingPunct="1"/>
            <a:r>
              <a:rPr lang="el-GR" altLang="el-GR" sz="2400" b="1" i="1" dirty="0">
                <a:solidFill>
                  <a:srgbClr val="FFCC00"/>
                </a:solidFill>
                <a:latin typeface="Bookman Old Style" pitchFamily="18" charset="0"/>
              </a:rPr>
              <a:t>Διευθύντρια Ε.Σ.Υ Αναισθησιολόγος </a:t>
            </a:r>
          </a:p>
          <a:p>
            <a:pPr eaLnBrk="1" hangingPunct="1"/>
            <a:r>
              <a:rPr lang="el-GR" altLang="el-GR" sz="2400" b="1" i="1" dirty="0">
                <a:solidFill>
                  <a:srgbClr val="FFCC00"/>
                </a:solidFill>
                <a:latin typeface="Bookman Old Style" pitchFamily="18" charset="0"/>
              </a:rPr>
              <a:t>ΠΓΝΝΘΑ «Σωτηρία»</a:t>
            </a:r>
            <a:endParaRPr lang="en-US" altLang="el-GR" sz="2400" b="1" i="1" dirty="0">
              <a:solidFill>
                <a:srgbClr val="FFCC00"/>
              </a:solidFill>
              <a:latin typeface="Bookman Old Style" pitchFamily="18" charset="0"/>
            </a:endParaRPr>
          </a:p>
          <a:p>
            <a:pPr eaLnBrk="1" hangingPunct="1"/>
            <a:endParaRPr lang="en-US" altLang="el-GR" sz="2000" b="1" i="1" dirty="0">
              <a:solidFill>
                <a:srgbClr val="FFCC00"/>
              </a:solidFill>
              <a:latin typeface="Bookman Old Style" pitchFamily="18" charset="0"/>
            </a:endParaRPr>
          </a:p>
        </p:txBody>
      </p:sp>
      <p:sp>
        <p:nvSpPr>
          <p:cNvPr id="2051" name="Oval 3"/>
          <p:cNvSpPr>
            <a:spLocks noChangeArrowheads="1"/>
          </p:cNvSpPr>
          <p:nvPr/>
        </p:nvSpPr>
        <p:spPr bwMode="auto">
          <a:xfrm>
            <a:off x="395288" y="765175"/>
            <a:ext cx="8424862" cy="2303463"/>
          </a:xfrm>
          <a:prstGeom prst="ellipse">
            <a:avLst/>
          </a:prstGeom>
          <a:solidFill>
            <a:srgbClr val="FFCC00"/>
          </a:solidFill>
          <a:ln w="38100">
            <a:solidFill>
              <a:srgbClr val="FF66FF"/>
            </a:solidFill>
            <a:round/>
            <a:headEnd/>
            <a:tailEnd/>
          </a:ln>
        </p:spPr>
        <p:txBody>
          <a:bodyPr wrap="none" anchor="ctr"/>
          <a:lstStyle/>
          <a:p>
            <a:pPr algn="ctr" eaLnBrk="1" hangingPunct="1"/>
            <a:r>
              <a:rPr lang="el-GR" altLang="el-GR" sz="3200" b="1" dirty="0">
                <a:solidFill>
                  <a:srgbClr val="990033"/>
                </a:solidFill>
                <a:cs typeface="Tahoma" pitchFamily="34" charset="0"/>
              </a:rPr>
              <a:t>Ρύθμιση αναλγησίας</a:t>
            </a:r>
          </a:p>
        </p:txBody>
      </p:sp>
    </p:spTree>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333375"/>
            <a:ext cx="8229600" cy="836613"/>
          </a:xfrm>
        </p:spPr>
        <p:txBody>
          <a:bodyPr/>
          <a:lstStyle/>
          <a:p>
            <a:r>
              <a:rPr lang="el-GR" altLang="el-GR" sz="3200" b="1">
                <a:solidFill>
                  <a:srgbClr val="FFFF66"/>
                </a:solidFill>
              </a:rPr>
              <a:t>Ορισμός </a:t>
            </a:r>
          </a:p>
        </p:txBody>
      </p:sp>
      <p:sp>
        <p:nvSpPr>
          <p:cNvPr id="11267" name="Oval 3"/>
          <p:cNvSpPr>
            <a:spLocks noChangeArrowheads="1"/>
          </p:cNvSpPr>
          <p:nvPr/>
        </p:nvSpPr>
        <p:spPr bwMode="auto">
          <a:xfrm>
            <a:off x="400050" y="260350"/>
            <a:ext cx="8424863" cy="1295400"/>
          </a:xfrm>
          <a:prstGeom prst="ellipse">
            <a:avLst/>
          </a:prstGeom>
          <a:solidFill>
            <a:srgbClr val="FFCC00"/>
          </a:solidFill>
          <a:ln w="38100">
            <a:solidFill>
              <a:srgbClr val="FF66FF"/>
            </a:solidFill>
            <a:round/>
            <a:headEnd/>
            <a:tailEnd/>
          </a:ln>
        </p:spPr>
        <p:txBody>
          <a:bodyPr wrap="none" anchor="ctr"/>
          <a:lstStyle/>
          <a:p>
            <a:pPr algn="ctr" eaLnBrk="1" hangingPunct="1"/>
            <a:r>
              <a:rPr lang="el-GR" altLang="el-GR" sz="3200" b="1">
                <a:solidFill>
                  <a:srgbClr val="9900CC"/>
                </a:solidFill>
                <a:cs typeface="Tahoma" pitchFamily="34" charset="0"/>
              </a:rPr>
              <a:t>Πολυεπιστημονική ομάδα</a:t>
            </a:r>
          </a:p>
        </p:txBody>
      </p:sp>
      <p:sp>
        <p:nvSpPr>
          <p:cNvPr id="11268" name="4 - Ορθογώνιο"/>
          <p:cNvSpPr>
            <a:spLocks noChangeArrowheads="1"/>
          </p:cNvSpPr>
          <p:nvPr/>
        </p:nvSpPr>
        <p:spPr bwMode="auto">
          <a:xfrm>
            <a:off x="323850" y="1700213"/>
            <a:ext cx="8496300" cy="3786187"/>
          </a:xfrm>
          <a:prstGeom prst="rect">
            <a:avLst/>
          </a:prstGeom>
          <a:noFill/>
          <a:ln w="38100">
            <a:solidFill>
              <a:srgbClr val="FFFF00"/>
            </a:solidFill>
            <a:miter lim="800000"/>
            <a:headEnd/>
            <a:tailEnd/>
          </a:ln>
        </p:spPr>
        <p:txBody>
          <a:bodyPr>
            <a:spAutoFit/>
          </a:bodyPr>
          <a:lstStyle/>
          <a:p>
            <a:pPr marL="342900" indent="-342900" algn="just" eaLnBrk="1" hangingPunct="1">
              <a:buFontTx/>
              <a:buChar char="•"/>
            </a:pPr>
            <a:r>
              <a:rPr lang="el-GR" altLang="el-GR" sz="2000">
                <a:solidFill>
                  <a:schemeClr val="bg1"/>
                </a:solidFill>
              </a:rPr>
              <a:t>Αναισθησιολόγος </a:t>
            </a:r>
          </a:p>
          <a:p>
            <a:pPr marL="342900" indent="-342900" algn="just" eaLnBrk="1" hangingPunct="1">
              <a:buFontTx/>
              <a:buChar char="•"/>
            </a:pPr>
            <a:r>
              <a:rPr lang="el-GR" altLang="el-GR" sz="2000">
                <a:solidFill>
                  <a:schemeClr val="bg1"/>
                </a:solidFill>
              </a:rPr>
              <a:t>Ογκολόγος </a:t>
            </a:r>
          </a:p>
          <a:p>
            <a:pPr marL="342900" indent="-342900" algn="just" eaLnBrk="1" hangingPunct="1">
              <a:buFontTx/>
              <a:buChar char="•"/>
            </a:pPr>
            <a:r>
              <a:rPr lang="el-GR" altLang="el-GR" sz="2000">
                <a:solidFill>
                  <a:schemeClr val="bg1"/>
                </a:solidFill>
              </a:rPr>
              <a:t>Ακτινοθεραπευτής </a:t>
            </a:r>
          </a:p>
          <a:p>
            <a:pPr marL="342900" indent="-342900" algn="just" eaLnBrk="1" hangingPunct="1">
              <a:buFontTx/>
              <a:buChar char="•"/>
            </a:pPr>
            <a:r>
              <a:rPr lang="el-GR" altLang="el-GR" sz="2000">
                <a:solidFill>
                  <a:schemeClr val="bg1"/>
                </a:solidFill>
              </a:rPr>
              <a:t>Χειρουργός</a:t>
            </a:r>
          </a:p>
          <a:p>
            <a:pPr marL="342900" indent="-342900" algn="just" eaLnBrk="1" hangingPunct="1">
              <a:buFontTx/>
              <a:buChar char="•"/>
            </a:pPr>
            <a:r>
              <a:rPr lang="el-GR" altLang="el-GR" sz="2000">
                <a:solidFill>
                  <a:schemeClr val="bg1"/>
                </a:solidFill>
              </a:rPr>
              <a:t>Νευροχειρουργός</a:t>
            </a:r>
          </a:p>
          <a:p>
            <a:pPr marL="342900" indent="-342900" algn="just" eaLnBrk="1" hangingPunct="1">
              <a:buFontTx/>
              <a:buChar char="•"/>
            </a:pPr>
            <a:r>
              <a:rPr lang="el-GR" altLang="el-GR" sz="2000">
                <a:solidFill>
                  <a:schemeClr val="bg1"/>
                </a:solidFill>
              </a:rPr>
              <a:t>Ψυχίατρος</a:t>
            </a:r>
          </a:p>
          <a:p>
            <a:pPr marL="342900" indent="-342900" algn="just" eaLnBrk="1" hangingPunct="1">
              <a:buFontTx/>
              <a:buChar char="•"/>
            </a:pPr>
            <a:r>
              <a:rPr lang="el-GR" altLang="el-GR" sz="2000">
                <a:solidFill>
                  <a:schemeClr val="bg1"/>
                </a:solidFill>
              </a:rPr>
              <a:t>Ψυχολόγος</a:t>
            </a:r>
          </a:p>
          <a:p>
            <a:pPr marL="342900" indent="-342900" algn="just" eaLnBrk="1" hangingPunct="1">
              <a:buFontTx/>
              <a:buChar char="•"/>
            </a:pPr>
            <a:r>
              <a:rPr lang="el-GR" altLang="el-GR" sz="2000">
                <a:solidFill>
                  <a:schemeClr val="bg1"/>
                </a:solidFill>
              </a:rPr>
              <a:t>Κοινωνικός λειτουργός</a:t>
            </a:r>
          </a:p>
          <a:p>
            <a:pPr marL="342900" indent="-342900" algn="just" eaLnBrk="1" hangingPunct="1">
              <a:buFontTx/>
              <a:buChar char="•"/>
            </a:pPr>
            <a:r>
              <a:rPr lang="el-GR" altLang="el-GR" sz="2000">
                <a:solidFill>
                  <a:schemeClr val="bg1"/>
                </a:solidFill>
              </a:rPr>
              <a:t>Φυσικοθεραπευτής</a:t>
            </a:r>
          </a:p>
          <a:p>
            <a:pPr marL="342900" indent="-342900" algn="just" eaLnBrk="1" hangingPunct="1">
              <a:buFontTx/>
              <a:buChar char="•"/>
            </a:pPr>
            <a:r>
              <a:rPr lang="el-GR" altLang="el-GR" sz="2000">
                <a:solidFill>
                  <a:schemeClr val="bg1"/>
                </a:solidFill>
              </a:rPr>
              <a:t>Εργοθεραπευτής </a:t>
            </a:r>
          </a:p>
          <a:p>
            <a:pPr marL="342900" indent="-342900" algn="just" eaLnBrk="1" hangingPunct="1">
              <a:buFontTx/>
              <a:buChar char="•"/>
            </a:pPr>
            <a:r>
              <a:rPr lang="el-GR" altLang="el-GR" sz="2000">
                <a:solidFill>
                  <a:schemeClr val="bg1"/>
                </a:solidFill>
              </a:rPr>
              <a:t>Ιερέας </a:t>
            </a:r>
          </a:p>
          <a:p>
            <a:pPr marL="342900" indent="-342900" algn="just" eaLnBrk="1" hangingPunct="1">
              <a:buFontTx/>
              <a:buChar char="•"/>
            </a:pPr>
            <a:r>
              <a:rPr lang="el-GR" altLang="el-GR" sz="2000">
                <a:solidFill>
                  <a:schemeClr val="bg1"/>
                </a:solidFill>
              </a:rPr>
              <a:t>Εθελοντές κα. </a:t>
            </a:r>
          </a:p>
        </p:txBody>
      </p:sp>
      <p:pic>
        <p:nvPicPr>
          <p:cNvPr id="11269" name="Picture 2" descr="http://inspireyourlife.gr/wp-content/uploads/2017/11/o-SELF-LOVE-facebook.jpg"/>
          <p:cNvPicPr>
            <a:picLocks noChangeAspect="1" noChangeArrowheads="1"/>
          </p:cNvPicPr>
          <p:nvPr/>
        </p:nvPicPr>
        <p:blipFill>
          <a:blip r:embed="rId3" cstate="print"/>
          <a:srcRect/>
          <a:stretch>
            <a:fillRect/>
          </a:stretch>
        </p:blipFill>
        <p:spPr bwMode="auto">
          <a:xfrm>
            <a:off x="5435600" y="4437063"/>
            <a:ext cx="3086100" cy="2190750"/>
          </a:xfrm>
          <a:prstGeom prst="rect">
            <a:avLst/>
          </a:prstGeom>
          <a:noFill/>
          <a:ln w="38100">
            <a:solidFill>
              <a:srgbClr val="FFFF00"/>
            </a:solidFill>
            <a:miter lim="800000"/>
            <a:headEnd/>
            <a:tailEnd/>
          </a:ln>
        </p:spPr>
      </p:pic>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333375"/>
            <a:ext cx="8229600" cy="836613"/>
          </a:xfrm>
        </p:spPr>
        <p:txBody>
          <a:bodyPr/>
          <a:lstStyle/>
          <a:p>
            <a:r>
              <a:rPr lang="el-GR" altLang="el-GR" sz="3200" b="1">
                <a:solidFill>
                  <a:srgbClr val="FFFF66"/>
                </a:solidFill>
              </a:rPr>
              <a:t>Ορισμός </a:t>
            </a:r>
          </a:p>
        </p:txBody>
      </p:sp>
      <p:sp>
        <p:nvSpPr>
          <p:cNvPr id="12291" name="5 - Ορθογώνιο"/>
          <p:cNvSpPr>
            <a:spLocks noChangeArrowheads="1"/>
          </p:cNvSpPr>
          <p:nvPr/>
        </p:nvSpPr>
        <p:spPr bwMode="auto">
          <a:xfrm>
            <a:off x="395288" y="1916113"/>
            <a:ext cx="8353425" cy="2862262"/>
          </a:xfrm>
          <a:prstGeom prst="rect">
            <a:avLst/>
          </a:prstGeom>
          <a:noFill/>
          <a:ln w="38100">
            <a:solidFill>
              <a:srgbClr val="FFFF00"/>
            </a:solidFill>
            <a:miter lim="800000"/>
            <a:headEnd/>
            <a:tailEnd/>
          </a:ln>
        </p:spPr>
        <p:txBody>
          <a:bodyPr>
            <a:spAutoFit/>
          </a:bodyPr>
          <a:lstStyle/>
          <a:p>
            <a:pPr algn="just" eaLnBrk="1" hangingPunct="1">
              <a:lnSpc>
                <a:spcPct val="150000"/>
              </a:lnSpc>
              <a:buFontTx/>
              <a:buChar char="•"/>
            </a:pPr>
            <a:r>
              <a:rPr lang="el-GR" altLang="el-GR" sz="2000" b="1">
                <a:solidFill>
                  <a:schemeClr val="bg1"/>
                </a:solidFill>
                <a:latin typeface="Tahoma" pitchFamily="34" charset="0"/>
              </a:rPr>
              <a:t> </a:t>
            </a:r>
            <a:r>
              <a:rPr lang="el-GR" altLang="el-GR" sz="2000">
                <a:solidFill>
                  <a:schemeClr val="bg1"/>
                </a:solidFill>
              </a:rPr>
              <a:t>Ορίζεται ο πόνος που διαρκεί περισσότερο από τρεις μήνες.</a:t>
            </a:r>
          </a:p>
          <a:p>
            <a:pPr algn="just" eaLnBrk="1" hangingPunct="1">
              <a:lnSpc>
                <a:spcPct val="150000"/>
              </a:lnSpc>
              <a:buFontTx/>
              <a:buChar char="•"/>
            </a:pPr>
            <a:r>
              <a:rPr lang="en-US" altLang="el-GR" sz="2000">
                <a:solidFill>
                  <a:schemeClr val="bg1"/>
                </a:solidFill>
              </a:rPr>
              <a:t> </a:t>
            </a:r>
            <a:r>
              <a:rPr lang="el-GR" altLang="el-GR" sz="2000">
                <a:solidFill>
                  <a:schemeClr val="bg1"/>
                </a:solidFill>
              </a:rPr>
              <a:t>Χρόνιος πόνος</a:t>
            </a:r>
            <a:r>
              <a:rPr lang="en-US" altLang="el-GR" sz="2000">
                <a:solidFill>
                  <a:schemeClr val="bg1"/>
                </a:solidFill>
              </a:rPr>
              <a:t>:</a:t>
            </a:r>
            <a:r>
              <a:rPr lang="el-GR" altLang="el-GR" sz="2000">
                <a:solidFill>
                  <a:schemeClr val="bg1"/>
                </a:solidFill>
              </a:rPr>
              <a:t>  α. Καλοήθης</a:t>
            </a:r>
            <a:r>
              <a:rPr lang="en-US" altLang="el-GR" sz="2000">
                <a:solidFill>
                  <a:schemeClr val="bg1"/>
                </a:solidFill>
              </a:rPr>
              <a:t> </a:t>
            </a:r>
            <a:r>
              <a:rPr lang="el-GR" altLang="el-GR" sz="2000">
                <a:solidFill>
                  <a:schemeClr val="bg1"/>
                </a:solidFill>
              </a:rPr>
              <a:t>πόνος</a:t>
            </a:r>
          </a:p>
          <a:p>
            <a:pPr algn="just" eaLnBrk="1" hangingPunct="1">
              <a:lnSpc>
                <a:spcPct val="150000"/>
              </a:lnSpc>
            </a:pPr>
            <a:r>
              <a:rPr lang="el-GR" altLang="el-GR" sz="2000">
                <a:solidFill>
                  <a:schemeClr val="bg1"/>
                </a:solidFill>
              </a:rPr>
              <a:t>                          </a:t>
            </a:r>
            <a:r>
              <a:rPr lang="en-US" altLang="el-GR" sz="2000">
                <a:solidFill>
                  <a:schemeClr val="bg1"/>
                </a:solidFill>
              </a:rPr>
              <a:t> </a:t>
            </a:r>
            <a:r>
              <a:rPr lang="el-GR" altLang="el-GR" sz="2000">
                <a:solidFill>
                  <a:schemeClr val="bg1"/>
                </a:solidFill>
              </a:rPr>
              <a:t>β. Καρκινικός πόνος</a:t>
            </a:r>
            <a:endParaRPr lang="en-US" altLang="el-GR" sz="2000">
              <a:solidFill>
                <a:schemeClr val="bg1"/>
              </a:solidFill>
            </a:endParaRPr>
          </a:p>
          <a:p>
            <a:pPr algn="just" eaLnBrk="1" hangingPunct="1">
              <a:lnSpc>
                <a:spcPct val="150000"/>
              </a:lnSpc>
            </a:pPr>
            <a:endParaRPr lang="en-US" altLang="el-GR" sz="2000">
              <a:solidFill>
                <a:schemeClr val="bg1"/>
              </a:solidFill>
            </a:endParaRPr>
          </a:p>
          <a:p>
            <a:pPr algn="just" eaLnBrk="1" hangingPunct="1">
              <a:lnSpc>
                <a:spcPct val="150000"/>
              </a:lnSpc>
            </a:pPr>
            <a:r>
              <a:rPr lang="en-US" altLang="el-GR" sz="2000">
                <a:solidFill>
                  <a:schemeClr val="bg1"/>
                </a:solidFill>
              </a:rPr>
              <a:t>O </a:t>
            </a:r>
            <a:r>
              <a:rPr lang="el-GR" altLang="el-GR" sz="2000">
                <a:solidFill>
                  <a:schemeClr val="bg1"/>
                </a:solidFill>
              </a:rPr>
              <a:t> χρόνιος πόνος είναι νόσος και όχι σύμπτωμα και η αντιμετώπισή του είναι πολυδιάστατη και πολυπαραγοντική</a:t>
            </a:r>
            <a:r>
              <a:rPr lang="el-GR" altLang="el-GR" sz="2000" b="1">
                <a:solidFill>
                  <a:schemeClr val="bg1"/>
                </a:solidFill>
              </a:rPr>
              <a:t>.</a:t>
            </a:r>
          </a:p>
        </p:txBody>
      </p:sp>
      <p:sp>
        <p:nvSpPr>
          <p:cNvPr id="12292" name="Oval 3"/>
          <p:cNvSpPr>
            <a:spLocks noChangeArrowheads="1"/>
          </p:cNvSpPr>
          <p:nvPr/>
        </p:nvSpPr>
        <p:spPr bwMode="auto">
          <a:xfrm>
            <a:off x="323850" y="333375"/>
            <a:ext cx="8424863" cy="1295400"/>
          </a:xfrm>
          <a:prstGeom prst="ellipse">
            <a:avLst/>
          </a:prstGeom>
          <a:solidFill>
            <a:srgbClr val="FFCC00"/>
          </a:solidFill>
          <a:ln w="38100">
            <a:solidFill>
              <a:srgbClr val="FF66FF"/>
            </a:solidFill>
            <a:round/>
            <a:headEnd/>
            <a:tailEnd/>
          </a:ln>
        </p:spPr>
        <p:txBody>
          <a:bodyPr wrap="none" anchor="ctr"/>
          <a:lstStyle/>
          <a:p>
            <a:pPr algn="ctr" eaLnBrk="1" hangingPunct="1"/>
            <a:r>
              <a:rPr lang="el-GR" altLang="el-GR" sz="3600" b="1">
                <a:solidFill>
                  <a:srgbClr val="CC0000"/>
                </a:solidFill>
                <a:cs typeface="Tahoma" pitchFamily="34" charset="0"/>
              </a:rPr>
              <a:t>Χρόνιος πόνος </a:t>
            </a:r>
            <a:endParaRPr lang="el-GR" altLang="el-GR" sz="4800" b="1">
              <a:solidFill>
                <a:srgbClr val="990033"/>
              </a:solidFill>
              <a:cs typeface="Tahoma" pitchFamily="34" charset="0"/>
            </a:endParaRPr>
          </a:p>
        </p:txBody>
      </p:sp>
      <p:sp>
        <p:nvSpPr>
          <p:cNvPr id="12293" name="5 - TextBox"/>
          <p:cNvSpPr txBox="1">
            <a:spLocks noChangeArrowheads="1"/>
          </p:cNvSpPr>
          <p:nvPr/>
        </p:nvSpPr>
        <p:spPr bwMode="auto">
          <a:xfrm>
            <a:off x="6659563" y="5373688"/>
            <a:ext cx="1360487" cy="368300"/>
          </a:xfrm>
          <a:prstGeom prst="rect">
            <a:avLst/>
          </a:prstGeom>
          <a:noFill/>
          <a:ln w="9525">
            <a:noFill/>
            <a:miter lim="800000"/>
            <a:headEnd/>
            <a:tailEnd/>
          </a:ln>
        </p:spPr>
        <p:txBody>
          <a:bodyPr wrap="none">
            <a:spAutoFit/>
          </a:bodyPr>
          <a:lstStyle/>
          <a:p>
            <a:pPr eaLnBrk="1" hangingPunct="1"/>
            <a:r>
              <a:rPr lang="en-US" altLang="el-GR">
                <a:solidFill>
                  <a:srgbClr val="FFFF00"/>
                </a:solidFill>
              </a:rPr>
              <a:t>IASP 1994</a:t>
            </a:r>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3417888" y="419100"/>
            <a:ext cx="5603875" cy="2808288"/>
            <a:chOff x="2072" y="300"/>
            <a:chExt cx="3530" cy="1769"/>
          </a:xfrm>
        </p:grpSpPr>
        <p:sp>
          <p:nvSpPr>
            <p:cNvPr id="13326" name="Oval 3"/>
            <p:cNvSpPr>
              <a:spLocks noChangeArrowheads="1"/>
            </p:cNvSpPr>
            <p:nvPr/>
          </p:nvSpPr>
          <p:spPr bwMode="auto">
            <a:xfrm>
              <a:off x="2072" y="300"/>
              <a:ext cx="3530" cy="1769"/>
            </a:xfrm>
            <a:prstGeom prst="ellipse">
              <a:avLst/>
            </a:prstGeom>
            <a:solidFill>
              <a:srgbClr val="002060">
                <a:alpha val="70195"/>
              </a:srgbClr>
            </a:solidFill>
            <a:ln w="9525">
              <a:solidFill>
                <a:srgbClr val="FFFFFF"/>
              </a:solidFill>
              <a:round/>
              <a:headEnd/>
              <a:tailEnd/>
            </a:ln>
          </p:spPr>
          <p:txBody>
            <a:bodyPr wrap="none" anchor="ctr"/>
            <a:lstStyle/>
            <a:p>
              <a:pPr eaLnBrk="1" hangingPunct="1"/>
              <a:endParaRPr lang="el-GR" altLang="el-GR" sz="1200">
                <a:latin typeface="Arial" pitchFamily="34" charset="0"/>
                <a:ea typeface="MS PGothic" pitchFamily="34" charset="-128"/>
              </a:endParaRPr>
            </a:p>
          </p:txBody>
        </p:sp>
        <p:sp>
          <p:nvSpPr>
            <p:cNvPr id="13327" name="Text Box 4"/>
            <p:cNvSpPr txBox="1">
              <a:spLocks noChangeArrowheads="1"/>
            </p:cNvSpPr>
            <p:nvPr/>
          </p:nvSpPr>
          <p:spPr bwMode="auto">
            <a:xfrm>
              <a:off x="3398" y="670"/>
              <a:ext cx="2150" cy="739"/>
            </a:xfrm>
            <a:prstGeom prst="rect">
              <a:avLst/>
            </a:prstGeom>
            <a:noFill/>
            <a:ln w="9525">
              <a:noFill/>
              <a:miter lim="800000"/>
              <a:headEnd/>
              <a:tailEnd/>
            </a:ln>
          </p:spPr>
          <p:txBody>
            <a:bodyPr>
              <a:spAutoFit/>
            </a:bodyPr>
            <a:lstStyle/>
            <a:p>
              <a:pPr eaLnBrk="1" hangingPunct="1">
                <a:spcBef>
                  <a:spcPct val="50000"/>
                </a:spcBef>
              </a:pPr>
              <a:r>
                <a:rPr lang="el-GR" altLang="el-GR" sz="1900" b="1">
                  <a:solidFill>
                    <a:srgbClr val="FFC000"/>
                  </a:solidFill>
                  <a:latin typeface="Arial" pitchFamily="34" charset="0"/>
                  <a:ea typeface="MS PGothic" pitchFamily="34" charset="-128"/>
                </a:rPr>
                <a:t>Πόνος από αλγοϋποδοχείς </a:t>
              </a:r>
              <a:r>
                <a:rPr lang="el-GR" altLang="el-GR" sz="1900" b="1">
                  <a:solidFill>
                    <a:srgbClr val="00CCFF"/>
                  </a:solidFill>
                  <a:latin typeface="Arial" pitchFamily="34" charset="0"/>
                  <a:ea typeface="MS PGothic" pitchFamily="34" charset="-128"/>
                </a:rPr>
                <a:t>	 </a:t>
              </a:r>
            </a:p>
            <a:p>
              <a:pPr algn="ctr" eaLnBrk="1" hangingPunct="1">
                <a:spcBef>
                  <a:spcPct val="15000"/>
                </a:spcBef>
              </a:pPr>
              <a:r>
                <a:rPr lang="en-US" altLang="el-GR" sz="1500" b="1">
                  <a:solidFill>
                    <a:srgbClr val="FFFFFF"/>
                  </a:solidFill>
                  <a:latin typeface="Arial" pitchFamily="34" charset="0"/>
                  <a:ea typeface="MS PGothic" pitchFamily="34" charset="-128"/>
                </a:rPr>
                <a:t>A</a:t>
              </a:r>
              <a:r>
                <a:rPr lang="el-GR" altLang="el-GR" sz="1500" b="1">
                  <a:solidFill>
                    <a:srgbClr val="FFFFFF"/>
                  </a:solidFill>
                  <a:latin typeface="Arial" pitchFamily="34" charset="0"/>
                  <a:ea typeface="MS PGothic" pitchFamily="34" charset="-128"/>
                </a:rPr>
                <a:t>λγαισθητικός, σωματικός, σπλαχνικός.</a:t>
              </a:r>
              <a:endParaRPr lang="en-GB" altLang="el-GR" sz="1500" b="1" baseline="30000">
                <a:solidFill>
                  <a:srgbClr val="FFFFFF"/>
                </a:solidFill>
                <a:latin typeface="Arial" pitchFamily="34" charset="0"/>
                <a:ea typeface="MS PGothic" pitchFamily="34" charset="-128"/>
              </a:endParaRPr>
            </a:p>
          </p:txBody>
        </p:sp>
      </p:grpSp>
      <p:grpSp>
        <p:nvGrpSpPr>
          <p:cNvPr id="13315" name="Group 5"/>
          <p:cNvGrpSpPr>
            <a:grpSpLocks/>
          </p:cNvGrpSpPr>
          <p:nvPr/>
        </p:nvGrpSpPr>
        <p:grpSpPr bwMode="auto">
          <a:xfrm>
            <a:off x="179388" y="476250"/>
            <a:ext cx="5603875" cy="2808288"/>
            <a:chOff x="113" y="300"/>
            <a:chExt cx="3530" cy="1769"/>
          </a:xfrm>
        </p:grpSpPr>
        <p:sp>
          <p:nvSpPr>
            <p:cNvPr id="13324" name="Oval 6"/>
            <p:cNvSpPr>
              <a:spLocks noChangeArrowheads="1"/>
            </p:cNvSpPr>
            <p:nvPr/>
          </p:nvSpPr>
          <p:spPr bwMode="auto">
            <a:xfrm>
              <a:off x="113" y="300"/>
              <a:ext cx="3530" cy="1769"/>
            </a:xfrm>
            <a:prstGeom prst="ellipse">
              <a:avLst/>
            </a:prstGeom>
            <a:solidFill>
              <a:srgbClr val="7030A0">
                <a:alpha val="25098"/>
              </a:srgbClr>
            </a:solidFill>
            <a:ln w="9525">
              <a:solidFill>
                <a:srgbClr val="FFFFFF"/>
              </a:solidFill>
              <a:round/>
              <a:headEnd/>
              <a:tailEnd/>
            </a:ln>
          </p:spPr>
          <p:txBody>
            <a:bodyPr wrap="none" anchor="ctr"/>
            <a:lstStyle/>
            <a:p>
              <a:pPr eaLnBrk="1" hangingPunct="1"/>
              <a:endParaRPr lang="el-GR" altLang="el-GR" sz="1200">
                <a:latin typeface="Arial" pitchFamily="34" charset="0"/>
                <a:ea typeface="MS PGothic" pitchFamily="34" charset="-128"/>
              </a:endParaRPr>
            </a:p>
          </p:txBody>
        </p:sp>
        <p:sp>
          <p:nvSpPr>
            <p:cNvPr id="13325" name="Text Box 7"/>
            <p:cNvSpPr txBox="1">
              <a:spLocks noChangeArrowheads="1"/>
            </p:cNvSpPr>
            <p:nvPr/>
          </p:nvSpPr>
          <p:spPr bwMode="auto">
            <a:xfrm>
              <a:off x="390" y="629"/>
              <a:ext cx="1839" cy="1042"/>
            </a:xfrm>
            <a:prstGeom prst="rect">
              <a:avLst/>
            </a:prstGeom>
            <a:noFill/>
            <a:ln w="9525">
              <a:noFill/>
              <a:miter lim="800000"/>
              <a:headEnd/>
              <a:tailEnd/>
            </a:ln>
          </p:spPr>
          <p:txBody>
            <a:bodyPr>
              <a:spAutoFit/>
            </a:bodyPr>
            <a:lstStyle/>
            <a:p>
              <a:pPr algn="ctr" eaLnBrk="1" hangingPunct="1">
                <a:spcBef>
                  <a:spcPct val="50000"/>
                </a:spcBef>
              </a:pPr>
              <a:r>
                <a:rPr lang="el-GR" altLang="el-GR" sz="1900" b="1">
                  <a:solidFill>
                    <a:schemeClr val="bg1"/>
                  </a:solidFill>
                  <a:latin typeface="Arial" pitchFamily="34" charset="0"/>
                  <a:ea typeface="MS PGothic" pitchFamily="34" charset="-128"/>
                </a:rPr>
                <a:t>Νευροπαθητικός πόνος</a:t>
              </a:r>
            </a:p>
            <a:p>
              <a:pPr algn="ctr" eaLnBrk="1" hangingPunct="1">
                <a:spcBef>
                  <a:spcPct val="50000"/>
                </a:spcBef>
              </a:pPr>
              <a:r>
                <a:rPr lang="el-GR" altLang="el-GR" sz="1500" b="1">
                  <a:solidFill>
                    <a:schemeClr val="bg1"/>
                  </a:solidFill>
                  <a:latin typeface="Arial" pitchFamily="34" charset="0"/>
                  <a:ea typeface="MS PGothic" pitchFamily="34" charset="-128"/>
                </a:rPr>
                <a:t>Πόνος με αίτιο ή έναρξη οφειλόμενα σε βλάβη ή δυσλειτουργία του σωματοαισθητικού συστήματος</a:t>
              </a:r>
              <a:endParaRPr lang="en-GB" altLang="el-GR" sz="1500" b="1" baseline="30000">
                <a:solidFill>
                  <a:schemeClr val="bg1"/>
                </a:solidFill>
                <a:latin typeface="Arial" pitchFamily="34" charset="0"/>
                <a:ea typeface="MS PGothic" pitchFamily="34" charset="-128"/>
              </a:endParaRPr>
            </a:p>
          </p:txBody>
        </p:sp>
      </p:grpSp>
      <p:sp>
        <p:nvSpPr>
          <p:cNvPr id="13316" name="Rectangle 9"/>
          <p:cNvSpPr>
            <a:spLocks noChangeArrowheads="1"/>
          </p:cNvSpPr>
          <p:nvPr/>
        </p:nvSpPr>
        <p:spPr bwMode="auto">
          <a:xfrm>
            <a:off x="585788" y="3157538"/>
            <a:ext cx="3049587" cy="3205162"/>
          </a:xfrm>
          <a:prstGeom prst="rect">
            <a:avLst/>
          </a:prstGeom>
          <a:noFill/>
          <a:ln w="9525">
            <a:noFill/>
            <a:miter lim="800000"/>
            <a:headEnd/>
            <a:tailEnd/>
          </a:ln>
        </p:spPr>
        <p:txBody>
          <a:bodyPr tIns="91440" bIns="91440">
            <a:spAutoFit/>
          </a:bodyPr>
          <a:lstStyle/>
          <a:p>
            <a:pPr marL="168275" indent="-168275" algn="ctr">
              <a:buClr>
                <a:schemeClr val="tx1"/>
              </a:buClr>
              <a:buSzPct val="120000"/>
            </a:pPr>
            <a:r>
              <a:rPr lang="el-GR" altLang="el-GR" sz="1300" b="1">
                <a:solidFill>
                  <a:schemeClr val="bg1"/>
                </a:solidFill>
                <a:latin typeface="Arial" pitchFamily="34" charset="0"/>
                <a:ea typeface="MS PGothic" pitchFamily="34" charset="-128"/>
              </a:rPr>
              <a:t>Παραδείγματα</a:t>
            </a:r>
            <a:endParaRPr lang="en-GB" altLang="el-GR" sz="1300" b="1" baseline="30000">
              <a:solidFill>
                <a:schemeClr val="bg1"/>
              </a:solidFill>
              <a:latin typeface="Arial" pitchFamily="34" charset="0"/>
              <a:ea typeface="MS PGothic" pitchFamily="34" charset="-128"/>
            </a:endParaRPr>
          </a:p>
          <a:p>
            <a:pPr marL="168275" indent="-168275">
              <a:buClr>
                <a:schemeClr val="tx1"/>
              </a:buClr>
              <a:buSzPct val="120000"/>
            </a:pPr>
            <a:r>
              <a:rPr lang="el-GR" altLang="el-GR" sz="1300" b="1">
                <a:solidFill>
                  <a:srgbClr val="FFFF00"/>
                </a:solidFill>
                <a:latin typeface="Arial" pitchFamily="34" charset="0"/>
                <a:ea typeface="MS PGothic" pitchFamily="34" charset="-128"/>
              </a:rPr>
              <a:t>Περιφερικό</a:t>
            </a:r>
            <a:endParaRPr lang="en-US" altLang="el-GR" sz="1300" b="1" baseline="30000">
              <a:solidFill>
                <a:srgbClr val="FFFF00"/>
              </a:solidFill>
              <a:latin typeface="Arial" pitchFamily="34" charset="0"/>
              <a:ea typeface="MS PGothic" pitchFamily="34" charset="-128"/>
            </a:endParaRPr>
          </a:p>
          <a:p>
            <a:pPr marL="168275" indent="-168275">
              <a:lnSpc>
                <a:spcPct val="90000"/>
              </a:lnSpc>
              <a:buClr>
                <a:schemeClr val="tx1"/>
              </a:buClr>
              <a:buSzPct val="120000"/>
            </a:pPr>
            <a:r>
              <a:rPr lang="el-GR" altLang="el-GR" sz="1300">
                <a:solidFill>
                  <a:schemeClr val="bg1"/>
                </a:solidFill>
                <a:latin typeface="Arial" pitchFamily="34" charset="0"/>
                <a:ea typeface="MS PGothic" pitchFamily="34" charset="-128"/>
              </a:rPr>
              <a:t>Μεθερπητική νευραλγία</a:t>
            </a:r>
            <a:endParaRPr lang="en-US" altLang="el-GR" sz="1300">
              <a:solidFill>
                <a:schemeClr val="bg1"/>
              </a:solidFill>
              <a:latin typeface="Arial" pitchFamily="34" charset="0"/>
              <a:ea typeface="MS PGothic" pitchFamily="34" charset="-128"/>
            </a:endParaRPr>
          </a:p>
          <a:p>
            <a:pPr marL="168275" indent="-168275">
              <a:lnSpc>
                <a:spcPct val="90000"/>
              </a:lnSpc>
              <a:buClr>
                <a:schemeClr val="tx1"/>
              </a:buClr>
              <a:buSzPct val="120000"/>
            </a:pPr>
            <a:r>
              <a:rPr lang="el-GR" altLang="el-GR" sz="1300">
                <a:solidFill>
                  <a:schemeClr val="bg1"/>
                </a:solidFill>
                <a:latin typeface="Arial" pitchFamily="34" charset="0"/>
                <a:ea typeface="MS PGothic" pitchFamily="34" charset="-128"/>
              </a:rPr>
              <a:t>Νευραλγία τριδύμου</a:t>
            </a:r>
            <a:endParaRPr lang="en-US" altLang="el-GR" sz="1300">
              <a:solidFill>
                <a:schemeClr val="bg1"/>
              </a:solidFill>
              <a:latin typeface="Arial" pitchFamily="34" charset="0"/>
              <a:ea typeface="MS PGothic" pitchFamily="34" charset="-128"/>
            </a:endParaRPr>
          </a:p>
          <a:p>
            <a:pPr marL="168275" indent="-168275">
              <a:lnSpc>
                <a:spcPct val="90000"/>
              </a:lnSpc>
              <a:buClr>
                <a:schemeClr val="tx1"/>
              </a:buClr>
              <a:buSzPct val="120000"/>
            </a:pPr>
            <a:r>
              <a:rPr lang="el-GR" altLang="el-GR" sz="1300">
                <a:solidFill>
                  <a:schemeClr val="bg1"/>
                </a:solidFill>
                <a:latin typeface="Arial" pitchFamily="34" charset="0"/>
                <a:ea typeface="MS PGothic" pitchFamily="34" charset="-128"/>
              </a:rPr>
              <a:t>Επώδυνη Διαβητική περιφερική νευροπάθεια</a:t>
            </a:r>
          </a:p>
          <a:p>
            <a:pPr marL="168275" indent="-168275">
              <a:lnSpc>
                <a:spcPct val="90000"/>
              </a:lnSpc>
              <a:buClr>
                <a:schemeClr val="tx1"/>
              </a:buClr>
              <a:buSzPct val="120000"/>
            </a:pPr>
            <a:r>
              <a:rPr lang="el-GR" altLang="el-GR" sz="1300">
                <a:solidFill>
                  <a:schemeClr val="bg1"/>
                </a:solidFill>
                <a:latin typeface="Arial" pitchFamily="34" charset="0"/>
                <a:ea typeface="MS PGothic" pitchFamily="34" charset="-128"/>
              </a:rPr>
              <a:t>Μετεγχειρητική νευροπάθεια</a:t>
            </a:r>
            <a:endParaRPr lang="en-US" altLang="el-GR" sz="1300">
              <a:solidFill>
                <a:schemeClr val="bg1"/>
              </a:solidFill>
              <a:latin typeface="Arial" pitchFamily="34" charset="0"/>
              <a:ea typeface="MS PGothic" pitchFamily="34" charset="-128"/>
            </a:endParaRPr>
          </a:p>
          <a:p>
            <a:pPr marL="168275" indent="-168275">
              <a:lnSpc>
                <a:spcPct val="90000"/>
              </a:lnSpc>
              <a:buClr>
                <a:schemeClr val="tx1"/>
              </a:buClr>
              <a:buSzPct val="120000"/>
            </a:pPr>
            <a:r>
              <a:rPr lang="el-GR" altLang="el-GR" sz="1300">
                <a:solidFill>
                  <a:schemeClr val="bg1"/>
                </a:solidFill>
                <a:latin typeface="Arial" pitchFamily="34" charset="0"/>
                <a:ea typeface="MS PGothic" pitchFamily="34" charset="-128"/>
              </a:rPr>
              <a:t>Ριζοπάθεια</a:t>
            </a:r>
            <a:endParaRPr lang="en-US" altLang="el-GR" sz="1300">
              <a:solidFill>
                <a:schemeClr val="bg1"/>
              </a:solidFill>
              <a:latin typeface="Arial" pitchFamily="34" charset="0"/>
              <a:ea typeface="MS PGothic" pitchFamily="34" charset="-128"/>
            </a:endParaRPr>
          </a:p>
          <a:p>
            <a:pPr marL="168275" indent="-168275">
              <a:buClr>
                <a:schemeClr val="tx1"/>
              </a:buClr>
              <a:buSzPct val="120000"/>
            </a:pPr>
            <a:r>
              <a:rPr lang="el-GR" altLang="el-GR" sz="1300" b="1">
                <a:solidFill>
                  <a:srgbClr val="FFFF00"/>
                </a:solidFill>
                <a:latin typeface="Arial" pitchFamily="34" charset="0"/>
                <a:ea typeface="MS PGothic" pitchFamily="34" charset="-128"/>
              </a:rPr>
              <a:t>Κεντρικό</a:t>
            </a:r>
            <a:endParaRPr lang="en-US" altLang="el-GR" sz="1300" b="1" baseline="30000">
              <a:solidFill>
                <a:srgbClr val="FFFF00"/>
              </a:solidFill>
              <a:latin typeface="Arial" pitchFamily="34" charset="0"/>
              <a:ea typeface="MS PGothic" pitchFamily="34" charset="-128"/>
            </a:endParaRPr>
          </a:p>
          <a:p>
            <a:pPr marL="168275" indent="-168275">
              <a:buClr>
                <a:schemeClr val="tx1"/>
              </a:buClr>
              <a:buSzPct val="120000"/>
            </a:pPr>
            <a:r>
              <a:rPr lang="el-GR" altLang="el-GR" sz="1300">
                <a:solidFill>
                  <a:schemeClr val="bg1"/>
                </a:solidFill>
                <a:latin typeface="Arial" pitchFamily="34" charset="0"/>
                <a:ea typeface="MS PGothic" pitchFamily="34" charset="-128"/>
              </a:rPr>
              <a:t>Πόνος μετά από εγκεφαλικό</a:t>
            </a:r>
          </a:p>
          <a:p>
            <a:pPr marL="168275" indent="-168275">
              <a:buClr>
                <a:schemeClr val="tx1"/>
              </a:buClr>
              <a:buSzPct val="120000"/>
            </a:pPr>
            <a:r>
              <a:rPr lang="el-GR" altLang="el-GR" sz="1300">
                <a:solidFill>
                  <a:schemeClr val="bg1"/>
                </a:solidFill>
                <a:latin typeface="Arial" pitchFamily="34" charset="0"/>
                <a:ea typeface="MS PGothic" pitchFamily="34" charset="-128"/>
              </a:rPr>
              <a:t>Τραυματισμός της σπονδυλικής στήλης</a:t>
            </a:r>
            <a:endParaRPr lang="en-US" altLang="el-GR" sz="1300">
              <a:solidFill>
                <a:schemeClr val="bg1"/>
              </a:solidFill>
              <a:latin typeface="Arial" pitchFamily="34" charset="0"/>
              <a:ea typeface="MS PGothic" pitchFamily="34" charset="-128"/>
            </a:endParaRPr>
          </a:p>
          <a:p>
            <a:pPr marL="168275" indent="-168275">
              <a:buClr>
                <a:schemeClr val="tx1"/>
              </a:buClr>
              <a:buSzPct val="120000"/>
            </a:pPr>
            <a:r>
              <a:rPr lang="el-GR" altLang="el-GR" sz="1300" b="1" i="1">
                <a:solidFill>
                  <a:srgbClr val="FFFF00"/>
                </a:solidFill>
                <a:latin typeface="Arial" pitchFamily="34" charset="0"/>
                <a:ea typeface="MS PGothic" pitchFamily="34" charset="-128"/>
              </a:rPr>
              <a:t>Συνήθη συμπτώματα</a:t>
            </a:r>
            <a:endParaRPr lang="en-US" altLang="el-GR" sz="1300" b="1" i="1" baseline="30000">
              <a:solidFill>
                <a:srgbClr val="FFFF00"/>
              </a:solidFill>
              <a:latin typeface="Arial" pitchFamily="34" charset="0"/>
              <a:ea typeface="MS PGothic" pitchFamily="34" charset="-128"/>
            </a:endParaRPr>
          </a:p>
          <a:p>
            <a:pPr marL="168275" indent="-168275">
              <a:lnSpc>
                <a:spcPct val="90000"/>
              </a:lnSpc>
              <a:buClr>
                <a:schemeClr val="tx1"/>
              </a:buClr>
              <a:buSzPct val="120000"/>
            </a:pPr>
            <a:r>
              <a:rPr lang="el-GR" altLang="el-GR" sz="1300">
                <a:solidFill>
                  <a:schemeClr val="bg1"/>
                </a:solidFill>
                <a:latin typeface="Arial" pitchFamily="34" charset="0"/>
                <a:ea typeface="MS PGothic" pitchFamily="34" charset="-128"/>
              </a:rPr>
              <a:t>Κάψιμο</a:t>
            </a:r>
            <a:endParaRPr lang="en-US" altLang="el-GR" sz="1300">
              <a:solidFill>
                <a:schemeClr val="bg1"/>
              </a:solidFill>
              <a:latin typeface="Arial" pitchFamily="34" charset="0"/>
              <a:ea typeface="MS PGothic" pitchFamily="34" charset="-128"/>
            </a:endParaRPr>
          </a:p>
          <a:p>
            <a:pPr marL="168275" indent="-168275">
              <a:lnSpc>
                <a:spcPct val="90000"/>
              </a:lnSpc>
              <a:buClr>
                <a:schemeClr val="tx1"/>
              </a:buClr>
              <a:buSzPct val="120000"/>
            </a:pPr>
            <a:r>
              <a:rPr lang="el-GR" altLang="el-GR" sz="1300">
                <a:solidFill>
                  <a:schemeClr val="bg1"/>
                </a:solidFill>
                <a:latin typeface="Arial" pitchFamily="34" charset="0"/>
                <a:ea typeface="MS PGothic" pitchFamily="34" charset="-128"/>
              </a:rPr>
              <a:t>Μυρμήγκιασμα</a:t>
            </a:r>
            <a:endParaRPr lang="en-US" altLang="el-GR" sz="1300">
              <a:solidFill>
                <a:schemeClr val="bg1"/>
              </a:solidFill>
              <a:latin typeface="Arial" pitchFamily="34" charset="0"/>
              <a:ea typeface="MS PGothic" pitchFamily="34" charset="-128"/>
            </a:endParaRPr>
          </a:p>
          <a:p>
            <a:pPr marL="168275" indent="-168275">
              <a:lnSpc>
                <a:spcPct val="90000"/>
              </a:lnSpc>
              <a:buClr>
                <a:schemeClr val="tx1"/>
              </a:buClr>
              <a:buSzPct val="120000"/>
            </a:pPr>
            <a:r>
              <a:rPr lang="el-GR" altLang="el-GR" sz="1300">
                <a:solidFill>
                  <a:schemeClr val="bg1"/>
                </a:solidFill>
                <a:latin typeface="Arial" pitchFamily="34" charset="0"/>
                <a:ea typeface="MS PGothic" pitchFamily="34" charset="-128"/>
              </a:rPr>
              <a:t>Υπερευαισθησία στην αφή ή στο κρύο</a:t>
            </a:r>
            <a:endParaRPr lang="en-GB" altLang="el-GR" sz="1300">
              <a:solidFill>
                <a:schemeClr val="bg1"/>
              </a:solidFill>
              <a:latin typeface="Arial" pitchFamily="34" charset="0"/>
              <a:ea typeface="MS PGothic" pitchFamily="34" charset="-128"/>
            </a:endParaRPr>
          </a:p>
        </p:txBody>
      </p:sp>
      <p:sp>
        <p:nvSpPr>
          <p:cNvPr id="13317" name="Rectangle 10"/>
          <p:cNvSpPr>
            <a:spLocks noChangeArrowheads="1"/>
          </p:cNvSpPr>
          <p:nvPr/>
        </p:nvSpPr>
        <p:spPr bwMode="auto">
          <a:xfrm>
            <a:off x="5995988" y="3175000"/>
            <a:ext cx="2824162" cy="2386013"/>
          </a:xfrm>
          <a:prstGeom prst="rect">
            <a:avLst/>
          </a:prstGeom>
          <a:noFill/>
          <a:ln w="9525">
            <a:noFill/>
            <a:miter lim="800000"/>
            <a:headEnd/>
            <a:tailEnd/>
          </a:ln>
        </p:spPr>
        <p:txBody>
          <a:bodyPr tIns="91440" bIns="91440">
            <a:spAutoFit/>
          </a:bodyPr>
          <a:lstStyle/>
          <a:p>
            <a:pPr marL="168275" indent="-168275" algn="ctr">
              <a:buClr>
                <a:schemeClr val="tx1"/>
              </a:buClr>
              <a:buSzPct val="120000"/>
            </a:pPr>
            <a:r>
              <a:rPr lang="el-GR" altLang="el-GR" sz="1300" b="1">
                <a:solidFill>
                  <a:schemeClr val="bg1"/>
                </a:solidFill>
                <a:latin typeface="Arial" pitchFamily="34" charset="0"/>
                <a:ea typeface="MS PGothic" pitchFamily="34" charset="-128"/>
              </a:rPr>
              <a:t>Παραδείγματα</a:t>
            </a:r>
            <a:endParaRPr lang="en-GB" altLang="el-GR" sz="1300" b="1" baseline="30000">
              <a:solidFill>
                <a:schemeClr val="bg1"/>
              </a:solidFill>
              <a:latin typeface="Arial" pitchFamily="34" charset="0"/>
              <a:ea typeface="MS PGothic" pitchFamily="34" charset="-128"/>
            </a:endParaRPr>
          </a:p>
          <a:p>
            <a:pPr marL="168275" indent="-168275">
              <a:buClr>
                <a:schemeClr val="tx1"/>
              </a:buClr>
              <a:buSzPct val="120000"/>
            </a:pPr>
            <a:r>
              <a:rPr lang="en-US" altLang="el-GR" sz="1300" b="1">
                <a:solidFill>
                  <a:srgbClr val="FFFFFF"/>
                </a:solidFill>
                <a:latin typeface="Arial" pitchFamily="34" charset="0"/>
                <a:ea typeface="MS PGothic" pitchFamily="34" charset="-128"/>
              </a:rPr>
              <a:t> </a:t>
            </a:r>
            <a:endParaRPr lang="en-US" altLang="el-GR" sz="1300" b="1">
              <a:solidFill>
                <a:srgbClr val="002060"/>
              </a:solidFill>
              <a:latin typeface="Arial" pitchFamily="34" charset="0"/>
              <a:ea typeface="MS PGothic" pitchFamily="34" charset="-128"/>
            </a:endParaRPr>
          </a:p>
          <a:p>
            <a:pPr marL="168275" indent="-168275">
              <a:buClr>
                <a:schemeClr val="tx1"/>
              </a:buClr>
              <a:buSzPct val="120000"/>
            </a:pPr>
            <a:r>
              <a:rPr lang="el-GR" altLang="el-GR" sz="1300">
                <a:solidFill>
                  <a:schemeClr val="bg1"/>
                </a:solidFill>
                <a:latin typeface="Arial" pitchFamily="34" charset="0"/>
                <a:ea typeface="MS PGothic" pitchFamily="34" charset="-128"/>
              </a:rPr>
              <a:t>Πόνος οφειλόμενος σε φλεγμονή</a:t>
            </a:r>
            <a:endParaRPr lang="en-US" altLang="el-GR" sz="1300">
              <a:solidFill>
                <a:schemeClr val="bg1"/>
              </a:solidFill>
              <a:latin typeface="Arial" pitchFamily="34" charset="0"/>
              <a:ea typeface="MS PGothic" pitchFamily="34" charset="-128"/>
            </a:endParaRPr>
          </a:p>
          <a:p>
            <a:pPr marL="168275" indent="-168275">
              <a:buClr>
                <a:schemeClr val="tx1"/>
              </a:buClr>
              <a:buSzPct val="120000"/>
            </a:pPr>
            <a:r>
              <a:rPr lang="el-GR" altLang="el-GR" sz="1300">
                <a:solidFill>
                  <a:schemeClr val="bg1"/>
                </a:solidFill>
                <a:latin typeface="Arial" pitchFamily="34" charset="0"/>
                <a:ea typeface="MS PGothic" pitchFamily="34" charset="-128"/>
              </a:rPr>
              <a:t>Πόνος άκρου μετά από κάταγμα</a:t>
            </a:r>
          </a:p>
          <a:p>
            <a:pPr marL="168275" indent="-168275">
              <a:buClr>
                <a:schemeClr val="tx1"/>
              </a:buClr>
              <a:buSzPct val="120000"/>
            </a:pPr>
            <a:r>
              <a:rPr lang="el-GR" altLang="el-GR" sz="1300">
                <a:solidFill>
                  <a:schemeClr val="bg1"/>
                </a:solidFill>
                <a:latin typeface="Arial" pitchFamily="34" charset="0"/>
                <a:ea typeface="MS PGothic" pitchFamily="34" charset="-128"/>
              </a:rPr>
              <a:t>Πόνος άρθρωσης σε οστεοαρθρίτιδα</a:t>
            </a:r>
            <a:endParaRPr lang="en-US" altLang="el-GR" sz="1300">
              <a:solidFill>
                <a:schemeClr val="bg1"/>
              </a:solidFill>
              <a:latin typeface="Arial" pitchFamily="34" charset="0"/>
              <a:ea typeface="MS PGothic" pitchFamily="34" charset="-128"/>
            </a:endParaRPr>
          </a:p>
          <a:p>
            <a:pPr marL="168275" indent="-168275">
              <a:buClr>
                <a:schemeClr val="tx1"/>
              </a:buClr>
              <a:buSzPct val="120000"/>
            </a:pPr>
            <a:endParaRPr lang="en-US" altLang="el-GR" sz="1300">
              <a:solidFill>
                <a:schemeClr val="bg1"/>
              </a:solidFill>
              <a:latin typeface="Arial" pitchFamily="34" charset="0"/>
              <a:ea typeface="MS PGothic" pitchFamily="34" charset="-128"/>
            </a:endParaRPr>
          </a:p>
          <a:p>
            <a:pPr marL="168275" indent="-168275">
              <a:buClr>
                <a:schemeClr val="tx1"/>
              </a:buClr>
              <a:buSzPct val="120000"/>
            </a:pPr>
            <a:r>
              <a:rPr lang="el-GR" altLang="el-GR" sz="1300" b="1" i="1">
                <a:solidFill>
                  <a:srgbClr val="FFFF00"/>
                </a:solidFill>
                <a:latin typeface="Arial" pitchFamily="34" charset="0"/>
                <a:ea typeface="MS PGothic" pitchFamily="34" charset="-128"/>
              </a:rPr>
              <a:t>Συνήθη συμπτώματα</a:t>
            </a:r>
            <a:endParaRPr lang="en-US" altLang="el-GR" sz="1300" b="1" i="1" baseline="30000">
              <a:solidFill>
                <a:srgbClr val="FFFF00"/>
              </a:solidFill>
              <a:latin typeface="Arial" pitchFamily="34" charset="0"/>
              <a:ea typeface="MS PGothic" pitchFamily="34" charset="-128"/>
            </a:endParaRPr>
          </a:p>
          <a:p>
            <a:pPr marL="168275" indent="-168275">
              <a:buClr>
                <a:schemeClr val="tx1"/>
              </a:buClr>
              <a:buSzPct val="120000"/>
            </a:pPr>
            <a:r>
              <a:rPr lang="el-GR" altLang="el-GR" sz="1300">
                <a:solidFill>
                  <a:schemeClr val="bg1"/>
                </a:solidFill>
                <a:latin typeface="Arial" pitchFamily="34" charset="0"/>
                <a:ea typeface="MS PGothic" pitchFamily="34" charset="-128"/>
              </a:rPr>
              <a:t>Βύθιος πόνος</a:t>
            </a:r>
            <a:endParaRPr lang="en-US" altLang="el-GR" sz="1300">
              <a:solidFill>
                <a:schemeClr val="bg1"/>
              </a:solidFill>
              <a:latin typeface="Arial" pitchFamily="34" charset="0"/>
              <a:ea typeface="MS PGothic" pitchFamily="34" charset="-128"/>
            </a:endParaRPr>
          </a:p>
          <a:p>
            <a:pPr marL="168275" indent="-168275">
              <a:buClr>
                <a:schemeClr val="tx1"/>
              </a:buClr>
              <a:buSzPct val="120000"/>
            </a:pPr>
            <a:r>
              <a:rPr lang="el-GR" altLang="el-GR" sz="1300">
                <a:solidFill>
                  <a:schemeClr val="bg1"/>
                </a:solidFill>
                <a:latin typeface="Arial" pitchFamily="34" charset="0"/>
                <a:ea typeface="MS PGothic" pitchFamily="34" charset="-128"/>
              </a:rPr>
              <a:t>Οξύς πόνος</a:t>
            </a:r>
            <a:endParaRPr lang="en-US" altLang="el-GR" sz="1300">
              <a:solidFill>
                <a:schemeClr val="bg1"/>
              </a:solidFill>
              <a:latin typeface="Arial" pitchFamily="34" charset="0"/>
              <a:ea typeface="MS PGothic" pitchFamily="34" charset="-128"/>
            </a:endParaRPr>
          </a:p>
          <a:p>
            <a:pPr marL="168275" indent="-168275">
              <a:buClr>
                <a:schemeClr val="tx1"/>
              </a:buClr>
              <a:buSzPct val="120000"/>
            </a:pPr>
            <a:r>
              <a:rPr lang="el-GR" altLang="el-GR" sz="1300">
                <a:solidFill>
                  <a:schemeClr val="bg1"/>
                </a:solidFill>
                <a:latin typeface="Arial" pitchFamily="34" charset="0"/>
                <a:ea typeface="MS PGothic" pitchFamily="34" charset="-128"/>
              </a:rPr>
              <a:t>Πάλλων πόνος</a:t>
            </a:r>
            <a:endParaRPr lang="en-GB" altLang="el-GR" sz="1300">
              <a:solidFill>
                <a:schemeClr val="bg1"/>
              </a:solidFill>
              <a:latin typeface="Arial" pitchFamily="34" charset="0"/>
              <a:ea typeface="MS PGothic" pitchFamily="34" charset="-128"/>
            </a:endParaRPr>
          </a:p>
        </p:txBody>
      </p:sp>
      <p:sp>
        <p:nvSpPr>
          <p:cNvPr id="13318" name="Rectangle 11"/>
          <p:cNvSpPr>
            <a:spLocks noChangeArrowheads="1"/>
          </p:cNvSpPr>
          <p:nvPr/>
        </p:nvSpPr>
        <p:spPr bwMode="auto">
          <a:xfrm>
            <a:off x="3492500" y="3146425"/>
            <a:ext cx="2065338" cy="1784350"/>
          </a:xfrm>
          <a:prstGeom prst="rect">
            <a:avLst/>
          </a:prstGeom>
          <a:noFill/>
          <a:ln w="9525">
            <a:noFill/>
            <a:miter lim="800000"/>
            <a:headEnd/>
            <a:tailEnd/>
          </a:ln>
        </p:spPr>
        <p:txBody>
          <a:bodyPr tIns="91440" bIns="91440">
            <a:spAutoFit/>
          </a:bodyPr>
          <a:lstStyle/>
          <a:p>
            <a:pPr marL="168275" indent="-168275" algn="ctr">
              <a:buClr>
                <a:schemeClr val="tx1"/>
              </a:buClr>
              <a:buSzPct val="120000"/>
            </a:pPr>
            <a:r>
              <a:rPr lang="el-GR" altLang="el-GR" sz="1300" b="1">
                <a:solidFill>
                  <a:schemeClr val="bg1"/>
                </a:solidFill>
                <a:latin typeface="Arial" pitchFamily="34" charset="0"/>
                <a:ea typeface="MS PGothic" pitchFamily="34" charset="-128"/>
              </a:rPr>
              <a:t>Παραδείγματα</a:t>
            </a:r>
            <a:endParaRPr lang="en-GB" altLang="el-GR" sz="1300" b="1" baseline="30000">
              <a:solidFill>
                <a:schemeClr val="bg1"/>
              </a:solidFill>
              <a:latin typeface="Arial" pitchFamily="34" charset="0"/>
              <a:ea typeface="MS PGothic" pitchFamily="34" charset="-128"/>
            </a:endParaRPr>
          </a:p>
          <a:p>
            <a:pPr marL="168275" indent="-168275">
              <a:buClr>
                <a:schemeClr val="tx1"/>
              </a:buClr>
              <a:buSzPct val="120000"/>
            </a:pPr>
            <a:r>
              <a:rPr lang="en-US" altLang="el-GR" sz="1300" b="1">
                <a:solidFill>
                  <a:srgbClr val="FFFFFF"/>
                </a:solidFill>
                <a:latin typeface="Arial" pitchFamily="34" charset="0"/>
                <a:ea typeface="MS PGothic" pitchFamily="34" charset="-128"/>
              </a:rPr>
              <a:t> </a:t>
            </a:r>
            <a:endParaRPr lang="en-US" altLang="el-GR" sz="1300" b="1">
              <a:solidFill>
                <a:srgbClr val="002060"/>
              </a:solidFill>
              <a:latin typeface="Arial" pitchFamily="34" charset="0"/>
              <a:ea typeface="MS PGothic" pitchFamily="34" charset="-128"/>
            </a:endParaRPr>
          </a:p>
          <a:p>
            <a:pPr marL="168275" indent="-168275">
              <a:buClr>
                <a:schemeClr val="tx1"/>
              </a:buClr>
              <a:buSzPct val="120000"/>
            </a:pPr>
            <a:r>
              <a:rPr lang="el-GR" altLang="el-GR" sz="1300">
                <a:solidFill>
                  <a:schemeClr val="bg1"/>
                </a:solidFill>
                <a:latin typeface="Arial" pitchFamily="34" charset="0"/>
                <a:ea typeface="MS PGothic" pitchFamily="34" charset="-128"/>
              </a:rPr>
              <a:t>Χρόνιος πόνος μέσης με ριζοπάθεια/ Οσφυαλγία </a:t>
            </a:r>
          </a:p>
          <a:p>
            <a:pPr marL="168275" indent="-168275">
              <a:buClr>
                <a:schemeClr val="tx1"/>
              </a:buClr>
              <a:buSzPct val="120000"/>
            </a:pPr>
            <a:r>
              <a:rPr lang="el-GR" altLang="el-GR" sz="1300">
                <a:solidFill>
                  <a:schemeClr val="bg1"/>
                </a:solidFill>
                <a:latin typeface="Arial" pitchFamily="34" charset="0"/>
                <a:ea typeface="MS PGothic" pitchFamily="34" charset="-128"/>
              </a:rPr>
              <a:t>Αυχενική ριζοπάθεια</a:t>
            </a:r>
            <a:endParaRPr lang="en-US" altLang="el-GR" sz="1300">
              <a:solidFill>
                <a:schemeClr val="bg1"/>
              </a:solidFill>
              <a:latin typeface="Arial" pitchFamily="34" charset="0"/>
              <a:ea typeface="MS PGothic" pitchFamily="34" charset="-128"/>
            </a:endParaRPr>
          </a:p>
          <a:p>
            <a:pPr marL="168275" indent="-168275">
              <a:buClr>
                <a:schemeClr val="tx1"/>
              </a:buClr>
              <a:buSzPct val="120000"/>
            </a:pPr>
            <a:r>
              <a:rPr lang="el-GR" altLang="el-GR" sz="1300">
                <a:solidFill>
                  <a:schemeClr val="bg1"/>
                </a:solidFill>
                <a:latin typeface="Arial" pitchFamily="34" charset="0"/>
                <a:ea typeface="MS PGothic" pitchFamily="34" charset="-128"/>
              </a:rPr>
              <a:t>Καρκινικός πόνος</a:t>
            </a:r>
            <a:endParaRPr lang="en-US" altLang="el-GR" sz="1300">
              <a:solidFill>
                <a:schemeClr val="bg1"/>
              </a:solidFill>
              <a:latin typeface="Arial" pitchFamily="34" charset="0"/>
              <a:ea typeface="MS PGothic" pitchFamily="34" charset="-128"/>
            </a:endParaRPr>
          </a:p>
          <a:p>
            <a:pPr marL="168275" indent="-168275">
              <a:buClr>
                <a:schemeClr val="tx1"/>
              </a:buClr>
              <a:buSzPct val="120000"/>
            </a:pPr>
            <a:r>
              <a:rPr lang="el-GR" altLang="el-GR" sz="1300">
                <a:solidFill>
                  <a:schemeClr val="bg1"/>
                </a:solidFill>
                <a:latin typeface="Arial" pitchFamily="34" charset="0"/>
                <a:ea typeface="MS PGothic" pitchFamily="34" charset="-128"/>
              </a:rPr>
              <a:t>Σύνδρομο καρπιαίου σωλήνα</a:t>
            </a:r>
            <a:endParaRPr lang="en-US" altLang="el-GR" sz="1300">
              <a:solidFill>
                <a:schemeClr val="bg1"/>
              </a:solidFill>
              <a:latin typeface="Arial" pitchFamily="34" charset="0"/>
              <a:ea typeface="MS PGothic" pitchFamily="34" charset="-128"/>
            </a:endParaRPr>
          </a:p>
        </p:txBody>
      </p:sp>
      <p:sp>
        <p:nvSpPr>
          <p:cNvPr id="13319" name="Rectangle 12"/>
          <p:cNvSpPr>
            <a:spLocks noGrp="1" noChangeArrowheads="1"/>
          </p:cNvSpPr>
          <p:nvPr>
            <p:ph type="title" idx="4294967295"/>
          </p:nvPr>
        </p:nvSpPr>
        <p:spPr>
          <a:xfrm>
            <a:off x="1050925" y="23813"/>
            <a:ext cx="7526338" cy="404812"/>
          </a:xfrm>
        </p:spPr>
        <p:txBody>
          <a:bodyPr lIns="0" tIns="0" rIns="0" bIns="0" anchor="t"/>
          <a:lstStyle/>
          <a:p>
            <a:r>
              <a:rPr lang="el-GR" altLang="el-GR" sz="3200" b="1">
                <a:solidFill>
                  <a:srgbClr val="FFFF00"/>
                </a:solidFill>
                <a:latin typeface="Tahoma" pitchFamily="34" charset="0"/>
                <a:cs typeface="Tahoma" pitchFamily="34" charset="0"/>
              </a:rPr>
              <a:t>Η παρουσίαση των τύπων πόνου διαφέρει</a:t>
            </a:r>
            <a:endParaRPr lang="en-GB" altLang="el-GR" sz="3200" b="1">
              <a:solidFill>
                <a:srgbClr val="FFFF00"/>
              </a:solidFill>
              <a:latin typeface="Tahoma" pitchFamily="34" charset="0"/>
              <a:cs typeface="Tahoma" pitchFamily="34" charset="0"/>
            </a:endParaRPr>
          </a:p>
        </p:txBody>
      </p:sp>
      <p:sp>
        <p:nvSpPr>
          <p:cNvPr id="13320" name="Rectangle 13"/>
          <p:cNvSpPr>
            <a:spLocks noChangeArrowheads="1"/>
          </p:cNvSpPr>
          <p:nvPr/>
        </p:nvSpPr>
        <p:spPr bwMode="auto">
          <a:xfrm>
            <a:off x="-41275" y="6405563"/>
            <a:ext cx="9209088" cy="508000"/>
          </a:xfrm>
          <a:prstGeom prst="rect">
            <a:avLst/>
          </a:prstGeom>
          <a:noFill/>
          <a:ln w="9525">
            <a:noFill/>
            <a:miter lim="800000"/>
            <a:headEnd/>
            <a:tailEnd/>
          </a:ln>
        </p:spPr>
        <p:txBody>
          <a:bodyPr>
            <a:spAutoFit/>
          </a:bodyPr>
          <a:lstStyle/>
          <a:p>
            <a:pPr eaLnBrk="1" hangingPunct="1">
              <a:lnSpc>
                <a:spcPct val="90000"/>
              </a:lnSpc>
              <a:spcBef>
                <a:spcPct val="20000"/>
              </a:spcBef>
            </a:pPr>
            <a:r>
              <a:rPr lang="en-GB" altLang="el-GR" sz="1000" b="1">
                <a:solidFill>
                  <a:srgbClr val="FFFF00"/>
                </a:solidFill>
                <a:latin typeface="Arial" pitchFamily="34" charset="0"/>
                <a:ea typeface="MS PGothic" pitchFamily="34" charset="-128"/>
              </a:rPr>
              <a:t>1</a:t>
            </a:r>
            <a:r>
              <a:rPr lang="en-GB" altLang="el-GR" sz="1000">
                <a:solidFill>
                  <a:srgbClr val="FFFF00"/>
                </a:solidFill>
                <a:latin typeface="Arial" pitchFamily="34" charset="0"/>
                <a:ea typeface="MS PGothic" pitchFamily="34" charset="-128"/>
              </a:rPr>
              <a:t> </a:t>
            </a:r>
            <a:r>
              <a:rPr lang="it-IT" altLang="el-GR" sz="1000">
                <a:solidFill>
                  <a:srgbClr val="FFFF00"/>
                </a:solidFill>
                <a:latin typeface="Arial" pitchFamily="34" charset="0"/>
                <a:ea typeface="MS PGothic" pitchFamily="34" charset="-128"/>
                <a:sym typeface="Arial" pitchFamily="34" charset="0"/>
              </a:rPr>
              <a:t>International Association for the Study of Pain (IASP). IASP Taxonomy [Online]. </a:t>
            </a:r>
            <a:r>
              <a:rPr lang="el-GR" altLang="el-GR" sz="1000">
                <a:solidFill>
                  <a:srgbClr val="FFFF00"/>
                </a:solidFill>
                <a:latin typeface="Arial" pitchFamily="34" charset="0"/>
                <a:ea typeface="MS PGothic" pitchFamily="34" charset="-128"/>
                <a:sym typeface="Arial" pitchFamily="34" charset="0"/>
              </a:rPr>
              <a:t>Μάρτιος 2012</a:t>
            </a:r>
            <a:r>
              <a:rPr lang="it-IT" altLang="el-GR" sz="1000">
                <a:solidFill>
                  <a:srgbClr val="FFFF00"/>
                </a:solidFill>
                <a:latin typeface="Arial" pitchFamily="34" charset="0"/>
                <a:ea typeface="MS PGothic" pitchFamily="34" charset="-128"/>
                <a:sym typeface="Arial" pitchFamily="34" charset="0"/>
              </a:rPr>
              <a:t>. Διαθέσιμο στην ηλ. διεύθυνση: </a:t>
            </a:r>
            <a:r>
              <a:rPr lang="it-IT" altLang="el-GR" sz="1000">
                <a:solidFill>
                  <a:srgbClr val="FFFF00"/>
                </a:solidFill>
                <a:latin typeface="Arial" pitchFamily="34" charset="0"/>
                <a:ea typeface="MS PGothic" pitchFamily="34" charset="-128"/>
                <a:sym typeface="Arial" pitchFamily="34" charset="0"/>
                <a:hlinkClick r:id="rId3"/>
              </a:rPr>
              <a:t>http://www.iasp-pain.org/Taxonomy</a:t>
            </a:r>
            <a:r>
              <a:rPr lang="it-IT" altLang="el-GR" sz="1000">
                <a:solidFill>
                  <a:srgbClr val="FFFF00"/>
                </a:solidFill>
                <a:latin typeface="Arial" pitchFamily="34" charset="0"/>
                <a:ea typeface="MS PGothic" pitchFamily="34" charset="-128"/>
                <a:sym typeface="Arial" pitchFamily="34" charset="0"/>
              </a:rPr>
              <a:t> </a:t>
            </a:r>
            <a:r>
              <a:rPr lang="el-GR" altLang="el-GR" sz="1000">
                <a:solidFill>
                  <a:srgbClr val="FFFF00"/>
                </a:solidFill>
                <a:latin typeface="Arial" pitchFamily="34" charset="0"/>
                <a:ea typeface="MS PGothic" pitchFamily="34" charset="-128"/>
                <a:sym typeface="Arial" pitchFamily="34" charset="0"/>
              </a:rPr>
              <a:t>Τελευταία πρόσβαση 5 Μαΐου </a:t>
            </a:r>
            <a:r>
              <a:rPr lang="it-IT" altLang="el-GR" sz="1000">
                <a:solidFill>
                  <a:srgbClr val="FFFF00"/>
                </a:solidFill>
                <a:latin typeface="Arial" pitchFamily="34" charset="0"/>
                <a:ea typeface="MS PGothic" pitchFamily="34" charset="-128"/>
                <a:sym typeface="Arial" pitchFamily="34" charset="0"/>
              </a:rPr>
              <a:t>2016.  </a:t>
            </a:r>
            <a:r>
              <a:rPr lang="en-GB" altLang="el-GR" sz="1000" b="1">
                <a:solidFill>
                  <a:srgbClr val="FFFF00"/>
                </a:solidFill>
                <a:latin typeface="Arial" pitchFamily="34" charset="0"/>
                <a:ea typeface="MS PGothic" pitchFamily="34" charset="-128"/>
              </a:rPr>
              <a:t>2</a:t>
            </a:r>
            <a:r>
              <a:rPr lang="en-GB" altLang="el-GR" sz="1000">
                <a:solidFill>
                  <a:srgbClr val="FFFF00"/>
                </a:solidFill>
                <a:latin typeface="Arial" pitchFamily="34" charset="0"/>
                <a:ea typeface="MS PGothic" pitchFamily="34" charset="-128"/>
                <a:cs typeface="Arial" pitchFamily="34" charset="0"/>
              </a:rPr>
              <a:t>Dworkin RH et al. Arch Neurol 2003; 60: 1524–1534. </a:t>
            </a:r>
            <a:r>
              <a:rPr lang="en-GB" altLang="el-GR" sz="1000" b="1">
                <a:solidFill>
                  <a:srgbClr val="FFFF00"/>
                </a:solidFill>
                <a:latin typeface="Arial" pitchFamily="34" charset="0"/>
                <a:ea typeface="MS PGothic" pitchFamily="34" charset="-128"/>
                <a:cs typeface="Arial" pitchFamily="34" charset="0"/>
              </a:rPr>
              <a:t>3</a:t>
            </a:r>
            <a:r>
              <a:rPr lang="en-GB" altLang="el-GR" sz="1000">
                <a:solidFill>
                  <a:srgbClr val="FFFF00"/>
                </a:solidFill>
                <a:latin typeface="Arial" pitchFamily="34" charset="0"/>
                <a:ea typeface="MS PGothic" pitchFamily="34" charset="-128"/>
                <a:cs typeface="Arial" pitchFamily="34" charset="0"/>
              </a:rPr>
              <a:t>. Nicholson B. Am J Manag Care 2006;12: S25</a:t>
            </a:r>
            <a:r>
              <a:rPr lang="el-GR" altLang="el-GR" sz="1000">
                <a:solidFill>
                  <a:srgbClr val="FFFF00"/>
                </a:solidFill>
                <a:latin typeface="Arial" pitchFamily="34" charset="0"/>
                <a:ea typeface="MS PGothic" pitchFamily="34" charset="-128"/>
                <a:cs typeface="Arial" pitchFamily="34" charset="0"/>
              </a:rPr>
              <a:t>6-</a:t>
            </a:r>
            <a:r>
              <a:rPr lang="en-US" altLang="el-GR" sz="1000">
                <a:solidFill>
                  <a:srgbClr val="FFFF00"/>
                </a:solidFill>
                <a:latin typeface="Arial" pitchFamily="34" charset="0"/>
                <a:ea typeface="MS PGothic" pitchFamily="34" charset="-128"/>
                <a:cs typeface="Arial" pitchFamily="34" charset="0"/>
              </a:rPr>
              <a:t>S</a:t>
            </a:r>
            <a:r>
              <a:rPr lang="el-GR" altLang="el-GR" sz="1000">
                <a:solidFill>
                  <a:srgbClr val="FFFF00"/>
                </a:solidFill>
                <a:latin typeface="Arial" pitchFamily="34" charset="0"/>
                <a:ea typeface="MS PGothic" pitchFamily="34" charset="-128"/>
                <a:cs typeface="Arial" pitchFamily="34" charset="0"/>
              </a:rPr>
              <a:t>262.</a:t>
            </a:r>
            <a:r>
              <a:rPr lang="en-US" altLang="el-GR" sz="1000">
                <a:solidFill>
                  <a:srgbClr val="FFFF00"/>
                </a:solidFill>
                <a:latin typeface="Arial" pitchFamily="34" charset="0"/>
                <a:ea typeface="MS PGothic" pitchFamily="34" charset="-128"/>
                <a:cs typeface="Arial" pitchFamily="34" charset="0"/>
              </a:rPr>
              <a:t> </a:t>
            </a:r>
            <a:r>
              <a:rPr lang="en-US" altLang="el-GR" sz="1000" b="1">
                <a:solidFill>
                  <a:srgbClr val="FFFF00"/>
                </a:solidFill>
                <a:latin typeface="Arial" pitchFamily="34" charset="0"/>
                <a:ea typeface="MS PGothic" pitchFamily="34" charset="-128"/>
                <a:cs typeface="Arial" pitchFamily="34" charset="0"/>
              </a:rPr>
              <a:t>4.</a:t>
            </a:r>
            <a:r>
              <a:rPr lang="en-US" altLang="el-GR" sz="1000">
                <a:solidFill>
                  <a:srgbClr val="FFFF00"/>
                </a:solidFill>
                <a:latin typeface="Arial" pitchFamily="34" charset="0"/>
                <a:ea typeface="MS PGothic" pitchFamily="34" charset="-128"/>
                <a:cs typeface="Arial" pitchFamily="34" charset="0"/>
              </a:rPr>
              <a:t> Rehm S et al. European Neurological Report -Touch Briefings 2008: 125-127</a:t>
            </a:r>
            <a:endParaRPr lang="en-US" altLang="el-GR" sz="1000">
              <a:solidFill>
                <a:srgbClr val="FFFF00"/>
              </a:solidFill>
              <a:latin typeface="Arial" pitchFamily="34" charset="0"/>
              <a:ea typeface="MS PGothic" pitchFamily="34" charset="-128"/>
            </a:endParaRPr>
          </a:p>
        </p:txBody>
      </p:sp>
      <p:grpSp>
        <p:nvGrpSpPr>
          <p:cNvPr id="13321" name="Group 14"/>
          <p:cNvGrpSpPr>
            <a:grpSpLocks/>
          </p:cNvGrpSpPr>
          <p:nvPr/>
        </p:nvGrpSpPr>
        <p:grpSpPr bwMode="auto">
          <a:xfrm>
            <a:off x="3482975" y="1089025"/>
            <a:ext cx="2119313" cy="1290638"/>
            <a:chOff x="2194" y="686"/>
            <a:chExt cx="1335" cy="813"/>
          </a:xfrm>
        </p:grpSpPr>
        <p:sp>
          <p:nvSpPr>
            <p:cNvPr id="13322" name="Text Box 15"/>
            <p:cNvSpPr txBox="1">
              <a:spLocks noChangeArrowheads="1"/>
            </p:cNvSpPr>
            <p:nvPr/>
          </p:nvSpPr>
          <p:spPr bwMode="auto">
            <a:xfrm>
              <a:off x="2210" y="712"/>
              <a:ext cx="1269" cy="740"/>
            </a:xfrm>
            <a:prstGeom prst="rect">
              <a:avLst/>
            </a:prstGeom>
            <a:noFill/>
            <a:ln w="9525">
              <a:noFill/>
              <a:miter lim="800000"/>
              <a:headEnd/>
              <a:tailEnd/>
            </a:ln>
          </p:spPr>
          <p:txBody>
            <a:bodyPr wrap="none">
              <a:spAutoFit/>
            </a:bodyPr>
            <a:lstStyle/>
            <a:p>
              <a:pPr algn="ctr" eaLnBrk="1" hangingPunct="1"/>
              <a:r>
                <a:rPr lang="el-GR" altLang="el-GR" sz="1900" b="1">
                  <a:solidFill>
                    <a:srgbClr val="99CC00"/>
                  </a:solidFill>
                  <a:latin typeface="Arial" pitchFamily="34" charset="0"/>
                  <a:ea typeface="MS PGothic" pitchFamily="34" charset="-128"/>
                </a:rPr>
                <a:t>Μικτός πόνος</a:t>
              </a:r>
              <a:endParaRPr lang="en-GB" altLang="el-GR" sz="1900" b="1">
                <a:solidFill>
                  <a:srgbClr val="99CC00"/>
                </a:solidFill>
                <a:latin typeface="Arial" pitchFamily="34" charset="0"/>
                <a:ea typeface="MS PGothic" pitchFamily="34" charset="-128"/>
              </a:endParaRPr>
            </a:p>
            <a:p>
              <a:pPr algn="ctr" eaLnBrk="1" hangingPunct="1"/>
              <a:r>
                <a:rPr lang="el-GR" altLang="el-GR" sz="1600" b="1">
                  <a:solidFill>
                    <a:srgbClr val="FFFFFF"/>
                  </a:solidFill>
                  <a:latin typeface="Arial" pitchFamily="34" charset="0"/>
                  <a:ea typeface="MS PGothic" pitchFamily="34" charset="-128"/>
                </a:rPr>
                <a:t>Πόνος με στοιχεία</a:t>
              </a:r>
              <a:r>
                <a:rPr lang="en-GB" altLang="el-GR" sz="2000">
                  <a:solidFill>
                    <a:srgbClr val="FFFFFF"/>
                  </a:solidFill>
                  <a:latin typeface="Arial" pitchFamily="34" charset="0"/>
                  <a:ea typeface="MS PGothic" pitchFamily="34" charset="-128"/>
                </a:rPr>
                <a:t> </a:t>
              </a:r>
              <a:endParaRPr lang="en-GB" altLang="el-GR" sz="1600" b="1">
                <a:solidFill>
                  <a:srgbClr val="FFFFFF"/>
                </a:solidFill>
                <a:latin typeface="Arial" pitchFamily="34" charset="0"/>
                <a:ea typeface="MS PGothic" pitchFamily="34" charset="-128"/>
              </a:endParaRPr>
            </a:p>
            <a:p>
              <a:pPr algn="ctr" eaLnBrk="1" hangingPunct="1"/>
              <a:r>
                <a:rPr lang="el-GR" altLang="el-GR" sz="1600" b="1">
                  <a:solidFill>
                    <a:srgbClr val="FFFFFF"/>
                  </a:solidFill>
                  <a:latin typeface="Arial" pitchFamily="34" charset="0"/>
                  <a:ea typeface="MS PGothic" pitchFamily="34" charset="-128"/>
                </a:rPr>
                <a:t>νευροπαθητικά και</a:t>
              </a:r>
              <a:endParaRPr lang="en-GB" altLang="el-GR" sz="1600" b="1">
                <a:solidFill>
                  <a:srgbClr val="FFFFFF"/>
                </a:solidFill>
                <a:latin typeface="Arial" pitchFamily="34" charset="0"/>
                <a:ea typeface="MS PGothic" pitchFamily="34" charset="-128"/>
              </a:endParaRPr>
            </a:p>
            <a:p>
              <a:pPr algn="ctr" eaLnBrk="1" hangingPunct="1"/>
              <a:r>
                <a:rPr lang="el-GR" altLang="el-GR" sz="1600" b="1">
                  <a:solidFill>
                    <a:srgbClr val="FFFFFF"/>
                  </a:solidFill>
                  <a:latin typeface="Arial" pitchFamily="34" charset="0"/>
                  <a:ea typeface="MS PGothic" pitchFamily="34" charset="-128"/>
                </a:rPr>
                <a:t>αλγαισθητικά</a:t>
              </a:r>
              <a:endParaRPr lang="en-GB" altLang="el-GR" sz="1600" b="1" baseline="30000">
                <a:solidFill>
                  <a:srgbClr val="FFFFFF"/>
                </a:solidFill>
                <a:latin typeface="Arial" pitchFamily="34" charset="0"/>
                <a:ea typeface="MS PGothic" pitchFamily="34" charset="-128"/>
              </a:endParaRPr>
            </a:p>
          </p:txBody>
        </p:sp>
        <p:sp>
          <p:nvSpPr>
            <p:cNvPr id="13323" name="Rectangle 16"/>
            <p:cNvSpPr>
              <a:spLocks noChangeArrowheads="1"/>
            </p:cNvSpPr>
            <p:nvPr/>
          </p:nvSpPr>
          <p:spPr bwMode="auto">
            <a:xfrm>
              <a:off x="2194" y="686"/>
              <a:ext cx="1335" cy="813"/>
            </a:xfrm>
            <a:prstGeom prst="rect">
              <a:avLst/>
            </a:prstGeom>
            <a:noFill/>
            <a:ln w="9525">
              <a:noFill/>
              <a:miter lim="800000"/>
              <a:headEnd/>
              <a:tailEnd/>
            </a:ln>
          </p:spPr>
          <p:txBody>
            <a:bodyPr wrap="none" anchor="ctr"/>
            <a:lstStyle/>
            <a:p>
              <a:pPr eaLnBrk="1" hangingPunct="1"/>
              <a:endParaRPr lang="el-GR" altLang="el-GR" sz="1200">
                <a:latin typeface="Arial" pitchFamily="34" charset="0"/>
                <a:ea typeface="MS PGothic" pitchFamily="34" charset="-128"/>
              </a:endParaRPr>
            </a:p>
          </p:txBody>
        </p:sp>
      </p:gr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Γιωτα Γιαννουλη\Desktop\7_0001.jpg"/>
          <p:cNvPicPr>
            <a:picLocks noChangeAspect="1" noChangeArrowheads="1"/>
          </p:cNvPicPr>
          <p:nvPr/>
        </p:nvPicPr>
        <p:blipFill>
          <a:blip r:embed="rId2" cstate="print"/>
          <a:srcRect/>
          <a:stretch>
            <a:fillRect/>
          </a:stretch>
        </p:blipFill>
        <p:spPr bwMode="auto">
          <a:xfrm>
            <a:off x="2555875" y="549275"/>
            <a:ext cx="4321175" cy="5975350"/>
          </a:xfrm>
          <a:prstGeom prst="rect">
            <a:avLst/>
          </a:prstGeom>
          <a:noFill/>
          <a:ln w="38100">
            <a:solidFill>
              <a:srgbClr val="FFFF00"/>
            </a:solidFill>
            <a:miter lim="800000"/>
            <a:headEnd/>
            <a:tailEnd/>
          </a:ln>
        </p:spPr>
      </p:pic>
    </p:spTree>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ctrTitle" idx="4294967295"/>
          </p:nvPr>
        </p:nvSpPr>
        <p:spPr>
          <a:xfrm>
            <a:off x="685800" y="2130425"/>
            <a:ext cx="7772400" cy="1470025"/>
          </a:xfrm>
        </p:spPr>
        <p:txBody>
          <a:bodyPr/>
          <a:lstStyle/>
          <a:p>
            <a:pPr eaLnBrk="1" hangingPunct="1"/>
            <a:r>
              <a:rPr lang="el-GR" altLang="el-GR"/>
              <a:t>Β </a:t>
            </a:r>
          </a:p>
        </p:txBody>
      </p:sp>
      <p:sp>
        <p:nvSpPr>
          <p:cNvPr id="22531" name="Subtitle 2"/>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altLang="el-GR">
              <a:solidFill>
                <a:srgbClr val="898989"/>
              </a:solidFill>
            </a:endParaRPr>
          </a:p>
        </p:txBody>
      </p:sp>
      <p:pic>
        <p:nvPicPr>
          <p:cNvPr id="22532" name="Picture 6" descr="http://droualb.faculty.mjc.edu/Course%20Materials/Physiology%20101/Chapter%20Notes/Fall%202007/figure_10_15_labeled.jpg"/>
          <p:cNvPicPr>
            <a:picLocks noChangeAspect="1" noChangeArrowheads="1"/>
          </p:cNvPicPr>
          <p:nvPr/>
        </p:nvPicPr>
        <p:blipFill>
          <a:blip r:embed="rId3" cstate="print"/>
          <a:srcRect/>
          <a:stretch>
            <a:fillRect/>
          </a:stretch>
        </p:blipFill>
        <p:spPr bwMode="auto">
          <a:xfrm>
            <a:off x="784225" y="873125"/>
            <a:ext cx="7562850" cy="5387975"/>
          </a:xfrm>
          <a:prstGeom prst="rect">
            <a:avLst/>
          </a:prstGeom>
          <a:noFill/>
          <a:ln w="31750">
            <a:solidFill>
              <a:srgbClr val="FFFF00"/>
            </a:solidFill>
            <a:miter lim="800000"/>
            <a:headEnd/>
            <a:tailEnd/>
          </a:ln>
        </p:spPr>
      </p:pic>
      <p:sp>
        <p:nvSpPr>
          <p:cNvPr id="22533" name="Rectangle 2"/>
          <p:cNvSpPr txBox="1">
            <a:spLocks noChangeArrowheads="1"/>
          </p:cNvSpPr>
          <p:nvPr/>
        </p:nvSpPr>
        <p:spPr bwMode="auto">
          <a:xfrm>
            <a:off x="214313" y="285750"/>
            <a:ext cx="8229600" cy="571500"/>
          </a:xfrm>
          <a:prstGeom prst="rect">
            <a:avLst/>
          </a:prstGeom>
          <a:noFill/>
          <a:ln w="9525">
            <a:noFill/>
            <a:miter lim="800000"/>
            <a:headEnd/>
            <a:tailEnd/>
          </a:ln>
        </p:spPr>
        <p:txBody>
          <a:bodyPr anchor="ctr"/>
          <a:lstStyle/>
          <a:p>
            <a:pPr algn="ctr" eaLnBrk="1" hangingPunct="1"/>
            <a:r>
              <a:rPr lang="el-GR" altLang="el-GR" sz="2800" b="1">
                <a:solidFill>
                  <a:srgbClr val="FFFF00"/>
                </a:solidFill>
                <a:latin typeface="Tahoma" pitchFamily="34" charset="0"/>
                <a:cs typeface="Tahoma" pitchFamily="34" charset="0"/>
              </a:rPr>
              <a:t>Το Σωματοαισθητικό Σύστημα</a:t>
            </a:r>
          </a:p>
        </p:txBody>
      </p:sp>
      <p:sp>
        <p:nvSpPr>
          <p:cNvPr id="22534" name="Rectangle 6"/>
          <p:cNvSpPr>
            <a:spLocks noChangeArrowheads="1"/>
          </p:cNvSpPr>
          <p:nvPr/>
        </p:nvSpPr>
        <p:spPr bwMode="auto">
          <a:xfrm>
            <a:off x="3214688" y="5572125"/>
            <a:ext cx="692150" cy="307975"/>
          </a:xfrm>
          <a:prstGeom prst="rect">
            <a:avLst/>
          </a:prstGeom>
          <a:noFill/>
          <a:ln w="9525">
            <a:noFill/>
            <a:miter lim="800000"/>
            <a:headEnd/>
            <a:tailEnd/>
          </a:ln>
        </p:spPr>
        <p:txBody>
          <a:bodyPr wrap="none">
            <a:spAutoFit/>
          </a:bodyPr>
          <a:lstStyle/>
          <a:p>
            <a:pPr eaLnBrk="1" hangingPunct="1"/>
            <a:r>
              <a:rPr lang="el-GR" altLang="el-GR" sz="1400" b="1">
                <a:solidFill>
                  <a:srgbClr val="000000"/>
                </a:solidFill>
                <a:latin typeface="Calibri" pitchFamily="34" charset="0"/>
              </a:rPr>
              <a:t>Αα, Αβ</a:t>
            </a:r>
            <a:endParaRPr lang="el-GR" altLang="el-GR" sz="1400">
              <a:solidFill>
                <a:srgbClr val="000000"/>
              </a:solidFill>
              <a:latin typeface="Calibri" pitchFamily="34" charset="0"/>
            </a:endParaRPr>
          </a:p>
        </p:txBody>
      </p:sp>
      <p:sp>
        <p:nvSpPr>
          <p:cNvPr id="22535" name="Rectangle 7"/>
          <p:cNvSpPr>
            <a:spLocks noChangeArrowheads="1"/>
          </p:cNvSpPr>
          <p:nvPr/>
        </p:nvSpPr>
        <p:spPr bwMode="auto">
          <a:xfrm>
            <a:off x="6572250" y="5500688"/>
            <a:ext cx="569913" cy="307975"/>
          </a:xfrm>
          <a:prstGeom prst="rect">
            <a:avLst/>
          </a:prstGeom>
          <a:noFill/>
          <a:ln w="9525">
            <a:noFill/>
            <a:miter lim="800000"/>
            <a:headEnd/>
            <a:tailEnd/>
          </a:ln>
        </p:spPr>
        <p:txBody>
          <a:bodyPr wrap="none">
            <a:spAutoFit/>
          </a:bodyPr>
          <a:lstStyle/>
          <a:p>
            <a:pPr eaLnBrk="1" hangingPunct="1"/>
            <a:r>
              <a:rPr lang="en-US" altLang="el-GR" sz="1400" b="1">
                <a:solidFill>
                  <a:srgbClr val="000000"/>
                </a:solidFill>
                <a:latin typeface="Calibri" pitchFamily="34" charset="0"/>
              </a:rPr>
              <a:t>C, A</a:t>
            </a:r>
            <a:r>
              <a:rPr lang="el-GR" altLang="el-GR" sz="1400" b="1">
                <a:solidFill>
                  <a:srgbClr val="000000"/>
                </a:solidFill>
                <a:latin typeface="Calibri" pitchFamily="34" charset="0"/>
              </a:rPr>
              <a:t>δ</a:t>
            </a:r>
            <a:endParaRPr lang="el-GR" altLang="el-GR" sz="1400">
              <a:solidFill>
                <a:srgbClr val="000000"/>
              </a:solidFill>
              <a:latin typeface="Calibri" pitchFamily="34" charset="0"/>
            </a:endParaRPr>
          </a:p>
        </p:txBody>
      </p:sp>
      <p:sp>
        <p:nvSpPr>
          <p:cNvPr id="22536" name="Slide Number Placeholder 8"/>
          <p:cNvSpPr txBox="1">
            <a:spLocks noGrp="1"/>
          </p:cNvSpPr>
          <p:nvPr/>
        </p:nvSpPr>
        <p:spPr bwMode="auto">
          <a:xfrm>
            <a:off x="7010400" y="6308725"/>
            <a:ext cx="2133600" cy="365125"/>
          </a:xfrm>
          <a:prstGeom prst="rect">
            <a:avLst/>
          </a:prstGeom>
          <a:noFill/>
          <a:ln w="9525">
            <a:noFill/>
            <a:miter lim="800000"/>
            <a:headEnd/>
            <a:tailEnd/>
          </a:ln>
        </p:spPr>
        <p:txBody>
          <a:bodyPr anchor="ctr"/>
          <a:lstStyle/>
          <a:p>
            <a:pPr algn="r" eaLnBrk="1" hangingPunct="1"/>
            <a:fld id="{66DC304C-FEA1-4EFD-B8B0-0F0AB7A4884A}" type="slidenum">
              <a:rPr lang="en-US" altLang="el-GR" sz="1400">
                <a:solidFill>
                  <a:srgbClr val="000000"/>
                </a:solidFill>
                <a:latin typeface="Arial" pitchFamily="34" charset="0"/>
                <a:ea typeface="MS PGothic" pitchFamily="34" charset="-128"/>
              </a:rPr>
              <a:pPr algn="r" eaLnBrk="1" hangingPunct="1"/>
              <a:t>14</a:t>
            </a:fld>
            <a:endParaRPr lang="en-US" altLang="el-GR" sz="1400">
              <a:solidFill>
                <a:srgbClr val="000000"/>
              </a:solidFill>
              <a:latin typeface="Arial" pitchFamily="34" charset="0"/>
              <a:ea typeface="MS PGothic" pitchFamily="34" charset="-128"/>
            </a:endParaRPr>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idx="4294967295"/>
          </p:nvPr>
        </p:nvSpPr>
        <p:spPr>
          <a:xfrm>
            <a:off x="539750" y="188913"/>
            <a:ext cx="8604250" cy="1368425"/>
          </a:xfrm>
        </p:spPr>
        <p:txBody>
          <a:bodyPr lIns="0" tIns="0" rIns="0" bIns="0" anchor="t"/>
          <a:lstStyle/>
          <a:p>
            <a:r>
              <a:rPr lang="el-GR" altLang="el-GR" sz="3200" b="1">
                <a:solidFill>
                  <a:srgbClr val="FFFF00"/>
                </a:solidFill>
                <a:latin typeface="Tahoma" pitchFamily="34" charset="0"/>
                <a:cs typeface="Tahoma" pitchFamily="34" charset="0"/>
              </a:rPr>
              <a:t>Παθοφυσιολογία</a:t>
            </a:r>
            <a:r>
              <a:rPr lang="en-US" altLang="el-GR" sz="3200" b="1">
                <a:solidFill>
                  <a:srgbClr val="FFFF00"/>
                </a:solidFill>
                <a:latin typeface="Tahoma" pitchFamily="34" charset="0"/>
                <a:cs typeface="Tahoma" pitchFamily="34" charset="0"/>
              </a:rPr>
              <a:t/>
            </a:r>
            <a:br>
              <a:rPr lang="en-US" altLang="el-GR" sz="3200" b="1">
                <a:solidFill>
                  <a:srgbClr val="FFFF00"/>
                </a:solidFill>
                <a:latin typeface="Tahoma" pitchFamily="34" charset="0"/>
                <a:cs typeface="Tahoma" pitchFamily="34" charset="0"/>
              </a:rPr>
            </a:br>
            <a:r>
              <a:rPr lang="el-GR" altLang="el-GR" sz="3200" b="1">
                <a:solidFill>
                  <a:srgbClr val="FFFF00"/>
                </a:solidFill>
                <a:latin typeface="Tahoma" pitchFamily="34" charset="0"/>
                <a:cs typeface="Tahoma" pitchFamily="34" charset="0"/>
              </a:rPr>
              <a:t> του νευροπαθητικού πόνου </a:t>
            </a:r>
            <a:endParaRPr lang="en-GB" altLang="el-GR" sz="3200" b="1" baseline="30000">
              <a:solidFill>
                <a:srgbClr val="FFFF00"/>
              </a:solidFill>
              <a:latin typeface="Tahoma" pitchFamily="34" charset="0"/>
              <a:cs typeface="Tahoma" pitchFamily="34" charset="0"/>
            </a:endParaRPr>
          </a:p>
        </p:txBody>
      </p:sp>
      <p:sp>
        <p:nvSpPr>
          <p:cNvPr id="24579" name="AutoShape 4"/>
          <p:cNvSpPr>
            <a:spLocks noChangeArrowheads="1"/>
          </p:cNvSpPr>
          <p:nvPr/>
        </p:nvSpPr>
        <p:spPr bwMode="auto">
          <a:xfrm rot="8475119">
            <a:off x="6472238" y="2352675"/>
            <a:ext cx="2433637" cy="2895600"/>
          </a:xfrm>
          <a:prstGeom prst="irregularSeal2">
            <a:avLst/>
          </a:prstGeom>
          <a:noFill/>
          <a:ln w="9525">
            <a:noFill/>
            <a:miter lim="800000"/>
            <a:headEnd/>
            <a:tailEnd/>
          </a:ln>
          <a:effectLst>
            <a:prstShdw prst="shdw17" dist="17961" dir="2700000">
              <a:srgbClr val="993D00"/>
            </a:prstShdw>
          </a:effectLst>
        </p:spPr>
        <p:txBody>
          <a:bodyPr wrap="none" anchor="ctr"/>
          <a:lstStyle/>
          <a:p>
            <a:pPr eaLnBrk="1" hangingPunct="1"/>
            <a:endParaRPr lang="el-GR" altLang="el-GR" sz="1200">
              <a:latin typeface="Arial" pitchFamily="34" charset="0"/>
              <a:ea typeface="MS PGothic" pitchFamily="34" charset="-128"/>
            </a:endParaRPr>
          </a:p>
        </p:txBody>
      </p:sp>
      <p:sp>
        <p:nvSpPr>
          <p:cNvPr id="31751" name="Rectangle 7"/>
          <p:cNvSpPr>
            <a:spLocks noChangeArrowheads="1"/>
          </p:cNvSpPr>
          <p:nvPr/>
        </p:nvSpPr>
        <p:spPr bwMode="auto">
          <a:xfrm>
            <a:off x="528638" y="1226105"/>
            <a:ext cx="1598899" cy="36933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l-GR" sz="1800" b="1" dirty="0">
                <a:solidFill>
                  <a:srgbClr val="002060"/>
                </a:solidFill>
                <a:highlight>
                  <a:srgbClr val="FFFF00"/>
                </a:highlight>
                <a:ea typeface="MS PGothic" panose="020B0600070205080204" pitchFamily="34" charset="-128"/>
              </a:rPr>
              <a:t>I</a:t>
            </a:r>
            <a:r>
              <a:rPr lang="el-GR" altLang="el-GR" sz="1800" b="1" dirty="0" err="1">
                <a:solidFill>
                  <a:srgbClr val="002060"/>
                </a:solidFill>
                <a:highlight>
                  <a:srgbClr val="FFFF00"/>
                </a:highlight>
                <a:ea typeface="MS PGothic" panose="020B0600070205080204" pitchFamily="34" charset="-128"/>
              </a:rPr>
              <a:t>στική</a:t>
            </a:r>
            <a:r>
              <a:rPr lang="el-GR" altLang="el-GR" sz="1800" b="1" dirty="0">
                <a:solidFill>
                  <a:srgbClr val="002060"/>
                </a:solidFill>
                <a:highlight>
                  <a:srgbClr val="FFFF00"/>
                </a:highlight>
                <a:ea typeface="MS PGothic" panose="020B0600070205080204" pitchFamily="34" charset="-128"/>
              </a:rPr>
              <a:t> βλάβη</a:t>
            </a:r>
            <a:endParaRPr lang="en-GB" altLang="el-GR" sz="1800" b="1" dirty="0">
              <a:solidFill>
                <a:srgbClr val="002060"/>
              </a:solidFill>
              <a:highlight>
                <a:srgbClr val="FFFF00"/>
              </a:highlight>
              <a:ea typeface="MS PGothic" panose="020B0600070205080204" pitchFamily="34" charset="-128"/>
            </a:endParaRPr>
          </a:p>
        </p:txBody>
      </p:sp>
      <p:sp>
        <p:nvSpPr>
          <p:cNvPr id="317448" name="Rectangle 8"/>
          <p:cNvSpPr>
            <a:spLocks noChangeArrowheads="1"/>
          </p:cNvSpPr>
          <p:nvPr/>
        </p:nvSpPr>
        <p:spPr bwMode="auto">
          <a:xfrm>
            <a:off x="268288" y="2374900"/>
            <a:ext cx="2824162" cy="314325"/>
          </a:xfrm>
          <a:prstGeom prst="rect">
            <a:avLst/>
          </a:prstGeom>
          <a:gradFill rotWithShape="1">
            <a:gsLst>
              <a:gs pos="0">
                <a:schemeClr val="hlink"/>
              </a:gs>
              <a:gs pos="50000">
                <a:schemeClr val="hlink">
                  <a:gamma/>
                  <a:tint val="18039"/>
                  <a:invGamma/>
                </a:schemeClr>
              </a:gs>
              <a:gs pos="100000">
                <a:schemeClr val="hlink"/>
              </a:gs>
            </a:gsLst>
            <a:lin ang="2700000" scaled="1"/>
          </a:gradFill>
          <a:ln w="9525">
            <a:solidFill>
              <a:schemeClr val="hlink"/>
            </a:solidFill>
            <a:miter lim="800000"/>
            <a:headEnd/>
            <a:tailEnd/>
          </a:ln>
          <a:effectLst/>
        </p:spPr>
        <p:txBody>
          <a:bodyPr anchor="ctr">
            <a:spAutoFit/>
          </a:bodyPr>
          <a:lstStyle>
            <a:lvl1pPr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lnSpc>
                <a:spcPct val="90000"/>
              </a:lnSpc>
              <a:defRPr/>
            </a:pPr>
            <a:r>
              <a:rPr lang="el-GR" altLang="el-GR" sz="1600" b="1" dirty="0">
                <a:solidFill>
                  <a:srgbClr val="000000"/>
                </a:solidFill>
                <a:latin typeface="Arial" pitchFamily="34" charset="0"/>
                <a:ea typeface="MS PGothic" pitchFamily="34" charset="-128"/>
              </a:rPr>
              <a:t>Περιφερική δραστηριότητα</a:t>
            </a:r>
            <a:endParaRPr lang="en-US" altLang="el-GR" sz="1600" b="1" dirty="0">
              <a:solidFill>
                <a:srgbClr val="000000"/>
              </a:solidFill>
              <a:latin typeface="Arial" pitchFamily="34" charset="0"/>
              <a:ea typeface="MS PGothic" pitchFamily="34" charset="-128"/>
            </a:endParaRPr>
          </a:p>
        </p:txBody>
      </p:sp>
      <p:sp>
        <p:nvSpPr>
          <p:cNvPr id="24582" name="Rectangle 9"/>
          <p:cNvSpPr>
            <a:spLocks noChangeArrowheads="1"/>
          </p:cNvSpPr>
          <p:nvPr/>
        </p:nvSpPr>
        <p:spPr bwMode="auto">
          <a:xfrm>
            <a:off x="3911600" y="3181350"/>
            <a:ext cx="4765675" cy="400050"/>
          </a:xfrm>
          <a:prstGeom prst="rect">
            <a:avLst/>
          </a:prstGeom>
          <a:gradFill rotWithShape="1">
            <a:gsLst>
              <a:gs pos="0">
                <a:srgbClr val="292E89"/>
              </a:gs>
              <a:gs pos="50000">
                <a:srgbClr val="8D9FCD"/>
              </a:gs>
              <a:gs pos="100000">
                <a:srgbClr val="292E89"/>
              </a:gs>
            </a:gsLst>
            <a:lin ang="2700000" scaled="1"/>
          </a:gradFill>
          <a:ln w="9525">
            <a:solidFill>
              <a:srgbClr val="292E89"/>
            </a:solidFill>
            <a:miter lim="800000"/>
            <a:headEnd/>
            <a:tailEnd/>
          </a:ln>
        </p:spPr>
        <p:txBody>
          <a:bodyPr anchor="ctr">
            <a:spAutoFit/>
          </a:bodyPr>
          <a:lstStyle/>
          <a:p>
            <a:pPr algn="ctr"/>
            <a:r>
              <a:rPr lang="el-GR" altLang="el-GR" sz="2000" b="1">
                <a:solidFill>
                  <a:schemeClr val="bg1"/>
                </a:solidFill>
                <a:latin typeface="Arial" pitchFamily="34" charset="0"/>
                <a:ea typeface="MS PGothic" pitchFamily="34" charset="-128"/>
              </a:rPr>
              <a:t>Κεντρική ευαισθητοποίηση</a:t>
            </a:r>
            <a:endParaRPr lang="en-US" altLang="el-GR" sz="2000" b="1">
              <a:solidFill>
                <a:schemeClr val="bg1"/>
              </a:solidFill>
              <a:latin typeface="Arial" pitchFamily="34" charset="0"/>
              <a:ea typeface="MS PGothic" pitchFamily="34" charset="-128"/>
            </a:endParaRPr>
          </a:p>
        </p:txBody>
      </p:sp>
      <p:sp>
        <p:nvSpPr>
          <p:cNvPr id="317451" name="Rectangle 11"/>
          <p:cNvSpPr>
            <a:spLocks noChangeArrowheads="1"/>
          </p:cNvSpPr>
          <p:nvPr/>
        </p:nvSpPr>
        <p:spPr bwMode="auto">
          <a:xfrm>
            <a:off x="223838" y="3670300"/>
            <a:ext cx="2833687" cy="341313"/>
          </a:xfrm>
          <a:prstGeom prst="rect">
            <a:avLst/>
          </a:prstGeom>
          <a:gradFill rotWithShape="1">
            <a:gsLst>
              <a:gs pos="0">
                <a:schemeClr val="folHlink"/>
              </a:gs>
              <a:gs pos="50000">
                <a:schemeClr val="folHlink">
                  <a:gamma/>
                  <a:tint val="24314"/>
                  <a:invGamma/>
                </a:schemeClr>
              </a:gs>
              <a:gs pos="100000">
                <a:schemeClr val="folHlink"/>
              </a:gs>
            </a:gsLst>
            <a:lin ang="2700000" scaled="1"/>
          </a:gradFill>
          <a:ln w="9525" algn="ctr">
            <a:solidFill>
              <a:schemeClr val="folHlink"/>
            </a:solidFill>
            <a:miter lim="800000"/>
            <a:headEnd/>
            <a:tailEnd/>
          </a:ln>
          <a:effectLst/>
        </p:spPr>
        <p:txBody>
          <a:bodyPr anchor="ctr">
            <a:spAutoFit/>
          </a:bodyPr>
          <a:lstStyle>
            <a:lvl1pPr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lnSpc>
                <a:spcPct val="90000"/>
              </a:lnSpc>
              <a:defRPr/>
            </a:pPr>
            <a:r>
              <a:rPr lang="el-GR" altLang="el-GR" b="1" dirty="0">
                <a:solidFill>
                  <a:srgbClr val="000000"/>
                </a:solidFill>
                <a:latin typeface="Arial" pitchFamily="34" charset="0"/>
                <a:ea typeface="MS PGothic" pitchFamily="34" charset="-128"/>
              </a:rPr>
              <a:t>Νευρική βλάβη</a:t>
            </a:r>
            <a:endParaRPr lang="en-US" altLang="el-GR" b="1" dirty="0">
              <a:solidFill>
                <a:srgbClr val="000000"/>
              </a:solidFill>
              <a:latin typeface="Arial" pitchFamily="34" charset="0"/>
              <a:ea typeface="MS PGothic" pitchFamily="34" charset="-128"/>
            </a:endParaRPr>
          </a:p>
        </p:txBody>
      </p:sp>
      <p:cxnSp>
        <p:nvCxnSpPr>
          <p:cNvPr id="24584" name="AutoShape 12"/>
          <p:cNvCxnSpPr>
            <a:cxnSpLocks noChangeShapeType="1"/>
            <a:stCxn id="317448" idx="3"/>
            <a:endCxn id="24582" idx="1"/>
          </p:cNvCxnSpPr>
          <p:nvPr/>
        </p:nvCxnSpPr>
        <p:spPr bwMode="auto">
          <a:xfrm>
            <a:off x="3092450" y="2532063"/>
            <a:ext cx="819150" cy="849312"/>
          </a:xfrm>
          <a:prstGeom prst="bentConnector3">
            <a:avLst>
              <a:gd name="adj1" fmla="val 50000"/>
            </a:avLst>
          </a:prstGeom>
          <a:noFill/>
          <a:ln w="28575">
            <a:solidFill>
              <a:schemeClr val="accent2"/>
            </a:solidFill>
            <a:miter lim="800000"/>
            <a:headEnd/>
            <a:tailEnd type="triangle" w="med" len="med"/>
          </a:ln>
        </p:spPr>
      </p:cxnSp>
      <p:cxnSp>
        <p:nvCxnSpPr>
          <p:cNvPr id="24585" name="AutoShape 13"/>
          <p:cNvCxnSpPr>
            <a:cxnSpLocks noChangeShapeType="1"/>
            <a:endCxn id="24582" idx="1"/>
          </p:cNvCxnSpPr>
          <p:nvPr/>
        </p:nvCxnSpPr>
        <p:spPr bwMode="auto">
          <a:xfrm>
            <a:off x="3159125" y="3381375"/>
            <a:ext cx="752475" cy="0"/>
          </a:xfrm>
          <a:prstGeom prst="straightConnector1">
            <a:avLst/>
          </a:prstGeom>
          <a:noFill/>
          <a:ln w="28575">
            <a:solidFill>
              <a:schemeClr val="accent2"/>
            </a:solidFill>
            <a:round/>
            <a:headEnd/>
            <a:tailEnd type="triangle" w="med" len="med"/>
          </a:ln>
        </p:spPr>
      </p:cxnSp>
      <p:cxnSp>
        <p:nvCxnSpPr>
          <p:cNvPr id="24586" name="AutoShape 14"/>
          <p:cNvCxnSpPr>
            <a:cxnSpLocks noChangeShapeType="1"/>
          </p:cNvCxnSpPr>
          <p:nvPr/>
        </p:nvCxnSpPr>
        <p:spPr bwMode="auto">
          <a:xfrm flipV="1">
            <a:off x="3048000" y="3435350"/>
            <a:ext cx="854075" cy="460375"/>
          </a:xfrm>
          <a:prstGeom prst="bentConnector3">
            <a:avLst>
              <a:gd name="adj1" fmla="val 50000"/>
            </a:avLst>
          </a:prstGeom>
          <a:noFill/>
          <a:ln w="28575">
            <a:solidFill>
              <a:schemeClr val="accent2"/>
            </a:solidFill>
            <a:miter lim="800000"/>
            <a:headEnd/>
            <a:tailEnd type="triangle" w="med" len="med"/>
          </a:ln>
        </p:spPr>
      </p:cxnSp>
      <p:sp>
        <p:nvSpPr>
          <p:cNvPr id="24587" name="Text Box 17"/>
          <p:cNvSpPr txBox="1">
            <a:spLocks noChangeArrowheads="1"/>
          </p:cNvSpPr>
          <p:nvPr/>
        </p:nvSpPr>
        <p:spPr bwMode="auto">
          <a:xfrm>
            <a:off x="368300" y="6494463"/>
            <a:ext cx="8834438" cy="196850"/>
          </a:xfrm>
          <a:prstGeom prst="rect">
            <a:avLst/>
          </a:prstGeom>
          <a:noFill/>
          <a:ln w="9525">
            <a:noFill/>
            <a:miter lim="800000"/>
            <a:headEnd/>
            <a:tailEnd/>
          </a:ln>
        </p:spPr>
        <p:txBody>
          <a:bodyPr wrap="none" lIns="72000" tIns="0" rIns="0" bIns="36000" anchor="b">
            <a:spAutoFit/>
          </a:bodyPr>
          <a:lstStyle/>
          <a:p>
            <a:pPr>
              <a:lnSpc>
                <a:spcPct val="95000"/>
              </a:lnSpc>
              <a:spcBef>
                <a:spcPct val="15000"/>
              </a:spcBef>
            </a:pPr>
            <a:r>
              <a:rPr lang="el-GR" altLang="el-GR" sz="1100" b="1">
                <a:solidFill>
                  <a:srgbClr val="FFFF00"/>
                </a:solidFill>
                <a:ea typeface="MS PGothic" pitchFamily="34" charset="-128"/>
                <a:cs typeface="Arial" pitchFamily="34" charset="0"/>
              </a:rPr>
              <a:t> </a:t>
            </a:r>
            <a:r>
              <a:rPr lang="en-GB" altLang="el-GR" sz="1100" b="1">
                <a:solidFill>
                  <a:srgbClr val="FFFF00"/>
                </a:solidFill>
                <a:ea typeface="MS PGothic" pitchFamily="34" charset="-128"/>
                <a:cs typeface="Arial" pitchFamily="34" charset="0"/>
              </a:rPr>
              <a:t>Dworkin RH et al. Arch Neurol 2003; 60: 1524–1534. </a:t>
            </a:r>
            <a:r>
              <a:rPr lang="el-GR" altLang="el-GR" sz="1100" b="1">
                <a:solidFill>
                  <a:srgbClr val="FFFF00"/>
                </a:solidFill>
                <a:ea typeface="MS PGothic" pitchFamily="34" charset="-128"/>
                <a:cs typeface="Arial" pitchFamily="34" charset="0"/>
              </a:rPr>
              <a:t>2. </a:t>
            </a:r>
            <a:r>
              <a:rPr lang="en-GB" altLang="el-GR" sz="1100" b="1">
                <a:solidFill>
                  <a:srgbClr val="FFFF00"/>
                </a:solidFill>
                <a:ea typeface="MS PGothic" pitchFamily="34" charset="-128"/>
                <a:cs typeface="Arial" pitchFamily="34" charset="0"/>
              </a:rPr>
              <a:t>Woolf CJ, Mannion RJ. Lancet 1999; 353(9168): 1959–1964</a:t>
            </a:r>
            <a:r>
              <a:rPr lang="en-GB" altLang="el-GR" sz="1000">
                <a:solidFill>
                  <a:srgbClr val="FFFF00"/>
                </a:solidFill>
                <a:latin typeface="Arial" pitchFamily="34" charset="0"/>
                <a:ea typeface="MS PGothic" pitchFamily="34" charset="-128"/>
                <a:cs typeface="Arial" pitchFamily="34" charset="0"/>
              </a:rPr>
              <a:t>. </a:t>
            </a:r>
          </a:p>
        </p:txBody>
      </p:sp>
      <p:sp>
        <p:nvSpPr>
          <p:cNvPr id="24588" name="Slide Number Placeholder 1"/>
          <p:cNvSpPr txBox="1">
            <a:spLocks noGrp="1"/>
          </p:cNvSpPr>
          <p:nvPr/>
        </p:nvSpPr>
        <p:spPr bwMode="auto">
          <a:xfrm>
            <a:off x="8793163" y="131763"/>
            <a:ext cx="157162" cy="152400"/>
          </a:xfrm>
          <a:prstGeom prst="rect">
            <a:avLst/>
          </a:prstGeom>
          <a:noFill/>
          <a:ln w="9525">
            <a:noFill/>
            <a:miter lim="800000"/>
            <a:headEnd/>
            <a:tailEnd/>
          </a:ln>
        </p:spPr>
        <p:txBody>
          <a:bodyPr wrap="none" lIns="0" tIns="0" rIns="0" bIns="0" anchor="ctr">
            <a:spAutoFit/>
          </a:bodyPr>
          <a:lstStyle/>
          <a:p>
            <a:pPr algn="r" eaLnBrk="1" hangingPunct="1"/>
            <a:fld id="{8E6723C9-0D6C-44B0-86E9-A9785810EED8}" type="slidenum">
              <a:rPr lang="it-IT" altLang="el-GR" sz="1000">
                <a:solidFill>
                  <a:srgbClr val="003B79"/>
                </a:solidFill>
                <a:latin typeface="Arial" pitchFamily="34" charset="0"/>
                <a:ea typeface="MS PGothic" pitchFamily="34" charset="-128"/>
              </a:rPr>
              <a:pPr algn="r" eaLnBrk="1" hangingPunct="1"/>
              <a:t>15</a:t>
            </a:fld>
            <a:endParaRPr lang="it-IT" altLang="el-GR" sz="1000">
              <a:solidFill>
                <a:srgbClr val="003B79"/>
              </a:solidFill>
              <a:latin typeface="Arial" pitchFamily="34" charset="0"/>
              <a:ea typeface="MS PGothic" pitchFamily="34" charset="-128"/>
            </a:endParaRPr>
          </a:p>
        </p:txBody>
      </p:sp>
      <p:sp>
        <p:nvSpPr>
          <p:cNvPr id="24589" name="TextBox 1"/>
          <p:cNvSpPr txBox="1">
            <a:spLocks noChangeArrowheads="1"/>
          </p:cNvSpPr>
          <p:nvPr/>
        </p:nvSpPr>
        <p:spPr bwMode="auto">
          <a:xfrm>
            <a:off x="1517650" y="4310063"/>
            <a:ext cx="3495675" cy="647700"/>
          </a:xfrm>
          <a:prstGeom prst="rect">
            <a:avLst/>
          </a:prstGeom>
          <a:noFill/>
          <a:ln w="38100">
            <a:solidFill>
              <a:srgbClr val="FFFF00"/>
            </a:solidFill>
            <a:miter lim="800000"/>
            <a:headEnd/>
            <a:tailEnd/>
          </a:ln>
        </p:spPr>
        <p:txBody>
          <a:bodyPr wrap="none">
            <a:spAutoFit/>
          </a:bodyPr>
          <a:lstStyle/>
          <a:p>
            <a:pPr algn="ctr" eaLnBrk="1" hangingPunct="1"/>
            <a:r>
              <a:rPr lang="el-GR" altLang="el-GR" b="1">
                <a:solidFill>
                  <a:srgbClr val="92D050"/>
                </a:solidFill>
              </a:rPr>
              <a:t>Ελάττωση οδού </a:t>
            </a:r>
          </a:p>
          <a:p>
            <a:pPr algn="ctr" eaLnBrk="1" hangingPunct="1"/>
            <a:r>
              <a:rPr lang="el-GR" altLang="el-GR" b="1">
                <a:solidFill>
                  <a:srgbClr val="92D050"/>
                </a:solidFill>
              </a:rPr>
              <a:t>στα περιφερικά ερεθίσματα</a:t>
            </a:r>
          </a:p>
        </p:txBody>
      </p:sp>
      <p:sp>
        <p:nvSpPr>
          <p:cNvPr id="3" name="Βέλος: Κάτω 2"/>
          <p:cNvSpPr/>
          <p:nvPr/>
        </p:nvSpPr>
        <p:spPr>
          <a:xfrm>
            <a:off x="1168400" y="1760538"/>
            <a:ext cx="268288" cy="4302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 name="Βέλος: Επάνω 3"/>
          <p:cNvSpPr/>
          <p:nvPr/>
        </p:nvSpPr>
        <p:spPr>
          <a:xfrm>
            <a:off x="1168400" y="2973388"/>
            <a:ext cx="268288" cy="40322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4592" name="TextBox 1"/>
          <p:cNvSpPr txBox="1">
            <a:spLocks noChangeArrowheads="1"/>
          </p:cNvSpPr>
          <p:nvPr/>
        </p:nvSpPr>
        <p:spPr bwMode="auto">
          <a:xfrm>
            <a:off x="4335463" y="5089525"/>
            <a:ext cx="2414587" cy="646113"/>
          </a:xfrm>
          <a:prstGeom prst="rect">
            <a:avLst/>
          </a:prstGeom>
          <a:noFill/>
          <a:ln w="38100">
            <a:solidFill>
              <a:srgbClr val="FFFF00"/>
            </a:solidFill>
            <a:miter lim="800000"/>
            <a:headEnd/>
            <a:tailEnd/>
          </a:ln>
        </p:spPr>
        <p:txBody>
          <a:bodyPr wrap="none">
            <a:spAutoFit/>
          </a:bodyPr>
          <a:lstStyle/>
          <a:p>
            <a:pPr algn="ctr" eaLnBrk="1" hangingPunct="1"/>
            <a:r>
              <a:rPr lang="el-GR" altLang="el-GR" b="1">
                <a:solidFill>
                  <a:srgbClr val="92D050"/>
                </a:solidFill>
              </a:rPr>
              <a:t>Αύξηση αυτόματης</a:t>
            </a:r>
          </a:p>
          <a:p>
            <a:pPr algn="ctr" eaLnBrk="1" hangingPunct="1"/>
            <a:r>
              <a:rPr lang="el-GR" altLang="el-GR" b="1">
                <a:solidFill>
                  <a:srgbClr val="92D050"/>
                </a:solidFill>
              </a:rPr>
              <a:t>δραστηριότητας</a:t>
            </a:r>
          </a:p>
        </p:txBody>
      </p:sp>
      <p:sp>
        <p:nvSpPr>
          <p:cNvPr id="24593" name="TextBox 1"/>
          <p:cNvSpPr txBox="1">
            <a:spLocks noChangeArrowheads="1"/>
          </p:cNvSpPr>
          <p:nvPr/>
        </p:nvSpPr>
        <p:spPr bwMode="auto">
          <a:xfrm>
            <a:off x="6221413" y="4313238"/>
            <a:ext cx="2628900" cy="646112"/>
          </a:xfrm>
          <a:prstGeom prst="rect">
            <a:avLst/>
          </a:prstGeom>
          <a:noFill/>
          <a:ln w="38100">
            <a:solidFill>
              <a:srgbClr val="FFFF00"/>
            </a:solidFill>
            <a:miter lim="800000"/>
            <a:headEnd/>
            <a:tailEnd/>
          </a:ln>
        </p:spPr>
        <p:txBody>
          <a:bodyPr wrap="none">
            <a:spAutoFit/>
          </a:bodyPr>
          <a:lstStyle/>
          <a:p>
            <a:pPr algn="ctr" eaLnBrk="1" hangingPunct="1"/>
            <a:r>
              <a:rPr lang="el-GR" altLang="el-GR" b="1">
                <a:solidFill>
                  <a:srgbClr val="92D050"/>
                </a:solidFill>
              </a:rPr>
              <a:t>Επέκταση </a:t>
            </a:r>
          </a:p>
          <a:p>
            <a:pPr algn="ctr" eaLnBrk="1" hangingPunct="1"/>
            <a:r>
              <a:rPr lang="el-GR" altLang="el-GR" b="1">
                <a:solidFill>
                  <a:srgbClr val="92D050"/>
                </a:solidFill>
              </a:rPr>
              <a:t>Υποδεκτικού πεδίου</a:t>
            </a:r>
          </a:p>
        </p:txBody>
      </p:sp>
      <p:sp>
        <p:nvSpPr>
          <p:cNvPr id="13" name="Rectangle 8"/>
          <p:cNvSpPr>
            <a:spLocks noChangeArrowheads="1"/>
          </p:cNvSpPr>
          <p:nvPr/>
        </p:nvSpPr>
        <p:spPr bwMode="auto">
          <a:xfrm>
            <a:off x="4797425" y="1779588"/>
            <a:ext cx="1693863" cy="312737"/>
          </a:xfrm>
          <a:prstGeom prst="rect">
            <a:avLst/>
          </a:prstGeom>
          <a:gradFill rotWithShape="1">
            <a:gsLst>
              <a:gs pos="0">
                <a:schemeClr val="hlink"/>
              </a:gs>
              <a:gs pos="50000">
                <a:schemeClr val="hlink">
                  <a:gamma/>
                  <a:tint val="18039"/>
                  <a:invGamma/>
                </a:schemeClr>
              </a:gs>
              <a:gs pos="100000">
                <a:schemeClr val="hlink"/>
              </a:gs>
            </a:gsLst>
            <a:lin ang="2700000" scaled="1"/>
          </a:gradFill>
          <a:ln w="9525">
            <a:solidFill>
              <a:schemeClr val="hlink"/>
            </a:solidFill>
            <a:miter lim="800000"/>
            <a:headEnd/>
            <a:tailEnd/>
          </a:ln>
          <a:effectLst/>
        </p:spPr>
        <p:txBody>
          <a:bodyPr anchor="ctr">
            <a:spAutoFit/>
          </a:bodyPr>
          <a:lstStyle>
            <a:lvl1pPr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lnSpc>
                <a:spcPct val="90000"/>
              </a:lnSpc>
              <a:defRPr/>
            </a:pPr>
            <a:r>
              <a:rPr lang="el-GR" altLang="el-GR" sz="1600" b="1" dirty="0" err="1">
                <a:solidFill>
                  <a:srgbClr val="000000"/>
                </a:solidFill>
                <a:latin typeface="Arial" pitchFamily="34" charset="0"/>
                <a:ea typeface="MS PGothic" pitchFamily="34" charset="-128"/>
              </a:rPr>
              <a:t>Υπεραλγησία</a:t>
            </a:r>
            <a:endParaRPr lang="en-US" altLang="el-GR" sz="1600" b="1" dirty="0">
              <a:solidFill>
                <a:srgbClr val="000000"/>
              </a:solidFill>
              <a:latin typeface="Arial" pitchFamily="34" charset="0"/>
              <a:ea typeface="MS PGothic" pitchFamily="34" charset="-128"/>
            </a:endParaRPr>
          </a:p>
        </p:txBody>
      </p:sp>
      <p:sp>
        <p:nvSpPr>
          <p:cNvPr id="14" name="Rectangle 8"/>
          <p:cNvSpPr>
            <a:spLocks noChangeArrowheads="1"/>
          </p:cNvSpPr>
          <p:nvPr/>
        </p:nvSpPr>
        <p:spPr bwMode="auto">
          <a:xfrm>
            <a:off x="3108325" y="2003425"/>
            <a:ext cx="1606550" cy="314325"/>
          </a:xfrm>
          <a:prstGeom prst="rect">
            <a:avLst/>
          </a:prstGeom>
          <a:gradFill rotWithShape="1">
            <a:gsLst>
              <a:gs pos="0">
                <a:schemeClr val="hlink"/>
              </a:gs>
              <a:gs pos="50000">
                <a:schemeClr val="hlink">
                  <a:gamma/>
                  <a:tint val="18039"/>
                  <a:invGamma/>
                </a:schemeClr>
              </a:gs>
              <a:gs pos="100000">
                <a:schemeClr val="hlink"/>
              </a:gs>
            </a:gsLst>
            <a:lin ang="2700000" scaled="1"/>
          </a:gradFill>
          <a:ln w="9525">
            <a:solidFill>
              <a:schemeClr val="hlink"/>
            </a:solidFill>
            <a:miter lim="800000"/>
            <a:headEnd/>
            <a:tailEnd/>
          </a:ln>
          <a:effectLst/>
        </p:spPr>
        <p:txBody>
          <a:bodyPr anchor="ctr">
            <a:spAutoFit/>
          </a:bodyPr>
          <a:lstStyle>
            <a:lvl1pPr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lnSpc>
                <a:spcPct val="90000"/>
              </a:lnSpc>
              <a:defRPr/>
            </a:pPr>
            <a:r>
              <a:rPr lang="el-GR" altLang="el-GR" sz="1600" b="1" dirty="0" err="1">
                <a:solidFill>
                  <a:srgbClr val="000000"/>
                </a:solidFill>
                <a:latin typeface="Arial" pitchFamily="34" charset="0"/>
                <a:ea typeface="MS PGothic" pitchFamily="34" charset="-128"/>
              </a:rPr>
              <a:t>Αλλοδυνία</a:t>
            </a:r>
            <a:r>
              <a:rPr lang="el-GR" altLang="el-GR" sz="1600" b="1" dirty="0">
                <a:solidFill>
                  <a:srgbClr val="000000"/>
                </a:solidFill>
                <a:latin typeface="Arial" pitchFamily="34" charset="0"/>
                <a:ea typeface="MS PGothic" pitchFamily="34" charset="-128"/>
              </a:rPr>
              <a:t> </a:t>
            </a:r>
            <a:endParaRPr lang="en-US" altLang="el-GR" sz="1600" b="1" dirty="0">
              <a:solidFill>
                <a:srgbClr val="000000"/>
              </a:solidFill>
              <a:latin typeface="Arial" pitchFamily="34" charset="0"/>
              <a:ea typeface="MS PGothic" pitchFamily="34" charset="-128"/>
            </a:endParaRPr>
          </a:p>
        </p:txBody>
      </p:sp>
      <p:sp>
        <p:nvSpPr>
          <p:cNvPr id="15" name="Rectangle 8"/>
          <p:cNvSpPr>
            <a:spLocks noChangeArrowheads="1"/>
          </p:cNvSpPr>
          <p:nvPr/>
        </p:nvSpPr>
        <p:spPr bwMode="auto">
          <a:xfrm>
            <a:off x="6635750" y="1962150"/>
            <a:ext cx="2041525" cy="312738"/>
          </a:xfrm>
          <a:prstGeom prst="rect">
            <a:avLst/>
          </a:prstGeom>
          <a:gradFill rotWithShape="1">
            <a:gsLst>
              <a:gs pos="0">
                <a:schemeClr val="hlink"/>
              </a:gs>
              <a:gs pos="50000">
                <a:schemeClr val="hlink">
                  <a:gamma/>
                  <a:tint val="18039"/>
                  <a:invGamma/>
                </a:schemeClr>
              </a:gs>
              <a:gs pos="100000">
                <a:schemeClr val="hlink"/>
              </a:gs>
            </a:gsLst>
            <a:lin ang="2700000" scaled="1"/>
          </a:gradFill>
          <a:ln w="9525">
            <a:solidFill>
              <a:schemeClr val="hlink"/>
            </a:solidFill>
            <a:miter lim="800000"/>
            <a:headEnd/>
            <a:tailEnd/>
          </a:ln>
          <a:effectLst/>
        </p:spPr>
        <p:txBody>
          <a:bodyPr anchor="ctr">
            <a:spAutoFit/>
          </a:bodyPr>
          <a:lstStyle>
            <a:lvl1pPr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lnSpc>
                <a:spcPct val="90000"/>
              </a:lnSpc>
              <a:defRPr/>
            </a:pPr>
            <a:r>
              <a:rPr lang="el-GR" altLang="el-GR" sz="1600" b="1" dirty="0">
                <a:solidFill>
                  <a:srgbClr val="000000"/>
                </a:solidFill>
                <a:latin typeface="Arial" pitchFamily="34" charset="0"/>
                <a:ea typeface="MS PGothic" pitchFamily="34" charset="-128"/>
              </a:rPr>
              <a:t>Αυτόματος πόνος</a:t>
            </a:r>
            <a:endParaRPr lang="en-US" altLang="el-GR" sz="1600" b="1" dirty="0">
              <a:solidFill>
                <a:srgbClr val="000000"/>
              </a:solidFill>
              <a:latin typeface="Arial" pitchFamily="34" charset="0"/>
              <a:ea typeface="MS PGothic" pitchFamily="34" charset="-128"/>
            </a:endParaRPr>
          </a:p>
        </p:txBody>
      </p:sp>
      <p:sp>
        <p:nvSpPr>
          <p:cNvPr id="16" name="Βέλος: Επάνω 15"/>
          <p:cNvSpPr/>
          <p:nvPr/>
        </p:nvSpPr>
        <p:spPr>
          <a:xfrm>
            <a:off x="3965575" y="2368550"/>
            <a:ext cx="246063" cy="58896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7" name="Βέλος: Επάνω 16"/>
          <p:cNvSpPr/>
          <p:nvPr/>
        </p:nvSpPr>
        <p:spPr>
          <a:xfrm>
            <a:off x="7134225" y="2373313"/>
            <a:ext cx="246063" cy="58737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8" name="Βέλος: Επάνω 17"/>
          <p:cNvSpPr/>
          <p:nvPr/>
        </p:nvSpPr>
        <p:spPr>
          <a:xfrm>
            <a:off x="5543550" y="2463800"/>
            <a:ext cx="246063" cy="58737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1" name="Βέλος: Κάτω 20"/>
          <p:cNvSpPr/>
          <p:nvPr/>
        </p:nvSpPr>
        <p:spPr>
          <a:xfrm>
            <a:off x="3956050" y="3643313"/>
            <a:ext cx="234950" cy="5461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2" name="Βέλος: Κάτω 21"/>
          <p:cNvSpPr/>
          <p:nvPr/>
        </p:nvSpPr>
        <p:spPr>
          <a:xfrm>
            <a:off x="7356475" y="3670300"/>
            <a:ext cx="234950" cy="5461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3" name="Βέλος: Κάτω 22"/>
          <p:cNvSpPr/>
          <p:nvPr/>
        </p:nvSpPr>
        <p:spPr>
          <a:xfrm>
            <a:off x="5554663" y="4294188"/>
            <a:ext cx="234950" cy="5461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27088" y="1557338"/>
            <a:ext cx="7561262" cy="5040312"/>
          </a:xfrm>
          <a:prstGeom prst="rect">
            <a:avLst/>
          </a:prstGeom>
          <a:noFill/>
          <a:ln w="9525">
            <a:noFill/>
            <a:miter lim="800000"/>
            <a:headEnd/>
            <a:tailEnd/>
          </a:ln>
        </p:spPr>
        <p:txBody>
          <a:bodyPr lIns="0" tIns="0" rIns="0" bIns="0"/>
          <a:lstStyle/>
          <a:p>
            <a:pPr marL="339725" indent="-339725">
              <a:lnSpc>
                <a:spcPct val="150000"/>
              </a:lnSpc>
              <a:spcBef>
                <a:spcPct val="50000"/>
              </a:spcBef>
              <a:buFontTx/>
              <a:buChar char="•"/>
            </a:pPr>
            <a:r>
              <a:rPr lang="el-GR" altLang="el-GR" sz="2000">
                <a:solidFill>
                  <a:srgbClr val="FFFF00"/>
                </a:solidFill>
                <a:latin typeface="Tahoma" pitchFamily="34" charset="0"/>
                <a:cs typeface="Tahoma" pitchFamily="34" charset="0"/>
              </a:rPr>
              <a:t>Αλλοδυνία</a:t>
            </a:r>
            <a:r>
              <a:rPr lang="en-US" altLang="el-GR" sz="2000">
                <a:solidFill>
                  <a:srgbClr val="FFFF00"/>
                </a:solidFill>
              </a:rPr>
              <a:t>:</a:t>
            </a:r>
            <a:r>
              <a:rPr lang="en-US" altLang="el-GR" sz="2000">
                <a:solidFill>
                  <a:srgbClr val="FFFF00"/>
                </a:solidFill>
                <a:latin typeface="Tahoma" pitchFamily="34" charset="0"/>
                <a:cs typeface="Tahoma" pitchFamily="34" charset="0"/>
              </a:rPr>
              <a:t> </a:t>
            </a:r>
            <a:r>
              <a:rPr lang="el-GR" altLang="el-GR" sz="2000">
                <a:solidFill>
                  <a:srgbClr val="FFFF00"/>
                </a:solidFill>
                <a:latin typeface="Tahoma" pitchFamily="34" charset="0"/>
                <a:cs typeface="Tahoma" pitchFamily="34" charset="0"/>
              </a:rPr>
              <a:t> </a:t>
            </a:r>
            <a:r>
              <a:rPr lang="el-GR" altLang="el-GR" sz="2000">
                <a:solidFill>
                  <a:schemeClr val="bg1"/>
                </a:solidFill>
                <a:latin typeface="Tahoma" pitchFamily="34" charset="0"/>
                <a:cs typeface="Tahoma" pitchFamily="34" charset="0"/>
              </a:rPr>
              <a:t>αντίληψη ενός φυσιολογικού μη επώδυνου ερεθίσματος ως πόνου. </a:t>
            </a:r>
          </a:p>
          <a:p>
            <a:pPr marL="339725" indent="-339725">
              <a:lnSpc>
                <a:spcPct val="150000"/>
              </a:lnSpc>
              <a:spcBef>
                <a:spcPct val="50000"/>
              </a:spcBef>
              <a:buFontTx/>
              <a:buChar char="•"/>
            </a:pPr>
            <a:r>
              <a:rPr lang="el-GR" altLang="el-GR" sz="2000">
                <a:solidFill>
                  <a:srgbClr val="FFFF00"/>
                </a:solidFill>
                <a:latin typeface="Tahoma" pitchFamily="34" charset="0"/>
                <a:cs typeface="Tahoma" pitchFamily="34" charset="0"/>
              </a:rPr>
              <a:t>Υπεραλγησία</a:t>
            </a:r>
            <a:r>
              <a:rPr lang="en-US" altLang="el-GR" sz="2000">
                <a:solidFill>
                  <a:srgbClr val="FFFF00"/>
                </a:solidFill>
              </a:rPr>
              <a:t>:</a:t>
            </a:r>
            <a:r>
              <a:rPr lang="el-GR" altLang="el-GR" sz="2000">
                <a:solidFill>
                  <a:schemeClr val="bg1"/>
                </a:solidFill>
                <a:latin typeface="Tahoma" pitchFamily="34" charset="0"/>
                <a:cs typeface="Tahoma" pitchFamily="34" charset="0"/>
              </a:rPr>
              <a:t> αυξημένη απάντηση σε επώδυνο ερέθισμα.</a:t>
            </a:r>
          </a:p>
          <a:p>
            <a:pPr marL="339725" indent="-339725">
              <a:lnSpc>
                <a:spcPct val="150000"/>
              </a:lnSpc>
              <a:spcBef>
                <a:spcPct val="50000"/>
              </a:spcBef>
              <a:buFontTx/>
              <a:buChar char="•"/>
            </a:pPr>
            <a:r>
              <a:rPr lang="el-GR" altLang="el-GR" sz="2000">
                <a:solidFill>
                  <a:schemeClr val="bg1"/>
                </a:solidFill>
                <a:latin typeface="Tahoma" pitchFamily="34" charset="0"/>
                <a:cs typeface="Tahoma" pitchFamily="34" charset="0"/>
              </a:rPr>
              <a:t>Παρουσία αλλοδυνίας ή υπεραλγησίας είναι συνήθης.</a:t>
            </a:r>
          </a:p>
          <a:p>
            <a:pPr marL="339725" indent="-339725">
              <a:lnSpc>
                <a:spcPct val="150000"/>
              </a:lnSpc>
              <a:spcBef>
                <a:spcPct val="50000"/>
              </a:spcBef>
              <a:buFontTx/>
              <a:buChar char="•"/>
            </a:pPr>
            <a:r>
              <a:rPr lang="el-GR" altLang="el-GR" sz="2000">
                <a:solidFill>
                  <a:schemeClr val="bg1"/>
                </a:solidFill>
                <a:latin typeface="Tahoma" pitchFamily="34" charset="0"/>
                <a:cs typeface="Tahoma" pitchFamily="34" charset="0"/>
              </a:rPr>
              <a:t>Αίσθημα καύσου, μυρμήγκιασμα, ηλεκτρικό ρεύμα</a:t>
            </a:r>
            <a:r>
              <a:rPr lang="en-US" altLang="el-GR" sz="2000">
                <a:solidFill>
                  <a:schemeClr val="bg1"/>
                </a:solidFill>
                <a:latin typeface="Tahoma" pitchFamily="34" charset="0"/>
                <a:cs typeface="Tahoma" pitchFamily="34" charset="0"/>
              </a:rPr>
              <a:t>, </a:t>
            </a:r>
            <a:r>
              <a:rPr lang="el-GR" altLang="el-GR" sz="2000">
                <a:solidFill>
                  <a:schemeClr val="bg1"/>
                </a:solidFill>
                <a:latin typeface="Tahoma" pitchFamily="34" charset="0"/>
                <a:cs typeface="Tahoma" pitchFamily="34" charset="0"/>
              </a:rPr>
              <a:t>βαθύ κάψιμο.</a:t>
            </a:r>
          </a:p>
          <a:p>
            <a:pPr marL="339725" indent="-339725">
              <a:lnSpc>
                <a:spcPct val="150000"/>
              </a:lnSpc>
              <a:spcBef>
                <a:spcPct val="50000"/>
              </a:spcBef>
              <a:buFontTx/>
              <a:buChar char="•"/>
            </a:pPr>
            <a:r>
              <a:rPr lang="el-GR" altLang="el-GR" sz="2000">
                <a:solidFill>
                  <a:schemeClr val="bg1"/>
                </a:solidFill>
                <a:latin typeface="Tahoma" pitchFamily="34" charset="0"/>
                <a:cs typeface="Tahoma" pitchFamily="34" charset="0"/>
              </a:rPr>
              <a:t>Διαξιφιστικός πόνος.</a:t>
            </a:r>
          </a:p>
          <a:p>
            <a:pPr marL="339725" indent="-339725">
              <a:lnSpc>
                <a:spcPct val="150000"/>
              </a:lnSpc>
              <a:spcBef>
                <a:spcPct val="50000"/>
              </a:spcBef>
              <a:buFontTx/>
              <a:buChar char="•"/>
            </a:pPr>
            <a:r>
              <a:rPr lang="el-GR" altLang="el-GR" sz="2000">
                <a:solidFill>
                  <a:schemeClr val="bg1"/>
                </a:solidFill>
                <a:latin typeface="Tahoma" pitchFamily="34" charset="0"/>
                <a:cs typeface="Tahoma" pitchFamily="34" charset="0"/>
              </a:rPr>
              <a:t>Δεν απαντά στις συνήθεις παρεμβάσεις με αναλγητικά.</a:t>
            </a:r>
          </a:p>
          <a:p>
            <a:pPr marL="339725" indent="-339725">
              <a:lnSpc>
                <a:spcPct val="150000"/>
              </a:lnSpc>
              <a:spcBef>
                <a:spcPct val="50000"/>
              </a:spcBef>
              <a:buFontTx/>
              <a:buChar char="•"/>
            </a:pPr>
            <a:endParaRPr lang="en-US" altLang="el-GR" sz="2000">
              <a:solidFill>
                <a:schemeClr val="bg1"/>
              </a:solidFill>
              <a:latin typeface="Tahoma" pitchFamily="34" charset="0"/>
              <a:cs typeface="Tahoma" pitchFamily="34" charset="0"/>
            </a:endParaRPr>
          </a:p>
        </p:txBody>
      </p:sp>
      <p:sp>
        <p:nvSpPr>
          <p:cNvPr id="24579" name="Rectangle 6"/>
          <p:cNvSpPr>
            <a:spLocks noChangeArrowheads="1"/>
          </p:cNvSpPr>
          <p:nvPr/>
        </p:nvSpPr>
        <p:spPr bwMode="black">
          <a:xfrm>
            <a:off x="384175" y="620713"/>
            <a:ext cx="8759825" cy="547687"/>
          </a:xfrm>
          <a:prstGeom prst="rect">
            <a:avLst/>
          </a:prstGeom>
          <a:noFill/>
          <a:ln w="9525">
            <a:noFill/>
            <a:miter lim="800000"/>
            <a:headEnd/>
            <a:tailEnd/>
          </a:ln>
        </p:spPr>
        <p:txBody>
          <a:bodyPr lIns="0" tIns="0" rIns="0" bIns="0" anchor="b"/>
          <a:lstStyle/>
          <a:p>
            <a:pPr>
              <a:lnSpc>
                <a:spcPct val="80000"/>
              </a:lnSpc>
            </a:pPr>
            <a:r>
              <a:rPr lang="el-GR" altLang="el-GR" sz="2800" b="1">
                <a:solidFill>
                  <a:srgbClr val="FFFF00"/>
                </a:solidFill>
                <a:latin typeface="Tahoma" pitchFamily="34" charset="0"/>
                <a:cs typeface="Tahoma" pitchFamily="34" charset="0"/>
              </a:rPr>
              <a:t>Κύρια  Χαρακτηριστικά Νευροπαθητικού πόνου</a:t>
            </a:r>
            <a:endParaRPr lang="en-US" altLang="el-GR" sz="2800" b="1">
              <a:solidFill>
                <a:srgbClr val="FFFF00"/>
              </a:solidFill>
              <a:latin typeface="Tahoma" pitchFamily="34" charset="0"/>
              <a:cs typeface="Tahoma" pitchFamily="34" charset="0"/>
            </a:endParaRPr>
          </a:p>
        </p:txBody>
      </p:sp>
      <p:sp>
        <p:nvSpPr>
          <p:cNvPr id="24580" name="Rectangle 1"/>
          <p:cNvSpPr>
            <a:spLocks noChangeArrowheads="1"/>
          </p:cNvSpPr>
          <p:nvPr/>
        </p:nvSpPr>
        <p:spPr bwMode="auto">
          <a:xfrm>
            <a:off x="3527425" y="6237288"/>
            <a:ext cx="5616575" cy="307975"/>
          </a:xfrm>
          <a:prstGeom prst="rect">
            <a:avLst/>
          </a:prstGeom>
          <a:noFill/>
          <a:ln w="9525">
            <a:noFill/>
            <a:miter lim="800000"/>
            <a:headEnd/>
            <a:tailEnd/>
          </a:ln>
        </p:spPr>
        <p:txBody>
          <a:bodyPr>
            <a:spAutoFit/>
          </a:bodyPr>
          <a:lstStyle/>
          <a:p>
            <a:pPr eaLnBrk="1" hangingPunct="1"/>
            <a:r>
              <a:rPr lang="en-US" altLang="el-GR" sz="1400">
                <a:solidFill>
                  <a:srgbClr val="FFFF00"/>
                </a:solidFill>
                <a:ea typeface="MS PGothic" pitchFamily="34" charset="-128"/>
              </a:rPr>
              <a:t>Baron R, et al. Lancet Neurol. 2010 Aug;9(8):807-19. </a:t>
            </a: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 Ορθογώνιο"/>
          <p:cNvSpPr>
            <a:spLocks noChangeArrowheads="1"/>
          </p:cNvSpPr>
          <p:nvPr/>
        </p:nvSpPr>
        <p:spPr bwMode="auto">
          <a:xfrm>
            <a:off x="250825" y="1773238"/>
            <a:ext cx="8424863" cy="4154487"/>
          </a:xfrm>
          <a:prstGeom prst="rect">
            <a:avLst/>
          </a:prstGeom>
          <a:noFill/>
          <a:ln w="38100">
            <a:solidFill>
              <a:srgbClr val="FF66FF"/>
            </a:solidFill>
            <a:miter lim="800000"/>
            <a:headEnd/>
            <a:tailEnd/>
          </a:ln>
        </p:spPr>
        <p:txBody>
          <a:bodyPr>
            <a:spAutoFit/>
          </a:bodyPr>
          <a:lstStyle/>
          <a:p>
            <a:pPr marL="457200" indent="-457200" algn="just" eaLnBrk="1" hangingPunct="1">
              <a:lnSpc>
                <a:spcPct val="150000"/>
              </a:lnSpc>
              <a:buFontTx/>
              <a:buChar char="•"/>
            </a:pPr>
            <a:r>
              <a:rPr lang="el-GR" altLang="el-GR" sz="2000">
                <a:solidFill>
                  <a:schemeClr val="bg1"/>
                </a:solidFill>
                <a:latin typeface="Tahoma" pitchFamily="34" charset="0"/>
              </a:rPr>
              <a:t>Αφή (βαμβάκι).</a:t>
            </a:r>
          </a:p>
          <a:p>
            <a:pPr marL="457200" indent="-457200" algn="just" eaLnBrk="1" hangingPunct="1">
              <a:lnSpc>
                <a:spcPct val="150000"/>
              </a:lnSpc>
              <a:buFontTx/>
              <a:buChar char="•"/>
            </a:pPr>
            <a:r>
              <a:rPr lang="el-GR" altLang="el-GR" sz="2000">
                <a:solidFill>
                  <a:schemeClr val="bg1"/>
                </a:solidFill>
                <a:latin typeface="Tahoma" pitchFamily="34" charset="0"/>
              </a:rPr>
              <a:t>P</a:t>
            </a:r>
            <a:r>
              <a:rPr lang="en-US" altLang="el-GR" sz="2000">
                <a:solidFill>
                  <a:schemeClr val="bg1"/>
                </a:solidFill>
                <a:latin typeface="Tahoma" pitchFamily="34" charset="0"/>
              </a:rPr>
              <a:t>ink </a:t>
            </a:r>
            <a:r>
              <a:rPr lang="el-GR" altLang="el-GR" sz="2000">
                <a:solidFill>
                  <a:schemeClr val="bg1"/>
                </a:solidFill>
                <a:latin typeface="Tahoma" pitchFamily="34" charset="0"/>
              </a:rPr>
              <a:t>p</a:t>
            </a:r>
            <a:r>
              <a:rPr lang="en-US" altLang="el-GR" sz="2000">
                <a:solidFill>
                  <a:schemeClr val="bg1"/>
                </a:solidFill>
                <a:latin typeface="Tahoma" pitchFamily="34" charset="0"/>
              </a:rPr>
              <a:t>rick (</a:t>
            </a:r>
            <a:r>
              <a:rPr lang="el-GR" altLang="el-GR" sz="2000">
                <a:solidFill>
                  <a:schemeClr val="bg1"/>
                </a:solidFill>
                <a:latin typeface="Tahoma" pitchFamily="34" charset="0"/>
              </a:rPr>
              <a:t>νυγμός με λεπτή βελόνα).</a:t>
            </a:r>
          </a:p>
          <a:p>
            <a:pPr marL="457200" indent="-457200" algn="just" eaLnBrk="1" hangingPunct="1">
              <a:lnSpc>
                <a:spcPct val="150000"/>
              </a:lnSpc>
              <a:buFontTx/>
              <a:buChar char="•"/>
            </a:pPr>
            <a:r>
              <a:rPr lang="el-GR" altLang="el-GR" sz="2000">
                <a:solidFill>
                  <a:schemeClr val="bg1"/>
                </a:solidFill>
                <a:latin typeface="Tahoma" pitchFamily="34" charset="0"/>
              </a:rPr>
              <a:t>Μηχανική εν τω βάθει υπεραλγησία (απαλά πιέζουμε κάποιο μυ ή άρθρωση).</a:t>
            </a:r>
          </a:p>
          <a:p>
            <a:pPr marL="457200" indent="-457200" algn="just" eaLnBrk="1" hangingPunct="1">
              <a:lnSpc>
                <a:spcPct val="150000"/>
              </a:lnSpc>
              <a:buFontTx/>
              <a:buChar char="•"/>
            </a:pPr>
            <a:r>
              <a:rPr lang="el-GR" altLang="el-GR" sz="2000">
                <a:solidFill>
                  <a:schemeClr val="bg1"/>
                </a:solidFill>
                <a:latin typeface="Tahoma" pitchFamily="34" charset="0"/>
              </a:rPr>
              <a:t>Ψυχρό – θερμό (εφαρμογή αντικειμένου 20</a:t>
            </a:r>
            <a:r>
              <a:rPr lang="el-GR" altLang="el-GR" sz="2000" baseline="30000">
                <a:solidFill>
                  <a:schemeClr val="bg1"/>
                </a:solidFill>
                <a:latin typeface="Tahoma" pitchFamily="34" charset="0"/>
              </a:rPr>
              <a:t>ο</a:t>
            </a:r>
            <a:r>
              <a:rPr lang="el-GR" altLang="el-GR" sz="2000">
                <a:solidFill>
                  <a:schemeClr val="bg1"/>
                </a:solidFill>
                <a:latin typeface="Tahoma" pitchFamily="34" charset="0"/>
              </a:rPr>
              <a:t> </a:t>
            </a:r>
            <a:r>
              <a:rPr lang="en-US" altLang="el-GR" sz="2000">
                <a:solidFill>
                  <a:schemeClr val="bg1"/>
                </a:solidFill>
                <a:latin typeface="Tahoma" pitchFamily="34" charset="0"/>
              </a:rPr>
              <a:t>C </a:t>
            </a:r>
            <a:r>
              <a:rPr lang="el-GR" altLang="el-GR" sz="2000">
                <a:solidFill>
                  <a:schemeClr val="bg1"/>
                </a:solidFill>
                <a:latin typeface="Tahoma" pitchFamily="34" charset="0"/>
              </a:rPr>
              <a:t> ή 40</a:t>
            </a:r>
            <a:r>
              <a:rPr lang="el-GR" altLang="el-GR" sz="2000" baseline="30000">
                <a:solidFill>
                  <a:schemeClr val="bg1"/>
                </a:solidFill>
                <a:latin typeface="Tahoma" pitchFamily="34" charset="0"/>
              </a:rPr>
              <a:t>ο</a:t>
            </a:r>
            <a:r>
              <a:rPr lang="el-GR" altLang="el-GR" sz="2000">
                <a:solidFill>
                  <a:schemeClr val="bg1"/>
                </a:solidFill>
                <a:latin typeface="Tahoma" pitchFamily="34" charset="0"/>
              </a:rPr>
              <a:t> </a:t>
            </a:r>
            <a:r>
              <a:rPr lang="en-US" altLang="el-GR" sz="2000">
                <a:solidFill>
                  <a:schemeClr val="bg1"/>
                </a:solidFill>
                <a:latin typeface="Tahoma" pitchFamily="34" charset="0"/>
              </a:rPr>
              <a:t>C)</a:t>
            </a:r>
            <a:r>
              <a:rPr lang="el-GR" altLang="el-GR" sz="2000">
                <a:solidFill>
                  <a:schemeClr val="bg1"/>
                </a:solidFill>
                <a:latin typeface="Tahoma" pitchFamily="34" charset="0"/>
              </a:rPr>
              <a:t>.</a:t>
            </a:r>
          </a:p>
          <a:p>
            <a:pPr marL="457200" indent="-457200" algn="just" eaLnBrk="1" hangingPunct="1">
              <a:lnSpc>
                <a:spcPct val="150000"/>
              </a:lnSpc>
              <a:buFontTx/>
              <a:buChar char="•"/>
            </a:pPr>
            <a:r>
              <a:rPr lang="el-GR" altLang="el-GR" sz="2000">
                <a:solidFill>
                  <a:schemeClr val="bg1"/>
                </a:solidFill>
                <a:latin typeface="Tahoma" pitchFamily="34" charset="0"/>
              </a:rPr>
              <a:t>Δόνηση (με διαπασών) αίσθηση δόνησης.</a:t>
            </a:r>
          </a:p>
          <a:p>
            <a:pPr marL="457200" indent="-457200" algn="just" eaLnBrk="1" hangingPunct="1">
              <a:lnSpc>
                <a:spcPct val="150000"/>
              </a:lnSpc>
              <a:buFontTx/>
              <a:buChar char="•"/>
            </a:pPr>
            <a:r>
              <a:rPr lang="el-GR" altLang="el-GR" sz="2000">
                <a:solidFill>
                  <a:schemeClr val="bg1"/>
                </a:solidFill>
                <a:latin typeface="Tahoma" pitchFamily="34" charset="0"/>
              </a:rPr>
              <a:t>Χρονική αθροιστικότητα (</a:t>
            </a:r>
            <a:r>
              <a:rPr lang="en-US" altLang="el-GR" sz="2000">
                <a:solidFill>
                  <a:schemeClr val="bg1"/>
                </a:solidFill>
                <a:latin typeface="Tahoma" pitchFamily="34" charset="0"/>
              </a:rPr>
              <a:t>tempor</a:t>
            </a:r>
            <a:r>
              <a:rPr lang="el-GR" altLang="el-GR" sz="2000">
                <a:solidFill>
                  <a:schemeClr val="bg1"/>
                </a:solidFill>
                <a:latin typeface="Tahoma" pitchFamily="34" charset="0"/>
              </a:rPr>
              <a:t>a</a:t>
            </a:r>
            <a:r>
              <a:rPr lang="en-US" altLang="el-GR" sz="2000">
                <a:solidFill>
                  <a:schemeClr val="bg1"/>
                </a:solidFill>
                <a:latin typeface="Tahoma" pitchFamily="34" charset="0"/>
              </a:rPr>
              <a:t>l s</a:t>
            </a:r>
            <a:r>
              <a:rPr lang="el-GR" altLang="el-GR" sz="2000">
                <a:solidFill>
                  <a:schemeClr val="bg1"/>
                </a:solidFill>
                <a:latin typeface="Tahoma" pitchFamily="34" charset="0"/>
              </a:rPr>
              <a:t>u</a:t>
            </a:r>
            <a:r>
              <a:rPr lang="en-US" altLang="el-GR" sz="2000">
                <a:solidFill>
                  <a:schemeClr val="bg1"/>
                </a:solidFill>
                <a:latin typeface="Tahoma" pitchFamily="34" charset="0"/>
              </a:rPr>
              <a:t>mma</a:t>
            </a:r>
            <a:r>
              <a:rPr lang="el-GR" altLang="el-GR" sz="2000">
                <a:solidFill>
                  <a:schemeClr val="bg1"/>
                </a:solidFill>
                <a:latin typeface="Tahoma" pitchFamily="34" charset="0"/>
              </a:rPr>
              <a:t>t</a:t>
            </a:r>
            <a:r>
              <a:rPr lang="en-US" altLang="el-GR" sz="2000">
                <a:solidFill>
                  <a:schemeClr val="bg1"/>
                </a:solidFill>
                <a:latin typeface="Tahoma" pitchFamily="34" charset="0"/>
              </a:rPr>
              <a:t>ion) (</a:t>
            </a:r>
            <a:r>
              <a:rPr lang="el-GR" altLang="el-GR" sz="2000">
                <a:solidFill>
                  <a:schemeClr val="bg1"/>
                </a:solidFill>
                <a:latin typeface="Tahoma" pitchFamily="34" charset="0"/>
              </a:rPr>
              <a:t>νυγμός ανά 3΄΄)           υπερπάθεια. </a:t>
            </a:r>
            <a:endParaRPr lang="en-US" altLang="el-GR" sz="2000">
              <a:solidFill>
                <a:schemeClr val="bg1"/>
              </a:solidFill>
              <a:latin typeface="Tahoma" pitchFamily="34" charset="0"/>
            </a:endParaRPr>
          </a:p>
          <a:p>
            <a:pPr marL="457200" indent="-457200" algn="just" eaLnBrk="1" hangingPunct="1">
              <a:lnSpc>
                <a:spcPct val="150000"/>
              </a:lnSpc>
              <a:buFontTx/>
              <a:buChar char="•"/>
            </a:pPr>
            <a:endParaRPr lang="el-GR" altLang="el-GR" sz="1600"/>
          </a:p>
        </p:txBody>
      </p:sp>
      <p:sp>
        <p:nvSpPr>
          <p:cNvPr id="25603" name="4 - Τίτλος"/>
          <p:cNvSpPr>
            <a:spLocks noGrp="1"/>
          </p:cNvSpPr>
          <p:nvPr>
            <p:ph type="title"/>
          </p:nvPr>
        </p:nvSpPr>
        <p:spPr/>
        <p:txBody>
          <a:bodyPr/>
          <a:lstStyle/>
          <a:p>
            <a:r>
              <a:rPr lang="el-GR" altLang="el-GR"/>
              <a:t>  </a:t>
            </a:r>
          </a:p>
        </p:txBody>
      </p:sp>
      <p:sp>
        <p:nvSpPr>
          <p:cNvPr id="25604" name="Rectangle 2"/>
          <p:cNvSpPr txBox="1">
            <a:spLocks noChangeArrowheads="1"/>
          </p:cNvSpPr>
          <p:nvPr/>
        </p:nvSpPr>
        <p:spPr bwMode="auto">
          <a:xfrm>
            <a:off x="468313" y="476250"/>
            <a:ext cx="8229600" cy="836613"/>
          </a:xfrm>
          <a:prstGeom prst="rect">
            <a:avLst/>
          </a:prstGeom>
          <a:noFill/>
          <a:ln w="9525">
            <a:noFill/>
            <a:miter lim="800000"/>
            <a:headEnd/>
            <a:tailEnd/>
          </a:ln>
        </p:spPr>
        <p:txBody>
          <a:bodyPr anchor="ctr"/>
          <a:lstStyle/>
          <a:p>
            <a:pPr algn="ctr"/>
            <a:r>
              <a:rPr lang="el-GR" altLang="el-GR" sz="2800" b="1">
                <a:solidFill>
                  <a:srgbClr val="FFFF66"/>
                </a:solidFill>
                <a:latin typeface="Tahoma" pitchFamily="34" charset="0"/>
                <a:cs typeface="Tahoma" pitchFamily="34" charset="0"/>
              </a:rPr>
              <a:t>Κλινικές δοκιμασίες  αναγνώρισης νευροπαθητικού πόνου</a:t>
            </a:r>
          </a:p>
        </p:txBody>
      </p:sp>
      <p:sp>
        <p:nvSpPr>
          <p:cNvPr id="25605" name="7 - TextBox"/>
          <p:cNvSpPr txBox="1">
            <a:spLocks noChangeArrowheads="1"/>
          </p:cNvSpPr>
          <p:nvPr/>
        </p:nvSpPr>
        <p:spPr bwMode="auto">
          <a:xfrm>
            <a:off x="3924300" y="6165850"/>
            <a:ext cx="4113213" cy="368300"/>
          </a:xfrm>
          <a:prstGeom prst="rect">
            <a:avLst/>
          </a:prstGeom>
          <a:noFill/>
          <a:ln w="9525">
            <a:noFill/>
            <a:miter lim="800000"/>
            <a:headEnd/>
            <a:tailEnd/>
          </a:ln>
        </p:spPr>
        <p:txBody>
          <a:bodyPr wrap="none">
            <a:spAutoFit/>
          </a:bodyPr>
          <a:lstStyle/>
          <a:p>
            <a:pPr eaLnBrk="1" hangingPunct="1"/>
            <a:r>
              <a:rPr lang="en-US" altLang="el-GR">
                <a:solidFill>
                  <a:srgbClr val="FFFF00"/>
                </a:solidFill>
                <a:latin typeface="Tahoma" pitchFamily="34" charset="0"/>
                <a:cs typeface="Tahoma" pitchFamily="34" charset="0"/>
              </a:rPr>
              <a:t>Treede  et al.  Pain Refr Courses, 2012</a:t>
            </a:r>
            <a:endParaRPr lang="el-GR" altLang="el-GR">
              <a:solidFill>
                <a:srgbClr val="FFFF00"/>
              </a:solidFill>
              <a:latin typeface="Tahoma" pitchFamily="34" charset="0"/>
              <a:cs typeface="Tahoma" pitchFamily="34" charset="0"/>
            </a:endParaRP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404813"/>
            <a:ext cx="8229600" cy="836612"/>
          </a:xfrm>
        </p:spPr>
        <p:txBody>
          <a:bodyPr/>
          <a:lstStyle/>
          <a:p>
            <a:r>
              <a:rPr lang="el-GR" altLang="el-GR" sz="3200" b="1">
                <a:solidFill>
                  <a:srgbClr val="FFFF66"/>
                </a:solidFill>
                <a:latin typeface="Bookman Old Style" pitchFamily="18" charset="0"/>
              </a:rPr>
              <a:t>Καρκινικός πόνος</a:t>
            </a:r>
          </a:p>
        </p:txBody>
      </p:sp>
      <p:sp>
        <p:nvSpPr>
          <p:cNvPr id="20483" name="5 - Ορθογώνιο"/>
          <p:cNvSpPr>
            <a:spLocks noChangeArrowheads="1"/>
          </p:cNvSpPr>
          <p:nvPr/>
        </p:nvSpPr>
        <p:spPr bwMode="auto">
          <a:xfrm>
            <a:off x="468313" y="1412875"/>
            <a:ext cx="8280400" cy="4246563"/>
          </a:xfrm>
          <a:prstGeom prst="rect">
            <a:avLst/>
          </a:prstGeom>
          <a:noFill/>
          <a:ln w="41275">
            <a:solidFill>
              <a:srgbClr val="FFFF00"/>
            </a:solidFill>
            <a:miter lim="800000"/>
            <a:headEnd/>
            <a:tailEnd/>
          </a:ln>
        </p:spPr>
        <p:txBody>
          <a:bodyPr>
            <a:spAutoFit/>
          </a:bodyPr>
          <a:lstStyle>
            <a:lvl1pPr marL="457200" indent="-457200" eaLnBrk="0" hangingPunct="0">
              <a:defRPr>
                <a:solidFill>
                  <a:schemeClr val="tx1"/>
                </a:solidFill>
                <a:latin typeface="Bookman Old Style" panose="02050604050505020204" pitchFamily="18" charset="0"/>
              </a:defRPr>
            </a:lvl1pPr>
            <a:lvl2pPr marL="742950" indent="-285750" eaLnBrk="0" hangingPunct="0">
              <a:defRPr>
                <a:solidFill>
                  <a:schemeClr val="tx1"/>
                </a:solidFill>
                <a:latin typeface="Bookman Old Style" panose="02050604050505020204" pitchFamily="18" charset="0"/>
              </a:defRPr>
            </a:lvl2pPr>
            <a:lvl3pPr marL="1143000" indent="-228600" eaLnBrk="0" hangingPunct="0">
              <a:defRPr>
                <a:solidFill>
                  <a:schemeClr val="tx1"/>
                </a:solidFill>
                <a:latin typeface="Bookman Old Style" panose="02050604050505020204" pitchFamily="18" charset="0"/>
              </a:defRPr>
            </a:lvl3pPr>
            <a:lvl4pPr marL="1600200" indent="-228600" eaLnBrk="0" hangingPunct="0">
              <a:defRPr>
                <a:solidFill>
                  <a:schemeClr val="tx1"/>
                </a:solidFill>
                <a:latin typeface="Bookman Old Style" panose="02050604050505020204" pitchFamily="18" charset="0"/>
              </a:defRPr>
            </a:lvl4pPr>
            <a:lvl5pPr marL="2057400" indent="-228600" eaLnBrk="0" hangingPunct="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algn="just" eaLnBrk="1" hangingPunct="1">
              <a:lnSpc>
                <a:spcPct val="150000"/>
              </a:lnSpc>
              <a:buFontTx/>
              <a:buChar char="•"/>
              <a:defRPr/>
            </a:pPr>
            <a:r>
              <a:rPr lang="el-GR" altLang="el-GR" sz="2000" dirty="0">
                <a:solidFill>
                  <a:schemeClr val="bg1"/>
                </a:solidFill>
              </a:rPr>
              <a:t>Πριν την διάγνωση</a:t>
            </a:r>
          </a:p>
          <a:p>
            <a:pPr algn="just" eaLnBrk="1" hangingPunct="1">
              <a:lnSpc>
                <a:spcPct val="150000"/>
              </a:lnSpc>
              <a:buFontTx/>
              <a:buChar char="•"/>
              <a:defRPr/>
            </a:pPr>
            <a:r>
              <a:rPr lang="el-GR" altLang="el-GR" sz="2000" dirty="0">
                <a:solidFill>
                  <a:schemeClr val="bg1"/>
                </a:solidFill>
              </a:rPr>
              <a:t>Μετά την διάγνωση</a:t>
            </a:r>
          </a:p>
          <a:p>
            <a:pPr algn="just" eaLnBrk="1" hangingPunct="1">
              <a:lnSpc>
                <a:spcPct val="150000"/>
              </a:lnSpc>
              <a:defRPr/>
            </a:pPr>
            <a:r>
              <a:rPr lang="el-GR" altLang="el-GR" sz="2000" dirty="0">
                <a:solidFill>
                  <a:schemeClr val="bg1"/>
                </a:solidFill>
              </a:rPr>
              <a:t>                  Χειρουργική θεραπεία</a:t>
            </a:r>
          </a:p>
          <a:p>
            <a:pPr algn="just" eaLnBrk="1" hangingPunct="1">
              <a:lnSpc>
                <a:spcPct val="150000"/>
              </a:lnSpc>
              <a:defRPr/>
            </a:pPr>
            <a:r>
              <a:rPr lang="el-GR" altLang="el-GR" sz="2000" dirty="0">
                <a:solidFill>
                  <a:schemeClr val="bg1"/>
                </a:solidFill>
              </a:rPr>
              <a:t>                  Ογκολογική θεραπεία </a:t>
            </a:r>
          </a:p>
          <a:p>
            <a:pPr algn="just" eaLnBrk="1" hangingPunct="1">
              <a:lnSpc>
                <a:spcPct val="150000"/>
              </a:lnSpc>
              <a:defRPr/>
            </a:pPr>
            <a:r>
              <a:rPr lang="el-GR" altLang="el-GR" sz="2000" dirty="0">
                <a:solidFill>
                  <a:schemeClr val="bg1"/>
                </a:solidFill>
              </a:rPr>
              <a:t>                   (χημειοθεραπεία, ακτινοθεραπεία)</a:t>
            </a:r>
          </a:p>
          <a:p>
            <a:pPr algn="just" eaLnBrk="1" hangingPunct="1">
              <a:lnSpc>
                <a:spcPct val="150000"/>
              </a:lnSpc>
              <a:defRPr/>
            </a:pPr>
            <a:r>
              <a:rPr lang="el-GR" altLang="el-GR" sz="2000" dirty="0">
                <a:solidFill>
                  <a:schemeClr val="bg1"/>
                </a:solidFill>
              </a:rPr>
              <a:t>                   Υποτροπή</a:t>
            </a:r>
          </a:p>
          <a:p>
            <a:pPr algn="just" eaLnBrk="1" hangingPunct="1">
              <a:lnSpc>
                <a:spcPct val="150000"/>
              </a:lnSpc>
              <a:defRPr/>
            </a:pPr>
            <a:endParaRPr lang="el-GR" altLang="el-GR" sz="2000" dirty="0">
              <a:solidFill>
                <a:schemeClr val="bg1"/>
              </a:solidFill>
            </a:endParaRPr>
          </a:p>
          <a:p>
            <a:pPr marL="0" indent="0" algn="just" eaLnBrk="1" hangingPunct="1">
              <a:lnSpc>
                <a:spcPct val="150000"/>
              </a:lnSpc>
              <a:defRPr/>
            </a:pPr>
            <a:r>
              <a:rPr lang="el-GR" altLang="el-GR" sz="2000" dirty="0">
                <a:solidFill>
                  <a:schemeClr val="bg1"/>
                </a:solidFill>
              </a:rPr>
              <a:t>Οι επιβιώσαντες από καρκίνο (25-40%) αναπτύσσουν δύσκολα σύνδρομα πόνου (με κύριο στοιχείο το νευροπαθητικό πόνο).</a:t>
            </a:r>
          </a:p>
        </p:txBody>
      </p:sp>
      <p:sp>
        <p:nvSpPr>
          <p:cNvPr id="26628" name="Rectangle 1"/>
          <p:cNvSpPr>
            <a:spLocks noChangeArrowheads="1"/>
          </p:cNvSpPr>
          <p:nvPr/>
        </p:nvSpPr>
        <p:spPr bwMode="auto">
          <a:xfrm>
            <a:off x="3527425" y="6165850"/>
            <a:ext cx="5616575" cy="338138"/>
          </a:xfrm>
          <a:prstGeom prst="rect">
            <a:avLst/>
          </a:prstGeom>
          <a:noFill/>
          <a:ln w="9525">
            <a:noFill/>
            <a:miter lim="800000"/>
            <a:headEnd/>
            <a:tailEnd/>
          </a:ln>
        </p:spPr>
        <p:txBody>
          <a:bodyPr>
            <a:spAutoFit/>
          </a:bodyPr>
          <a:lstStyle/>
          <a:p>
            <a:pPr eaLnBrk="1" hangingPunct="1"/>
            <a:r>
              <a:rPr lang="en-US" altLang="el-GR" sz="1600">
                <a:solidFill>
                  <a:srgbClr val="FFFF00"/>
                </a:solidFill>
                <a:ea typeface="MS PGothic" pitchFamily="34" charset="-128"/>
              </a:rPr>
              <a:t>Van den, Beuken et al. Ann. Oncol. 2007</a:t>
            </a: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0"/>
            <a:ext cx="8229600" cy="836613"/>
          </a:xfrm>
        </p:spPr>
        <p:txBody>
          <a:bodyPr/>
          <a:lstStyle/>
          <a:p>
            <a:r>
              <a:rPr lang="el-GR" altLang="el-GR" sz="3200" b="1" dirty="0">
                <a:solidFill>
                  <a:srgbClr val="FFFF66"/>
                </a:solidFill>
                <a:latin typeface="Bookman Old Style" pitchFamily="18" charset="0"/>
              </a:rPr>
              <a:t>Αίτια καρκινικού πόνου</a:t>
            </a:r>
          </a:p>
        </p:txBody>
      </p:sp>
      <p:sp>
        <p:nvSpPr>
          <p:cNvPr id="27651" name="5 - Ορθογώνιο"/>
          <p:cNvSpPr>
            <a:spLocks noChangeArrowheads="1"/>
          </p:cNvSpPr>
          <p:nvPr/>
        </p:nvSpPr>
        <p:spPr bwMode="auto">
          <a:xfrm>
            <a:off x="250825" y="981075"/>
            <a:ext cx="8642350" cy="5029200"/>
          </a:xfrm>
          <a:prstGeom prst="rect">
            <a:avLst/>
          </a:prstGeom>
          <a:noFill/>
          <a:ln w="41275">
            <a:solidFill>
              <a:srgbClr val="FFFF00"/>
            </a:solidFill>
            <a:miter lim="800000"/>
            <a:headEnd/>
            <a:tailEnd/>
          </a:ln>
        </p:spPr>
        <p:txBody>
          <a:bodyPr>
            <a:spAutoFit/>
          </a:bodyPr>
          <a:lstStyle/>
          <a:p>
            <a:pPr marL="457200" indent="-457200" algn="just" eaLnBrk="1" hangingPunct="1">
              <a:lnSpc>
                <a:spcPct val="150000"/>
              </a:lnSpc>
              <a:buFontTx/>
              <a:buChar char="•"/>
            </a:pPr>
            <a:r>
              <a:rPr lang="el-GR" altLang="el-GR" dirty="0">
                <a:solidFill>
                  <a:schemeClr val="bg1"/>
                </a:solidFill>
              </a:rPr>
              <a:t>Πόνος που συνδυάζεται </a:t>
            </a:r>
            <a:r>
              <a:rPr lang="el-GR" altLang="el-GR" dirty="0" err="1">
                <a:solidFill>
                  <a:schemeClr val="bg1"/>
                </a:solidFill>
              </a:rPr>
              <a:t>απ΄απευθείας</a:t>
            </a:r>
            <a:r>
              <a:rPr lang="el-GR" altLang="el-GR" dirty="0">
                <a:solidFill>
                  <a:schemeClr val="bg1"/>
                </a:solidFill>
              </a:rPr>
              <a:t> με τον όγκο.</a:t>
            </a:r>
          </a:p>
          <a:p>
            <a:pPr marL="457200" indent="-457200" algn="just" eaLnBrk="1" hangingPunct="1">
              <a:lnSpc>
                <a:spcPct val="150000"/>
              </a:lnSpc>
              <a:buFontTx/>
              <a:buChar char="•"/>
            </a:pPr>
            <a:r>
              <a:rPr lang="el-GR" altLang="el-GR" dirty="0">
                <a:solidFill>
                  <a:schemeClr val="bg1"/>
                </a:solidFill>
              </a:rPr>
              <a:t>Διήθηση οστού - νεύρου - σπλάχνου - αγγείου - </a:t>
            </a:r>
            <a:r>
              <a:rPr lang="el-GR" altLang="el-GR" dirty="0" err="1">
                <a:solidFill>
                  <a:schemeClr val="bg1"/>
                </a:solidFill>
              </a:rPr>
              <a:t>βλενογόννου</a:t>
            </a:r>
            <a:r>
              <a:rPr lang="el-GR" altLang="el-GR" dirty="0">
                <a:solidFill>
                  <a:schemeClr val="bg1"/>
                </a:solidFill>
              </a:rPr>
              <a:t>. </a:t>
            </a:r>
          </a:p>
          <a:p>
            <a:pPr marL="457200" indent="-457200" algn="just" eaLnBrk="1" hangingPunct="1">
              <a:lnSpc>
                <a:spcPct val="150000"/>
              </a:lnSpc>
              <a:buFontTx/>
              <a:buChar char="•"/>
            </a:pPr>
            <a:r>
              <a:rPr lang="el-GR" altLang="el-GR" dirty="0">
                <a:solidFill>
                  <a:schemeClr val="bg1"/>
                </a:solidFill>
              </a:rPr>
              <a:t>Πόνος που σχετίζεται με την θεραπεία του καρκίνου. </a:t>
            </a:r>
          </a:p>
          <a:p>
            <a:pPr marL="457200" indent="-457200" algn="just" eaLnBrk="1" hangingPunct="1">
              <a:lnSpc>
                <a:spcPct val="150000"/>
              </a:lnSpc>
              <a:buFontTx/>
              <a:buChar char="•"/>
            </a:pPr>
            <a:r>
              <a:rPr lang="el-GR" altLang="el-GR" dirty="0">
                <a:solidFill>
                  <a:schemeClr val="bg1"/>
                </a:solidFill>
              </a:rPr>
              <a:t>Σύνδρομα μετεγχειρητικού πόνου. </a:t>
            </a:r>
          </a:p>
          <a:p>
            <a:pPr marL="457200" indent="-457200" algn="just" eaLnBrk="1" hangingPunct="1">
              <a:lnSpc>
                <a:spcPct val="150000"/>
              </a:lnSpc>
              <a:buFontTx/>
              <a:buChar char="•"/>
            </a:pPr>
            <a:r>
              <a:rPr lang="el-GR" altLang="el-GR" dirty="0">
                <a:solidFill>
                  <a:schemeClr val="bg1"/>
                </a:solidFill>
              </a:rPr>
              <a:t>Σύνδρομα μετά από χημειοθεραπεία.</a:t>
            </a:r>
          </a:p>
          <a:p>
            <a:pPr marL="457200" indent="-457200" algn="just" eaLnBrk="1" hangingPunct="1">
              <a:lnSpc>
                <a:spcPct val="150000"/>
              </a:lnSpc>
              <a:buFontTx/>
              <a:buChar char="•"/>
            </a:pPr>
            <a:r>
              <a:rPr lang="el-GR" altLang="el-GR" dirty="0">
                <a:solidFill>
                  <a:schemeClr val="bg1"/>
                </a:solidFill>
              </a:rPr>
              <a:t>Σύνδρομα μετά από ακτινοβολία. </a:t>
            </a:r>
          </a:p>
          <a:p>
            <a:pPr marL="457200" indent="-457200" algn="just" eaLnBrk="1" hangingPunct="1">
              <a:lnSpc>
                <a:spcPct val="150000"/>
              </a:lnSpc>
              <a:buFontTx/>
              <a:buChar char="•"/>
            </a:pPr>
            <a:r>
              <a:rPr lang="el-GR" altLang="el-GR" dirty="0">
                <a:solidFill>
                  <a:srgbClr val="FFFF00"/>
                </a:solidFill>
              </a:rPr>
              <a:t>Πόνος που έμμεσα συνδέεται ή δεν σχετίζεται με τον καρκίνο.</a:t>
            </a:r>
            <a:r>
              <a:rPr lang="el-GR" altLang="el-GR" dirty="0">
                <a:solidFill>
                  <a:schemeClr val="bg1"/>
                </a:solidFill>
              </a:rPr>
              <a:t> </a:t>
            </a:r>
          </a:p>
          <a:p>
            <a:pPr marL="457200" indent="-457200" algn="just" eaLnBrk="1" hangingPunct="1">
              <a:lnSpc>
                <a:spcPct val="150000"/>
              </a:lnSpc>
              <a:buFontTx/>
              <a:buChar char="•"/>
            </a:pPr>
            <a:r>
              <a:rPr lang="el-GR" altLang="el-GR" dirty="0">
                <a:solidFill>
                  <a:schemeClr val="bg1"/>
                </a:solidFill>
              </a:rPr>
              <a:t>Αυξημένη </a:t>
            </a:r>
            <a:r>
              <a:rPr lang="el-GR" altLang="el-GR" dirty="0" err="1">
                <a:solidFill>
                  <a:schemeClr val="bg1"/>
                </a:solidFill>
              </a:rPr>
              <a:t>ενδοκρανιακή</a:t>
            </a:r>
            <a:r>
              <a:rPr lang="el-GR" altLang="el-GR" dirty="0">
                <a:solidFill>
                  <a:schemeClr val="bg1"/>
                </a:solidFill>
              </a:rPr>
              <a:t> πίεση, </a:t>
            </a:r>
            <a:r>
              <a:rPr lang="el-GR" altLang="el-GR" dirty="0" err="1">
                <a:solidFill>
                  <a:schemeClr val="bg1"/>
                </a:solidFill>
              </a:rPr>
              <a:t>λεμφοίδημα</a:t>
            </a:r>
            <a:r>
              <a:rPr lang="el-GR" altLang="el-GR" dirty="0">
                <a:solidFill>
                  <a:schemeClr val="bg1"/>
                </a:solidFill>
              </a:rPr>
              <a:t> κα.</a:t>
            </a:r>
          </a:p>
          <a:p>
            <a:pPr marL="457200" indent="-457200" algn="just" eaLnBrk="1" hangingPunct="1">
              <a:lnSpc>
                <a:spcPct val="150000"/>
              </a:lnSpc>
              <a:buFontTx/>
              <a:buChar char="•"/>
            </a:pPr>
            <a:r>
              <a:rPr lang="el-GR" altLang="el-GR" dirty="0" err="1">
                <a:solidFill>
                  <a:schemeClr val="bg1"/>
                </a:solidFill>
              </a:rPr>
              <a:t>Μεθερπητική</a:t>
            </a:r>
            <a:r>
              <a:rPr lang="el-GR" altLang="el-GR" dirty="0">
                <a:solidFill>
                  <a:schemeClr val="bg1"/>
                </a:solidFill>
              </a:rPr>
              <a:t> νευραλγία – οστεοπόρωση.</a:t>
            </a:r>
          </a:p>
          <a:p>
            <a:pPr marL="457200" indent="-457200" algn="just" eaLnBrk="1" hangingPunct="1">
              <a:lnSpc>
                <a:spcPct val="150000"/>
              </a:lnSpc>
              <a:buFontTx/>
              <a:buChar char="•"/>
            </a:pPr>
            <a:r>
              <a:rPr lang="el-GR" altLang="el-GR" dirty="0" err="1">
                <a:solidFill>
                  <a:schemeClr val="bg1"/>
                </a:solidFill>
              </a:rPr>
              <a:t>Μυοσκελετικά</a:t>
            </a:r>
            <a:r>
              <a:rPr lang="el-GR" altLang="el-GR" dirty="0">
                <a:solidFill>
                  <a:schemeClr val="bg1"/>
                </a:solidFill>
              </a:rPr>
              <a:t> σύνδρομα - εκφυλιστική δισκοπάθεια</a:t>
            </a:r>
          </a:p>
          <a:p>
            <a:pPr marL="457200" indent="-457200" algn="just" eaLnBrk="1" hangingPunct="1">
              <a:lnSpc>
                <a:spcPct val="150000"/>
              </a:lnSpc>
              <a:buFontTx/>
              <a:buChar char="•"/>
            </a:pPr>
            <a:r>
              <a:rPr lang="el-GR" altLang="el-GR" dirty="0">
                <a:solidFill>
                  <a:schemeClr val="bg1"/>
                </a:solidFill>
              </a:rPr>
              <a:t>Πόνος που παροξύνεται ή οφείλεται αποκλειστικά σε ψυχικούς παράγοντες. </a:t>
            </a:r>
            <a:endParaRPr lang="en-US" altLang="el-GR" dirty="0">
              <a:solidFill>
                <a:schemeClr val="bg1"/>
              </a:solidFill>
            </a:endParaRPr>
          </a:p>
        </p:txBody>
      </p:sp>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333375"/>
            <a:ext cx="8229600" cy="836613"/>
          </a:xfrm>
        </p:spPr>
        <p:txBody>
          <a:bodyPr/>
          <a:lstStyle/>
          <a:p>
            <a:r>
              <a:rPr lang="el-GR" altLang="el-GR" sz="3200" b="1">
                <a:solidFill>
                  <a:srgbClr val="FFFF66"/>
                </a:solidFill>
              </a:rPr>
              <a:t>Ορισμός </a:t>
            </a:r>
          </a:p>
        </p:txBody>
      </p:sp>
      <p:sp>
        <p:nvSpPr>
          <p:cNvPr id="3075" name="5 - Ορθογώνιο"/>
          <p:cNvSpPr>
            <a:spLocks noChangeArrowheads="1"/>
          </p:cNvSpPr>
          <p:nvPr/>
        </p:nvSpPr>
        <p:spPr bwMode="auto">
          <a:xfrm>
            <a:off x="395288" y="1916113"/>
            <a:ext cx="8353425" cy="4246562"/>
          </a:xfrm>
          <a:prstGeom prst="rect">
            <a:avLst/>
          </a:prstGeom>
          <a:noFill/>
          <a:ln w="38100">
            <a:solidFill>
              <a:srgbClr val="FFFF00"/>
            </a:solidFill>
            <a:miter lim="800000"/>
            <a:headEnd/>
            <a:tailEnd/>
          </a:ln>
        </p:spPr>
        <p:txBody>
          <a:bodyPr>
            <a:spAutoFit/>
          </a:bodyPr>
          <a:lstStyle/>
          <a:p>
            <a:pPr algn="just" eaLnBrk="1" hangingPunct="1">
              <a:lnSpc>
                <a:spcPct val="150000"/>
              </a:lnSpc>
              <a:buFontTx/>
              <a:buChar char="•"/>
            </a:pPr>
            <a:r>
              <a:rPr lang="el-GR" altLang="el-GR" sz="2000" b="1">
                <a:solidFill>
                  <a:schemeClr val="bg1"/>
                </a:solidFill>
                <a:latin typeface="Tahoma" pitchFamily="34" charset="0"/>
              </a:rPr>
              <a:t> </a:t>
            </a:r>
            <a:r>
              <a:rPr lang="el-GR" altLang="el-GR" sz="2000">
                <a:solidFill>
                  <a:schemeClr val="bg1"/>
                </a:solidFill>
              </a:rPr>
              <a:t>Ο πόνος ορίζεται ως μία δυσάρεστη, αισθητική και συναισθηματική εμπειρία που συνδέεται με πραγματική ή δυνητική  ιστική βλάβη ή περιγράφεται με ορολογία τέτοιας βλάβης.</a:t>
            </a:r>
          </a:p>
          <a:p>
            <a:pPr algn="just" eaLnBrk="1" hangingPunct="1">
              <a:lnSpc>
                <a:spcPct val="150000"/>
              </a:lnSpc>
              <a:buFontTx/>
              <a:buChar char="•"/>
            </a:pPr>
            <a:r>
              <a:rPr lang="el-GR" altLang="el-GR" sz="2000">
                <a:solidFill>
                  <a:schemeClr val="bg1"/>
                </a:solidFill>
              </a:rPr>
              <a:t> Συναισθηματική  συνιστώσα</a:t>
            </a:r>
            <a:r>
              <a:rPr lang="en-US" altLang="el-GR" sz="2000">
                <a:solidFill>
                  <a:schemeClr val="bg1"/>
                </a:solidFill>
              </a:rPr>
              <a:t>.</a:t>
            </a:r>
            <a:endParaRPr lang="el-GR" altLang="el-GR" sz="2000">
              <a:solidFill>
                <a:schemeClr val="bg1"/>
              </a:solidFill>
            </a:endParaRPr>
          </a:p>
          <a:p>
            <a:pPr algn="just" eaLnBrk="1" hangingPunct="1">
              <a:lnSpc>
                <a:spcPct val="150000"/>
              </a:lnSpc>
              <a:buFontTx/>
              <a:buChar char="•"/>
            </a:pPr>
            <a:r>
              <a:rPr lang="el-GR" altLang="el-GR" sz="2000">
                <a:solidFill>
                  <a:schemeClr val="bg1"/>
                </a:solidFill>
              </a:rPr>
              <a:t> Αισθητική συνιστώσα</a:t>
            </a:r>
            <a:r>
              <a:rPr lang="en-US" altLang="el-GR" sz="2000">
                <a:solidFill>
                  <a:schemeClr val="bg1"/>
                </a:solidFill>
              </a:rPr>
              <a:t>.</a:t>
            </a:r>
            <a:r>
              <a:rPr lang="el-GR" altLang="el-GR" sz="2000">
                <a:solidFill>
                  <a:schemeClr val="bg1"/>
                </a:solidFill>
              </a:rPr>
              <a:t>  </a:t>
            </a:r>
          </a:p>
          <a:p>
            <a:pPr algn="just" eaLnBrk="1" hangingPunct="1">
              <a:lnSpc>
                <a:spcPct val="150000"/>
              </a:lnSpc>
              <a:buFontTx/>
              <a:buChar char="•"/>
            </a:pPr>
            <a:endParaRPr lang="el-GR" altLang="el-GR" sz="2000">
              <a:solidFill>
                <a:schemeClr val="bg1"/>
              </a:solidFill>
            </a:endParaRPr>
          </a:p>
          <a:p>
            <a:pPr algn="just" eaLnBrk="1" hangingPunct="1">
              <a:lnSpc>
                <a:spcPct val="150000"/>
              </a:lnSpc>
              <a:buFontTx/>
              <a:buChar char="•"/>
            </a:pPr>
            <a:r>
              <a:rPr lang="el-GR" altLang="el-GR" sz="2000">
                <a:solidFill>
                  <a:schemeClr val="bg1"/>
                </a:solidFill>
              </a:rPr>
              <a:t> </a:t>
            </a:r>
            <a:r>
              <a:rPr lang="el-GR" altLang="el-GR" sz="2000">
                <a:solidFill>
                  <a:srgbClr val="FFFF00"/>
                </a:solidFill>
              </a:rPr>
              <a:t>Για πρώτη φορά τονίζεται το βιοψυχοκοινωνικό υπόβαθρο του πόνου, γίνεται λόγος για την μη λεκτική έκφραση του πόνου, ενώ ο πόνος δεν αποτελεί αποκλειστική εμπειρία των ανθρώπων.  </a:t>
            </a:r>
          </a:p>
        </p:txBody>
      </p:sp>
      <p:sp>
        <p:nvSpPr>
          <p:cNvPr id="3076" name="Oval 3"/>
          <p:cNvSpPr>
            <a:spLocks noChangeArrowheads="1"/>
          </p:cNvSpPr>
          <p:nvPr/>
        </p:nvSpPr>
        <p:spPr bwMode="auto">
          <a:xfrm>
            <a:off x="323850" y="333375"/>
            <a:ext cx="8424863" cy="1295400"/>
          </a:xfrm>
          <a:prstGeom prst="ellipse">
            <a:avLst/>
          </a:prstGeom>
          <a:solidFill>
            <a:srgbClr val="FFCC00"/>
          </a:solidFill>
          <a:ln w="38100">
            <a:solidFill>
              <a:srgbClr val="FF66FF"/>
            </a:solidFill>
            <a:round/>
            <a:headEnd/>
            <a:tailEnd/>
          </a:ln>
        </p:spPr>
        <p:txBody>
          <a:bodyPr wrap="none" anchor="ctr"/>
          <a:lstStyle/>
          <a:p>
            <a:pPr algn="ctr" eaLnBrk="1" hangingPunct="1"/>
            <a:r>
              <a:rPr lang="en-US" altLang="el-GR" sz="3600" b="1">
                <a:solidFill>
                  <a:srgbClr val="CC0000"/>
                </a:solidFill>
                <a:cs typeface="Tahoma" pitchFamily="34" charset="0"/>
              </a:rPr>
              <a:t>O</a:t>
            </a:r>
            <a:r>
              <a:rPr lang="el-GR" altLang="el-GR" sz="3600" b="1">
                <a:solidFill>
                  <a:srgbClr val="CC0000"/>
                </a:solidFill>
                <a:cs typeface="Tahoma" pitchFamily="34" charset="0"/>
              </a:rPr>
              <a:t>ρισμός</a:t>
            </a:r>
            <a:endParaRPr lang="el-GR" altLang="el-GR" sz="4800" b="1">
              <a:solidFill>
                <a:srgbClr val="990033"/>
              </a:solidFill>
              <a:cs typeface="Tahoma" pitchFamily="34" charset="0"/>
            </a:endParaRPr>
          </a:p>
        </p:txBody>
      </p:sp>
      <p:sp>
        <p:nvSpPr>
          <p:cNvPr id="3077" name="5 - TextBox"/>
          <p:cNvSpPr txBox="1">
            <a:spLocks noChangeArrowheads="1"/>
          </p:cNvSpPr>
          <p:nvPr/>
        </p:nvSpPr>
        <p:spPr bwMode="auto">
          <a:xfrm>
            <a:off x="6588125" y="6165850"/>
            <a:ext cx="2078038" cy="368300"/>
          </a:xfrm>
          <a:prstGeom prst="rect">
            <a:avLst/>
          </a:prstGeom>
          <a:noFill/>
          <a:ln w="9525">
            <a:noFill/>
            <a:miter lim="800000"/>
            <a:headEnd/>
            <a:tailEnd/>
          </a:ln>
        </p:spPr>
        <p:txBody>
          <a:bodyPr wrap="none">
            <a:spAutoFit/>
          </a:bodyPr>
          <a:lstStyle/>
          <a:p>
            <a:pPr eaLnBrk="1" hangingPunct="1"/>
            <a:r>
              <a:rPr lang="en-US" altLang="el-GR">
                <a:solidFill>
                  <a:srgbClr val="FFFF00"/>
                </a:solidFill>
              </a:rPr>
              <a:t>IASP 1994</a:t>
            </a:r>
            <a:r>
              <a:rPr lang="el-GR" altLang="el-GR">
                <a:solidFill>
                  <a:srgbClr val="FFFF00"/>
                </a:solidFill>
              </a:rPr>
              <a:t>, 2020</a:t>
            </a:r>
            <a:endParaRPr lang="en-US" altLang="el-GR">
              <a:solidFill>
                <a:srgbClr val="FFFF00"/>
              </a:solidFill>
            </a:endParaRPr>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684213" y="404813"/>
            <a:ext cx="7775575" cy="5903912"/>
          </a:xfrm>
          <a:prstGeom prst="rect">
            <a:avLst/>
          </a:prstGeom>
          <a:noFill/>
          <a:ln w="38100">
            <a:solidFill>
              <a:srgbClr val="0070C0"/>
            </a:solidFill>
            <a:miter lim="800000"/>
            <a:headEnd/>
            <a:tailEnd/>
          </a:ln>
        </p:spPr>
      </p:pic>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95288" y="549275"/>
            <a:ext cx="8424862" cy="5688013"/>
          </a:xfrm>
          <a:prstGeom prst="rect">
            <a:avLst/>
          </a:prstGeom>
          <a:noFill/>
          <a:ln w="38100">
            <a:solidFill>
              <a:schemeClr val="accent1">
                <a:lumMod val="50000"/>
              </a:schemeClr>
            </a:solidFill>
            <a:miter lim="800000"/>
            <a:headEnd/>
            <a:tailEnd/>
          </a:ln>
        </p:spPr>
      </p:pic>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404813"/>
            <a:ext cx="8229600" cy="836612"/>
          </a:xfrm>
        </p:spPr>
        <p:txBody>
          <a:bodyPr/>
          <a:lstStyle/>
          <a:p>
            <a:r>
              <a:rPr lang="el-GR" altLang="el-GR" sz="3200" b="1">
                <a:solidFill>
                  <a:srgbClr val="FFFF66"/>
                </a:solidFill>
                <a:latin typeface="Bookman Old Style" pitchFamily="18" charset="0"/>
              </a:rPr>
              <a:t>Μη σωστή αντιμετώπιση </a:t>
            </a:r>
            <a:br>
              <a:rPr lang="el-GR" altLang="el-GR" sz="3200" b="1">
                <a:solidFill>
                  <a:srgbClr val="FFFF66"/>
                </a:solidFill>
                <a:latin typeface="Bookman Old Style" pitchFamily="18" charset="0"/>
              </a:rPr>
            </a:br>
            <a:r>
              <a:rPr lang="el-GR" altLang="el-GR" sz="3200" b="1">
                <a:solidFill>
                  <a:srgbClr val="FFFF66"/>
                </a:solidFill>
                <a:latin typeface="Bookman Old Style" pitchFamily="18" charset="0"/>
              </a:rPr>
              <a:t>καρκινικού πόνου</a:t>
            </a:r>
          </a:p>
        </p:txBody>
      </p:sp>
      <p:sp>
        <p:nvSpPr>
          <p:cNvPr id="32771" name="5 - Ορθογώνιο"/>
          <p:cNvSpPr>
            <a:spLocks noChangeArrowheads="1"/>
          </p:cNvSpPr>
          <p:nvPr/>
        </p:nvSpPr>
        <p:spPr bwMode="auto">
          <a:xfrm>
            <a:off x="468313" y="1700213"/>
            <a:ext cx="8280400" cy="3324225"/>
          </a:xfrm>
          <a:prstGeom prst="rect">
            <a:avLst/>
          </a:prstGeom>
          <a:noFill/>
          <a:ln w="41275">
            <a:solidFill>
              <a:srgbClr val="FFFF00"/>
            </a:solidFill>
            <a:miter lim="800000"/>
            <a:headEnd/>
            <a:tailEnd/>
          </a:ln>
        </p:spPr>
        <p:txBody>
          <a:bodyPr>
            <a:spAutoFit/>
          </a:bodyPr>
          <a:lstStyle/>
          <a:p>
            <a:pPr marL="457200" indent="-457200" algn="just" eaLnBrk="1" hangingPunct="1">
              <a:lnSpc>
                <a:spcPct val="150000"/>
              </a:lnSpc>
              <a:buFontTx/>
              <a:buChar char="•"/>
            </a:pPr>
            <a:r>
              <a:rPr lang="el-GR" altLang="el-GR" sz="2000">
                <a:solidFill>
                  <a:schemeClr val="bg1"/>
                </a:solidFill>
              </a:rPr>
              <a:t>Λόγω της εσφαλμένης εντύπωσης ότι ο πόνος από τον καρκίνο δεν θεραπεύεται.</a:t>
            </a:r>
          </a:p>
          <a:p>
            <a:pPr marL="457200" indent="-457200" algn="just" eaLnBrk="1" hangingPunct="1">
              <a:lnSpc>
                <a:spcPct val="150000"/>
              </a:lnSpc>
              <a:buFontTx/>
              <a:buChar char="•"/>
            </a:pPr>
            <a:r>
              <a:rPr lang="el-GR" altLang="el-GR" sz="2000">
                <a:solidFill>
                  <a:schemeClr val="bg1"/>
                </a:solidFill>
              </a:rPr>
              <a:t>Η μη σωστή ενημέρωση για συστηματική λήψη των αναλγητικών φαρμάκων.</a:t>
            </a:r>
          </a:p>
          <a:p>
            <a:pPr marL="457200" indent="-457200" algn="just" eaLnBrk="1" hangingPunct="1">
              <a:lnSpc>
                <a:spcPct val="150000"/>
              </a:lnSpc>
              <a:buFontTx/>
              <a:buChar char="•"/>
            </a:pPr>
            <a:r>
              <a:rPr lang="el-GR" altLang="el-GR" sz="2000">
                <a:solidFill>
                  <a:schemeClr val="bg1"/>
                </a:solidFill>
              </a:rPr>
              <a:t>Κακή επικοινωνία ασθενούς και ιατρού.</a:t>
            </a:r>
          </a:p>
          <a:p>
            <a:pPr marL="457200" indent="-457200" algn="just" eaLnBrk="1" hangingPunct="1">
              <a:lnSpc>
                <a:spcPct val="150000"/>
              </a:lnSpc>
              <a:buFontTx/>
              <a:buChar char="•"/>
            </a:pPr>
            <a:r>
              <a:rPr lang="el-GR" altLang="el-GR" sz="2000">
                <a:solidFill>
                  <a:schemeClr val="bg1"/>
                </a:solidFill>
              </a:rPr>
              <a:t>Έλλειψη επικοινωνίας του ασθενούς με το οικογενειακό περιβάλλον.</a:t>
            </a:r>
            <a:endParaRPr lang="en-US" altLang="el-GR" sz="2000">
              <a:solidFill>
                <a:schemeClr val="bg1"/>
              </a:solidFill>
            </a:endParaRPr>
          </a:p>
        </p:txBody>
      </p:sp>
    </p:spTree>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0"/>
            <a:ext cx="8353425" cy="1295400"/>
          </a:xfrm>
        </p:spPr>
        <p:txBody>
          <a:bodyPr/>
          <a:lstStyle/>
          <a:p>
            <a:r>
              <a:rPr lang="en-US" altLang="el-GR" sz="2800" b="1">
                <a:solidFill>
                  <a:srgbClr val="FFFF66"/>
                </a:solidFill>
                <a:latin typeface="Bookman Old Style" pitchFamily="18" charset="0"/>
              </a:rPr>
              <a:t>E</a:t>
            </a:r>
            <a:r>
              <a:rPr lang="el-GR" altLang="el-GR" sz="2800" b="1">
                <a:solidFill>
                  <a:srgbClr val="FFFF66"/>
                </a:solidFill>
                <a:latin typeface="Bookman Old Style" pitchFamily="18" charset="0"/>
              </a:rPr>
              <a:t>πιπτώσεις αθεράπευτου καρκινικού πόνου</a:t>
            </a:r>
          </a:p>
        </p:txBody>
      </p:sp>
      <p:sp>
        <p:nvSpPr>
          <p:cNvPr id="33795" name="5 - Ορθογώνιο"/>
          <p:cNvSpPr>
            <a:spLocks noChangeArrowheads="1"/>
          </p:cNvSpPr>
          <p:nvPr/>
        </p:nvSpPr>
        <p:spPr bwMode="auto">
          <a:xfrm>
            <a:off x="468313" y="1484313"/>
            <a:ext cx="8280400" cy="5170487"/>
          </a:xfrm>
          <a:prstGeom prst="rect">
            <a:avLst/>
          </a:prstGeom>
          <a:noFill/>
          <a:ln w="41275">
            <a:solidFill>
              <a:srgbClr val="FFFF00"/>
            </a:solidFill>
            <a:miter lim="800000"/>
            <a:headEnd/>
            <a:tailEnd/>
          </a:ln>
        </p:spPr>
        <p:txBody>
          <a:bodyPr>
            <a:spAutoFit/>
          </a:bodyPr>
          <a:lstStyle/>
          <a:p>
            <a:pPr marL="457200" indent="-457200" algn="just" eaLnBrk="1" hangingPunct="1">
              <a:lnSpc>
                <a:spcPct val="150000"/>
              </a:lnSpc>
              <a:buFontTx/>
              <a:buChar char="•"/>
            </a:pPr>
            <a:r>
              <a:rPr lang="el-GR" altLang="el-GR" sz="2000">
                <a:solidFill>
                  <a:schemeClr val="bg1"/>
                </a:solidFill>
              </a:rPr>
              <a:t>Ακινησία </a:t>
            </a:r>
          </a:p>
          <a:p>
            <a:pPr marL="457200" indent="-457200" algn="just" eaLnBrk="1" hangingPunct="1">
              <a:lnSpc>
                <a:spcPct val="150000"/>
              </a:lnSpc>
              <a:buFontTx/>
              <a:buChar char="•"/>
            </a:pPr>
            <a:r>
              <a:rPr lang="el-GR" altLang="el-GR" sz="2000">
                <a:solidFill>
                  <a:schemeClr val="bg1"/>
                </a:solidFill>
              </a:rPr>
              <a:t>Λειτουργική επιβάρυνση</a:t>
            </a:r>
          </a:p>
          <a:p>
            <a:pPr marL="457200" indent="-457200" algn="just" eaLnBrk="1" hangingPunct="1">
              <a:lnSpc>
                <a:spcPct val="150000"/>
              </a:lnSpc>
              <a:buFontTx/>
              <a:buChar char="•"/>
            </a:pPr>
            <a:r>
              <a:rPr lang="el-GR" altLang="el-GR" sz="2000">
                <a:solidFill>
                  <a:schemeClr val="bg1"/>
                </a:solidFill>
              </a:rPr>
              <a:t>Δυσκολία στον ύπνο</a:t>
            </a:r>
          </a:p>
          <a:p>
            <a:pPr marL="457200" indent="-457200" algn="just" eaLnBrk="1" hangingPunct="1">
              <a:lnSpc>
                <a:spcPct val="150000"/>
              </a:lnSpc>
              <a:buFontTx/>
              <a:buChar char="•"/>
            </a:pPr>
            <a:r>
              <a:rPr lang="el-GR" altLang="el-GR" sz="2000">
                <a:solidFill>
                  <a:schemeClr val="bg1"/>
                </a:solidFill>
              </a:rPr>
              <a:t>Δυσκολία στην συγκέντρωση</a:t>
            </a:r>
          </a:p>
          <a:p>
            <a:pPr marL="457200" indent="-457200" algn="just" eaLnBrk="1" hangingPunct="1">
              <a:lnSpc>
                <a:spcPct val="150000"/>
              </a:lnSpc>
              <a:buFontTx/>
              <a:buChar char="•"/>
            </a:pPr>
            <a:r>
              <a:rPr lang="el-GR" altLang="el-GR" sz="2000">
                <a:solidFill>
                  <a:schemeClr val="bg1"/>
                </a:solidFill>
              </a:rPr>
              <a:t>Κατάθλιψη </a:t>
            </a:r>
          </a:p>
          <a:p>
            <a:pPr marL="457200" indent="-457200" algn="just" eaLnBrk="1" hangingPunct="1">
              <a:lnSpc>
                <a:spcPct val="150000"/>
              </a:lnSpc>
              <a:buFontTx/>
              <a:buChar char="•"/>
            </a:pPr>
            <a:r>
              <a:rPr lang="el-GR" altLang="el-GR" sz="2000">
                <a:solidFill>
                  <a:schemeClr val="bg1"/>
                </a:solidFill>
              </a:rPr>
              <a:t>Άγχος</a:t>
            </a:r>
          </a:p>
          <a:p>
            <a:pPr marL="457200" indent="-457200" algn="just" eaLnBrk="1" hangingPunct="1">
              <a:lnSpc>
                <a:spcPct val="150000"/>
              </a:lnSpc>
              <a:buFontTx/>
              <a:buChar char="•"/>
            </a:pPr>
            <a:r>
              <a:rPr lang="el-GR" altLang="el-GR" sz="2000">
                <a:solidFill>
                  <a:schemeClr val="bg1"/>
                </a:solidFill>
              </a:rPr>
              <a:t>Μειωμένη όρεξη</a:t>
            </a:r>
          </a:p>
          <a:p>
            <a:pPr marL="457200" indent="-457200" algn="just" eaLnBrk="1" hangingPunct="1">
              <a:lnSpc>
                <a:spcPct val="150000"/>
              </a:lnSpc>
              <a:buFontTx/>
              <a:buChar char="•"/>
            </a:pPr>
            <a:r>
              <a:rPr lang="el-GR" altLang="el-GR" sz="2000">
                <a:solidFill>
                  <a:schemeClr val="bg1"/>
                </a:solidFill>
              </a:rPr>
              <a:t>Κοινωνική απομόνωση</a:t>
            </a:r>
          </a:p>
          <a:p>
            <a:pPr marL="457200" indent="-457200" algn="just" eaLnBrk="1" hangingPunct="1">
              <a:lnSpc>
                <a:spcPct val="150000"/>
              </a:lnSpc>
              <a:buFontTx/>
              <a:buChar char="•"/>
            </a:pPr>
            <a:r>
              <a:rPr lang="el-GR" altLang="el-GR" sz="2000">
                <a:solidFill>
                  <a:schemeClr val="bg1"/>
                </a:solidFill>
              </a:rPr>
              <a:t>Διακοπή δυνητικά θεραπευτικής αγωγής</a:t>
            </a:r>
          </a:p>
          <a:p>
            <a:pPr marL="457200" indent="-457200" algn="just" eaLnBrk="1" hangingPunct="1">
              <a:lnSpc>
                <a:spcPct val="150000"/>
              </a:lnSpc>
              <a:buFontTx/>
              <a:buChar char="•"/>
            </a:pPr>
            <a:r>
              <a:rPr lang="el-GR" altLang="el-GR" sz="2000">
                <a:solidFill>
                  <a:schemeClr val="bg1"/>
                </a:solidFill>
              </a:rPr>
              <a:t>Θυμός για θεραπευτή</a:t>
            </a:r>
          </a:p>
          <a:p>
            <a:pPr marL="457200" indent="-457200" algn="just" eaLnBrk="1" hangingPunct="1">
              <a:lnSpc>
                <a:spcPct val="150000"/>
              </a:lnSpc>
              <a:buFontTx/>
              <a:buChar char="•"/>
            </a:pPr>
            <a:r>
              <a:rPr lang="el-GR" altLang="el-GR" sz="2000">
                <a:solidFill>
                  <a:schemeClr val="bg1"/>
                </a:solidFill>
              </a:rPr>
              <a:t>Φόβος για θάνατο</a:t>
            </a:r>
            <a:endParaRPr lang="en-US" altLang="el-GR" sz="2000">
              <a:solidFill>
                <a:srgbClr val="FFFF00"/>
              </a:solidFill>
            </a:endParaRPr>
          </a:p>
        </p:txBody>
      </p:sp>
    </p:spTree>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 Ορθογώνιο"/>
          <p:cNvSpPr>
            <a:spLocks noChangeArrowheads="1"/>
          </p:cNvSpPr>
          <p:nvPr/>
        </p:nvSpPr>
        <p:spPr bwMode="auto">
          <a:xfrm>
            <a:off x="292100" y="1824038"/>
            <a:ext cx="8353425" cy="3733800"/>
          </a:xfrm>
          <a:prstGeom prst="rect">
            <a:avLst/>
          </a:prstGeom>
          <a:noFill/>
          <a:ln w="38100">
            <a:solidFill>
              <a:srgbClr val="FFFF00"/>
            </a:solidFill>
            <a:miter lim="800000"/>
            <a:headEnd/>
            <a:tailEnd/>
          </a:ln>
        </p:spPr>
        <p:txBody>
          <a:bodyPr>
            <a:spAutoFit/>
          </a:bodyPr>
          <a:lstStyle/>
          <a:p>
            <a:pPr algn="just" eaLnBrk="1" hangingPunct="1">
              <a:lnSpc>
                <a:spcPct val="150000"/>
              </a:lnSpc>
            </a:pPr>
            <a:r>
              <a:rPr lang="el-GR" altLang="el-GR" sz="2000">
                <a:solidFill>
                  <a:schemeClr val="bg1"/>
                </a:solidFill>
              </a:rPr>
              <a:t>Ο καρκίνος επηρεάζει όλες τις ηλικίες, όλες τις εθνικότητες, όλα τα φύλα.  Ο καρκινικός πόνος είναι δύσκολος στην διαχείρισή του, </a:t>
            </a:r>
          </a:p>
          <a:p>
            <a:pPr algn="just" eaLnBrk="1" hangingPunct="1">
              <a:lnSpc>
                <a:spcPct val="150000"/>
              </a:lnSpc>
            </a:pPr>
            <a:r>
              <a:rPr lang="el-GR" altLang="el-GR" sz="2000">
                <a:solidFill>
                  <a:schemeClr val="bg1"/>
                </a:solidFill>
              </a:rPr>
              <a:t>δηλ. αποτελεί ένα πολυδύναμο σύνολο (νευροφυσιολογικές μοριακές διαδικασίες, ψυχολογικές παράμετροι, κοινωνικο-οικονομικό-μορφωτικό- πολιτισμικό, γονιδιακό </a:t>
            </a:r>
            <a:r>
              <a:rPr lang="en-US" altLang="el-GR" sz="2000">
                <a:solidFill>
                  <a:schemeClr val="bg1"/>
                </a:solidFill>
              </a:rPr>
              <a:t>profile</a:t>
            </a:r>
            <a:r>
              <a:rPr lang="el-GR" altLang="el-GR" sz="2000">
                <a:solidFill>
                  <a:schemeClr val="bg1"/>
                </a:solidFill>
              </a:rPr>
              <a:t>, γενετικό</a:t>
            </a:r>
            <a:r>
              <a:rPr lang="en-US" altLang="el-GR" sz="2000">
                <a:solidFill>
                  <a:schemeClr val="bg1"/>
                </a:solidFill>
              </a:rPr>
              <a:t> profile, </a:t>
            </a:r>
            <a:r>
              <a:rPr lang="el-GR" altLang="el-GR" sz="2000">
                <a:solidFill>
                  <a:schemeClr val="bg1"/>
                </a:solidFill>
              </a:rPr>
              <a:t>εξωγενείς παράγοντες στο γονιδίωμα,  γι΄αυτό απαιτεί ένα πολύπλοκο αλληλοσυσχετιζόμενο πρόγραμμα που να συμπεριλαμβάνει πολυεπιστημονική ομάδα.</a:t>
            </a:r>
          </a:p>
        </p:txBody>
      </p:sp>
      <p:sp>
        <p:nvSpPr>
          <p:cNvPr id="37891" name="Oval 3"/>
          <p:cNvSpPr>
            <a:spLocks noChangeArrowheads="1"/>
          </p:cNvSpPr>
          <p:nvPr/>
        </p:nvSpPr>
        <p:spPr bwMode="auto">
          <a:xfrm>
            <a:off x="292100" y="333375"/>
            <a:ext cx="8424863" cy="1295400"/>
          </a:xfrm>
          <a:prstGeom prst="ellipse">
            <a:avLst/>
          </a:prstGeom>
          <a:solidFill>
            <a:srgbClr val="FFCC00"/>
          </a:solidFill>
          <a:ln w="38100">
            <a:solidFill>
              <a:srgbClr val="FF66FF"/>
            </a:solidFill>
            <a:round/>
            <a:headEnd/>
            <a:tailEnd/>
          </a:ln>
        </p:spPr>
        <p:txBody>
          <a:bodyPr wrap="none" anchor="ctr"/>
          <a:lstStyle/>
          <a:p>
            <a:pPr algn="ctr" eaLnBrk="1" hangingPunct="1"/>
            <a:r>
              <a:rPr lang="el-GR" altLang="el-GR" sz="3600" b="1">
                <a:solidFill>
                  <a:srgbClr val="CC0000"/>
                </a:solidFill>
                <a:cs typeface="Tahoma" pitchFamily="34" charset="0"/>
              </a:rPr>
              <a:t>Θεραπεία</a:t>
            </a:r>
            <a:endParaRPr lang="el-GR" altLang="el-GR" sz="4800" b="1">
              <a:solidFill>
                <a:srgbClr val="990033"/>
              </a:solidFill>
              <a:cs typeface="Tahoma" pitchFamily="34" charset="0"/>
            </a:endParaRPr>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60350"/>
            <a:ext cx="8229600" cy="836613"/>
          </a:xfrm>
        </p:spPr>
        <p:txBody>
          <a:bodyPr/>
          <a:lstStyle/>
          <a:p>
            <a:r>
              <a:rPr lang="el-GR" altLang="el-GR" sz="3200" b="1">
                <a:solidFill>
                  <a:srgbClr val="FFFF66"/>
                </a:solidFill>
                <a:latin typeface="Bookman Old Style" pitchFamily="18" charset="0"/>
              </a:rPr>
              <a:t>Καρκινικός πόνος</a:t>
            </a:r>
          </a:p>
        </p:txBody>
      </p:sp>
      <p:sp>
        <p:nvSpPr>
          <p:cNvPr id="35843" name="5 - Ορθογώνιο"/>
          <p:cNvSpPr>
            <a:spLocks noChangeArrowheads="1"/>
          </p:cNvSpPr>
          <p:nvPr/>
        </p:nvSpPr>
        <p:spPr bwMode="auto">
          <a:xfrm>
            <a:off x="250825" y="1628775"/>
            <a:ext cx="8642350" cy="4246563"/>
          </a:xfrm>
          <a:prstGeom prst="rect">
            <a:avLst/>
          </a:prstGeom>
          <a:noFill/>
          <a:ln w="41275">
            <a:solidFill>
              <a:srgbClr val="FFFF00"/>
            </a:solidFill>
            <a:miter lim="800000"/>
            <a:headEnd/>
            <a:tailEnd/>
          </a:ln>
        </p:spPr>
        <p:txBody>
          <a:bodyPr>
            <a:spAutoFit/>
          </a:bodyPr>
          <a:lstStyle/>
          <a:p>
            <a:pPr marL="457200" indent="-457200" algn="just" eaLnBrk="1" hangingPunct="1">
              <a:lnSpc>
                <a:spcPct val="150000"/>
              </a:lnSpc>
            </a:pPr>
            <a:r>
              <a:rPr lang="el-GR" altLang="el-GR" sz="2000">
                <a:solidFill>
                  <a:schemeClr val="bg1"/>
                </a:solidFill>
              </a:rPr>
              <a:t>Όταν ο </a:t>
            </a:r>
            <a:r>
              <a:rPr lang="el-GR" altLang="el-GR" sz="2000">
                <a:solidFill>
                  <a:srgbClr val="FFFF00"/>
                </a:solidFill>
              </a:rPr>
              <a:t>καρκινικός πόνος </a:t>
            </a:r>
            <a:r>
              <a:rPr lang="el-GR" altLang="el-GR" sz="2000">
                <a:solidFill>
                  <a:schemeClr val="bg1"/>
                </a:solidFill>
              </a:rPr>
              <a:t>έχει διάρκεια μεγαλύτερη από  12 ώρες την ημέρα αντιμετωπίζεται με αναλγητικά φάρμακα σε τακτά χρονικά διαστήματα.</a:t>
            </a:r>
            <a:endParaRPr lang="en-US" altLang="el-GR" sz="2000">
              <a:solidFill>
                <a:schemeClr val="bg1"/>
              </a:solidFill>
            </a:endParaRPr>
          </a:p>
          <a:p>
            <a:pPr marL="457200" indent="-457200" algn="just" eaLnBrk="1" hangingPunct="1">
              <a:lnSpc>
                <a:spcPct val="150000"/>
              </a:lnSpc>
              <a:buFontTx/>
              <a:buChar char="•"/>
            </a:pPr>
            <a:endParaRPr lang="el-GR" altLang="el-GR" sz="2000">
              <a:solidFill>
                <a:schemeClr val="bg1"/>
              </a:solidFill>
            </a:endParaRPr>
          </a:p>
          <a:p>
            <a:pPr marL="457200" indent="-457200" algn="just" eaLnBrk="1" hangingPunct="1">
              <a:lnSpc>
                <a:spcPct val="150000"/>
              </a:lnSpc>
            </a:pPr>
            <a:r>
              <a:rPr lang="el-GR" altLang="el-GR" sz="2000">
                <a:solidFill>
                  <a:srgbClr val="FFFF00"/>
                </a:solidFill>
              </a:rPr>
              <a:t>Ο Παροξυσμικός πόνος </a:t>
            </a:r>
            <a:r>
              <a:rPr lang="en-US" altLang="el-GR" sz="2000">
                <a:solidFill>
                  <a:schemeClr val="bg1"/>
                </a:solidFill>
              </a:rPr>
              <a:t>(breakthrough pain)</a:t>
            </a:r>
            <a:r>
              <a:rPr lang="el-GR" altLang="el-GR" sz="2000">
                <a:solidFill>
                  <a:schemeClr val="bg1"/>
                </a:solidFill>
              </a:rPr>
              <a:t> έχει ταχεία έναρξη (5-10 </a:t>
            </a:r>
            <a:r>
              <a:rPr lang="en-US" altLang="el-GR" sz="2000">
                <a:solidFill>
                  <a:schemeClr val="bg1"/>
                </a:solidFill>
              </a:rPr>
              <a:t>min) </a:t>
            </a:r>
            <a:r>
              <a:rPr lang="el-GR" altLang="el-GR" sz="2000">
                <a:solidFill>
                  <a:schemeClr val="bg1"/>
                </a:solidFill>
              </a:rPr>
              <a:t>και διάρκειας περίπου </a:t>
            </a:r>
            <a:r>
              <a:rPr lang="en-US" altLang="el-GR" sz="2000">
                <a:solidFill>
                  <a:schemeClr val="bg1"/>
                </a:solidFill>
              </a:rPr>
              <a:t>(</a:t>
            </a:r>
            <a:r>
              <a:rPr lang="el-GR" altLang="el-GR" sz="2000">
                <a:solidFill>
                  <a:schemeClr val="bg1"/>
                </a:solidFill>
              </a:rPr>
              <a:t>30-50</a:t>
            </a:r>
            <a:r>
              <a:rPr lang="en-US" altLang="el-GR" sz="2000">
                <a:solidFill>
                  <a:schemeClr val="bg1"/>
                </a:solidFill>
              </a:rPr>
              <a:t>min)</a:t>
            </a:r>
            <a:r>
              <a:rPr lang="el-GR" altLang="el-GR" sz="2000">
                <a:solidFill>
                  <a:schemeClr val="bg1"/>
                </a:solidFill>
              </a:rPr>
              <a:t>.</a:t>
            </a:r>
          </a:p>
          <a:p>
            <a:pPr marL="457200" indent="-457200" algn="just" eaLnBrk="1" hangingPunct="1">
              <a:lnSpc>
                <a:spcPct val="150000"/>
              </a:lnSpc>
            </a:pPr>
            <a:r>
              <a:rPr lang="el-GR" altLang="el-GR" sz="2000">
                <a:solidFill>
                  <a:schemeClr val="bg1"/>
                </a:solidFill>
              </a:rPr>
              <a:t> Είναι πόνος σε βάση ελεγχόμενου επίμονου πόνου.</a:t>
            </a:r>
          </a:p>
          <a:p>
            <a:pPr marL="457200" indent="-457200" algn="just" eaLnBrk="1" hangingPunct="1">
              <a:lnSpc>
                <a:spcPct val="150000"/>
              </a:lnSpc>
            </a:pPr>
            <a:r>
              <a:rPr lang="el-GR" altLang="el-GR" sz="2000">
                <a:solidFill>
                  <a:schemeClr val="bg1"/>
                </a:solidFill>
              </a:rPr>
              <a:t> Αντιμετωπίζεται κατά την εμφάνισή του (δόση διάσωσης </a:t>
            </a:r>
            <a:r>
              <a:rPr lang="en-US" altLang="el-GR" sz="2000">
                <a:solidFill>
                  <a:schemeClr val="bg1"/>
                </a:solidFill>
              </a:rPr>
              <a:t>Rescue dos medication rapid one set opioids).</a:t>
            </a:r>
          </a:p>
        </p:txBody>
      </p:sp>
    </p:spTree>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6174"/>
          <p:cNvSpPr>
            <a:spLocks/>
          </p:cNvSpPr>
          <p:nvPr/>
        </p:nvSpPr>
        <p:spPr bwMode="auto">
          <a:xfrm flipH="1">
            <a:off x="4402138" y="1914525"/>
            <a:ext cx="495300" cy="2138363"/>
          </a:xfrm>
          <a:prstGeom prst="leftBrace">
            <a:avLst>
              <a:gd name="adj1" fmla="val 35978"/>
              <a:gd name="adj2" fmla="val 50000"/>
            </a:avLst>
          </a:prstGeom>
          <a:noFill/>
          <a:ln w="9525">
            <a:solidFill>
              <a:schemeClr val="hlink"/>
            </a:solidFill>
            <a:round/>
            <a:headEnd/>
            <a:tailEnd/>
          </a:ln>
        </p:spPr>
        <p:txBody>
          <a:bodyPr wrap="none" lIns="89202" tIns="44601" rIns="89202" bIns="44601" anchor="ctr"/>
          <a:lstStyle/>
          <a:p>
            <a:pPr eaLnBrk="1" hangingPunct="1"/>
            <a:endParaRPr lang="en-US" altLang="el-GR">
              <a:solidFill>
                <a:srgbClr val="000000"/>
              </a:solidFill>
              <a:latin typeface="Calibri" pitchFamily="34" charset="0"/>
            </a:endParaRPr>
          </a:p>
        </p:txBody>
      </p:sp>
      <p:sp>
        <p:nvSpPr>
          <p:cNvPr id="36867" name="Line 6172"/>
          <p:cNvSpPr>
            <a:spLocks noChangeShapeType="1"/>
          </p:cNvSpPr>
          <p:nvPr/>
        </p:nvSpPr>
        <p:spPr bwMode="auto">
          <a:xfrm>
            <a:off x="3938588" y="2020888"/>
            <a:ext cx="0" cy="523875"/>
          </a:xfrm>
          <a:prstGeom prst="line">
            <a:avLst/>
          </a:prstGeom>
          <a:noFill/>
          <a:ln w="28575">
            <a:solidFill>
              <a:schemeClr val="hlink"/>
            </a:solidFill>
            <a:round/>
            <a:headEnd/>
            <a:tailEnd/>
          </a:ln>
        </p:spPr>
        <p:txBody>
          <a:bodyPr/>
          <a:lstStyle/>
          <a:p>
            <a:endParaRPr lang="el-GR"/>
          </a:p>
        </p:txBody>
      </p:sp>
      <p:sp>
        <p:nvSpPr>
          <p:cNvPr id="36868" name="Line 6173"/>
          <p:cNvSpPr>
            <a:spLocks noChangeShapeType="1"/>
          </p:cNvSpPr>
          <p:nvPr/>
        </p:nvSpPr>
        <p:spPr bwMode="auto">
          <a:xfrm>
            <a:off x="3933825" y="3106738"/>
            <a:ext cx="0" cy="571500"/>
          </a:xfrm>
          <a:prstGeom prst="line">
            <a:avLst/>
          </a:prstGeom>
          <a:noFill/>
          <a:ln w="28575">
            <a:solidFill>
              <a:schemeClr val="hlink"/>
            </a:solidFill>
            <a:round/>
            <a:headEnd/>
            <a:tailEnd/>
          </a:ln>
        </p:spPr>
        <p:txBody>
          <a:bodyPr/>
          <a:lstStyle/>
          <a:p>
            <a:endParaRPr lang="el-GR"/>
          </a:p>
        </p:txBody>
      </p:sp>
      <p:sp>
        <p:nvSpPr>
          <p:cNvPr id="36869" name="Line 6171"/>
          <p:cNvSpPr>
            <a:spLocks noChangeShapeType="1"/>
          </p:cNvSpPr>
          <p:nvPr/>
        </p:nvSpPr>
        <p:spPr bwMode="auto">
          <a:xfrm>
            <a:off x="1114425" y="4230688"/>
            <a:ext cx="2338388" cy="0"/>
          </a:xfrm>
          <a:prstGeom prst="line">
            <a:avLst/>
          </a:prstGeom>
          <a:noFill/>
          <a:ln w="28575">
            <a:solidFill>
              <a:schemeClr val="accent2"/>
            </a:solidFill>
            <a:round/>
            <a:headEnd/>
            <a:tailEnd/>
          </a:ln>
        </p:spPr>
        <p:txBody>
          <a:bodyPr/>
          <a:lstStyle/>
          <a:p>
            <a:endParaRPr lang="el-GR"/>
          </a:p>
        </p:txBody>
      </p:sp>
      <p:sp useBgFill="1">
        <p:nvSpPr>
          <p:cNvPr id="36870" name="Text Box 6147"/>
          <p:cNvSpPr txBox="1">
            <a:spLocks noChangeArrowheads="1"/>
          </p:cNvSpPr>
          <p:nvPr/>
        </p:nvSpPr>
        <p:spPr bwMode="blackWhite">
          <a:xfrm>
            <a:off x="3348038" y="1557338"/>
            <a:ext cx="1243012" cy="368300"/>
          </a:xfrm>
          <a:prstGeom prst="rect">
            <a:avLst/>
          </a:prstGeom>
          <a:ln w="28575">
            <a:solidFill>
              <a:schemeClr val="hlink"/>
            </a:solidFill>
            <a:miter lim="800000"/>
            <a:headEnd/>
            <a:tailEnd/>
          </a:ln>
        </p:spPr>
        <p:txBody>
          <a:bodyPr wrap="none" lIns="91431" tIns="45715" rIns="91431" bIns="45715">
            <a:spAutoFit/>
          </a:bodyPr>
          <a:lstStyle/>
          <a:p>
            <a:pPr algn="ctr" eaLnBrk="1" hangingPunct="1"/>
            <a:r>
              <a:rPr lang="el-GR" altLang="el-GR" b="1">
                <a:solidFill>
                  <a:schemeClr val="bg1"/>
                </a:solidFill>
                <a:latin typeface="Calibri" pitchFamily="34" charset="0"/>
              </a:rPr>
              <a:t>Εγκέφαλος</a:t>
            </a:r>
            <a:endParaRPr lang="en-US" altLang="el-GR" b="1">
              <a:solidFill>
                <a:schemeClr val="bg1"/>
              </a:solidFill>
              <a:latin typeface="Calibri" pitchFamily="34" charset="0"/>
            </a:endParaRPr>
          </a:p>
        </p:txBody>
      </p:sp>
      <p:sp>
        <p:nvSpPr>
          <p:cNvPr id="36871" name="Rectangle 6170"/>
          <p:cNvSpPr>
            <a:spLocks noGrp="1" noChangeArrowheads="1"/>
          </p:cNvSpPr>
          <p:nvPr>
            <p:ph type="title" idx="4294967295"/>
          </p:nvPr>
        </p:nvSpPr>
        <p:spPr>
          <a:xfrm>
            <a:off x="457200" y="115888"/>
            <a:ext cx="8229600" cy="1143000"/>
          </a:xfrm>
        </p:spPr>
        <p:txBody>
          <a:bodyPr/>
          <a:lstStyle/>
          <a:p>
            <a:pPr eaLnBrk="1" hangingPunct="1"/>
            <a:r>
              <a:rPr lang="el-GR" altLang="el-GR" sz="3200" b="1">
                <a:solidFill>
                  <a:srgbClr val="FFFF00"/>
                </a:solidFill>
              </a:rPr>
              <a:t>Φαρμακολογικές ουσίες επηρεάζουν τον πόνο με διαφορετικούς τρόπους</a:t>
            </a:r>
            <a:endParaRPr lang="en-US" altLang="el-GR" sz="3200" b="1">
              <a:solidFill>
                <a:srgbClr val="FFFF00"/>
              </a:solidFill>
            </a:endParaRPr>
          </a:p>
        </p:txBody>
      </p:sp>
      <p:sp>
        <p:nvSpPr>
          <p:cNvPr id="36872" name="Text Box 6149"/>
          <p:cNvSpPr txBox="1">
            <a:spLocks noChangeArrowheads="1"/>
          </p:cNvSpPr>
          <p:nvPr/>
        </p:nvSpPr>
        <p:spPr bwMode="auto">
          <a:xfrm>
            <a:off x="4997450" y="1628775"/>
            <a:ext cx="3967163" cy="430213"/>
          </a:xfrm>
          <a:prstGeom prst="rect">
            <a:avLst/>
          </a:prstGeom>
          <a:noFill/>
          <a:ln w="9525">
            <a:noFill/>
            <a:miter lim="800000"/>
            <a:headEnd/>
            <a:tailEnd/>
          </a:ln>
        </p:spPr>
        <p:txBody>
          <a:bodyPr lIns="91431" tIns="45715" rIns="91431" bIns="45715">
            <a:spAutoFit/>
          </a:bodyPr>
          <a:lstStyle/>
          <a:p>
            <a:pPr algn="ctr" eaLnBrk="1" hangingPunct="1"/>
            <a:r>
              <a:rPr lang="el-GR" altLang="el-GR" sz="2200" b="1">
                <a:solidFill>
                  <a:srgbClr val="FF3399"/>
                </a:solidFill>
                <a:latin typeface="Calibri" pitchFamily="34" charset="0"/>
              </a:rPr>
              <a:t>Τροποποίηση κατιούσων οδών</a:t>
            </a:r>
            <a:endParaRPr lang="en-US" altLang="el-GR" sz="2200" b="1">
              <a:solidFill>
                <a:srgbClr val="FF3399"/>
              </a:solidFill>
              <a:latin typeface="Calibri" pitchFamily="34" charset="0"/>
            </a:endParaRPr>
          </a:p>
        </p:txBody>
      </p:sp>
      <p:sp>
        <p:nvSpPr>
          <p:cNvPr id="36873" name="Text Box 6150"/>
          <p:cNvSpPr txBox="1">
            <a:spLocks noChangeArrowheads="1"/>
          </p:cNvSpPr>
          <p:nvPr/>
        </p:nvSpPr>
        <p:spPr bwMode="auto">
          <a:xfrm>
            <a:off x="5219700" y="3698875"/>
            <a:ext cx="3673475" cy="430213"/>
          </a:xfrm>
          <a:prstGeom prst="rect">
            <a:avLst/>
          </a:prstGeom>
          <a:noFill/>
          <a:ln w="9525">
            <a:noFill/>
            <a:miter lim="800000"/>
            <a:headEnd/>
            <a:tailEnd/>
          </a:ln>
        </p:spPr>
        <p:txBody>
          <a:bodyPr lIns="91431" tIns="45715" rIns="91431" bIns="45715">
            <a:spAutoFit/>
          </a:bodyPr>
          <a:lstStyle/>
          <a:p>
            <a:pPr algn="ctr" eaLnBrk="1" hangingPunct="1"/>
            <a:r>
              <a:rPr lang="el-GR" altLang="el-GR" sz="2200" b="1">
                <a:solidFill>
                  <a:srgbClr val="FF3399"/>
                </a:solidFill>
                <a:latin typeface="Calibri" pitchFamily="34" charset="0"/>
              </a:rPr>
              <a:t>Κεντρική Ευαισθητοποίηση</a:t>
            </a:r>
          </a:p>
        </p:txBody>
      </p:sp>
      <p:sp useBgFill="1">
        <p:nvSpPr>
          <p:cNvPr id="36874" name="Text Box 6151"/>
          <p:cNvSpPr txBox="1">
            <a:spLocks noChangeArrowheads="1"/>
          </p:cNvSpPr>
          <p:nvPr/>
        </p:nvSpPr>
        <p:spPr bwMode="blackWhite">
          <a:xfrm>
            <a:off x="479425" y="4032250"/>
            <a:ext cx="592138" cy="369888"/>
          </a:xfrm>
          <a:prstGeom prst="rect">
            <a:avLst/>
          </a:prstGeom>
          <a:ln w="28575">
            <a:solidFill>
              <a:schemeClr val="accent2"/>
            </a:solidFill>
            <a:miter lim="800000"/>
            <a:headEnd/>
            <a:tailEnd/>
          </a:ln>
        </p:spPr>
        <p:txBody>
          <a:bodyPr wrap="none" lIns="91431" tIns="45715" rIns="91431" bIns="45715">
            <a:spAutoFit/>
          </a:bodyPr>
          <a:lstStyle/>
          <a:p>
            <a:pPr algn="ctr" eaLnBrk="1" hangingPunct="1"/>
            <a:r>
              <a:rPr lang="el-GR" altLang="el-GR" b="1">
                <a:solidFill>
                  <a:schemeClr val="bg1"/>
                </a:solidFill>
                <a:latin typeface="Calibri" pitchFamily="34" charset="0"/>
              </a:rPr>
              <a:t>ΠΝΣ</a:t>
            </a:r>
            <a:endParaRPr lang="en-US" altLang="el-GR" b="1">
              <a:solidFill>
                <a:schemeClr val="bg1"/>
              </a:solidFill>
              <a:latin typeface="Calibri" pitchFamily="34" charset="0"/>
            </a:endParaRPr>
          </a:p>
        </p:txBody>
      </p:sp>
      <p:sp>
        <p:nvSpPr>
          <p:cNvPr id="36875" name="AutoShape 6154"/>
          <p:cNvSpPr>
            <a:spLocks/>
          </p:cNvSpPr>
          <p:nvPr/>
        </p:nvSpPr>
        <p:spPr bwMode="auto">
          <a:xfrm>
            <a:off x="2573338" y="4757738"/>
            <a:ext cx="241300" cy="1512887"/>
          </a:xfrm>
          <a:prstGeom prst="leftBrace">
            <a:avLst>
              <a:gd name="adj1" fmla="val 52248"/>
              <a:gd name="adj2" fmla="val 50000"/>
            </a:avLst>
          </a:prstGeom>
          <a:noFill/>
          <a:ln w="19050">
            <a:solidFill>
              <a:schemeClr val="accent2"/>
            </a:solidFill>
            <a:round/>
            <a:headEnd/>
            <a:tailEnd/>
          </a:ln>
        </p:spPr>
        <p:txBody>
          <a:bodyPr wrap="none" anchor="ctr"/>
          <a:lstStyle/>
          <a:p>
            <a:pPr eaLnBrk="1" hangingPunct="1"/>
            <a:endParaRPr lang="en-US" altLang="el-GR">
              <a:solidFill>
                <a:srgbClr val="000000"/>
              </a:solidFill>
              <a:latin typeface="Calibri" pitchFamily="34" charset="0"/>
            </a:endParaRPr>
          </a:p>
        </p:txBody>
      </p:sp>
      <p:cxnSp>
        <p:nvCxnSpPr>
          <p:cNvPr id="36876" name="AutoShape 6155"/>
          <p:cNvCxnSpPr>
            <a:cxnSpLocks noChangeShapeType="1"/>
          </p:cNvCxnSpPr>
          <p:nvPr/>
        </p:nvCxnSpPr>
        <p:spPr bwMode="auto">
          <a:xfrm rot="10800000">
            <a:off x="2339975" y="4416425"/>
            <a:ext cx="258763" cy="1096963"/>
          </a:xfrm>
          <a:prstGeom prst="bentConnector2">
            <a:avLst/>
          </a:prstGeom>
          <a:noFill/>
          <a:ln w="19050">
            <a:solidFill>
              <a:schemeClr val="accent2"/>
            </a:solidFill>
            <a:miter lim="800000"/>
            <a:headEnd/>
            <a:tailEnd type="triangle" w="med" len="med"/>
          </a:ln>
        </p:spPr>
      </p:cxnSp>
      <p:sp>
        <p:nvSpPr>
          <p:cNvPr id="36877" name="Text Box 6156"/>
          <p:cNvSpPr txBox="1">
            <a:spLocks noChangeArrowheads="1"/>
          </p:cNvSpPr>
          <p:nvPr/>
        </p:nvSpPr>
        <p:spPr bwMode="auto">
          <a:xfrm>
            <a:off x="2867025" y="4864100"/>
            <a:ext cx="2781300" cy="1717675"/>
          </a:xfrm>
          <a:prstGeom prst="rect">
            <a:avLst/>
          </a:prstGeom>
          <a:noFill/>
          <a:ln w="9525">
            <a:noFill/>
            <a:miter lim="800000"/>
            <a:headEnd/>
            <a:tailEnd/>
          </a:ln>
        </p:spPr>
        <p:txBody>
          <a:bodyPr lIns="91431" tIns="45715" rIns="91431" bIns="45715">
            <a:spAutoFit/>
          </a:bodyPr>
          <a:lstStyle/>
          <a:p>
            <a:pPr eaLnBrk="1" hangingPunct="1">
              <a:spcBef>
                <a:spcPct val="10000"/>
              </a:spcBef>
            </a:pPr>
            <a:r>
              <a:rPr lang="el-GR" altLang="el-GR" sz="1600" b="1">
                <a:solidFill>
                  <a:schemeClr val="bg1"/>
                </a:solidFill>
                <a:latin typeface="Calibri" pitchFamily="34" charset="0"/>
                <a:ea typeface="MS PGothic" pitchFamily="34" charset="-128"/>
              </a:rPr>
              <a:t>Τοπικά Αναισθητικά</a:t>
            </a:r>
            <a:endParaRPr lang="en-US" altLang="el-GR" sz="1600" b="1">
              <a:solidFill>
                <a:schemeClr val="bg1"/>
              </a:solidFill>
              <a:latin typeface="Calibri" pitchFamily="34" charset="0"/>
              <a:ea typeface="MS PGothic" pitchFamily="34" charset="-128"/>
            </a:endParaRPr>
          </a:p>
          <a:p>
            <a:pPr eaLnBrk="1" hangingPunct="1">
              <a:spcBef>
                <a:spcPct val="10000"/>
              </a:spcBef>
            </a:pPr>
            <a:r>
              <a:rPr lang="el-GR" altLang="el-GR" sz="1600" b="1">
                <a:solidFill>
                  <a:schemeClr val="bg1"/>
                </a:solidFill>
                <a:latin typeface="Calibri" pitchFamily="34" charset="0"/>
                <a:ea typeface="MS PGothic" pitchFamily="34" charset="-128"/>
              </a:rPr>
              <a:t>Τοπικά Αναλγητικά</a:t>
            </a:r>
            <a:endParaRPr lang="en-US" altLang="el-GR" sz="1600" b="1">
              <a:solidFill>
                <a:schemeClr val="bg1"/>
              </a:solidFill>
              <a:latin typeface="Calibri" pitchFamily="34" charset="0"/>
              <a:ea typeface="MS PGothic" pitchFamily="34" charset="-128"/>
            </a:endParaRPr>
          </a:p>
          <a:p>
            <a:pPr eaLnBrk="1" hangingPunct="1">
              <a:lnSpc>
                <a:spcPct val="90000"/>
              </a:lnSpc>
              <a:buFont typeface="Wingdings" pitchFamily="2" charset="2"/>
              <a:buNone/>
            </a:pPr>
            <a:r>
              <a:rPr lang="el-GR" altLang="el-GR" sz="1600" b="1">
                <a:solidFill>
                  <a:schemeClr val="bg1"/>
                </a:solidFill>
                <a:latin typeface="Calibri" pitchFamily="34" charset="0"/>
                <a:ea typeface="MS PGothic" pitchFamily="34" charset="-128"/>
              </a:rPr>
              <a:t>Αντιεπιληπτικά</a:t>
            </a:r>
          </a:p>
          <a:p>
            <a:pPr eaLnBrk="1" hangingPunct="1">
              <a:lnSpc>
                <a:spcPct val="90000"/>
              </a:lnSpc>
              <a:buFont typeface="Wingdings" pitchFamily="2" charset="2"/>
              <a:buNone/>
            </a:pPr>
            <a:r>
              <a:rPr lang="el-GR" altLang="el-GR" sz="1600" b="1">
                <a:solidFill>
                  <a:schemeClr val="bg1"/>
                </a:solidFill>
                <a:latin typeface="Calibri" pitchFamily="34" charset="0"/>
                <a:ea typeface="MS PGothic" pitchFamily="34" charset="-128"/>
              </a:rPr>
              <a:t>Τρικυκλικά</a:t>
            </a:r>
            <a:r>
              <a:rPr lang="en-US" altLang="el-GR" sz="1600" b="1">
                <a:solidFill>
                  <a:schemeClr val="bg1"/>
                </a:solidFill>
                <a:latin typeface="Calibri" pitchFamily="34" charset="0"/>
                <a:ea typeface="MS PGothic" pitchFamily="34" charset="-128"/>
              </a:rPr>
              <a:t> </a:t>
            </a:r>
            <a:r>
              <a:rPr lang="el-GR" altLang="el-GR" sz="1600" b="1">
                <a:solidFill>
                  <a:schemeClr val="bg1"/>
                </a:solidFill>
                <a:latin typeface="Calibri" pitchFamily="34" charset="0"/>
                <a:ea typeface="MS PGothic" pitchFamily="34" charset="-128"/>
              </a:rPr>
              <a:t>Αντικαταθλιπτικά</a:t>
            </a:r>
            <a:endParaRPr lang="en-US" altLang="el-GR" sz="1600" b="1">
              <a:solidFill>
                <a:schemeClr val="bg1"/>
              </a:solidFill>
              <a:latin typeface="Calibri" pitchFamily="34" charset="0"/>
              <a:ea typeface="MS PGothic" pitchFamily="34" charset="-128"/>
            </a:endParaRPr>
          </a:p>
          <a:p>
            <a:pPr eaLnBrk="1" hangingPunct="1">
              <a:lnSpc>
                <a:spcPct val="90000"/>
              </a:lnSpc>
            </a:pPr>
            <a:r>
              <a:rPr lang="el-GR" altLang="el-GR" sz="1600" b="1">
                <a:solidFill>
                  <a:schemeClr val="bg1"/>
                </a:solidFill>
                <a:latin typeface="Calibri" pitchFamily="34" charset="0"/>
                <a:ea typeface="MS PGothic" pitchFamily="34" charset="-128"/>
              </a:rPr>
              <a:t>Οποιοειδή</a:t>
            </a:r>
            <a:endParaRPr lang="en-US" altLang="el-GR" sz="1600" b="1">
              <a:solidFill>
                <a:schemeClr val="bg1"/>
              </a:solidFill>
              <a:latin typeface="Calibri" pitchFamily="34" charset="0"/>
              <a:ea typeface="MS PGothic" pitchFamily="34" charset="-128"/>
            </a:endParaRPr>
          </a:p>
          <a:p>
            <a:pPr eaLnBrk="1" hangingPunct="1">
              <a:lnSpc>
                <a:spcPct val="90000"/>
              </a:lnSpc>
              <a:buFont typeface="Wingdings" pitchFamily="2" charset="2"/>
              <a:buNone/>
            </a:pPr>
            <a:endParaRPr lang="en-US" altLang="el-GR" sz="1600" b="1">
              <a:solidFill>
                <a:srgbClr val="000000"/>
              </a:solidFill>
              <a:latin typeface="Calibri" pitchFamily="34" charset="0"/>
              <a:ea typeface="MS PGothic" pitchFamily="34" charset="-128"/>
            </a:endParaRPr>
          </a:p>
          <a:p>
            <a:pPr eaLnBrk="1" hangingPunct="1">
              <a:lnSpc>
                <a:spcPct val="90000"/>
              </a:lnSpc>
              <a:buFont typeface="Wingdings" pitchFamily="2" charset="2"/>
              <a:buNone/>
            </a:pPr>
            <a:endParaRPr lang="en-US" altLang="el-GR" sz="1600" b="1">
              <a:solidFill>
                <a:srgbClr val="000000"/>
              </a:solidFill>
              <a:latin typeface="Calibri" pitchFamily="34" charset="0"/>
              <a:ea typeface="MS PGothic" pitchFamily="34" charset="-128"/>
            </a:endParaRPr>
          </a:p>
        </p:txBody>
      </p:sp>
      <p:sp>
        <p:nvSpPr>
          <p:cNvPr id="36878" name="AutoShape 6157"/>
          <p:cNvSpPr>
            <a:spLocks/>
          </p:cNvSpPr>
          <p:nvPr/>
        </p:nvSpPr>
        <p:spPr bwMode="auto">
          <a:xfrm>
            <a:off x="5487988" y="4168775"/>
            <a:ext cx="261937" cy="1093788"/>
          </a:xfrm>
          <a:prstGeom prst="leftBrace">
            <a:avLst>
              <a:gd name="adj1" fmla="val 34798"/>
              <a:gd name="adj2" fmla="val 50000"/>
            </a:avLst>
          </a:prstGeom>
          <a:noFill/>
          <a:ln w="19050">
            <a:solidFill>
              <a:schemeClr val="accent1"/>
            </a:solidFill>
            <a:round/>
            <a:headEnd/>
            <a:tailEnd/>
          </a:ln>
        </p:spPr>
        <p:txBody>
          <a:bodyPr wrap="none" anchor="ctr"/>
          <a:lstStyle/>
          <a:p>
            <a:pPr eaLnBrk="1" hangingPunct="1"/>
            <a:endParaRPr lang="en-US" altLang="el-GR">
              <a:solidFill>
                <a:srgbClr val="000000"/>
              </a:solidFill>
              <a:latin typeface="Calibri" pitchFamily="34" charset="0"/>
            </a:endParaRPr>
          </a:p>
        </p:txBody>
      </p:sp>
      <p:cxnSp>
        <p:nvCxnSpPr>
          <p:cNvPr id="36879" name="AutoShape 6158"/>
          <p:cNvCxnSpPr>
            <a:cxnSpLocks noChangeShapeType="1"/>
          </p:cNvCxnSpPr>
          <p:nvPr/>
        </p:nvCxnSpPr>
        <p:spPr bwMode="auto">
          <a:xfrm flipH="1" flipV="1">
            <a:off x="4645025" y="4456113"/>
            <a:ext cx="849313" cy="261937"/>
          </a:xfrm>
          <a:prstGeom prst="straightConnector1">
            <a:avLst/>
          </a:prstGeom>
          <a:noFill/>
          <a:ln w="19050">
            <a:solidFill>
              <a:schemeClr val="accent1"/>
            </a:solidFill>
            <a:round/>
            <a:headEnd/>
            <a:tailEnd type="triangle" w="med" len="med"/>
          </a:ln>
        </p:spPr>
      </p:cxnSp>
      <p:cxnSp>
        <p:nvCxnSpPr>
          <p:cNvPr id="36880" name="AutoShape 6159"/>
          <p:cNvCxnSpPr>
            <a:cxnSpLocks noChangeShapeType="1"/>
          </p:cNvCxnSpPr>
          <p:nvPr/>
        </p:nvCxnSpPr>
        <p:spPr bwMode="auto">
          <a:xfrm rot="10800000">
            <a:off x="4878388" y="2611438"/>
            <a:ext cx="406400" cy="1587"/>
          </a:xfrm>
          <a:prstGeom prst="bentConnector3">
            <a:avLst>
              <a:gd name="adj1" fmla="val 50000"/>
            </a:avLst>
          </a:prstGeom>
          <a:noFill/>
          <a:ln w="19050">
            <a:solidFill>
              <a:schemeClr val="hlink"/>
            </a:solidFill>
            <a:miter lim="800000"/>
            <a:headEnd/>
            <a:tailEnd type="triangle" w="med" len="med"/>
          </a:ln>
        </p:spPr>
      </p:cxnSp>
      <p:sp>
        <p:nvSpPr>
          <p:cNvPr id="36881" name="AutoShape 6160"/>
          <p:cNvSpPr>
            <a:spLocks/>
          </p:cNvSpPr>
          <p:nvPr/>
        </p:nvSpPr>
        <p:spPr bwMode="auto">
          <a:xfrm>
            <a:off x="5262563" y="2111375"/>
            <a:ext cx="365125" cy="971550"/>
          </a:xfrm>
          <a:prstGeom prst="leftBrace">
            <a:avLst>
              <a:gd name="adj1" fmla="val 22174"/>
              <a:gd name="adj2" fmla="val 51444"/>
            </a:avLst>
          </a:prstGeom>
          <a:noFill/>
          <a:ln w="19050">
            <a:solidFill>
              <a:schemeClr val="hlink"/>
            </a:solidFill>
            <a:round/>
            <a:headEnd/>
            <a:tailEnd/>
          </a:ln>
        </p:spPr>
        <p:txBody>
          <a:bodyPr wrap="none" anchor="ctr"/>
          <a:lstStyle/>
          <a:p>
            <a:pPr eaLnBrk="1" hangingPunct="1"/>
            <a:endParaRPr lang="en-US" altLang="el-GR">
              <a:solidFill>
                <a:srgbClr val="000000"/>
              </a:solidFill>
              <a:latin typeface="Calibri" pitchFamily="34" charset="0"/>
            </a:endParaRPr>
          </a:p>
        </p:txBody>
      </p:sp>
      <p:sp>
        <p:nvSpPr>
          <p:cNvPr id="36882" name="Text Box 6161"/>
          <p:cNvSpPr txBox="1">
            <a:spLocks noChangeArrowheads="1"/>
          </p:cNvSpPr>
          <p:nvPr/>
        </p:nvSpPr>
        <p:spPr bwMode="auto">
          <a:xfrm>
            <a:off x="5778500" y="4086225"/>
            <a:ext cx="3365500" cy="992188"/>
          </a:xfrm>
          <a:prstGeom prst="rect">
            <a:avLst/>
          </a:prstGeom>
          <a:noFill/>
          <a:ln w="9525">
            <a:noFill/>
            <a:miter lim="800000"/>
            <a:headEnd/>
            <a:tailEnd/>
          </a:ln>
        </p:spPr>
        <p:txBody>
          <a:bodyPr lIns="81085" tIns="40542" rIns="81085" bIns="40542">
            <a:spAutoFit/>
          </a:bodyPr>
          <a:lstStyle/>
          <a:p>
            <a:pPr defTabSz="831850" eaLnBrk="1" hangingPunct="1">
              <a:lnSpc>
                <a:spcPct val="90000"/>
              </a:lnSpc>
              <a:buFont typeface="Wingdings" pitchFamily="2" charset="2"/>
              <a:buNone/>
            </a:pPr>
            <a:r>
              <a:rPr lang="el-GR" altLang="el-GR" sz="1600" b="1">
                <a:solidFill>
                  <a:schemeClr val="bg1"/>
                </a:solidFill>
                <a:latin typeface="Calibri" pitchFamily="34" charset="0"/>
              </a:rPr>
              <a:t>Αντιεπιληπτικά</a:t>
            </a:r>
            <a:endParaRPr lang="en-US" altLang="el-GR" sz="1600" b="1">
              <a:solidFill>
                <a:schemeClr val="bg1"/>
              </a:solidFill>
              <a:latin typeface="Calibri" pitchFamily="34" charset="0"/>
            </a:endParaRPr>
          </a:p>
          <a:p>
            <a:pPr defTabSz="831850" eaLnBrk="1" hangingPunct="1">
              <a:lnSpc>
                <a:spcPct val="90000"/>
              </a:lnSpc>
              <a:buFont typeface="Wingdings" pitchFamily="2" charset="2"/>
              <a:buNone/>
            </a:pPr>
            <a:r>
              <a:rPr lang="el-GR" altLang="el-GR" sz="1600" b="1">
                <a:solidFill>
                  <a:schemeClr val="bg1"/>
                </a:solidFill>
                <a:latin typeface="Calibri" pitchFamily="34" charset="0"/>
              </a:rPr>
              <a:t>Οποιοειδή</a:t>
            </a:r>
            <a:endParaRPr lang="en-US" altLang="el-GR" sz="1600" b="1">
              <a:solidFill>
                <a:schemeClr val="bg1"/>
              </a:solidFill>
              <a:latin typeface="Calibri" pitchFamily="34" charset="0"/>
            </a:endParaRPr>
          </a:p>
          <a:p>
            <a:pPr defTabSz="831850" eaLnBrk="1" hangingPunct="1"/>
            <a:r>
              <a:rPr lang="el-GR" altLang="el-GR" sz="1600" b="1">
                <a:solidFill>
                  <a:schemeClr val="bg1"/>
                </a:solidFill>
                <a:latin typeface="Calibri" pitchFamily="34" charset="0"/>
              </a:rPr>
              <a:t>Ανταγωνιστές των </a:t>
            </a:r>
            <a:r>
              <a:rPr lang="en-US" altLang="el-GR" sz="1600" b="1">
                <a:solidFill>
                  <a:schemeClr val="bg1"/>
                </a:solidFill>
                <a:latin typeface="Calibri" pitchFamily="34" charset="0"/>
              </a:rPr>
              <a:t>NMDA-</a:t>
            </a:r>
            <a:r>
              <a:rPr lang="el-GR" altLang="el-GR" sz="1600" b="1">
                <a:solidFill>
                  <a:schemeClr val="bg1"/>
                </a:solidFill>
                <a:latin typeface="Calibri" pitchFamily="34" charset="0"/>
              </a:rPr>
              <a:t>Υποδοχέων</a:t>
            </a:r>
            <a:endParaRPr lang="en-US" altLang="el-GR" sz="1600" b="1">
              <a:solidFill>
                <a:schemeClr val="bg1"/>
              </a:solidFill>
              <a:latin typeface="Calibri" pitchFamily="34" charset="0"/>
            </a:endParaRPr>
          </a:p>
          <a:p>
            <a:pPr defTabSz="831850" eaLnBrk="1" hangingPunct="1">
              <a:lnSpc>
                <a:spcPct val="90000"/>
              </a:lnSpc>
              <a:buFont typeface="Wingdings" pitchFamily="2" charset="2"/>
              <a:buNone/>
            </a:pPr>
            <a:r>
              <a:rPr lang="el-GR" altLang="el-GR" sz="1600" b="1">
                <a:solidFill>
                  <a:schemeClr val="bg1"/>
                </a:solidFill>
                <a:latin typeface="Calibri" pitchFamily="34" charset="0"/>
              </a:rPr>
              <a:t>Τρικυκλικά</a:t>
            </a:r>
            <a:r>
              <a:rPr lang="en-US" altLang="el-GR" sz="1600" b="1">
                <a:solidFill>
                  <a:schemeClr val="bg1"/>
                </a:solidFill>
                <a:latin typeface="Calibri" pitchFamily="34" charset="0"/>
              </a:rPr>
              <a:t>/SNRI </a:t>
            </a:r>
            <a:r>
              <a:rPr lang="el-GR" altLang="el-GR" sz="1600" b="1">
                <a:solidFill>
                  <a:schemeClr val="bg1"/>
                </a:solidFill>
                <a:latin typeface="Calibri" pitchFamily="34" charset="0"/>
              </a:rPr>
              <a:t>Αντικαταθλιπτικά</a:t>
            </a:r>
            <a:endParaRPr lang="en-US" altLang="el-GR" sz="1600" b="1">
              <a:solidFill>
                <a:schemeClr val="bg1"/>
              </a:solidFill>
              <a:latin typeface="Calibri" pitchFamily="34" charset="0"/>
            </a:endParaRPr>
          </a:p>
        </p:txBody>
      </p:sp>
      <p:sp>
        <p:nvSpPr>
          <p:cNvPr id="36883" name="Text Box 6162"/>
          <p:cNvSpPr txBox="1">
            <a:spLocks noChangeArrowheads="1"/>
          </p:cNvSpPr>
          <p:nvPr/>
        </p:nvSpPr>
        <p:spPr bwMode="auto">
          <a:xfrm>
            <a:off x="5589588" y="2159000"/>
            <a:ext cx="3328987" cy="746125"/>
          </a:xfrm>
          <a:prstGeom prst="rect">
            <a:avLst/>
          </a:prstGeom>
          <a:noFill/>
          <a:ln w="9525">
            <a:noFill/>
            <a:miter lim="800000"/>
            <a:headEnd/>
            <a:tailEnd/>
          </a:ln>
        </p:spPr>
        <p:txBody>
          <a:bodyPr lIns="81085" tIns="40542" rIns="81085" bIns="40542">
            <a:spAutoFit/>
          </a:bodyPr>
          <a:lstStyle/>
          <a:p>
            <a:pPr defTabSz="831850" eaLnBrk="1" hangingPunct="1">
              <a:lnSpc>
                <a:spcPct val="90000"/>
              </a:lnSpc>
              <a:buFont typeface="Wingdings" pitchFamily="2" charset="2"/>
              <a:buNone/>
            </a:pPr>
            <a:r>
              <a:rPr lang="el-GR" altLang="el-GR" sz="1600" b="1">
                <a:solidFill>
                  <a:schemeClr val="bg1"/>
                </a:solidFill>
                <a:latin typeface="Calibri" pitchFamily="34" charset="0"/>
              </a:rPr>
              <a:t>Αντιεπιληπτικά</a:t>
            </a:r>
            <a:endParaRPr lang="en-US" altLang="el-GR" sz="1600" b="1">
              <a:solidFill>
                <a:schemeClr val="bg1"/>
              </a:solidFill>
              <a:latin typeface="Calibri" pitchFamily="34" charset="0"/>
            </a:endParaRPr>
          </a:p>
          <a:p>
            <a:pPr defTabSz="831850" eaLnBrk="1" hangingPunct="1">
              <a:lnSpc>
                <a:spcPct val="90000"/>
              </a:lnSpc>
              <a:buFont typeface="Wingdings" pitchFamily="2" charset="2"/>
              <a:buNone/>
            </a:pPr>
            <a:r>
              <a:rPr lang="el-GR" altLang="el-GR" sz="1600" b="1">
                <a:solidFill>
                  <a:schemeClr val="bg1"/>
                </a:solidFill>
                <a:latin typeface="Calibri" pitchFamily="34" charset="0"/>
              </a:rPr>
              <a:t>Οποιοειδή</a:t>
            </a:r>
            <a:endParaRPr lang="en-US" altLang="el-GR" sz="1600" b="1">
              <a:solidFill>
                <a:schemeClr val="bg1"/>
              </a:solidFill>
              <a:latin typeface="Calibri" pitchFamily="34" charset="0"/>
            </a:endParaRPr>
          </a:p>
          <a:p>
            <a:pPr defTabSz="831850" eaLnBrk="1" hangingPunct="1">
              <a:lnSpc>
                <a:spcPct val="90000"/>
              </a:lnSpc>
              <a:buFont typeface="Wingdings" pitchFamily="2" charset="2"/>
              <a:buNone/>
            </a:pPr>
            <a:r>
              <a:rPr lang="el-GR" altLang="el-GR" sz="1600" b="1">
                <a:solidFill>
                  <a:schemeClr val="bg1"/>
                </a:solidFill>
                <a:latin typeface="Calibri" pitchFamily="34" charset="0"/>
              </a:rPr>
              <a:t>Τρικυκλικά</a:t>
            </a:r>
            <a:r>
              <a:rPr lang="en-US" altLang="el-GR" sz="1600" b="1">
                <a:solidFill>
                  <a:schemeClr val="bg1"/>
                </a:solidFill>
                <a:latin typeface="Calibri" pitchFamily="34" charset="0"/>
              </a:rPr>
              <a:t>/SNRI </a:t>
            </a:r>
            <a:r>
              <a:rPr lang="el-GR" altLang="el-GR" sz="1600" b="1">
                <a:solidFill>
                  <a:schemeClr val="bg1"/>
                </a:solidFill>
                <a:latin typeface="Calibri" pitchFamily="34" charset="0"/>
              </a:rPr>
              <a:t>Αντικαταθλιπτικά</a:t>
            </a:r>
            <a:endParaRPr lang="en-US" altLang="el-GR" sz="1600" b="1">
              <a:solidFill>
                <a:schemeClr val="bg1"/>
              </a:solidFill>
              <a:latin typeface="Calibri" pitchFamily="34" charset="0"/>
            </a:endParaRPr>
          </a:p>
        </p:txBody>
      </p:sp>
      <p:sp>
        <p:nvSpPr>
          <p:cNvPr id="36884" name="AutoShape 6163"/>
          <p:cNvSpPr>
            <a:spLocks/>
          </p:cNvSpPr>
          <p:nvPr/>
        </p:nvSpPr>
        <p:spPr bwMode="auto">
          <a:xfrm>
            <a:off x="2967038" y="1914525"/>
            <a:ext cx="495300" cy="2138363"/>
          </a:xfrm>
          <a:prstGeom prst="leftBrace">
            <a:avLst>
              <a:gd name="adj1" fmla="val 35978"/>
              <a:gd name="adj2" fmla="val 50000"/>
            </a:avLst>
          </a:prstGeom>
          <a:noFill/>
          <a:ln w="9525">
            <a:solidFill>
              <a:schemeClr val="hlink"/>
            </a:solidFill>
            <a:round/>
            <a:headEnd/>
            <a:tailEnd/>
          </a:ln>
        </p:spPr>
        <p:txBody>
          <a:bodyPr wrap="none" lIns="89202" tIns="44601" rIns="89202" bIns="44601" anchor="ctr"/>
          <a:lstStyle/>
          <a:p>
            <a:pPr eaLnBrk="1" hangingPunct="1"/>
            <a:endParaRPr lang="en-US" altLang="el-GR">
              <a:solidFill>
                <a:srgbClr val="000000"/>
              </a:solidFill>
              <a:latin typeface="Calibri" pitchFamily="34" charset="0"/>
            </a:endParaRPr>
          </a:p>
        </p:txBody>
      </p:sp>
      <p:sp>
        <p:nvSpPr>
          <p:cNvPr id="36885" name="Text Box 6164"/>
          <p:cNvSpPr txBox="1">
            <a:spLocks noChangeArrowheads="1"/>
          </p:cNvSpPr>
          <p:nvPr/>
        </p:nvSpPr>
        <p:spPr bwMode="auto">
          <a:xfrm>
            <a:off x="2105025" y="2763838"/>
            <a:ext cx="800100" cy="388937"/>
          </a:xfrm>
          <a:prstGeom prst="rect">
            <a:avLst/>
          </a:prstGeom>
          <a:noFill/>
          <a:ln w="9525">
            <a:noFill/>
            <a:miter lim="800000"/>
            <a:headEnd/>
            <a:tailEnd/>
          </a:ln>
        </p:spPr>
        <p:txBody>
          <a:bodyPr wrap="none" lIns="81085" tIns="40542" rIns="81085" bIns="40542">
            <a:spAutoFit/>
          </a:bodyPr>
          <a:lstStyle/>
          <a:p>
            <a:pPr defTabSz="831850" eaLnBrk="1" hangingPunct="1"/>
            <a:r>
              <a:rPr lang="el-GR" altLang="el-GR" sz="2000" b="1">
                <a:solidFill>
                  <a:srgbClr val="FF3399"/>
                </a:solidFill>
                <a:latin typeface="Calibri" pitchFamily="34" charset="0"/>
              </a:rPr>
              <a:t>Κ.Ν.Σ.</a:t>
            </a:r>
            <a:endParaRPr lang="en-US" altLang="el-GR" sz="2000" b="1" u="sng">
              <a:solidFill>
                <a:srgbClr val="FF3399"/>
              </a:solidFill>
              <a:latin typeface="Calibri" pitchFamily="34" charset="0"/>
            </a:endParaRPr>
          </a:p>
        </p:txBody>
      </p:sp>
      <p:sp>
        <p:nvSpPr>
          <p:cNvPr id="36886" name="Text Box 6165"/>
          <p:cNvSpPr txBox="1">
            <a:spLocks noChangeArrowheads="1"/>
          </p:cNvSpPr>
          <p:nvPr/>
        </p:nvSpPr>
        <p:spPr bwMode="auto">
          <a:xfrm>
            <a:off x="3471863" y="2555875"/>
            <a:ext cx="1028700" cy="525463"/>
          </a:xfrm>
          <a:prstGeom prst="rect">
            <a:avLst/>
          </a:prstGeom>
          <a:noFill/>
          <a:ln w="9525">
            <a:noFill/>
            <a:miter lim="800000"/>
            <a:headEnd/>
            <a:tailEnd/>
          </a:ln>
        </p:spPr>
        <p:txBody>
          <a:bodyPr lIns="81085" tIns="40542" rIns="81085" bIns="40542">
            <a:spAutoFit/>
          </a:bodyPr>
          <a:lstStyle/>
          <a:p>
            <a:pPr algn="ctr" defTabSz="831850" eaLnBrk="1" hangingPunct="1">
              <a:lnSpc>
                <a:spcPct val="90000"/>
              </a:lnSpc>
              <a:buFont typeface="Wingdings" pitchFamily="2" charset="2"/>
              <a:buNone/>
            </a:pPr>
            <a:r>
              <a:rPr lang="el-GR" altLang="el-GR" sz="1600" b="1">
                <a:solidFill>
                  <a:schemeClr val="bg1"/>
                </a:solidFill>
                <a:latin typeface="Calibri" pitchFamily="34" charset="0"/>
              </a:rPr>
              <a:t>Νωτιαίος Μυελός</a:t>
            </a:r>
            <a:endParaRPr lang="en-US" altLang="el-GR" sz="1600" b="1">
              <a:solidFill>
                <a:schemeClr val="bg1"/>
              </a:solidFill>
              <a:latin typeface="Calibri" pitchFamily="34" charset="0"/>
            </a:endParaRPr>
          </a:p>
        </p:txBody>
      </p:sp>
      <p:sp>
        <p:nvSpPr>
          <p:cNvPr id="36887" name="Text Box 6168"/>
          <p:cNvSpPr txBox="1">
            <a:spLocks noChangeArrowheads="1"/>
          </p:cNvSpPr>
          <p:nvPr/>
        </p:nvSpPr>
        <p:spPr bwMode="auto">
          <a:xfrm>
            <a:off x="0" y="4757738"/>
            <a:ext cx="2339975" cy="803275"/>
          </a:xfrm>
          <a:prstGeom prst="rect">
            <a:avLst/>
          </a:prstGeom>
          <a:noFill/>
          <a:ln w="9525">
            <a:noFill/>
            <a:miter lim="800000"/>
            <a:headEnd/>
            <a:tailEnd/>
          </a:ln>
        </p:spPr>
        <p:txBody>
          <a:bodyPr lIns="91431" tIns="45715" rIns="91431" bIns="45715">
            <a:spAutoFit/>
          </a:bodyPr>
          <a:lstStyle/>
          <a:p>
            <a:pPr eaLnBrk="1" hangingPunct="1">
              <a:spcBef>
                <a:spcPct val="10000"/>
              </a:spcBef>
            </a:pPr>
            <a:r>
              <a:rPr lang="el-GR" altLang="el-GR" sz="2200" b="1">
                <a:solidFill>
                  <a:srgbClr val="FF3399"/>
                </a:solidFill>
                <a:latin typeface="Calibri" pitchFamily="34" charset="0"/>
              </a:rPr>
              <a:t>Περιφερική</a:t>
            </a:r>
          </a:p>
          <a:p>
            <a:pPr eaLnBrk="1" hangingPunct="1">
              <a:spcBef>
                <a:spcPct val="10000"/>
              </a:spcBef>
            </a:pPr>
            <a:r>
              <a:rPr lang="el-GR" altLang="el-GR" sz="2200" b="1">
                <a:solidFill>
                  <a:srgbClr val="FF3399"/>
                </a:solidFill>
                <a:latin typeface="Calibri" pitchFamily="34" charset="0"/>
              </a:rPr>
              <a:t>Ευαισθητοποίηση</a:t>
            </a:r>
            <a:endParaRPr lang="en-US" altLang="el-GR" sz="2200" b="1">
              <a:solidFill>
                <a:srgbClr val="FF3399"/>
              </a:solidFill>
              <a:latin typeface="Calibri" pitchFamily="34" charset="0"/>
            </a:endParaRPr>
          </a:p>
        </p:txBody>
      </p:sp>
      <p:sp>
        <p:nvSpPr>
          <p:cNvPr id="36888" name="Oval 6146"/>
          <p:cNvSpPr>
            <a:spLocks noChangeArrowheads="1"/>
          </p:cNvSpPr>
          <p:nvPr/>
        </p:nvSpPr>
        <p:spPr bwMode="auto">
          <a:xfrm>
            <a:off x="3425825" y="3562350"/>
            <a:ext cx="1016000" cy="1014413"/>
          </a:xfrm>
          <a:prstGeom prst="ellipse">
            <a:avLst/>
          </a:prstGeom>
          <a:solidFill>
            <a:schemeClr val="accent1"/>
          </a:solidFill>
          <a:ln w="19050">
            <a:solidFill>
              <a:schemeClr val="tx1"/>
            </a:solidFill>
            <a:round/>
            <a:headEnd/>
            <a:tailEnd/>
          </a:ln>
        </p:spPr>
        <p:txBody>
          <a:bodyPr wrap="none" lIns="0" tIns="0" rIns="0" bIns="0" anchor="ctr"/>
          <a:lstStyle/>
          <a:p>
            <a:pPr algn="ctr" eaLnBrk="1" hangingPunct="1"/>
            <a:r>
              <a:rPr lang="el-GR" altLang="el-GR" b="1">
                <a:solidFill>
                  <a:srgbClr val="FF3399"/>
                </a:solidFill>
                <a:latin typeface="Tahoma" pitchFamily="34" charset="0"/>
                <a:cs typeface="Tahoma" pitchFamily="34" charset="0"/>
              </a:rPr>
              <a:t>Οπίσθιο </a:t>
            </a:r>
          </a:p>
          <a:p>
            <a:pPr algn="ctr" eaLnBrk="1" hangingPunct="1"/>
            <a:r>
              <a:rPr lang="el-GR" altLang="el-GR" b="1">
                <a:solidFill>
                  <a:srgbClr val="FF3399"/>
                </a:solidFill>
                <a:latin typeface="Tahoma" pitchFamily="34" charset="0"/>
                <a:cs typeface="Tahoma" pitchFamily="34" charset="0"/>
              </a:rPr>
              <a:t>Κέρας</a:t>
            </a:r>
            <a:endParaRPr lang="en-US" altLang="el-GR" b="1">
              <a:solidFill>
                <a:srgbClr val="FF3399"/>
              </a:solidFill>
              <a:latin typeface="Tahoma" pitchFamily="34" charset="0"/>
              <a:cs typeface="Tahoma" pitchFamily="34" charset="0"/>
            </a:endParaRPr>
          </a:p>
        </p:txBody>
      </p:sp>
      <p:sp>
        <p:nvSpPr>
          <p:cNvPr id="36889" name="TextBox 24"/>
          <p:cNvSpPr txBox="1">
            <a:spLocks noChangeArrowheads="1"/>
          </p:cNvSpPr>
          <p:nvPr/>
        </p:nvSpPr>
        <p:spPr bwMode="auto">
          <a:xfrm>
            <a:off x="0" y="6392863"/>
            <a:ext cx="4189413" cy="307975"/>
          </a:xfrm>
          <a:prstGeom prst="rect">
            <a:avLst/>
          </a:prstGeom>
          <a:noFill/>
          <a:ln w="9525">
            <a:noFill/>
            <a:miter lim="800000"/>
            <a:headEnd/>
            <a:tailEnd/>
          </a:ln>
        </p:spPr>
        <p:txBody>
          <a:bodyPr wrap="none">
            <a:spAutoFit/>
          </a:bodyPr>
          <a:lstStyle/>
          <a:p>
            <a:pPr eaLnBrk="1" hangingPunct="1"/>
            <a:r>
              <a:rPr lang="en-US" altLang="el-GR" sz="1400">
                <a:solidFill>
                  <a:srgbClr val="FFFF00"/>
                </a:solidFill>
                <a:latin typeface="Calibri" pitchFamily="34" charset="0"/>
              </a:rPr>
              <a:t>Jay GW and Barkin RL. Disease-a-Month. 2014; 60:6-47</a:t>
            </a:r>
            <a:endParaRPr lang="el-GR" altLang="el-GR" sz="1400">
              <a:solidFill>
                <a:srgbClr val="FFFF00"/>
              </a:solidFill>
              <a:latin typeface="Calibri" pitchFamily="34" charset="0"/>
            </a:endParaRPr>
          </a:p>
        </p:txBody>
      </p:sp>
      <p:sp>
        <p:nvSpPr>
          <p:cNvPr id="36890" name="TextBox 25"/>
          <p:cNvSpPr txBox="1">
            <a:spLocks noChangeArrowheads="1"/>
          </p:cNvSpPr>
          <p:nvPr/>
        </p:nvSpPr>
        <p:spPr bwMode="auto">
          <a:xfrm>
            <a:off x="5472113" y="6165850"/>
            <a:ext cx="3671887" cy="307975"/>
          </a:xfrm>
          <a:prstGeom prst="rect">
            <a:avLst/>
          </a:prstGeom>
          <a:noFill/>
          <a:ln w="9525">
            <a:noFill/>
            <a:miter lim="800000"/>
            <a:headEnd/>
            <a:tailEnd/>
          </a:ln>
        </p:spPr>
        <p:txBody>
          <a:bodyPr wrap="none">
            <a:spAutoFit/>
          </a:bodyPr>
          <a:lstStyle/>
          <a:p>
            <a:pPr eaLnBrk="1" hangingPunct="1"/>
            <a:r>
              <a:rPr lang="el-GR" altLang="el-GR" sz="1400" b="1">
                <a:solidFill>
                  <a:srgbClr val="FFFF00"/>
                </a:solidFill>
                <a:latin typeface="Calibri" pitchFamily="34" charset="0"/>
              </a:rPr>
              <a:t>Προσαρμογή από </a:t>
            </a:r>
            <a:r>
              <a:rPr lang="en-US" altLang="el-GR" sz="1400" b="1">
                <a:solidFill>
                  <a:srgbClr val="FFFF00"/>
                </a:solidFill>
                <a:latin typeface="Calibri" pitchFamily="34" charset="0"/>
              </a:rPr>
              <a:t>Jay GW and Barkin RL</a:t>
            </a:r>
            <a:r>
              <a:rPr lang="el-GR" altLang="el-GR" sz="1400" b="1">
                <a:solidFill>
                  <a:srgbClr val="FFFF00"/>
                </a:solidFill>
                <a:latin typeface="Calibri" pitchFamily="34" charset="0"/>
              </a:rPr>
              <a:t> (2014)</a:t>
            </a:r>
          </a:p>
        </p:txBody>
      </p:sp>
    </p:spTree>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15913" y="476250"/>
            <a:ext cx="8229600" cy="836613"/>
          </a:xfrm>
        </p:spPr>
        <p:txBody>
          <a:bodyPr/>
          <a:lstStyle/>
          <a:p>
            <a:r>
              <a:rPr lang="el-GR" altLang="el-GR" sz="3200" b="1">
                <a:solidFill>
                  <a:srgbClr val="FFFF66"/>
                </a:solidFill>
                <a:latin typeface="Bookman Old Style" pitchFamily="18" charset="0"/>
              </a:rPr>
              <a:t>Ταξινόμηση οπιοειδών</a:t>
            </a:r>
          </a:p>
        </p:txBody>
      </p:sp>
      <p:graphicFrame>
        <p:nvGraphicFramePr>
          <p:cNvPr id="2" name="Πίνακας 1"/>
          <p:cNvGraphicFramePr>
            <a:graphicFrameLocks noGrp="1"/>
          </p:cNvGraphicFramePr>
          <p:nvPr/>
        </p:nvGraphicFramePr>
        <p:xfrm>
          <a:off x="323850" y="1341438"/>
          <a:ext cx="8496300" cy="4521202"/>
        </p:xfrm>
        <a:graphic>
          <a:graphicData uri="http://schemas.openxmlformats.org/drawingml/2006/table">
            <a:tbl>
              <a:tblPr firstRow="1" bandRow="1">
                <a:tableStyleId>{5C22544A-7EE6-4342-B048-85BDC9FD1C3A}</a:tableStyleId>
              </a:tblPr>
              <a:tblGrid>
                <a:gridCol w="2832100">
                  <a:extLst>
                    <a:ext uri="{9D8B030D-6E8A-4147-A177-3AD203B41FA5}">
                      <a16:colId xmlns="" xmlns:a16="http://schemas.microsoft.com/office/drawing/2014/main" val="20000"/>
                    </a:ext>
                  </a:extLst>
                </a:gridCol>
                <a:gridCol w="2832100">
                  <a:extLst>
                    <a:ext uri="{9D8B030D-6E8A-4147-A177-3AD203B41FA5}">
                      <a16:colId xmlns="" xmlns:a16="http://schemas.microsoft.com/office/drawing/2014/main" val="20001"/>
                    </a:ext>
                  </a:extLst>
                </a:gridCol>
                <a:gridCol w="2832100">
                  <a:extLst>
                    <a:ext uri="{9D8B030D-6E8A-4147-A177-3AD203B41FA5}">
                      <a16:colId xmlns="" xmlns:a16="http://schemas.microsoft.com/office/drawing/2014/main" val="20002"/>
                    </a:ext>
                  </a:extLst>
                </a:gridCol>
              </a:tblGrid>
              <a:tr h="751868">
                <a:tc>
                  <a:txBody>
                    <a:bodyPr/>
                    <a:lstStyle/>
                    <a:p>
                      <a:r>
                        <a:rPr lang="el-GR" sz="1800" b="1" dirty="0">
                          <a:solidFill>
                            <a:srgbClr val="7030A0"/>
                          </a:solidFill>
                          <a:latin typeface="Bookman Old Style" panose="02050604050505020204" pitchFamily="18" charset="0"/>
                        </a:rPr>
                        <a:t>Μακράς διάρκειας</a:t>
                      </a:r>
                    </a:p>
                  </a:txBody>
                  <a:tcPr marL="91433" marR="91433" marT="45711" marB="45711"/>
                </a:tc>
                <a:tc>
                  <a:txBody>
                    <a:bodyPr/>
                    <a:lstStyle/>
                    <a:p>
                      <a:r>
                        <a:rPr lang="el-GR" sz="1800" b="1" dirty="0">
                          <a:solidFill>
                            <a:srgbClr val="7030A0"/>
                          </a:solidFill>
                          <a:latin typeface="Bookman Old Style" panose="02050604050505020204" pitchFamily="18" charset="0"/>
                        </a:rPr>
                        <a:t>Βραχείας</a:t>
                      </a:r>
                      <a:r>
                        <a:rPr lang="el-GR" sz="1800" b="1" baseline="0" dirty="0">
                          <a:solidFill>
                            <a:srgbClr val="7030A0"/>
                          </a:solidFill>
                          <a:latin typeface="Bookman Old Style" panose="02050604050505020204" pitchFamily="18" charset="0"/>
                        </a:rPr>
                        <a:t> διάρκειας </a:t>
                      </a:r>
                      <a:endParaRPr lang="el-GR" sz="1800" b="1" dirty="0">
                        <a:solidFill>
                          <a:srgbClr val="7030A0"/>
                        </a:solidFill>
                        <a:latin typeface="Bookman Old Style" panose="02050604050505020204" pitchFamily="18" charset="0"/>
                      </a:endParaRPr>
                    </a:p>
                  </a:txBody>
                  <a:tcPr marL="91433" marR="91433" marT="45711" marB="45711"/>
                </a:tc>
                <a:tc>
                  <a:txBody>
                    <a:bodyPr/>
                    <a:lstStyle/>
                    <a:p>
                      <a:r>
                        <a:rPr lang="el-GR" sz="1800" b="1" dirty="0">
                          <a:solidFill>
                            <a:srgbClr val="7030A0"/>
                          </a:solidFill>
                          <a:latin typeface="Bookman Old Style" panose="02050604050505020204" pitchFamily="18" charset="0"/>
                        </a:rPr>
                        <a:t>Ταχείας έναρξης</a:t>
                      </a:r>
                      <a:r>
                        <a:rPr lang="el-GR" sz="1800" b="1" baseline="0" dirty="0">
                          <a:solidFill>
                            <a:srgbClr val="7030A0"/>
                          </a:solidFill>
                          <a:latin typeface="Bookman Old Style" panose="02050604050505020204" pitchFamily="18" charset="0"/>
                        </a:rPr>
                        <a:t> </a:t>
                      </a:r>
                      <a:endParaRPr lang="el-GR" sz="1800" b="1" dirty="0">
                        <a:solidFill>
                          <a:srgbClr val="7030A0"/>
                        </a:solidFill>
                        <a:latin typeface="Bookman Old Style" panose="02050604050505020204" pitchFamily="18" charset="0"/>
                      </a:endParaRPr>
                    </a:p>
                  </a:txBody>
                  <a:tcPr marL="91433" marR="91433" marT="45711" marB="45711"/>
                </a:tc>
                <a:extLst>
                  <a:ext uri="{0D108BD9-81ED-4DB2-BD59-A6C34878D82A}">
                    <a16:rowId xmlns="" xmlns:a16="http://schemas.microsoft.com/office/drawing/2014/main" val="10000"/>
                  </a:ext>
                </a:extLst>
              </a:tr>
              <a:tr h="914381">
                <a:tc>
                  <a:txBody>
                    <a:bodyPr/>
                    <a:lstStyle/>
                    <a:p>
                      <a:r>
                        <a:rPr lang="el-GR" sz="1800" b="1" dirty="0" err="1">
                          <a:latin typeface="Bookman Old Style" panose="02050604050505020204" pitchFamily="18" charset="0"/>
                        </a:rPr>
                        <a:t>Φεντανύλη</a:t>
                      </a:r>
                      <a:r>
                        <a:rPr lang="el-GR" sz="1800" b="1" dirty="0">
                          <a:latin typeface="Bookman Old Style" panose="02050604050505020204" pitchFamily="18" charset="0"/>
                        </a:rPr>
                        <a:t> </a:t>
                      </a:r>
                      <a:r>
                        <a:rPr lang="el-GR" sz="1800" b="1" dirty="0" err="1">
                          <a:latin typeface="Bookman Old Style" panose="02050604050505020204" pitchFamily="18" charset="0"/>
                        </a:rPr>
                        <a:t>διαδερμικά</a:t>
                      </a:r>
                      <a:r>
                        <a:rPr lang="el-GR" sz="1800" b="1" dirty="0">
                          <a:latin typeface="Bookman Old Style" panose="02050604050505020204" pitchFamily="18" charset="0"/>
                        </a:rPr>
                        <a:t> </a:t>
                      </a:r>
                    </a:p>
                    <a:p>
                      <a:endParaRPr lang="el-GR" sz="1800" b="1" dirty="0">
                        <a:latin typeface="Bookman Old Style" panose="02050604050505020204" pitchFamily="18" charset="0"/>
                      </a:endParaRPr>
                    </a:p>
                  </a:txBody>
                  <a:tcPr marL="91433" marR="91433" marT="45711" marB="45711"/>
                </a:tc>
                <a:tc>
                  <a:txBody>
                    <a:bodyPr/>
                    <a:lstStyle/>
                    <a:p>
                      <a:r>
                        <a:rPr lang="el-GR" sz="1800" b="1" dirty="0" err="1">
                          <a:latin typeface="Bookman Old Style" panose="02050604050505020204" pitchFamily="18" charset="0"/>
                        </a:rPr>
                        <a:t>Κωδείνη</a:t>
                      </a:r>
                      <a:endParaRPr lang="el-GR" sz="1800" b="1" dirty="0">
                        <a:latin typeface="Bookman Old Style" panose="02050604050505020204" pitchFamily="18" charset="0"/>
                      </a:endParaRPr>
                    </a:p>
                  </a:txBody>
                  <a:tcPr marL="91433" marR="91433" marT="45711" marB="45711"/>
                </a:tc>
                <a:tc>
                  <a:txBody>
                    <a:bodyPr/>
                    <a:lstStyle/>
                    <a:p>
                      <a:r>
                        <a:rPr lang="el-GR" sz="1800" b="1" dirty="0" err="1">
                          <a:latin typeface="Bookman Old Style" panose="02050604050505020204" pitchFamily="18" charset="0"/>
                        </a:rPr>
                        <a:t>Διαβλεννογονική</a:t>
                      </a:r>
                      <a:r>
                        <a:rPr lang="el-GR" sz="1800" b="1" dirty="0">
                          <a:latin typeface="Bookman Old Style" panose="02050604050505020204" pitchFamily="18" charset="0"/>
                        </a:rPr>
                        <a:t> χορήγηση.</a:t>
                      </a:r>
                    </a:p>
                  </a:txBody>
                  <a:tcPr marL="91433" marR="91433" marT="45711" marB="45711"/>
                </a:tc>
                <a:extLst>
                  <a:ext uri="{0D108BD9-81ED-4DB2-BD59-A6C34878D82A}">
                    <a16:rowId xmlns="" xmlns:a16="http://schemas.microsoft.com/office/drawing/2014/main" val="10001"/>
                  </a:ext>
                </a:extLst>
              </a:tr>
              <a:tr h="914381">
                <a:tc>
                  <a:txBody>
                    <a:bodyPr/>
                    <a:lstStyle/>
                    <a:p>
                      <a:r>
                        <a:rPr lang="el-GR" sz="1800" b="1" dirty="0">
                          <a:latin typeface="Bookman Old Style" panose="02050604050505020204" pitchFamily="18" charset="0"/>
                        </a:rPr>
                        <a:t>Μορφίνη </a:t>
                      </a:r>
                      <a:endParaRPr lang="en-US" sz="1800" b="1" dirty="0">
                        <a:latin typeface="Bookman Old Style" panose="02050604050505020204" pitchFamily="18" charset="0"/>
                      </a:endParaRPr>
                    </a:p>
                    <a:p>
                      <a:r>
                        <a:rPr lang="en-US" sz="1800" b="1" dirty="0">
                          <a:latin typeface="Bookman Old Style" panose="02050604050505020204" pitchFamily="18" charset="0"/>
                        </a:rPr>
                        <a:t>O</a:t>
                      </a:r>
                      <a:r>
                        <a:rPr lang="el-GR" sz="1800" b="1" dirty="0" err="1">
                          <a:latin typeface="Bookman Old Style" panose="02050604050505020204" pitchFamily="18" charset="0"/>
                        </a:rPr>
                        <a:t>ξυκοδόνη</a:t>
                      </a:r>
                      <a:r>
                        <a:rPr lang="el-GR" sz="1800" b="1" dirty="0">
                          <a:latin typeface="Bookman Old Style" panose="02050604050505020204" pitchFamily="18" charset="0"/>
                        </a:rPr>
                        <a:t> </a:t>
                      </a:r>
                      <a:r>
                        <a:rPr lang="en-US" sz="1800" b="1" dirty="0">
                          <a:latin typeface="Bookman Old Style" panose="02050604050505020204" pitchFamily="18" charset="0"/>
                        </a:rPr>
                        <a:t>O</a:t>
                      </a:r>
                      <a:r>
                        <a:rPr lang="el-GR" sz="1800" b="1" dirty="0" err="1">
                          <a:latin typeface="Bookman Old Style" panose="02050604050505020204" pitchFamily="18" charset="0"/>
                        </a:rPr>
                        <a:t>ξυμορφόνη</a:t>
                      </a:r>
                      <a:endParaRPr lang="el-GR" sz="1800" b="1" dirty="0">
                        <a:latin typeface="Bookman Old Style" panose="02050604050505020204" pitchFamily="18" charset="0"/>
                      </a:endParaRPr>
                    </a:p>
                  </a:txBody>
                  <a:tcPr marL="91433" marR="91433" marT="45711" marB="45711"/>
                </a:tc>
                <a:tc>
                  <a:txBody>
                    <a:bodyPr/>
                    <a:lstStyle/>
                    <a:p>
                      <a:r>
                        <a:rPr lang="el-GR" sz="1800" b="1" dirty="0">
                          <a:latin typeface="Bookman Old Style" panose="02050604050505020204" pitchFamily="18" charset="0"/>
                        </a:rPr>
                        <a:t>Διάλυμα μορφίνης</a:t>
                      </a:r>
                      <a:r>
                        <a:rPr lang="el-GR" sz="1800" b="1" baseline="0" dirty="0">
                          <a:latin typeface="Bookman Old Style" panose="02050604050505020204" pitchFamily="18" charset="0"/>
                        </a:rPr>
                        <a:t> </a:t>
                      </a:r>
                      <a:endParaRPr lang="el-GR" sz="1800" b="1" dirty="0">
                        <a:latin typeface="Bookman Old Style" panose="02050604050505020204" pitchFamily="18" charset="0"/>
                      </a:endParaRPr>
                    </a:p>
                  </a:txBody>
                  <a:tcPr marL="91433" marR="91433" marT="45711" marB="45711"/>
                </a:tc>
                <a:tc>
                  <a:txBody>
                    <a:bodyPr/>
                    <a:lstStyle/>
                    <a:p>
                      <a:r>
                        <a:rPr lang="el-GR" sz="1800" b="1" dirty="0">
                          <a:latin typeface="Bookman Old Style" panose="02050604050505020204" pitchFamily="18" charset="0"/>
                        </a:rPr>
                        <a:t>Βλεννογόνος</a:t>
                      </a:r>
                      <a:r>
                        <a:rPr lang="el-GR" sz="1800" b="1" baseline="0" dirty="0">
                          <a:latin typeface="Bookman Old Style" panose="02050604050505020204" pitchFamily="18" charset="0"/>
                        </a:rPr>
                        <a:t> στοματικής κοιλότητας.</a:t>
                      </a:r>
                      <a:endParaRPr lang="el-GR" sz="1800" b="1" dirty="0">
                        <a:latin typeface="Bookman Old Style" panose="02050604050505020204" pitchFamily="18" charset="0"/>
                      </a:endParaRPr>
                    </a:p>
                  </a:txBody>
                  <a:tcPr marL="91433" marR="91433" marT="45711" marB="45711"/>
                </a:tc>
                <a:extLst>
                  <a:ext uri="{0D108BD9-81ED-4DB2-BD59-A6C34878D82A}">
                    <a16:rowId xmlns="" xmlns:a16="http://schemas.microsoft.com/office/drawing/2014/main" val="10002"/>
                  </a:ext>
                </a:extLst>
              </a:tr>
              <a:tr h="1188701">
                <a:tc>
                  <a:txBody>
                    <a:bodyPr/>
                    <a:lstStyle/>
                    <a:p>
                      <a:r>
                        <a:rPr lang="el-GR" sz="1800" b="1" dirty="0" err="1">
                          <a:latin typeface="Bookman Old Style" panose="02050604050505020204" pitchFamily="18" charset="0"/>
                        </a:rPr>
                        <a:t>Μεθαδόνη</a:t>
                      </a:r>
                      <a:r>
                        <a:rPr lang="el-GR" sz="1800" b="1" dirty="0">
                          <a:latin typeface="Bookman Old Style" panose="02050604050505020204" pitchFamily="18" charset="0"/>
                        </a:rPr>
                        <a:t> </a:t>
                      </a:r>
                    </a:p>
                    <a:p>
                      <a:r>
                        <a:rPr lang="en-US" sz="1800" b="1" dirty="0">
                          <a:latin typeface="Bookman Old Style" panose="02050604050505020204" pitchFamily="18" charset="0"/>
                        </a:rPr>
                        <a:t>B</a:t>
                      </a:r>
                      <a:r>
                        <a:rPr lang="el-GR" sz="1800" b="1" dirty="0" err="1">
                          <a:latin typeface="Bookman Old Style" panose="02050604050505020204" pitchFamily="18" charset="0"/>
                        </a:rPr>
                        <a:t>ουπρενορφίνη</a:t>
                      </a:r>
                      <a:endParaRPr lang="el-GR" sz="1800" b="1" dirty="0">
                        <a:latin typeface="Bookman Old Style" panose="02050604050505020204" pitchFamily="18" charset="0"/>
                      </a:endParaRPr>
                    </a:p>
                  </a:txBody>
                  <a:tcPr marL="91433" marR="91433" marT="45711" marB="45711"/>
                </a:tc>
                <a:tc>
                  <a:txBody>
                    <a:bodyPr/>
                    <a:lstStyle/>
                    <a:p>
                      <a:r>
                        <a:rPr lang="el-GR" sz="1800" b="1" dirty="0" err="1">
                          <a:latin typeface="Bookman Old Style" panose="02050604050505020204" pitchFamily="18" charset="0"/>
                        </a:rPr>
                        <a:t>Υδρομορφόνη</a:t>
                      </a:r>
                      <a:r>
                        <a:rPr lang="el-GR" sz="1800" b="1" baseline="0" dirty="0">
                          <a:latin typeface="Bookman Old Style" panose="02050604050505020204" pitchFamily="18" charset="0"/>
                        </a:rPr>
                        <a:t> </a:t>
                      </a:r>
                    </a:p>
                    <a:p>
                      <a:r>
                        <a:rPr lang="el-GR" sz="1800" b="1" dirty="0" err="1">
                          <a:latin typeface="Bookman Old Style" panose="02050604050505020204" pitchFamily="18" charset="0"/>
                        </a:rPr>
                        <a:t>Υδροκοδόνη</a:t>
                      </a:r>
                      <a:endParaRPr lang="el-GR" sz="1800" b="1" dirty="0">
                        <a:latin typeface="Bookman Old Style" panose="02050604050505020204" pitchFamily="18" charset="0"/>
                      </a:endParaRPr>
                    </a:p>
                    <a:p>
                      <a:r>
                        <a:rPr lang="el-GR" sz="1800" b="1" dirty="0" err="1">
                          <a:latin typeface="Bookman Old Style" panose="02050604050505020204" pitchFamily="18" charset="0"/>
                        </a:rPr>
                        <a:t>Τραμαδόλη</a:t>
                      </a:r>
                      <a:endParaRPr lang="el-GR" sz="1800" b="1" dirty="0">
                        <a:latin typeface="Bookman Old Style" panose="02050604050505020204" pitchFamily="18" charset="0"/>
                      </a:endParaRPr>
                    </a:p>
                    <a:p>
                      <a:r>
                        <a:rPr lang="en-US" sz="1800" b="1" dirty="0" err="1">
                          <a:latin typeface="Bookman Old Style" panose="02050604050505020204" pitchFamily="18" charset="0"/>
                        </a:rPr>
                        <a:t>Tapentadol</a:t>
                      </a:r>
                      <a:r>
                        <a:rPr lang="en-US" sz="1800" b="1" baseline="0" dirty="0">
                          <a:latin typeface="Bookman Old Style" panose="02050604050505020204" pitchFamily="18" charset="0"/>
                        </a:rPr>
                        <a:t> </a:t>
                      </a:r>
                      <a:endParaRPr lang="el-GR" sz="1800" b="1" dirty="0">
                        <a:latin typeface="Bookman Old Style" panose="02050604050505020204" pitchFamily="18" charset="0"/>
                      </a:endParaRPr>
                    </a:p>
                  </a:txBody>
                  <a:tcPr marL="91433" marR="91433" marT="45711" marB="45711"/>
                </a:tc>
                <a:tc>
                  <a:txBody>
                    <a:bodyPr/>
                    <a:lstStyle/>
                    <a:p>
                      <a:r>
                        <a:rPr lang="el-GR" sz="1800" b="1" dirty="0">
                          <a:latin typeface="Bookman Old Style" panose="02050604050505020204" pitchFamily="18" charset="0"/>
                        </a:rPr>
                        <a:t>Βλεννογόνος                              ρινικής                    κοιλότητας.</a:t>
                      </a:r>
                    </a:p>
                  </a:txBody>
                  <a:tcPr marL="91433" marR="91433" marT="45711" marB="45711"/>
                </a:tc>
                <a:extLst>
                  <a:ext uri="{0D108BD9-81ED-4DB2-BD59-A6C34878D82A}">
                    <a16:rowId xmlns="" xmlns:a16="http://schemas.microsoft.com/office/drawing/2014/main" val="10003"/>
                  </a:ext>
                </a:extLst>
              </a:tr>
              <a:tr h="751868">
                <a:tc>
                  <a:txBody>
                    <a:bodyPr/>
                    <a:lstStyle/>
                    <a:p>
                      <a:endParaRPr lang="el-GR" sz="1800"/>
                    </a:p>
                  </a:txBody>
                  <a:tcPr marL="91433" marR="91433" marT="45711" marB="45711"/>
                </a:tc>
                <a:tc>
                  <a:txBody>
                    <a:bodyPr/>
                    <a:lstStyle/>
                    <a:p>
                      <a:endParaRPr lang="el-GR" sz="1800"/>
                    </a:p>
                  </a:txBody>
                  <a:tcPr marL="91433" marR="91433" marT="45711" marB="45711"/>
                </a:tc>
                <a:tc>
                  <a:txBody>
                    <a:bodyPr/>
                    <a:lstStyle/>
                    <a:p>
                      <a:endParaRPr lang="el-GR" sz="1800" dirty="0"/>
                    </a:p>
                  </a:txBody>
                  <a:tcPr marL="91433" marR="91433" marT="45711" marB="45711"/>
                </a:tc>
                <a:extLst>
                  <a:ext uri="{0D108BD9-81ED-4DB2-BD59-A6C34878D82A}">
                    <a16:rowId xmlns="" xmlns:a16="http://schemas.microsoft.com/office/drawing/2014/main" val="10004"/>
                  </a:ext>
                </a:extLst>
              </a:tr>
            </a:tbl>
          </a:graphicData>
        </a:graphic>
      </p:graphicFrame>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11163" y="115888"/>
            <a:ext cx="8229600" cy="836612"/>
          </a:xfrm>
        </p:spPr>
        <p:txBody>
          <a:bodyPr/>
          <a:lstStyle/>
          <a:p>
            <a:r>
              <a:rPr lang="el-GR" altLang="el-GR" sz="3200" b="1">
                <a:solidFill>
                  <a:srgbClr val="FFFF66"/>
                </a:solidFill>
                <a:latin typeface="Bookman Old Style" pitchFamily="18" charset="0"/>
              </a:rPr>
              <a:t>Διαδερμική φεντανύλη</a:t>
            </a:r>
          </a:p>
        </p:txBody>
      </p:sp>
      <p:sp>
        <p:nvSpPr>
          <p:cNvPr id="43011" name="5 - Ορθογώνιο"/>
          <p:cNvSpPr>
            <a:spLocks noChangeArrowheads="1"/>
          </p:cNvSpPr>
          <p:nvPr/>
        </p:nvSpPr>
        <p:spPr bwMode="auto">
          <a:xfrm>
            <a:off x="493713" y="1063625"/>
            <a:ext cx="8066087" cy="5078413"/>
          </a:xfrm>
          <a:prstGeom prst="rect">
            <a:avLst/>
          </a:prstGeom>
          <a:noFill/>
          <a:ln w="41275">
            <a:solidFill>
              <a:srgbClr val="FFFF00"/>
            </a:solidFill>
            <a:miter lim="800000"/>
            <a:headEnd/>
            <a:tailEnd/>
          </a:ln>
        </p:spPr>
        <p:txBody>
          <a:bodyPr>
            <a:spAutoFit/>
          </a:bodyPr>
          <a:lstStyle/>
          <a:p>
            <a:pPr marL="342900" indent="-342900" algn="just" eaLnBrk="1" hangingPunct="1">
              <a:lnSpc>
                <a:spcPct val="150000"/>
              </a:lnSpc>
              <a:buFontTx/>
              <a:buChar char="•"/>
            </a:pPr>
            <a:r>
              <a:rPr lang="el-GR" altLang="el-GR" sz="2400">
                <a:solidFill>
                  <a:schemeClr val="bg1"/>
                </a:solidFill>
              </a:rPr>
              <a:t>Τα αυτοκόλλητα διαδερμικής φεντανύλης κατασκευάζονται έτσι ώστε, να φέρουν                          «μια δεξαμενή» φαρμάκου που διαχωρίζονται από το δέρμα με μια μεμβράνη με μικροπόρους για ελεγχόμενη ταχύτητα αποδέσμευσης από το αυτοκόλλητο πολυμερές.</a:t>
            </a:r>
          </a:p>
          <a:p>
            <a:pPr marL="342900" indent="-342900" algn="just" eaLnBrk="1" hangingPunct="1">
              <a:lnSpc>
                <a:spcPct val="150000"/>
              </a:lnSpc>
              <a:buFontTx/>
              <a:buChar char="•"/>
            </a:pPr>
            <a:r>
              <a:rPr lang="el-GR" altLang="el-GR" sz="2400" b="1">
                <a:solidFill>
                  <a:srgbClr val="FFFF00"/>
                </a:solidFill>
              </a:rPr>
              <a:t>Η αλλαγή του επιθέματος γίνεται κάθε 72 ώρες.</a:t>
            </a:r>
          </a:p>
          <a:p>
            <a:pPr marL="342900" indent="-342900" algn="just" eaLnBrk="1" hangingPunct="1">
              <a:lnSpc>
                <a:spcPct val="150000"/>
              </a:lnSpc>
            </a:pPr>
            <a:endParaRPr lang="el-GR" altLang="el-GR" sz="2400" b="1">
              <a:solidFill>
                <a:schemeClr val="bg1"/>
              </a:solidFill>
            </a:endParaRPr>
          </a:p>
        </p:txBody>
      </p:sp>
    </p:spTree>
  </p:cSld>
  <p:clrMapOvr>
    <a:masterClrMapping/>
  </p:clrMapOvr>
  <p:transition spd="med">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20688" y="0"/>
            <a:ext cx="8229600" cy="836613"/>
          </a:xfrm>
        </p:spPr>
        <p:txBody>
          <a:bodyPr/>
          <a:lstStyle/>
          <a:p>
            <a:r>
              <a:rPr lang="el-GR" altLang="el-GR" sz="3200" b="1">
                <a:solidFill>
                  <a:srgbClr val="FFFF66"/>
                </a:solidFill>
                <a:latin typeface="Bookman Old Style" pitchFamily="18" charset="0"/>
              </a:rPr>
              <a:t>Τραμαδόλη</a:t>
            </a:r>
          </a:p>
        </p:txBody>
      </p:sp>
      <p:sp>
        <p:nvSpPr>
          <p:cNvPr id="45059" name="5 - Ορθογώνιο"/>
          <p:cNvSpPr>
            <a:spLocks noChangeArrowheads="1"/>
          </p:cNvSpPr>
          <p:nvPr/>
        </p:nvSpPr>
        <p:spPr bwMode="auto">
          <a:xfrm>
            <a:off x="179388" y="638175"/>
            <a:ext cx="8713787" cy="6002338"/>
          </a:xfrm>
          <a:prstGeom prst="rect">
            <a:avLst/>
          </a:prstGeom>
          <a:noFill/>
          <a:ln w="41275">
            <a:solidFill>
              <a:srgbClr val="FFFF00"/>
            </a:solidFill>
            <a:miter lim="800000"/>
            <a:headEnd/>
            <a:tailEnd/>
          </a:ln>
        </p:spPr>
        <p:txBody>
          <a:bodyPr>
            <a:spAutoFit/>
          </a:bodyPr>
          <a:lstStyle/>
          <a:p>
            <a:pPr marL="342900" indent="-342900" algn="just" eaLnBrk="1" hangingPunct="1">
              <a:lnSpc>
                <a:spcPct val="150000"/>
              </a:lnSpc>
              <a:buFontTx/>
              <a:buChar char="•"/>
            </a:pPr>
            <a:r>
              <a:rPr lang="el-GR" altLang="el-GR" sz="2400">
                <a:solidFill>
                  <a:schemeClr val="bg1"/>
                </a:solidFill>
              </a:rPr>
              <a:t>Είναι συνθετικό οπιοειδές για την αντιμετώπιση μέτριου έως σοβαρού πόνου. Είναι αμιγώς αγωνιστής των μ, δ,  κ  υποδοχέων των οπιοειδών, με υψηλότερη συγγένεια στους μ υποδοχείς, ενώ συγχρόνως</a:t>
            </a:r>
            <a:r>
              <a:rPr lang="en-US" altLang="el-GR" sz="2400">
                <a:solidFill>
                  <a:schemeClr val="bg1"/>
                </a:solidFill>
              </a:rPr>
              <a:t>,</a:t>
            </a:r>
            <a:r>
              <a:rPr lang="el-GR" altLang="el-GR" sz="2400">
                <a:solidFill>
                  <a:schemeClr val="bg1"/>
                </a:solidFill>
              </a:rPr>
              <a:t> δρα μέσω της αναστολής του  μηχανισμού επαναπρόσληψης  σεροτονίνης και νοραδρεναλίνης.</a:t>
            </a:r>
          </a:p>
          <a:p>
            <a:pPr marL="342900" indent="-342900" algn="just" eaLnBrk="1" hangingPunct="1">
              <a:lnSpc>
                <a:spcPct val="150000"/>
              </a:lnSpc>
              <a:buFontTx/>
              <a:buChar char="•"/>
            </a:pPr>
            <a:r>
              <a:rPr lang="el-GR" altLang="el-GR" sz="2400">
                <a:solidFill>
                  <a:schemeClr val="bg1"/>
                </a:solidFill>
              </a:rPr>
              <a:t>Χρειάζεται προσοχή η συγχορήγηση </a:t>
            </a:r>
            <a:r>
              <a:rPr lang="en-US" altLang="el-GR" sz="2400">
                <a:solidFill>
                  <a:schemeClr val="bg1"/>
                </a:solidFill>
              </a:rPr>
              <a:t>SSRI </a:t>
            </a:r>
            <a:r>
              <a:rPr lang="el-GR" altLang="el-GR" sz="2400">
                <a:solidFill>
                  <a:schemeClr val="bg1"/>
                </a:solidFill>
              </a:rPr>
              <a:t>&amp;</a:t>
            </a:r>
            <a:r>
              <a:rPr lang="en-US" altLang="el-GR" sz="2400">
                <a:solidFill>
                  <a:schemeClr val="bg1"/>
                </a:solidFill>
              </a:rPr>
              <a:t> SNRI</a:t>
            </a:r>
            <a:r>
              <a:rPr lang="el-GR" altLang="el-GR" sz="2400" b="1">
                <a:solidFill>
                  <a:schemeClr val="bg1"/>
                </a:solidFill>
              </a:rPr>
              <a:t>.</a:t>
            </a:r>
            <a:r>
              <a:rPr lang="en-US" altLang="el-GR" sz="2400" b="1">
                <a:solidFill>
                  <a:schemeClr val="bg1"/>
                </a:solidFill>
              </a:rPr>
              <a:t> </a:t>
            </a:r>
            <a:endParaRPr lang="el-GR" altLang="el-GR" sz="2400" b="1">
              <a:solidFill>
                <a:schemeClr val="bg1"/>
              </a:solidFill>
            </a:endParaRPr>
          </a:p>
          <a:p>
            <a:pPr marL="342900" indent="-342900" algn="just" eaLnBrk="1" hangingPunct="1">
              <a:lnSpc>
                <a:spcPct val="150000"/>
              </a:lnSpc>
              <a:buFontTx/>
              <a:buChar char="•"/>
            </a:pPr>
            <a:r>
              <a:rPr lang="el-GR" altLang="el-GR" sz="2400" b="1">
                <a:solidFill>
                  <a:srgbClr val="FFFF00"/>
                </a:solidFill>
              </a:rPr>
              <a:t>Απαγορεύεται η χορήγηση της τραμαδόλης σε ασθενείς που λαμβάνουν αναστολείς της μονοαμινοξειδάσης (ΜΑΟ).</a:t>
            </a:r>
          </a:p>
          <a:p>
            <a:pPr marL="342900" indent="-342900" algn="just" eaLnBrk="1" hangingPunct="1">
              <a:lnSpc>
                <a:spcPct val="150000"/>
              </a:lnSpc>
            </a:pPr>
            <a:r>
              <a:rPr lang="en-US" altLang="el-GR" sz="1600" b="1">
                <a:solidFill>
                  <a:srgbClr val="FFFF00"/>
                </a:solidFill>
              </a:rPr>
              <a:t>                                            Sudedi  M et al.  Biomed. &amp; Pharmcotherapy 2019 </a:t>
            </a:r>
            <a:endParaRPr lang="el-GR" altLang="el-GR" sz="1600" b="1">
              <a:solidFill>
                <a:srgbClr val="FFFF00"/>
              </a:solidFill>
            </a:endParaRPr>
          </a:p>
        </p:txBody>
      </p:sp>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333375"/>
            <a:ext cx="8229600" cy="836613"/>
          </a:xfrm>
        </p:spPr>
        <p:txBody>
          <a:bodyPr/>
          <a:lstStyle/>
          <a:p>
            <a:r>
              <a:rPr lang="el-GR" altLang="el-GR" sz="3200" b="1">
                <a:solidFill>
                  <a:srgbClr val="FFFF66"/>
                </a:solidFill>
              </a:rPr>
              <a:t>Ορισμός </a:t>
            </a:r>
          </a:p>
        </p:txBody>
      </p:sp>
      <p:sp>
        <p:nvSpPr>
          <p:cNvPr id="4099" name="Oval 3"/>
          <p:cNvSpPr>
            <a:spLocks noChangeArrowheads="1"/>
          </p:cNvSpPr>
          <p:nvPr/>
        </p:nvSpPr>
        <p:spPr bwMode="auto">
          <a:xfrm>
            <a:off x="323850" y="333375"/>
            <a:ext cx="8424863" cy="1295400"/>
          </a:xfrm>
          <a:prstGeom prst="ellipse">
            <a:avLst/>
          </a:prstGeom>
          <a:solidFill>
            <a:srgbClr val="FFCC00"/>
          </a:solidFill>
          <a:ln w="38100">
            <a:solidFill>
              <a:srgbClr val="FF66FF"/>
            </a:solidFill>
            <a:round/>
            <a:headEnd/>
            <a:tailEnd/>
          </a:ln>
        </p:spPr>
        <p:txBody>
          <a:bodyPr wrap="none" anchor="ctr"/>
          <a:lstStyle/>
          <a:p>
            <a:pPr algn="ctr" eaLnBrk="1" hangingPunct="1"/>
            <a:endParaRPr lang="el-GR" altLang="el-GR" sz="4400" b="1">
              <a:latin typeface="Tahoma" pitchFamily="34" charset="0"/>
              <a:cs typeface="Tahoma" pitchFamily="34" charset="0"/>
            </a:endParaRPr>
          </a:p>
        </p:txBody>
      </p:sp>
      <p:sp>
        <p:nvSpPr>
          <p:cNvPr id="4100" name="4 - Ορθογώνιο"/>
          <p:cNvSpPr>
            <a:spLocks noChangeArrowheads="1"/>
          </p:cNvSpPr>
          <p:nvPr/>
        </p:nvSpPr>
        <p:spPr bwMode="auto">
          <a:xfrm>
            <a:off x="323850" y="1844675"/>
            <a:ext cx="8496300" cy="3724275"/>
          </a:xfrm>
          <a:prstGeom prst="rect">
            <a:avLst/>
          </a:prstGeom>
          <a:noFill/>
          <a:ln w="38100">
            <a:solidFill>
              <a:srgbClr val="FFFF00"/>
            </a:solidFill>
            <a:miter lim="800000"/>
            <a:headEnd/>
            <a:tailEnd/>
          </a:ln>
        </p:spPr>
        <p:txBody>
          <a:bodyPr>
            <a:spAutoFit/>
          </a:bodyPr>
          <a:lstStyle/>
          <a:p>
            <a:pPr algn="just" eaLnBrk="1" hangingPunct="1">
              <a:lnSpc>
                <a:spcPct val="150000"/>
              </a:lnSpc>
            </a:pPr>
            <a:r>
              <a:rPr lang="el-GR" altLang="el-GR" sz="2400">
                <a:solidFill>
                  <a:schemeClr val="bg1"/>
                </a:solidFill>
              </a:rPr>
              <a:t>    Είναι η ενεργητική ολιστική φροντίδα ατόμων με σοβαρό σχετιζόμενο με την υγεία «υποφέρειν» που οφείλεται σε σοβαρή ασθένεια και ειδικά εκείνων που βρίσκονται στο τέλος της ζωής. Στόχος είναι να βελτιώσει την ποιότητα ζωής των ασθενών, των οικογενειών και των φροντιστών τους.</a:t>
            </a:r>
            <a:endParaRPr lang="en-US" altLang="el-GR" sz="2400">
              <a:solidFill>
                <a:schemeClr val="bg1"/>
              </a:solidFill>
            </a:endParaRPr>
          </a:p>
          <a:p>
            <a:pPr algn="just" eaLnBrk="1" hangingPunct="1"/>
            <a:endParaRPr lang="en-US" altLang="el-GR" sz="2000">
              <a:solidFill>
                <a:schemeClr val="bg1"/>
              </a:solidFill>
            </a:endParaRPr>
          </a:p>
        </p:txBody>
      </p:sp>
      <p:sp>
        <p:nvSpPr>
          <p:cNvPr id="4101" name="Rectangle 1"/>
          <p:cNvSpPr>
            <a:spLocks noChangeArrowheads="1"/>
          </p:cNvSpPr>
          <p:nvPr/>
        </p:nvSpPr>
        <p:spPr bwMode="auto">
          <a:xfrm>
            <a:off x="1304925" y="620713"/>
            <a:ext cx="7132638" cy="523875"/>
          </a:xfrm>
          <a:prstGeom prst="rect">
            <a:avLst/>
          </a:prstGeom>
          <a:noFill/>
          <a:ln w="9525">
            <a:noFill/>
            <a:miter lim="800000"/>
            <a:headEnd/>
            <a:tailEnd/>
          </a:ln>
        </p:spPr>
        <p:txBody>
          <a:bodyPr wrap="none" anchor="ctr">
            <a:spAutoFit/>
          </a:bodyPr>
          <a:lstStyle/>
          <a:p>
            <a:pPr algn="just" eaLnBrk="1" hangingPunct="1"/>
            <a:r>
              <a:rPr lang="el-GR" altLang="el-GR" sz="2800" b="1">
                <a:solidFill>
                  <a:srgbClr val="002060"/>
                </a:solidFill>
                <a:ea typeface="Calibri" pitchFamily="34" charset="0"/>
                <a:cs typeface="Calibri-Bold"/>
              </a:rPr>
              <a:t>Ορισμός </a:t>
            </a:r>
            <a:r>
              <a:rPr lang="en-US" altLang="el-GR" sz="2800" b="1">
                <a:solidFill>
                  <a:srgbClr val="002060"/>
                </a:solidFill>
                <a:ea typeface="Calibri" pitchFamily="34" charset="0"/>
                <a:cs typeface="Calibri-Bold"/>
              </a:rPr>
              <a:t>A</a:t>
            </a:r>
            <a:r>
              <a:rPr lang="el-GR" altLang="el-GR" sz="2800" b="1">
                <a:solidFill>
                  <a:srgbClr val="002060"/>
                </a:solidFill>
                <a:ea typeface="Calibri" pitchFamily="34" charset="0"/>
                <a:cs typeface="Calibri-Bold"/>
              </a:rPr>
              <a:t>νακουφιστικής  Φροντίδας</a:t>
            </a:r>
            <a:endParaRPr lang="en-US" altLang="el-GR" sz="2800" b="1">
              <a:solidFill>
                <a:srgbClr val="002060"/>
              </a:solidFill>
              <a:ea typeface="Calibri" pitchFamily="34" charset="0"/>
              <a:cs typeface="Calibri-Bold"/>
            </a:endParaRPr>
          </a:p>
        </p:txBody>
      </p:sp>
      <p:sp>
        <p:nvSpPr>
          <p:cNvPr id="4102" name="5 - Ορθογώνιο"/>
          <p:cNvSpPr>
            <a:spLocks noChangeArrowheads="1"/>
          </p:cNvSpPr>
          <p:nvPr/>
        </p:nvSpPr>
        <p:spPr bwMode="auto">
          <a:xfrm>
            <a:off x="3851275" y="6021388"/>
            <a:ext cx="4891088" cy="369887"/>
          </a:xfrm>
          <a:prstGeom prst="rect">
            <a:avLst/>
          </a:prstGeom>
          <a:noFill/>
          <a:ln w="9525">
            <a:noFill/>
            <a:miter lim="800000"/>
            <a:headEnd/>
            <a:tailEnd/>
          </a:ln>
        </p:spPr>
        <p:txBody>
          <a:bodyPr wrap="none">
            <a:spAutoFit/>
          </a:bodyPr>
          <a:lstStyle/>
          <a:p>
            <a:pPr eaLnBrk="1" hangingPunct="1"/>
            <a:r>
              <a:rPr lang="el-GR" altLang="el-GR" b="1">
                <a:solidFill>
                  <a:srgbClr val="FFFF00"/>
                </a:solidFill>
              </a:rPr>
              <a:t>Παγκ. Εταιρ. Παρ. Φροντ. &amp; Ξεν. 2019 </a:t>
            </a:r>
            <a:endParaRPr lang="en-US" altLang="el-GR" b="1">
              <a:solidFill>
                <a:srgbClr val="FFFF00"/>
              </a:solidFill>
            </a:endParaRPr>
          </a:p>
        </p:txBody>
      </p:sp>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15913" y="188913"/>
            <a:ext cx="8229600" cy="836612"/>
          </a:xfrm>
        </p:spPr>
        <p:txBody>
          <a:bodyPr/>
          <a:lstStyle/>
          <a:p>
            <a:r>
              <a:rPr lang="el-GR" altLang="el-GR" sz="3200" b="1" dirty="0">
                <a:solidFill>
                  <a:srgbClr val="FFFF66"/>
                </a:solidFill>
                <a:latin typeface="Bookman Old Style" pitchFamily="18" charset="0"/>
              </a:rPr>
              <a:t>Ανεπιθύμητες ενέργειες </a:t>
            </a:r>
            <a:r>
              <a:rPr lang="el-GR" altLang="el-GR" sz="3200" b="1" dirty="0" err="1">
                <a:solidFill>
                  <a:srgbClr val="FFFF66"/>
                </a:solidFill>
                <a:latin typeface="Bookman Old Style" pitchFamily="18" charset="0"/>
              </a:rPr>
              <a:t>οπιοειδών</a:t>
            </a:r>
            <a:endParaRPr lang="el-GR" altLang="el-GR" sz="3200" b="1" dirty="0">
              <a:solidFill>
                <a:srgbClr val="FFFF66"/>
              </a:solidFill>
              <a:latin typeface="Bookman Old Style" pitchFamily="18" charset="0"/>
            </a:endParaRPr>
          </a:p>
        </p:txBody>
      </p:sp>
      <p:sp>
        <p:nvSpPr>
          <p:cNvPr id="39939" name="5 - Ορθογώνιο"/>
          <p:cNvSpPr>
            <a:spLocks noChangeArrowheads="1"/>
          </p:cNvSpPr>
          <p:nvPr/>
        </p:nvSpPr>
        <p:spPr bwMode="auto">
          <a:xfrm>
            <a:off x="493713" y="1196975"/>
            <a:ext cx="8066087" cy="4932363"/>
          </a:xfrm>
          <a:prstGeom prst="rect">
            <a:avLst/>
          </a:prstGeom>
          <a:noFill/>
          <a:ln w="41275">
            <a:solidFill>
              <a:srgbClr val="FFFF00"/>
            </a:solidFill>
            <a:miter lim="800000"/>
            <a:headEnd/>
            <a:tailEnd/>
          </a:ln>
        </p:spPr>
        <p:txBody>
          <a:bodyPr>
            <a:spAutoFit/>
          </a:bodyPr>
          <a:lstStyle/>
          <a:p>
            <a:pPr marL="342900" indent="-342900" algn="just" eaLnBrk="1" hangingPunct="1">
              <a:lnSpc>
                <a:spcPct val="120000"/>
              </a:lnSpc>
              <a:buFontTx/>
              <a:buChar char="•"/>
            </a:pPr>
            <a:r>
              <a:rPr lang="el-GR" altLang="el-GR" sz="2400" dirty="0">
                <a:solidFill>
                  <a:schemeClr val="bg1"/>
                </a:solidFill>
              </a:rPr>
              <a:t>Αναπνευστική καταστολή.</a:t>
            </a:r>
          </a:p>
          <a:p>
            <a:pPr marL="342900" indent="-342900" algn="just" eaLnBrk="1" hangingPunct="1">
              <a:lnSpc>
                <a:spcPct val="120000"/>
              </a:lnSpc>
              <a:buFontTx/>
              <a:buChar char="•"/>
            </a:pPr>
            <a:r>
              <a:rPr lang="el-GR" altLang="el-GR" sz="2400" dirty="0">
                <a:solidFill>
                  <a:schemeClr val="bg1"/>
                </a:solidFill>
              </a:rPr>
              <a:t>Υπνηλία.</a:t>
            </a:r>
          </a:p>
          <a:p>
            <a:pPr marL="342900" indent="-342900" algn="just" eaLnBrk="1" hangingPunct="1">
              <a:lnSpc>
                <a:spcPct val="120000"/>
              </a:lnSpc>
              <a:buFontTx/>
              <a:buChar char="•"/>
            </a:pPr>
            <a:r>
              <a:rPr lang="el-GR" altLang="el-GR" sz="2400" dirty="0">
                <a:solidFill>
                  <a:schemeClr val="bg1"/>
                </a:solidFill>
              </a:rPr>
              <a:t>Ναυτία</a:t>
            </a:r>
            <a:r>
              <a:rPr lang="en-US" altLang="el-GR" sz="2400" dirty="0">
                <a:solidFill>
                  <a:schemeClr val="bg1"/>
                </a:solidFill>
              </a:rPr>
              <a:t>.</a:t>
            </a:r>
            <a:endParaRPr lang="el-GR" altLang="el-GR" sz="2400" dirty="0">
              <a:solidFill>
                <a:schemeClr val="bg1"/>
              </a:solidFill>
            </a:endParaRPr>
          </a:p>
          <a:p>
            <a:pPr marL="342900" indent="-342900" algn="just" eaLnBrk="1" hangingPunct="1">
              <a:lnSpc>
                <a:spcPct val="120000"/>
              </a:lnSpc>
              <a:buFontTx/>
              <a:buChar char="•"/>
            </a:pPr>
            <a:r>
              <a:rPr lang="el-GR" altLang="el-GR" sz="2400" dirty="0">
                <a:solidFill>
                  <a:schemeClr val="bg1"/>
                </a:solidFill>
              </a:rPr>
              <a:t>Έμετος.</a:t>
            </a:r>
          </a:p>
          <a:p>
            <a:pPr marL="342900" indent="-342900" algn="just" eaLnBrk="1" hangingPunct="1">
              <a:lnSpc>
                <a:spcPct val="120000"/>
              </a:lnSpc>
              <a:buFontTx/>
              <a:buChar char="•"/>
            </a:pPr>
            <a:r>
              <a:rPr lang="el-GR" altLang="el-GR" sz="2400" dirty="0">
                <a:solidFill>
                  <a:schemeClr val="bg1"/>
                </a:solidFill>
              </a:rPr>
              <a:t>Δυσκοιλιότητα</a:t>
            </a:r>
            <a:r>
              <a:rPr lang="en-US" altLang="el-GR" sz="2400" dirty="0">
                <a:solidFill>
                  <a:schemeClr val="bg1"/>
                </a:solidFill>
              </a:rPr>
              <a:t>.</a:t>
            </a:r>
            <a:endParaRPr lang="el-GR" altLang="el-GR" sz="2400" dirty="0">
              <a:solidFill>
                <a:schemeClr val="bg1"/>
              </a:solidFill>
            </a:endParaRPr>
          </a:p>
          <a:p>
            <a:pPr marL="342900" indent="-342900" algn="just" eaLnBrk="1" hangingPunct="1">
              <a:lnSpc>
                <a:spcPct val="120000"/>
              </a:lnSpc>
              <a:buFontTx/>
              <a:buChar char="•"/>
            </a:pPr>
            <a:r>
              <a:rPr lang="el-GR" altLang="el-GR" sz="2400" dirty="0">
                <a:solidFill>
                  <a:schemeClr val="bg1"/>
                </a:solidFill>
              </a:rPr>
              <a:t>Διαταραχές καρδιακού ρυθμού</a:t>
            </a:r>
            <a:r>
              <a:rPr lang="en-US" altLang="el-GR" sz="2400" dirty="0">
                <a:solidFill>
                  <a:schemeClr val="bg1"/>
                </a:solidFill>
              </a:rPr>
              <a:t>.</a:t>
            </a:r>
            <a:endParaRPr lang="el-GR" altLang="el-GR" sz="2400" dirty="0">
              <a:solidFill>
                <a:schemeClr val="bg1"/>
              </a:solidFill>
            </a:endParaRPr>
          </a:p>
          <a:p>
            <a:pPr marL="342900" indent="-342900" algn="just" eaLnBrk="1" hangingPunct="1">
              <a:lnSpc>
                <a:spcPct val="120000"/>
              </a:lnSpc>
              <a:buFontTx/>
              <a:buChar char="•"/>
            </a:pPr>
            <a:r>
              <a:rPr lang="el-GR" altLang="el-GR" sz="2400" dirty="0">
                <a:solidFill>
                  <a:schemeClr val="bg1"/>
                </a:solidFill>
              </a:rPr>
              <a:t>Αύξηση </a:t>
            </a:r>
            <a:r>
              <a:rPr lang="el-GR" altLang="el-GR" sz="2400" dirty="0" err="1">
                <a:solidFill>
                  <a:schemeClr val="bg1"/>
                </a:solidFill>
              </a:rPr>
              <a:t>ενδοκράνιας</a:t>
            </a:r>
            <a:r>
              <a:rPr lang="el-GR" altLang="el-GR" sz="2400" dirty="0">
                <a:solidFill>
                  <a:schemeClr val="bg1"/>
                </a:solidFill>
              </a:rPr>
              <a:t> πίεσης.</a:t>
            </a:r>
          </a:p>
          <a:p>
            <a:pPr marL="342900" indent="-342900" algn="just" eaLnBrk="1" hangingPunct="1">
              <a:lnSpc>
                <a:spcPct val="120000"/>
              </a:lnSpc>
              <a:buFontTx/>
              <a:buChar char="•"/>
            </a:pPr>
            <a:r>
              <a:rPr lang="el-GR" altLang="el-GR" sz="2400" dirty="0">
                <a:solidFill>
                  <a:schemeClr val="bg1"/>
                </a:solidFill>
              </a:rPr>
              <a:t>Διανοητική σύγχυση.</a:t>
            </a:r>
          </a:p>
          <a:p>
            <a:pPr marL="342900" indent="-342900" algn="just" eaLnBrk="1" hangingPunct="1">
              <a:lnSpc>
                <a:spcPct val="120000"/>
              </a:lnSpc>
              <a:buFontTx/>
              <a:buChar char="•"/>
            </a:pPr>
            <a:r>
              <a:rPr lang="el-GR" altLang="el-GR" sz="2400" dirty="0">
                <a:solidFill>
                  <a:schemeClr val="bg1"/>
                </a:solidFill>
              </a:rPr>
              <a:t>Σοβαρή φυσική και ψυχολογική εξάρτηση.</a:t>
            </a:r>
          </a:p>
          <a:p>
            <a:pPr marL="342900" indent="-342900" algn="just" eaLnBrk="1" hangingPunct="1">
              <a:lnSpc>
                <a:spcPct val="120000"/>
              </a:lnSpc>
              <a:buFontTx/>
              <a:buChar char="•"/>
            </a:pPr>
            <a:r>
              <a:rPr lang="el-GR" altLang="el-GR" sz="2400" dirty="0">
                <a:solidFill>
                  <a:schemeClr val="bg1"/>
                </a:solidFill>
              </a:rPr>
              <a:t>Φόβος εθισμού.</a:t>
            </a:r>
          </a:p>
          <a:p>
            <a:pPr marL="342900" indent="-342900" algn="just" eaLnBrk="1" hangingPunct="1">
              <a:lnSpc>
                <a:spcPct val="120000"/>
              </a:lnSpc>
              <a:buFontTx/>
              <a:buChar char="•"/>
            </a:pPr>
            <a:r>
              <a:rPr lang="el-GR" altLang="el-GR" sz="2400" dirty="0">
                <a:solidFill>
                  <a:schemeClr val="bg1"/>
                </a:solidFill>
              </a:rPr>
              <a:t>Αλλεργικές αντιδράσεις.</a:t>
            </a:r>
          </a:p>
        </p:txBody>
      </p:sp>
    </p:spTree>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9750" y="2349500"/>
            <a:ext cx="8229600" cy="836613"/>
          </a:xfrm>
        </p:spPr>
        <p:txBody>
          <a:bodyPr/>
          <a:lstStyle/>
          <a:p>
            <a:r>
              <a:rPr lang="el-GR" altLang="el-GR" sz="3600" b="1">
                <a:solidFill>
                  <a:srgbClr val="FFFF66"/>
                </a:solidFill>
                <a:latin typeface="Bookman Old Style" pitchFamily="18" charset="0"/>
              </a:rPr>
              <a:t>Μη οπιοειδή φάρμακα</a:t>
            </a:r>
          </a:p>
        </p:txBody>
      </p:sp>
    </p:spTree>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3338"/>
            <a:ext cx="8229600" cy="836612"/>
          </a:xfrm>
        </p:spPr>
        <p:txBody>
          <a:bodyPr/>
          <a:lstStyle/>
          <a:p>
            <a:r>
              <a:rPr lang="el-GR" altLang="el-GR" sz="3200" b="1">
                <a:solidFill>
                  <a:srgbClr val="FFFF66"/>
                </a:solidFill>
                <a:latin typeface="Bookman Old Style" pitchFamily="18" charset="0"/>
              </a:rPr>
              <a:t>Συνοδά φάρμακα </a:t>
            </a:r>
          </a:p>
        </p:txBody>
      </p:sp>
      <p:sp>
        <p:nvSpPr>
          <p:cNvPr id="47107" name="5 - Ορθογώνιο"/>
          <p:cNvSpPr>
            <a:spLocks noChangeArrowheads="1"/>
          </p:cNvSpPr>
          <p:nvPr/>
        </p:nvSpPr>
        <p:spPr bwMode="auto">
          <a:xfrm>
            <a:off x="1692275" y="800100"/>
            <a:ext cx="6551613" cy="6042025"/>
          </a:xfrm>
          <a:prstGeom prst="rect">
            <a:avLst/>
          </a:prstGeom>
          <a:noFill/>
          <a:ln w="41275">
            <a:solidFill>
              <a:srgbClr val="FFFF00"/>
            </a:solidFill>
            <a:miter lim="800000"/>
            <a:headEnd/>
            <a:tailEnd/>
          </a:ln>
        </p:spPr>
        <p:txBody>
          <a:bodyPr>
            <a:spAutoFit/>
          </a:bodyPr>
          <a:lstStyle/>
          <a:p>
            <a:pPr marL="271463" indent="-271463" algn="just" eaLnBrk="1" hangingPunct="1">
              <a:lnSpc>
                <a:spcPct val="150000"/>
              </a:lnSpc>
              <a:buFontTx/>
              <a:buChar char="•"/>
            </a:pPr>
            <a:r>
              <a:rPr lang="el-GR" altLang="el-GR" sz="2000">
                <a:solidFill>
                  <a:schemeClr val="bg1"/>
                </a:solidFill>
              </a:rPr>
              <a:t>ΜΣΑΦ</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Αντιεμετικά</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Φαινοθειαζίνες</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Βενζοδιαζεπίνες</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Αντικαταθλιπτικά</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Αντιεπιληπτικά</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Κλονιδίνη</a:t>
            </a:r>
            <a:r>
              <a:rPr lang="en-US" altLang="el-GR" sz="2000">
                <a:solidFill>
                  <a:schemeClr val="bg1"/>
                </a:solidFill>
              </a:rPr>
              <a:t>.</a:t>
            </a:r>
            <a:r>
              <a:rPr lang="el-GR" altLang="el-GR" sz="2000">
                <a:solidFill>
                  <a:schemeClr val="bg1"/>
                </a:solidFill>
              </a:rPr>
              <a:t> </a:t>
            </a:r>
          </a:p>
          <a:p>
            <a:pPr marL="271463" indent="-271463" algn="just" eaLnBrk="1" hangingPunct="1">
              <a:lnSpc>
                <a:spcPct val="150000"/>
              </a:lnSpc>
              <a:buFontTx/>
              <a:buChar char="•"/>
            </a:pPr>
            <a:r>
              <a:rPr lang="el-GR" altLang="el-GR" sz="2000">
                <a:solidFill>
                  <a:schemeClr val="bg1"/>
                </a:solidFill>
              </a:rPr>
              <a:t>Αντιβιοτικά</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Αμφεταμίνες</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Κεταμίνη</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Κορτικοστεροειδή</a:t>
            </a:r>
            <a:r>
              <a:rPr lang="en-US" altLang="el-GR" sz="2000">
                <a:solidFill>
                  <a:schemeClr val="bg1"/>
                </a:solidFill>
              </a:rPr>
              <a:t>.</a:t>
            </a:r>
            <a:endParaRPr lang="el-GR" altLang="el-GR" sz="2000">
              <a:solidFill>
                <a:schemeClr val="bg1"/>
              </a:solidFill>
            </a:endParaRPr>
          </a:p>
          <a:p>
            <a:pPr marL="271463" indent="-271463" algn="just" eaLnBrk="1" hangingPunct="1">
              <a:lnSpc>
                <a:spcPct val="150000"/>
              </a:lnSpc>
              <a:buFontTx/>
              <a:buChar char="•"/>
            </a:pPr>
            <a:r>
              <a:rPr lang="el-GR" altLang="el-GR" sz="2000">
                <a:solidFill>
                  <a:schemeClr val="bg1"/>
                </a:solidFill>
              </a:rPr>
              <a:t>Καλσιτονίνη</a:t>
            </a:r>
            <a:r>
              <a:rPr lang="en-US" altLang="el-GR" sz="2000">
                <a:solidFill>
                  <a:schemeClr val="bg1"/>
                </a:solidFill>
              </a:rPr>
              <a:t>.</a:t>
            </a:r>
          </a:p>
          <a:p>
            <a:pPr marL="271463" indent="-271463" algn="just" eaLnBrk="1" hangingPunct="1">
              <a:lnSpc>
                <a:spcPct val="150000"/>
              </a:lnSpc>
              <a:buFontTx/>
              <a:buChar char="•"/>
            </a:pPr>
            <a:r>
              <a:rPr lang="el-GR" altLang="el-GR" sz="2000">
                <a:solidFill>
                  <a:schemeClr val="bg1"/>
                </a:solidFill>
              </a:rPr>
              <a:t>Τοπικά Αναισθητικά</a:t>
            </a:r>
          </a:p>
        </p:txBody>
      </p:sp>
    </p:spTree>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95275" y="260350"/>
            <a:ext cx="8229600" cy="836613"/>
          </a:xfrm>
        </p:spPr>
        <p:txBody>
          <a:bodyPr/>
          <a:lstStyle/>
          <a:p>
            <a:r>
              <a:rPr lang="el-GR" altLang="el-GR" sz="3200" b="1">
                <a:solidFill>
                  <a:srgbClr val="FFFF66"/>
                </a:solidFill>
                <a:latin typeface="Bookman Old Style" pitchFamily="18" charset="0"/>
              </a:rPr>
              <a:t>Αντιεπιληπτικά</a:t>
            </a:r>
          </a:p>
        </p:txBody>
      </p:sp>
      <p:sp>
        <p:nvSpPr>
          <p:cNvPr id="49155" name="5 - Ορθογώνιο"/>
          <p:cNvSpPr>
            <a:spLocks noChangeArrowheads="1"/>
          </p:cNvSpPr>
          <p:nvPr/>
        </p:nvSpPr>
        <p:spPr bwMode="auto">
          <a:xfrm>
            <a:off x="493713" y="1268413"/>
            <a:ext cx="8066087" cy="2800350"/>
          </a:xfrm>
          <a:prstGeom prst="rect">
            <a:avLst/>
          </a:prstGeom>
          <a:noFill/>
          <a:ln w="41275">
            <a:solidFill>
              <a:srgbClr val="FFFF00"/>
            </a:solidFill>
            <a:miter lim="800000"/>
            <a:headEnd/>
            <a:tailEnd/>
          </a:ln>
        </p:spPr>
        <p:txBody>
          <a:bodyPr>
            <a:spAutoFit/>
          </a:bodyPr>
          <a:lstStyle/>
          <a:p>
            <a:pPr marL="342900" indent="-342900" algn="just" eaLnBrk="1" hangingPunct="1">
              <a:lnSpc>
                <a:spcPct val="150000"/>
              </a:lnSpc>
              <a:buFontTx/>
              <a:buChar char="•"/>
            </a:pPr>
            <a:r>
              <a:rPr lang="el-GR" altLang="el-GR" sz="2400">
                <a:solidFill>
                  <a:schemeClr val="bg1"/>
                </a:solidFill>
              </a:rPr>
              <a:t>Γκαμπαπεντίνη</a:t>
            </a:r>
          </a:p>
          <a:p>
            <a:pPr marL="342900" indent="-342900" algn="just" eaLnBrk="1" hangingPunct="1">
              <a:lnSpc>
                <a:spcPct val="150000"/>
              </a:lnSpc>
              <a:buFontTx/>
              <a:buChar char="•"/>
            </a:pPr>
            <a:r>
              <a:rPr lang="el-GR" altLang="el-GR" sz="2400">
                <a:solidFill>
                  <a:schemeClr val="bg1"/>
                </a:solidFill>
              </a:rPr>
              <a:t>Πρεγκαμπαλίνη</a:t>
            </a:r>
          </a:p>
          <a:p>
            <a:pPr marL="342900" indent="-342900" algn="just" eaLnBrk="1" hangingPunct="1">
              <a:lnSpc>
                <a:spcPct val="150000"/>
              </a:lnSpc>
              <a:buFontTx/>
              <a:buChar char="•"/>
            </a:pPr>
            <a:r>
              <a:rPr lang="el-GR" altLang="el-GR" sz="2400">
                <a:solidFill>
                  <a:schemeClr val="bg1"/>
                </a:solidFill>
              </a:rPr>
              <a:t>Ενδείκνυται για την αντιμετώπιση του νευροπαθητικού πόνου.</a:t>
            </a:r>
          </a:p>
          <a:p>
            <a:pPr marL="342900" indent="-342900" algn="just" eaLnBrk="1" hangingPunct="1">
              <a:lnSpc>
                <a:spcPct val="150000"/>
              </a:lnSpc>
              <a:buFontTx/>
              <a:buChar char="•"/>
            </a:pPr>
            <a:r>
              <a:rPr lang="el-GR" altLang="el-GR" sz="2400">
                <a:solidFill>
                  <a:schemeClr val="bg1"/>
                </a:solidFill>
              </a:rPr>
              <a:t>Πρεγκαμπαλίνη: γενικευμένη αγχώδης διαταραχή.</a:t>
            </a:r>
            <a:endParaRPr lang="el-GR" altLang="el-GR" sz="2400">
              <a:solidFill>
                <a:srgbClr val="FFFF00"/>
              </a:solidFill>
            </a:endParaRPr>
          </a:p>
        </p:txBody>
      </p:sp>
    </p:spTree>
  </p:cSld>
  <p:clrMapOvr>
    <a:masterClrMapping/>
  </p:clrMapOvr>
  <p:transition spd="med">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black">
          <a:xfrm>
            <a:off x="427038" y="0"/>
            <a:ext cx="8321675" cy="1268413"/>
          </a:xfrm>
          <a:prstGeom prst="rect">
            <a:avLst/>
          </a:prstGeom>
          <a:noFill/>
          <a:ln w="9525">
            <a:noFill/>
            <a:miter lim="800000"/>
            <a:headEnd/>
            <a:tailEnd/>
          </a:ln>
        </p:spPr>
        <p:txBody>
          <a:bodyPr lIns="0" tIns="0" rIns="0" bIns="0" anchor="ctr"/>
          <a:lstStyle/>
          <a:p>
            <a:pPr algn="ctr">
              <a:lnSpc>
                <a:spcPct val="90000"/>
              </a:lnSpc>
            </a:pPr>
            <a:r>
              <a:rPr lang="el-GR" altLang="el-GR" sz="2800" b="1">
                <a:solidFill>
                  <a:srgbClr val="FFFF00"/>
                </a:solidFill>
                <a:latin typeface="Tahoma" pitchFamily="34" charset="0"/>
                <a:cs typeface="Tahoma" pitchFamily="34" charset="0"/>
              </a:rPr>
              <a:t>Η πρεγκαμπαλίνη ρυθμίζει τη δραστηριότητα υπερδιεγερμένων νευρώνων</a:t>
            </a:r>
            <a:endParaRPr lang="en-GB" altLang="el-GR" sz="2800" b="1" baseline="30000">
              <a:solidFill>
                <a:srgbClr val="FFFF00"/>
              </a:solidFill>
              <a:latin typeface="Tahoma" pitchFamily="34" charset="0"/>
              <a:cs typeface="Tahoma" pitchFamily="34" charset="0"/>
            </a:endParaRPr>
          </a:p>
        </p:txBody>
      </p:sp>
      <p:pic>
        <p:nvPicPr>
          <p:cNvPr id="50179" name="Picture 4" descr="Lyrica MOA"/>
          <p:cNvPicPr>
            <a:picLocks noChangeAspect="1" noChangeArrowheads="1"/>
          </p:cNvPicPr>
          <p:nvPr/>
        </p:nvPicPr>
        <p:blipFill>
          <a:blip r:embed="rId3" cstate="print"/>
          <a:srcRect/>
          <a:stretch>
            <a:fillRect/>
          </a:stretch>
        </p:blipFill>
        <p:spPr bwMode="auto">
          <a:xfrm>
            <a:off x="684213" y="1125538"/>
            <a:ext cx="8007350" cy="5187950"/>
          </a:xfrm>
          <a:prstGeom prst="rect">
            <a:avLst/>
          </a:prstGeom>
          <a:noFill/>
          <a:ln w="9525">
            <a:noFill/>
            <a:miter lim="800000"/>
            <a:headEnd/>
            <a:tailEnd/>
          </a:ln>
        </p:spPr>
      </p:pic>
      <p:sp>
        <p:nvSpPr>
          <p:cNvPr id="50180" name="Text Box 7"/>
          <p:cNvSpPr txBox="1">
            <a:spLocks noChangeArrowheads="1"/>
          </p:cNvSpPr>
          <p:nvPr/>
        </p:nvSpPr>
        <p:spPr bwMode="auto">
          <a:xfrm>
            <a:off x="2278063" y="2220913"/>
            <a:ext cx="935037" cy="228600"/>
          </a:xfrm>
          <a:prstGeom prst="rect">
            <a:avLst/>
          </a:prstGeom>
          <a:solidFill>
            <a:srgbClr val="FF6600"/>
          </a:solidFill>
          <a:ln w="9525">
            <a:noFill/>
            <a:miter lim="800000"/>
            <a:headEnd/>
            <a:tailEnd/>
          </a:ln>
        </p:spPr>
        <p:txBody>
          <a:bodyPr>
            <a:spAutoFit/>
          </a:bodyPr>
          <a:lstStyle/>
          <a:p>
            <a:pPr eaLnBrk="1" hangingPunct="1">
              <a:spcBef>
                <a:spcPct val="50000"/>
              </a:spcBef>
            </a:pPr>
            <a:r>
              <a:rPr lang="el-GR" altLang="el-GR" sz="900">
                <a:latin typeface="Arial" pitchFamily="34" charset="0"/>
                <a:ea typeface="MS PGothic" pitchFamily="34" charset="-128"/>
                <a:cs typeface="Arial" pitchFamily="34" charset="0"/>
              </a:rPr>
              <a:t>ασβέστιο</a:t>
            </a:r>
            <a:endParaRPr lang="en-US" altLang="el-GR" sz="900">
              <a:latin typeface="Arial" pitchFamily="34" charset="0"/>
              <a:ea typeface="MS PGothic" pitchFamily="34" charset="-128"/>
              <a:cs typeface="Arial" pitchFamily="34" charset="0"/>
            </a:endParaRPr>
          </a:p>
        </p:txBody>
      </p:sp>
      <p:sp>
        <p:nvSpPr>
          <p:cNvPr id="50181" name="Line 8"/>
          <p:cNvSpPr>
            <a:spLocks noChangeShapeType="1"/>
          </p:cNvSpPr>
          <p:nvPr/>
        </p:nvSpPr>
        <p:spPr bwMode="auto">
          <a:xfrm flipH="1">
            <a:off x="2084388" y="2528888"/>
            <a:ext cx="193675" cy="360362"/>
          </a:xfrm>
          <a:prstGeom prst="line">
            <a:avLst/>
          </a:prstGeom>
          <a:noFill/>
          <a:ln w="9525">
            <a:solidFill>
              <a:schemeClr val="tx1"/>
            </a:solidFill>
            <a:round/>
            <a:headEnd/>
            <a:tailEnd type="triangle" w="med" len="med"/>
          </a:ln>
        </p:spPr>
        <p:txBody>
          <a:bodyPr/>
          <a:lstStyle/>
          <a:p>
            <a:endParaRPr lang="el-GR"/>
          </a:p>
        </p:txBody>
      </p:sp>
      <p:sp>
        <p:nvSpPr>
          <p:cNvPr id="50182" name="Text Box 9"/>
          <p:cNvSpPr txBox="1">
            <a:spLocks noChangeArrowheads="1"/>
          </p:cNvSpPr>
          <p:nvPr/>
        </p:nvSpPr>
        <p:spPr bwMode="auto">
          <a:xfrm>
            <a:off x="900113" y="1341438"/>
            <a:ext cx="3082925" cy="396875"/>
          </a:xfrm>
          <a:prstGeom prst="rect">
            <a:avLst/>
          </a:prstGeom>
          <a:solidFill>
            <a:schemeClr val="bg1"/>
          </a:solidFill>
          <a:ln w="9525">
            <a:noFill/>
            <a:miter lim="800000"/>
            <a:headEnd/>
            <a:tailEnd/>
          </a:ln>
        </p:spPr>
        <p:txBody>
          <a:bodyPr>
            <a:spAutoFit/>
          </a:bodyPr>
          <a:lstStyle/>
          <a:p>
            <a:pPr eaLnBrk="1" hangingPunct="1">
              <a:spcBef>
                <a:spcPct val="50000"/>
              </a:spcBef>
            </a:pPr>
            <a:r>
              <a:rPr lang="el-GR" altLang="el-GR" sz="1600">
                <a:solidFill>
                  <a:srgbClr val="990000"/>
                </a:solidFill>
                <a:latin typeface="Arial" pitchFamily="34" charset="0"/>
                <a:ea typeface="MS PGothic" pitchFamily="34" charset="-128"/>
                <a:cs typeface="Arial" pitchFamily="34" charset="0"/>
              </a:rPr>
              <a:t>Υπερδιεγερμένος νευρώνας</a:t>
            </a:r>
            <a:r>
              <a:rPr lang="el-GR" altLang="el-GR" sz="2000">
                <a:solidFill>
                  <a:srgbClr val="990000"/>
                </a:solidFill>
                <a:latin typeface="Arial" pitchFamily="34" charset="0"/>
                <a:ea typeface="MS PGothic" pitchFamily="34" charset="-128"/>
                <a:cs typeface="Arial" pitchFamily="34" charset="0"/>
              </a:rPr>
              <a:t> </a:t>
            </a:r>
            <a:endParaRPr lang="en-US" altLang="el-GR" sz="2000">
              <a:solidFill>
                <a:srgbClr val="990000"/>
              </a:solidFill>
              <a:latin typeface="Arial" pitchFamily="34" charset="0"/>
              <a:ea typeface="MS PGothic" pitchFamily="34" charset="-128"/>
              <a:cs typeface="Arial" pitchFamily="34" charset="0"/>
            </a:endParaRPr>
          </a:p>
        </p:txBody>
      </p:sp>
      <p:sp>
        <p:nvSpPr>
          <p:cNvPr id="50183" name="Text Box 10"/>
          <p:cNvSpPr txBox="1">
            <a:spLocks noChangeArrowheads="1"/>
          </p:cNvSpPr>
          <p:nvPr/>
        </p:nvSpPr>
        <p:spPr bwMode="auto">
          <a:xfrm>
            <a:off x="4716463" y="1196975"/>
            <a:ext cx="3887787" cy="585788"/>
          </a:xfrm>
          <a:prstGeom prst="rect">
            <a:avLst/>
          </a:prstGeom>
          <a:solidFill>
            <a:schemeClr val="bg1"/>
          </a:solidFill>
          <a:ln w="9525">
            <a:noFill/>
            <a:miter lim="800000"/>
            <a:headEnd/>
            <a:tailEnd/>
          </a:ln>
        </p:spPr>
        <p:txBody>
          <a:bodyPr>
            <a:spAutoFit/>
          </a:bodyPr>
          <a:lstStyle/>
          <a:p>
            <a:pPr eaLnBrk="1" hangingPunct="1">
              <a:spcBef>
                <a:spcPct val="50000"/>
              </a:spcBef>
            </a:pPr>
            <a:r>
              <a:rPr lang="el-GR" altLang="el-GR" sz="1600">
                <a:solidFill>
                  <a:srgbClr val="990000"/>
                </a:solidFill>
                <a:latin typeface="Arial" pitchFamily="34" charset="0"/>
                <a:ea typeface="MS PGothic" pitchFamily="34" charset="-128"/>
                <a:cs typeface="Arial" pitchFamily="34" charset="0"/>
              </a:rPr>
              <a:t>Διαμόρφωση του υπερδιεγερμένου νευρώνα με πρεγκαμπαλίνη</a:t>
            </a:r>
            <a:endParaRPr lang="en-US" altLang="el-GR" sz="1600">
              <a:solidFill>
                <a:srgbClr val="990000"/>
              </a:solidFill>
              <a:latin typeface="Arial" pitchFamily="34" charset="0"/>
              <a:ea typeface="MS PGothic" pitchFamily="34" charset="-128"/>
              <a:cs typeface="Arial" pitchFamily="34" charset="0"/>
            </a:endParaRPr>
          </a:p>
        </p:txBody>
      </p:sp>
      <p:sp>
        <p:nvSpPr>
          <p:cNvPr id="41992" name="Rectangle 4"/>
          <p:cNvSpPr>
            <a:spLocks noChangeArrowheads="1"/>
          </p:cNvSpPr>
          <p:nvPr/>
        </p:nvSpPr>
        <p:spPr bwMode="auto">
          <a:xfrm>
            <a:off x="52388" y="6381750"/>
            <a:ext cx="9091612" cy="415925"/>
          </a:xfrm>
          <a:prstGeom prst="rect">
            <a:avLst/>
          </a:prstGeom>
          <a:noFill/>
          <a:ln w="9525">
            <a:noFill/>
            <a:miter lim="800000"/>
            <a:headEnd/>
            <a:tailEnd/>
          </a:ln>
        </p:spPr>
        <p:txBody>
          <a:bodyPr>
            <a:spAutoFit/>
          </a:bodyPr>
          <a:lstStyle/>
          <a:p>
            <a:pPr eaLnBrk="1" hangingPunct="1">
              <a:defRPr/>
            </a:pPr>
            <a:r>
              <a:rPr lang="en-US" altLang="el-GR" sz="1050" dirty="0">
                <a:solidFill>
                  <a:srgbClr val="FFFF00"/>
                </a:solidFill>
                <a:latin typeface="Arial" pitchFamily="34" charset="0"/>
                <a:ea typeface="ＭＳ Ｐゴシック" pitchFamily="34" charset="-128"/>
              </a:rPr>
              <a:t>Taylor CP</a:t>
            </a:r>
            <a:r>
              <a:rPr lang="el-GR" altLang="el-GR" sz="1050" dirty="0">
                <a:solidFill>
                  <a:srgbClr val="FFFF00"/>
                </a:solidFill>
                <a:latin typeface="Arial" pitchFamily="34" charset="0"/>
                <a:ea typeface="ＭＳ Ｐゴシック" pitchFamily="34" charset="-128"/>
              </a:rPr>
              <a:t>, </a:t>
            </a:r>
            <a:r>
              <a:rPr lang="en-US" altLang="el-GR" sz="1050" dirty="0">
                <a:solidFill>
                  <a:srgbClr val="FFFF00"/>
                </a:solidFill>
                <a:latin typeface="Arial" pitchFamily="34" charset="0"/>
                <a:ea typeface="ＭＳ Ｐゴシック" pitchFamily="34" charset="-128"/>
              </a:rPr>
              <a:t>et al. Epilepsy Res. 2007;73(2):137-50.</a:t>
            </a:r>
            <a:r>
              <a:rPr lang="de-DE" altLang="el-GR" sz="1050" dirty="0">
                <a:solidFill>
                  <a:srgbClr val="FFFF00"/>
                </a:solidFill>
                <a:latin typeface="Arial" pitchFamily="34" charset="0"/>
                <a:ea typeface="ＭＳ Ｐゴシック" pitchFamily="34" charset="-128"/>
              </a:rPr>
              <a:t>  </a:t>
            </a:r>
            <a:r>
              <a:rPr lang="de-DE" altLang="el-GR" sz="1050" b="1" dirty="0">
                <a:solidFill>
                  <a:srgbClr val="FFFF00"/>
                </a:solidFill>
                <a:latin typeface="Arial" pitchFamily="34" charset="0"/>
                <a:ea typeface="ＭＳ Ｐゴシック" pitchFamily="34" charset="-128"/>
              </a:rPr>
              <a:t>2</a:t>
            </a:r>
            <a:r>
              <a:rPr lang="de-DE" altLang="el-GR" sz="1050" dirty="0">
                <a:solidFill>
                  <a:srgbClr val="FFFF00"/>
                </a:solidFill>
                <a:latin typeface="Arial" pitchFamily="34" charset="0"/>
                <a:ea typeface="ＭＳ Ｐゴシック" pitchFamily="34" charset="-128"/>
              </a:rPr>
              <a:t>. </a:t>
            </a:r>
            <a:r>
              <a:rPr lang="en-US" altLang="el-GR" sz="1050" dirty="0" err="1">
                <a:solidFill>
                  <a:srgbClr val="FFFF00"/>
                </a:solidFill>
                <a:latin typeface="Arial" pitchFamily="34" charset="0"/>
                <a:ea typeface="ＭＳ Ｐゴシック" pitchFamily="34" charset="-128"/>
              </a:rPr>
              <a:t>Mico</a:t>
            </a:r>
            <a:r>
              <a:rPr lang="en-US" altLang="el-GR" sz="1050" dirty="0">
                <a:solidFill>
                  <a:srgbClr val="FFFF00"/>
                </a:solidFill>
                <a:latin typeface="Arial" pitchFamily="34" charset="0"/>
                <a:ea typeface="ＭＳ Ｐゴシック" pitchFamily="34" charset="-128"/>
              </a:rPr>
              <a:t> JA &amp; </a:t>
            </a:r>
            <a:r>
              <a:rPr lang="en-US" altLang="el-GR" sz="1050" dirty="0" err="1">
                <a:solidFill>
                  <a:srgbClr val="FFFF00"/>
                </a:solidFill>
                <a:latin typeface="Arial" pitchFamily="34" charset="0"/>
                <a:ea typeface="ＭＳ Ｐゴシック" pitchFamily="34" charset="-128"/>
              </a:rPr>
              <a:t>Prieto</a:t>
            </a:r>
            <a:r>
              <a:rPr lang="en-US" altLang="el-GR" sz="1050" dirty="0">
                <a:solidFill>
                  <a:srgbClr val="FFFF00"/>
                </a:solidFill>
                <a:latin typeface="Arial" pitchFamily="34" charset="0"/>
                <a:ea typeface="ＭＳ Ｐゴシック" pitchFamily="34" charset="-128"/>
              </a:rPr>
              <a:t> R. </a:t>
            </a:r>
            <a:r>
              <a:rPr lang="nl-NL" altLang="el-GR" sz="1050" dirty="0">
                <a:solidFill>
                  <a:srgbClr val="FFFF00"/>
                </a:solidFill>
                <a:latin typeface="Arial" pitchFamily="34" charset="0"/>
                <a:ea typeface="ＭＳ Ｐゴシック" pitchFamily="34" charset="-128"/>
              </a:rPr>
              <a:t>CNS Drugs 2012; 26 (8): 637-648</a:t>
            </a:r>
            <a:r>
              <a:rPr lang="en-US" altLang="el-GR" sz="1050" dirty="0">
                <a:solidFill>
                  <a:srgbClr val="FFFF00"/>
                </a:solidFill>
                <a:latin typeface="Arial" pitchFamily="34" charset="0"/>
                <a:ea typeface="ＭＳ Ｐゴシック" pitchFamily="34" charset="-128"/>
              </a:rPr>
              <a:t>. </a:t>
            </a:r>
            <a:r>
              <a:rPr lang="en-US" altLang="el-GR" sz="1050" b="1" dirty="0">
                <a:solidFill>
                  <a:srgbClr val="FFFF00"/>
                </a:solidFill>
                <a:latin typeface="Arial" pitchFamily="34" charset="0"/>
                <a:ea typeface="ＭＳ Ｐゴシック" pitchFamily="34" charset="-128"/>
              </a:rPr>
              <a:t>3</a:t>
            </a:r>
            <a:r>
              <a:rPr lang="en-US" altLang="el-GR" sz="1050" dirty="0">
                <a:solidFill>
                  <a:srgbClr val="FFFF00"/>
                </a:solidFill>
                <a:latin typeface="Arial" pitchFamily="34" charset="0"/>
                <a:ea typeface="ＭＳ Ｐゴシック" pitchFamily="34" charset="-128"/>
              </a:rPr>
              <a:t>.Tuchman, M. et al. J. Pain 2010;11:1241–1249 </a:t>
            </a:r>
            <a:endParaRPr lang="el-GR" altLang="el-GR" sz="1050" dirty="0">
              <a:solidFill>
                <a:srgbClr val="FFFF00"/>
              </a:solidFill>
              <a:latin typeface="Arial" pitchFamily="34" charset="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idx="4294967295"/>
          </p:nvPr>
        </p:nvSpPr>
        <p:spPr>
          <a:xfrm>
            <a:off x="250825" y="115888"/>
            <a:ext cx="8281988" cy="979487"/>
          </a:xfrm>
        </p:spPr>
        <p:txBody>
          <a:bodyPr/>
          <a:lstStyle/>
          <a:p>
            <a:pPr eaLnBrk="1" hangingPunct="1"/>
            <a:r>
              <a:rPr lang="el-GR" altLang="el-GR" sz="2400" b="1">
                <a:solidFill>
                  <a:srgbClr val="FFFF00"/>
                </a:solidFill>
                <a:latin typeface="Tahoma" pitchFamily="34" charset="0"/>
                <a:cs typeface="Tahoma" pitchFamily="34" charset="0"/>
              </a:rPr>
              <a:t>Σχηματικό σχεδιάγραμμα πιθανώς σημαντικών περιοχών του εγκεφάλου για δράση της α</a:t>
            </a:r>
            <a:r>
              <a:rPr lang="el-GR" altLang="el-GR" sz="2400" b="1" baseline="-25000">
                <a:solidFill>
                  <a:srgbClr val="FFFF00"/>
                </a:solidFill>
                <a:latin typeface="Tahoma" pitchFamily="34" charset="0"/>
                <a:cs typeface="Tahoma" pitchFamily="34" charset="0"/>
              </a:rPr>
              <a:t>2</a:t>
            </a:r>
            <a:r>
              <a:rPr lang="el-GR" altLang="el-GR" sz="2400" b="1">
                <a:solidFill>
                  <a:srgbClr val="FFFF00"/>
                </a:solidFill>
                <a:latin typeface="Tahoma" pitchFamily="34" charset="0"/>
                <a:cs typeface="Tahoma" pitchFamily="34" charset="0"/>
              </a:rPr>
              <a:t>-δ-1</a:t>
            </a:r>
            <a:endParaRPr lang="en-US" altLang="el-GR" sz="2400" b="1">
              <a:solidFill>
                <a:srgbClr val="FFFF00"/>
              </a:solidFill>
              <a:latin typeface="Tahoma" pitchFamily="34" charset="0"/>
              <a:cs typeface="Tahoma" pitchFamily="34" charset="0"/>
            </a:endParaRPr>
          </a:p>
        </p:txBody>
      </p:sp>
      <p:sp>
        <p:nvSpPr>
          <p:cNvPr id="51203" name="Rectangle 19"/>
          <p:cNvSpPr>
            <a:spLocks noChangeArrowheads="1"/>
          </p:cNvSpPr>
          <p:nvPr/>
        </p:nvSpPr>
        <p:spPr bwMode="auto">
          <a:xfrm>
            <a:off x="250825" y="6308725"/>
            <a:ext cx="8604250" cy="307975"/>
          </a:xfrm>
          <a:prstGeom prst="rect">
            <a:avLst/>
          </a:prstGeom>
          <a:noFill/>
          <a:ln w="9525">
            <a:noFill/>
            <a:miter lim="800000"/>
            <a:headEnd/>
            <a:tailEnd/>
          </a:ln>
        </p:spPr>
        <p:txBody>
          <a:bodyPr>
            <a:spAutoFit/>
          </a:bodyPr>
          <a:lstStyle/>
          <a:p>
            <a:pPr eaLnBrk="1" hangingPunct="1"/>
            <a:r>
              <a:rPr lang="en-US" altLang="el-GR" sz="1400">
                <a:solidFill>
                  <a:srgbClr val="FFFF00"/>
                </a:solidFill>
                <a:latin typeface="Calibri" pitchFamily="34" charset="0"/>
              </a:rPr>
              <a:t>Stahl SM et al. Trends in Pharmacological Sciences 2013; 34: 332-39/ Poncer JC et al. Neuron 1997;18(3):463-72.</a:t>
            </a:r>
            <a:endParaRPr lang="el-GR" altLang="el-GR" sz="1400">
              <a:solidFill>
                <a:srgbClr val="FFFF00"/>
              </a:solidFill>
              <a:latin typeface="Calibri" pitchFamily="34" charset="0"/>
            </a:endParaRPr>
          </a:p>
        </p:txBody>
      </p:sp>
      <p:grpSp>
        <p:nvGrpSpPr>
          <p:cNvPr id="51204" name="Group 27"/>
          <p:cNvGrpSpPr>
            <a:grpSpLocks/>
          </p:cNvGrpSpPr>
          <p:nvPr/>
        </p:nvGrpSpPr>
        <p:grpSpPr bwMode="auto">
          <a:xfrm>
            <a:off x="754063" y="1052513"/>
            <a:ext cx="7232650" cy="5230812"/>
            <a:chOff x="969036" y="1214422"/>
            <a:chExt cx="7232432" cy="5230400"/>
          </a:xfrm>
        </p:grpSpPr>
        <p:grpSp>
          <p:nvGrpSpPr>
            <p:cNvPr id="51206" name="Group 25"/>
            <p:cNvGrpSpPr>
              <a:grpSpLocks/>
            </p:cNvGrpSpPr>
            <p:nvPr/>
          </p:nvGrpSpPr>
          <p:grpSpPr bwMode="auto">
            <a:xfrm>
              <a:off x="969036" y="1214422"/>
              <a:ext cx="7232432" cy="5230400"/>
              <a:chOff x="969036" y="714356"/>
              <a:chExt cx="7232432" cy="5230400"/>
            </a:xfrm>
          </p:grpSpPr>
          <p:grpSp>
            <p:nvGrpSpPr>
              <p:cNvPr id="51208" name="Group 21"/>
              <p:cNvGrpSpPr>
                <a:grpSpLocks/>
              </p:cNvGrpSpPr>
              <p:nvPr/>
            </p:nvGrpSpPr>
            <p:grpSpPr bwMode="auto">
              <a:xfrm>
                <a:off x="969036" y="714356"/>
                <a:ext cx="7232432" cy="5230400"/>
                <a:chOff x="796754" y="1268760"/>
                <a:chExt cx="7376208" cy="5302408"/>
              </a:xfrm>
            </p:grpSpPr>
            <p:sp>
              <p:nvSpPr>
                <p:cNvPr id="51210" name="Rectangle 6"/>
                <p:cNvSpPr>
                  <a:spLocks noChangeArrowheads="1"/>
                </p:cNvSpPr>
                <p:nvPr/>
              </p:nvSpPr>
              <p:spPr bwMode="auto">
                <a:xfrm>
                  <a:off x="4374765" y="6046559"/>
                  <a:ext cx="3798197" cy="307363"/>
                </a:xfrm>
                <a:prstGeom prst="rect">
                  <a:avLst/>
                </a:prstGeom>
                <a:noFill/>
                <a:ln w="9525">
                  <a:noFill/>
                  <a:miter lim="800000"/>
                  <a:headEnd/>
                  <a:tailEnd/>
                </a:ln>
              </p:spPr>
              <p:txBody>
                <a:bodyPr wrap="none">
                  <a:spAutoFit/>
                </a:bodyPr>
                <a:lstStyle/>
                <a:p>
                  <a:pPr eaLnBrk="1" hangingPunct="1"/>
                  <a:r>
                    <a:rPr lang="fr-FR" altLang="el-GR" sz="1400">
                      <a:solidFill>
                        <a:srgbClr val="000000"/>
                      </a:solidFill>
                      <a:latin typeface="Arial" pitchFamily="34" charset="0"/>
                      <a:ea typeface="Arial Unicode MS" pitchFamily="34" charset="-128"/>
                      <a:cs typeface="Arial Unicode MS" pitchFamily="34" charset="-128"/>
                      <a:hlinkClick r:id="rId3" action="ppaction://hlinkfile" tooltip="Trends in pharmacological sciences."/>
                    </a:rPr>
                    <a:t>Trends Pharmacol Sci.</a:t>
                  </a:r>
                  <a:r>
                    <a:rPr lang="fr-FR" altLang="el-GR" sz="1400">
                      <a:solidFill>
                        <a:srgbClr val="000000"/>
                      </a:solidFill>
                      <a:latin typeface="Arial" pitchFamily="34" charset="0"/>
                      <a:ea typeface="Arial Unicode MS" pitchFamily="34" charset="-128"/>
                      <a:cs typeface="Arial Unicode MS" pitchFamily="34" charset="-128"/>
                    </a:rPr>
                    <a:t> 2013 Jun;34(6):332-9.</a:t>
                  </a:r>
                  <a:endParaRPr lang="en-US" altLang="el-GR" sz="1400">
                    <a:solidFill>
                      <a:srgbClr val="000000"/>
                    </a:solidFill>
                    <a:latin typeface="Arial" pitchFamily="34" charset="0"/>
                    <a:ea typeface="Arial Unicode MS" pitchFamily="34" charset="-128"/>
                    <a:cs typeface="Arial Unicode MS" pitchFamily="34" charset="-128"/>
                  </a:endParaRPr>
                </a:p>
              </p:txBody>
            </p:sp>
            <p:pic>
              <p:nvPicPr>
                <p:cNvPr id="51211" name="Picture 1"/>
                <p:cNvPicPr>
                  <a:picLocks noChangeAspect="1" noChangeArrowheads="1"/>
                </p:cNvPicPr>
                <p:nvPr/>
              </p:nvPicPr>
              <p:blipFill>
                <a:blip r:embed="rId4" cstate="print"/>
                <a:srcRect/>
                <a:stretch>
                  <a:fillRect/>
                </a:stretch>
              </p:blipFill>
              <p:spPr bwMode="auto">
                <a:xfrm>
                  <a:off x="796754" y="1268760"/>
                  <a:ext cx="7344817" cy="5302408"/>
                </a:xfrm>
                <a:prstGeom prst="rect">
                  <a:avLst/>
                </a:prstGeom>
                <a:noFill/>
                <a:ln w="9525">
                  <a:noFill/>
                  <a:miter lim="800000"/>
                  <a:headEnd/>
                  <a:tailEnd/>
                </a:ln>
              </p:spPr>
            </p:pic>
            <p:sp>
              <p:nvSpPr>
                <p:cNvPr id="51212" name="TextBox 5"/>
                <p:cNvSpPr txBox="1">
                  <a:spLocks noChangeArrowheads="1"/>
                </p:cNvSpPr>
                <p:nvPr/>
              </p:nvSpPr>
              <p:spPr bwMode="auto">
                <a:xfrm>
                  <a:off x="6155676" y="4580553"/>
                  <a:ext cx="1175401" cy="276787"/>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Νοραδρεναλίνη</a:t>
                  </a:r>
                </a:p>
              </p:txBody>
            </p:sp>
            <p:sp>
              <p:nvSpPr>
                <p:cNvPr id="51213" name="TextBox 7"/>
                <p:cNvSpPr txBox="1">
                  <a:spLocks noChangeArrowheads="1"/>
                </p:cNvSpPr>
                <p:nvPr/>
              </p:nvSpPr>
              <p:spPr bwMode="auto">
                <a:xfrm>
                  <a:off x="6084440" y="4797798"/>
                  <a:ext cx="885598" cy="276787"/>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Σεροτονίνη</a:t>
                  </a:r>
                </a:p>
              </p:txBody>
            </p:sp>
            <p:sp>
              <p:nvSpPr>
                <p:cNvPr id="51214" name="TextBox 10"/>
                <p:cNvSpPr txBox="1">
                  <a:spLocks noChangeArrowheads="1"/>
                </p:cNvSpPr>
                <p:nvPr/>
              </p:nvSpPr>
              <p:spPr bwMode="auto">
                <a:xfrm>
                  <a:off x="3275457" y="3428345"/>
                  <a:ext cx="979501" cy="278396"/>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Υποθάλαμος</a:t>
                  </a:r>
                </a:p>
              </p:txBody>
            </p:sp>
            <p:sp>
              <p:nvSpPr>
                <p:cNvPr id="51215" name="TextBox 11"/>
                <p:cNvSpPr txBox="1">
                  <a:spLocks noChangeArrowheads="1"/>
                </p:cNvSpPr>
                <p:nvPr/>
              </p:nvSpPr>
              <p:spPr bwMode="auto">
                <a:xfrm>
                  <a:off x="2051486" y="4004449"/>
                  <a:ext cx="848361" cy="281615"/>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Αμυγδαλή</a:t>
                  </a:r>
                </a:p>
              </p:txBody>
            </p:sp>
            <p:sp>
              <p:nvSpPr>
                <p:cNvPr id="51216" name="TextBox 12"/>
                <p:cNvSpPr txBox="1">
                  <a:spLocks noChangeArrowheads="1"/>
                </p:cNvSpPr>
                <p:nvPr/>
              </p:nvSpPr>
              <p:spPr bwMode="auto">
                <a:xfrm>
                  <a:off x="3275457" y="2781435"/>
                  <a:ext cx="594177" cy="276787"/>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Νήσος</a:t>
                  </a:r>
                </a:p>
              </p:txBody>
            </p:sp>
            <p:sp>
              <p:nvSpPr>
                <p:cNvPr id="51217" name="Rectangle 13"/>
                <p:cNvSpPr>
                  <a:spLocks noChangeArrowheads="1"/>
                </p:cNvSpPr>
                <p:nvPr/>
              </p:nvSpPr>
              <p:spPr bwMode="auto">
                <a:xfrm>
                  <a:off x="2483762" y="1411981"/>
                  <a:ext cx="2540226" cy="281616"/>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Πρόσθιος φλοιός  του προσαγωγίου </a:t>
                  </a:r>
                </a:p>
              </p:txBody>
            </p:sp>
            <p:sp>
              <p:nvSpPr>
                <p:cNvPr id="51218" name="Rectangle 14"/>
                <p:cNvSpPr>
                  <a:spLocks noChangeArrowheads="1"/>
                </p:cNvSpPr>
                <p:nvPr/>
              </p:nvSpPr>
              <p:spPr bwMode="auto">
                <a:xfrm>
                  <a:off x="5130842" y="3140292"/>
                  <a:ext cx="1385872" cy="281616"/>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Υπομέλανας τόπος</a:t>
                  </a:r>
                </a:p>
              </p:txBody>
            </p:sp>
            <p:sp>
              <p:nvSpPr>
                <p:cNvPr id="51219" name="Rectangle 15"/>
                <p:cNvSpPr>
                  <a:spLocks noChangeArrowheads="1"/>
                </p:cNvSpPr>
                <p:nvPr/>
              </p:nvSpPr>
              <p:spPr bwMode="auto">
                <a:xfrm>
                  <a:off x="5004560" y="2636604"/>
                  <a:ext cx="1193211" cy="281615"/>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Πυρήνας </a:t>
                  </a:r>
                  <a:r>
                    <a:rPr lang="en-US" altLang="el-GR" sz="1200">
                      <a:solidFill>
                        <a:srgbClr val="000000"/>
                      </a:solidFill>
                      <a:latin typeface="Calibri" pitchFamily="34" charset="0"/>
                    </a:rPr>
                    <a:t>Raphe</a:t>
                  </a:r>
                  <a:endParaRPr lang="el-GR" altLang="el-GR" sz="1200">
                    <a:solidFill>
                      <a:srgbClr val="000000"/>
                    </a:solidFill>
                    <a:latin typeface="Calibri" pitchFamily="34" charset="0"/>
                  </a:endParaRPr>
                </a:p>
              </p:txBody>
            </p:sp>
            <p:sp>
              <p:nvSpPr>
                <p:cNvPr id="51220" name="Rectangle 16"/>
                <p:cNvSpPr>
                  <a:spLocks noChangeArrowheads="1"/>
                </p:cNvSpPr>
                <p:nvPr/>
              </p:nvSpPr>
              <p:spPr bwMode="auto">
                <a:xfrm>
                  <a:off x="6948991" y="5013435"/>
                  <a:ext cx="1136545" cy="830362"/>
                </a:xfrm>
                <a:prstGeom prst="rect">
                  <a:avLst/>
                </a:prstGeom>
                <a:noFill/>
                <a:ln w="9525">
                  <a:noFill/>
                  <a:miter lim="800000"/>
                  <a:headEnd/>
                  <a:tailEnd/>
                </a:ln>
              </p:spPr>
              <p:txBody>
                <a:bodyPr>
                  <a:spAutoFit/>
                </a:bodyPr>
                <a:lstStyle/>
                <a:p>
                  <a:pPr eaLnBrk="1" hangingPunct="1"/>
                  <a:r>
                    <a:rPr lang="el-GR" altLang="el-GR" sz="1200">
                      <a:solidFill>
                        <a:srgbClr val="000000"/>
                      </a:solidFill>
                      <a:latin typeface="Calibri" pitchFamily="34" charset="0"/>
                    </a:rPr>
                    <a:t>Οπίσθιο κέρας  </a:t>
                  </a:r>
                </a:p>
                <a:p>
                  <a:pPr eaLnBrk="1" hangingPunct="1"/>
                  <a:r>
                    <a:rPr lang="el-GR" altLang="el-GR" sz="1200">
                      <a:solidFill>
                        <a:srgbClr val="000000"/>
                      </a:solidFill>
                      <a:latin typeface="Calibri" pitchFamily="34" charset="0"/>
                    </a:rPr>
                    <a:t>νωτιαίου μυελού</a:t>
                  </a:r>
                </a:p>
                <a:p>
                  <a:pPr eaLnBrk="1" hangingPunct="1"/>
                  <a:endParaRPr lang="el-GR" altLang="el-GR" sz="1200">
                    <a:solidFill>
                      <a:srgbClr val="000000"/>
                    </a:solidFill>
                    <a:latin typeface="Calibri" pitchFamily="34" charset="0"/>
                  </a:endParaRPr>
                </a:p>
              </p:txBody>
            </p:sp>
            <p:sp>
              <p:nvSpPr>
                <p:cNvPr id="51221" name="TextBox 18"/>
                <p:cNvSpPr txBox="1">
                  <a:spLocks noChangeArrowheads="1"/>
                </p:cNvSpPr>
                <p:nvPr/>
              </p:nvSpPr>
              <p:spPr bwMode="auto">
                <a:xfrm>
                  <a:off x="2831849" y="4973204"/>
                  <a:ext cx="1931479" cy="468285"/>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Κεντρική (περιυδραγωγός) </a:t>
                  </a:r>
                </a:p>
                <a:p>
                  <a:pPr eaLnBrk="1" hangingPunct="1"/>
                  <a:r>
                    <a:rPr lang="el-GR" altLang="el-GR" sz="1200">
                      <a:solidFill>
                        <a:srgbClr val="000000"/>
                      </a:solidFill>
                      <a:latin typeface="Calibri" pitchFamily="34" charset="0"/>
                    </a:rPr>
                    <a:t>φαιά ουσία</a:t>
                  </a:r>
                </a:p>
              </p:txBody>
            </p:sp>
            <p:sp>
              <p:nvSpPr>
                <p:cNvPr id="51222" name="TextBox 20"/>
                <p:cNvSpPr txBox="1">
                  <a:spLocks noChangeArrowheads="1"/>
                </p:cNvSpPr>
                <p:nvPr/>
              </p:nvSpPr>
              <p:spPr bwMode="auto">
                <a:xfrm>
                  <a:off x="3335361" y="4184682"/>
                  <a:ext cx="681603" cy="280006"/>
                </a:xfrm>
                <a:prstGeom prst="rect">
                  <a:avLst/>
                </a:prstGeom>
                <a:noFill/>
                <a:ln w="9525">
                  <a:noFill/>
                  <a:miter lim="800000"/>
                  <a:headEnd/>
                  <a:tailEnd/>
                </a:ln>
              </p:spPr>
              <p:txBody>
                <a:bodyPr wrap="none">
                  <a:spAutoFit/>
                </a:bodyPr>
                <a:lstStyle/>
                <a:p>
                  <a:pPr eaLnBrk="1" hangingPunct="1"/>
                  <a:r>
                    <a:rPr lang="el-GR" altLang="el-GR" sz="1200">
                      <a:solidFill>
                        <a:srgbClr val="000000"/>
                      </a:solidFill>
                      <a:latin typeface="Calibri" pitchFamily="34" charset="0"/>
                    </a:rPr>
                    <a:t>Γέφυρα</a:t>
                  </a:r>
                </a:p>
              </p:txBody>
            </p:sp>
          </p:grpSp>
          <p:sp>
            <p:nvSpPr>
              <p:cNvPr id="25" name="Oval 24"/>
              <p:cNvSpPr/>
              <p:nvPr/>
            </p:nvSpPr>
            <p:spPr>
              <a:xfrm>
                <a:off x="3929634" y="2514439"/>
                <a:ext cx="1217576" cy="4143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1200" dirty="0">
                    <a:solidFill>
                      <a:prstClr val="black"/>
                    </a:solidFill>
                  </a:rPr>
                  <a:t>Θάλαμος</a:t>
                </a:r>
              </a:p>
            </p:txBody>
          </p:sp>
        </p:grpSp>
        <p:sp>
          <p:nvSpPr>
            <p:cNvPr id="27" name="Oval 26"/>
            <p:cNvSpPr/>
            <p:nvPr/>
          </p:nvSpPr>
          <p:spPr>
            <a:xfrm>
              <a:off x="5501211" y="3785969"/>
              <a:ext cx="1373147" cy="57145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eaLnBrk="1" fontAlgn="auto" hangingPunct="1">
                <a:spcBef>
                  <a:spcPts val="0"/>
                </a:spcBef>
                <a:spcAft>
                  <a:spcPts val="0"/>
                </a:spcAft>
                <a:defRPr/>
              </a:pPr>
              <a:r>
                <a:rPr lang="el-GR" sz="1000" dirty="0">
                  <a:solidFill>
                    <a:prstClr val="black"/>
                  </a:solidFill>
                </a:rPr>
                <a:t>Παρεγκεφαλίδα</a:t>
              </a:r>
            </a:p>
          </p:txBody>
        </p:sp>
      </p:grpSp>
      <p:sp>
        <p:nvSpPr>
          <p:cNvPr id="51205" name="Rectangle 23"/>
          <p:cNvSpPr>
            <a:spLocks noChangeArrowheads="1"/>
          </p:cNvSpPr>
          <p:nvPr/>
        </p:nvSpPr>
        <p:spPr bwMode="auto">
          <a:xfrm>
            <a:off x="755650" y="5373688"/>
            <a:ext cx="3455988" cy="923925"/>
          </a:xfrm>
          <a:prstGeom prst="rect">
            <a:avLst/>
          </a:prstGeom>
          <a:noFill/>
          <a:ln w="9525">
            <a:noFill/>
            <a:miter lim="800000"/>
            <a:headEnd/>
            <a:tailEnd/>
          </a:ln>
        </p:spPr>
        <p:txBody>
          <a:bodyPr>
            <a:spAutoFit/>
          </a:bodyPr>
          <a:lstStyle/>
          <a:p>
            <a:pPr eaLnBrk="1" hangingPunct="1"/>
            <a:r>
              <a:rPr lang="el-GR" altLang="el-GR" b="1">
                <a:solidFill>
                  <a:srgbClr val="FF0000"/>
                </a:solidFill>
                <a:latin typeface="Calibri" pitchFamily="34" charset="0"/>
              </a:rPr>
              <a:t>Συσχετίζονται με την αναλγησία, την αντιεπιληπτική δράση, την αγχολυτική δράση και τον ύπνο </a:t>
            </a:r>
          </a:p>
        </p:txBody>
      </p:sp>
    </p:spTree>
  </p:cSld>
  <p:clrMapOvr>
    <a:masterClrMapping/>
  </p:clrMapOvr>
  <p:transition spd="med">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288" y="260350"/>
            <a:ext cx="8280400" cy="1800225"/>
          </a:xfrm>
        </p:spPr>
        <p:txBody>
          <a:bodyPr/>
          <a:lstStyle/>
          <a:p>
            <a:r>
              <a:rPr lang="el-GR" altLang="el-GR" sz="3200" b="1">
                <a:solidFill>
                  <a:srgbClr val="FFFF66"/>
                </a:solidFill>
              </a:rPr>
              <a:t>Διαδερμικά επιθέματα </a:t>
            </a:r>
          </a:p>
        </p:txBody>
      </p:sp>
      <p:sp>
        <p:nvSpPr>
          <p:cNvPr id="35843" name="5 - Ορθογώνιο"/>
          <p:cNvSpPr>
            <a:spLocks noChangeArrowheads="1"/>
          </p:cNvSpPr>
          <p:nvPr/>
        </p:nvSpPr>
        <p:spPr bwMode="auto">
          <a:xfrm>
            <a:off x="250825" y="1916113"/>
            <a:ext cx="8353425" cy="2678112"/>
          </a:xfrm>
          <a:prstGeom prst="rect">
            <a:avLst/>
          </a:prstGeom>
          <a:noFill/>
          <a:ln w="38100">
            <a:solidFill>
              <a:srgbClr val="FFFF00"/>
            </a:solidFill>
            <a:miter lim="800000"/>
            <a:headEnd/>
            <a:tailEnd/>
          </a:ln>
        </p:spPr>
        <p:txBody>
          <a:bodyPr>
            <a:spAutoFit/>
          </a:bodyPr>
          <a:lstStyle>
            <a:lvl1pPr marL="457200" indent="-457200"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just" eaLnBrk="1" hangingPunct="1">
              <a:defRPr/>
            </a:pPr>
            <a:endParaRPr lang="el-GR" altLang="el-GR" sz="2400" b="1" dirty="0">
              <a:solidFill>
                <a:schemeClr val="bg1"/>
              </a:solidFill>
              <a:latin typeface="Tahoma" pitchFamily="34" charset="0"/>
            </a:endParaRPr>
          </a:p>
          <a:p>
            <a:pPr algn="just" eaLnBrk="1" hangingPunct="1">
              <a:buFontTx/>
              <a:buAutoNum type="arabicPeriod"/>
              <a:defRPr/>
            </a:pPr>
            <a:endParaRPr lang="el-GR" altLang="el-GR" sz="2400" b="1" dirty="0">
              <a:solidFill>
                <a:schemeClr val="bg1"/>
              </a:solidFill>
              <a:latin typeface="Tahoma" pitchFamily="34" charset="0"/>
            </a:endParaRPr>
          </a:p>
          <a:p>
            <a:pPr algn="just" eaLnBrk="1" hangingPunct="1">
              <a:buFont typeface="Wingdings" pitchFamily="2" charset="2"/>
              <a:buChar char="§"/>
              <a:defRPr/>
            </a:pPr>
            <a:r>
              <a:rPr lang="el-GR" altLang="el-GR" sz="2400" dirty="0" err="1">
                <a:solidFill>
                  <a:schemeClr val="bg1"/>
                </a:solidFill>
                <a:latin typeface="Tahoma" pitchFamily="34" charset="0"/>
              </a:rPr>
              <a:t>Λιδοκαΐνη</a:t>
            </a:r>
            <a:r>
              <a:rPr lang="el-GR" altLang="el-GR" sz="2400" dirty="0">
                <a:solidFill>
                  <a:schemeClr val="bg1"/>
                </a:solidFill>
                <a:latin typeface="Tahoma" pitchFamily="34" charset="0"/>
              </a:rPr>
              <a:t> 5%</a:t>
            </a:r>
          </a:p>
          <a:p>
            <a:pPr marL="0" indent="0" algn="just" eaLnBrk="1" hangingPunct="1">
              <a:defRPr/>
            </a:pPr>
            <a:endParaRPr lang="el-GR" altLang="el-GR" sz="2400" dirty="0">
              <a:solidFill>
                <a:schemeClr val="bg1"/>
              </a:solidFill>
              <a:latin typeface="Tahoma" pitchFamily="34" charset="0"/>
            </a:endParaRPr>
          </a:p>
          <a:p>
            <a:pPr algn="just" eaLnBrk="1" hangingPunct="1">
              <a:buFont typeface="Wingdings" pitchFamily="2" charset="2"/>
              <a:buChar char="§"/>
              <a:defRPr/>
            </a:pPr>
            <a:r>
              <a:rPr lang="el-GR" altLang="el-GR" sz="2400" dirty="0" err="1">
                <a:solidFill>
                  <a:schemeClr val="bg1"/>
                </a:solidFill>
                <a:latin typeface="Tahoma" pitchFamily="34" charset="0"/>
              </a:rPr>
              <a:t>Καψαϊκίνη</a:t>
            </a:r>
            <a:r>
              <a:rPr lang="el-GR" altLang="el-GR" sz="2400" dirty="0">
                <a:solidFill>
                  <a:schemeClr val="bg1"/>
                </a:solidFill>
                <a:latin typeface="Tahoma" pitchFamily="34" charset="0"/>
              </a:rPr>
              <a:t> 8%</a:t>
            </a:r>
          </a:p>
          <a:p>
            <a:pPr algn="just" eaLnBrk="1" hangingPunct="1">
              <a:buFont typeface="Wingdings" pitchFamily="2" charset="2"/>
              <a:buChar char="§"/>
              <a:defRPr/>
            </a:pPr>
            <a:endParaRPr lang="el-GR" altLang="el-GR" sz="2400" dirty="0">
              <a:solidFill>
                <a:schemeClr val="bg1"/>
              </a:solidFill>
              <a:latin typeface="Tahoma" pitchFamily="34" charset="0"/>
            </a:endParaRPr>
          </a:p>
          <a:p>
            <a:pPr algn="just" eaLnBrk="1" hangingPunct="1">
              <a:buFont typeface="Wingdings" pitchFamily="2" charset="2"/>
              <a:buChar char="§"/>
              <a:defRPr/>
            </a:pPr>
            <a:endParaRPr lang="el-GR" altLang="el-GR" sz="2400" dirty="0">
              <a:solidFill>
                <a:schemeClr val="bg1"/>
              </a:solidFill>
              <a:latin typeface="Tahoma" pitchFamily="34" charset="0"/>
            </a:endParaRPr>
          </a:p>
        </p:txBody>
      </p:sp>
    </p:spTree>
  </p:cSld>
  <p:clrMapOvr>
    <a:masterClrMapping/>
  </p:clrMapOvr>
  <p:transition spd="med">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noChangeArrowheads="1"/>
          </p:cNvSpPr>
          <p:nvPr>
            <p:ph type="title"/>
          </p:nvPr>
        </p:nvSpPr>
        <p:spPr>
          <a:xfrm>
            <a:off x="0" y="0"/>
            <a:ext cx="9144000" cy="1143000"/>
          </a:xfrm>
        </p:spPr>
        <p:txBody>
          <a:bodyPr/>
          <a:lstStyle/>
          <a:p>
            <a:r>
              <a:rPr lang="el-GR" altLang="el-GR" sz="2800" b="1">
                <a:solidFill>
                  <a:srgbClr val="FFFF00"/>
                </a:solidFill>
                <a:latin typeface="Bookman Old Style" pitchFamily="18" charset="0"/>
              </a:rPr>
              <a:t>Τροποποιημένη αναλγητική κλίμακα ΠΟΥ 2019</a:t>
            </a:r>
          </a:p>
        </p:txBody>
      </p:sp>
      <p:sp>
        <p:nvSpPr>
          <p:cNvPr id="53251" name="TextBox 3"/>
          <p:cNvSpPr txBox="1">
            <a:spLocks noChangeArrowheads="1"/>
          </p:cNvSpPr>
          <p:nvPr/>
        </p:nvSpPr>
        <p:spPr bwMode="auto">
          <a:xfrm>
            <a:off x="106363" y="1670050"/>
            <a:ext cx="3560762" cy="2862263"/>
          </a:xfrm>
          <a:prstGeom prst="rect">
            <a:avLst/>
          </a:prstGeom>
          <a:noFill/>
          <a:ln w="9525">
            <a:noFill/>
            <a:miter lim="800000"/>
            <a:headEnd/>
            <a:tailEnd/>
          </a:ln>
        </p:spPr>
        <p:txBody>
          <a:bodyPr wrap="none">
            <a:spAutoFit/>
          </a:bodyPr>
          <a:lstStyle/>
          <a:p>
            <a:pPr eaLnBrk="1" hangingPunct="1"/>
            <a:r>
              <a:rPr lang="el-GR" altLang="el-GR" b="1">
                <a:solidFill>
                  <a:srgbClr val="FFFF00"/>
                </a:solidFill>
              </a:rPr>
              <a:t>ΑΝΤΙΚΑΡΚΙΝΙΚΗ ΘΕΡΑΠΕΙΑ</a:t>
            </a:r>
          </a:p>
          <a:p>
            <a:pPr eaLnBrk="1" hangingPunct="1"/>
            <a:endParaRPr lang="el-GR" altLang="el-GR" b="1">
              <a:solidFill>
                <a:srgbClr val="FFFF00"/>
              </a:solidFill>
            </a:endParaRPr>
          </a:p>
          <a:p>
            <a:pPr eaLnBrk="1" hangingPunct="1"/>
            <a:r>
              <a:rPr lang="el-GR" altLang="el-GR" b="1">
                <a:solidFill>
                  <a:srgbClr val="FFFF00"/>
                </a:solidFill>
              </a:rPr>
              <a:t>ΦΥΣΙΚΟΘΕΡΑΠΕΊΑ</a:t>
            </a:r>
          </a:p>
          <a:p>
            <a:pPr eaLnBrk="1" hangingPunct="1"/>
            <a:endParaRPr lang="el-GR" altLang="el-GR" b="1">
              <a:solidFill>
                <a:srgbClr val="FFFF00"/>
              </a:solidFill>
            </a:endParaRPr>
          </a:p>
          <a:p>
            <a:pPr eaLnBrk="1" hangingPunct="1"/>
            <a:r>
              <a:rPr lang="el-GR" altLang="el-GR" b="1">
                <a:solidFill>
                  <a:srgbClr val="FFFF00"/>
                </a:solidFill>
              </a:rPr>
              <a:t>ΧΕΙΡΟΥΡΓΕΙΟ</a:t>
            </a:r>
          </a:p>
          <a:p>
            <a:pPr eaLnBrk="1" hangingPunct="1"/>
            <a:endParaRPr lang="el-GR" altLang="el-GR" b="1">
              <a:solidFill>
                <a:srgbClr val="FFFF00"/>
              </a:solidFill>
            </a:endParaRPr>
          </a:p>
          <a:p>
            <a:pPr eaLnBrk="1" hangingPunct="1"/>
            <a:r>
              <a:rPr lang="el-GR" altLang="el-GR" b="1">
                <a:solidFill>
                  <a:srgbClr val="FFFF00"/>
                </a:solidFill>
              </a:rPr>
              <a:t>ΨΥΧΟΛΟΓΙΚΕΣ ΤΕΧΝΙΚΕΣ</a:t>
            </a:r>
          </a:p>
          <a:p>
            <a:pPr eaLnBrk="1" hangingPunct="1"/>
            <a:endParaRPr lang="el-GR" altLang="el-GR" b="1">
              <a:solidFill>
                <a:srgbClr val="FFFF00"/>
              </a:solidFill>
            </a:endParaRPr>
          </a:p>
          <a:p>
            <a:pPr eaLnBrk="1" hangingPunct="1"/>
            <a:r>
              <a:rPr lang="el-GR" altLang="el-GR" b="1">
                <a:solidFill>
                  <a:srgbClr val="FFFF00"/>
                </a:solidFill>
              </a:rPr>
              <a:t>ΠΝΕΥΜΑΤΙΚΗ ΦΡΟΝΤΙΔΑ </a:t>
            </a:r>
          </a:p>
          <a:p>
            <a:pPr eaLnBrk="1" hangingPunct="1"/>
            <a:endParaRPr lang="el-GR" altLang="el-GR" b="1">
              <a:solidFill>
                <a:srgbClr val="FFFF00"/>
              </a:solidFill>
            </a:endParaRPr>
          </a:p>
        </p:txBody>
      </p:sp>
      <p:sp>
        <p:nvSpPr>
          <p:cNvPr id="5" name="TextBox 4"/>
          <p:cNvSpPr txBox="1"/>
          <p:nvPr/>
        </p:nvSpPr>
        <p:spPr>
          <a:xfrm>
            <a:off x="4500563" y="1412875"/>
            <a:ext cx="4133850" cy="3692525"/>
          </a:xfrm>
          <a:prstGeom prst="rect">
            <a:avLst/>
          </a:prstGeom>
          <a:noFill/>
        </p:spPr>
        <p:txBody>
          <a:bodyPr wrap="none">
            <a:spAutoFit/>
          </a:bodyPr>
          <a:lstStyle/>
          <a:p>
            <a:pPr eaLnBrk="1" hangingPunct="1">
              <a:defRPr/>
            </a:pPr>
            <a:r>
              <a:rPr lang="el-GR" b="1" dirty="0">
                <a:solidFill>
                  <a:schemeClr val="bg1">
                    <a:lumMod val="95000"/>
                  </a:schemeClr>
                </a:solidFill>
              </a:rPr>
              <a:t>Επεμβατικές Τεχνικές</a:t>
            </a:r>
          </a:p>
          <a:p>
            <a:pPr eaLnBrk="1" hangingPunct="1">
              <a:defRPr/>
            </a:pPr>
            <a:r>
              <a:rPr lang="el-GR" b="1" dirty="0">
                <a:solidFill>
                  <a:srgbClr val="FF9933"/>
                </a:solidFill>
              </a:rPr>
              <a:t>Πόνος του επιμένει ή αυξάνεται</a:t>
            </a:r>
          </a:p>
          <a:p>
            <a:pPr eaLnBrk="1" hangingPunct="1">
              <a:defRPr/>
            </a:pPr>
            <a:r>
              <a:rPr lang="el-GR" b="1" dirty="0">
                <a:solidFill>
                  <a:schemeClr val="bg1">
                    <a:lumMod val="95000"/>
                  </a:schemeClr>
                </a:solidFill>
              </a:rPr>
              <a:t>Ισχυρά </a:t>
            </a:r>
            <a:r>
              <a:rPr lang="el-GR" b="1" dirty="0" err="1">
                <a:solidFill>
                  <a:schemeClr val="bg1">
                    <a:lumMod val="95000"/>
                  </a:schemeClr>
                </a:solidFill>
              </a:rPr>
              <a:t>Οπιοειδή</a:t>
            </a:r>
            <a:r>
              <a:rPr lang="el-GR" b="1" dirty="0">
                <a:solidFill>
                  <a:schemeClr val="bg1">
                    <a:lumMod val="95000"/>
                  </a:schemeClr>
                </a:solidFill>
              </a:rPr>
              <a:t>/ μη </a:t>
            </a:r>
            <a:r>
              <a:rPr lang="el-GR" b="1" dirty="0" err="1">
                <a:solidFill>
                  <a:schemeClr val="bg1">
                    <a:lumMod val="95000"/>
                  </a:schemeClr>
                </a:solidFill>
              </a:rPr>
              <a:t>Οπιοειδή</a:t>
            </a:r>
            <a:endParaRPr lang="el-GR" b="1" dirty="0">
              <a:solidFill>
                <a:schemeClr val="bg1">
                  <a:lumMod val="95000"/>
                </a:schemeClr>
              </a:solidFill>
            </a:endParaRPr>
          </a:p>
          <a:p>
            <a:pPr eaLnBrk="1" hangingPunct="1">
              <a:defRPr/>
            </a:pPr>
            <a:r>
              <a:rPr lang="el-GR" b="1" dirty="0" err="1">
                <a:solidFill>
                  <a:schemeClr val="bg1">
                    <a:lumMod val="95000"/>
                  </a:schemeClr>
                </a:solidFill>
              </a:rPr>
              <a:t>Συνοδά</a:t>
            </a:r>
            <a:r>
              <a:rPr lang="el-GR" b="1" dirty="0">
                <a:solidFill>
                  <a:schemeClr val="bg1">
                    <a:lumMod val="95000"/>
                  </a:schemeClr>
                </a:solidFill>
              </a:rPr>
              <a:t> φάρμακα</a:t>
            </a:r>
          </a:p>
          <a:p>
            <a:pPr eaLnBrk="1" hangingPunct="1">
              <a:defRPr/>
            </a:pPr>
            <a:endParaRPr lang="el-GR" b="1" dirty="0">
              <a:solidFill>
                <a:schemeClr val="bg1">
                  <a:lumMod val="95000"/>
                </a:schemeClr>
              </a:solidFill>
            </a:endParaRPr>
          </a:p>
          <a:p>
            <a:pPr eaLnBrk="1" hangingPunct="1">
              <a:defRPr/>
            </a:pPr>
            <a:r>
              <a:rPr lang="el-GR" b="1" dirty="0">
                <a:solidFill>
                  <a:srgbClr val="FF9933"/>
                </a:solidFill>
              </a:rPr>
              <a:t>Πόνος που επιμένει ή αυξάνεται</a:t>
            </a:r>
          </a:p>
          <a:p>
            <a:pPr eaLnBrk="1" hangingPunct="1">
              <a:defRPr/>
            </a:pPr>
            <a:r>
              <a:rPr lang="el-GR" b="1" dirty="0">
                <a:solidFill>
                  <a:schemeClr val="bg1">
                    <a:lumMod val="95000"/>
                  </a:schemeClr>
                </a:solidFill>
              </a:rPr>
              <a:t>Ασθενή </a:t>
            </a:r>
            <a:r>
              <a:rPr lang="el-GR" b="1" dirty="0" err="1">
                <a:solidFill>
                  <a:schemeClr val="bg1">
                    <a:lumMod val="95000"/>
                  </a:schemeClr>
                </a:solidFill>
              </a:rPr>
              <a:t>Οπιοειδή</a:t>
            </a:r>
            <a:r>
              <a:rPr lang="el-GR" b="1" dirty="0">
                <a:solidFill>
                  <a:schemeClr val="bg1">
                    <a:lumMod val="95000"/>
                  </a:schemeClr>
                </a:solidFill>
              </a:rPr>
              <a:t> / μη </a:t>
            </a:r>
            <a:r>
              <a:rPr lang="el-GR" b="1" dirty="0" err="1">
                <a:solidFill>
                  <a:schemeClr val="bg1">
                    <a:lumMod val="95000"/>
                  </a:schemeClr>
                </a:solidFill>
              </a:rPr>
              <a:t>Οπιοειδή</a:t>
            </a:r>
            <a:endParaRPr lang="el-GR" b="1" dirty="0">
              <a:solidFill>
                <a:schemeClr val="bg1">
                  <a:lumMod val="95000"/>
                </a:schemeClr>
              </a:solidFill>
            </a:endParaRPr>
          </a:p>
          <a:p>
            <a:pPr eaLnBrk="1" hangingPunct="1">
              <a:defRPr/>
            </a:pPr>
            <a:r>
              <a:rPr lang="el-GR" b="1" dirty="0" err="1">
                <a:solidFill>
                  <a:schemeClr val="bg1">
                    <a:lumMod val="95000"/>
                  </a:schemeClr>
                </a:solidFill>
              </a:rPr>
              <a:t>Συνοδά</a:t>
            </a:r>
            <a:r>
              <a:rPr lang="el-GR" b="1" dirty="0">
                <a:solidFill>
                  <a:schemeClr val="bg1">
                    <a:lumMod val="95000"/>
                  </a:schemeClr>
                </a:solidFill>
              </a:rPr>
              <a:t> φάρμακα </a:t>
            </a:r>
          </a:p>
          <a:p>
            <a:pPr eaLnBrk="1" hangingPunct="1">
              <a:defRPr/>
            </a:pPr>
            <a:endParaRPr lang="el-GR" b="1" dirty="0">
              <a:solidFill>
                <a:schemeClr val="bg1">
                  <a:lumMod val="95000"/>
                </a:schemeClr>
              </a:solidFill>
            </a:endParaRPr>
          </a:p>
          <a:p>
            <a:pPr eaLnBrk="1" hangingPunct="1">
              <a:defRPr/>
            </a:pPr>
            <a:r>
              <a:rPr lang="el-GR" b="1" dirty="0">
                <a:solidFill>
                  <a:srgbClr val="FF9933"/>
                </a:solidFill>
              </a:rPr>
              <a:t>Πόνος που επιμένει ή αυξάνεται </a:t>
            </a:r>
          </a:p>
          <a:p>
            <a:pPr eaLnBrk="1" hangingPunct="1">
              <a:defRPr/>
            </a:pPr>
            <a:r>
              <a:rPr lang="el-GR" b="1" dirty="0">
                <a:solidFill>
                  <a:schemeClr val="bg1">
                    <a:lumMod val="95000"/>
                  </a:schemeClr>
                </a:solidFill>
              </a:rPr>
              <a:t>Μη </a:t>
            </a:r>
            <a:r>
              <a:rPr lang="el-GR" b="1" dirty="0" err="1">
                <a:solidFill>
                  <a:schemeClr val="bg1">
                    <a:lumMod val="95000"/>
                  </a:schemeClr>
                </a:solidFill>
              </a:rPr>
              <a:t>οπιοειδή</a:t>
            </a:r>
            <a:r>
              <a:rPr lang="el-GR" b="1" dirty="0">
                <a:solidFill>
                  <a:schemeClr val="bg1">
                    <a:lumMod val="95000"/>
                  </a:schemeClr>
                </a:solidFill>
              </a:rPr>
              <a:t> </a:t>
            </a:r>
          </a:p>
          <a:p>
            <a:pPr eaLnBrk="1" hangingPunct="1">
              <a:defRPr/>
            </a:pPr>
            <a:r>
              <a:rPr lang="el-GR" b="1" dirty="0" err="1">
                <a:solidFill>
                  <a:schemeClr val="bg1">
                    <a:lumMod val="95000"/>
                  </a:schemeClr>
                </a:solidFill>
              </a:rPr>
              <a:t>Συνοδά</a:t>
            </a:r>
            <a:r>
              <a:rPr lang="el-GR" b="1" dirty="0">
                <a:solidFill>
                  <a:schemeClr val="bg1">
                    <a:lumMod val="95000"/>
                  </a:schemeClr>
                </a:solidFill>
              </a:rPr>
              <a:t> φάρμακα</a:t>
            </a:r>
          </a:p>
          <a:p>
            <a:pPr eaLnBrk="1" hangingPunct="1">
              <a:defRPr/>
            </a:pPr>
            <a:endParaRPr lang="el-GR" dirty="0"/>
          </a:p>
        </p:txBody>
      </p:sp>
      <p:sp>
        <p:nvSpPr>
          <p:cNvPr id="14" name="Δεξιό άγκιστρο 13"/>
          <p:cNvSpPr/>
          <p:nvPr/>
        </p:nvSpPr>
        <p:spPr>
          <a:xfrm>
            <a:off x="3667125" y="1670050"/>
            <a:ext cx="400050" cy="25511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p>
        </p:txBody>
      </p:sp>
      <p:cxnSp>
        <p:nvCxnSpPr>
          <p:cNvPr id="16" name="Ευθύγραμμο βέλος σύνδεσης 15"/>
          <p:cNvCxnSpPr>
            <a:stCxn id="14" idx="1"/>
          </p:cNvCxnSpPr>
          <p:nvPr/>
        </p:nvCxnSpPr>
        <p:spPr>
          <a:xfrm flipV="1">
            <a:off x="4067175" y="1670050"/>
            <a:ext cx="433388" cy="127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14" idx="1"/>
          </p:cNvCxnSpPr>
          <p:nvPr/>
        </p:nvCxnSpPr>
        <p:spPr>
          <a:xfrm flipV="1">
            <a:off x="4067175" y="2205038"/>
            <a:ext cx="433388" cy="739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a:endCxn id="5" idx="1"/>
          </p:cNvCxnSpPr>
          <p:nvPr/>
        </p:nvCxnSpPr>
        <p:spPr>
          <a:xfrm>
            <a:off x="3867150" y="2944813"/>
            <a:ext cx="633413" cy="31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867150" y="2944813"/>
            <a:ext cx="633413" cy="1420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9387" y="836712"/>
            <a:ext cx="8785225" cy="5064025"/>
          </a:xfrm>
          <a:ln w="38100">
            <a:solidFill>
              <a:srgbClr val="FFFF00"/>
            </a:solidFill>
          </a:ln>
        </p:spPr>
        <p:txBody>
          <a:bodyPr/>
          <a:lstStyle/>
          <a:p>
            <a:pPr algn="l"/>
            <a:r>
              <a:rPr lang="el-GR" altLang="el-GR" sz="2000" dirty="0">
                <a:solidFill>
                  <a:srgbClr val="FFFF00"/>
                </a:solidFill>
                <a:latin typeface="Bookman Old Style" pitchFamily="18" charset="0"/>
              </a:rPr>
              <a:t>◊ </a:t>
            </a:r>
            <a:r>
              <a:rPr lang="el-GR" altLang="el-GR" sz="2000" dirty="0">
                <a:solidFill>
                  <a:schemeClr val="bg1"/>
                </a:solidFill>
                <a:latin typeface="Bookman Old Style" pitchFamily="18" charset="0"/>
              </a:rPr>
              <a:t>Φαρμακευτική αγωγή.</a:t>
            </a:r>
            <a:br>
              <a:rPr lang="el-GR" altLang="el-GR" sz="2000" dirty="0">
                <a:solidFill>
                  <a:schemeClr val="bg1"/>
                </a:solidFill>
                <a:latin typeface="Bookman Old Style" pitchFamily="18" charset="0"/>
              </a:rPr>
            </a:br>
            <a:r>
              <a:rPr lang="el-GR" altLang="el-GR" sz="2000" dirty="0">
                <a:solidFill>
                  <a:srgbClr val="FFFF00"/>
                </a:solidFill>
                <a:latin typeface="Bookman Old Style" pitchFamily="18" charset="0"/>
              </a:rPr>
              <a:t/>
            </a:r>
            <a:br>
              <a:rPr lang="el-GR" altLang="el-GR" sz="2000" dirty="0">
                <a:solidFill>
                  <a:srgbClr val="FFFF00"/>
                </a:solidFill>
                <a:latin typeface="Bookman Old Style" pitchFamily="18" charset="0"/>
              </a:rPr>
            </a:br>
            <a:r>
              <a:rPr lang="el-GR" altLang="el-GR" sz="2000" dirty="0">
                <a:solidFill>
                  <a:srgbClr val="FFFF00"/>
                </a:solidFill>
                <a:latin typeface="Bookman Old Style" pitchFamily="18" charset="0"/>
              </a:rPr>
              <a:t>◊ </a:t>
            </a:r>
            <a:r>
              <a:rPr lang="el-GR" altLang="el-GR" sz="2000" dirty="0" err="1">
                <a:solidFill>
                  <a:schemeClr val="bg1"/>
                </a:solidFill>
                <a:latin typeface="Bookman Old Style" pitchFamily="18" charset="0"/>
              </a:rPr>
              <a:t>Διαδερμικός</a:t>
            </a:r>
            <a:r>
              <a:rPr lang="el-GR" altLang="el-GR" sz="2000" dirty="0">
                <a:solidFill>
                  <a:schemeClr val="bg1"/>
                </a:solidFill>
                <a:latin typeface="Bookman Old Style" pitchFamily="18" charset="0"/>
              </a:rPr>
              <a:t> ηλεκτρικός ερεθισμός νεύρων (ΤΕΝ</a:t>
            </a:r>
            <a:r>
              <a:rPr lang="en-US" altLang="el-GR" sz="2000" dirty="0">
                <a:solidFill>
                  <a:schemeClr val="bg1"/>
                </a:solidFill>
                <a:latin typeface="Bookman Old Style" pitchFamily="18" charset="0"/>
              </a:rPr>
              <a:t>S).</a:t>
            </a:r>
            <a:r>
              <a:rPr lang="el-GR" altLang="el-GR" sz="2000" dirty="0">
                <a:solidFill>
                  <a:schemeClr val="bg1"/>
                </a:solidFill>
                <a:latin typeface="Bookman Old Style" pitchFamily="18" charset="0"/>
              </a:rPr>
              <a:t> </a:t>
            </a:r>
            <a:br>
              <a:rPr lang="el-GR" altLang="el-GR" sz="2000" dirty="0">
                <a:solidFill>
                  <a:schemeClr val="bg1"/>
                </a:solidFill>
                <a:latin typeface="Bookman Old Style" pitchFamily="18" charset="0"/>
              </a:rPr>
            </a:br>
            <a:r>
              <a:rPr lang="el-GR" altLang="el-GR" sz="2000" dirty="0">
                <a:solidFill>
                  <a:schemeClr val="bg1"/>
                </a:solidFill>
                <a:latin typeface="Bookman Old Style" pitchFamily="18" charset="0"/>
              </a:rPr>
              <a:t/>
            </a:r>
            <a:br>
              <a:rPr lang="el-GR" altLang="el-GR" sz="2000" dirty="0">
                <a:solidFill>
                  <a:schemeClr val="bg1"/>
                </a:solidFill>
                <a:latin typeface="Bookman Old Style" pitchFamily="18" charset="0"/>
              </a:rPr>
            </a:br>
            <a:r>
              <a:rPr lang="el-GR" altLang="el-GR" sz="2000" dirty="0">
                <a:solidFill>
                  <a:srgbClr val="FFFF00"/>
                </a:solidFill>
                <a:latin typeface="Bookman Old Style" pitchFamily="18" charset="0"/>
              </a:rPr>
              <a:t>◊ </a:t>
            </a:r>
            <a:r>
              <a:rPr lang="el-GR" altLang="el-GR" sz="2000" dirty="0">
                <a:solidFill>
                  <a:schemeClr val="bg1"/>
                </a:solidFill>
                <a:latin typeface="Bookman Old Style" pitchFamily="18" charset="0"/>
              </a:rPr>
              <a:t>Επεμβατικές τεχνικές.</a:t>
            </a:r>
            <a:br>
              <a:rPr lang="el-GR" altLang="el-GR" sz="2000" dirty="0">
                <a:solidFill>
                  <a:schemeClr val="bg1"/>
                </a:solidFill>
                <a:latin typeface="Bookman Old Style" pitchFamily="18" charset="0"/>
              </a:rPr>
            </a:br>
            <a:r>
              <a:rPr lang="el-GR" altLang="el-GR" sz="2000" dirty="0">
                <a:solidFill>
                  <a:schemeClr val="bg1"/>
                </a:solidFill>
                <a:latin typeface="Bookman Old Style" pitchFamily="18" charset="0"/>
              </a:rPr>
              <a:t/>
            </a:r>
            <a:br>
              <a:rPr lang="el-GR" altLang="el-GR" sz="2000" dirty="0">
                <a:solidFill>
                  <a:schemeClr val="bg1"/>
                </a:solidFill>
                <a:latin typeface="Bookman Old Style" pitchFamily="18" charset="0"/>
              </a:rPr>
            </a:br>
            <a:r>
              <a:rPr lang="el-GR" altLang="el-GR" sz="2000" dirty="0">
                <a:solidFill>
                  <a:srgbClr val="FFFF00"/>
                </a:solidFill>
                <a:latin typeface="Bookman Old Style" pitchFamily="18" charset="0"/>
              </a:rPr>
              <a:t>◊ </a:t>
            </a:r>
            <a:r>
              <a:rPr lang="el-GR" altLang="el-GR" sz="2000" dirty="0">
                <a:solidFill>
                  <a:schemeClr val="bg1"/>
                </a:solidFill>
                <a:latin typeface="Bookman Old Style" pitchFamily="18" charset="0"/>
              </a:rPr>
              <a:t>Πολυδύναμη αντιμετώπιση με ψυχολογικές παρεμβάσεις, </a:t>
            </a:r>
            <a:br>
              <a:rPr lang="el-GR" altLang="el-GR" sz="2000" dirty="0">
                <a:solidFill>
                  <a:schemeClr val="bg1"/>
                </a:solidFill>
                <a:latin typeface="Bookman Old Style" pitchFamily="18" charset="0"/>
              </a:rPr>
            </a:br>
            <a:r>
              <a:rPr lang="el-GR" altLang="el-GR" sz="2000" dirty="0">
                <a:solidFill>
                  <a:schemeClr val="bg1"/>
                </a:solidFill>
                <a:latin typeface="Bookman Old Style" pitchFamily="18" charset="0"/>
              </a:rPr>
              <a:t>    φυσικοθεραπεία, εργασιοθεραπεία, βελονισμός  κα.</a:t>
            </a:r>
            <a:endParaRPr lang="el-GR" altLang="el-GR" sz="2000" dirty="0">
              <a:solidFill>
                <a:schemeClr val="bg1"/>
              </a:solidFill>
              <a:latin typeface="Bookman Old Style" pitchFamily="18" charset="0"/>
              <a:cs typeface="Tahoma" pitchFamily="34" charset="0"/>
            </a:endParaRPr>
          </a:p>
        </p:txBody>
      </p:sp>
      <p:sp>
        <p:nvSpPr>
          <p:cNvPr id="5" name="Rectangle 2"/>
          <p:cNvSpPr txBox="1">
            <a:spLocks noChangeArrowheads="1"/>
          </p:cNvSpPr>
          <p:nvPr/>
        </p:nvSpPr>
        <p:spPr bwMode="auto">
          <a:xfrm>
            <a:off x="395288" y="7938"/>
            <a:ext cx="8280400" cy="1081087"/>
          </a:xfrm>
          <a:prstGeom prst="rect">
            <a:avLst/>
          </a:prstGeom>
          <a:noFill/>
          <a:ln w="9525">
            <a:noFill/>
            <a:miter lim="800000"/>
            <a:headEnd/>
            <a:tailEnd/>
          </a:ln>
        </p:spPr>
        <p:txBody>
          <a:bodyPr anchor="ctr"/>
          <a:lstStyle/>
          <a:p>
            <a:pPr algn="ctr">
              <a:defRPr/>
            </a:pPr>
            <a:r>
              <a:rPr lang="el-GR" altLang="el-GR" sz="2800" b="1" kern="0" dirty="0">
                <a:solidFill>
                  <a:srgbClr val="FFFF00"/>
                </a:solidFill>
                <a:ea typeface="+mj-ea"/>
                <a:cs typeface="+mj-cs"/>
              </a:rPr>
              <a:t>Θεραπευτικές παρεμβάσεις</a:t>
            </a:r>
          </a:p>
        </p:txBody>
      </p:sp>
      <p:sp>
        <p:nvSpPr>
          <p:cNvPr id="54276" name="5 - Ορθογώνιο"/>
          <p:cNvSpPr>
            <a:spLocks noChangeArrowheads="1"/>
          </p:cNvSpPr>
          <p:nvPr/>
        </p:nvSpPr>
        <p:spPr bwMode="auto">
          <a:xfrm>
            <a:off x="4211638" y="6211888"/>
            <a:ext cx="4572000" cy="646112"/>
          </a:xfrm>
          <a:prstGeom prst="rect">
            <a:avLst/>
          </a:prstGeom>
          <a:noFill/>
          <a:ln w="9525">
            <a:noFill/>
            <a:miter lim="800000"/>
            <a:headEnd/>
            <a:tailEnd/>
          </a:ln>
        </p:spPr>
        <p:txBody>
          <a:bodyPr>
            <a:spAutoFit/>
          </a:bodyPr>
          <a:lstStyle/>
          <a:p>
            <a:pPr eaLnBrk="1" hangingPunct="1"/>
            <a:r>
              <a:rPr lang="en-US" altLang="el-GR">
                <a:solidFill>
                  <a:srgbClr val="FFFF00"/>
                </a:solidFill>
              </a:rPr>
              <a:t>Sara Magelssen Vambheim et al Helivon 2021  </a:t>
            </a:r>
          </a:p>
        </p:txBody>
      </p:sp>
    </p:spTree>
  </p:cSld>
  <p:clrMapOvr>
    <a:masterClrMapping/>
  </p:clrMapOvr>
  <p:transition spd="med">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496F31D-AA36-B648-E8BF-21BD35F59FF4}"/>
            </a:ext>
          </a:extLst>
        </p:cNvPr>
        <p:cNvGrpSpPr/>
        <p:nvPr/>
      </p:nvGrpSpPr>
      <p:grpSpPr>
        <a:xfrm>
          <a:off x="0" y="0"/>
          <a:ext cx="0" cy="0"/>
          <a:chOff x="0" y="0"/>
          <a:chExt cx="0" cy="0"/>
        </a:xfrm>
      </p:grpSpPr>
      <p:sp>
        <p:nvSpPr>
          <p:cNvPr id="54274" name="Rectangle 2">
            <a:extLst>
              <a:ext uri="{FF2B5EF4-FFF2-40B4-BE49-F238E27FC236}">
                <a16:creationId xmlns="" xmlns:a16="http://schemas.microsoft.com/office/drawing/2014/main" id="{E6CB8603-A46E-1D95-91A7-F8744BD97307}"/>
              </a:ext>
            </a:extLst>
          </p:cNvPr>
          <p:cNvSpPr>
            <a:spLocks noGrp="1" noChangeArrowheads="1"/>
          </p:cNvSpPr>
          <p:nvPr>
            <p:ph type="title"/>
          </p:nvPr>
        </p:nvSpPr>
        <p:spPr>
          <a:xfrm>
            <a:off x="179387" y="836712"/>
            <a:ext cx="8785225" cy="5064025"/>
          </a:xfrm>
          <a:ln w="38100">
            <a:solidFill>
              <a:srgbClr val="FFFF00"/>
            </a:solidFill>
          </a:ln>
        </p:spPr>
        <p:txBody>
          <a:bodyPr/>
          <a:lstStyle/>
          <a:p>
            <a:pPr algn="l"/>
            <a:r>
              <a:rPr lang="el-GR" altLang="el-GR" sz="2000" dirty="0">
                <a:solidFill>
                  <a:srgbClr val="FFFF00"/>
                </a:solidFill>
                <a:latin typeface="Bookman Old Style" pitchFamily="18" charset="0"/>
              </a:rPr>
              <a:t>◊  </a:t>
            </a:r>
            <a:r>
              <a:rPr lang="el-GR" altLang="el-GR" sz="2000" dirty="0" err="1">
                <a:solidFill>
                  <a:schemeClr val="bg1"/>
                </a:solidFill>
                <a:latin typeface="Bookman Old Style" pitchFamily="18" charset="0"/>
              </a:rPr>
              <a:t>Νωτιαία</a:t>
            </a:r>
            <a:r>
              <a:rPr lang="el-GR" altLang="el-GR" sz="2000" dirty="0">
                <a:solidFill>
                  <a:schemeClr val="bg1"/>
                </a:solidFill>
                <a:latin typeface="Bookman Old Style" pitchFamily="18" charset="0"/>
              </a:rPr>
              <a:t> χορήγηση φαρμάκων (</a:t>
            </a:r>
            <a:r>
              <a:rPr lang="el-GR" altLang="el-GR" sz="2000" dirty="0" err="1">
                <a:solidFill>
                  <a:schemeClr val="bg1"/>
                </a:solidFill>
                <a:latin typeface="Bookman Old Style" pitchFamily="18" charset="0"/>
              </a:rPr>
              <a:t>επισκληριδίως</a:t>
            </a:r>
            <a:r>
              <a:rPr lang="el-GR" altLang="el-GR" sz="2000" dirty="0">
                <a:solidFill>
                  <a:schemeClr val="bg1"/>
                </a:solidFill>
                <a:latin typeface="Bookman Old Style" pitchFamily="18" charset="0"/>
              </a:rPr>
              <a:t> ή </a:t>
            </a:r>
            <a:r>
              <a:rPr lang="el-GR" altLang="el-GR" sz="2000" dirty="0" err="1">
                <a:solidFill>
                  <a:schemeClr val="bg1"/>
                </a:solidFill>
                <a:latin typeface="Bookman Old Style" pitchFamily="18" charset="0"/>
              </a:rPr>
              <a:t>υπαραχνοειδώς</a:t>
            </a:r>
            <a:r>
              <a:rPr lang="el-GR" altLang="el-GR" sz="2000" dirty="0">
                <a:solidFill>
                  <a:schemeClr val="bg1"/>
                </a:solidFill>
                <a:latin typeface="Bookman Old Style" pitchFamily="18" charset="0"/>
              </a:rPr>
              <a:t>).</a:t>
            </a:r>
            <a:br>
              <a:rPr lang="el-GR" altLang="el-GR" sz="2000" dirty="0">
                <a:solidFill>
                  <a:schemeClr val="bg1"/>
                </a:solidFill>
                <a:latin typeface="Bookman Old Style" pitchFamily="18" charset="0"/>
              </a:rPr>
            </a:br>
            <a:r>
              <a:rPr lang="el-GR" altLang="el-GR" sz="2000" dirty="0">
                <a:solidFill>
                  <a:srgbClr val="FFFF00"/>
                </a:solidFill>
                <a:latin typeface="Bookman Old Style" pitchFamily="18" charset="0"/>
              </a:rPr>
              <a:t/>
            </a:r>
            <a:br>
              <a:rPr lang="el-GR" altLang="el-GR" sz="2000" dirty="0">
                <a:solidFill>
                  <a:srgbClr val="FFFF00"/>
                </a:solidFill>
                <a:latin typeface="Bookman Old Style" pitchFamily="18" charset="0"/>
              </a:rPr>
            </a:br>
            <a:r>
              <a:rPr lang="el-GR" altLang="el-GR" sz="2000" dirty="0">
                <a:solidFill>
                  <a:srgbClr val="FFFF00"/>
                </a:solidFill>
                <a:latin typeface="Bookman Old Style" pitchFamily="18" charset="0"/>
              </a:rPr>
              <a:t>◊ </a:t>
            </a:r>
            <a:r>
              <a:rPr lang="el-GR" altLang="el-GR" sz="2000" dirty="0">
                <a:solidFill>
                  <a:schemeClr val="bg1"/>
                </a:solidFill>
                <a:latin typeface="Bookman Old Style" pitchFamily="18" charset="0"/>
              </a:rPr>
              <a:t>Νευρικοί αποκλεισμοί</a:t>
            </a:r>
            <a:r>
              <a:rPr lang="en-US" altLang="el-GR" sz="2000" dirty="0">
                <a:solidFill>
                  <a:schemeClr val="bg1"/>
                </a:solidFill>
                <a:latin typeface="Bookman Old Style" pitchFamily="18" charset="0"/>
              </a:rPr>
              <a:t>.</a:t>
            </a:r>
            <a:r>
              <a:rPr lang="el-GR" altLang="el-GR" sz="2000" dirty="0">
                <a:solidFill>
                  <a:schemeClr val="bg1"/>
                </a:solidFill>
                <a:latin typeface="Bookman Old Style" pitchFamily="18" charset="0"/>
              </a:rPr>
              <a:t>Α. Νεύρων (πχ. μεσοπλεύριων).</a:t>
            </a:r>
            <a:br>
              <a:rPr lang="el-GR" altLang="el-GR" sz="2000" dirty="0">
                <a:solidFill>
                  <a:schemeClr val="bg1"/>
                </a:solidFill>
                <a:latin typeface="Bookman Old Style" pitchFamily="18" charset="0"/>
              </a:rPr>
            </a:br>
            <a:r>
              <a:rPr lang="el-GR" altLang="el-GR" sz="2000" dirty="0">
                <a:solidFill>
                  <a:schemeClr val="bg1"/>
                </a:solidFill>
                <a:latin typeface="Bookman Old Style" pitchFamily="18" charset="0"/>
              </a:rPr>
              <a:t>                                    Β. Νευρικών πλεγμάτων (</a:t>
            </a:r>
            <a:r>
              <a:rPr lang="el-GR" altLang="el-GR" sz="2000" dirty="0" err="1">
                <a:solidFill>
                  <a:schemeClr val="bg1"/>
                </a:solidFill>
                <a:latin typeface="Bookman Old Style" pitchFamily="18" charset="0"/>
              </a:rPr>
              <a:t>πχ.κοιλιακό</a:t>
            </a:r>
            <a:r>
              <a:rPr lang="el-GR" altLang="el-GR" sz="2000" dirty="0">
                <a:solidFill>
                  <a:schemeClr val="bg1"/>
                </a:solidFill>
                <a:latin typeface="Bookman Old Style" pitchFamily="18" charset="0"/>
              </a:rPr>
              <a:t> πλέγμα). </a:t>
            </a:r>
            <a:br>
              <a:rPr lang="el-GR" altLang="el-GR" sz="2000" dirty="0">
                <a:solidFill>
                  <a:schemeClr val="bg1"/>
                </a:solidFill>
                <a:latin typeface="Bookman Old Style" pitchFamily="18" charset="0"/>
              </a:rPr>
            </a:br>
            <a:r>
              <a:rPr lang="el-GR" altLang="el-GR" sz="2000" dirty="0">
                <a:solidFill>
                  <a:srgbClr val="FFFF00"/>
                </a:solidFill>
                <a:latin typeface="Bookman Old Style" pitchFamily="18" charset="0"/>
              </a:rPr>
              <a:t>◊ </a:t>
            </a:r>
            <a:r>
              <a:rPr lang="el-GR" altLang="el-GR" sz="2000" dirty="0" err="1">
                <a:solidFill>
                  <a:schemeClr val="bg1"/>
                </a:solidFill>
                <a:latin typeface="Bookman Old Style" pitchFamily="18" charset="0"/>
              </a:rPr>
              <a:t>Ενδαρθικές</a:t>
            </a:r>
            <a:r>
              <a:rPr lang="el-GR" altLang="el-GR" sz="2000" dirty="0">
                <a:solidFill>
                  <a:schemeClr val="bg1"/>
                </a:solidFill>
                <a:latin typeface="Bookman Old Style" pitchFamily="18" charset="0"/>
              </a:rPr>
              <a:t> εγχύσεις.</a:t>
            </a:r>
            <a:br>
              <a:rPr lang="el-GR" altLang="el-GR" sz="2000" dirty="0">
                <a:solidFill>
                  <a:schemeClr val="bg1"/>
                </a:solidFill>
                <a:latin typeface="Bookman Old Style" pitchFamily="18" charset="0"/>
              </a:rPr>
            </a:br>
            <a:r>
              <a:rPr lang="el-GR" altLang="el-GR" sz="2000" dirty="0">
                <a:solidFill>
                  <a:schemeClr val="bg1"/>
                </a:solidFill>
                <a:latin typeface="Bookman Old Style" pitchFamily="18" charset="0"/>
              </a:rPr>
              <a:t/>
            </a:r>
            <a:br>
              <a:rPr lang="el-GR" altLang="el-GR" sz="2000" dirty="0">
                <a:solidFill>
                  <a:schemeClr val="bg1"/>
                </a:solidFill>
                <a:latin typeface="Bookman Old Style" pitchFamily="18" charset="0"/>
              </a:rPr>
            </a:br>
            <a:r>
              <a:rPr lang="el-GR" altLang="el-GR" sz="2000" dirty="0">
                <a:solidFill>
                  <a:srgbClr val="FFFF00"/>
                </a:solidFill>
                <a:latin typeface="Bookman Old Style" pitchFamily="18" charset="0"/>
              </a:rPr>
              <a:t>◊ </a:t>
            </a:r>
            <a:r>
              <a:rPr lang="el-GR" altLang="el-GR" sz="2000" dirty="0" err="1">
                <a:solidFill>
                  <a:schemeClr val="bg1"/>
                </a:solidFill>
                <a:latin typeface="Bookman Old Style" pitchFamily="18" charset="0"/>
              </a:rPr>
              <a:t>Διαδερμική</a:t>
            </a:r>
            <a:r>
              <a:rPr lang="el-GR" altLang="el-GR" sz="2000" dirty="0">
                <a:solidFill>
                  <a:schemeClr val="bg1"/>
                </a:solidFill>
                <a:latin typeface="Bookman Old Style" pitchFamily="18" charset="0"/>
              </a:rPr>
              <a:t> </a:t>
            </a:r>
            <a:r>
              <a:rPr lang="el-GR" altLang="el-GR" sz="2000" dirty="0" err="1">
                <a:solidFill>
                  <a:schemeClr val="bg1"/>
                </a:solidFill>
                <a:latin typeface="Bookman Old Style" pitchFamily="18" charset="0"/>
              </a:rPr>
              <a:t>νευρόλυση</a:t>
            </a:r>
            <a:r>
              <a:rPr lang="el-GR" altLang="el-GR" sz="2000" dirty="0">
                <a:solidFill>
                  <a:schemeClr val="bg1"/>
                </a:solidFill>
                <a:latin typeface="Bookman Old Style" pitchFamily="18" charset="0"/>
              </a:rPr>
              <a:t> με ραδιοσυχνότητες (συνεχής ή παλμική).</a:t>
            </a:r>
            <a:br>
              <a:rPr lang="el-GR" altLang="el-GR" sz="2000" dirty="0">
                <a:solidFill>
                  <a:schemeClr val="bg1"/>
                </a:solidFill>
                <a:latin typeface="Bookman Old Style" pitchFamily="18" charset="0"/>
              </a:rPr>
            </a:br>
            <a:r>
              <a:rPr lang="el-GR" altLang="el-GR" sz="2000" dirty="0">
                <a:solidFill>
                  <a:schemeClr val="bg1"/>
                </a:solidFill>
                <a:latin typeface="Bookman Old Style" pitchFamily="18" charset="0"/>
              </a:rPr>
              <a:t/>
            </a:r>
            <a:br>
              <a:rPr lang="el-GR" altLang="el-GR" sz="2000" dirty="0">
                <a:solidFill>
                  <a:schemeClr val="bg1"/>
                </a:solidFill>
                <a:latin typeface="Bookman Old Style" pitchFamily="18" charset="0"/>
              </a:rPr>
            </a:br>
            <a:r>
              <a:rPr lang="el-GR" altLang="el-GR" sz="2000" dirty="0">
                <a:solidFill>
                  <a:srgbClr val="FFFF00"/>
                </a:solidFill>
                <a:latin typeface="Bookman Old Style" pitchFamily="18" charset="0"/>
              </a:rPr>
              <a:t>◊ </a:t>
            </a:r>
            <a:r>
              <a:rPr lang="el-GR" altLang="el-GR" sz="2000" dirty="0">
                <a:solidFill>
                  <a:schemeClr val="bg1"/>
                </a:solidFill>
                <a:latin typeface="Bookman Old Style" pitchFamily="18" charset="0"/>
              </a:rPr>
              <a:t>Τοποθέτηση εμφυτευμένου συστήματος </a:t>
            </a:r>
            <a:r>
              <a:rPr lang="el-GR" altLang="el-GR" sz="2000" dirty="0" err="1">
                <a:solidFill>
                  <a:schemeClr val="bg1"/>
                </a:solidFill>
                <a:latin typeface="Bookman Old Style" pitchFamily="18" charset="0"/>
              </a:rPr>
              <a:t>νωτιαίας</a:t>
            </a:r>
            <a:r>
              <a:rPr lang="el-GR" altLang="el-GR" sz="2000" dirty="0">
                <a:solidFill>
                  <a:schemeClr val="bg1"/>
                </a:solidFill>
                <a:latin typeface="Bookman Old Style" pitchFamily="18" charset="0"/>
              </a:rPr>
              <a:t> αναλγησίας. </a:t>
            </a:r>
            <a:endParaRPr lang="el-GR" altLang="el-GR" sz="2000" dirty="0">
              <a:solidFill>
                <a:schemeClr val="bg1"/>
              </a:solidFill>
              <a:latin typeface="Bookman Old Style" pitchFamily="18" charset="0"/>
              <a:cs typeface="Tahoma" pitchFamily="34" charset="0"/>
            </a:endParaRPr>
          </a:p>
        </p:txBody>
      </p:sp>
      <p:sp>
        <p:nvSpPr>
          <p:cNvPr id="5" name="Rectangle 2">
            <a:extLst>
              <a:ext uri="{FF2B5EF4-FFF2-40B4-BE49-F238E27FC236}">
                <a16:creationId xmlns="" xmlns:a16="http://schemas.microsoft.com/office/drawing/2014/main" id="{39061410-596D-FF5F-2B1D-8EFAAAD2813F}"/>
              </a:ext>
            </a:extLst>
          </p:cNvPr>
          <p:cNvSpPr txBox="1">
            <a:spLocks noChangeArrowheads="1"/>
          </p:cNvSpPr>
          <p:nvPr/>
        </p:nvSpPr>
        <p:spPr bwMode="auto">
          <a:xfrm>
            <a:off x="395288" y="7938"/>
            <a:ext cx="8280400" cy="1081087"/>
          </a:xfrm>
          <a:prstGeom prst="rect">
            <a:avLst/>
          </a:prstGeom>
          <a:noFill/>
          <a:ln w="9525">
            <a:noFill/>
            <a:miter lim="800000"/>
            <a:headEnd/>
            <a:tailEnd/>
          </a:ln>
        </p:spPr>
        <p:txBody>
          <a:bodyPr anchor="ctr"/>
          <a:lstStyle/>
          <a:p>
            <a:pPr algn="ctr">
              <a:defRPr/>
            </a:pPr>
            <a:r>
              <a:rPr lang="el-GR" altLang="el-GR" sz="2800" b="1" kern="0" dirty="0">
                <a:solidFill>
                  <a:srgbClr val="FFFF00"/>
                </a:solidFill>
                <a:ea typeface="+mj-ea"/>
                <a:cs typeface="+mj-cs"/>
              </a:rPr>
              <a:t>Επεμβατικές τεχνικές</a:t>
            </a:r>
          </a:p>
        </p:txBody>
      </p:sp>
      <p:sp>
        <p:nvSpPr>
          <p:cNvPr id="54276" name="5 - Ορθογώνιο">
            <a:extLst>
              <a:ext uri="{FF2B5EF4-FFF2-40B4-BE49-F238E27FC236}">
                <a16:creationId xmlns="" xmlns:a16="http://schemas.microsoft.com/office/drawing/2014/main" id="{984ADC4F-0E9F-9F28-7952-4A870FA21D09}"/>
              </a:ext>
            </a:extLst>
          </p:cNvPr>
          <p:cNvSpPr>
            <a:spLocks noChangeArrowheads="1"/>
          </p:cNvSpPr>
          <p:nvPr/>
        </p:nvSpPr>
        <p:spPr bwMode="auto">
          <a:xfrm>
            <a:off x="4211638" y="6211888"/>
            <a:ext cx="4572000" cy="646112"/>
          </a:xfrm>
          <a:prstGeom prst="rect">
            <a:avLst/>
          </a:prstGeom>
          <a:noFill/>
          <a:ln w="9525">
            <a:noFill/>
            <a:miter lim="800000"/>
            <a:headEnd/>
            <a:tailEnd/>
          </a:ln>
        </p:spPr>
        <p:txBody>
          <a:bodyPr>
            <a:spAutoFit/>
          </a:bodyPr>
          <a:lstStyle/>
          <a:p>
            <a:pPr eaLnBrk="1" hangingPunct="1"/>
            <a:r>
              <a:rPr lang="en-US" altLang="el-GR">
                <a:solidFill>
                  <a:srgbClr val="FFFF00"/>
                </a:solidFill>
              </a:rPr>
              <a:t>Sara Magelssen Vambheim et al Helivon 2021  </a:t>
            </a:r>
          </a:p>
        </p:txBody>
      </p:sp>
    </p:spTree>
    <p:extLst>
      <p:ext uri="{BB962C8B-B14F-4D97-AF65-F5344CB8AC3E}">
        <p14:creationId xmlns="" xmlns:p14="http://schemas.microsoft.com/office/powerpoint/2010/main" val="1360795607"/>
      </p:ext>
    </p:extLst>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 Θέση περιεχομένου"/>
          <p:cNvSpPr>
            <a:spLocks noGrp="1"/>
          </p:cNvSpPr>
          <p:nvPr>
            <p:ph idx="1"/>
          </p:nvPr>
        </p:nvSpPr>
        <p:spPr>
          <a:xfrm>
            <a:off x="539750" y="1844675"/>
            <a:ext cx="8280400" cy="4752975"/>
          </a:xfrm>
          <a:ln w="38100">
            <a:solidFill>
              <a:srgbClr val="FFFF00"/>
            </a:solidFill>
          </a:ln>
        </p:spPr>
        <p:txBody>
          <a:bodyPr/>
          <a:lstStyle/>
          <a:p>
            <a:pPr algn="just"/>
            <a:r>
              <a:rPr lang="el-GR" altLang="el-GR" sz="1800" dirty="0">
                <a:solidFill>
                  <a:schemeClr val="bg1"/>
                </a:solidFill>
                <a:latin typeface="Bookman Old Style" pitchFamily="18" charset="0"/>
              </a:rPr>
              <a:t>Ανακούφιση πόνου και άλλων οργανικών συμπτωμάτων</a:t>
            </a:r>
            <a:r>
              <a:rPr lang="el-GR" altLang="el-GR" sz="1800" dirty="0">
                <a:solidFill>
                  <a:srgbClr val="FFFF00"/>
                </a:solidFill>
                <a:latin typeface="Bookman Old Style" pitchFamily="18" charset="0"/>
              </a:rPr>
              <a:t>. </a:t>
            </a:r>
          </a:p>
          <a:p>
            <a:pPr algn="just"/>
            <a:r>
              <a:rPr lang="el-GR" altLang="el-GR" sz="1800" dirty="0">
                <a:solidFill>
                  <a:schemeClr val="bg1"/>
                </a:solidFill>
                <a:latin typeface="Bookman Old Style" pitchFamily="18" charset="0"/>
              </a:rPr>
              <a:t>Φροντίδα ψυχολογικών, κοινωνικών και πνευματικών αναγκών του ασθενούς</a:t>
            </a:r>
            <a:r>
              <a:rPr lang="el-GR" altLang="el-GR" sz="1800" dirty="0">
                <a:solidFill>
                  <a:srgbClr val="FFFF00"/>
                </a:solidFill>
                <a:latin typeface="Bookman Old Style" pitchFamily="18" charset="0"/>
              </a:rPr>
              <a:t>.</a:t>
            </a:r>
          </a:p>
          <a:p>
            <a:pPr algn="just"/>
            <a:r>
              <a:rPr lang="el-GR" altLang="el-GR" sz="1800" dirty="0">
                <a:solidFill>
                  <a:schemeClr val="bg1"/>
                </a:solidFill>
                <a:latin typeface="Bookman Old Style" pitchFamily="18" charset="0"/>
              </a:rPr>
              <a:t>Προαγωγή της ποιότητας ζωής και ως εκ τούτου συμβάλλει θετικά στην πορεία της νόσου</a:t>
            </a:r>
            <a:r>
              <a:rPr lang="el-GR" altLang="el-GR" sz="1800" dirty="0">
                <a:solidFill>
                  <a:srgbClr val="FFFF00"/>
                </a:solidFill>
                <a:latin typeface="Bookman Old Style" pitchFamily="18" charset="0"/>
              </a:rPr>
              <a:t>.</a:t>
            </a:r>
          </a:p>
          <a:p>
            <a:pPr algn="just"/>
            <a:r>
              <a:rPr lang="el-GR" altLang="el-GR" sz="1800" dirty="0">
                <a:solidFill>
                  <a:schemeClr val="bg1"/>
                </a:solidFill>
                <a:latin typeface="Bookman Old Style" pitchFamily="18" charset="0"/>
              </a:rPr>
              <a:t>Επιβεβαιώνει την ζωή και αναγνωρίζει τον θάνατο ως φυσιολογική διεργασία, ενώ  δεν επιταχύνει, ούτε αναβάλλει τον θάνατο.</a:t>
            </a:r>
          </a:p>
          <a:p>
            <a:pPr algn="just"/>
            <a:r>
              <a:rPr lang="el-GR" altLang="el-GR" sz="1800" dirty="0">
                <a:solidFill>
                  <a:schemeClr val="bg1"/>
                </a:solidFill>
                <a:latin typeface="Bookman Old Style" pitchFamily="18" charset="0"/>
              </a:rPr>
              <a:t>Παρέχει υποστηρικτικό σύστημα για να βοηθηθούν οι ασθενείς και να ζήσουν   όσο γίνεται πιο δραστήριοι  μέχρι το τέλος της ζωής τους.</a:t>
            </a:r>
          </a:p>
          <a:p>
            <a:pPr algn="just"/>
            <a:r>
              <a:rPr lang="el-GR" altLang="el-GR" sz="1800" dirty="0">
                <a:solidFill>
                  <a:schemeClr val="bg1"/>
                </a:solidFill>
                <a:latin typeface="Bookman Old Style" pitchFamily="18" charset="0"/>
              </a:rPr>
              <a:t>Παρέχει υποστηρικτικό σύστημα στις οικογένειες των ασθενών.</a:t>
            </a:r>
          </a:p>
          <a:p>
            <a:pPr algn="just"/>
            <a:r>
              <a:rPr lang="el-GR" altLang="el-GR" sz="1800" dirty="0">
                <a:solidFill>
                  <a:schemeClr val="bg1"/>
                </a:solidFill>
                <a:latin typeface="Bookman Old Style" pitchFamily="18" charset="0"/>
              </a:rPr>
              <a:t>Χρησιμοποιείται ολιστική προσέγγιση. </a:t>
            </a:r>
          </a:p>
          <a:p>
            <a:pPr algn="just"/>
            <a:r>
              <a:rPr lang="el-GR" altLang="el-GR" sz="1800" dirty="0">
                <a:solidFill>
                  <a:schemeClr val="bg1"/>
                </a:solidFill>
                <a:latin typeface="Bookman Old Style" pitchFamily="18" charset="0"/>
              </a:rPr>
              <a:t>Παρέχεται ανεξαρτήτως  </a:t>
            </a:r>
            <a:r>
              <a:rPr lang="el-GR" altLang="el-GR" sz="1800" dirty="0" err="1">
                <a:solidFill>
                  <a:schemeClr val="bg1"/>
                </a:solidFill>
                <a:latin typeface="Bookman Old Style" pitchFamily="18" charset="0"/>
              </a:rPr>
              <a:t>κοινωνικοπολιτισμικών</a:t>
            </a:r>
            <a:r>
              <a:rPr lang="el-GR" altLang="el-GR" sz="1800" dirty="0">
                <a:solidFill>
                  <a:schemeClr val="bg1"/>
                </a:solidFill>
                <a:latin typeface="Bookman Old Style" pitchFamily="18" charset="0"/>
              </a:rPr>
              <a:t>  παραγόντων και ασφαλιστικής κατάστασης των ασθενών .</a:t>
            </a:r>
          </a:p>
        </p:txBody>
      </p:sp>
      <p:sp>
        <p:nvSpPr>
          <p:cNvPr id="5123" name="Oval 3"/>
          <p:cNvSpPr>
            <a:spLocks noChangeArrowheads="1"/>
          </p:cNvSpPr>
          <p:nvPr/>
        </p:nvSpPr>
        <p:spPr bwMode="auto">
          <a:xfrm>
            <a:off x="468313" y="333375"/>
            <a:ext cx="8424862" cy="1295400"/>
          </a:xfrm>
          <a:prstGeom prst="ellipse">
            <a:avLst/>
          </a:prstGeom>
          <a:solidFill>
            <a:srgbClr val="FFCC00"/>
          </a:solidFill>
          <a:ln w="38100">
            <a:solidFill>
              <a:srgbClr val="FF66FF"/>
            </a:solidFill>
            <a:round/>
            <a:headEnd/>
            <a:tailEnd/>
          </a:ln>
        </p:spPr>
        <p:txBody>
          <a:bodyPr wrap="none" anchor="ctr"/>
          <a:lstStyle/>
          <a:p>
            <a:pPr algn="ctr" eaLnBrk="1" hangingPunct="1"/>
            <a:r>
              <a:rPr lang="el-GR" altLang="el-GR" sz="3600" b="1">
                <a:solidFill>
                  <a:srgbClr val="CC0000"/>
                </a:solidFill>
                <a:cs typeface="Tahoma" pitchFamily="34" charset="0"/>
              </a:rPr>
              <a:t>Βασικές αρχές</a:t>
            </a:r>
            <a:endParaRPr lang="el-GR" altLang="el-GR" sz="4800" b="1">
              <a:solidFill>
                <a:srgbClr val="990033"/>
              </a:solidFill>
              <a:cs typeface="Tahoma" pitchFamily="34" charset="0"/>
            </a:endParaRPr>
          </a:p>
        </p:txBody>
      </p:sp>
    </p:spTree>
  </p:cSld>
  <p:clrMapOvr>
    <a:masterClrMapping/>
  </p:clrMapOvr>
  <p:transition spd="med">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333375"/>
            <a:ext cx="8229600" cy="836613"/>
          </a:xfrm>
        </p:spPr>
        <p:txBody>
          <a:bodyPr/>
          <a:lstStyle/>
          <a:p>
            <a:r>
              <a:rPr lang="el-GR" altLang="el-GR" sz="3200" b="1">
                <a:solidFill>
                  <a:srgbClr val="FFFF66"/>
                </a:solidFill>
              </a:rPr>
              <a:t> </a:t>
            </a:r>
          </a:p>
        </p:txBody>
      </p:sp>
      <p:sp>
        <p:nvSpPr>
          <p:cNvPr id="55299" name="Oval 3"/>
          <p:cNvSpPr>
            <a:spLocks noChangeArrowheads="1"/>
          </p:cNvSpPr>
          <p:nvPr/>
        </p:nvSpPr>
        <p:spPr bwMode="auto">
          <a:xfrm>
            <a:off x="395288" y="233362"/>
            <a:ext cx="8424863" cy="936626"/>
          </a:xfrm>
          <a:prstGeom prst="ellipse">
            <a:avLst/>
          </a:prstGeom>
          <a:solidFill>
            <a:srgbClr val="FFCC00"/>
          </a:solidFill>
          <a:ln w="38100">
            <a:solidFill>
              <a:srgbClr val="FF66FF"/>
            </a:solidFill>
            <a:round/>
            <a:headEnd/>
            <a:tailEnd/>
          </a:ln>
        </p:spPr>
        <p:txBody>
          <a:bodyPr wrap="none" anchor="ctr"/>
          <a:lstStyle/>
          <a:p>
            <a:pPr algn="ctr" eaLnBrk="1" hangingPunct="1"/>
            <a:r>
              <a:rPr lang="el-GR" altLang="el-GR" sz="2800" b="1" dirty="0">
                <a:cs typeface="Tahoma" pitchFamily="34" charset="0"/>
              </a:rPr>
              <a:t>Επεμβατικές τεχνικές</a:t>
            </a:r>
          </a:p>
        </p:txBody>
      </p:sp>
      <p:sp>
        <p:nvSpPr>
          <p:cNvPr id="55300" name="4 - Ορθογώνιο"/>
          <p:cNvSpPr>
            <a:spLocks noChangeArrowheads="1"/>
          </p:cNvSpPr>
          <p:nvPr/>
        </p:nvSpPr>
        <p:spPr bwMode="auto">
          <a:xfrm>
            <a:off x="203199" y="1508126"/>
            <a:ext cx="8856663" cy="2810128"/>
          </a:xfrm>
          <a:prstGeom prst="rect">
            <a:avLst/>
          </a:prstGeom>
          <a:noFill/>
          <a:ln w="38100">
            <a:solidFill>
              <a:srgbClr val="FF3399"/>
            </a:solidFill>
            <a:miter lim="800000"/>
            <a:headEnd/>
            <a:tailEnd/>
          </a:ln>
        </p:spPr>
        <p:txBody>
          <a:bodyPr>
            <a:spAutoFit/>
          </a:bodyPr>
          <a:lstStyle/>
          <a:p>
            <a:pPr marL="342900" indent="-342900" algn="just" eaLnBrk="1" hangingPunct="1">
              <a:lnSpc>
                <a:spcPct val="150000"/>
              </a:lnSpc>
              <a:buFontTx/>
              <a:buChar char="•"/>
            </a:pPr>
            <a:r>
              <a:rPr lang="en-US" altLang="el-GR" sz="2000" b="1" dirty="0">
                <a:solidFill>
                  <a:schemeClr val="bg1"/>
                </a:solidFill>
              </a:rPr>
              <a:t> </a:t>
            </a:r>
            <a:r>
              <a:rPr lang="el-GR" altLang="el-GR" sz="2000" dirty="0">
                <a:solidFill>
                  <a:schemeClr val="bg1"/>
                </a:solidFill>
              </a:rPr>
              <a:t>Στο 90% των ασθενών υπάρχει ανακούφιση από τον πόνο.</a:t>
            </a:r>
          </a:p>
          <a:p>
            <a:pPr marL="342900" indent="-342900" algn="just" eaLnBrk="1" hangingPunct="1">
              <a:lnSpc>
                <a:spcPct val="150000"/>
              </a:lnSpc>
              <a:buFontTx/>
              <a:buChar char="•"/>
            </a:pPr>
            <a:r>
              <a:rPr lang="el-GR" altLang="el-GR" sz="2000" dirty="0">
                <a:solidFill>
                  <a:schemeClr val="bg1"/>
                </a:solidFill>
              </a:rPr>
              <a:t>Το 10% των ασθενών έχει ανάγκη εφαρμογής παρεμβατικών ή εναλλακτικών οδών χορήγησης. </a:t>
            </a:r>
          </a:p>
          <a:p>
            <a:pPr marL="342900" indent="-342900" algn="just" eaLnBrk="1" hangingPunct="1">
              <a:lnSpc>
                <a:spcPct val="150000"/>
              </a:lnSpc>
              <a:buFontTx/>
              <a:buChar char="•"/>
            </a:pPr>
            <a:r>
              <a:rPr lang="el-GR" altLang="el-GR" sz="2000" dirty="0">
                <a:solidFill>
                  <a:schemeClr val="bg1"/>
                </a:solidFill>
              </a:rPr>
              <a:t>Οι παραπάνω τεχνικές εφαρμόζονται εφόσον οι από του στόματος φαρμακευτική αντιμετώπιση έχει αποτύχει στον έλεγχο του πόνου ή δεν είναι καλά ανεκτές από τον ασθενή.</a:t>
            </a:r>
          </a:p>
        </p:txBody>
      </p:sp>
    </p:spTree>
  </p:cSld>
  <p:clrMapOvr>
    <a:masterClrMapping/>
  </p:clrMapOvr>
  <p:transition spd="med">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giota\Downloads\20221124135038707_0001.jpg"/>
          <p:cNvPicPr>
            <a:picLocks noChangeAspect="1" noChangeArrowheads="1"/>
          </p:cNvPicPr>
          <p:nvPr/>
        </p:nvPicPr>
        <p:blipFill>
          <a:blip r:embed="rId2" cstate="print"/>
          <a:srcRect/>
          <a:stretch>
            <a:fillRect/>
          </a:stretch>
        </p:blipFill>
        <p:spPr bwMode="auto">
          <a:xfrm>
            <a:off x="684213" y="908050"/>
            <a:ext cx="7848600" cy="5113338"/>
          </a:xfrm>
          <a:prstGeom prst="rect">
            <a:avLst/>
          </a:prstGeom>
          <a:noFill/>
          <a:ln w="38100">
            <a:solidFill>
              <a:srgbClr val="6666FF"/>
            </a:solidFill>
            <a:miter lim="800000"/>
            <a:headEnd/>
            <a:tailEnd/>
          </a:ln>
        </p:spPr>
      </p:pic>
    </p:spTree>
  </p:cSld>
  <p:clrMapOvr>
    <a:masterClrMapping/>
  </p:clrMapOvr>
  <p:transition spd="med">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Γιωτα Γιαννουλη\Desktop\1_0001.jpg"/>
          <p:cNvPicPr>
            <a:picLocks noChangeAspect="1" noChangeArrowheads="1"/>
          </p:cNvPicPr>
          <p:nvPr/>
        </p:nvPicPr>
        <p:blipFill>
          <a:blip r:embed="rId2" cstate="print"/>
          <a:srcRect/>
          <a:stretch>
            <a:fillRect/>
          </a:stretch>
        </p:blipFill>
        <p:spPr bwMode="auto">
          <a:xfrm>
            <a:off x="395288" y="260350"/>
            <a:ext cx="8424862" cy="5761038"/>
          </a:xfrm>
          <a:prstGeom prst="rect">
            <a:avLst/>
          </a:prstGeom>
          <a:noFill/>
          <a:ln w="38100">
            <a:solidFill>
              <a:srgbClr val="C00000"/>
            </a:solidFill>
            <a:miter lim="800000"/>
            <a:headEnd/>
            <a:tailEnd/>
          </a:ln>
        </p:spPr>
      </p:pic>
      <p:sp>
        <p:nvSpPr>
          <p:cNvPr id="57347" name="2 - TextBox"/>
          <p:cNvSpPr txBox="1">
            <a:spLocks noChangeArrowheads="1"/>
          </p:cNvSpPr>
          <p:nvPr/>
        </p:nvSpPr>
        <p:spPr bwMode="auto">
          <a:xfrm>
            <a:off x="3635375" y="6165850"/>
            <a:ext cx="5184775" cy="368300"/>
          </a:xfrm>
          <a:prstGeom prst="rect">
            <a:avLst/>
          </a:prstGeom>
          <a:noFill/>
          <a:ln w="9525">
            <a:noFill/>
            <a:miter lim="800000"/>
            <a:headEnd/>
            <a:tailEnd/>
          </a:ln>
        </p:spPr>
        <p:txBody>
          <a:bodyPr>
            <a:spAutoFit/>
          </a:bodyPr>
          <a:lstStyle/>
          <a:p>
            <a:pPr eaLnBrk="1" hangingPunct="1"/>
            <a:r>
              <a:rPr lang="en-US" altLang="el-GR">
                <a:solidFill>
                  <a:srgbClr val="FFFF00"/>
                </a:solidFill>
              </a:rPr>
              <a:t>K</a:t>
            </a:r>
            <a:r>
              <a:rPr lang="el-GR" altLang="el-GR">
                <a:solidFill>
                  <a:srgbClr val="FFFF00"/>
                </a:solidFill>
              </a:rPr>
              <a:t>λινική Αναισθ. 2018 Μετάφρ. Λακουμέντα</a:t>
            </a:r>
            <a:endParaRPr lang="en-US" altLang="el-GR">
              <a:solidFill>
                <a:srgbClr val="FFFF00"/>
              </a:solidFill>
            </a:endParaRPr>
          </a:p>
        </p:txBody>
      </p:sp>
    </p:spTree>
  </p:cSld>
  <p:clrMapOvr>
    <a:masterClrMapping/>
  </p:clrMapOvr>
  <p:transition spd="med">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 Θέση περιεχομένου"/>
          <p:cNvSpPr>
            <a:spLocks noGrp="1"/>
          </p:cNvSpPr>
          <p:nvPr>
            <p:ph idx="1"/>
          </p:nvPr>
        </p:nvSpPr>
        <p:spPr>
          <a:xfrm>
            <a:off x="471488" y="765175"/>
            <a:ext cx="8348662" cy="2520950"/>
          </a:xfrm>
          <a:ln w="38100">
            <a:solidFill>
              <a:srgbClr val="FFFF00"/>
            </a:solidFill>
          </a:ln>
        </p:spPr>
        <p:txBody>
          <a:bodyPr/>
          <a:lstStyle/>
          <a:p>
            <a:pPr marL="0" indent="0">
              <a:buFontTx/>
              <a:buNone/>
            </a:pPr>
            <a:endParaRPr lang="el-GR" altLang="el-GR" sz="2400" b="1" i="1">
              <a:solidFill>
                <a:schemeClr val="bg1"/>
              </a:solidFill>
              <a:latin typeface="Bookman Old Style" pitchFamily="18" charset="0"/>
            </a:endParaRPr>
          </a:p>
          <a:p>
            <a:pPr marL="0" indent="0">
              <a:buFontTx/>
              <a:buNone/>
            </a:pPr>
            <a:r>
              <a:rPr lang="el-GR" altLang="el-GR" sz="2400" b="1" i="1">
                <a:solidFill>
                  <a:schemeClr val="bg1"/>
                </a:solidFill>
                <a:latin typeface="Bookman Old Style" pitchFamily="18" charset="0"/>
              </a:rPr>
              <a:t>          Ελαστομερείς αντλίες σταθερής ροής</a:t>
            </a:r>
            <a:endParaRPr lang="en-US" altLang="el-GR" sz="2400">
              <a:solidFill>
                <a:schemeClr val="bg1"/>
              </a:solidFill>
              <a:latin typeface="Bookman Old Style" pitchFamily="18" charset="0"/>
            </a:endParaRPr>
          </a:p>
        </p:txBody>
      </p:sp>
      <p:pic>
        <p:nvPicPr>
          <p:cNvPr id="72707" name="Picture 4"/>
          <p:cNvPicPr>
            <a:picLocks noChangeAspect="1" noChangeArrowheads="1"/>
          </p:cNvPicPr>
          <p:nvPr/>
        </p:nvPicPr>
        <p:blipFill>
          <a:blip r:embed="rId2" cstate="print"/>
          <a:srcRect/>
          <a:stretch>
            <a:fillRect/>
          </a:stretch>
        </p:blipFill>
        <p:spPr bwMode="auto">
          <a:xfrm>
            <a:off x="2268538" y="2349500"/>
            <a:ext cx="4895850" cy="4029075"/>
          </a:xfrm>
          <a:prstGeom prst="rect">
            <a:avLst/>
          </a:prstGeom>
          <a:noFill/>
          <a:ln w="38100">
            <a:solidFill>
              <a:srgbClr val="FFFF00"/>
            </a:solidFill>
            <a:miter lim="800000"/>
            <a:headEnd/>
            <a:tailEnd/>
          </a:ln>
        </p:spPr>
      </p:pic>
    </p:spTree>
  </p:cSld>
  <p:clrMapOvr>
    <a:masterClrMapping/>
  </p:clrMapOvr>
  <p:transition spd="med">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5288" y="333375"/>
            <a:ext cx="8229600" cy="836613"/>
          </a:xfrm>
        </p:spPr>
        <p:txBody>
          <a:bodyPr/>
          <a:lstStyle/>
          <a:p>
            <a:r>
              <a:rPr lang="el-GR" altLang="el-GR" sz="3200" b="1">
                <a:solidFill>
                  <a:srgbClr val="FFFF66"/>
                </a:solidFill>
              </a:rPr>
              <a:t> </a:t>
            </a:r>
          </a:p>
        </p:txBody>
      </p:sp>
      <p:sp>
        <p:nvSpPr>
          <p:cNvPr id="73731" name="Oval 3"/>
          <p:cNvSpPr>
            <a:spLocks noChangeArrowheads="1"/>
          </p:cNvSpPr>
          <p:nvPr/>
        </p:nvSpPr>
        <p:spPr bwMode="auto">
          <a:xfrm>
            <a:off x="358775" y="173038"/>
            <a:ext cx="8424863" cy="1125537"/>
          </a:xfrm>
          <a:prstGeom prst="ellipse">
            <a:avLst/>
          </a:prstGeom>
          <a:solidFill>
            <a:srgbClr val="FFCC00"/>
          </a:solidFill>
          <a:ln w="38100">
            <a:solidFill>
              <a:srgbClr val="FF66FF"/>
            </a:solidFill>
            <a:round/>
            <a:headEnd/>
            <a:tailEnd/>
          </a:ln>
        </p:spPr>
        <p:txBody>
          <a:bodyPr wrap="none" anchor="ctr"/>
          <a:lstStyle/>
          <a:p>
            <a:pPr algn="ctr" eaLnBrk="1" hangingPunct="1"/>
            <a:endParaRPr lang="el-GR" altLang="el-GR" sz="4400" b="1">
              <a:latin typeface="Tahoma" pitchFamily="34" charset="0"/>
              <a:cs typeface="Tahoma" pitchFamily="34" charset="0"/>
            </a:endParaRPr>
          </a:p>
        </p:txBody>
      </p:sp>
      <p:sp>
        <p:nvSpPr>
          <p:cNvPr id="73732" name="4 - Ορθογώνιο"/>
          <p:cNvSpPr>
            <a:spLocks noChangeArrowheads="1"/>
          </p:cNvSpPr>
          <p:nvPr/>
        </p:nvSpPr>
        <p:spPr bwMode="auto">
          <a:xfrm>
            <a:off x="323850" y="1609725"/>
            <a:ext cx="8496300" cy="3786188"/>
          </a:xfrm>
          <a:prstGeom prst="rect">
            <a:avLst/>
          </a:prstGeom>
          <a:noFill/>
          <a:ln w="38100">
            <a:solidFill>
              <a:srgbClr val="FF3399"/>
            </a:solidFill>
            <a:miter lim="800000"/>
            <a:headEnd/>
            <a:tailEnd/>
          </a:ln>
        </p:spPr>
        <p:txBody>
          <a:bodyPr>
            <a:spAutoFit/>
          </a:bodyPr>
          <a:lstStyle/>
          <a:p>
            <a:pPr eaLnBrk="1" hangingPunct="1">
              <a:lnSpc>
                <a:spcPct val="150000"/>
              </a:lnSpc>
            </a:pPr>
            <a:endParaRPr lang="el-GR" altLang="el-GR" sz="2000" b="1">
              <a:solidFill>
                <a:srgbClr val="FFFF00"/>
              </a:solidFill>
            </a:endParaRPr>
          </a:p>
          <a:p>
            <a:pPr eaLnBrk="1" hangingPunct="1">
              <a:lnSpc>
                <a:spcPct val="150000"/>
              </a:lnSpc>
              <a:buFontTx/>
              <a:buChar char="•"/>
            </a:pPr>
            <a:r>
              <a:rPr lang="el-GR" altLang="el-GR" sz="2000" b="1">
                <a:solidFill>
                  <a:schemeClr val="bg1"/>
                </a:solidFill>
              </a:rPr>
              <a:t>Βελονισμός</a:t>
            </a:r>
          </a:p>
          <a:p>
            <a:pPr eaLnBrk="1" hangingPunct="1">
              <a:lnSpc>
                <a:spcPct val="150000"/>
              </a:lnSpc>
              <a:buFontTx/>
              <a:buChar char="•"/>
            </a:pPr>
            <a:r>
              <a:rPr lang="el-GR" altLang="el-GR" sz="2000" b="1">
                <a:solidFill>
                  <a:schemeClr val="bg1"/>
                </a:solidFill>
              </a:rPr>
              <a:t>Σιάτσου</a:t>
            </a:r>
          </a:p>
          <a:p>
            <a:pPr eaLnBrk="1" hangingPunct="1">
              <a:lnSpc>
                <a:spcPct val="150000"/>
              </a:lnSpc>
              <a:buFontTx/>
              <a:buChar char="•"/>
            </a:pPr>
            <a:r>
              <a:rPr lang="el-GR" altLang="el-GR" sz="2000" b="1">
                <a:solidFill>
                  <a:schemeClr val="bg1"/>
                </a:solidFill>
              </a:rPr>
              <a:t>Μουσικοθεραπεία</a:t>
            </a:r>
          </a:p>
          <a:p>
            <a:pPr eaLnBrk="1" hangingPunct="1">
              <a:lnSpc>
                <a:spcPct val="150000"/>
              </a:lnSpc>
              <a:buFontTx/>
              <a:buChar char="•"/>
            </a:pPr>
            <a:r>
              <a:rPr lang="el-GR" altLang="el-GR" sz="2000" b="1">
                <a:solidFill>
                  <a:schemeClr val="bg1"/>
                </a:solidFill>
              </a:rPr>
              <a:t>Ρεφλεξοθεραπεία </a:t>
            </a:r>
          </a:p>
          <a:p>
            <a:pPr eaLnBrk="1" hangingPunct="1">
              <a:lnSpc>
                <a:spcPct val="150000"/>
              </a:lnSpc>
              <a:buFontTx/>
              <a:buChar char="•"/>
            </a:pPr>
            <a:r>
              <a:rPr lang="el-GR" altLang="el-GR" sz="2000" b="1">
                <a:solidFill>
                  <a:schemeClr val="bg1"/>
                </a:solidFill>
              </a:rPr>
              <a:t>Γιόγκα</a:t>
            </a:r>
          </a:p>
          <a:p>
            <a:pPr eaLnBrk="1" hangingPunct="1">
              <a:lnSpc>
                <a:spcPct val="150000"/>
              </a:lnSpc>
              <a:buFontTx/>
              <a:buChar char="•"/>
            </a:pPr>
            <a:r>
              <a:rPr lang="el-GR" altLang="el-GR" sz="2000" b="1">
                <a:solidFill>
                  <a:schemeClr val="bg1"/>
                </a:solidFill>
              </a:rPr>
              <a:t>Διαλογισμός κα.</a:t>
            </a:r>
          </a:p>
          <a:p>
            <a:pPr eaLnBrk="1" hangingPunct="1">
              <a:lnSpc>
                <a:spcPct val="150000"/>
              </a:lnSpc>
            </a:pPr>
            <a:endParaRPr lang="el-GR" altLang="el-GR" sz="2000" b="1">
              <a:solidFill>
                <a:schemeClr val="bg1"/>
              </a:solidFill>
            </a:endParaRPr>
          </a:p>
        </p:txBody>
      </p:sp>
      <p:sp>
        <p:nvSpPr>
          <p:cNvPr id="73733" name="Rectangle 1"/>
          <p:cNvSpPr>
            <a:spLocks noChangeArrowheads="1"/>
          </p:cNvSpPr>
          <p:nvPr/>
        </p:nvSpPr>
        <p:spPr bwMode="auto">
          <a:xfrm>
            <a:off x="468313" y="-26988"/>
            <a:ext cx="7886700" cy="1816101"/>
          </a:xfrm>
          <a:prstGeom prst="rect">
            <a:avLst/>
          </a:prstGeom>
          <a:noFill/>
          <a:ln w="9525">
            <a:noFill/>
            <a:miter lim="800000"/>
            <a:headEnd/>
            <a:tailEnd/>
          </a:ln>
        </p:spPr>
        <p:txBody>
          <a:bodyPr anchor="ctr">
            <a:spAutoFit/>
          </a:bodyPr>
          <a:lstStyle/>
          <a:p>
            <a:pPr algn="ctr"/>
            <a:endParaRPr lang="el-GR" altLang="el-GR" sz="2800" b="1">
              <a:solidFill>
                <a:srgbClr val="002060"/>
              </a:solidFill>
            </a:endParaRPr>
          </a:p>
          <a:p>
            <a:pPr algn="ctr"/>
            <a:r>
              <a:rPr lang="el-GR" altLang="el-GR" sz="2800" b="1">
                <a:solidFill>
                  <a:srgbClr val="002060"/>
                </a:solidFill>
              </a:rPr>
              <a:t>Επικουρικές εναλλακτικές θεραπείες</a:t>
            </a:r>
            <a:endParaRPr lang="en-US" altLang="el-GR" sz="2800">
              <a:solidFill>
                <a:srgbClr val="002060"/>
              </a:solidFill>
            </a:endParaRPr>
          </a:p>
          <a:p>
            <a:pPr algn="just"/>
            <a:endParaRPr lang="en-US" altLang="el-GR" sz="2800"/>
          </a:p>
          <a:p>
            <a:pPr algn="just"/>
            <a:endParaRPr lang="en-US" altLang="el-GR" sz="2800" b="1">
              <a:solidFill>
                <a:srgbClr val="6666FF"/>
              </a:solidFill>
              <a:ea typeface="Calibri" pitchFamily="34" charset="0"/>
              <a:cs typeface="Calibri-Bold"/>
            </a:endParaRPr>
          </a:p>
        </p:txBody>
      </p:sp>
    </p:spTree>
  </p:cSld>
  <p:clrMapOvr>
    <a:masterClrMapping/>
  </p:clrMapOvr>
  <p:transition spd="med">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5A3C113-AF98-9856-01FB-9B415413B5AB}"/>
            </a:ext>
          </a:extLst>
        </p:cNvPr>
        <p:cNvGrpSpPr/>
        <p:nvPr/>
      </p:nvGrpSpPr>
      <p:grpSpPr>
        <a:xfrm>
          <a:off x="0" y="0"/>
          <a:ext cx="0" cy="0"/>
          <a:chOff x="0" y="0"/>
          <a:chExt cx="0" cy="0"/>
        </a:xfrm>
      </p:grpSpPr>
      <p:sp>
        <p:nvSpPr>
          <p:cNvPr id="73730" name="Rectangle 2">
            <a:extLst>
              <a:ext uri="{FF2B5EF4-FFF2-40B4-BE49-F238E27FC236}">
                <a16:creationId xmlns="" xmlns:a16="http://schemas.microsoft.com/office/drawing/2014/main" id="{D3D7E085-D7F9-F327-F1D1-6C5F31F9BDF4}"/>
              </a:ext>
            </a:extLst>
          </p:cNvPr>
          <p:cNvSpPr>
            <a:spLocks noGrp="1" noChangeArrowheads="1"/>
          </p:cNvSpPr>
          <p:nvPr>
            <p:ph type="title"/>
          </p:nvPr>
        </p:nvSpPr>
        <p:spPr>
          <a:xfrm>
            <a:off x="395288" y="333375"/>
            <a:ext cx="8229600" cy="836613"/>
          </a:xfrm>
        </p:spPr>
        <p:txBody>
          <a:bodyPr/>
          <a:lstStyle/>
          <a:p>
            <a:r>
              <a:rPr lang="el-GR" altLang="el-GR" sz="3200" b="1">
                <a:solidFill>
                  <a:srgbClr val="FFFF66"/>
                </a:solidFill>
              </a:rPr>
              <a:t> </a:t>
            </a:r>
          </a:p>
        </p:txBody>
      </p:sp>
      <p:sp>
        <p:nvSpPr>
          <p:cNvPr id="73731" name="Oval 3">
            <a:extLst>
              <a:ext uri="{FF2B5EF4-FFF2-40B4-BE49-F238E27FC236}">
                <a16:creationId xmlns="" xmlns:a16="http://schemas.microsoft.com/office/drawing/2014/main" id="{219D94C6-D654-961F-4DFE-BBB2D49EE0CE}"/>
              </a:ext>
            </a:extLst>
          </p:cNvPr>
          <p:cNvSpPr>
            <a:spLocks noChangeArrowheads="1"/>
          </p:cNvSpPr>
          <p:nvPr/>
        </p:nvSpPr>
        <p:spPr bwMode="auto">
          <a:xfrm>
            <a:off x="358775" y="173038"/>
            <a:ext cx="8424863" cy="1125537"/>
          </a:xfrm>
          <a:prstGeom prst="ellipse">
            <a:avLst/>
          </a:prstGeom>
          <a:solidFill>
            <a:srgbClr val="FFCC00"/>
          </a:solidFill>
          <a:ln w="38100">
            <a:solidFill>
              <a:srgbClr val="FF66FF"/>
            </a:solidFill>
            <a:round/>
            <a:headEnd/>
            <a:tailEnd/>
          </a:ln>
        </p:spPr>
        <p:txBody>
          <a:bodyPr wrap="none" anchor="ctr"/>
          <a:lstStyle/>
          <a:p>
            <a:pPr algn="ctr" eaLnBrk="1" hangingPunct="1"/>
            <a:endParaRPr lang="el-GR" altLang="el-GR" sz="4400" b="1">
              <a:latin typeface="Tahoma" pitchFamily="34" charset="0"/>
              <a:cs typeface="Tahoma" pitchFamily="34" charset="0"/>
            </a:endParaRPr>
          </a:p>
        </p:txBody>
      </p:sp>
      <p:sp>
        <p:nvSpPr>
          <p:cNvPr id="73732" name="4 - Ορθογώνιο">
            <a:extLst>
              <a:ext uri="{FF2B5EF4-FFF2-40B4-BE49-F238E27FC236}">
                <a16:creationId xmlns="" xmlns:a16="http://schemas.microsoft.com/office/drawing/2014/main" id="{7CDD611D-ED17-49A1-2D8B-3EB4C4FAE943}"/>
              </a:ext>
            </a:extLst>
          </p:cNvPr>
          <p:cNvSpPr>
            <a:spLocks noChangeArrowheads="1"/>
          </p:cNvSpPr>
          <p:nvPr/>
        </p:nvSpPr>
        <p:spPr bwMode="auto">
          <a:xfrm>
            <a:off x="358775" y="1480293"/>
            <a:ext cx="8496300" cy="4997650"/>
          </a:xfrm>
          <a:prstGeom prst="rect">
            <a:avLst/>
          </a:prstGeom>
          <a:noFill/>
          <a:ln w="38100">
            <a:solidFill>
              <a:srgbClr val="FF3399"/>
            </a:solidFill>
            <a:miter lim="800000"/>
            <a:headEnd/>
            <a:tailEnd/>
          </a:ln>
        </p:spPr>
        <p:txBody>
          <a:bodyPr>
            <a:spAutoFit/>
          </a:bodyPr>
          <a:lstStyle/>
          <a:p>
            <a:pPr eaLnBrk="1" hangingPunct="1">
              <a:lnSpc>
                <a:spcPct val="150000"/>
              </a:lnSpc>
            </a:pPr>
            <a:endParaRPr lang="el-GR" altLang="el-GR" sz="2000" b="1" dirty="0">
              <a:solidFill>
                <a:srgbClr val="FFFF00"/>
              </a:solidFill>
            </a:endParaRPr>
          </a:p>
          <a:p>
            <a:pPr algn="just" eaLnBrk="1" hangingPunct="1">
              <a:lnSpc>
                <a:spcPct val="150000"/>
              </a:lnSpc>
            </a:pPr>
            <a:r>
              <a:rPr lang="el-GR" altLang="el-GR" sz="2000" b="1" dirty="0">
                <a:solidFill>
                  <a:srgbClr val="FFFF00"/>
                </a:solidFill>
              </a:rPr>
              <a:t>∙ </a:t>
            </a:r>
            <a:r>
              <a:rPr lang="el-GR" altLang="el-GR" sz="2000" b="1" dirty="0">
                <a:solidFill>
                  <a:schemeClr val="bg1"/>
                </a:solidFill>
              </a:rPr>
              <a:t>Αντιμετώπιση </a:t>
            </a:r>
            <a:r>
              <a:rPr lang="el-GR" altLang="el-GR" sz="2000" b="1" dirty="0">
                <a:solidFill>
                  <a:srgbClr val="FFFF00"/>
                </a:solidFill>
              </a:rPr>
              <a:t>του χρόνιου πόνου </a:t>
            </a:r>
            <a:r>
              <a:rPr lang="el-GR" altLang="el-GR" sz="2000" b="1" dirty="0">
                <a:solidFill>
                  <a:schemeClr val="bg1"/>
                </a:solidFill>
              </a:rPr>
              <a:t>που σχετίζεται με καρκίνο ή παθήσεις τους κεντρικού ή περιφερικού νευρικού συστήματος, όπως νευροπαθητικός πόνος.</a:t>
            </a:r>
          </a:p>
          <a:p>
            <a:pPr algn="just" eaLnBrk="1" hangingPunct="1">
              <a:lnSpc>
                <a:spcPct val="150000"/>
              </a:lnSpc>
            </a:pPr>
            <a:r>
              <a:rPr lang="el-GR" altLang="el-GR" sz="2000" b="1" dirty="0">
                <a:solidFill>
                  <a:srgbClr val="FFFF00"/>
                </a:solidFill>
              </a:rPr>
              <a:t>∙ </a:t>
            </a:r>
            <a:r>
              <a:rPr lang="el-GR" altLang="el-GR" sz="2000" b="1" dirty="0">
                <a:solidFill>
                  <a:schemeClr val="bg1"/>
                </a:solidFill>
              </a:rPr>
              <a:t>Πρόληψη και αντιμετώπιση </a:t>
            </a:r>
            <a:r>
              <a:rPr lang="el-GR" altLang="el-GR" sz="2000" b="1" dirty="0">
                <a:solidFill>
                  <a:srgbClr val="FFFF00"/>
                </a:solidFill>
              </a:rPr>
              <a:t>σοβαρής ναυτίας ή εμέτου </a:t>
            </a:r>
            <a:r>
              <a:rPr lang="el-GR" altLang="el-GR" sz="2000" b="1" dirty="0">
                <a:solidFill>
                  <a:schemeClr val="bg1"/>
                </a:solidFill>
              </a:rPr>
              <a:t>από χημειοθεραπεία, ακτινοθεραπεία και συνδυαστική θεραπεία έναντι </a:t>
            </a:r>
            <a:r>
              <a:rPr lang="en-US" altLang="el-GR" sz="2000" b="1" dirty="0">
                <a:solidFill>
                  <a:schemeClr val="bg1"/>
                </a:solidFill>
              </a:rPr>
              <a:t>HIV </a:t>
            </a:r>
            <a:r>
              <a:rPr lang="el-GR" altLang="el-GR" sz="2000" b="1" dirty="0">
                <a:solidFill>
                  <a:schemeClr val="bg1"/>
                </a:solidFill>
              </a:rPr>
              <a:t>ή ηπατίτιδας </a:t>
            </a:r>
            <a:r>
              <a:rPr lang="en-US" altLang="el-GR" sz="2000" b="1" dirty="0">
                <a:solidFill>
                  <a:schemeClr val="bg1"/>
                </a:solidFill>
              </a:rPr>
              <a:t>C.</a:t>
            </a:r>
          </a:p>
          <a:p>
            <a:pPr algn="just" eaLnBrk="1" hangingPunct="1">
              <a:lnSpc>
                <a:spcPct val="150000"/>
              </a:lnSpc>
            </a:pPr>
            <a:r>
              <a:rPr lang="el-GR" altLang="el-GR" sz="2000" b="1" dirty="0">
                <a:solidFill>
                  <a:srgbClr val="FFFF00"/>
                </a:solidFill>
              </a:rPr>
              <a:t>∙ </a:t>
            </a:r>
            <a:r>
              <a:rPr lang="el-GR" altLang="el-GR" sz="2000" b="1" dirty="0">
                <a:solidFill>
                  <a:schemeClr val="bg1"/>
                </a:solidFill>
              </a:rPr>
              <a:t>Ως </a:t>
            </a:r>
            <a:r>
              <a:rPr lang="el-GR" altLang="el-GR" sz="2000" b="1" dirty="0" err="1">
                <a:solidFill>
                  <a:srgbClr val="FFFF00"/>
                </a:solidFill>
              </a:rPr>
              <a:t>ορεξιογόνο</a:t>
            </a:r>
            <a:r>
              <a:rPr lang="el-GR" altLang="el-GR" sz="2000" b="1" dirty="0">
                <a:solidFill>
                  <a:schemeClr val="bg1"/>
                </a:solidFill>
              </a:rPr>
              <a:t> στην </a:t>
            </a:r>
            <a:r>
              <a:rPr lang="el-GR" altLang="el-GR" sz="2000" b="1" dirty="0" err="1">
                <a:solidFill>
                  <a:schemeClr val="bg1"/>
                </a:solidFill>
              </a:rPr>
              <a:t>παρηγορική</a:t>
            </a:r>
            <a:r>
              <a:rPr lang="el-GR" altLang="el-GR" sz="2000" b="1" dirty="0">
                <a:solidFill>
                  <a:schemeClr val="bg1"/>
                </a:solidFill>
              </a:rPr>
              <a:t> (ανακουφιστική) φροντίδα ασθενών που υποβάλλονται σε θεραπείες για καρκίνο ή επίκτητη ανοσολογική ανεπάρκεια.</a:t>
            </a:r>
          </a:p>
          <a:p>
            <a:pPr eaLnBrk="1" hangingPunct="1">
              <a:lnSpc>
                <a:spcPct val="150000"/>
              </a:lnSpc>
            </a:pPr>
            <a:r>
              <a:rPr lang="en-US" sz="1400" b="0" i="0" u="none" strike="noStrike" baseline="0" dirty="0">
                <a:solidFill>
                  <a:srgbClr val="FFFF00"/>
                </a:solidFill>
                <a:latin typeface="AdvOT07517017"/>
              </a:rPr>
              <a:t>                                                                                                                                    </a:t>
            </a:r>
            <a:r>
              <a:rPr lang="en-US" sz="1100" b="0" i="0" u="none" strike="noStrike" baseline="0" dirty="0">
                <a:solidFill>
                  <a:srgbClr val="FFFF00"/>
                </a:solidFill>
                <a:latin typeface="AdvOT07517017"/>
              </a:rPr>
              <a:t>Bar Lev Schleider L et all Front Med 2022</a:t>
            </a:r>
            <a:endParaRPr lang="el-GR" altLang="el-GR" sz="1600" b="1" dirty="0">
              <a:solidFill>
                <a:srgbClr val="FFFF00"/>
              </a:solidFill>
            </a:endParaRPr>
          </a:p>
        </p:txBody>
      </p:sp>
      <p:sp>
        <p:nvSpPr>
          <p:cNvPr id="73733" name="Rectangle 1">
            <a:extLst>
              <a:ext uri="{FF2B5EF4-FFF2-40B4-BE49-F238E27FC236}">
                <a16:creationId xmlns="" xmlns:a16="http://schemas.microsoft.com/office/drawing/2014/main" id="{FCD24E60-CAED-F020-A383-BC06C4EF7AFB}"/>
              </a:ext>
            </a:extLst>
          </p:cNvPr>
          <p:cNvSpPr>
            <a:spLocks noChangeArrowheads="1"/>
          </p:cNvSpPr>
          <p:nvPr/>
        </p:nvSpPr>
        <p:spPr bwMode="auto">
          <a:xfrm>
            <a:off x="468313" y="-26988"/>
            <a:ext cx="7886700" cy="1816101"/>
          </a:xfrm>
          <a:prstGeom prst="rect">
            <a:avLst/>
          </a:prstGeom>
          <a:noFill/>
          <a:ln w="9525">
            <a:noFill/>
            <a:miter lim="800000"/>
            <a:headEnd/>
            <a:tailEnd/>
          </a:ln>
        </p:spPr>
        <p:txBody>
          <a:bodyPr anchor="ctr">
            <a:spAutoFit/>
          </a:bodyPr>
          <a:lstStyle/>
          <a:p>
            <a:pPr algn="ctr"/>
            <a:endParaRPr lang="el-GR" altLang="el-GR" sz="2800" b="1" dirty="0">
              <a:solidFill>
                <a:srgbClr val="002060"/>
              </a:solidFill>
            </a:endParaRPr>
          </a:p>
          <a:p>
            <a:pPr algn="ctr"/>
            <a:r>
              <a:rPr lang="el-GR" altLang="el-GR" sz="2800" b="1" dirty="0">
                <a:solidFill>
                  <a:srgbClr val="002060"/>
                </a:solidFill>
              </a:rPr>
              <a:t>Φαρμακευτική κάνναβη</a:t>
            </a:r>
            <a:endParaRPr lang="en-US" altLang="el-GR" sz="2800" dirty="0">
              <a:solidFill>
                <a:srgbClr val="002060"/>
              </a:solidFill>
            </a:endParaRPr>
          </a:p>
          <a:p>
            <a:pPr algn="just"/>
            <a:endParaRPr lang="en-US" altLang="el-GR" sz="2800" dirty="0"/>
          </a:p>
          <a:p>
            <a:pPr algn="just"/>
            <a:endParaRPr lang="en-US" altLang="el-GR" sz="2800" b="1" dirty="0">
              <a:solidFill>
                <a:srgbClr val="6666FF"/>
              </a:solidFill>
              <a:ea typeface="Calibri" pitchFamily="34" charset="0"/>
              <a:cs typeface="Calibri-Bold"/>
            </a:endParaRPr>
          </a:p>
        </p:txBody>
      </p:sp>
    </p:spTree>
    <p:extLst>
      <p:ext uri="{BB962C8B-B14F-4D97-AF65-F5344CB8AC3E}">
        <p14:creationId xmlns="" xmlns:p14="http://schemas.microsoft.com/office/powerpoint/2010/main" val="1874874168"/>
      </p:ext>
    </p:extLst>
  </p:cSld>
  <p:clrMapOvr>
    <a:masterClrMapping/>
  </p:clrMapOvr>
  <p:transition spd="med">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7650805-1FF3-0544-47B9-F923DC98556D}"/>
            </a:ext>
          </a:extLst>
        </p:cNvPr>
        <p:cNvGrpSpPr/>
        <p:nvPr/>
      </p:nvGrpSpPr>
      <p:grpSpPr>
        <a:xfrm>
          <a:off x="0" y="0"/>
          <a:ext cx="0" cy="0"/>
          <a:chOff x="0" y="0"/>
          <a:chExt cx="0" cy="0"/>
        </a:xfrm>
      </p:grpSpPr>
      <p:sp>
        <p:nvSpPr>
          <p:cNvPr id="73730" name="Rectangle 2">
            <a:extLst>
              <a:ext uri="{FF2B5EF4-FFF2-40B4-BE49-F238E27FC236}">
                <a16:creationId xmlns="" xmlns:a16="http://schemas.microsoft.com/office/drawing/2014/main" id="{1E421EA7-D06D-7689-2EA1-BFDE52E4D554}"/>
              </a:ext>
            </a:extLst>
          </p:cNvPr>
          <p:cNvSpPr>
            <a:spLocks noGrp="1" noChangeArrowheads="1"/>
          </p:cNvSpPr>
          <p:nvPr>
            <p:ph type="title"/>
          </p:nvPr>
        </p:nvSpPr>
        <p:spPr>
          <a:xfrm>
            <a:off x="395288" y="333375"/>
            <a:ext cx="8229600" cy="836613"/>
          </a:xfrm>
        </p:spPr>
        <p:txBody>
          <a:bodyPr/>
          <a:lstStyle/>
          <a:p>
            <a:r>
              <a:rPr lang="el-GR" altLang="el-GR" sz="3200" b="1">
                <a:solidFill>
                  <a:srgbClr val="FFFF66"/>
                </a:solidFill>
              </a:rPr>
              <a:t> </a:t>
            </a:r>
          </a:p>
        </p:txBody>
      </p:sp>
      <p:sp>
        <p:nvSpPr>
          <p:cNvPr id="73731" name="Oval 3">
            <a:extLst>
              <a:ext uri="{FF2B5EF4-FFF2-40B4-BE49-F238E27FC236}">
                <a16:creationId xmlns="" xmlns:a16="http://schemas.microsoft.com/office/drawing/2014/main" id="{A2E14456-E8FD-17E2-7F00-DD8746E1601F}"/>
              </a:ext>
            </a:extLst>
          </p:cNvPr>
          <p:cNvSpPr>
            <a:spLocks noChangeArrowheads="1"/>
          </p:cNvSpPr>
          <p:nvPr/>
        </p:nvSpPr>
        <p:spPr bwMode="auto">
          <a:xfrm>
            <a:off x="358775" y="173038"/>
            <a:ext cx="8424863" cy="1125537"/>
          </a:xfrm>
          <a:prstGeom prst="ellipse">
            <a:avLst/>
          </a:prstGeom>
          <a:solidFill>
            <a:srgbClr val="FFCC00"/>
          </a:solidFill>
          <a:ln w="38100">
            <a:solidFill>
              <a:srgbClr val="FF66FF"/>
            </a:solidFill>
            <a:round/>
            <a:headEnd/>
            <a:tailEnd/>
          </a:ln>
        </p:spPr>
        <p:txBody>
          <a:bodyPr wrap="none" anchor="ctr"/>
          <a:lstStyle/>
          <a:p>
            <a:pPr algn="ctr" eaLnBrk="1" hangingPunct="1"/>
            <a:endParaRPr lang="el-GR" altLang="el-GR" sz="4400" b="1">
              <a:latin typeface="Tahoma" pitchFamily="34" charset="0"/>
              <a:cs typeface="Tahoma" pitchFamily="34" charset="0"/>
            </a:endParaRPr>
          </a:p>
        </p:txBody>
      </p:sp>
      <p:sp>
        <p:nvSpPr>
          <p:cNvPr id="73732" name="4 - Ορθογώνιο">
            <a:extLst>
              <a:ext uri="{FF2B5EF4-FFF2-40B4-BE49-F238E27FC236}">
                <a16:creationId xmlns="" xmlns:a16="http://schemas.microsoft.com/office/drawing/2014/main" id="{FDB13B5D-1A14-DAA8-CB5F-7D7879E379FB}"/>
              </a:ext>
            </a:extLst>
          </p:cNvPr>
          <p:cNvSpPr>
            <a:spLocks noChangeArrowheads="1"/>
          </p:cNvSpPr>
          <p:nvPr/>
        </p:nvSpPr>
        <p:spPr bwMode="auto">
          <a:xfrm>
            <a:off x="358775" y="1480293"/>
            <a:ext cx="8496300" cy="4192558"/>
          </a:xfrm>
          <a:prstGeom prst="rect">
            <a:avLst/>
          </a:prstGeom>
          <a:noFill/>
          <a:ln w="38100">
            <a:solidFill>
              <a:srgbClr val="FF3399"/>
            </a:solidFill>
            <a:miter lim="800000"/>
            <a:headEnd/>
            <a:tailEnd/>
          </a:ln>
        </p:spPr>
        <p:txBody>
          <a:bodyPr>
            <a:spAutoFit/>
          </a:bodyPr>
          <a:lstStyle/>
          <a:p>
            <a:pPr eaLnBrk="1" hangingPunct="1">
              <a:lnSpc>
                <a:spcPct val="150000"/>
              </a:lnSpc>
            </a:pPr>
            <a:endParaRPr lang="el-GR" altLang="el-GR" sz="2000" b="1" dirty="0">
              <a:solidFill>
                <a:srgbClr val="FFFF00"/>
              </a:solidFill>
            </a:endParaRPr>
          </a:p>
          <a:p>
            <a:pPr algn="just" eaLnBrk="1" hangingPunct="1">
              <a:lnSpc>
                <a:spcPct val="150000"/>
              </a:lnSpc>
            </a:pPr>
            <a:r>
              <a:rPr lang="el-GR" altLang="el-GR" sz="2000" b="1" dirty="0">
                <a:solidFill>
                  <a:srgbClr val="FFFF00"/>
                </a:solidFill>
              </a:rPr>
              <a:t>∙ </a:t>
            </a:r>
            <a:r>
              <a:rPr lang="en-US" altLang="el-GR" sz="2000" b="1" dirty="0">
                <a:solidFill>
                  <a:srgbClr val="FFFF00"/>
                </a:solidFill>
              </a:rPr>
              <a:t>  </a:t>
            </a:r>
            <a:r>
              <a:rPr lang="el-GR" altLang="el-GR" sz="2000" b="1" dirty="0">
                <a:solidFill>
                  <a:schemeClr val="bg1"/>
                </a:solidFill>
              </a:rPr>
              <a:t>Σε παιδιά και εφήβους.</a:t>
            </a:r>
          </a:p>
          <a:p>
            <a:pPr algn="just" eaLnBrk="1" hangingPunct="1">
              <a:lnSpc>
                <a:spcPct val="150000"/>
              </a:lnSpc>
            </a:pPr>
            <a:r>
              <a:rPr lang="el-GR" altLang="el-GR" sz="2000" b="1" dirty="0">
                <a:solidFill>
                  <a:srgbClr val="FFFF00"/>
                </a:solidFill>
              </a:rPr>
              <a:t>∙ </a:t>
            </a:r>
            <a:r>
              <a:rPr lang="el-GR" altLang="el-GR" sz="2000" b="1" dirty="0">
                <a:solidFill>
                  <a:schemeClr val="bg1"/>
                </a:solidFill>
              </a:rPr>
              <a:t>Σε ασθενείς που έχουν υπερευαισθησία στις δραστικές ουσίες </a:t>
            </a:r>
            <a:r>
              <a:rPr lang="el-GR" altLang="el-GR" sz="2000" b="1" dirty="0" err="1">
                <a:solidFill>
                  <a:schemeClr val="bg1"/>
                </a:solidFill>
              </a:rPr>
              <a:t>κανναβιδιόλη</a:t>
            </a:r>
            <a:r>
              <a:rPr lang="el-GR" altLang="el-GR" sz="2000" b="1" dirty="0">
                <a:solidFill>
                  <a:schemeClr val="bg1"/>
                </a:solidFill>
              </a:rPr>
              <a:t> </a:t>
            </a:r>
            <a:r>
              <a:rPr lang="el-GR" altLang="el-GR" sz="2000" b="1">
                <a:solidFill>
                  <a:schemeClr val="bg1"/>
                </a:solidFill>
              </a:rPr>
              <a:t>ή και στην Δ9-τετραυδροκανναβινόλη </a:t>
            </a:r>
            <a:r>
              <a:rPr lang="el-GR" altLang="el-GR" sz="2000" b="1" dirty="0">
                <a:solidFill>
                  <a:schemeClr val="bg1"/>
                </a:solidFill>
              </a:rPr>
              <a:t>ή στο φυτό </a:t>
            </a:r>
            <a:r>
              <a:rPr lang="en-US" altLang="el-GR" sz="2000" b="1" dirty="0">
                <a:solidFill>
                  <a:schemeClr val="bg1"/>
                </a:solidFill>
              </a:rPr>
              <a:t>Cannabis sativa L..</a:t>
            </a:r>
          </a:p>
          <a:p>
            <a:pPr algn="just" eaLnBrk="1" hangingPunct="1">
              <a:lnSpc>
                <a:spcPct val="150000"/>
              </a:lnSpc>
            </a:pPr>
            <a:r>
              <a:rPr lang="el-GR" altLang="el-GR" sz="2000" b="1" dirty="0">
                <a:solidFill>
                  <a:srgbClr val="FFFF00"/>
                </a:solidFill>
              </a:rPr>
              <a:t>∙ </a:t>
            </a:r>
            <a:r>
              <a:rPr lang="en-US" altLang="el-GR" sz="2000" b="1" dirty="0">
                <a:solidFill>
                  <a:schemeClr val="bg1"/>
                </a:solidFill>
              </a:rPr>
              <a:t>K</a:t>
            </a:r>
            <a:r>
              <a:rPr lang="el-GR" altLang="el-GR" sz="2000" b="1" dirty="0" err="1">
                <a:solidFill>
                  <a:schemeClr val="bg1"/>
                </a:solidFill>
              </a:rPr>
              <a:t>ατά</a:t>
            </a:r>
            <a:r>
              <a:rPr lang="el-GR" altLang="el-GR" sz="2000" b="1" dirty="0">
                <a:solidFill>
                  <a:schemeClr val="bg1"/>
                </a:solidFill>
              </a:rPr>
              <a:t> την κύηση και γαλουχία και σε άτομα που προγραμματίζουν να τεκνοποιήσουν.</a:t>
            </a:r>
          </a:p>
          <a:p>
            <a:pPr eaLnBrk="1" hangingPunct="1">
              <a:lnSpc>
                <a:spcPct val="150000"/>
              </a:lnSpc>
            </a:pPr>
            <a:r>
              <a:rPr lang="el-GR" altLang="el-GR" sz="2000" b="1" dirty="0">
                <a:solidFill>
                  <a:srgbClr val="FFFF00"/>
                </a:solidFill>
              </a:rPr>
              <a:t>∙ </a:t>
            </a:r>
            <a:r>
              <a:rPr lang="el-GR" altLang="el-GR" sz="2000" b="1" dirty="0">
                <a:solidFill>
                  <a:schemeClr val="bg1"/>
                </a:solidFill>
              </a:rPr>
              <a:t>Σε ασθενείς με ιστορικό </a:t>
            </a:r>
            <a:r>
              <a:rPr lang="el-GR" altLang="el-GR" sz="2000" b="1" dirty="0" err="1">
                <a:solidFill>
                  <a:schemeClr val="bg1"/>
                </a:solidFill>
              </a:rPr>
              <a:t>ψυχωσικής</a:t>
            </a:r>
            <a:r>
              <a:rPr lang="el-GR" altLang="el-GR" sz="2000" b="1" dirty="0">
                <a:solidFill>
                  <a:schemeClr val="bg1"/>
                </a:solidFill>
              </a:rPr>
              <a:t> συνδρομής (</a:t>
            </a:r>
            <a:r>
              <a:rPr lang="en-US" altLang="el-GR" sz="2000" b="1" dirty="0">
                <a:solidFill>
                  <a:schemeClr val="bg1"/>
                </a:solidFill>
              </a:rPr>
              <a:t>low THC)</a:t>
            </a:r>
            <a:r>
              <a:rPr lang="el-GR" altLang="el-GR" sz="2000" b="1" dirty="0">
                <a:solidFill>
                  <a:schemeClr val="bg1"/>
                </a:solidFill>
              </a:rPr>
              <a:t> ή και οικογενειακό ιστορικό </a:t>
            </a:r>
            <a:r>
              <a:rPr lang="el-GR" altLang="el-GR" sz="2000" b="1" dirty="0" err="1">
                <a:solidFill>
                  <a:schemeClr val="bg1"/>
                </a:solidFill>
              </a:rPr>
              <a:t>ψυχωσικής</a:t>
            </a:r>
            <a:r>
              <a:rPr lang="el-GR" altLang="el-GR" sz="2000" b="1" dirty="0">
                <a:solidFill>
                  <a:schemeClr val="bg1"/>
                </a:solidFill>
              </a:rPr>
              <a:t> συνδρομής (</a:t>
            </a:r>
            <a:r>
              <a:rPr lang="en-US" altLang="el-GR" sz="2000" b="1" dirty="0">
                <a:solidFill>
                  <a:schemeClr val="bg1"/>
                </a:solidFill>
              </a:rPr>
              <a:t>high THC).</a:t>
            </a:r>
            <a:endParaRPr lang="el-GR" altLang="el-GR" sz="2000" b="1" dirty="0">
              <a:solidFill>
                <a:schemeClr val="bg1"/>
              </a:solidFill>
            </a:endParaRPr>
          </a:p>
        </p:txBody>
      </p:sp>
      <p:sp>
        <p:nvSpPr>
          <p:cNvPr id="73733" name="Rectangle 1">
            <a:extLst>
              <a:ext uri="{FF2B5EF4-FFF2-40B4-BE49-F238E27FC236}">
                <a16:creationId xmlns="" xmlns:a16="http://schemas.microsoft.com/office/drawing/2014/main" id="{8DEDA2E0-349F-7998-3354-9F5F1CB2C217}"/>
              </a:ext>
            </a:extLst>
          </p:cNvPr>
          <p:cNvSpPr>
            <a:spLocks noChangeArrowheads="1"/>
          </p:cNvSpPr>
          <p:nvPr/>
        </p:nvSpPr>
        <p:spPr bwMode="auto">
          <a:xfrm>
            <a:off x="468313" y="-26988"/>
            <a:ext cx="7886700" cy="1816101"/>
          </a:xfrm>
          <a:prstGeom prst="rect">
            <a:avLst/>
          </a:prstGeom>
          <a:noFill/>
          <a:ln w="9525">
            <a:noFill/>
            <a:miter lim="800000"/>
            <a:headEnd/>
            <a:tailEnd/>
          </a:ln>
        </p:spPr>
        <p:txBody>
          <a:bodyPr anchor="ctr">
            <a:spAutoFit/>
          </a:bodyPr>
          <a:lstStyle/>
          <a:p>
            <a:pPr algn="ctr"/>
            <a:endParaRPr lang="el-GR" altLang="el-GR" sz="2800" b="1" dirty="0">
              <a:solidFill>
                <a:srgbClr val="002060"/>
              </a:solidFill>
            </a:endParaRPr>
          </a:p>
          <a:p>
            <a:pPr algn="ctr"/>
            <a:r>
              <a:rPr lang="el-GR" altLang="el-GR" sz="2800" b="1" dirty="0">
                <a:solidFill>
                  <a:srgbClr val="002060"/>
                </a:solidFill>
              </a:rPr>
              <a:t>Αντενδείξεις Φαρμακευτικής Κάνναβης</a:t>
            </a:r>
            <a:endParaRPr lang="en-US" altLang="el-GR" sz="2800" dirty="0">
              <a:solidFill>
                <a:srgbClr val="002060"/>
              </a:solidFill>
            </a:endParaRPr>
          </a:p>
          <a:p>
            <a:pPr algn="just"/>
            <a:endParaRPr lang="en-US" altLang="el-GR" sz="2800" dirty="0"/>
          </a:p>
          <a:p>
            <a:pPr algn="just"/>
            <a:endParaRPr lang="en-US" altLang="el-GR" sz="2800" b="1" dirty="0">
              <a:solidFill>
                <a:srgbClr val="6666FF"/>
              </a:solidFill>
              <a:ea typeface="Calibri" pitchFamily="34" charset="0"/>
              <a:cs typeface="Calibri-Bold"/>
            </a:endParaRPr>
          </a:p>
        </p:txBody>
      </p:sp>
    </p:spTree>
    <p:extLst>
      <p:ext uri="{BB962C8B-B14F-4D97-AF65-F5344CB8AC3E}">
        <p14:creationId xmlns="" xmlns:p14="http://schemas.microsoft.com/office/powerpoint/2010/main" val="3119814483"/>
      </p:ext>
    </p:extLst>
  </p:cSld>
  <p:clrMapOvr>
    <a:masterClrMapping/>
  </p:clrMapOvr>
  <p:transition spd="med">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idx="4294967295"/>
          </p:nvPr>
        </p:nvSpPr>
        <p:spPr>
          <a:xfrm>
            <a:off x="468313" y="2636838"/>
            <a:ext cx="8280400" cy="3671887"/>
          </a:xfrm>
        </p:spPr>
        <p:txBody>
          <a:bodyPr lIns="0" tIns="0" rIns="0" bIns="0" anchor="t"/>
          <a:lstStyle/>
          <a:p>
            <a:r>
              <a:rPr lang="el-GR" altLang="el-GR" sz="4000" b="1">
                <a:solidFill>
                  <a:srgbClr val="FFFF00"/>
                </a:solidFill>
                <a:latin typeface="Tahoma" pitchFamily="34" charset="0"/>
                <a:cs typeface="Tahoma" pitchFamily="34" charset="0"/>
              </a:rPr>
              <a:t>Διαγνωστικά Εργαλεία και </a:t>
            </a:r>
            <a:r>
              <a:rPr lang="en-US" altLang="el-GR" sz="4000" b="1">
                <a:solidFill>
                  <a:srgbClr val="FFFF00"/>
                </a:solidFill>
                <a:latin typeface="Tahoma" pitchFamily="34" charset="0"/>
                <a:cs typeface="Tahoma" pitchFamily="34" charset="0"/>
              </a:rPr>
              <a:t/>
            </a:r>
            <a:br>
              <a:rPr lang="en-US" altLang="el-GR" sz="4000" b="1">
                <a:solidFill>
                  <a:srgbClr val="FFFF00"/>
                </a:solidFill>
                <a:latin typeface="Tahoma" pitchFamily="34" charset="0"/>
                <a:cs typeface="Tahoma" pitchFamily="34" charset="0"/>
              </a:rPr>
            </a:br>
            <a:r>
              <a:rPr lang="el-GR" altLang="el-GR" sz="4000" b="1">
                <a:solidFill>
                  <a:srgbClr val="FFFF00"/>
                </a:solidFill>
                <a:latin typeface="Tahoma" pitchFamily="34" charset="0"/>
                <a:cs typeface="Tahoma" pitchFamily="34" charset="0"/>
              </a:rPr>
              <a:t/>
            </a:r>
            <a:br>
              <a:rPr lang="el-GR" altLang="el-GR" sz="4000" b="1">
                <a:solidFill>
                  <a:srgbClr val="FFFF00"/>
                </a:solidFill>
                <a:latin typeface="Tahoma" pitchFamily="34" charset="0"/>
                <a:cs typeface="Tahoma" pitchFamily="34" charset="0"/>
              </a:rPr>
            </a:br>
            <a:r>
              <a:rPr lang="el-GR" altLang="el-GR" sz="4000" b="1">
                <a:solidFill>
                  <a:srgbClr val="FFFF00"/>
                </a:solidFill>
                <a:latin typeface="Tahoma" pitchFamily="34" charset="0"/>
                <a:cs typeface="Tahoma" pitchFamily="34" charset="0"/>
              </a:rPr>
              <a:t>Εκτιμήσεις Έντασης και </a:t>
            </a:r>
            <a:r>
              <a:rPr lang="en-US" altLang="el-GR" sz="4000" b="1">
                <a:solidFill>
                  <a:srgbClr val="FFFF00"/>
                </a:solidFill>
                <a:latin typeface="Tahoma" pitchFamily="34" charset="0"/>
                <a:cs typeface="Tahoma" pitchFamily="34" charset="0"/>
              </a:rPr>
              <a:t/>
            </a:r>
            <a:br>
              <a:rPr lang="en-US" altLang="el-GR" sz="4000" b="1">
                <a:solidFill>
                  <a:srgbClr val="FFFF00"/>
                </a:solidFill>
                <a:latin typeface="Tahoma" pitchFamily="34" charset="0"/>
                <a:cs typeface="Tahoma" pitchFamily="34" charset="0"/>
              </a:rPr>
            </a:br>
            <a:r>
              <a:rPr lang="el-GR" altLang="el-GR" sz="4000" b="1">
                <a:solidFill>
                  <a:srgbClr val="FFFF00"/>
                </a:solidFill>
                <a:latin typeface="Tahoma" pitchFamily="34" charset="0"/>
                <a:cs typeface="Tahoma" pitchFamily="34" charset="0"/>
              </a:rPr>
              <a:t/>
            </a:r>
            <a:br>
              <a:rPr lang="el-GR" altLang="el-GR" sz="4000" b="1">
                <a:solidFill>
                  <a:srgbClr val="FFFF00"/>
                </a:solidFill>
                <a:latin typeface="Tahoma" pitchFamily="34" charset="0"/>
                <a:cs typeface="Tahoma" pitchFamily="34" charset="0"/>
              </a:rPr>
            </a:br>
            <a:r>
              <a:rPr lang="el-GR" altLang="el-GR" sz="4000" b="1">
                <a:solidFill>
                  <a:srgbClr val="FFFF00"/>
                </a:solidFill>
                <a:latin typeface="Tahoma" pitchFamily="34" charset="0"/>
                <a:cs typeface="Tahoma" pitchFamily="34" charset="0"/>
              </a:rPr>
              <a:t>Χαρακτηριστικών Πόνου</a:t>
            </a:r>
          </a:p>
        </p:txBody>
      </p:sp>
      <p:pic>
        <p:nvPicPr>
          <p:cNvPr id="58371" name="Picture 2" descr="http://www.optimarh.net/wordpress/wp-content/uploads/2013/09/diagnostic_article.png"/>
          <p:cNvPicPr>
            <a:picLocks noChangeAspect="1" noChangeArrowheads="1"/>
          </p:cNvPicPr>
          <p:nvPr/>
        </p:nvPicPr>
        <p:blipFill>
          <a:blip r:embed="rId3" cstate="print"/>
          <a:srcRect/>
          <a:stretch>
            <a:fillRect/>
          </a:stretch>
        </p:blipFill>
        <p:spPr bwMode="auto">
          <a:xfrm>
            <a:off x="468313" y="549275"/>
            <a:ext cx="2476500" cy="1809750"/>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cstate="print"/>
          <a:srcRect/>
          <a:stretch>
            <a:fillRect/>
          </a:stretch>
        </p:blipFill>
        <p:spPr bwMode="auto">
          <a:xfrm>
            <a:off x="1835150" y="1010567"/>
            <a:ext cx="5616575" cy="4938713"/>
          </a:xfrm>
          <a:prstGeom prst="rect">
            <a:avLst/>
          </a:prstGeom>
          <a:noFill/>
          <a:ln w="38100">
            <a:solidFill>
              <a:srgbClr val="FFFF00"/>
            </a:solidFill>
            <a:miter lim="800000"/>
            <a:headEnd/>
            <a:tailEnd/>
          </a:ln>
        </p:spPr>
      </p:pic>
    </p:spTree>
  </p:cSld>
  <p:clrMapOvr>
    <a:masterClrMapping/>
  </p:clrMapOvr>
  <p:transition spd="med">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aindetect (2)_Page_1"/>
          <p:cNvPicPr>
            <a:picLocks noChangeAspect="1" noChangeArrowheads="1"/>
          </p:cNvPicPr>
          <p:nvPr/>
        </p:nvPicPr>
        <p:blipFill>
          <a:blip r:embed="rId3" cstate="print"/>
          <a:srcRect/>
          <a:stretch>
            <a:fillRect/>
          </a:stretch>
        </p:blipFill>
        <p:spPr bwMode="auto">
          <a:xfrm>
            <a:off x="0" y="982663"/>
            <a:ext cx="3297238" cy="3140075"/>
          </a:xfrm>
          <a:prstGeom prst="rect">
            <a:avLst/>
          </a:prstGeom>
          <a:noFill/>
          <a:ln w="9525">
            <a:noFill/>
            <a:miter lim="800000"/>
            <a:headEnd/>
            <a:tailEnd/>
          </a:ln>
        </p:spPr>
      </p:pic>
      <p:pic>
        <p:nvPicPr>
          <p:cNvPr id="60419" name="Picture 3" descr="paindetect (2)_Page_2"/>
          <p:cNvPicPr>
            <a:picLocks noChangeAspect="1" noChangeArrowheads="1"/>
          </p:cNvPicPr>
          <p:nvPr/>
        </p:nvPicPr>
        <p:blipFill>
          <a:blip r:embed="rId4" cstate="print"/>
          <a:srcRect/>
          <a:stretch>
            <a:fillRect/>
          </a:stretch>
        </p:blipFill>
        <p:spPr bwMode="auto">
          <a:xfrm>
            <a:off x="866775" y="3243263"/>
            <a:ext cx="3159125" cy="3048000"/>
          </a:xfrm>
          <a:prstGeom prst="rect">
            <a:avLst/>
          </a:prstGeom>
          <a:noFill/>
          <a:ln w="9525">
            <a:noFill/>
            <a:miter lim="800000"/>
            <a:headEnd/>
            <a:tailEnd/>
          </a:ln>
        </p:spPr>
      </p:pic>
      <p:sp>
        <p:nvSpPr>
          <p:cNvPr id="60420" name="Rectangle 4"/>
          <p:cNvSpPr>
            <a:spLocks noChangeArrowheads="1"/>
          </p:cNvSpPr>
          <p:nvPr/>
        </p:nvSpPr>
        <p:spPr bwMode="gray">
          <a:xfrm>
            <a:off x="444500" y="-30163"/>
            <a:ext cx="7710488" cy="752476"/>
          </a:xfrm>
          <a:prstGeom prst="rect">
            <a:avLst/>
          </a:prstGeom>
          <a:noFill/>
          <a:ln w="9525">
            <a:noFill/>
            <a:miter lim="800000"/>
            <a:headEnd/>
            <a:tailEnd/>
          </a:ln>
        </p:spPr>
        <p:txBody>
          <a:bodyPr lIns="0" tIns="0" rIns="0" bIns="0" anchor="b"/>
          <a:lstStyle/>
          <a:p>
            <a:pPr>
              <a:lnSpc>
                <a:spcPct val="80000"/>
              </a:lnSpc>
            </a:pPr>
            <a:r>
              <a:rPr lang="en-US" altLang="el-GR" sz="3600" b="1">
                <a:solidFill>
                  <a:srgbClr val="FFFF00"/>
                </a:solidFill>
                <a:latin typeface="Tahoma" pitchFamily="34" charset="0"/>
                <a:cs typeface="Tahoma" pitchFamily="34" charset="0"/>
              </a:rPr>
              <a:t>PAIN DETECT</a:t>
            </a:r>
            <a:endParaRPr lang="el-GR" altLang="el-GR" sz="3600" b="1">
              <a:solidFill>
                <a:srgbClr val="FFFF00"/>
              </a:solidFill>
              <a:latin typeface="Tahoma" pitchFamily="34" charset="0"/>
              <a:cs typeface="Tahoma" pitchFamily="34" charset="0"/>
            </a:endParaRPr>
          </a:p>
        </p:txBody>
      </p:sp>
      <p:sp>
        <p:nvSpPr>
          <p:cNvPr id="60421" name="Text Box 5"/>
          <p:cNvSpPr txBox="1">
            <a:spLocks noChangeArrowheads="1"/>
          </p:cNvSpPr>
          <p:nvPr/>
        </p:nvSpPr>
        <p:spPr bwMode="auto">
          <a:xfrm>
            <a:off x="4025900" y="5927725"/>
            <a:ext cx="4418013" cy="336550"/>
          </a:xfrm>
          <a:prstGeom prst="rect">
            <a:avLst/>
          </a:prstGeom>
          <a:noFill/>
          <a:ln w="9525">
            <a:noFill/>
            <a:miter lim="800000"/>
            <a:headEnd/>
            <a:tailEnd/>
          </a:ln>
        </p:spPr>
        <p:txBody>
          <a:bodyPr wrap="none">
            <a:spAutoFit/>
          </a:bodyPr>
          <a:lstStyle/>
          <a:p>
            <a:pPr eaLnBrk="1" hangingPunct="1"/>
            <a:r>
              <a:rPr lang="el-GR" altLang="el-GR" sz="1600">
                <a:solidFill>
                  <a:srgbClr val="FFFF00"/>
                </a:solidFill>
                <a:latin typeface="Arial" pitchFamily="34" charset="0"/>
                <a:ea typeface="MS PGothic" pitchFamily="34" charset="-128"/>
              </a:rPr>
              <a:t>Γερμανικό Ινστιτούτο για την έρευνα του πόνου</a:t>
            </a:r>
          </a:p>
        </p:txBody>
      </p:sp>
      <p:sp>
        <p:nvSpPr>
          <p:cNvPr id="60422" name="Rectangle 6"/>
          <p:cNvSpPr>
            <a:spLocks noChangeArrowheads="1"/>
          </p:cNvSpPr>
          <p:nvPr/>
        </p:nvSpPr>
        <p:spPr bwMode="black">
          <a:xfrm>
            <a:off x="4525963" y="1108075"/>
            <a:ext cx="4314825" cy="4379913"/>
          </a:xfrm>
          <a:prstGeom prst="rect">
            <a:avLst/>
          </a:prstGeom>
          <a:noFill/>
          <a:ln w="9525">
            <a:noFill/>
            <a:miter lim="800000"/>
            <a:headEnd/>
            <a:tailEnd/>
          </a:ln>
        </p:spPr>
        <p:txBody>
          <a:bodyPr lIns="0" tIns="0" rIns="0" bIns="0"/>
          <a:lstStyle/>
          <a:p>
            <a:pPr marL="342900" indent="-342900">
              <a:lnSpc>
                <a:spcPct val="90000"/>
              </a:lnSpc>
              <a:spcBef>
                <a:spcPct val="50000"/>
              </a:spcBef>
              <a:buFontTx/>
              <a:buChar char="•"/>
            </a:pPr>
            <a:r>
              <a:rPr lang="en-GB" altLang="el-GR">
                <a:solidFill>
                  <a:schemeClr val="bg1"/>
                </a:solidFill>
                <a:latin typeface="Arial" pitchFamily="34" charset="0"/>
                <a:ea typeface="MS PGothic" pitchFamily="34" charset="-128"/>
              </a:rPr>
              <a:t> </a:t>
            </a:r>
            <a:r>
              <a:rPr lang="el-GR" altLang="el-GR">
                <a:solidFill>
                  <a:schemeClr val="bg1"/>
                </a:solidFill>
                <a:latin typeface="Arial" pitchFamily="34" charset="0"/>
                <a:ea typeface="MS PGothic" pitchFamily="34" charset="-128"/>
              </a:rPr>
              <a:t>Δυνατότητα συμπλήρωσης και από τον ασθενή στο ιατρείο</a:t>
            </a:r>
            <a:endParaRPr lang="en-GB" altLang="el-GR">
              <a:solidFill>
                <a:schemeClr val="bg1"/>
              </a:solidFill>
              <a:latin typeface="Arial" pitchFamily="34" charset="0"/>
              <a:ea typeface="MS PGothic" pitchFamily="34" charset="-128"/>
            </a:endParaRPr>
          </a:p>
          <a:p>
            <a:pPr marL="342900" indent="-342900">
              <a:lnSpc>
                <a:spcPct val="90000"/>
              </a:lnSpc>
              <a:spcBef>
                <a:spcPct val="50000"/>
              </a:spcBef>
              <a:buFontTx/>
              <a:buChar char="•"/>
            </a:pPr>
            <a:r>
              <a:rPr lang="en-GB" altLang="el-GR">
                <a:solidFill>
                  <a:schemeClr val="bg1"/>
                </a:solidFill>
                <a:latin typeface="Arial" pitchFamily="34" charset="0"/>
                <a:ea typeface="MS PGothic" pitchFamily="34" charset="-128"/>
              </a:rPr>
              <a:t> </a:t>
            </a:r>
            <a:r>
              <a:rPr lang="el-GR" altLang="el-GR">
                <a:solidFill>
                  <a:schemeClr val="bg1"/>
                </a:solidFill>
                <a:latin typeface="Arial" pitchFamily="34" charset="0"/>
                <a:ea typeface="MS PGothic" pitchFamily="34" charset="-128"/>
              </a:rPr>
              <a:t>Διαφοροποιεί τον νευροπαθητικό από τον αλγαισθητικό πόνο </a:t>
            </a:r>
          </a:p>
          <a:p>
            <a:pPr marL="342900" indent="-342900">
              <a:lnSpc>
                <a:spcPct val="90000"/>
              </a:lnSpc>
              <a:spcBef>
                <a:spcPct val="50000"/>
              </a:spcBef>
              <a:buFontTx/>
              <a:buChar char="•"/>
            </a:pPr>
            <a:r>
              <a:rPr lang="el-GR" altLang="el-GR">
                <a:solidFill>
                  <a:schemeClr val="bg1"/>
                </a:solidFill>
                <a:latin typeface="Arial" pitchFamily="34" charset="0"/>
                <a:ea typeface="MS PGothic" pitchFamily="34" charset="-128"/>
              </a:rPr>
              <a:t> 3</a:t>
            </a:r>
            <a:r>
              <a:rPr lang="en-GB" altLang="el-GR">
                <a:solidFill>
                  <a:schemeClr val="bg1"/>
                </a:solidFill>
                <a:latin typeface="Arial" pitchFamily="34" charset="0"/>
                <a:ea typeface="MS PGothic" pitchFamily="34" charset="-128"/>
              </a:rPr>
              <a:t> </a:t>
            </a:r>
            <a:r>
              <a:rPr lang="el-GR" altLang="el-GR">
                <a:solidFill>
                  <a:schemeClr val="bg1"/>
                </a:solidFill>
                <a:latin typeface="Arial" pitchFamily="34" charset="0"/>
                <a:ea typeface="MS PGothic" pitchFamily="34" charset="-128"/>
              </a:rPr>
              <a:t>τμήματα για την ένταση του πόνου, τον χαρακτήρα, τον εντοπισμό και αν υπάρχει εξάπλωση του πόνου</a:t>
            </a:r>
            <a:endParaRPr lang="en-GB" altLang="el-GR">
              <a:solidFill>
                <a:schemeClr val="bg1"/>
              </a:solidFill>
              <a:latin typeface="Arial" pitchFamily="34" charset="0"/>
              <a:ea typeface="MS PGothic" pitchFamily="34" charset="-128"/>
            </a:endParaRPr>
          </a:p>
          <a:p>
            <a:pPr marL="342900" indent="-342900">
              <a:lnSpc>
                <a:spcPct val="90000"/>
              </a:lnSpc>
              <a:spcBef>
                <a:spcPct val="50000"/>
              </a:spcBef>
              <a:buFontTx/>
              <a:buChar char="•"/>
            </a:pPr>
            <a:r>
              <a:rPr lang="en-GB" altLang="el-GR">
                <a:solidFill>
                  <a:schemeClr val="bg1"/>
                </a:solidFill>
                <a:latin typeface="Arial" pitchFamily="34" charset="0"/>
                <a:ea typeface="MS PGothic" pitchFamily="34" charset="-128"/>
              </a:rPr>
              <a:t> </a:t>
            </a:r>
            <a:r>
              <a:rPr lang="el-GR" altLang="el-GR">
                <a:solidFill>
                  <a:schemeClr val="bg1"/>
                </a:solidFill>
                <a:latin typeface="Arial" pitchFamily="34" charset="0"/>
                <a:ea typeface="MS PGothic" pitchFamily="34" charset="-128"/>
              </a:rPr>
              <a:t>7</a:t>
            </a:r>
            <a:r>
              <a:rPr lang="en-GB" altLang="el-GR">
                <a:solidFill>
                  <a:schemeClr val="bg1"/>
                </a:solidFill>
                <a:latin typeface="Arial" pitchFamily="34" charset="0"/>
                <a:ea typeface="MS PGothic" pitchFamily="34" charset="-128"/>
              </a:rPr>
              <a:t> </a:t>
            </a:r>
            <a:r>
              <a:rPr lang="el-GR" altLang="el-GR">
                <a:solidFill>
                  <a:schemeClr val="bg1"/>
                </a:solidFill>
                <a:latin typeface="Arial" pitchFamily="34" charset="0"/>
                <a:ea typeface="MS PGothic" pitchFamily="34" charset="-128"/>
              </a:rPr>
              <a:t>ερωτήματα που σχετίζονται με τις ιδιότητες του πόνου και την έντασή του</a:t>
            </a:r>
            <a:endParaRPr lang="en-GB" altLang="el-GR">
              <a:solidFill>
                <a:schemeClr val="bg1"/>
              </a:solidFill>
              <a:latin typeface="Arial" pitchFamily="34" charset="0"/>
              <a:ea typeface="MS PGothic" pitchFamily="34" charset="-128"/>
            </a:endParaRPr>
          </a:p>
          <a:p>
            <a:pPr marL="342900" indent="-342900">
              <a:lnSpc>
                <a:spcPct val="90000"/>
              </a:lnSpc>
              <a:spcBef>
                <a:spcPct val="50000"/>
              </a:spcBef>
              <a:buFontTx/>
              <a:buChar char="•"/>
            </a:pPr>
            <a:r>
              <a:rPr lang="en-GB" altLang="el-GR">
                <a:solidFill>
                  <a:schemeClr val="bg1"/>
                </a:solidFill>
                <a:latin typeface="Arial" pitchFamily="34" charset="0"/>
                <a:ea typeface="MS PGothic" pitchFamily="34" charset="-128"/>
              </a:rPr>
              <a:t> </a:t>
            </a:r>
            <a:r>
              <a:rPr lang="el-GR" altLang="el-GR">
                <a:solidFill>
                  <a:schemeClr val="bg1"/>
                </a:solidFill>
                <a:latin typeface="Arial" pitchFamily="34" charset="0"/>
                <a:ea typeface="MS PGothic" pitchFamily="34" charset="-128"/>
              </a:rPr>
              <a:t>Σταθμισμένο/δοκιμασμένο σε ασθενείς με νευροπαθητικό πόνο, συμπεριλαμβανομένου του </a:t>
            </a:r>
            <a:r>
              <a:rPr lang="el-GR" altLang="el-GR" u="sng">
                <a:solidFill>
                  <a:schemeClr val="bg1"/>
                </a:solidFill>
                <a:latin typeface="Arial" pitchFamily="34" charset="0"/>
                <a:ea typeface="MS PGothic" pitchFamily="34" charset="-128"/>
              </a:rPr>
              <a:t>χρόνιου πόνου της μέσης</a:t>
            </a:r>
            <a:r>
              <a:rPr lang="el-GR" altLang="el-GR">
                <a:solidFill>
                  <a:schemeClr val="bg1"/>
                </a:solidFill>
                <a:latin typeface="Arial" pitchFamily="34" charset="0"/>
                <a:ea typeface="MS PGothic" pitchFamily="34" charset="-128"/>
              </a:rPr>
              <a:t> 	 </a:t>
            </a:r>
          </a:p>
          <a:p>
            <a:pPr marL="342900" indent="-342900">
              <a:lnSpc>
                <a:spcPct val="90000"/>
              </a:lnSpc>
              <a:spcBef>
                <a:spcPct val="50000"/>
              </a:spcBef>
            </a:pPr>
            <a:r>
              <a:rPr lang="el-GR" altLang="el-GR">
                <a:solidFill>
                  <a:schemeClr val="bg1"/>
                </a:solidFill>
                <a:latin typeface="Arial" pitchFamily="34" charset="0"/>
                <a:ea typeface="MS PGothic" pitchFamily="34" charset="-128"/>
              </a:rPr>
              <a:t>	—Υψηλή ευαισθησία της τάξης του 85% 	 </a:t>
            </a:r>
            <a:endParaRPr lang="en-GB" altLang="el-GR">
              <a:solidFill>
                <a:schemeClr val="bg1"/>
              </a:solidFill>
              <a:latin typeface="Arial" pitchFamily="34" charset="0"/>
              <a:ea typeface="MS PGothic" pitchFamily="34" charset="-128"/>
            </a:endParaRPr>
          </a:p>
        </p:txBody>
      </p:sp>
      <p:sp>
        <p:nvSpPr>
          <p:cNvPr id="4944902" name="Text Box 6"/>
          <p:cNvSpPr txBox="1">
            <a:spLocks noChangeArrowheads="1"/>
          </p:cNvSpPr>
          <p:nvPr/>
        </p:nvSpPr>
        <p:spPr bwMode="auto">
          <a:xfrm>
            <a:off x="0" y="6308725"/>
            <a:ext cx="8901113" cy="2301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da-DK" altLang="el-GR" sz="900" b="1">
                <a:solidFill>
                  <a:srgbClr val="002060"/>
                </a:solidFill>
                <a:ea typeface="MS PGothic" pitchFamily="34" charset="-128"/>
              </a:rPr>
              <a:t>1</a:t>
            </a:r>
            <a:r>
              <a:rPr lang="da-DK" altLang="el-GR" sz="900">
                <a:solidFill>
                  <a:srgbClr val="FFFF00"/>
                </a:solidFill>
                <a:ea typeface="MS PGothic" pitchFamily="34" charset="-128"/>
              </a:rPr>
              <a:t>. Freynhagen et al. Curr Med Res Opin. 2006;22(10):1911-20. </a:t>
            </a:r>
            <a:r>
              <a:rPr lang="fr-FR" altLang="el-GR" sz="900" b="1">
                <a:solidFill>
                  <a:srgbClr val="FFFF00"/>
                </a:solidFill>
                <a:ea typeface="MS PGothic" pitchFamily="34" charset="-128"/>
              </a:rPr>
              <a:t>2</a:t>
            </a:r>
            <a:r>
              <a:rPr lang="fr-FR" altLang="el-GR" sz="900">
                <a:solidFill>
                  <a:srgbClr val="FFFF00"/>
                </a:solidFill>
                <a:ea typeface="MS PGothic" pitchFamily="34" charset="-128"/>
              </a:rPr>
              <a:t>.</a:t>
            </a:r>
            <a:r>
              <a:rPr lang="el-GR" altLang="el-GR" sz="900">
                <a:solidFill>
                  <a:srgbClr val="FFFF00"/>
                </a:solidFill>
                <a:ea typeface="MS PGothic" pitchFamily="34" charset="-128"/>
              </a:rPr>
              <a:t> http://grpalliative.gr/el/εκπαιδευση-2/κατευθυντήριες-οδηγίες/ </a:t>
            </a:r>
            <a:r>
              <a:rPr lang="en-US" altLang="el-GR" sz="900">
                <a:solidFill>
                  <a:srgbClr val="FFFF00"/>
                </a:solidFill>
                <a:ea typeface="MS PGothic" pitchFamily="34" charset="-128"/>
              </a:rPr>
              <a:t> </a:t>
            </a:r>
            <a:r>
              <a:rPr lang="el-GR" altLang="el-GR" sz="900">
                <a:solidFill>
                  <a:srgbClr val="FFFF00"/>
                </a:solidFill>
                <a:ea typeface="MS PGothic" pitchFamily="34" charset="-128"/>
              </a:rPr>
              <a:t>Σελ. </a:t>
            </a:r>
            <a:r>
              <a:rPr lang="en-US" altLang="el-GR" sz="900">
                <a:solidFill>
                  <a:srgbClr val="FFFF00"/>
                </a:solidFill>
                <a:ea typeface="MS PGothic" pitchFamily="34" charset="-128"/>
              </a:rPr>
              <a:t>30-31</a:t>
            </a:r>
            <a:r>
              <a:rPr lang="el-GR" altLang="el-GR" sz="900">
                <a:solidFill>
                  <a:srgbClr val="FFFF00"/>
                </a:solidFill>
                <a:ea typeface="MS PGothic" pitchFamily="34" charset="-128"/>
              </a:rPr>
              <a:t> Τελευταία Πρόσβαση 0</a:t>
            </a:r>
            <a:r>
              <a:rPr lang="en-US" altLang="el-GR" sz="900">
                <a:solidFill>
                  <a:srgbClr val="FFFF00"/>
                </a:solidFill>
                <a:ea typeface="MS PGothic" pitchFamily="34" charset="-128"/>
              </a:rPr>
              <a:t>6</a:t>
            </a:r>
            <a:r>
              <a:rPr lang="el-GR" altLang="el-GR" sz="900">
                <a:solidFill>
                  <a:srgbClr val="FFFF00"/>
                </a:solidFill>
                <a:ea typeface="MS PGothic" pitchFamily="34" charset="-128"/>
              </a:rPr>
              <a:t>-0</a:t>
            </a:r>
            <a:r>
              <a:rPr lang="en-US" altLang="el-GR" sz="900">
                <a:solidFill>
                  <a:srgbClr val="FFFF00"/>
                </a:solidFill>
                <a:ea typeface="MS PGothic" pitchFamily="34" charset="-128"/>
              </a:rPr>
              <a:t>5</a:t>
            </a:r>
            <a:r>
              <a:rPr lang="el-GR" altLang="el-GR" sz="900">
                <a:solidFill>
                  <a:srgbClr val="FFFF00"/>
                </a:solidFill>
                <a:ea typeface="MS PGothic" pitchFamily="34" charset="-128"/>
              </a:rPr>
              <a:t>-16</a:t>
            </a:r>
            <a:r>
              <a:rPr lang="fr-FR" altLang="el-GR" sz="900">
                <a:solidFill>
                  <a:srgbClr val="FFFF00"/>
                </a:solidFill>
                <a:ea typeface="MS PGothic" pitchFamily="34" charset="-128"/>
              </a:rPr>
              <a:t> </a:t>
            </a:r>
            <a:endParaRPr lang="en-GB" altLang="el-GR" sz="900">
              <a:solidFill>
                <a:srgbClr val="FFFF00"/>
              </a:solidFill>
              <a:ea typeface="MS PGothic" pitchFamily="34" charset="-128"/>
            </a:endParaRPr>
          </a:p>
        </p:txBody>
      </p:sp>
      <p:sp>
        <p:nvSpPr>
          <p:cNvPr id="60424" name="TextBox 1"/>
          <p:cNvSpPr txBox="1">
            <a:spLocks noChangeArrowheads="1"/>
          </p:cNvSpPr>
          <p:nvPr/>
        </p:nvSpPr>
        <p:spPr bwMode="auto">
          <a:xfrm>
            <a:off x="4733925" y="346075"/>
            <a:ext cx="3619500" cy="461963"/>
          </a:xfrm>
          <a:prstGeom prst="rect">
            <a:avLst/>
          </a:prstGeom>
          <a:noFill/>
          <a:ln w="9525">
            <a:noFill/>
            <a:miter lim="800000"/>
            <a:headEnd/>
            <a:tailEnd/>
          </a:ln>
        </p:spPr>
        <p:txBody>
          <a:bodyPr wrap="none">
            <a:spAutoFit/>
          </a:bodyPr>
          <a:lstStyle/>
          <a:p>
            <a:pPr eaLnBrk="1" hangingPunct="1"/>
            <a:r>
              <a:rPr lang="el-GR" altLang="el-GR" sz="2400" b="1">
                <a:solidFill>
                  <a:srgbClr val="FFFF00"/>
                </a:solidFill>
                <a:latin typeface="Tahoma" pitchFamily="34" charset="0"/>
                <a:cs typeface="Tahoma" pitchFamily="34" charset="0"/>
              </a:rPr>
              <a:t>Κύρια Χαρακτηριστικά</a:t>
            </a:r>
            <a:endParaRPr lang="el-GR" altLang="el-GR" sz="2400" b="1" baseline="30000">
              <a:solidFill>
                <a:srgbClr val="FFFF00"/>
              </a:solidFill>
              <a:latin typeface="Tahoma" pitchFamily="34" charset="0"/>
              <a:cs typeface="Tahoma"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p:cNvSpPr>
            <a:spLocks noGrp="1"/>
          </p:cNvSpPr>
          <p:nvPr>
            <p:ph idx="1"/>
          </p:nvPr>
        </p:nvSpPr>
        <p:spPr>
          <a:xfrm>
            <a:off x="539750" y="1844675"/>
            <a:ext cx="8280400" cy="2736850"/>
          </a:xfrm>
          <a:ln w="38100">
            <a:solidFill>
              <a:srgbClr val="FFFF00"/>
            </a:solidFill>
          </a:ln>
        </p:spPr>
        <p:txBody>
          <a:bodyPr/>
          <a:lstStyle/>
          <a:p>
            <a:pPr algn="just"/>
            <a:r>
              <a:rPr lang="el-GR" altLang="el-GR" sz="2400">
                <a:solidFill>
                  <a:schemeClr val="bg1"/>
                </a:solidFill>
                <a:latin typeface="Bookman Old Style" pitchFamily="18" charset="0"/>
              </a:rPr>
              <a:t>Επειδή η ανακουφιστική φροντίδα δεν αποτελεί μία εναλλακτική της συμβατικής θεραπείας, αλλά συνυπάρχει με αυτή, ο ρόλος της πρέπει να ξεκινά από τα πρώιμα στάδια της διάγνωσης,  οποιασδήποτε  πάθησης  που μπορεί να οδηγήσει σε άλλου βαθμού ανικανότητα,  ή δυνητικά σε θάνατο.</a:t>
            </a:r>
          </a:p>
          <a:p>
            <a:pPr algn="just"/>
            <a:endParaRPr lang="el-GR" altLang="el-GR" sz="1800">
              <a:solidFill>
                <a:schemeClr val="bg1"/>
              </a:solidFill>
              <a:latin typeface="Bookman Old Style" pitchFamily="18" charset="0"/>
            </a:endParaRPr>
          </a:p>
          <a:p>
            <a:pPr algn="just"/>
            <a:endParaRPr lang="el-GR" altLang="el-GR" sz="1800">
              <a:solidFill>
                <a:schemeClr val="bg1"/>
              </a:solidFill>
              <a:latin typeface="Bookman Old Style" pitchFamily="18" charset="0"/>
            </a:endParaRPr>
          </a:p>
          <a:p>
            <a:pPr algn="just"/>
            <a:endParaRPr lang="el-GR" altLang="el-GR" sz="1800">
              <a:solidFill>
                <a:schemeClr val="bg1"/>
              </a:solidFill>
              <a:latin typeface="Bookman Old Style" pitchFamily="18" charset="0"/>
            </a:endParaRPr>
          </a:p>
          <a:p>
            <a:pPr algn="just">
              <a:buFontTx/>
              <a:buNone/>
            </a:pPr>
            <a:r>
              <a:rPr lang="el-GR" altLang="el-GR" sz="1800">
                <a:solidFill>
                  <a:srgbClr val="FFFF00"/>
                </a:solidFill>
                <a:latin typeface="Bookman Old Style" pitchFamily="18" charset="0"/>
              </a:rPr>
              <a:t>                                                                                          ΠΟΥ 2019</a:t>
            </a:r>
          </a:p>
        </p:txBody>
      </p:sp>
      <p:sp>
        <p:nvSpPr>
          <p:cNvPr id="6147" name="Oval 3"/>
          <p:cNvSpPr>
            <a:spLocks noChangeArrowheads="1"/>
          </p:cNvSpPr>
          <p:nvPr/>
        </p:nvSpPr>
        <p:spPr bwMode="auto">
          <a:xfrm>
            <a:off x="468313" y="333375"/>
            <a:ext cx="8424862" cy="1295400"/>
          </a:xfrm>
          <a:prstGeom prst="ellipse">
            <a:avLst/>
          </a:prstGeom>
          <a:solidFill>
            <a:srgbClr val="FFCC00"/>
          </a:solidFill>
          <a:ln w="38100">
            <a:solidFill>
              <a:srgbClr val="FF66FF"/>
            </a:solidFill>
            <a:round/>
            <a:headEnd/>
            <a:tailEnd/>
          </a:ln>
        </p:spPr>
        <p:txBody>
          <a:bodyPr wrap="none" anchor="ctr"/>
          <a:lstStyle/>
          <a:p>
            <a:pPr algn="ctr" eaLnBrk="1" hangingPunct="1"/>
            <a:r>
              <a:rPr lang="el-GR" altLang="el-GR" sz="3600" b="1">
                <a:solidFill>
                  <a:srgbClr val="CC0000"/>
                </a:solidFill>
                <a:cs typeface="Tahoma" pitchFamily="34" charset="0"/>
              </a:rPr>
              <a:t>Πότε εφαρμόζεται</a:t>
            </a:r>
            <a:endParaRPr lang="el-GR" altLang="el-GR" sz="4800" b="1">
              <a:solidFill>
                <a:srgbClr val="990033"/>
              </a:solidFill>
              <a:cs typeface="Tahoma" pitchFamily="34" charset="0"/>
            </a:endParaRPr>
          </a:p>
        </p:txBody>
      </p:sp>
    </p:spTree>
  </p:cSld>
  <p:clrMapOvr>
    <a:masterClrMapping/>
  </p:clrMapOvr>
  <p:transition spd="med">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188913"/>
            <a:ext cx="9144000" cy="561975"/>
          </a:xfrm>
        </p:spPr>
        <p:txBody>
          <a:bodyPr anchor="t"/>
          <a:lstStyle/>
          <a:p>
            <a:pPr eaLnBrk="1" hangingPunct="1"/>
            <a:r>
              <a:rPr lang="en-GB" altLang="el-GR" sz="2800" b="1">
                <a:solidFill>
                  <a:srgbClr val="FFFF00"/>
                </a:solidFill>
                <a:latin typeface="Tahoma" pitchFamily="34" charset="0"/>
                <a:cs typeface="Tahoma" pitchFamily="34" charset="0"/>
              </a:rPr>
              <a:t>Douleur Neuropathique en 4 questions (DN4)</a:t>
            </a:r>
          </a:p>
        </p:txBody>
      </p:sp>
      <p:sp>
        <p:nvSpPr>
          <p:cNvPr id="61443" name="Rectangle 3"/>
          <p:cNvSpPr>
            <a:spLocks noGrp="1" noChangeArrowheads="1"/>
          </p:cNvSpPr>
          <p:nvPr>
            <p:ph type="body" idx="4294967295"/>
          </p:nvPr>
        </p:nvSpPr>
        <p:spPr>
          <a:xfrm>
            <a:off x="104775" y="1377950"/>
            <a:ext cx="4211638" cy="4314825"/>
          </a:xfrm>
        </p:spPr>
        <p:txBody>
          <a:bodyPr anchor="ctr"/>
          <a:lstStyle/>
          <a:p>
            <a:pPr marL="392113" indent="-392113" eaLnBrk="1" hangingPunct="1">
              <a:buClr>
                <a:schemeClr val="accent1"/>
              </a:buClr>
              <a:buSzPct val="90000"/>
              <a:buFont typeface="Wingdings" pitchFamily="2" charset="2"/>
              <a:buChar char="l"/>
            </a:pPr>
            <a:r>
              <a:rPr lang="el-GR" altLang="el-GR" sz="1800" b="1">
                <a:solidFill>
                  <a:schemeClr val="bg1"/>
                </a:solidFill>
                <a:latin typeface="Tahoma" pitchFamily="34" charset="0"/>
                <a:cs typeface="Tahoma" pitchFamily="34" charset="0"/>
              </a:rPr>
              <a:t>Συμπλήρωση από ιατρό</a:t>
            </a:r>
            <a:endParaRPr lang="en-GB" altLang="el-GR" sz="1800" b="1">
              <a:solidFill>
                <a:schemeClr val="bg1"/>
              </a:solidFill>
              <a:latin typeface="Tahoma" pitchFamily="34" charset="0"/>
              <a:cs typeface="Tahoma" pitchFamily="34" charset="0"/>
            </a:endParaRPr>
          </a:p>
          <a:p>
            <a:pPr marL="392113" indent="-392113" eaLnBrk="1" hangingPunct="1">
              <a:buClr>
                <a:schemeClr val="accent1"/>
              </a:buClr>
              <a:buSzPct val="90000"/>
              <a:buFont typeface="Wingdings" pitchFamily="2" charset="2"/>
              <a:buChar char="l"/>
            </a:pPr>
            <a:r>
              <a:rPr lang="el-GR" altLang="el-GR" sz="1800" b="1">
                <a:solidFill>
                  <a:schemeClr val="bg1"/>
                </a:solidFill>
                <a:latin typeface="Tahoma" pitchFamily="34" charset="0"/>
                <a:cs typeface="Tahoma" pitchFamily="34" charset="0"/>
              </a:rPr>
              <a:t>Διαφοροποιεί νευροπαθητικό από αλγαισθητικό</a:t>
            </a:r>
            <a:endParaRPr lang="en-GB" altLang="el-GR" sz="1800" b="1">
              <a:solidFill>
                <a:schemeClr val="bg1"/>
              </a:solidFill>
              <a:latin typeface="Tahoma" pitchFamily="34" charset="0"/>
              <a:cs typeface="Tahoma" pitchFamily="34" charset="0"/>
            </a:endParaRPr>
          </a:p>
          <a:p>
            <a:pPr marL="392113" indent="-392113" eaLnBrk="1" hangingPunct="1">
              <a:buClr>
                <a:schemeClr val="accent1"/>
              </a:buClr>
              <a:buSzPct val="90000"/>
              <a:buFont typeface="Wingdings" pitchFamily="2" charset="2"/>
              <a:buChar char="l"/>
            </a:pPr>
            <a:r>
              <a:rPr lang="el-GR" altLang="el-GR" sz="1800" b="1">
                <a:solidFill>
                  <a:schemeClr val="bg1"/>
                </a:solidFill>
                <a:latin typeface="Tahoma" pitchFamily="34" charset="0"/>
                <a:cs typeface="Tahoma" pitchFamily="34" charset="0"/>
              </a:rPr>
              <a:t>Δύο ερωτήσεις για τον πόνο</a:t>
            </a:r>
            <a:r>
              <a:rPr lang="en-US" altLang="el-GR" sz="1800" b="1">
                <a:solidFill>
                  <a:schemeClr val="bg1"/>
                </a:solidFill>
                <a:latin typeface="Tahoma" pitchFamily="34" charset="0"/>
                <a:cs typeface="Tahoma" pitchFamily="34" charset="0"/>
              </a:rPr>
              <a:t>               </a:t>
            </a:r>
            <a:r>
              <a:rPr lang="el-GR" altLang="el-GR" sz="1800" b="1">
                <a:solidFill>
                  <a:schemeClr val="bg1"/>
                </a:solidFill>
                <a:latin typeface="Tahoma" pitchFamily="34" charset="0"/>
                <a:cs typeface="Tahoma" pitchFamily="34" charset="0"/>
              </a:rPr>
              <a:t> (7 σημεία)</a:t>
            </a:r>
            <a:endParaRPr lang="en-GB" altLang="el-GR" sz="1800" b="1">
              <a:solidFill>
                <a:schemeClr val="bg1"/>
              </a:solidFill>
              <a:latin typeface="Tahoma" pitchFamily="34" charset="0"/>
              <a:cs typeface="Tahoma" pitchFamily="34" charset="0"/>
            </a:endParaRPr>
          </a:p>
          <a:p>
            <a:pPr marL="392113" indent="-392113" eaLnBrk="1" hangingPunct="1">
              <a:buClr>
                <a:schemeClr val="accent1"/>
              </a:buClr>
              <a:buSzPct val="90000"/>
              <a:buFont typeface="Wingdings" pitchFamily="2" charset="2"/>
              <a:buChar char="l"/>
            </a:pPr>
            <a:r>
              <a:rPr lang="el-GR" altLang="el-GR" sz="1800" b="1">
                <a:solidFill>
                  <a:schemeClr val="bg1"/>
                </a:solidFill>
                <a:latin typeface="Tahoma" pitchFamily="34" charset="0"/>
                <a:cs typeface="Tahoma" pitchFamily="34" charset="0"/>
              </a:rPr>
              <a:t>Δύο εξετάσεις ευαισθησίας δέρματος (3 σημεία)</a:t>
            </a:r>
            <a:endParaRPr lang="en-GB" altLang="el-GR" sz="1800" b="1">
              <a:solidFill>
                <a:schemeClr val="bg1"/>
              </a:solidFill>
              <a:latin typeface="Tahoma" pitchFamily="34" charset="0"/>
              <a:cs typeface="Tahoma" pitchFamily="34" charset="0"/>
            </a:endParaRPr>
          </a:p>
          <a:p>
            <a:pPr marL="392113" indent="-392113" eaLnBrk="1" hangingPunct="1">
              <a:buClr>
                <a:schemeClr val="accent1"/>
              </a:buClr>
              <a:buSzPct val="90000"/>
              <a:buFont typeface="Wingdings" pitchFamily="2" charset="2"/>
              <a:buChar char="l"/>
            </a:pPr>
            <a:r>
              <a:rPr lang="el-GR" altLang="el-GR" sz="1800" b="1">
                <a:solidFill>
                  <a:schemeClr val="bg1"/>
                </a:solidFill>
                <a:latin typeface="Tahoma" pitchFamily="34" charset="0"/>
                <a:cs typeface="Tahoma" pitchFamily="34" charset="0"/>
              </a:rPr>
              <a:t>Βαθμολογία</a:t>
            </a:r>
            <a:r>
              <a:rPr lang="en-GB" altLang="el-GR" sz="1800" b="1">
                <a:solidFill>
                  <a:schemeClr val="bg1"/>
                </a:solidFill>
                <a:latin typeface="Tahoma" pitchFamily="34" charset="0"/>
                <a:cs typeface="Tahoma" pitchFamily="34" charset="0"/>
              </a:rPr>
              <a:t> </a:t>
            </a:r>
            <a:r>
              <a:rPr lang="en-GB" altLang="el-GR" sz="1800" b="1">
                <a:solidFill>
                  <a:schemeClr val="bg1"/>
                </a:solidFill>
                <a:latin typeface="Tahoma" pitchFamily="34" charset="0"/>
                <a:cs typeface="Tahoma" pitchFamily="34" charset="0"/>
                <a:sym typeface="Symbol" pitchFamily="18" charset="2"/>
              </a:rPr>
              <a:t> </a:t>
            </a:r>
            <a:r>
              <a:rPr lang="el-GR" altLang="el-GR" sz="1800" b="1">
                <a:solidFill>
                  <a:schemeClr val="bg1"/>
                </a:solidFill>
                <a:latin typeface="Tahoma" pitchFamily="34" charset="0"/>
                <a:cs typeface="Tahoma" pitchFamily="34" charset="0"/>
                <a:sym typeface="Symbol" pitchFamily="18" charset="2"/>
              </a:rPr>
              <a:t>4</a:t>
            </a:r>
            <a:endParaRPr lang="en-GB" altLang="el-GR" sz="1800" b="1">
              <a:solidFill>
                <a:schemeClr val="bg1"/>
              </a:solidFill>
              <a:latin typeface="Tahoma" pitchFamily="34" charset="0"/>
              <a:cs typeface="Tahoma" pitchFamily="34" charset="0"/>
              <a:sym typeface="Symbol" pitchFamily="18" charset="2"/>
            </a:endParaRPr>
          </a:p>
          <a:p>
            <a:pPr marL="392113" indent="-392113" eaLnBrk="1" hangingPunct="1">
              <a:buClr>
                <a:schemeClr val="accent1"/>
              </a:buClr>
              <a:buSzPct val="90000"/>
              <a:buFont typeface="Wingdings" pitchFamily="2" charset="2"/>
              <a:buChar char="l"/>
            </a:pPr>
            <a:r>
              <a:rPr lang="el-GR" altLang="el-GR" sz="1800" b="1">
                <a:solidFill>
                  <a:schemeClr val="bg1"/>
                </a:solidFill>
                <a:latin typeface="Tahoma" pitchFamily="34" charset="0"/>
                <a:cs typeface="Tahoma" pitchFamily="34" charset="0"/>
              </a:rPr>
              <a:t>Σταθμισμένο /δοκιμασμένο</a:t>
            </a:r>
          </a:p>
          <a:p>
            <a:pPr marL="392113" indent="-392113" eaLnBrk="1" hangingPunct="1">
              <a:buClr>
                <a:schemeClr val="accent1"/>
              </a:buClr>
              <a:buSzPct val="90000"/>
              <a:buFont typeface="Wingdings" pitchFamily="2" charset="2"/>
              <a:buChar char="l"/>
            </a:pPr>
            <a:r>
              <a:rPr lang="el-GR" altLang="el-GR" sz="1800" b="1">
                <a:solidFill>
                  <a:schemeClr val="bg1"/>
                </a:solidFill>
                <a:latin typeface="Tahoma" pitchFamily="34" charset="0"/>
                <a:cs typeface="Tahoma" pitchFamily="34" charset="0"/>
              </a:rPr>
              <a:t>Ευαισθησία (83%)/Ειδικότητα (90%)</a:t>
            </a:r>
            <a:endParaRPr lang="en-GB" altLang="el-GR" sz="1800" b="1">
              <a:solidFill>
                <a:schemeClr val="bg1"/>
              </a:solidFill>
              <a:latin typeface="Tahoma" pitchFamily="34" charset="0"/>
              <a:cs typeface="Tahoma" pitchFamily="34" charset="0"/>
            </a:endParaRPr>
          </a:p>
        </p:txBody>
      </p:sp>
      <p:sp>
        <p:nvSpPr>
          <p:cNvPr id="5" name="Text Box 7"/>
          <p:cNvSpPr txBox="1">
            <a:spLocks noChangeArrowheads="1"/>
          </p:cNvSpPr>
          <p:nvPr/>
        </p:nvSpPr>
        <p:spPr bwMode="auto">
          <a:xfrm>
            <a:off x="0" y="6564313"/>
            <a:ext cx="8612188" cy="2492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10000"/>
              </a:lnSpc>
              <a:spcBef>
                <a:spcPct val="30000"/>
              </a:spcBef>
              <a:buFontTx/>
              <a:buNone/>
              <a:defRPr/>
            </a:pPr>
            <a:r>
              <a:rPr lang="fr-FR" altLang="el-GR" sz="1000" b="1">
                <a:solidFill>
                  <a:srgbClr val="FFFF00"/>
                </a:solidFill>
                <a:ea typeface="MS PGothic" pitchFamily="34" charset="-128"/>
              </a:rPr>
              <a:t>1</a:t>
            </a:r>
            <a:r>
              <a:rPr lang="fr-FR" altLang="el-GR" sz="1000">
                <a:solidFill>
                  <a:srgbClr val="FFFF00"/>
                </a:solidFill>
                <a:ea typeface="MS PGothic" pitchFamily="34" charset="-128"/>
              </a:rPr>
              <a:t>. Bouhassira et al. Pain. 2005;114:29-36; </a:t>
            </a:r>
            <a:r>
              <a:rPr lang="fr-FR" altLang="el-GR" sz="1000" b="1">
                <a:solidFill>
                  <a:srgbClr val="FFFF00"/>
                </a:solidFill>
                <a:ea typeface="MS PGothic" pitchFamily="34" charset="-128"/>
              </a:rPr>
              <a:t>2</a:t>
            </a:r>
            <a:r>
              <a:rPr lang="fr-FR" altLang="el-GR" sz="1000">
                <a:solidFill>
                  <a:srgbClr val="FFFF00"/>
                </a:solidFill>
                <a:ea typeface="MS PGothic" pitchFamily="34" charset="-128"/>
              </a:rPr>
              <a:t>.</a:t>
            </a:r>
            <a:r>
              <a:rPr lang="el-GR" altLang="el-GR" sz="1000">
                <a:solidFill>
                  <a:srgbClr val="FFFF00"/>
                </a:solidFill>
                <a:ea typeface="MS PGothic" pitchFamily="34" charset="-128"/>
              </a:rPr>
              <a:t> http://grpalliative.gr/el/εκπαιδευση-2/κατευθυντήριες-οδηγίες/ </a:t>
            </a:r>
            <a:r>
              <a:rPr lang="en-US" altLang="el-GR" sz="1000">
                <a:solidFill>
                  <a:srgbClr val="FFFF00"/>
                </a:solidFill>
                <a:ea typeface="MS PGothic" pitchFamily="34" charset="-128"/>
              </a:rPr>
              <a:t> </a:t>
            </a:r>
            <a:r>
              <a:rPr lang="el-GR" altLang="el-GR" sz="1000">
                <a:solidFill>
                  <a:srgbClr val="FFFF00"/>
                </a:solidFill>
                <a:ea typeface="MS PGothic" pitchFamily="34" charset="-128"/>
              </a:rPr>
              <a:t>Σελ. 29 Τελευταία Πρόσβαση 0</a:t>
            </a:r>
            <a:r>
              <a:rPr lang="en-US" altLang="el-GR" sz="1000">
                <a:solidFill>
                  <a:srgbClr val="FFFF00"/>
                </a:solidFill>
                <a:ea typeface="MS PGothic" pitchFamily="34" charset="-128"/>
              </a:rPr>
              <a:t>6</a:t>
            </a:r>
            <a:r>
              <a:rPr lang="el-GR" altLang="el-GR" sz="1000">
                <a:solidFill>
                  <a:srgbClr val="FFFF00"/>
                </a:solidFill>
                <a:ea typeface="MS PGothic" pitchFamily="34" charset="-128"/>
              </a:rPr>
              <a:t>-0</a:t>
            </a:r>
            <a:r>
              <a:rPr lang="en-US" altLang="el-GR" sz="1000">
                <a:solidFill>
                  <a:srgbClr val="FFFF00"/>
                </a:solidFill>
                <a:ea typeface="MS PGothic" pitchFamily="34" charset="-128"/>
              </a:rPr>
              <a:t>5</a:t>
            </a:r>
            <a:r>
              <a:rPr lang="el-GR" altLang="el-GR" sz="1000">
                <a:solidFill>
                  <a:srgbClr val="FFFF00"/>
                </a:solidFill>
                <a:ea typeface="MS PGothic" pitchFamily="34" charset="-128"/>
              </a:rPr>
              <a:t>-16</a:t>
            </a:r>
            <a:r>
              <a:rPr lang="fr-FR" altLang="el-GR" sz="1000">
                <a:solidFill>
                  <a:srgbClr val="FFFF00"/>
                </a:solidFill>
                <a:ea typeface="MS PGothic" pitchFamily="34" charset="-128"/>
              </a:rPr>
              <a:t> </a:t>
            </a:r>
          </a:p>
        </p:txBody>
      </p:sp>
      <p:sp>
        <p:nvSpPr>
          <p:cNvPr id="61445" name="Rectangle 6"/>
          <p:cNvSpPr>
            <a:spLocks noChangeArrowheads="1"/>
          </p:cNvSpPr>
          <p:nvPr/>
        </p:nvSpPr>
        <p:spPr bwMode="auto">
          <a:xfrm>
            <a:off x="285750" y="5842000"/>
            <a:ext cx="3051175" cy="336550"/>
          </a:xfrm>
          <a:prstGeom prst="rect">
            <a:avLst/>
          </a:prstGeom>
          <a:noFill/>
          <a:ln w="9525">
            <a:noFill/>
            <a:miter lim="800000"/>
            <a:headEnd/>
            <a:tailEnd/>
          </a:ln>
        </p:spPr>
        <p:txBody>
          <a:bodyPr wrap="none">
            <a:spAutoFit/>
          </a:bodyPr>
          <a:lstStyle/>
          <a:p>
            <a:pPr eaLnBrk="1" hangingPunct="1"/>
            <a:r>
              <a:rPr lang="en-GB" altLang="el-GR" sz="1600">
                <a:solidFill>
                  <a:srgbClr val="FFFF00"/>
                </a:solidFill>
                <a:latin typeface="Arial" pitchFamily="34" charset="0"/>
                <a:ea typeface="MS PGothic" pitchFamily="34" charset="-128"/>
              </a:rPr>
              <a:t>French Neuropathic Pain Group</a:t>
            </a:r>
            <a:endParaRPr lang="el-GR" altLang="el-GR" sz="1600">
              <a:solidFill>
                <a:srgbClr val="FFFF00"/>
              </a:solidFill>
              <a:latin typeface="Arial" pitchFamily="34" charset="0"/>
              <a:ea typeface="MS PGothic" pitchFamily="34" charset="-128"/>
            </a:endParaRPr>
          </a:p>
        </p:txBody>
      </p:sp>
      <p:pic>
        <p:nvPicPr>
          <p:cNvPr id="61446" name="Picture 7"/>
          <p:cNvPicPr>
            <a:picLocks noChangeAspect="1" noChangeArrowheads="1"/>
          </p:cNvPicPr>
          <p:nvPr/>
        </p:nvPicPr>
        <p:blipFill>
          <a:blip r:embed="rId3" cstate="print"/>
          <a:srcRect t="18935"/>
          <a:stretch>
            <a:fillRect/>
          </a:stretch>
        </p:blipFill>
        <p:spPr bwMode="auto">
          <a:xfrm>
            <a:off x="4424363" y="836613"/>
            <a:ext cx="4719637" cy="5699125"/>
          </a:xfrm>
          <a:prstGeom prst="rect">
            <a:avLst/>
          </a:prstGeom>
          <a:noFill/>
          <a:ln w="9525">
            <a:noFill/>
            <a:miter lim="800000"/>
            <a:headEnd/>
            <a:tailEnd/>
          </a:ln>
        </p:spPr>
      </p:pic>
      <p:sp>
        <p:nvSpPr>
          <p:cNvPr id="61447" name="TextBox 6"/>
          <p:cNvSpPr txBox="1">
            <a:spLocks noChangeArrowheads="1"/>
          </p:cNvSpPr>
          <p:nvPr/>
        </p:nvSpPr>
        <p:spPr bwMode="auto">
          <a:xfrm>
            <a:off x="77788" y="931863"/>
            <a:ext cx="3467100" cy="461962"/>
          </a:xfrm>
          <a:prstGeom prst="rect">
            <a:avLst/>
          </a:prstGeom>
          <a:noFill/>
          <a:ln w="9525">
            <a:noFill/>
            <a:miter lim="800000"/>
            <a:headEnd/>
            <a:tailEnd/>
          </a:ln>
        </p:spPr>
        <p:txBody>
          <a:bodyPr wrap="none">
            <a:spAutoFit/>
          </a:bodyPr>
          <a:lstStyle/>
          <a:p>
            <a:pPr eaLnBrk="1" hangingPunct="1"/>
            <a:r>
              <a:rPr lang="el-GR" altLang="el-GR" sz="2400" b="1">
                <a:solidFill>
                  <a:srgbClr val="FFFF00"/>
                </a:solidFill>
                <a:latin typeface="Arial" pitchFamily="34" charset="0"/>
                <a:ea typeface="MS PGothic" pitchFamily="34" charset="-128"/>
              </a:rPr>
              <a:t>Κύρια Χαρακτηριστικά</a:t>
            </a:r>
            <a:endParaRPr lang="el-GR" altLang="el-GR" sz="2400" b="1" baseline="30000">
              <a:solidFill>
                <a:srgbClr val="FFFF00"/>
              </a:solidFill>
              <a:latin typeface="Arial" pitchFamily="34" charset="0"/>
              <a:ea typeface="MS PGothic" pitchFamily="34" charset="-128"/>
            </a:endParaRPr>
          </a:p>
        </p:txBody>
      </p:sp>
      <p:sp>
        <p:nvSpPr>
          <p:cNvPr id="61448" name="TextBox 2"/>
          <p:cNvSpPr txBox="1">
            <a:spLocks noChangeArrowheads="1"/>
          </p:cNvSpPr>
          <p:nvPr/>
        </p:nvSpPr>
        <p:spPr bwMode="auto">
          <a:xfrm>
            <a:off x="5507038" y="723900"/>
            <a:ext cx="242887" cy="215900"/>
          </a:xfrm>
          <a:prstGeom prst="rect">
            <a:avLst/>
          </a:prstGeom>
          <a:noFill/>
          <a:ln w="9525">
            <a:noFill/>
            <a:miter lim="800000"/>
            <a:headEnd/>
            <a:tailEnd/>
          </a:ln>
        </p:spPr>
        <p:txBody>
          <a:bodyPr wrap="none">
            <a:spAutoFit/>
          </a:bodyPr>
          <a:lstStyle/>
          <a:p>
            <a:pPr eaLnBrk="1" hangingPunct="1"/>
            <a:r>
              <a:rPr lang="el-GR" altLang="el-GR" sz="800">
                <a:solidFill>
                  <a:srgbClr val="002060"/>
                </a:solidFill>
                <a:latin typeface="Arial" pitchFamily="34" charset="0"/>
                <a:ea typeface="MS PGothic" pitchFamily="34" charset="-128"/>
              </a:rPr>
              <a:t>2</a:t>
            </a:r>
          </a:p>
        </p:txBody>
      </p:sp>
    </p:spTree>
  </p:cSld>
  <p:clrMapOvr>
    <a:masterClrMapping/>
  </p:clrMapOvr>
  <p:transition spd="med">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395288" y="404813"/>
            <a:ext cx="8451850" cy="6119812"/>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9" descr="0807031_01-A4-at-144-dpi.jpg"/>
          <p:cNvPicPr>
            <a:picLocks noChangeAspect="1"/>
          </p:cNvPicPr>
          <p:nvPr/>
        </p:nvPicPr>
        <p:blipFill>
          <a:blip r:embed="rId3" cstate="print">
            <a:lum bright="-2000" contrast="2000"/>
          </a:blip>
          <a:srcRect/>
          <a:stretch>
            <a:fillRect/>
          </a:stretch>
        </p:blipFill>
        <p:spPr bwMode="auto">
          <a:xfrm>
            <a:off x="323850" y="333375"/>
            <a:ext cx="8496300" cy="6264275"/>
          </a:xfrm>
          <a:prstGeom prst="rect">
            <a:avLst/>
          </a:prstGeom>
          <a:noFill/>
          <a:ln w="38100">
            <a:solidFill>
              <a:srgbClr val="FFFF00"/>
            </a:solidFill>
            <a:miter lim="800000"/>
            <a:headEnd/>
            <a:tailEnd/>
          </a:ln>
        </p:spPr>
      </p:pic>
      <p:sp>
        <p:nvSpPr>
          <p:cNvPr id="27659" name="TextBox 12"/>
          <p:cNvSpPr txBox="1">
            <a:spLocks noChangeArrowheads="1"/>
          </p:cNvSpPr>
          <p:nvPr/>
        </p:nvSpPr>
        <p:spPr bwMode="auto">
          <a:xfrm>
            <a:off x="457200" y="2971800"/>
            <a:ext cx="8077200" cy="1570038"/>
          </a:xfrm>
          <a:prstGeom prst="rect">
            <a:avLst/>
          </a:prstGeom>
          <a:noFill/>
          <a:ln w="9525">
            <a:noFill/>
            <a:miter lim="800000"/>
            <a:headEnd/>
            <a:tailEnd/>
          </a:ln>
        </p:spPr>
        <p:txBody>
          <a:bodyPr>
            <a:spAutoFit/>
          </a:bodyPr>
          <a:lstStyle/>
          <a:p>
            <a:pPr algn="ctr">
              <a:defRPr/>
            </a:pPr>
            <a:r>
              <a:rPr lang="el-GR" sz="3200" dirty="0">
                <a:solidFill>
                  <a:srgbClr val="FFFF00"/>
                </a:solidFill>
                <a:effectLst>
                  <a:outerShdw blurRad="38100" dist="38100" dir="2700000">
                    <a:srgbClr val="000000"/>
                  </a:outerShdw>
                </a:effectLst>
                <a:ea typeface="ＭＳ Ｐゴシック" charset="-128"/>
                <a:cs typeface="ＭＳ Ｐゴシック" charset="-128"/>
              </a:rPr>
              <a:t>Το Ευρωπαϊκό Ερευνητικό Κέντρο Σωματιδιακής Φυσικής</a:t>
            </a:r>
            <a:r>
              <a:rPr lang="en-US" sz="3200" dirty="0">
                <a:solidFill>
                  <a:srgbClr val="FFFF00"/>
                </a:solidFill>
                <a:effectLst>
                  <a:outerShdw blurRad="38100" dist="38100" dir="2700000">
                    <a:srgbClr val="000000"/>
                  </a:outerShdw>
                </a:effectLst>
                <a:ea typeface="ＭＳ Ｐゴシック" charset="-128"/>
                <a:cs typeface="ＭＳ Ｐゴシック" charset="-128"/>
              </a:rPr>
              <a:t> CERN - </a:t>
            </a:r>
          </a:p>
          <a:p>
            <a:pPr algn="ctr">
              <a:defRPr/>
            </a:pPr>
            <a:r>
              <a:rPr lang="el-GR" sz="3200" dirty="0">
                <a:solidFill>
                  <a:srgbClr val="FFFF00"/>
                </a:solidFill>
                <a:effectLst>
                  <a:outerShdw blurRad="38100" dist="38100" dir="2700000">
                    <a:srgbClr val="000000"/>
                  </a:outerShdw>
                </a:effectLst>
                <a:ea typeface="ＭＳ Ｐゴシック" charset="-128"/>
                <a:cs typeface="ＭＳ Ｐゴシック" charset="-128"/>
              </a:rPr>
              <a:t>Σήμερα</a:t>
            </a:r>
            <a:r>
              <a:rPr lang="en-US" sz="3200" dirty="0">
                <a:solidFill>
                  <a:srgbClr val="FFFF00"/>
                </a:solidFill>
                <a:effectLst>
                  <a:outerShdw blurRad="38100" dist="38100" dir="2700000">
                    <a:srgbClr val="000000"/>
                  </a:outerShdw>
                </a:effectLst>
                <a:ea typeface="ＭＳ Ｐゴシック" charset="-128"/>
                <a:cs typeface="ＭＳ Ｐゴシック" charset="-128"/>
              </a:rPr>
              <a:t> </a:t>
            </a:r>
            <a:r>
              <a:rPr lang="el-GR" sz="3200" dirty="0">
                <a:solidFill>
                  <a:srgbClr val="FFFF00"/>
                </a:solidFill>
                <a:effectLst>
                  <a:outerShdw blurRad="38100" dist="38100" dir="2700000">
                    <a:srgbClr val="000000"/>
                  </a:outerShdw>
                </a:effectLst>
                <a:ea typeface="ＭＳ Ｐゴシック" charset="-128"/>
                <a:cs typeface="ＭＳ Ｐゴシック" charset="-128"/>
              </a:rPr>
              <a:t>και</a:t>
            </a:r>
            <a:r>
              <a:rPr lang="en-US" sz="3200" dirty="0">
                <a:solidFill>
                  <a:srgbClr val="FFFF00"/>
                </a:solidFill>
                <a:effectLst>
                  <a:outerShdw blurRad="38100" dist="38100" dir="2700000">
                    <a:srgbClr val="000000"/>
                  </a:outerShdw>
                </a:effectLst>
                <a:ea typeface="ＭＳ Ｐゴシック" charset="-128"/>
                <a:cs typeface="ＭＳ Ｐゴシック" charset="-128"/>
              </a:rPr>
              <a:t> </a:t>
            </a:r>
            <a:r>
              <a:rPr lang="el-GR" sz="3200" dirty="0">
                <a:solidFill>
                  <a:srgbClr val="FFFF00"/>
                </a:solidFill>
                <a:effectLst>
                  <a:outerShdw blurRad="38100" dist="38100" dir="2700000">
                    <a:srgbClr val="000000"/>
                  </a:outerShdw>
                </a:effectLst>
                <a:ea typeface="ＭＳ Ｐゴシック" charset="-128"/>
                <a:cs typeface="ＭＳ Ｐゴシック" charset="-128"/>
              </a:rPr>
              <a:t>στο Μέλλον</a:t>
            </a:r>
            <a:r>
              <a:rPr lang="is-IS" sz="3200" dirty="0">
                <a:solidFill>
                  <a:srgbClr val="FFFF00"/>
                </a:solidFill>
                <a:effectLst>
                  <a:outerShdw blurRad="38100" dist="38100" dir="2700000">
                    <a:srgbClr val="000000"/>
                  </a:outerShdw>
                </a:effectLst>
                <a:ea typeface="ＭＳ Ｐゴシック" charset="-128"/>
                <a:cs typeface="ＭＳ Ｐゴシック" charset="-128"/>
              </a:rPr>
              <a:t>…</a:t>
            </a:r>
            <a:endParaRPr lang="en-US" sz="3200" dirty="0">
              <a:solidFill>
                <a:srgbClr val="FFFF00"/>
              </a:solidFill>
              <a:effectLst>
                <a:outerShdw blurRad="38100" dist="38100" dir="2700000">
                  <a:srgbClr val="000000"/>
                </a:outerShdw>
              </a:effectLst>
              <a:ea typeface="ＭＳ Ｐゴシック" charset="-128"/>
              <a:cs typeface="ＭＳ Ｐゴシック" charset="-128"/>
            </a:endParaRPr>
          </a:p>
        </p:txBody>
      </p:sp>
      <p:pic>
        <p:nvPicPr>
          <p:cNvPr id="11" name="Picture 9"/>
          <p:cNvPicPr>
            <a:picLocks noChangeAspect="1"/>
          </p:cNvPicPr>
          <p:nvPr/>
        </p:nvPicPr>
        <p:blipFill>
          <a:blip r:embed="rId4" cstate="print"/>
          <a:srcRect/>
          <a:stretch>
            <a:fillRect/>
          </a:stretch>
        </p:blipFill>
        <p:spPr bwMode="auto">
          <a:xfrm>
            <a:off x="7812088" y="5410200"/>
            <a:ext cx="1219200" cy="1219200"/>
          </a:xfrm>
          <a:prstGeom prst="rect">
            <a:avLst/>
          </a:prstGeom>
          <a:noFill/>
          <a:ln w="38100">
            <a:solidFill>
              <a:srgbClr val="FFFF00"/>
            </a:solidFill>
          </a:ln>
          <a:effectLst>
            <a:outerShdw blurRad="63500" dist="38099" dir="2700000" algn="ctr" rotWithShape="0">
              <a:srgbClr val="000000">
                <a:alpha val="74997"/>
              </a:srgbClr>
            </a:outerShdw>
          </a:effectLst>
        </p:spPr>
      </p:pic>
      <p:pic>
        <p:nvPicPr>
          <p:cNvPr id="82949" name="Picture 73" descr="gpyrforos"/>
          <p:cNvPicPr>
            <a:picLocks noChangeAspect="1" noChangeArrowheads="1"/>
          </p:cNvPicPr>
          <p:nvPr/>
        </p:nvPicPr>
        <p:blipFill>
          <a:blip r:embed="rId5" cstate="print"/>
          <a:srcRect/>
          <a:stretch>
            <a:fillRect/>
          </a:stretch>
        </p:blipFill>
        <p:spPr bwMode="auto">
          <a:xfrm>
            <a:off x="323850" y="188913"/>
            <a:ext cx="1219200" cy="1198562"/>
          </a:xfrm>
          <a:prstGeom prst="rect">
            <a:avLst/>
          </a:prstGeom>
          <a:solidFill>
            <a:schemeClr val="accent2"/>
          </a:solidFill>
          <a:ln w="38100">
            <a:solidFill>
              <a:srgbClr val="FFFF00"/>
            </a:solid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4 - Ορθογώνιο"/>
          <p:cNvSpPr>
            <a:spLocks noChangeArrowheads="1"/>
          </p:cNvSpPr>
          <p:nvPr/>
        </p:nvSpPr>
        <p:spPr bwMode="auto">
          <a:xfrm>
            <a:off x="611188" y="981075"/>
            <a:ext cx="7777162" cy="3538538"/>
          </a:xfrm>
          <a:prstGeom prst="rect">
            <a:avLst/>
          </a:prstGeom>
          <a:noFill/>
          <a:ln w="38100">
            <a:solidFill>
              <a:srgbClr val="FFC000"/>
            </a:solidFill>
            <a:miter lim="800000"/>
            <a:headEnd/>
            <a:tailEnd/>
          </a:ln>
        </p:spPr>
        <p:txBody>
          <a:bodyPr>
            <a:spAutoFit/>
          </a:bodyPr>
          <a:lstStyle/>
          <a:p>
            <a:pPr algn="just" eaLnBrk="1" hangingPunct="1"/>
            <a:r>
              <a:rPr lang="el-GR" altLang="el-GR" sz="2400" b="1">
                <a:solidFill>
                  <a:srgbClr val="FFFF00"/>
                </a:solidFill>
              </a:rPr>
              <a:t>Κβαντική Θεραπεία με Ηλεκτρομαγνητική Συντονιστική Επαγωγή</a:t>
            </a:r>
            <a:r>
              <a:rPr lang="en-US" altLang="el-GR" sz="2400" b="1">
                <a:solidFill>
                  <a:srgbClr val="FFFF00"/>
                </a:solidFill>
              </a:rPr>
              <a:t>: </a:t>
            </a:r>
            <a:endParaRPr lang="el-GR" altLang="el-GR" sz="2400" b="1">
              <a:solidFill>
                <a:srgbClr val="FFFF00"/>
              </a:solidFill>
            </a:endParaRPr>
          </a:p>
          <a:p>
            <a:pPr algn="just" eaLnBrk="1" hangingPunct="1"/>
            <a:endParaRPr lang="en-US" altLang="el-GR" sz="2400" b="1">
              <a:solidFill>
                <a:srgbClr val="FFFF00"/>
              </a:solidFill>
            </a:endParaRPr>
          </a:p>
          <a:p>
            <a:pPr algn="just" eaLnBrk="1" hangingPunct="1"/>
            <a:r>
              <a:rPr lang="el-GR" altLang="el-GR" sz="2000">
                <a:solidFill>
                  <a:schemeClr val="bg1"/>
                </a:solidFill>
              </a:rPr>
              <a:t>      </a:t>
            </a:r>
            <a:r>
              <a:rPr lang="el-GR" altLang="el-GR" sz="2000">
                <a:solidFill>
                  <a:srgbClr val="FFFF00"/>
                </a:solidFill>
              </a:rPr>
              <a:t>α.</a:t>
            </a:r>
            <a:r>
              <a:rPr lang="el-GR" altLang="el-GR" sz="2000">
                <a:solidFill>
                  <a:schemeClr val="bg1"/>
                </a:solidFill>
              </a:rPr>
              <a:t>  Για να ενισχύσουν την ενέργεια ανάμεσα στα κύτταρα.</a:t>
            </a:r>
          </a:p>
          <a:p>
            <a:pPr algn="just" eaLnBrk="1" hangingPunct="1"/>
            <a:r>
              <a:rPr lang="el-GR" altLang="el-GR" sz="2000">
                <a:solidFill>
                  <a:srgbClr val="FFFF00"/>
                </a:solidFill>
              </a:rPr>
              <a:t>      β. </a:t>
            </a:r>
            <a:r>
              <a:rPr lang="el-GR" altLang="el-GR" sz="2000">
                <a:solidFill>
                  <a:schemeClr val="bg1"/>
                </a:solidFill>
              </a:rPr>
              <a:t>Ύπαρξη δυνατότητας δονήσεων και ενέργειας υψηλών ταχυτήτων που παρέχουν ανακούφιση από τον πόνο μέσω του συντονισμού μεταξύ των μορίων.</a:t>
            </a:r>
          </a:p>
          <a:p>
            <a:pPr algn="just" eaLnBrk="1" hangingPunct="1"/>
            <a:endParaRPr lang="el-GR" altLang="el-GR" sz="2400">
              <a:solidFill>
                <a:schemeClr val="bg1"/>
              </a:solidFill>
            </a:endParaRPr>
          </a:p>
          <a:p>
            <a:pPr eaLnBrk="1" hangingPunct="1"/>
            <a:r>
              <a:rPr lang="el-GR" altLang="el-GR" sz="2400">
                <a:solidFill>
                  <a:schemeClr val="bg1"/>
                </a:solidFill>
              </a:rPr>
              <a:t> </a:t>
            </a:r>
          </a:p>
          <a:p>
            <a:pPr eaLnBrk="1" hangingPunct="1"/>
            <a:endParaRPr lang="en-US" altLang="el-GR" sz="2400">
              <a:solidFill>
                <a:schemeClr val="bg1"/>
              </a:solidFill>
            </a:endParaRPr>
          </a:p>
        </p:txBody>
      </p:sp>
      <p:sp>
        <p:nvSpPr>
          <p:cNvPr id="84995" name="2 - TextBox"/>
          <p:cNvSpPr txBox="1">
            <a:spLocks noChangeArrowheads="1"/>
          </p:cNvSpPr>
          <p:nvPr/>
        </p:nvSpPr>
        <p:spPr bwMode="auto">
          <a:xfrm>
            <a:off x="3851275" y="5589588"/>
            <a:ext cx="4537075" cy="368300"/>
          </a:xfrm>
          <a:prstGeom prst="rect">
            <a:avLst/>
          </a:prstGeom>
          <a:noFill/>
          <a:ln w="9525">
            <a:noFill/>
            <a:miter lim="800000"/>
            <a:headEnd/>
            <a:tailEnd/>
          </a:ln>
        </p:spPr>
        <p:txBody>
          <a:bodyPr wrap="none">
            <a:spAutoFit/>
          </a:bodyPr>
          <a:lstStyle/>
          <a:p>
            <a:pPr eaLnBrk="1" hangingPunct="1"/>
            <a:r>
              <a:rPr lang="el-GR" altLang="el-GR">
                <a:solidFill>
                  <a:srgbClr val="FFFF00"/>
                </a:solidFill>
              </a:rPr>
              <a:t>Μ</a:t>
            </a:r>
            <a:r>
              <a:rPr lang="en-US" altLang="el-GR">
                <a:solidFill>
                  <a:srgbClr val="FFFF00"/>
                </a:solidFill>
              </a:rPr>
              <a:t>ilne R. et al. Pract Pain Manag. 2023</a:t>
            </a:r>
          </a:p>
        </p:txBody>
      </p:sp>
    </p:spTree>
  </p:cSld>
  <p:clrMapOvr>
    <a:masterClrMapping/>
  </p:clrMapOvr>
  <p:transition spd="med">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4 - Ορθογώνιο"/>
          <p:cNvSpPr>
            <a:spLocks noChangeArrowheads="1"/>
          </p:cNvSpPr>
          <p:nvPr/>
        </p:nvSpPr>
        <p:spPr bwMode="auto">
          <a:xfrm>
            <a:off x="611188" y="908050"/>
            <a:ext cx="7777162" cy="4648200"/>
          </a:xfrm>
          <a:prstGeom prst="rect">
            <a:avLst/>
          </a:prstGeom>
          <a:noFill/>
          <a:ln w="38100">
            <a:solidFill>
              <a:srgbClr val="FFC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l-GR" altLang="el-GR" sz="2400" b="1" dirty="0">
                <a:solidFill>
                  <a:srgbClr val="FFFF00"/>
                </a:solidFill>
                <a:latin typeface="Bookman Old Style" panose="02050604050505020204" pitchFamily="18" charset="0"/>
              </a:rPr>
              <a:t>Κβαντικές Θεραπείες για Διαχείριση Πόνου</a:t>
            </a:r>
            <a:r>
              <a:rPr lang="en-US" altLang="el-GR" sz="2400" b="1" dirty="0">
                <a:solidFill>
                  <a:srgbClr val="FFFF00"/>
                </a:solidFill>
                <a:latin typeface="Bookman Old Style" panose="02050604050505020204" pitchFamily="18" charset="0"/>
              </a:rPr>
              <a:t>: </a:t>
            </a:r>
            <a:endParaRPr lang="el-GR" altLang="el-GR" sz="2400" b="1" dirty="0">
              <a:solidFill>
                <a:srgbClr val="FFFF00"/>
              </a:solidFill>
              <a:latin typeface="Bookman Old Style" panose="02050604050505020204" pitchFamily="18" charset="0"/>
            </a:endParaRPr>
          </a:p>
          <a:p>
            <a:pPr algn="just" eaLnBrk="1" hangingPunct="1">
              <a:spcBef>
                <a:spcPct val="0"/>
              </a:spcBef>
              <a:buFontTx/>
              <a:buNone/>
              <a:defRPr/>
            </a:pPr>
            <a:endParaRPr lang="en-US" altLang="el-GR" sz="2400" b="1" dirty="0">
              <a:solidFill>
                <a:srgbClr val="FFFF00"/>
              </a:solidFill>
              <a:latin typeface="Bookman Old Style" panose="02050604050505020204" pitchFamily="18" charset="0"/>
            </a:endParaRPr>
          </a:p>
          <a:p>
            <a:pPr marL="342900" indent="-342900" algn="just" eaLnBrk="1" hangingPunct="1">
              <a:spcBef>
                <a:spcPct val="0"/>
              </a:spcBef>
              <a:defRPr/>
            </a:pPr>
            <a:r>
              <a:rPr lang="en-US" altLang="el-GR" sz="2000" dirty="0">
                <a:solidFill>
                  <a:srgbClr val="FFFF00"/>
                </a:solidFill>
                <a:latin typeface="Bookman Old Style" panose="02050604050505020204" pitchFamily="18" charset="0"/>
              </a:rPr>
              <a:t>M</a:t>
            </a:r>
            <a:r>
              <a:rPr lang="el-GR" altLang="el-GR" sz="2000" dirty="0" err="1">
                <a:solidFill>
                  <a:srgbClr val="FFFF00"/>
                </a:solidFill>
                <a:latin typeface="Bookman Old Style" panose="02050604050505020204" pitchFamily="18" charset="0"/>
              </a:rPr>
              <a:t>ηχανικές</a:t>
            </a:r>
            <a:r>
              <a:rPr lang="el-GR" altLang="el-GR" sz="2000" dirty="0">
                <a:solidFill>
                  <a:srgbClr val="FFFF00"/>
                </a:solidFill>
                <a:latin typeface="Bookman Old Style" panose="02050604050505020204" pitchFamily="18" charset="0"/>
              </a:rPr>
              <a:t> Δονήσεις</a:t>
            </a:r>
            <a:r>
              <a:rPr lang="en-US" altLang="el-GR" sz="2000" dirty="0">
                <a:solidFill>
                  <a:srgbClr val="FFFF00"/>
                </a:solidFill>
                <a:latin typeface="Bookman Old Style" panose="02050604050505020204" pitchFamily="18" charset="0"/>
              </a:rPr>
              <a:t> – </a:t>
            </a:r>
            <a:r>
              <a:rPr lang="el-GR" altLang="el-GR" sz="2000" dirty="0">
                <a:solidFill>
                  <a:srgbClr val="FFFF00"/>
                </a:solidFill>
                <a:latin typeface="Bookman Old Style" panose="02050604050505020204" pitchFamily="18" charset="0"/>
              </a:rPr>
              <a:t>Ταλαντώσεις.</a:t>
            </a:r>
            <a:r>
              <a:rPr lang="en-US" altLang="el-GR" sz="2000" dirty="0">
                <a:solidFill>
                  <a:srgbClr val="FFFF00"/>
                </a:solidFill>
                <a:latin typeface="Bookman Old Style" panose="02050604050505020204" pitchFamily="18" charset="0"/>
              </a:rPr>
              <a:t> </a:t>
            </a:r>
            <a:endParaRPr lang="el-GR" altLang="el-GR" sz="2000" dirty="0">
              <a:solidFill>
                <a:srgbClr val="FFFF00"/>
              </a:solidFill>
              <a:latin typeface="Bookman Old Style" panose="02050604050505020204" pitchFamily="18" charset="0"/>
            </a:endParaRPr>
          </a:p>
          <a:p>
            <a:pPr marL="342900" indent="-342900" algn="just" eaLnBrk="1" hangingPunct="1">
              <a:spcBef>
                <a:spcPct val="0"/>
              </a:spcBef>
              <a:defRPr/>
            </a:pPr>
            <a:r>
              <a:rPr lang="el-GR" altLang="el-GR" sz="2000" dirty="0">
                <a:solidFill>
                  <a:srgbClr val="FFFF00"/>
                </a:solidFill>
                <a:latin typeface="Bookman Old Style" panose="02050604050505020204" pitchFamily="18" charset="0"/>
              </a:rPr>
              <a:t>Θεραπεία με Φως και Χαμηλού Επιπέδου Φως</a:t>
            </a:r>
            <a:r>
              <a:rPr lang="en-US" altLang="el-GR" sz="2000" dirty="0">
                <a:solidFill>
                  <a:srgbClr val="FFFF00"/>
                </a:solidFill>
                <a:latin typeface="Bookman Old Style" panose="02050604050505020204" pitchFamily="18" charset="0"/>
              </a:rPr>
              <a:t>:</a:t>
            </a:r>
            <a:r>
              <a:rPr lang="el-GR" altLang="el-GR" sz="2000" dirty="0">
                <a:solidFill>
                  <a:srgbClr val="FFFF00"/>
                </a:solidFill>
                <a:latin typeface="Bookman Old Style" panose="02050604050505020204" pitchFamily="18" charset="0"/>
              </a:rPr>
              <a:t>  </a:t>
            </a:r>
            <a:r>
              <a:rPr lang="en-US" altLang="el-GR" sz="2000" dirty="0">
                <a:solidFill>
                  <a:schemeClr val="bg1"/>
                </a:solidFill>
                <a:latin typeface="Bookman Old Style" panose="02050604050505020204" pitchFamily="18" charset="0"/>
              </a:rPr>
              <a:t>ATP </a:t>
            </a:r>
            <a:r>
              <a:rPr lang="el-GR" altLang="el-GR" sz="2000" dirty="0">
                <a:solidFill>
                  <a:schemeClr val="bg1"/>
                </a:solidFill>
                <a:latin typeface="Bookman Old Style" panose="02050604050505020204" pitchFamily="18" charset="0"/>
              </a:rPr>
              <a:t>και </a:t>
            </a:r>
            <a:r>
              <a:rPr lang="el-GR" altLang="el-GR" sz="2000" dirty="0" err="1">
                <a:solidFill>
                  <a:schemeClr val="bg1"/>
                </a:solidFill>
                <a:latin typeface="Bookman Old Style" panose="02050604050505020204" pitchFamily="18" charset="0"/>
              </a:rPr>
              <a:t>ενδορφινών</a:t>
            </a:r>
            <a:r>
              <a:rPr lang="el-GR" altLang="el-GR" sz="2000" dirty="0">
                <a:solidFill>
                  <a:schemeClr val="bg1"/>
                </a:solidFill>
                <a:latin typeface="Bookman Old Style" panose="02050604050505020204" pitchFamily="18" charset="0"/>
              </a:rPr>
              <a:t>.</a:t>
            </a:r>
            <a:r>
              <a:rPr lang="en-US" altLang="el-GR" sz="2000" dirty="0">
                <a:solidFill>
                  <a:schemeClr val="bg1"/>
                </a:solidFill>
                <a:latin typeface="Bookman Old Style" panose="02050604050505020204" pitchFamily="18" charset="0"/>
              </a:rPr>
              <a:t> </a:t>
            </a:r>
            <a:endParaRPr lang="el-GR" altLang="el-GR" sz="2000" dirty="0">
              <a:solidFill>
                <a:schemeClr val="bg1"/>
              </a:solidFill>
              <a:latin typeface="Bookman Old Style" panose="02050604050505020204" pitchFamily="18" charset="0"/>
            </a:endParaRPr>
          </a:p>
          <a:p>
            <a:pPr marL="342900" indent="-342900" algn="just" eaLnBrk="1" hangingPunct="1">
              <a:spcBef>
                <a:spcPct val="0"/>
              </a:spcBef>
              <a:defRPr/>
            </a:pPr>
            <a:r>
              <a:rPr lang="el-GR" altLang="el-GR" sz="2000" dirty="0">
                <a:solidFill>
                  <a:srgbClr val="FFFF00"/>
                </a:solidFill>
                <a:latin typeface="Bookman Old Style" panose="02050604050505020204" pitchFamily="18" charset="0"/>
              </a:rPr>
              <a:t>Ακουστικός </a:t>
            </a:r>
            <a:r>
              <a:rPr lang="el-GR" altLang="el-GR" sz="2000" dirty="0" err="1">
                <a:solidFill>
                  <a:srgbClr val="FFFF00"/>
                </a:solidFill>
                <a:latin typeface="Bookman Old Style" panose="02050604050505020204" pitchFamily="18" charset="0"/>
              </a:rPr>
              <a:t>Ηχος</a:t>
            </a:r>
            <a:r>
              <a:rPr lang="en-US" altLang="el-GR" sz="2000" dirty="0">
                <a:solidFill>
                  <a:srgbClr val="FFFF00"/>
                </a:solidFill>
                <a:latin typeface="Bookman Old Style" panose="02050604050505020204" pitchFamily="18" charset="0"/>
              </a:rPr>
              <a:t>:</a:t>
            </a:r>
            <a:r>
              <a:rPr lang="el-GR" altLang="el-GR" sz="2000" dirty="0">
                <a:solidFill>
                  <a:srgbClr val="FFFF00"/>
                </a:solidFill>
                <a:latin typeface="Bookman Old Style" panose="02050604050505020204" pitchFamily="18" charset="0"/>
              </a:rPr>
              <a:t> </a:t>
            </a:r>
            <a:r>
              <a:rPr lang="el-GR" altLang="el-GR" sz="2000" dirty="0">
                <a:solidFill>
                  <a:schemeClr val="bg1"/>
                </a:solidFill>
                <a:latin typeface="Bookman Old Style" panose="02050604050505020204" pitchFamily="18" charset="0"/>
              </a:rPr>
              <a:t>Χρήση υπερήχων και ηχητικών κυμάτων που αυξάνουν τη ροή οξυγόνου &amp; άλλων θρεπτικών ουσιών στους ιστούς.</a:t>
            </a:r>
            <a:r>
              <a:rPr lang="en-US" altLang="el-GR" sz="2000" dirty="0">
                <a:solidFill>
                  <a:schemeClr val="bg1"/>
                </a:solidFill>
                <a:latin typeface="Bookman Old Style" panose="02050604050505020204" pitchFamily="18" charset="0"/>
              </a:rPr>
              <a:t> </a:t>
            </a:r>
            <a:endParaRPr lang="el-GR" altLang="el-GR" sz="2000" dirty="0">
              <a:solidFill>
                <a:schemeClr val="bg1"/>
              </a:solidFill>
              <a:latin typeface="Bookman Old Style" panose="02050604050505020204" pitchFamily="18" charset="0"/>
            </a:endParaRPr>
          </a:p>
          <a:p>
            <a:pPr marL="342900" indent="-342900" algn="just" eaLnBrk="1" hangingPunct="1">
              <a:spcBef>
                <a:spcPct val="0"/>
              </a:spcBef>
              <a:defRPr/>
            </a:pPr>
            <a:r>
              <a:rPr lang="el-GR" altLang="el-GR" sz="2000" dirty="0">
                <a:solidFill>
                  <a:srgbClr val="FFFF00"/>
                </a:solidFill>
                <a:latin typeface="Bookman Old Style" panose="02050604050505020204" pitchFamily="18" charset="0"/>
              </a:rPr>
              <a:t>Μαγνητική Δόνηση</a:t>
            </a:r>
            <a:r>
              <a:rPr lang="en-US" altLang="el-GR" sz="2000" dirty="0">
                <a:solidFill>
                  <a:srgbClr val="FFFF00"/>
                </a:solidFill>
                <a:latin typeface="Bookman Old Style" panose="02050604050505020204" pitchFamily="18" charset="0"/>
              </a:rPr>
              <a:t>: </a:t>
            </a:r>
            <a:r>
              <a:rPr lang="el-GR" altLang="el-GR" sz="2000" dirty="0">
                <a:solidFill>
                  <a:schemeClr val="bg1"/>
                </a:solidFill>
                <a:latin typeface="Bookman Old Style" panose="02050604050505020204" pitchFamily="18" charset="0"/>
              </a:rPr>
              <a:t>Χρήση στατικών και μεταβαλλόμενων μαγνητικών πεδίων,    </a:t>
            </a:r>
            <a:r>
              <a:rPr lang="en-US" altLang="el-GR" sz="2000" dirty="0">
                <a:solidFill>
                  <a:schemeClr val="bg1"/>
                </a:solidFill>
                <a:latin typeface="Bookman Old Style" panose="02050604050505020204" pitchFamily="18" charset="0"/>
              </a:rPr>
              <a:t>pH</a:t>
            </a:r>
            <a:r>
              <a:rPr lang="el-GR" altLang="el-GR" sz="2000" dirty="0">
                <a:solidFill>
                  <a:schemeClr val="bg1"/>
                </a:solidFill>
                <a:latin typeface="Bookman Old Style" panose="02050604050505020204" pitchFamily="18" charset="0"/>
              </a:rPr>
              <a:t> των ιστών.</a:t>
            </a:r>
          </a:p>
          <a:p>
            <a:pPr marL="342900" indent="-342900" algn="just" eaLnBrk="1" hangingPunct="1">
              <a:spcBef>
                <a:spcPct val="0"/>
              </a:spcBef>
              <a:defRPr/>
            </a:pPr>
            <a:r>
              <a:rPr lang="el-GR" altLang="el-GR" sz="2000" dirty="0">
                <a:solidFill>
                  <a:srgbClr val="FFFF00"/>
                </a:solidFill>
                <a:latin typeface="Bookman Old Style" panose="02050604050505020204" pitchFamily="18" charset="0"/>
              </a:rPr>
              <a:t>Ηλεκτρισμός</a:t>
            </a:r>
            <a:r>
              <a:rPr lang="en-US" altLang="el-GR" sz="2000" dirty="0">
                <a:solidFill>
                  <a:srgbClr val="FFFF00"/>
                </a:solidFill>
                <a:latin typeface="Bookman Old Style" panose="02050604050505020204" pitchFamily="18" charset="0"/>
              </a:rPr>
              <a:t>: </a:t>
            </a:r>
            <a:r>
              <a:rPr lang="el-GR" altLang="el-GR" sz="2000" dirty="0">
                <a:solidFill>
                  <a:schemeClr val="bg1"/>
                </a:solidFill>
                <a:latin typeface="Bookman Old Style" panose="02050604050505020204" pitchFamily="18" charset="0"/>
              </a:rPr>
              <a:t>Παραγωγή ηλεκτρικής ενέργειας – για διαγνωστικούς και θεραπευτικούς σκοπούς –</a:t>
            </a:r>
            <a:r>
              <a:rPr lang="en-US" altLang="el-GR" sz="2000" dirty="0">
                <a:solidFill>
                  <a:schemeClr val="bg1"/>
                </a:solidFill>
                <a:latin typeface="Bookman Old Style" panose="02050604050505020204" pitchFamily="18" charset="0"/>
              </a:rPr>
              <a:t>TENS</a:t>
            </a:r>
            <a:r>
              <a:rPr lang="el-GR" altLang="el-GR" sz="2000" dirty="0">
                <a:solidFill>
                  <a:schemeClr val="bg1"/>
                </a:solidFill>
                <a:latin typeface="Bookman Old Style" panose="02050604050505020204" pitchFamily="18" charset="0"/>
              </a:rPr>
              <a:t>.</a:t>
            </a:r>
          </a:p>
          <a:p>
            <a:pPr eaLnBrk="1" hangingPunct="1">
              <a:spcBef>
                <a:spcPct val="0"/>
              </a:spcBef>
              <a:buFontTx/>
              <a:buNone/>
              <a:defRPr/>
            </a:pPr>
            <a:endParaRPr lang="el-GR" altLang="el-GR" sz="2400" dirty="0">
              <a:solidFill>
                <a:schemeClr val="bg1"/>
              </a:solidFill>
              <a:latin typeface="Bookman Old Style" panose="02050604050505020204" pitchFamily="18" charset="0"/>
            </a:endParaRPr>
          </a:p>
          <a:p>
            <a:pPr eaLnBrk="1" hangingPunct="1">
              <a:spcBef>
                <a:spcPct val="0"/>
              </a:spcBef>
              <a:buFontTx/>
              <a:buNone/>
              <a:defRPr/>
            </a:pPr>
            <a:endParaRPr lang="en-US" altLang="el-GR" sz="2400" dirty="0">
              <a:solidFill>
                <a:schemeClr val="bg1"/>
              </a:solidFill>
              <a:latin typeface="Bookman Old Style" panose="02050604050505020204" pitchFamily="18" charset="0"/>
            </a:endParaRPr>
          </a:p>
        </p:txBody>
      </p:sp>
      <p:sp>
        <p:nvSpPr>
          <p:cNvPr id="87043" name="2 - TextBox"/>
          <p:cNvSpPr txBox="1">
            <a:spLocks noChangeArrowheads="1"/>
          </p:cNvSpPr>
          <p:nvPr/>
        </p:nvSpPr>
        <p:spPr bwMode="auto">
          <a:xfrm>
            <a:off x="3492500" y="6021388"/>
            <a:ext cx="4535488" cy="369887"/>
          </a:xfrm>
          <a:prstGeom prst="rect">
            <a:avLst/>
          </a:prstGeom>
          <a:noFill/>
          <a:ln w="9525">
            <a:noFill/>
            <a:miter lim="800000"/>
            <a:headEnd/>
            <a:tailEnd/>
          </a:ln>
        </p:spPr>
        <p:txBody>
          <a:bodyPr wrap="none">
            <a:spAutoFit/>
          </a:bodyPr>
          <a:lstStyle/>
          <a:p>
            <a:pPr eaLnBrk="1" hangingPunct="1"/>
            <a:r>
              <a:rPr lang="el-GR" altLang="el-GR">
                <a:solidFill>
                  <a:srgbClr val="FFFF00"/>
                </a:solidFill>
              </a:rPr>
              <a:t>Μ</a:t>
            </a:r>
            <a:r>
              <a:rPr lang="en-US" altLang="el-GR">
                <a:solidFill>
                  <a:srgbClr val="FFFF00"/>
                </a:solidFill>
              </a:rPr>
              <a:t>ilne R. et al. Pract Pain Manag. 2023</a:t>
            </a:r>
          </a:p>
        </p:txBody>
      </p:sp>
      <p:sp>
        <p:nvSpPr>
          <p:cNvPr id="3" name="Βέλος: Επάνω 2"/>
          <p:cNvSpPr/>
          <p:nvPr/>
        </p:nvSpPr>
        <p:spPr>
          <a:xfrm>
            <a:off x="3489325" y="3789363"/>
            <a:ext cx="215900" cy="2873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 name="Βέλος: Επάνω 3"/>
          <p:cNvSpPr/>
          <p:nvPr/>
        </p:nvSpPr>
        <p:spPr>
          <a:xfrm>
            <a:off x="7092950" y="1916113"/>
            <a:ext cx="215900" cy="28892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spd="med">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4 - Ορθογώνιο"/>
          <p:cNvSpPr>
            <a:spLocks noChangeArrowheads="1"/>
          </p:cNvSpPr>
          <p:nvPr/>
        </p:nvSpPr>
        <p:spPr bwMode="auto">
          <a:xfrm>
            <a:off x="539750" y="908050"/>
            <a:ext cx="8064500" cy="4648200"/>
          </a:xfrm>
          <a:prstGeom prst="rect">
            <a:avLst/>
          </a:prstGeom>
          <a:noFill/>
          <a:ln w="38100">
            <a:solidFill>
              <a:srgbClr val="FFC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l-GR" altLang="el-GR" sz="2400" b="1" dirty="0">
                <a:solidFill>
                  <a:srgbClr val="FFFF00"/>
                </a:solidFill>
                <a:latin typeface="Bookman Old Style" panose="02050604050505020204" pitchFamily="18" charset="0"/>
              </a:rPr>
              <a:t>Τεχνητή Νοημοσύνη – </a:t>
            </a:r>
            <a:r>
              <a:rPr lang="en-US" altLang="el-GR" sz="2400" b="1" dirty="0">
                <a:solidFill>
                  <a:srgbClr val="FFFF00"/>
                </a:solidFill>
                <a:latin typeface="Bookman Old Style" panose="02050604050505020204" pitchFamily="18" charset="0"/>
              </a:rPr>
              <a:t>Artificial Intelligence (AI): </a:t>
            </a:r>
            <a:endParaRPr lang="el-GR" altLang="el-GR" sz="2400" b="1" dirty="0">
              <a:solidFill>
                <a:srgbClr val="FFFF00"/>
              </a:solidFill>
              <a:latin typeface="Bookman Old Style" panose="02050604050505020204" pitchFamily="18" charset="0"/>
            </a:endParaRPr>
          </a:p>
          <a:p>
            <a:pPr algn="just" eaLnBrk="1" hangingPunct="1">
              <a:spcBef>
                <a:spcPct val="0"/>
              </a:spcBef>
              <a:buFontTx/>
              <a:buNone/>
              <a:defRPr/>
            </a:pPr>
            <a:endParaRPr lang="en-US" altLang="el-GR" sz="2400" b="1" dirty="0">
              <a:solidFill>
                <a:srgbClr val="FFFF00"/>
              </a:solidFill>
              <a:latin typeface="Bookman Old Style" panose="02050604050505020204" pitchFamily="18" charset="0"/>
            </a:endParaRPr>
          </a:p>
          <a:p>
            <a:pPr algn="just" eaLnBrk="1" hangingPunct="1">
              <a:spcBef>
                <a:spcPct val="0"/>
              </a:spcBef>
              <a:buFontTx/>
              <a:buNone/>
              <a:defRPr/>
            </a:pPr>
            <a:r>
              <a:rPr lang="el-GR" altLang="el-GR" sz="2000" dirty="0">
                <a:solidFill>
                  <a:srgbClr val="FFFF00"/>
                </a:solidFill>
                <a:latin typeface="Bookman Old Style" panose="02050604050505020204" pitchFamily="18" charset="0"/>
              </a:rPr>
              <a:t>    Εξατομικευμένο σχέδιο θεραπείας.</a:t>
            </a:r>
            <a:r>
              <a:rPr lang="en-US" altLang="el-GR" sz="2000" dirty="0">
                <a:solidFill>
                  <a:srgbClr val="FFFF00"/>
                </a:solidFill>
                <a:latin typeface="Bookman Old Style" panose="02050604050505020204" pitchFamily="18" charset="0"/>
              </a:rPr>
              <a:t> </a:t>
            </a:r>
            <a:endParaRPr lang="el-GR" altLang="el-GR" sz="2000" dirty="0">
              <a:solidFill>
                <a:srgbClr val="FFFF00"/>
              </a:solidFill>
              <a:latin typeface="Bookman Old Style" panose="02050604050505020204" pitchFamily="18" charset="0"/>
            </a:endParaRPr>
          </a:p>
          <a:p>
            <a:pPr marL="342900" indent="-342900" algn="just" eaLnBrk="1" hangingPunct="1">
              <a:spcBef>
                <a:spcPct val="0"/>
              </a:spcBef>
              <a:defRPr/>
            </a:pPr>
            <a:r>
              <a:rPr lang="el-GR" altLang="el-GR" sz="2000" dirty="0">
                <a:solidFill>
                  <a:schemeClr val="bg1"/>
                </a:solidFill>
                <a:latin typeface="Bookman Old Style" panose="02050604050505020204" pitchFamily="18" charset="0"/>
              </a:rPr>
              <a:t>Επιτυχία θεραπείας.  </a:t>
            </a:r>
          </a:p>
          <a:p>
            <a:pPr marL="342900" indent="-342900" algn="just" eaLnBrk="1" hangingPunct="1">
              <a:spcBef>
                <a:spcPct val="0"/>
              </a:spcBef>
              <a:defRPr/>
            </a:pPr>
            <a:r>
              <a:rPr lang="el-GR" altLang="el-GR" sz="2000" dirty="0">
                <a:solidFill>
                  <a:schemeClr val="bg1"/>
                </a:solidFill>
                <a:latin typeface="Bookman Old Style" panose="02050604050505020204" pitchFamily="18" charset="0"/>
              </a:rPr>
              <a:t>Πρόληψη ανεπιθύμητων ενεργειών.</a:t>
            </a:r>
          </a:p>
          <a:p>
            <a:pPr marL="342900" indent="-342900" algn="just" eaLnBrk="1" hangingPunct="1">
              <a:spcBef>
                <a:spcPct val="0"/>
              </a:spcBef>
              <a:defRPr/>
            </a:pPr>
            <a:r>
              <a:rPr lang="el-GR" altLang="el-GR" sz="2000" dirty="0">
                <a:solidFill>
                  <a:schemeClr val="bg1"/>
                </a:solidFill>
                <a:latin typeface="Bookman Old Style" panose="02050604050505020204" pitchFamily="18" charset="0"/>
              </a:rPr>
              <a:t>Ψυχολογική υποστήριξη.</a:t>
            </a:r>
          </a:p>
          <a:p>
            <a:pPr marL="342900" indent="-342900" algn="just" eaLnBrk="1" hangingPunct="1">
              <a:spcBef>
                <a:spcPct val="0"/>
              </a:spcBef>
              <a:defRPr/>
            </a:pPr>
            <a:r>
              <a:rPr lang="el-GR" altLang="el-GR" sz="2000" dirty="0">
                <a:solidFill>
                  <a:srgbClr val="FFFF00"/>
                </a:solidFill>
                <a:latin typeface="Bookman Old Style" panose="02050604050505020204" pitchFamily="18" charset="0"/>
              </a:rPr>
              <a:t>Αναπτυσσόμενα συστήματα </a:t>
            </a:r>
            <a:r>
              <a:rPr lang="el-GR" altLang="el-GR" sz="2000" dirty="0" err="1">
                <a:solidFill>
                  <a:srgbClr val="FFFF00"/>
                </a:solidFill>
                <a:latin typeface="Bookman Old Style" panose="02050604050505020204" pitchFamily="18" charset="0"/>
              </a:rPr>
              <a:t>τηλεπαρακολούθησης</a:t>
            </a:r>
            <a:r>
              <a:rPr lang="el-GR" altLang="el-GR" sz="2000" dirty="0">
                <a:solidFill>
                  <a:srgbClr val="FFFF00"/>
                </a:solidFill>
                <a:latin typeface="Bookman Old Style" panose="02050604050505020204" pitchFamily="18" charset="0"/>
              </a:rPr>
              <a:t>, </a:t>
            </a:r>
            <a:r>
              <a:rPr lang="el-GR" altLang="el-GR" sz="2000" dirty="0">
                <a:solidFill>
                  <a:schemeClr val="bg1"/>
                </a:solidFill>
                <a:latin typeface="Bookman Old Style" panose="02050604050505020204" pitchFamily="18" charset="0"/>
              </a:rPr>
              <a:t>ενσωματωμένα σε έξυπνες συσκευές </a:t>
            </a:r>
            <a:r>
              <a:rPr lang="en-US" altLang="el-GR" sz="2000" dirty="0">
                <a:solidFill>
                  <a:schemeClr val="bg1"/>
                </a:solidFill>
                <a:latin typeface="Bookman Old Style" panose="02050604050505020204" pitchFamily="18" charset="0"/>
              </a:rPr>
              <a:t>wearable devices (</a:t>
            </a:r>
            <a:r>
              <a:rPr lang="el-GR" altLang="el-GR" sz="2000" dirty="0">
                <a:solidFill>
                  <a:schemeClr val="bg1"/>
                </a:solidFill>
                <a:latin typeface="Bookman Old Style" panose="02050604050505020204" pitchFamily="18" charset="0"/>
              </a:rPr>
              <a:t>ΚΔ-Α</a:t>
            </a:r>
            <a:r>
              <a:rPr lang="en-US" altLang="el-GR" sz="2000" dirty="0">
                <a:solidFill>
                  <a:schemeClr val="bg1"/>
                </a:solidFill>
                <a:latin typeface="Bookman Old Style" panose="02050604050505020204" pitchFamily="18" charset="0"/>
              </a:rPr>
              <a:t>P, </a:t>
            </a:r>
            <a:r>
              <a:rPr lang="el-GR" altLang="el-GR" sz="2000" dirty="0">
                <a:solidFill>
                  <a:schemeClr val="bg1"/>
                </a:solidFill>
                <a:latin typeface="Bookman Old Style" panose="02050604050505020204" pitchFamily="18" charset="0"/>
              </a:rPr>
              <a:t>Θερμοκρασία σώματος, </a:t>
            </a:r>
            <a:r>
              <a:rPr lang="el-GR" altLang="el-GR" sz="2000" dirty="0" err="1">
                <a:solidFill>
                  <a:schemeClr val="bg1"/>
                </a:solidFill>
                <a:latin typeface="Bookman Old Style" panose="02050604050505020204" pitchFamily="18" charset="0"/>
              </a:rPr>
              <a:t>ηλεκτρομυική</a:t>
            </a:r>
            <a:r>
              <a:rPr lang="el-GR" altLang="el-GR" sz="2000" dirty="0">
                <a:solidFill>
                  <a:schemeClr val="bg1"/>
                </a:solidFill>
                <a:latin typeface="Bookman Old Style" panose="02050604050505020204" pitchFamily="18" charset="0"/>
              </a:rPr>
              <a:t> δραστηριότητα.</a:t>
            </a:r>
          </a:p>
          <a:p>
            <a:pPr marL="342900" indent="-342900" algn="just" eaLnBrk="1" hangingPunct="1">
              <a:spcBef>
                <a:spcPct val="0"/>
              </a:spcBef>
              <a:defRPr/>
            </a:pPr>
            <a:r>
              <a:rPr lang="el-GR" altLang="el-GR" sz="2000" dirty="0" err="1">
                <a:solidFill>
                  <a:srgbClr val="FFFF00"/>
                </a:solidFill>
                <a:latin typeface="Bookman Old Style" panose="02050604050505020204" pitchFamily="18" charset="0"/>
              </a:rPr>
              <a:t>Βιοαισθητήρες</a:t>
            </a:r>
            <a:r>
              <a:rPr lang="el-GR" altLang="el-GR" sz="2000" dirty="0">
                <a:solidFill>
                  <a:srgbClr val="FFFF00"/>
                </a:solidFill>
                <a:latin typeface="Bookman Old Style" panose="02050604050505020204" pitchFamily="18" charset="0"/>
              </a:rPr>
              <a:t> σε εμφυτεύματα, </a:t>
            </a:r>
            <a:r>
              <a:rPr lang="en-US" altLang="el-GR" sz="2000" dirty="0">
                <a:solidFill>
                  <a:srgbClr val="FFFF00"/>
                </a:solidFill>
                <a:latin typeface="Bookman Old Style" panose="02050604050505020204" pitchFamily="18" charset="0"/>
              </a:rPr>
              <a:t>implantable devices,</a:t>
            </a:r>
            <a:r>
              <a:rPr lang="el-GR" altLang="el-GR" sz="2000" dirty="0">
                <a:solidFill>
                  <a:srgbClr val="FFFF00"/>
                </a:solidFill>
                <a:latin typeface="Bookman Old Style" panose="02050604050505020204" pitchFamily="18" charset="0"/>
              </a:rPr>
              <a:t> </a:t>
            </a:r>
            <a:r>
              <a:rPr lang="el-GR" altLang="el-GR" sz="2000" dirty="0">
                <a:solidFill>
                  <a:schemeClr val="bg1"/>
                </a:solidFill>
                <a:latin typeface="Bookman Old Style" panose="02050604050505020204" pitchFamily="18" charset="0"/>
              </a:rPr>
              <a:t>που παρακολουθούν τις τιμές και τις μεταβολές των αιματολογικών/βιοχημικών δεικτών κα.</a:t>
            </a:r>
          </a:p>
          <a:p>
            <a:pPr eaLnBrk="1" hangingPunct="1">
              <a:spcBef>
                <a:spcPct val="0"/>
              </a:spcBef>
              <a:buFontTx/>
              <a:buNone/>
              <a:defRPr/>
            </a:pPr>
            <a:endParaRPr lang="el-GR" altLang="el-GR" sz="2400" dirty="0">
              <a:solidFill>
                <a:schemeClr val="bg1"/>
              </a:solidFill>
              <a:latin typeface="Bookman Old Style" panose="02050604050505020204" pitchFamily="18" charset="0"/>
            </a:endParaRPr>
          </a:p>
          <a:p>
            <a:pPr eaLnBrk="1" hangingPunct="1">
              <a:spcBef>
                <a:spcPct val="0"/>
              </a:spcBef>
              <a:buFontTx/>
              <a:buNone/>
              <a:defRPr/>
            </a:pPr>
            <a:endParaRPr lang="en-US" altLang="el-GR" sz="2400" dirty="0">
              <a:solidFill>
                <a:schemeClr val="bg1"/>
              </a:solidFill>
              <a:latin typeface="Bookman Old Style" panose="02050604050505020204" pitchFamily="18" charset="0"/>
            </a:endParaRPr>
          </a:p>
        </p:txBody>
      </p:sp>
      <p:sp>
        <p:nvSpPr>
          <p:cNvPr id="89091" name="2 - TextBox"/>
          <p:cNvSpPr txBox="1">
            <a:spLocks noChangeArrowheads="1"/>
          </p:cNvSpPr>
          <p:nvPr/>
        </p:nvSpPr>
        <p:spPr bwMode="auto">
          <a:xfrm>
            <a:off x="3563938" y="5764213"/>
            <a:ext cx="4537075" cy="369887"/>
          </a:xfrm>
          <a:prstGeom prst="rect">
            <a:avLst/>
          </a:prstGeom>
          <a:noFill/>
          <a:ln w="9525">
            <a:noFill/>
            <a:miter lim="800000"/>
            <a:headEnd/>
            <a:tailEnd/>
          </a:ln>
        </p:spPr>
        <p:txBody>
          <a:bodyPr wrap="none">
            <a:spAutoFit/>
          </a:bodyPr>
          <a:lstStyle/>
          <a:p>
            <a:pPr eaLnBrk="1" hangingPunct="1"/>
            <a:r>
              <a:rPr lang="el-GR" altLang="el-GR">
                <a:solidFill>
                  <a:srgbClr val="FFFF00"/>
                </a:solidFill>
              </a:rPr>
              <a:t>Μ</a:t>
            </a:r>
            <a:r>
              <a:rPr lang="en-US" altLang="el-GR">
                <a:solidFill>
                  <a:srgbClr val="FFFF00"/>
                </a:solidFill>
              </a:rPr>
              <a:t>ilne R. et al. Pract Pain Manag. 2023</a:t>
            </a:r>
          </a:p>
        </p:txBody>
      </p:sp>
    </p:spTree>
  </p:cSld>
  <p:clrMapOvr>
    <a:masterClrMapping/>
  </p:clrMapOvr>
  <p:transition spd="med">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395288" y="404813"/>
            <a:ext cx="8451850" cy="6119812"/>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4 - Ορθογώνιο"/>
          <p:cNvSpPr>
            <a:spLocks noChangeArrowheads="1"/>
          </p:cNvSpPr>
          <p:nvPr/>
        </p:nvSpPr>
        <p:spPr bwMode="auto">
          <a:xfrm>
            <a:off x="539750" y="908050"/>
            <a:ext cx="8064500" cy="4894263"/>
          </a:xfrm>
          <a:prstGeom prst="rect">
            <a:avLst/>
          </a:prstGeom>
          <a:noFill/>
          <a:ln w="38100">
            <a:solidFill>
              <a:srgbClr val="FFC000"/>
            </a:solidFill>
            <a:miter lim="800000"/>
            <a:headEnd/>
            <a:tailEnd/>
          </a:ln>
        </p:spPr>
        <p:txBody>
          <a:bodyPr>
            <a:spAutoFit/>
          </a:bodyPr>
          <a:lstStyle/>
          <a:p>
            <a:pPr algn="ctr" eaLnBrk="1" hangingPunct="1">
              <a:lnSpc>
                <a:spcPct val="150000"/>
              </a:lnSpc>
            </a:pPr>
            <a:r>
              <a:rPr lang="el-GR" altLang="el-GR" sz="2400" b="1">
                <a:solidFill>
                  <a:schemeClr val="bg1"/>
                </a:solidFill>
              </a:rPr>
              <a:t>Οι νόμοι και οι κατευθυντήριες γραμμές θα πρέπει να εγγυώνται την ασφάλεια, την αξιοπιστία και την ισότητα αυτών των συσκευών, καθώς και τη διατήρηση των ανθρωπίνων δικαιωμάτων, της αξιοπρέπειας και των αξιών πρέπει να χρησιμεύουν ως οδηγός για την ανάπτυξη και τη χρήση της τεχνητής νοημοσύνης στην υγεία.</a:t>
            </a:r>
            <a:endParaRPr lang="el-GR" altLang="el-GR" sz="2400">
              <a:solidFill>
                <a:schemeClr val="bg1"/>
              </a:solidFill>
            </a:endParaRPr>
          </a:p>
          <a:p>
            <a:pPr eaLnBrk="1" hangingPunct="1"/>
            <a:endParaRPr lang="en-US" altLang="el-GR" sz="2400">
              <a:solidFill>
                <a:schemeClr val="bg1"/>
              </a:solidFill>
            </a:endParaRPr>
          </a:p>
        </p:txBody>
      </p:sp>
      <p:sp>
        <p:nvSpPr>
          <p:cNvPr id="92163" name="2 - TextBox"/>
          <p:cNvSpPr txBox="1">
            <a:spLocks noChangeArrowheads="1"/>
          </p:cNvSpPr>
          <p:nvPr/>
        </p:nvSpPr>
        <p:spPr bwMode="auto">
          <a:xfrm>
            <a:off x="4056063" y="5949950"/>
            <a:ext cx="4708525" cy="584200"/>
          </a:xfrm>
          <a:prstGeom prst="rect">
            <a:avLst/>
          </a:prstGeom>
          <a:noFill/>
          <a:ln w="9525">
            <a:noFill/>
            <a:miter lim="800000"/>
            <a:headEnd/>
            <a:tailEnd/>
          </a:ln>
        </p:spPr>
        <p:txBody>
          <a:bodyPr wrap="none">
            <a:spAutoFit/>
          </a:bodyPr>
          <a:lstStyle/>
          <a:p>
            <a:pPr algn="r" eaLnBrk="1" hangingPunct="1"/>
            <a:r>
              <a:rPr lang="en-US" altLang="el-GR" sz="1600">
                <a:solidFill>
                  <a:srgbClr val="FFFF00"/>
                </a:solidFill>
              </a:rPr>
              <a:t>Robinson, D Souza, et al. J. Pain Res. 2024</a:t>
            </a:r>
          </a:p>
          <a:p>
            <a:pPr algn="r" eaLnBrk="1" hangingPunct="1"/>
            <a:r>
              <a:rPr lang="en-US" altLang="el-GR" sz="1600">
                <a:solidFill>
                  <a:srgbClr val="FFFF00"/>
                </a:solidFill>
              </a:rPr>
              <a:t>Xing Y et al., Cyborg &amp; Bionic Systems. 2024</a:t>
            </a:r>
            <a:endParaRPr lang="en-US" altLang="el-GR">
              <a:solidFill>
                <a:srgbClr val="FFFF00"/>
              </a:solidFill>
            </a:endParaRPr>
          </a:p>
        </p:txBody>
      </p:sp>
    </p:spTree>
  </p:cSld>
  <p:clrMapOvr>
    <a:masterClrMapping/>
  </p:clrMapOvr>
  <p:transition spd="med">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6"/>
          <p:cNvSpPr>
            <a:spLocks noChangeArrowheads="1" noChangeShapeType="1" noTextEdit="1"/>
          </p:cNvSpPr>
          <p:nvPr/>
        </p:nvSpPr>
        <p:spPr bwMode="auto">
          <a:xfrm>
            <a:off x="2124075" y="2492375"/>
            <a:ext cx="5400675" cy="1439863"/>
          </a:xfrm>
          <a:prstGeom prst="rect">
            <a:avLst/>
          </a:prstGeom>
        </p:spPr>
        <p:txBody>
          <a:bodyPr wrap="none" fromWordArt="1">
            <a:prstTxWarp prst="textPlain">
              <a:avLst>
                <a:gd name="adj" fmla="val 50000"/>
              </a:avLst>
            </a:prstTxWarp>
          </a:bodyPr>
          <a:lstStyle/>
          <a:p>
            <a:pPr algn="ctr"/>
            <a:r>
              <a:rPr lang="el-GR" sz="32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Bookman Old Style"/>
              </a:rPr>
              <a:t>Ευχαριστώ πολύ</a:t>
            </a: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 Θέση περιεχομένου"/>
          <p:cNvSpPr>
            <a:spLocks noGrp="1"/>
          </p:cNvSpPr>
          <p:nvPr>
            <p:ph idx="1"/>
          </p:nvPr>
        </p:nvSpPr>
        <p:spPr>
          <a:xfrm>
            <a:off x="468313" y="1628775"/>
            <a:ext cx="8289925" cy="2808288"/>
          </a:xfrm>
          <a:ln w="38100">
            <a:solidFill>
              <a:srgbClr val="FFFF00"/>
            </a:solidFill>
          </a:ln>
        </p:spPr>
        <p:txBody>
          <a:bodyPr/>
          <a:lstStyle/>
          <a:p>
            <a:pPr algn="just"/>
            <a:r>
              <a:rPr lang="el-GR" altLang="el-GR" sz="2400">
                <a:solidFill>
                  <a:schemeClr val="bg1"/>
                </a:solidFill>
                <a:latin typeface="Bookman Old Style" pitchFamily="18" charset="0"/>
              </a:rPr>
              <a:t>Περίπου 40 εκ. άνθρωποι έχουν ανάγκη </a:t>
            </a:r>
            <a:r>
              <a:rPr lang="el-GR" altLang="el-GR" sz="2400">
                <a:solidFill>
                  <a:srgbClr val="FFFF00"/>
                </a:solidFill>
                <a:latin typeface="Bookman Old Style" pitchFamily="18" charset="0"/>
              </a:rPr>
              <a:t>Ανακουφιστικής  Φροντίδας. </a:t>
            </a:r>
          </a:p>
          <a:p>
            <a:pPr algn="just"/>
            <a:r>
              <a:rPr lang="el-GR" altLang="el-GR" sz="2400">
                <a:solidFill>
                  <a:schemeClr val="bg1"/>
                </a:solidFill>
                <a:latin typeface="Bookman Old Style" pitchFamily="18" charset="0"/>
              </a:rPr>
              <a:t>42% των χωρών </a:t>
            </a:r>
            <a:r>
              <a:rPr lang="el-GR" altLang="el-GR" sz="2400">
                <a:solidFill>
                  <a:srgbClr val="FFFF00"/>
                </a:solidFill>
                <a:latin typeface="Bookman Old Style" pitchFamily="18" charset="0"/>
              </a:rPr>
              <a:t>δεν έχει δομές Ανακουφιστικής Φροντίδας.</a:t>
            </a:r>
          </a:p>
          <a:p>
            <a:pPr algn="just"/>
            <a:r>
              <a:rPr lang="el-GR" altLang="el-GR" sz="2400">
                <a:solidFill>
                  <a:schemeClr val="bg1"/>
                </a:solidFill>
                <a:latin typeface="Bookman Old Style" pitchFamily="18" charset="0"/>
              </a:rPr>
              <a:t>80% των ασθενών βιώνουν </a:t>
            </a:r>
            <a:r>
              <a:rPr lang="el-GR" altLang="el-GR" sz="2400">
                <a:solidFill>
                  <a:srgbClr val="FFFF00"/>
                </a:solidFill>
                <a:latin typeface="Bookman Old Style" pitchFamily="18" charset="0"/>
              </a:rPr>
              <a:t>Αθεράπευτο Πόνο, χωρίς πρόσβαση στα απαιτούμενα φάρμακα.</a:t>
            </a:r>
          </a:p>
          <a:p>
            <a:endParaRPr lang="el-GR" altLang="el-GR" sz="2400">
              <a:solidFill>
                <a:schemeClr val="bg1"/>
              </a:solidFill>
              <a:latin typeface="Bookman Old Style" pitchFamily="18" charset="0"/>
            </a:endParaRPr>
          </a:p>
          <a:p>
            <a:pPr algn="ctr">
              <a:buFontTx/>
              <a:buNone/>
            </a:pPr>
            <a:endParaRPr lang="el-GR" altLang="el-GR" sz="2400">
              <a:solidFill>
                <a:schemeClr val="bg1"/>
              </a:solidFill>
              <a:latin typeface="Bookman Old Style" pitchFamily="18" charset="0"/>
            </a:endParaRPr>
          </a:p>
        </p:txBody>
      </p:sp>
      <p:sp>
        <p:nvSpPr>
          <p:cNvPr id="7171" name="TextBox 2"/>
          <p:cNvSpPr txBox="1">
            <a:spLocks noChangeArrowheads="1"/>
          </p:cNvSpPr>
          <p:nvPr/>
        </p:nvSpPr>
        <p:spPr bwMode="auto">
          <a:xfrm>
            <a:off x="6659563" y="5651500"/>
            <a:ext cx="1344612" cy="369888"/>
          </a:xfrm>
          <a:prstGeom prst="rect">
            <a:avLst/>
          </a:prstGeom>
          <a:noFill/>
          <a:ln w="9525">
            <a:noFill/>
            <a:miter lim="800000"/>
            <a:headEnd/>
            <a:tailEnd/>
          </a:ln>
        </p:spPr>
        <p:txBody>
          <a:bodyPr wrap="none">
            <a:spAutoFit/>
          </a:bodyPr>
          <a:lstStyle/>
          <a:p>
            <a:pPr eaLnBrk="1" hangingPunct="1"/>
            <a:r>
              <a:rPr lang="el-GR" altLang="el-GR">
                <a:solidFill>
                  <a:srgbClr val="FFFF00"/>
                </a:solidFill>
              </a:rPr>
              <a:t>ΠΟΥ 2015</a:t>
            </a:r>
          </a:p>
        </p:txBody>
      </p:sp>
    </p:spTree>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noChangeArrowheads="1"/>
          </p:cNvSpPr>
          <p:nvPr>
            <p:ph type="title"/>
          </p:nvPr>
        </p:nvSpPr>
        <p:spPr/>
        <p:txBody>
          <a:bodyPr/>
          <a:lstStyle/>
          <a:p>
            <a:r>
              <a:rPr lang="el-GR" altLang="el-GR" sz="3200" b="1">
                <a:solidFill>
                  <a:srgbClr val="FF3399"/>
                </a:solidFill>
                <a:latin typeface="Bookman Old Style" pitchFamily="18" charset="0"/>
              </a:rPr>
              <a:t>Εννοιολογικοί προσδιορισμοί</a:t>
            </a:r>
            <a:endParaRPr lang="en-US" altLang="el-GR" sz="3200" b="1">
              <a:solidFill>
                <a:srgbClr val="FF3399"/>
              </a:solidFill>
              <a:latin typeface="Bookman Old Style" pitchFamily="18" charset="0"/>
            </a:endParaRPr>
          </a:p>
        </p:txBody>
      </p:sp>
      <p:sp>
        <p:nvSpPr>
          <p:cNvPr id="8195" name="2 - Θέση περιεχομένου"/>
          <p:cNvSpPr>
            <a:spLocks noGrp="1"/>
          </p:cNvSpPr>
          <p:nvPr>
            <p:ph idx="1"/>
          </p:nvPr>
        </p:nvSpPr>
        <p:spPr>
          <a:xfrm>
            <a:off x="420688" y="1989138"/>
            <a:ext cx="8472487" cy="4176712"/>
          </a:xfrm>
          <a:ln w="38100">
            <a:solidFill>
              <a:srgbClr val="FFFF00"/>
            </a:solidFill>
          </a:ln>
        </p:spPr>
        <p:txBody>
          <a:bodyPr/>
          <a:lstStyle/>
          <a:p>
            <a:pPr algn="just">
              <a:buFontTx/>
              <a:buNone/>
            </a:pPr>
            <a:r>
              <a:rPr lang="el-GR" altLang="el-GR" sz="2000" b="1">
                <a:solidFill>
                  <a:srgbClr val="FFFF00"/>
                </a:solidFill>
                <a:latin typeface="Bookman Old Style" pitchFamily="18" charset="0"/>
              </a:rPr>
              <a:t>Θεραπεία παράτασης ζωής </a:t>
            </a:r>
          </a:p>
          <a:p>
            <a:pPr algn="just">
              <a:buFontTx/>
              <a:buNone/>
            </a:pPr>
            <a:r>
              <a:rPr lang="el-GR" altLang="el-GR" sz="2000" b="1">
                <a:solidFill>
                  <a:srgbClr val="FFFF00"/>
                </a:solidFill>
                <a:latin typeface="Bookman Old Style" pitchFamily="18" charset="0"/>
              </a:rPr>
              <a:t>              </a:t>
            </a:r>
          </a:p>
          <a:p>
            <a:pPr algn="just">
              <a:buFontTx/>
              <a:buNone/>
            </a:pPr>
            <a:r>
              <a:rPr lang="el-GR" altLang="el-GR" sz="2000" b="1">
                <a:solidFill>
                  <a:srgbClr val="FFFF00"/>
                </a:solidFill>
                <a:latin typeface="Bookman Old Style" pitchFamily="18" charset="0"/>
              </a:rPr>
              <a:t>Τελικό  Στάδιο ζωής (&lt; 6μήνες)       </a:t>
            </a:r>
            <a:r>
              <a:rPr lang="en-US" altLang="el-GR" sz="2000" b="1">
                <a:solidFill>
                  <a:srgbClr val="FFFF00"/>
                </a:solidFill>
                <a:latin typeface="Bookman Old Style" pitchFamily="18" charset="0"/>
              </a:rPr>
              <a:t>     </a:t>
            </a:r>
            <a:r>
              <a:rPr lang="el-GR" altLang="el-GR" sz="2000" b="1">
                <a:solidFill>
                  <a:srgbClr val="FFFF00"/>
                </a:solidFill>
                <a:latin typeface="Bookman Old Style" pitchFamily="18" charset="0"/>
              </a:rPr>
              <a:t>Φροντίδα ξενώνα </a:t>
            </a:r>
            <a:r>
              <a:rPr lang="en-US" altLang="el-GR" sz="2000" b="1">
                <a:solidFill>
                  <a:srgbClr val="FFFF00"/>
                </a:solidFill>
                <a:latin typeface="Bookman Old Style" pitchFamily="18" charset="0"/>
              </a:rPr>
              <a:t> </a:t>
            </a:r>
          </a:p>
          <a:p>
            <a:pPr algn="just">
              <a:buFontTx/>
              <a:buNone/>
            </a:pPr>
            <a:r>
              <a:rPr lang="en-US" altLang="el-GR" sz="2000" b="1">
                <a:solidFill>
                  <a:srgbClr val="FFFF00"/>
                </a:solidFill>
                <a:latin typeface="Bookman Old Style" pitchFamily="18" charset="0"/>
              </a:rPr>
              <a:t>                                                                   </a:t>
            </a:r>
            <a:r>
              <a:rPr lang="el-GR" altLang="el-GR" sz="2000" b="1">
                <a:solidFill>
                  <a:srgbClr val="FFFF00"/>
                </a:solidFill>
                <a:latin typeface="Bookman Old Style" pitchFamily="18" charset="0"/>
              </a:rPr>
              <a:t>(</a:t>
            </a:r>
            <a:r>
              <a:rPr lang="en-US" altLang="el-GR" sz="2000" b="1">
                <a:solidFill>
                  <a:srgbClr val="FFFF00"/>
                </a:solidFill>
                <a:latin typeface="Bookman Old Style" pitchFamily="18" charset="0"/>
              </a:rPr>
              <a:t>Hospice)</a:t>
            </a:r>
          </a:p>
          <a:p>
            <a:pPr algn="just">
              <a:buFontTx/>
              <a:buNone/>
            </a:pPr>
            <a:endParaRPr lang="el-GR" altLang="el-GR" sz="2000">
              <a:solidFill>
                <a:schemeClr val="bg1"/>
              </a:solidFill>
              <a:latin typeface="Bookman Old Style" pitchFamily="18" charset="0"/>
            </a:endParaRPr>
          </a:p>
          <a:p>
            <a:pPr algn="just">
              <a:buFontTx/>
              <a:buNone/>
            </a:pPr>
            <a:r>
              <a:rPr lang="el-GR" altLang="el-GR" sz="2000">
                <a:solidFill>
                  <a:schemeClr val="bg1"/>
                </a:solidFill>
                <a:latin typeface="Bookman Old Style" pitchFamily="18" charset="0"/>
              </a:rPr>
              <a:t>Παρέχεται σε όποιον την έχει ανάγκη 24 ώρες την ημέρα – 7 ημέρες την εβδομάδα.</a:t>
            </a:r>
          </a:p>
          <a:p>
            <a:pPr algn="just">
              <a:buFontTx/>
              <a:buNone/>
            </a:pPr>
            <a:r>
              <a:rPr lang="el-GR" altLang="el-GR" sz="2000">
                <a:solidFill>
                  <a:schemeClr val="bg1"/>
                </a:solidFill>
                <a:latin typeface="Bookman Old Style" pitchFamily="18" charset="0"/>
              </a:rPr>
              <a:t>Παρέχεται σε όποια από τις Δομές της αποφασίσει ο ασθενής και η οικογένεια.</a:t>
            </a:r>
          </a:p>
          <a:p>
            <a:pPr algn="ctr">
              <a:buFontTx/>
              <a:buNone/>
            </a:pPr>
            <a:endParaRPr lang="en-US" altLang="el-GR" sz="2000">
              <a:solidFill>
                <a:schemeClr val="bg1"/>
              </a:solidFill>
              <a:latin typeface="Bookman Old Style" pitchFamily="18" charset="0"/>
            </a:endParaRPr>
          </a:p>
        </p:txBody>
      </p:sp>
      <p:sp>
        <p:nvSpPr>
          <p:cNvPr id="8196" name="Oval 3"/>
          <p:cNvSpPr>
            <a:spLocks noChangeArrowheads="1"/>
          </p:cNvSpPr>
          <p:nvPr/>
        </p:nvSpPr>
        <p:spPr bwMode="auto">
          <a:xfrm>
            <a:off x="323850" y="260350"/>
            <a:ext cx="8424863" cy="1628775"/>
          </a:xfrm>
          <a:prstGeom prst="ellipse">
            <a:avLst/>
          </a:prstGeom>
          <a:solidFill>
            <a:srgbClr val="FFCC00"/>
          </a:solidFill>
          <a:ln w="38100">
            <a:solidFill>
              <a:srgbClr val="FF66FF"/>
            </a:solidFill>
            <a:round/>
            <a:headEnd/>
            <a:tailEnd/>
          </a:ln>
        </p:spPr>
        <p:txBody>
          <a:bodyPr wrap="none" anchor="ctr"/>
          <a:lstStyle/>
          <a:p>
            <a:pPr algn="ctr" eaLnBrk="1" hangingPunct="1"/>
            <a:r>
              <a:rPr lang="el-GR" altLang="el-GR" sz="2400" b="1">
                <a:solidFill>
                  <a:srgbClr val="9900CC"/>
                </a:solidFill>
                <a:cs typeface="Tahoma" pitchFamily="34" charset="0"/>
              </a:rPr>
              <a:t>Ανακουφιστική φροντίδα</a:t>
            </a:r>
          </a:p>
          <a:p>
            <a:pPr algn="ctr" eaLnBrk="1" hangingPunct="1"/>
            <a:r>
              <a:rPr lang="el-GR" altLang="el-GR" sz="2400" b="1">
                <a:solidFill>
                  <a:srgbClr val="9900CC"/>
                </a:solidFill>
                <a:cs typeface="Tahoma" pitchFamily="34" charset="0"/>
              </a:rPr>
              <a:t>Πότε και Που παρέχεται</a:t>
            </a:r>
          </a:p>
        </p:txBody>
      </p:sp>
      <p:sp>
        <p:nvSpPr>
          <p:cNvPr id="2" name="Δεξιό βέλος 1"/>
          <p:cNvSpPr/>
          <p:nvPr/>
        </p:nvSpPr>
        <p:spPr>
          <a:xfrm>
            <a:off x="4806950" y="2852738"/>
            <a:ext cx="719138"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333375"/>
            <a:ext cx="8229600" cy="836613"/>
          </a:xfrm>
        </p:spPr>
        <p:txBody>
          <a:bodyPr/>
          <a:lstStyle/>
          <a:p>
            <a:r>
              <a:rPr lang="el-GR" altLang="el-GR" sz="3200" b="1">
                <a:solidFill>
                  <a:srgbClr val="FFFF66"/>
                </a:solidFill>
              </a:rPr>
              <a:t>Ορισμός </a:t>
            </a:r>
          </a:p>
        </p:txBody>
      </p:sp>
      <p:sp>
        <p:nvSpPr>
          <p:cNvPr id="9219" name="Oval 3"/>
          <p:cNvSpPr>
            <a:spLocks noChangeArrowheads="1"/>
          </p:cNvSpPr>
          <p:nvPr/>
        </p:nvSpPr>
        <p:spPr bwMode="auto">
          <a:xfrm>
            <a:off x="323850" y="333375"/>
            <a:ext cx="8424863" cy="1295400"/>
          </a:xfrm>
          <a:prstGeom prst="ellipse">
            <a:avLst/>
          </a:prstGeom>
          <a:solidFill>
            <a:srgbClr val="FFCC00"/>
          </a:solidFill>
          <a:ln w="38100">
            <a:solidFill>
              <a:srgbClr val="FF66FF"/>
            </a:solidFill>
            <a:round/>
            <a:headEnd/>
            <a:tailEnd/>
          </a:ln>
        </p:spPr>
        <p:txBody>
          <a:bodyPr wrap="none" anchor="ctr"/>
          <a:lstStyle/>
          <a:p>
            <a:pPr algn="ctr" eaLnBrk="1" hangingPunct="1"/>
            <a:endParaRPr lang="el-GR" altLang="el-GR" sz="4400" b="1">
              <a:latin typeface="Tahoma" pitchFamily="34" charset="0"/>
              <a:cs typeface="Tahoma" pitchFamily="34" charset="0"/>
            </a:endParaRPr>
          </a:p>
        </p:txBody>
      </p:sp>
      <p:sp>
        <p:nvSpPr>
          <p:cNvPr id="9220" name="4 - Ορθογώνιο"/>
          <p:cNvSpPr>
            <a:spLocks noChangeArrowheads="1"/>
          </p:cNvSpPr>
          <p:nvPr/>
        </p:nvSpPr>
        <p:spPr bwMode="auto">
          <a:xfrm>
            <a:off x="323850" y="2492375"/>
            <a:ext cx="8496300" cy="2200275"/>
          </a:xfrm>
          <a:prstGeom prst="rect">
            <a:avLst/>
          </a:prstGeom>
          <a:noFill/>
          <a:ln w="38100">
            <a:solidFill>
              <a:srgbClr val="FFFF00"/>
            </a:solidFill>
            <a:miter lim="800000"/>
            <a:headEnd/>
            <a:tailEnd/>
          </a:ln>
        </p:spPr>
        <p:txBody>
          <a:bodyPr>
            <a:spAutoFit/>
          </a:bodyPr>
          <a:lstStyle/>
          <a:p>
            <a:pPr algn="just" eaLnBrk="1" hangingPunct="1">
              <a:lnSpc>
                <a:spcPct val="200000"/>
              </a:lnSpc>
            </a:pPr>
            <a:r>
              <a:rPr lang="en-US" altLang="el-GR" sz="2400">
                <a:solidFill>
                  <a:schemeClr val="bg1"/>
                </a:solidFill>
              </a:rPr>
              <a:t>     </a:t>
            </a:r>
            <a:r>
              <a:rPr lang="el-GR" altLang="el-GR" sz="2400">
                <a:solidFill>
                  <a:schemeClr val="bg1"/>
                </a:solidFill>
              </a:rPr>
              <a:t>Παρέχει υποστήριξη στον ασθενή, στην οικογένεια και στους φροντιστές τόσο στην διάρκεια της νόσου του ασθενούς,  όσο και στην διάρκεια του πένθους.</a:t>
            </a:r>
            <a:endParaRPr lang="en-US" altLang="el-GR" sz="2400">
              <a:solidFill>
                <a:schemeClr val="bg1"/>
              </a:solidFill>
            </a:endParaRPr>
          </a:p>
        </p:txBody>
      </p:sp>
      <p:sp>
        <p:nvSpPr>
          <p:cNvPr id="9221" name="Rectangle 1"/>
          <p:cNvSpPr>
            <a:spLocks noChangeArrowheads="1"/>
          </p:cNvSpPr>
          <p:nvPr/>
        </p:nvSpPr>
        <p:spPr bwMode="auto">
          <a:xfrm>
            <a:off x="3348038" y="620713"/>
            <a:ext cx="2492375" cy="954087"/>
          </a:xfrm>
          <a:prstGeom prst="rect">
            <a:avLst/>
          </a:prstGeom>
          <a:noFill/>
          <a:ln w="9525">
            <a:noFill/>
            <a:miter lim="800000"/>
            <a:headEnd/>
            <a:tailEnd/>
          </a:ln>
        </p:spPr>
        <p:txBody>
          <a:bodyPr anchor="ctr">
            <a:spAutoFit/>
          </a:bodyPr>
          <a:lstStyle/>
          <a:p>
            <a:pPr algn="just"/>
            <a:r>
              <a:rPr lang="en-US" altLang="el-GR" sz="2800" b="1">
                <a:solidFill>
                  <a:srgbClr val="002060"/>
                </a:solidFill>
              </a:rPr>
              <a:t>E</a:t>
            </a:r>
            <a:r>
              <a:rPr lang="el-GR" altLang="el-GR" sz="2800" b="1">
                <a:solidFill>
                  <a:srgbClr val="002060"/>
                </a:solidFill>
              </a:rPr>
              <a:t>πομένως</a:t>
            </a:r>
            <a:r>
              <a:rPr lang="en-US" altLang="el-GR" sz="2800" b="1">
                <a:solidFill>
                  <a:srgbClr val="002060"/>
                </a:solidFill>
              </a:rPr>
              <a:t>: </a:t>
            </a:r>
            <a:endParaRPr lang="en-US" altLang="el-GR" sz="2800">
              <a:solidFill>
                <a:srgbClr val="002060"/>
              </a:solidFill>
            </a:endParaRPr>
          </a:p>
          <a:p>
            <a:pPr algn="just"/>
            <a:endParaRPr lang="en-US" altLang="el-GR" sz="2800" b="1">
              <a:solidFill>
                <a:srgbClr val="6666FF"/>
              </a:solidFill>
              <a:ea typeface="Calibri" pitchFamily="34" charset="0"/>
              <a:cs typeface="Calibri-Bold"/>
            </a:endParaRPr>
          </a:p>
        </p:txBody>
      </p:sp>
      <p:sp>
        <p:nvSpPr>
          <p:cNvPr id="9222" name="TextBox 1"/>
          <p:cNvSpPr txBox="1">
            <a:spLocks noChangeArrowheads="1"/>
          </p:cNvSpPr>
          <p:nvPr/>
        </p:nvSpPr>
        <p:spPr bwMode="auto">
          <a:xfrm>
            <a:off x="6588125" y="5661025"/>
            <a:ext cx="1485900" cy="369888"/>
          </a:xfrm>
          <a:prstGeom prst="rect">
            <a:avLst/>
          </a:prstGeom>
          <a:noFill/>
          <a:ln w="9525">
            <a:noFill/>
            <a:miter lim="800000"/>
            <a:headEnd/>
            <a:tailEnd/>
          </a:ln>
        </p:spPr>
        <p:txBody>
          <a:bodyPr wrap="none">
            <a:spAutoFit/>
          </a:bodyPr>
          <a:lstStyle/>
          <a:p>
            <a:pPr eaLnBrk="1" hangingPunct="1"/>
            <a:r>
              <a:rPr lang="el-GR" altLang="el-GR" b="1">
                <a:solidFill>
                  <a:srgbClr val="FFFF00"/>
                </a:solidFill>
              </a:rPr>
              <a:t>ΠΟΥ </a:t>
            </a:r>
            <a:r>
              <a:rPr lang="en-US" altLang="el-GR" b="1">
                <a:solidFill>
                  <a:srgbClr val="FFFF00"/>
                </a:solidFill>
              </a:rPr>
              <a:t> 1994</a:t>
            </a:r>
            <a:endParaRPr lang="el-GR" altLang="el-GR" b="1">
              <a:solidFill>
                <a:srgbClr val="FFFF00"/>
              </a:solidFill>
            </a:endParaRPr>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Θέση περιεχομένου"/>
          <p:cNvSpPr>
            <a:spLocks noGrp="1" noChangeArrowheads="1"/>
          </p:cNvSpPr>
          <p:nvPr>
            <p:ph idx="1"/>
          </p:nvPr>
        </p:nvSpPr>
        <p:spPr>
          <a:xfrm>
            <a:off x="458788" y="2060575"/>
            <a:ext cx="8289925" cy="2879725"/>
          </a:xfrm>
        </p:spPr>
        <p:txBody>
          <a:bodyPr/>
          <a:lstStyle/>
          <a:p>
            <a:pPr algn="just"/>
            <a:r>
              <a:rPr lang="el-GR" altLang="el-GR" sz="2400">
                <a:solidFill>
                  <a:schemeClr val="bg1"/>
                </a:solidFill>
                <a:latin typeface="Bookman Old Style" pitchFamily="18" charset="0"/>
              </a:rPr>
              <a:t>Περιλαμβάνει πρόληψη και διαχείριση σωματικών και ψυχικών συμπτωμάτων.</a:t>
            </a:r>
          </a:p>
          <a:p>
            <a:pPr algn="just"/>
            <a:r>
              <a:rPr lang="el-GR" altLang="el-GR" sz="2400">
                <a:solidFill>
                  <a:schemeClr val="bg1"/>
                </a:solidFill>
                <a:latin typeface="Bookman Old Style" pitchFamily="18" charset="0"/>
              </a:rPr>
              <a:t>Κυρίως τον πόνο με παραμέτρους</a:t>
            </a:r>
            <a:r>
              <a:rPr lang="en-US" altLang="el-GR" sz="2400">
                <a:solidFill>
                  <a:schemeClr val="bg1"/>
                </a:solidFill>
                <a:latin typeface="Bookman Old Style" pitchFamily="18" charset="0"/>
              </a:rPr>
              <a:t>: </a:t>
            </a:r>
            <a:r>
              <a:rPr lang="el-GR" altLang="el-GR" sz="2400">
                <a:solidFill>
                  <a:schemeClr val="bg1"/>
                </a:solidFill>
                <a:latin typeface="Bookman Old Style" pitchFamily="18" charset="0"/>
              </a:rPr>
              <a:t>δύσπνοια, βήχα, αδυναμία, ανορεξία, έμμετοι, διάρροια, ναυτία, κατάθλιψη, άγχος, στοματίτιδα, κατακλίσεις, αυπνία, ευερεθιστότητα, σύγχυση κα.</a:t>
            </a:r>
          </a:p>
          <a:p>
            <a:pPr algn="ctr"/>
            <a:endParaRPr lang="el-GR" altLang="el-GR" sz="2400">
              <a:solidFill>
                <a:srgbClr val="FFFF00"/>
              </a:solidFill>
              <a:latin typeface="Bookman Old Style" pitchFamily="18" charset="0"/>
            </a:endParaRPr>
          </a:p>
          <a:p>
            <a:endParaRPr lang="el-GR" altLang="el-GR" sz="2400">
              <a:solidFill>
                <a:schemeClr val="bg1"/>
              </a:solidFill>
              <a:latin typeface="Bookman Old Style" pitchFamily="18" charset="0"/>
            </a:endParaRPr>
          </a:p>
          <a:p>
            <a:pPr algn="ctr">
              <a:buFontTx/>
              <a:buNone/>
            </a:pPr>
            <a:endParaRPr lang="el-GR" altLang="el-GR" sz="2400">
              <a:solidFill>
                <a:schemeClr val="bg1"/>
              </a:solidFill>
              <a:latin typeface="Bookman Old Style" pitchFamily="18" charset="0"/>
            </a:endParaRPr>
          </a:p>
        </p:txBody>
      </p:sp>
      <p:sp>
        <p:nvSpPr>
          <p:cNvPr id="10243" name="Oval 3"/>
          <p:cNvSpPr>
            <a:spLocks noChangeArrowheads="1"/>
          </p:cNvSpPr>
          <p:nvPr/>
        </p:nvSpPr>
        <p:spPr bwMode="auto">
          <a:xfrm>
            <a:off x="323850" y="333375"/>
            <a:ext cx="8424863" cy="1295400"/>
          </a:xfrm>
          <a:prstGeom prst="ellipse">
            <a:avLst/>
          </a:prstGeom>
          <a:solidFill>
            <a:srgbClr val="FFCC00"/>
          </a:solidFill>
          <a:ln w="38100">
            <a:solidFill>
              <a:srgbClr val="FF66FF"/>
            </a:solidFill>
            <a:round/>
            <a:headEnd/>
            <a:tailEnd/>
          </a:ln>
        </p:spPr>
        <p:txBody>
          <a:bodyPr wrap="none" anchor="ctr"/>
          <a:lstStyle/>
          <a:p>
            <a:pPr algn="ctr" eaLnBrk="1" hangingPunct="1"/>
            <a:r>
              <a:rPr lang="el-GR" altLang="el-GR" sz="2800" b="1">
                <a:solidFill>
                  <a:srgbClr val="9900CC"/>
                </a:solidFill>
                <a:cs typeface="Tahoma" pitchFamily="34" charset="0"/>
              </a:rPr>
              <a:t>Τι αντιμετωπίζει</a:t>
            </a:r>
          </a:p>
        </p:txBody>
      </p:sp>
      <p:pic>
        <p:nvPicPr>
          <p:cNvPr id="10244" name="Picture 3"/>
          <p:cNvPicPr>
            <a:picLocks noChangeAspect="1" noChangeArrowheads="1"/>
          </p:cNvPicPr>
          <p:nvPr/>
        </p:nvPicPr>
        <p:blipFill>
          <a:blip r:embed="rId3" cstate="print"/>
          <a:srcRect/>
          <a:stretch>
            <a:fillRect/>
          </a:stretch>
        </p:blipFill>
        <p:spPr bwMode="auto">
          <a:xfrm>
            <a:off x="6011863" y="4221163"/>
            <a:ext cx="2416175" cy="2276475"/>
          </a:xfrm>
          <a:prstGeom prst="rect">
            <a:avLst/>
          </a:prstGeom>
          <a:noFill/>
          <a:ln w="38100">
            <a:solidFill>
              <a:srgbClr val="FFFF00"/>
            </a:solidFill>
            <a:miter lim="800000"/>
            <a:headEnd/>
            <a:tailEnd/>
          </a:ln>
        </p:spPr>
      </p:pic>
    </p:spTree>
  </p:cSld>
  <p:clrMapOvr>
    <a:masterClrMapping/>
  </p:clrMapOvr>
  <p:transition spd="med">
    <p:diamond/>
  </p:transition>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10526</TotalTime>
  <Words>3593</Words>
  <Application>Microsoft Office PowerPoint</Application>
  <PresentationFormat>Προβολή στην οθόνη (4:3)</PresentationFormat>
  <Paragraphs>497</Paragraphs>
  <Slides>58</Slides>
  <Notes>47</Notes>
  <HiddenSlides>0</HiddenSlides>
  <MMClips>0</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Προεπιλεγμένη σχεδίαση</vt:lpstr>
      <vt:lpstr>Διαφάνεια 1</vt:lpstr>
      <vt:lpstr>Ορισμός </vt:lpstr>
      <vt:lpstr>Ορισμός </vt:lpstr>
      <vt:lpstr>Διαφάνεια 4</vt:lpstr>
      <vt:lpstr>Διαφάνεια 5</vt:lpstr>
      <vt:lpstr>Διαφάνεια 6</vt:lpstr>
      <vt:lpstr>Εννοιολογικοί προσδιορισμοί</vt:lpstr>
      <vt:lpstr>Ορισμός </vt:lpstr>
      <vt:lpstr>Διαφάνεια 9</vt:lpstr>
      <vt:lpstr>Ορισμός </vt:lpstr>
      <vt:lpstr>Ορισμός </vt:lpstr>
      <vt:lpstr>Η παρουσίαση των τύπων πόνου διαφέρει</vt:lpstr>
      <vt:lpstr>Διαφάνεια 13</vt:lpstr>
      <vt:lpstr>Β </vt:lpstr>
      <vt:lpstr>Παθοφυσιολογία  του νευροπαθητικού πόνου </vt:lpstr>
      <vt:lpstr>Διαφάνεια 16</vt:lpstr>
      <vt:lpstr>  </vt:lpstr>
      <vt:lpstr>Καρκινικός πόνος</vt:lpstr>
      <vt:lpstr>Αίτια καρκινικού πόνου</vt:lpstr>
      <vt:lpstr>Διαφάνεια 20</vt:lpstr>
      <vt:lpstr>Διαφάνεια 21</vt:lpstr>
      <vt:lpstr>Μη σωστή αντιμετώπιση  καρκινικού πόνου</vt:lpstr>
      <vt:lpstr>Eπιπτώσεις αθεράπευτου καρκινικού πόνου</vt:lpstr>
      <vt:lpstr>Διαφάνεια 24</vt:lpstr>
      <vt:lpstr>Καρκινικός πόνος</vt:lpstr>
      <vt:lpstr>Φαρμακολογικές ουσίες επηρεάζουν τον πόνο με διαφορετικούς τρόπους</vt:lpstr>
      <vt:lpstr>Ταξινόμηση οπιοειδών</vt:lpstr>
      <vt:lpstr>Διαδερμική φεντανύλη</vt:lpstr>
      <vt:lpstr>Τραμαδόλη</vt:lpstr>
      <vt:lpstr>Ανεπιθύμητες ενέργειες οπιοειδών</vt:lpstr>
      <vt:lpstr>Μη οπιοειδή φάρμακα</vt:lpstr>
      <vt:lpstr>Συνοδά φάρμακα </vt:lpstr>
      <vt:lpstr>Αντιεπιληπτικά</vt:lpstr>
      <vt:lpstr>Διαφάνεια 34</vt:lpstr>
      <vt:lpstr>Σχηματικό σχεδιάγραμμα πιθανώς σημαντικών περιοχών του εγκεφάλου για δράση της α2-δ-1</vt:lpstr>
      <vt:lpstr>Διαδερμικά επιθέματα </vt:lpstr>
      <vt:lpstr>Τροποποιημένη αναλγητική κλίμακα ΠΟΥ 2019</vt:lpstr>
      <vt:lpstr>◊ Φαρμακευτική αγωγή.  ◊ Διαδερμικός ηλεκτρικός ερεθισμός νεύρων (ΤΕΝS).   ◊ Επεμβατικές τεχνικές.  ◊ Πολυδύναμη αντιμετώπιση με ψυχολογικές παρεμβάσεις,      φυσικοθεραπεία, εργασιοθεραπεία, βελονισμός  κα.</vt:lpstr>
      <vt:lpstr>◊  Νωτιαία χορήγηση φαρμάκων (επισκληριδίως ή υπαραχνοειδώς).  ◊ Νευρικοί αποκλεισμοί.Α. Νεύρων (πχ. μεσοπλεύριων).                                     Β. Νευρικών πλεγμάτων (πχ.κοιλιακό πλέγμα).  ◊ Ενδαρθικές εγχύσεις.  ◊ Διαδερμική νευρόλυση με ραδιοσυχνότητες (συνεχής ή παλμική).  ◊ Τοποθέτηση εμφυτευμένου συστήματος νωτιαίας αναλγησίας. </vt:lpstr>
      <vt:lpstr> </vt:lpstr>
      <vt:lpstr>Διαφάνεια 41</vt:lpstr>
      <vt:lpstr>Διαφάνεια 42</vt:lpstr>
      <vt:lpstr>Διαφάνεια 43</vt:lpstr>
      <vt:lpstr> </vt:lpstr>
      <vt:lpstr> </vt:lpstr>
      <vt:lpstr> </vt:lpstr>
      <vt:lpstr>Διαγνωστικά Εργαλεία και   Εκτιμήσεις Έντασης και   Χαρακτηριστικών Πόνου</vt:lpstr>
      <vt:lpstr>Διαφάνεια 48</vt:lpstr>
      <vt:lpstr>Διαφάνεια 49</vt:lpstr>
      <vt:lpstr>Douleur Neuropathique en 4 questions (DN4)</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katerina</dc:creator>
  <cp:lastModifiedBy>Zanet</cp:lastModifiedBy>
  <cp:revision>2382</cp:revision>
  <cp:lastPrinted>2022-01-10T14:48:57Z</cp:lastPrinted>
  <dcterms:created xsi:type="dcterms:W3CDTF">2006-10-31T07:57:29Z</dcterms:created>
  <dcterms:modified xsi:type="dcterms:W3CDTF">2025-05-20T12:16:23Z</dcterms:modified>
</cp:coreProperties>
</file>