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330" r:id="rId3"/>
    <p:sldId id="331" r:id="rId4"/>
    <p:sldId id="376" r:id="rId5"/>
    <p:sldId id="365" r:id="rId6"/>
    <p:sldId id="263" r:id="rId7"/>
    <p:sldId id="367" r:id="rId8"/>
    <p:sldId id="272" r:id="rId9"/>
    <p:sldId id="366" r:id="rId10"/>
    <p:sldId id="369" r:id="rId11"/>
    <p:sldId id="333" r:id="rId12"/>
    <p:sldId id="334" r:id="rId13"/>
    <p:sldId id="335" r:id="rId14"/>
    <p:sldId id="349" r:id="rId15"/>
    <p:sldId id="338" r:id="rId16"/>
    <p:sldId id="339" r:id="rId17"/>
    <p:sldId id="341" r:id="rId18"/>
    <p:sldId id="337" r:id="rId19"/>
    <p:sldId id="274" r:id="rId20"/>
    <p:sldId id="317" r:id="rId21"/>
    <p:sldId id="257" r:id="rId22"/>
    <p:sldId id="261" r:id="rId23"/>
    <p:sldId id="290" r:id="rId24"/>
    <p:sldId id="281" r:id="rId25"/>
    <p:sldId id="320" r:id="rId26"/>
    <p:sldId id="299" r:id="rId27"/>
    <p:sldId id="300" r:id="rId28"/>
    <p:sldId id="278" r:id="rId29"/>
    <p:sldId id="283" r:id="rId30"/>
    <p:sldId id="282" r:id="rId31"/>
    <p:sldId id="375" r:id="rId32"/>
    <p:sldId id="373" r:id="rId33"/>
    <p:sldId id="343" r:id="rId34"/>
    <p:sldId id="344" r:id="rId35"/>
    <p:sldId id="296" r:id="rId36"/>
    <p:sldId id="295" r:id="rId37"/>
    <p:sldId id="297" r:id="rId38"/>
    <p:sldId id="324" r:id="rId39"/>
    <p:sldId id="370" r:id="rId40"/>
    <p:sldId id="359" r:id="rId41"/>
    <p:sldId id="346" r:id="rId42"/>
    <p:sldId id="353" r:id="rId43"/>
    <p:sldId id="26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7500000000001E-2"/>
          <c:y val="5.1562496828094474E-2"/>
          <c:w val="0.96562500000000029"/>
          <c:h val="0.9484375031719055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3C-4B3E-A7E1-CA6FED0575E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3C-4B3E-A7E1-CA6FED0575E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3C-4B3E-A7E1-CA6FED0575E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43C-4B3E-A7E1-CA6FED0575E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3C-4B3E-A7E1-CA6FED057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0.26094</cdr:x>
      <cdr:y>0.32656</cdr:y>
    </cdr:from>
    <cdr:to>
      <cdr:x>0.82031</cdr:x>
      <cdr:y>0.63359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20900" y="1769534"/>
          <a:ext cx="4546600" cy="1663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000" dirty="0">
              <a:solidFill>
                <a:srgbClr val="002060"/>
              </a:solidFill>
            </a:rPr>
            <a:t>                        </a:t>
          </a:r>
          <a:r>
            <a:rPr lang="el-GR" sz="4800" dirty="0">
              <a:solidFill>
                <a:srgbClr val="002060"/>
              </a:solidFill>
            </a:rPr>
            <a:t>9</a:t>
          </a:r>
          <a:r>
            <a:rPr lang="en-US" sz="4800" dirty="0">
              <a:solidFill>
                <a:srgbClr val="002060"/>
              </a:solidFill>
            </a:rPr>
            <a:t>2</a:t>
          </a:r>
          <a:r>
            <a:rPr lang="el-GR" sz="4800" dirty="0">
              <a:solidFill>
                <a:srgbClr val="002060"/>
              </a:solidFill>
            </a:rPr>
            <a:t>%</a:t>
          </a:r>
        </a:p>
        <a:p xmlns:a="http://schemas.openxmlformats.org/drawingml/2006/main">
          <a:r>
            <a:rPr lang="el-GR" sz="2800" dirty="0">
              <a:solidFill>
                <a:srgbClr val="002060"/>
              </a:solidFill>
            </a:rPr>
            <a:t> </a:t>
          </a:r>
          <a:r>
            <a:rPr lang="en-US" sz="2800" dirty="0">
              <a:solidFill>
                <a:srgbClr val="002060"/>
              </a:solidFill>
            </a:rPr>
            <a:t>Local/ Locally advanced</a:t>
          </a:r>
          <a:r>
            <a:rPr lang="el-GR" sz="2800" dirty="0">
              <a:solidFill>
                <a:srgbClr val="002060"/>
              </a:solidFill>
            </a:rPr>
            <a:t> </a:t>
          </a:r>
          <a:endParaRPr lang="en-US" sz="28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0.38281</cdr:x>
      <cdr:y>0.12031</cdr:y>
    </cdr:from>
    <cdr:to>
      <cdr:x>0.48281</cdr:x>
      <cdr:y>0.2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11500" y="651934"/>
          <a:ext cx="812800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0.39844</cdr:x>
      <cdr:y>0.12266</cdr:y>
    </cdr:from>
    <cdr:to>
      <cdr:x>0.49531</cdr:x>
      <cdr:y>0.22578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38500" y="664634"/>
          <a:ext cx="787400" cy="558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rgbClr val="C00000"/>
              </a:solidFill>
            </a:rPr>
            <a:t>8</a:t>
          </a:r>
          <a:r>
            <a:rPr lang="el-GR" sz="2400" dirty="0">
              <a:solidFill>
                <a:srgbClr val="C00000"/>
              </a:solidFill>
            </a:rPr>
            <a:t>%</a:t>
          </a:r>
          <a:endParaRPr lang="en-US" sz="2400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27796-8620-421A-8418-63DFE0DE65C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F4FD9-DC2C-4203-9858-E60A2088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>
                <a:latin typeface="Arial" panose="020B0604020202020204" pitchFamily="34" charset="0"/>
              </a:rPr>
              <a:t>AI, aromatase inhibitor; CBC, contralateral breast cancer; DFS, disease-free survival; ER, estrogen receptor; PgR, progesterone receptor; QoL, quality of life.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E82E9D-846F-45D4-AC67-A21E3F69E091}" type="slidenum">
              <a:rPr lang="en-US" altLang="en-US" b="0" smtClean="0"/>
              <a:pPr/>
              <a:t>26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22666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>
                <a:latin typeface="Arial" panose="020B0604020202020204" pitchFamily="34" charset="0"/>
              </a:rPr>
              <a:t>AI, aromatase inhibitor; DFS, disease-free survival; NS, not significant.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86A1B4-6160-4853-9B25-53FD443FD0B1}" type="slidenum">
              <a:rPr lang="en-US" altLang="en-US" b="0" smtClean="0"/>
              <a:pPr/>
              <a:t>27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82298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 </a:t>
            </a:r>
            <a:r>
              <a:rPr lang="el-GR" dirty="0" err="1"/>
              <a:t>απο</a:t>
            </a:r>
            <a:r>
              <a:rPr lang="en-US" dirty="0"/>
              <a:t>NCCN </a:t>
            </a:r>
            <a:r>
              <a:rPr lang="el-GR" dirty="0"/>
              <a:t>τις</a:t>
            </a:r>
            <a:r>
              <a:rPr lang="el-GR" baseline="0" dirty="0"/>
              <a:t> </a:t>
            </a:r>
            <a:r>
              <a:rPr lang="el-GR" baseline="0" dirty="0" err="1"/>
              <a:t>κατηγοριες</a:t>
            </a:r>
            <a:r>
              <a:rPr lang="el-GR" baseline="0" dirty="0"/>
              <a:t> 1 σε 1</a:t>
            </a:r>
            <a:r>
              <a:rPr lang="el-GR" baseline="30000" dirty="0"/>
              <a:t>η</a:t>
            </a:r>
            <a:r>
              <a:rPr lang="el-GR" baseline="0" dirty="0"/>
              <a:t> </a:t>
            </a:r>
            <a:r>
              <a:rPr lang="el-GR" baseline="0" dirty="0" err="1"/>
              <a:t>γραμμη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4FD9-DC2C-4203-9858-E60A2088FE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5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BC1A-F290-4C4D-BA2F-2EF3376BC7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A682-E7F9-4EA4-80DD-9CB12BCA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1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BC1A-F290-4C4D-BA2F-2EF3376BC7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A682-E7F9-4EA4-80DD-9CB12BCA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BC1A-F290-4C4D-BA2F-2EF3376BC7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A682-E7F9-4EA4-80DD-9CB12BCA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BC1A-F290-4C4D-BA2F-2EF3376BC7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A682-E7F9-4EA4-80DD-9CB12BCA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2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BC1A-F290-4C4D-BA2F-2EF3376BC7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A682-E7F9-4EA4-80DD-9CB12BCA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0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BC1A-F290-4C4D-BA2F-2EF3376BC7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A682-E7F9-4EA4-80DD-9CB12BCA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0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BC1A-F290-4C4D-BA2F-2EF3376BC7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A682-E7F9-4EA4-80DD-9CB12BCA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4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BC1A-F290-4C4D-BA2F-2EF3376BC7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A682-E7F9-4EA4-80DD-9CB12BCA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0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BC1A-F290-4C4D-BA2F-2EF3376BC7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A682-E7F9-4EA4-80DD-9CB12BCA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1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BC1A-F290-4C4D-BA2F-2EF3376BC7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A682-E7F9-4EA4-80DD-9CB12BCA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8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BC1A-F290-4C4D-BA2F-2EF3376BC7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A682-E7F9-4EA4-80DD-9CB12BCA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BC1A-F290-4C4D-BA2F-2EF3376BC7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A682-E7F9-4EA4-80DD-9CB12BCA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5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3937" y="1149456"/>
            <a:ext cx="9688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FFFF00"/>
                </a:solidFill>
              </a:rPr>
              <a:t>		Καρκίνος μαστού</a:t>
            </a:r>
            <a:endParaRPr lang="en-GB" sz="3600" b="1" dirty="0">
              <a:solidFill>
                <a:srgbClr val="FFFF00"/>
              </a:solidFill>
            </a:endParaRPr>
          </a:p>
          <a:p>
            <a:r>
              <a:rPr lang="el-GR" sz="4800" b="1" dirty="0">
                <a:solidFill>
                  <a:srgbClr val="FFFF00"/>
                </a:solidFill>
              </a:rPr>
              <a:t>					</a:t>
            </a:r>
            <a:endParaRPr lang="el-GR" sz="3600" b="1" dirty="0">
              <a:solidFill>
                <a:srgbClr val="FFFF00"/>
              </a:solidFill>
            </a:endParaRPr>
          </a:p>
          <a:p>
            <a:r>
              <a:rPr lang="el-GR" sz="3600" b="1" dirty="0">
                <a:solidFill>
                  <a:srgbClr val="FFFF00"/>
                </a:solidFill>
              </a:rPr>
              <a:t>			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237" y="3019081"/>
            <a:ext cx="106434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			</a:t>
            </a:r>
            <a:r>
              <a:rPr lang="el-GR" sz="2800" b="1" dirty="0">
                <a:solidFill>
                  <a:schemeClr val="bg1"/>
                </a:solidFill>
                <a:cs typeface="Helvetica" panose="020B0604020202020204" pitchFamily="34" charset="0"/>
              </a:rPr>
              <a:t>Ηλίας Α. </a:t>
            </a:r>
            <a:r>
              <a:rPr lang="el-GR" sz="2800" b="1" dirty="0" err="1">
                <a:solidFill>
                  <a:schemeClr val="bg1"/>
                </a:solidFill>
                <a:cs typeface="Helvetica" panose="020B0604020202020204" pitchFamily="34" charset="0"/>
              </a:rPr>
              <a:t>Κοττέας</a:t>
            </a:r>
            <a:r>
              <a:rPr lang="el-GR" sz="2800" b="1" dirty="0">
                <a:solidFill>
                  <a:schemeClr val="bg1"/>
                </a:solidFill>
                <a:cs typeface="Helvetica" panose="020B0604020202020204" pitchFamily="34" charset="0"/>
              </a:rPr>
              <a:t>, </a:t>
            </a:r>
            <a:r>
              <a:rPr lang="en-US" sz="2800" b="1" dirty="0">
                <a:solidFill>
                  <a:schemeClr val="bg1"/>
                </a:solidFill>
                <a:cs typeface="Helvetica" panose="020B0604020202020204" pitchFamily="34" charset="0"/>
              </a:rPr>
              <a:t>M.D, </a:t>
            </a:r>
            <a:r>
              <a:rPr lang="en-US" sz="2800" b="1" dirty="0" err="1">
                <a:solidFill>
                  <a:schemeClr val="bg1"/>
                </a:solidFill>
                <a:cs typeface="Helvetica" panose="020B0604020202020204" pitchFamily="34" charset="0"/>
              </a:rPr>
              <a:t>Ph.D</a:t>
            </a:r>
            <a:endParaRPr lang="el-GR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l-GR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</a:t>
            </a:r>
            <a:r>
              <a:rPr lang="el-GR" sz="2800" b="1" dirty="0">
                <a:solidFill>
                  <a:schemeClr val="bg1"/>
                </a:solidFill>
                <a:cs typeface="Helvetica" panose="020B0604020202020204" pitchFamily="34" charset="0"/>
              </a:rPr>
              <a:t>Αν</a:t>
            </a:r>
            <a:r>
              <a:rPr lang="en-US" sz="2800" b="1" dirty="0">
                <a:solidFill>
                  <a:schemeClr val="bg1"/>
                </a:solidFill>
                <a:cs typeface="Helvetica" panose="020B0604020202020204" pitchFamily="34" charset="0"/>
              </a:rPr>
              <a:t>.</a:t>
            </a:r>
            <a:r>
              <a:rPr lang="el-GR" sz="2800" b="1" dirty="0">
                <a:solidFill>
                  <a:schemeClr val="bg1"/>
                </a:solidFill>
                <a:cs typeface="Helvetica" panose="020B0604020202020204" pitchFamily="34" charset="0"/>
              </a:rPr>
              <a:t> Καθηγητής ΕΚΠΑ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cs typeface="Helvetica" panose="020B0604020202020204" pitchFamily="34" charset="0"/>
              </a:rPr>
              <a:t>			</a:t>
            </a:r>
            <a:r>
              <a:rPr lang="el-GR" sz="2800" b="1" dirty="0">
                <a:solidFill>
                  <a:schemeClr val="bg1"/>
                </a:solidFill>
                <a:cs typeface="Helvetica" panose="020B0604020202020204" pitchFamily="34" charset="0"/>
              </a:rPr>
              <a:t>Ογκολογική Μονάδα</a:t>
            </a:r>
          </a:p>
          <a:p>
            <a:r>
              <a:rPr lang="el-GR" sz="2800" b="1" dirty="0">
                <a:solidFill>
                  <a:schemeClr val="bg1"/>
                </a:solidFill>
                <a:cs typeface="Helvetica" panose="020B0604020202020204" pitchFamily="34" charset="0"/>
              </a:rPr>
              <a:t>			Γ’ Πανεπιστημιακή Παθολογική Κλινική</a:t>
            </a:r>
          </a:p>
          <a:p>
            <a:r>
              <a:rPr lang="el-GR" sz="3200" b="1" dirty="0">
                <a:solidFill>
                  <a:schemeClr val="bg1"/>
                </a:solidFill>
                <a:cs typeface="Helvetica" panose="020B0604020202020204" pitchFamily="34" charset="0"/>
              </a:rPr>
              <a:t>				   </a:t>
            </a:r>
            <a:endParaRPr lang="en-US" sz="32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9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47474"/>
              </p:ext>
            </p:extLst>
          </p:nvPr>
        </p:nvGraphicFramePr>
        <p:xfrm>
          <a:off x="428625" y="5873933"/>
          <a:ext cx="11375600" cy="77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6687483" imgH="1209524" progId="Paint.Picture">
                  <p:embed/>
                </p:oleObj>
              </mc:Choice>
              <mc:Fallback>
                <p:oleObj name="Bitmap Image" r:id="rId3" imgW="6687483" imgH="1209524" progId="Paint.Picture">
                  <p:embed/>
                  <p:pic>
                    <p:nvPicPr>
                      <p:cNvPr id="3" name="Αντικείμενο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5873933"/>
                        <a:ext cx="11375600" cy="778768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47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064" y="168813"/>
            <a:ext cx="693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Triple negative breast cancer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58" y="1413929"/>
            <a:ext cx="84687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Young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Very aggressive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Early relapses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Poor prognosis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Limited treatment options (chemo only)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27" y="1119117"/>
            <a:ext cx="6250673" cy="46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2345"/>
            <a:ext cx="12191999" cy="688349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://www.e-mastology.gr/wp-content/uploads/2013/05/%CE%95%CE%A1%CE%A9%CE%A4%CE%97%CE%A3%CE%97-115-2-300x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45"/>
            <a:ext cx="4391696" cy="37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erimastologias.net/uploads/9/0/4/3/9043588/9553870.jpg?2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49" y="1"/>
            <a:ext cx="4297251" cy="37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ursingpoint.files.wordpress.com/2013/02/nosos-page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95" y="13146"/>
            <a:ext cx="3503053" cy="37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καρκινος μαστου ψηλαφητο μορφωμ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1994"/>
            <a:ext cx="4391693" cy="31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mybreastcare.org/wp-content/uploads/2014/03/image003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93" y="3735140"/>
            <a:ext cx="3644724" cy="312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mjdrdypu.org/articles/2014/7/1/images/MedJDYPatilUniv_2014_7_1_62_122786_f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6" y="3721994"/>
            <a:ext cx="4155583" cy="31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asytech.com/wp-content/uploads/2015/01/stage4-breast-can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5335" y="206062"/>
            <a:ext cx="2601534" cy="33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0705266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35639" y="177728"/>
            <a:ext cx="443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Stages</a:t>
            </a:r>
          </a:p>
        </p:txBody>
      </p:sp>
    </p:spTree>
    <p:extLst>
      <p:ext uri="{BB962C8B-B14F-4D97-AF65-F5344CB8AC3E}">
        <p14:creationId xmlns:p14="http://schemas.microsoft.com/office/powerpoint/2010/main" val="8360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Mastectomy</a:t>
            </a:r>
          </a:p>
        </p:txBody>
      </p:sp>
      <p:pic>
        <p:nvPicPr>
          <p:cNvPr id="1032" name="Picture 8" descr="http://beasurvivoravera.com/wp-content/uploads/2012/04/mastx-w-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3142445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airo-plastic-clinic.com/yahoo_site_admin/assets/images/image012.99121955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45" y="1690689"/>
            <a:ext cx="5847009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2.gstatic.com/images?q=tbn:ANd9GcQirjcEI4HT5tvnaq5sjURFOuzPo2kJAA6eGvhJfpDX1rmoyL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54" y="1690688"/>
            <a:ext cx="3202546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Sentinel Lymph Node Biopsy</a:t>
            </a:r>
          </a:p>
        </p:txBody>
      </p:sp>
      <p:pic>
        <p:nvPicPr>
          <p:cNvPr id="3074" name="Picture 2" descr="http://www.bccmiami.com/images/articles/st_managment_of_the_axi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9309"/>
            <a:ext cx="5576553" cy="54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ygfroc1ptcu0.cloudfront.net/content/asj/23/3/184/F5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53" y="1399308"/>
            <a:ext cx="6615447" cy="54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6362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690688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Lumpectomy</a:t>
            </a:r>
          </a:p>
        </p:txBody>
      </p:sp>
      <p:pic>
        <p:nvPicPr>
          <p:cNvPr id="2052" name="Picture 4" descr="http://beasurvivoravera.com/wp-content/uploads/2012/04/lumpx-w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336138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medscape.com/fullsize/migrated/578/026/ncpo578026.fig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86" y="1690688"/>
            <a:ext cx="3915177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ccidentalamazon.com/images/lin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63" y="1690688"/>
            <a:ext cx="4915437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0219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98034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http://www.verdevalleymedicalcenter.com/OurServices/CancerCenterSedona/DigitalMammography/Mammogram_tumor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" y="815925"/>
            <a:ext cx="3940935" cy="456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.ytimg.com/vi/f_1Hvvrvaqk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17" y="815924"/>
            <a:ext cx="4031088" cy="45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med.unc.edu/radiology/breastimaging/services/images/ultrasoundbiopsy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05" y="815924"/>
            <a:ext cx="4057917" cy="45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56" y="378070"/>
            <a:ext cx="8758229" cy="5941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41303" y="6550223"/>
            <a:ext cx="2034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FFFF00"/>
                </a:solidFill>
              </a:rPr>
              <a:t>Beatson</a:t>
            </a:r>
            <a:r>
              <a:rPr lang="en-US" sz="1000" b="1" dirty="0">
                <a:solidFill>
                  <a:srgbClr val="FFFF00"/>
                </a:solidFill>
              </a:rPr>
              <a:t> G. Lancet, 1896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89" y="1378634"/>
            <a:ext cx="1857375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6556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just"/>
            <a:r>
              <a:rPr lang="el-GR" sz="4000" dirty="0"/>
              <a:t>   </a:t>
            </a:r>
            <a:r>
              <a:rPr lang="el-GR" sz="4000" b="1" dirty="0">
                <a:solidFill>
                  <a:srgbClr val="FFFF00"/>
                </a:solidFill>
              </a:rPr>
              <a:t>			   </a:t>
            </a:r>
            <a:r>
              <a:rPr lang="en-US" sz="4000" b="1" dirty="0">
                <a:solidFill>
                  <a:srgbClr val="FFFF00"/>
                </a:solidFill>
              </a:rPr>
              <a:t>  </a:t>
            </a:r>
            <a:r>
              <a:rPr lang="el-GR" sz="4000" b="1" dirty="0">
                <a:solidFill>
                  <a:srgbClr val="FFFF00"/>
                </a:solidFill>
                <a:latin typeface="+mn-lt"/>
              </a:rPr>
              <a:t>Επιδημιολογικά δεδομένα</a:t>
            </a:r>
            <a:endParaRPr lang="en-US" sz="40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Content Placeholder 2" descr="http://bcacampaign.com/img/2x/figure1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46" y="2237511"/>
            <a:ext cx="7819969" cy="209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4291" y="4753122"/>
            <a:ext cx="67684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1</a:t>
            </a:r>
            <a:r>
              <a:rPr lang="el-GR" sz="4000" b="1" baseline="30000" dirty="0" err="1">
                <a:solidFill>
                  <a:srgbClr val="00B0F0"/>
                </a:solidFill>
              </a:rPr>
              <a:t>ος</a:t>
            </a:r>
            <a:r>
              <a:rPr lang="el-GR" sz="4000" b="1" dirty="0">
                <a:solidFill>
                  <a:srgbClr val="00B0F0"/>
                </a:solidFill>
              </a:rPr>
              <a:t> σε συχνότητα στις γυναίκες</a:t>
            </a:r>
          </a:p>
          <a:p>
            <a:r>
              <a:rPr lang="el-GR" sz="4000" b="1" dirty="0">
                <a:solidFill>
                  <a:srgbClr val="00B0F0"/>
                </a:solidFill>
              </a:rPr>
              <a:t>2</a:t>
            </a:r>
            <a:r>
              <a:rPr lang="el-GR" sz="4000" b="1" baseline="30000" dirty="0">
                <a:solidFill>
                  <a:srgbClr val="00B0F0"/>
                </a:solidFill>
              </a:rPr>
              <a:t>η</a:t>
            </a:r>
            <a:r>
              <a:rPr lang="el-GR" sz="4000" b="1" dirty="0">
                <a:solidFill>
                  <a:srgbClr val="00B0F0"/>
                </a:solidFill>
              </a:rPr>
              <a:t> αιτία θανάτου από καρκίνο</a:t>
            </a:r>
          </a:p>
        </p:txBody>
      </p:sp>
    </p:spTree>
    <p:extLst>
      <p:ext uri="{BB962C8B-B14F-4D97-AF65-F5344CB8AC3E}">
        <p14:creationId xmlns:p14="http://schemas.microsoft.com/office/powerpoint/2010/main" val="26949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8938" y="3116934"/>
            <a:ext cx="748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“A lady with growth neoplastic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thought castration was just a bit drastic</a:t>
            </a:r>
          </a:p>
          <a:p>
            <a:endParaRPr lang="en-US" sz="2800" i="1" dirty="0">
              <a:solidFill>
                <a:schemeClr val="bg1"/>
              </a:solidFill>
            </a:endParaRPr>
          </a:p>
          <a:p>
            <a:r>
              <a:rPr lang="en-US" sz="2800" i="1" dirty="0">
                <a:solidFill>
                  <a:schemeClr val="bg1"/>
                </a:solidFill>
              </a:rPr>
              <a:t>She preferred that her ill could be cured with a pill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Today it’s no longer fantastic”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4" y="243134"/>
            <a:ext cx="2582199" cy="2386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7984" y="2725720"/>
            <a:ext cx="1591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Elwood Jensen</a:t>
            </a:r>
          </a:p>
        </p:txBody>
      </p:sp>
    </p:spTree>
    <p:extLst>
      <p:ext uri="{BB962C8B-B14F-4D97-AF65-F5344CB8AC3E}">
        <p14:creationId xmlns:p14="http://schemas.microsoft.com/office/powerpoint/2010/main" val="294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" y="34813"/>
            <a:ext cx="7832926" cy="11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55" y="1445710"/>
            <a:ext cx="6555545" cy="1518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416" y="3085338"/>
            <a:ext cx="7941717" cy="3664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404" y="1841537"/>
            <a:ext cx="6451266" cy="4838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28800"/>
            <a:ext cx="3617843" cy="10336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841674"/>
            <a:ext cx="998806" cy="38967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3343" y="0"/>
            <a:ext cx="441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Tamoxifen: 5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9234" y="6550223"/>
            <a:ext cx="21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Davies, et al. Lancet, 2011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6" y="742950"/>
            <a:ext cx="1044476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811370"/>
            <a:ext cx="10573555" cy="5653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9234" y="6550223"/>
            <a:ext cx="21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Davies, et al. Lancet,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1" y="0"/>
            <a:ext cx="454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Tamoxifen: 10 years</a:t>
            </a:r>
          </a:p>
        </p:txBody>
      </p:sp>
    </p:spTree>
    <p:extLst>
      <p:ext uri="{BB962C8B-B14F-4D97-AF65-F5344CB8AC3E}">
        <p14:creationId xmlns:p14="http://schemas.microsoft.com/office/powerpoint/2010/main" val="7710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8" y="1614416"/>
            <a:ext cx="7587837" cy="4861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310" y="115909"/>
            <a:ext cx="874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Aromatase inhibitors (Post-menopausal)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6210" y="2461846"/>
            <a:ext cx="3249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1"/>
                </a:solidFill>
              </a:rPr>
              <a:t>Letrozole</a:t>
            </a:r>
            <a:endParaRPr lang="en-US" sz="4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1"/>
                </a:solidFill>
              </a:rPr>
              <a:t>Anastrozole</a:t>
            </a:r>
            <a:endParaRPr lang="en-US" sz="4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1"/>
                </a:solidFill>
              </a:rPr>
              <a:t>Exemestane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661"/>
            <a:ext cx="6286500" cy="5829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714375"/>
            <a:ext cx="5905500" cy="5815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3188" y="342900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Reccurence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972" y="90152"/>
            <a:ext cx="1156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Aromatase inhibitors </a:t>
            </a:r>
            <a:r>
              <a:rPr lang="en-US" sz="2400" b="1" i="1" dirty="0">
                <a:solidFill>
                  <a:srgbClr val="FFFF00"/>
                </a:solidFill>
              </a:rPr>
              <a:t>vs</a:t>
            </a:r>
            <a:r>
              <a:rPr lang="en-US" sz="4000" b="1" dirty="0">
                <a:solidFill>
                  <a:srgbClr val="FFFF00"/>
                </a:solidFill>
              </a:rPr>
              <a:t> Tamoxifen (Post-menopausal)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63" y="1371600"/>
            <a:ext cx="227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Recurrence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0537" y="1409700"/>
            <a:ext cx="317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Contralateral BC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3175" y="6550224"/>
            <a:ext cx="202882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</a:rPr>
              <a:t>Cuzick</a:t>
            </a:r>
            <a:r>
              <a:rPr lang="en-US" sz="1400" b="1" dirty="0">
                <a:solidFill>
                  <a:srgbClr val="FFFF00"/>
                </a:solidFill>
              </a:rPr>
              <a:t>, et al .Lancet 2010</a:t>
            </a:r>
          </a:p>
        </p:txBody>
      </p:sp>
    </p:spTree>
    <p:extLst>
      <p:ext uri="{BB962C8B-B14F-4D97-AF65-F5344CB8AC3E}">
        <p14:creationId xmlns:p14="http://schemas.microsoft.com/office/powerpoint/2010/main" val="15599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1898651" y="1512889"/>
            <a:ext cx="8455025" cy="4651375"/>
          </a:xfrm>
        </p:spPr>
        <p:txBody>
          <a:bodyPr/>
          <a:lstStyle/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7924" y="0"/>
            <a:ext cx="7551663" cy="11033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+mn-lt"/>
              </a:rPr>
              <a:t>Aromatase inhibitors: 10 years</a:t>
            </a:r>
          </a:p>
        </p:txBody>
      </p:sp>
      <p:sp>
        <p:nvSpPr>
          <p:cNvPr id="10244" name="Text Box 45"/>
          <p:cNvSpPr txBox="1">
            <a:spLocks noChangeArrowheads="1"/>
          </p:cNvSpPr>
          <p:nvPr/>
        </p:nvSpPr>
        <p:spPr bwMode="auto">
          <a:xfrm>
            <a:off x="1190772" y="2582447"/>
            <a:ext cx="29098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Postmenopausal pts with ER+ breast cancer who completed 5 </a:t>
            </a:r>
            <a:r>
              <a:rPr lang="en-GB" altLang="en-US" sz="18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yrs</a:t>
            </a:r>
            <a:r>
              <a:rPr lang="en-GB" altLang="en-US" sz="1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en-GB" altLang="en-US" sz="18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letrozole</a:t>
            </a:r>
            <a:r>
              <a:rPr lang="en-GB" altLang="en-US" sz="1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/Tamoxifen </a:t>
            </a:r>
            <a:br>
              <a:rPr lang="en-GB" altLang="en-US" sz="1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en-US" sz="1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(N = 1918)</a:t>
            </a:r>
            <a:endParaRPr lang="en-US" altLang="en-US" sz="1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Rectangle 49"/>
          <p:cNvSpPr>
            <a:spLocks noChangeArrowheads="1"/>
          </p:cNvSpPr>
          <p:nvPr/>
        </p:nvSpPr>
        <p:spPr bwMode="auto">
          <a:xfrm>
            <a:off x="5537296" y="1507833"/>
            <a:ext cx="2945521" cy="963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Letrozole</a:t>
            </a:r>
            <a:r>
              <a:rPr lang="en-US" altLang="en-US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for 5 </a:t>
            </a:r>
            <a:r>
              <a:rPr lang="en-US" altLang="en-US" sz="1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yrs</a:t>
            </a:r>
            <a:endParaRPr lang="en-US" altLang="en-US" sz="1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(n = 959)</a:t>
            </a:r>
          </a:p>
        </p:txBody>
      </p:sp>
      <p:sp>
        <p:nvSpPr>
          <p:cNvPr id="10248" name="Rectangle 50"/>
          <p:cNvSpPr>
            <a:spLocks noChangeArrowheads="1"/>
          </p:cNvSpPr>
          <p:nvPr/>
        </p:nvSpPr>
        <p:spPr bwMode="auto">
          <a:xfrm>
            <a:off x="5509161" y="4058310"/>
            <a:ext cx="2945521" cy="9636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Placebo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for 5 </a:t>
            </a:r>
            <a:r>
              <a:rPr lang="en-US" alt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yrs</a:t>
            </a:r>
            <a:endParaRPr lang="en-US" altLang="en-US" sz="18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(n = 959)</a:t>
            </a:r>
          </a:p>
        </p:txBody>
      </p:sp>
      <p:sp>
        <p:nvSpPr>
          <p:cNvPr id="10251" name="Line 53"/>
          <p:cNvSpPr>
            <a:spLocks noChangeShapeType="1"/>
          </p:cNvSpPr>
          <p:nvPr/>
        </p:nvSpPr>
        <p:spPr bwMode="auto">
          <a:xfrm>
            <a:off x="3854548" y="3559126"/>
            <a:ext cx="1533377" cy="998806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54"/>
          <p:cNvSpPr>
            <a:spLocks noChangeShapeType="1"/>
          </p:cNvSpPr>
          <p:nvPr/>
        </p:nvSpPr>
        <p:spPr bwMode="auto">
          <a:xfrm flipV="1">
            <a:off x="3896751" y="2099408"/>
            <a:ext cx="1357875" cy="840739"/>
          </a:xfrm>
          <a:prstGeom prst="line">
            <a:avLst/>
          </a:prstGeom>
          <a:noFill/>
          <a:ln w="635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11"/>
          <p:cNvSpPr txBox="1">
            <a:spLocks noChangeArrowheads="1"/>
          </p:cNvSpPr>
          <p:nvPr/>
        </p:nvSpPr>
        <p:spPr bwMode="auto">
          <a:xfrm>
            <a:off x="8773257" y="6428477"/>
            <a:ext cx="3282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+mn-lt"/>
              </a:rPr>
              <a:t>Goss PE, et al. ASCO 2016. Abstract LBA1</a:t>
            </a:r>
          </a:p>
        </p:txBody>
      </p:sp>
    </p:spTree>
    <p:extLst>
      <p:ext uri="{BB962C8B-B14F-4D97-AF65-F5344CB8AC3E}">
        <p14:creationId xmlns:p14="http://schemas.microsoft.com/office/powerpoint/2010/main" val="14232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1898651" y="1241426"/>
            <a:ext cx="8455025" cy="507496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altLang="en-US" dirty="0">
              <a:ea typeface="MS PGothic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MS PGothic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MS PGothic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MS PGothic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MS PGothic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MS PGothic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sz="1800" dirty="0"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US" altLang="en-US" sz="1800" dirty="0">
                <a:ea typeface="MS PGothic" panose="020B0600070205080204" pitchFamily="34" charset="-128"/>
              </a:rPr>
              <a:t>DFS benefit of extended letrozole in all prespecified subgroups</a:t>
            </a:r>
          </a:p>
          <a:p>
            <a:pPr>
              <a:defRPr/>
            </a:pPr>
            <a:endParaRPr lang="en-US" altLang="en-US" sz="2000" b="1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>
              <a:defRPr/>
            </a:pPr>
            <a:endParaRPr lang="en-US" altLang="en-US" sz="2000" b="1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>
              <a:defRPr/>
            </a:pPr>
            <a:endParaRPr lang="en-US" altLang="en-US" sz="3600" b="1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5-yr OS: 93% vs 94% (HR: 0.97; </a:t>
            </a:r>
            <a:r>
              <a:rPr lang="en-US" altLang="en-US" sz="3600" b="1" i="1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P </a:t>
            </a: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= NS)</a:t>
            </a:r>
          </a:p>
        </p:txBody>
      </p:sp>
      <p:sp>
        <p:nvSpPr>
          <p:cNvPr id="14339" name="Rectangle 33"/>
          <p:cNvSpPr>
            <a:spLocks noGrp="1" noChangeArrowheads="1"/>
          </p:cNvSpPr>
          <p:nvPr>
            <p:ph type="title"/>
          </p:nvPr>
        </p:nvSpPr>
        <p:spPr>
          <a:xfrm>
            <a:off x="773723" y="238126"/>
            <a:ext cx="11197883" cy="11033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+mn-lt"/>
              </a:rPr>
              <a:t>DFS and OS After Median Follow-up of 6.3 </a:t>
            </a:r>
            <a:r>
              <a:rPr lang="en-US" altLang="en-US" b="1" dirty="0" err="1">
                <a:solidFill>
                  <a:srgbClr val="FFFF00"/>
                </a:solidFill>
                <a:latin typeface="+mn-lt"/>
              </a:rPr>
              <a:t>Yrs</a:t>
            </a:r>
            <a:endParaRPr lang="en-US" altLang="en-US" b="1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7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77523"/>
              </p:ext>
            </p:extLst>
          </p:nvPr>
        </p:nvGraphicFramePr>
        <p:xfrm>
          <a:off x="1252025" y="1604963"/>
          <a:ext cx="9678573" cy="3993977"/>
        </p:xfrm>
        <a:graphic>
          <a:graphicData uri="http://schemas.openxmlformats.org/drawingml/2006/table">
            <a:tbl>
              <a:tblPr/>
              <a:tblGrid>
                <a:gridCol w="3534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4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3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DFS Outcomes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Letrozole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Placebo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HR (95% CI)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Value</a:t>
                      </a:r>
                      <a:endParaRPr kumimoji="0" lang="en-US" alt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Overall 5-yr DFS, %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95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91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0.66 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</a:b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(0.48-0.91)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.01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Events, n (%)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67 (7.0)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98 (10.2)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6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New contralateral breast cancers, n (%)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13 (1.4)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31 (3.2)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+mn-lt"/>
                        <a:ea typeface="MS PGothic" panose="020B0600070205080204" pitchFamily="34" charset="-128"/>
                      </a:endParaRP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.007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47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Locoregional recurrences, n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19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30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9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Distant recurrences, n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42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53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47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Bone recurrences, n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28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anose="05000000000000000000" pitchFamily="2" charset="2"/>
                        <a:defRPr sz="22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FEFDDE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37</a:t>
                      </a: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 marL="91448" marR="91448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773257" y="6428477"/>
            <a:ext cx="3282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+mn-lt"/>
              </a:rPr>
              <a:t>Goss PE, et al. ASCO 2016. Abstract LBA1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6731" y="4213081"/>
            <a:ext cx="3913207" cy="13849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LN+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Young age at diagnosis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6350" y="2243138"/>
            <a:ext cx="2143125" cy="28575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7300" y="3443287"/>
            <a:ext cx="2305050" cy="28098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5888" y="0"/>
            <a:ext cx="565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Chemotherapy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4096" y="1316736"/>
            <a:ext cx="596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Adjuvant /Neo-adjuvant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3017520"/>
            <a:ext cx="5107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</a:rPr>
              <a:t>Anthracyclines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B0F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</a:rPr>
              <a:t>Cyclophosphamide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B0F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B0F0"/>
                </a:solidFill>
              </a:rPr>
              <a:t>Taxanes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2381440"/>
            <a:ext cx="5504688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0"/>
            <a:ext cx="267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Toxicity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934" y="1515968"/>
            <a:ext cx="35821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Alopecia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Nausea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Diarrhea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Anemia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Neutropenia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Neuropathy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6699" y="3221124"/>
            <a:ext cx="2079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Heart failure</a:t>
            </a:r>
          </a:p>
          <a:p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800" b="1" dirty="0">
                <a:solidFill>
                  <a:srgbClr val="FFC000"/>
                </a:solidFill>
              </a:rPr>
              <a:t>Leukemia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8831" y="0"/>
            <a:ext cx="2528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Benefit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5" y="1229648"/>
            <a:ext cx="6268445" cy="491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ir.news.gr/cov/he/heaksdla.JPG_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9068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8131" y="630396"/>
            <a:ext cx="3903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FF00"/>
                </a:solidFill>
              </a:rPr>
              <a:t>7500</a:t>
            </a:r>
            <a:r>
              <a:rPr lang="en-US" sz="5400" b="1" dirty="0">
                <a:solidFill>
                  <a:srgbClr val="FFFF00"/>
                </a:solidFill>
              </a:rPr>
              <a:t>/</a:t>
            </a:r>
            <a:r>
              <a:rPr lang="el-GR" sz="5400" b="1" dirty="0">
                <a:solidFill>
                  <a:srgbClr val="FFFF00"/>
                </a:solidFill>
              </a:rPr>
              <a:t>έτος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9026" y="3075056"/>
            <a:ext cx="420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bg1">
                    <a:lumMod val="95000"/>
                  </a:schemeClr>
                </a:solidFill>
              </a:rPr>
              <a:t>Κληρονομικότητα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1495" y="4720862"/>
            <a:ext cx="2243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b="1" dirty="0">
                <a:solidFill>
                  <a:srgbClr val="92D050"/>
                </a:solidFill>
              </a:rPr>
              <a:t>10%</a:t>
            </a:r>
            <a:endParaRPr lang="en-US" sz="7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8608" y="0"/>
            <a:ext cx="690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Chemotherapy indications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172" y="1314628"/>
            <a:ext cx="9491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LN+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Grade III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36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Highly proliferative tumors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ER-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HER2+</a:t>
            </a:r>
          </a:p>
        </p:txBody>
      </p:sp>
    </p:spTree>
    <p:extLst>
      <p:ext uri="{BB962C8B-B14F-4D97-AF65-F5344CB8AC3E}">
        <p14:creationId xmlns:p14="http://schemas.microsoft.com/office/powerpoint/2010/main" val="9075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thological response after neoadjuvant chemotherapy in human triple-negative breast cancer. (A) Non-pathological complete response (H&amp;E staining; magnification, x200). (B) Pathological complete response (H&amp;E staining; magnification, x200). H&amp;E, hematoxylin and eos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6" y="1457864"/>
            <a:ext cx="10869396" cy="49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7176" y="576631"/>
            <a:ext cx="865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</a:rPr>
              <a:t>Neoadjuvant</a:t>
            </a:r>
            <a:r>
              <a:rPr lang="en-US" sz="3600" b="1" dirty="0">
                <a:solidFill>
                  <a:srgbClr val="FFC000"/>
                </a:solidFill>
              </a:rPr>
              <a:t> therapy</a:t>
            </a:r>
            <a:r>
              <a:rPr lang="el-GR" sz="3600" b="1" dirty="0">
                <a:solidFill>
                  <a:srgbClr val="FFC000"/>
                </a:solidFill>
              </a:rPr>
              <a:t> (&gt;2</a:t>
            </a:r>
            <a:r>
              <a:rPr lang="en-US" sz="3600" b="1" dirty="0">
                <a:solidFill>
                  <a:srgbClr val="FFC000"/>
                </a:solidFill>
              </a:rPr>
              <a:t>cm or N+)</a:t>
            </a:r>
            <a:endParaRPr lang="el-G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lan-Meier estimates of overall survival in TNBC patients achieving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43" y="0"/>
            <a:ext cx="10291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9426" y="2518913"/>
            <a:ext cx="320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Pathologic Complete Response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42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ultivu.com/players/English/7626451-ecog-acrin-genomic-health-tailorx/gallery/image/9739ad1b-b700-42f8-9375-3cc70443ef6f.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1631851"/>
            <a:ext cx="5130018" cy="380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ostatecancernewstoday.com/wp-content/uploads/2014/11/shutterstock_216989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8" y="1603717"/>
            <a:ext cx="5612179" cy="38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4740" y="5794608"/>
            <a:ext cx="735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T1-2</a:t>
            </a:r>
            <a:r>
              <a:rPr lang="el-GR" sz="4800" b="1" dirty="0">
                <a:solidFill>
                  <a:schemeClr val="bg1"/>
                </a:solidFill>
              </a:rPr>
              <a:t>, Ν</a:t>
            </a:r>
            <a:r>
              <a:rPr lang="en-US" sz="4800" b="1" dirty="0">
                <a:solidFill>
                  <a:schemeClr val="bg1"/>
                </a:solidFill>
              </a:rPr>
              <a:t>0/N1</a:t>
            </a:r>
            <a:r>
              <a:rPr lang="el-GR" sz="4800" b="1" dirty="0">
                <a:solidFill>
                  <a:schemeClr val="bg1"/>
                </a:solidFill>
              </a:rPr>
              <a:t>, </a:t>
            </a:r>
            <a:r>
              <a:rPr lang="en-US" sz="4800" b="1" dirty="0">
                <a:solidFill>
                  <a:schemeClr val="bg1"/>
                </a:solidFill>
              </a:rPr>
              <a:t>ER+, HER2-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0296" y="211227"/>
            <a:ext cx="2851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</a:rPr>
              <a:t>Oncotype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o-sequence.com/wp-content/uploads/2013/12/continous_bi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1" y="1800225"/>
            <a:ext cx="173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Chemotherapy</a:t>
            </a:r>
          </a:p>
          <a:p>
            <a:r>
              <a:rPr lang="en-GB" b="1" dirty="0">
                <a:solidFill>
                  <a:srgbClr val="C00000"/>
                </a:solidFill>
              </a:rPr>
              <a:t>Age&lt;50</a:t>
            </a:r>
          </a:p>
        </p:txBody>
      </p:sp>
    </p:spTree>
    <p:extLst>
      <p:ext uri="{BB962C8B-B14F-4D97-AF65-F5344CB8AC3E}">
        <p14:creationId xmlns:p14="http://schemas.microsoft.com/office/powerpoint/2010/main" val="38123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681" y="946734"/>
            <a:ext cx="56228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Chemotherapy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Radiotherapy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Hormone therapy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6369" y="-163773"/>
            <a:ext cx="4567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Outcomes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11989" y="3124127"/>
            <a:ext cx="1702189" cy="2391509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82316" y="3167209"/>
            <a:ext cx="1761759" cy="2404916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10994" y="5430350"/>
            <a:ext cx="215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Cure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1625" y="5471307"/>
            <a:ext cx="526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Relapse (30%-40%)</a:t>
            </a:r>
          </a:p>
        </p:txBody>
      </p:sp>
    </p:spTree>
    <p:extLst>
      <p:ext uri="{BB962C8B-B14F-4D97-AF65-F5344CB8AC3E}">
        <p14:creationId xmlns:p14="http://schemas.microsoft.com/office/powerpoint/2010/main" val="30261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675249"/>
            <a:ext cx="10241280" cy="6042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1811" y="-95535"/>
            <a:ext cx="832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Tumor dormancy – Late relapses</a:t>
            </a:r>
          </a:p>
        </p:txBody>
      </p:sp>
    </p:spTree>
    <p:extLst>
      <p:ext uri="{BB962C8B-B14F-4D97-AF65-F5344CB8AC3E}">
        <p14:creationId xmlns:p14="http://schemas.microsoft.com/office/powerpoint/2010/main" val="23505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46" y="0"/>
            <a:ext cx="8651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Metastatic breast cancer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3385" y="1657642"/>
            <a:ext cx="356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Incurable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2" y="1153552"/>
            <a:ext cx="2780347" cy="2177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90" y="1478574"/>
            <a:ext cx="2838450" cy="4669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0" y="4329626"/>
            <a:ext cx="2849880" cy="2278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58" y="4605044"/>
            <a:ext cx="227896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1450" y="-15330"/>
            <a:ext cx="9170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Metastatic ER+, HER2- breast cancer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8333" y="2277814"/>
            <a:ext cx="4071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Hormone therapy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509" y="4368518"/>
            <a:ext cx="357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Chemotherapy</a:t>
            </a:r>
          </a:p>
        </p:txBody>
      </p:sp>
    </p:spTree>
    <p:extLst>
      <p:ext uri="{BB962C8B-B14F-4D97-AF65-F5344CB8AC3E}">
        <p14:creationId xmlns:p14="http://schemas.microsoft.com/office/powerpoint/2010/main" val="31293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45" y="0"/>
            <a:ext cx="6316394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49" y="219919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k Factors - Pinkribbon">
            <a:extLst>
              <a:ext uri="{FF2B5EF4-FFF2-40B4-BE49-F238E27FC236}">
                <a16:creationId xmlns:a16="http://schemas.microsoft.com/office/drawing/2014/main" id="{223355FB-9309-4FC7-2E5A-E2F47616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" y="0"/>
            <a:ext cx="1219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31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munotherapy for Triple Negative Breast Cancer | Oncology C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55" y="260115"/>
            <a:ext cx="8954219" cy="63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brca mu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111"/>
            <a:ext cx="6049064" cy="59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931" y="-1"/>
            <a:ext cx="473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BRCA Mutations</a:t>
            </a:r>
          </a:p>
        </p:txBody>
      </p:sp>
      <p:pic>
        <p:nvPicPr>
          <p:cNvPr id="1030" name="Picture 6" descr="ÎÏÎ¿ÏÎ­Î»ÎµÏÎ¼Î± ÎµÎ¹ÎºÏÎ½Î±Ï Î³Î¹Î± brca mutations breast 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64" y="0"/>
            <a:ext cx="621438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ammogram Guid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41"/>
            <a:ext cx="12192000" cy="68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liefnet.com/Wellness/Health/Womens-Health/~/media/AEDBF57E40204C49A46862FED45B2808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68" y="2588654"/>
            <a:ext cx="4453011" cy="24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althline.com/hlcmsresource/images/slideshow/celebrities-with-breast-cancer/285x285_Breast_Cancer_Celebrities_Kathy_B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55" y="0"/>
            <a:ext cx="3222602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line.com/hlcmsresource/images/slideshow/celebrities-with-breast-cancer/285x285_Breast_Cancer_Celebrities_Nancy_Reag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46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ahann-carro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0"/>
            <a:ext cx="261593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agoramedia.com/everydayhealth/gcms/Shannon-Doherty-Celebs-with-Breast-Cancer-RM-722x406.jpg?width=6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156" y="0"/>
            <a:ext cx="3638843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2.bp.blogspot.com/-rqfHfVWbBfY/T45dgBgS6RI/AAAAAAAAA88/F6F9J5cBcnA/s320/9391c187e0d7a6b913b828d7080eae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3606619" cy="215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2.bp.blogspot.com/-38poAlwXLho/T45Xi32QSJI/AAAAAAAAA8k/WizFDoWpEc8/s320/MARIA-HOUKL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79" y="2714626"/>
            <a:ext cx="4146821" cy="215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.bp.blogspot.com/-x8fdOPZ2S3U/T45hXzY7hvI/AAAAAAAAA9E/1cwVdz6nRlw/s1600/vasia_trifyll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75"/>
            <a:ext cx="38250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1.bp.blogspot.com/-yLm59t1j_Jw/T45lZq6eMdI/AAAAAAAAA9M/4NDN710s5AU/s320/rgsnjyftms4cb1e9b6cbb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4" y="4865731"/>
            <a:ext cx="4091365" cy="20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2" descr="Image result for μαρτίνα ναβρατίλοβ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24" descr="Image result for μαρτίνα ναβρατίλοβ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50" name="Picture 26" descr="http://tofdestar.fr/wp-content/images-stars/martina-navratilova/martin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79" y="4865731"/>
            <a:ext cx="4146821" cy="20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nomic Characterization of Invasive Lobular Breast Carcinoma Mich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96"/>
            <a:ext cx="12128740" cy="68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8" y="436728"/>
            <a:ext cx="10452295" cy="600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NEW MOLECULAR TARGET FOR BREAST CANCER THERAPY – Sanguine Bio Researcher 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2" y="506344"/>
            <a:ext cx="9808235" cy="57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slaslab.wikispaces.com/file/view/2.png/512380236/512x231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48" y="0"/>
            <a:ext cx="5922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63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0762" y="3572446"/>
            <a:ext cx="255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HERCEPTIN</a:t>
            </a:r>
          </a:p>
        </p:txBody>
      </p:sp>
    </p:spTree>
    <p:extLst>
      <p:ext uri="{BB962C8B-B14F-4D97-AF65-F5344CB8AC3E}">
        <p14:creationId xmlns:p14="http://schemas.microsoft.com/office/powerpoint/2010/main" val="194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PM | Free Full-Text | Investigational Drug Treatments for Triple-Negative  Breast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0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Widescreen</PresentationFormat>
  <Paragraphs>171</Paragraphs>
  <Slides>43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ＭＳ Ｐゴシック</vt:lpstr>
      <vt:lpstr>Arial</vt:lpstr>
      <vt:lpstr>Calibri</vt:lpstr>
      <vt:lpstr>Calibri Light</vt:lpstr>
      <vt:lpstr>Helvetica</vt:lpstr>
      <vt:lpstr>Wingdings</vt:lpstr>
      <vt:lpstr>Office Theme</vt:lpstr>
      <vt:lpstr>Bitmap Image</vt:lpstr>
      <vt:lpstr>PowerPoint Presentation</vt:lpstr>
      <vt:lpstr>           Επιδημιολογικά δεδομένα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Mastectomy</vt:lpstr>
      <vt:lpstr>Sentinel Lymph Node Biopsy</vt:lpstr>
      <vt:lpstr>Lumpectomy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Aromatase inhibitors: 10 years</vt:lpstr>
      <vt:lpstr>DFS and OS After Median Follow-up of 6.3 Yrs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ilias</dc:creator>
  <cp:lastModifiedBy>ILIAS</cp:lastModifiedBy>
  <cp:revision>255</cp:revision>
  <dcterms:created xsi:type="dcterms:W3CDTF">2016-12-06T20:32:11Z</dcterms:created>
  <dcterms:modified xsi:type="dcterms:W3CDTF">2025-05-16T12:35:36Z</dcterms:modified>
</cp:coreProperties>
</file>