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0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90" r:id="rId4"/>
    <p:sldMasterId id="2147483702" r:id="rId5"/>
    <p:sldMasterId id="2147483719" r:id="rId6"/>
    <p:sldMasterId id="2147483748" r:id="rId7"/>
    <p:sldMasterId id="2147483761" r:id="rId8"/>
    <p:sldMasterId id="2147483778" r:id="rId9"/>
    <p:sldMasterId id="2147483791" r:id="rId10"/>
    <p:sldMasterId id="2147483806" r:id="rId11"/>
  </p:sldMasterIdLst>
  <p:notesMasterIdLst>
    <p:notesMasterId r:id="rId73"/>
  </p:notesMasterIdLst>
  <p:sldIdLst>
    <p:sldId id="386" r:id="rId12"/>
    <p:sldId id="453" r:id="rId13"/>
    <p:sldId id="434" r:id="rId14"/>
    <p:sldId id="435" r:id="rId15"/>
    <p:sldId id="437" r:id="rId16"/>
    <p:sldId id="438" r:id="rId17"/>
    <p:sldId id="427" r:id="rId18"/>
    <p:sldId id="428" r:id="rId19"/>
    <p:sldId id="458" r:id="rId20"/>
    <p:sldId id="457" r:id="rId21"/>
    <p:sldId id="430" r:id="rId22"/>
    <p:sldId id="429" r:id="rId23"/>
    <p:sldId id="461" r:id="rId24"/>
    <p:sldId id="459" r:id="rId25"/>
    <p:sldId id="460" r:id="rId26"/>
    <p:sldId id="425" r:id="rId27"/>
    <p:sldId id="426" r:id="rId28"/>
    <p:sldId id="417" r:id="rId29"/>
    <p:sldId id="256" r:id="rId30"/>
    <p:sldId id="262" r:id="rId31"/>
    <p:sldId id="302" r:id="rId32"/>
    <p:sldId id="361" r:id="rId33"/>
    <p:sldId id="362" r:id="rId34"/>
    <p:sldId id="274" r:id="rId35"/>
    <p:sldId id="280" r:id="rId36"/>
    <p:sldId id="463" r:id="rId37"/>
    <p:sldId id="462" r:id="rId38"/>
    <p:sldId id="281" r:id="rId39"/>
    <p:sldId id="284" r:id="rId40"/>
    <p:sldId id="312" r:id="rId41"/>
    <p:sldId id="366" r:id="rId42"/>
    <p:sldId id="375" r:id="rId43"/>
    <p:sldId id="381" r:id="rId44"/>
    <p:sldId id="370" r:id="rId45"/>
    <p:sldId id="371" r:id="rId46"/>
    <p:sldId id="382" r:id="rId47"/>
    <p:sldId id="383" r:id="rId48"/>
    <p:sldId id="384" r:id="rId49"/>
    <p:sldId id="385" r:id="rId50"/>
    <p:sldId id="311" r:id="rId51"/>
    <p:sldId id="365" r:id="rId52"/>
    <p:sldId id="359" r:id="rId53"/>
    <p:sldId id="372" r:id="rId54"/>
    <p:sldId id="390" r:id="rId55"/>
    <p:sldId id="387" r:id="rId56"/>
    <p:sldId id="353" r:id="rId57"/>
    <p:sldId id="392" r:id="rId58"/>
    <p:sldId id="391" r:id="rId59"/>
    <p:sldId id="397" r:id="rId60"/>
    <p:sldId id="398" r:id="rId61"/>
    <p:sldId id="402" r:id="rId62"/>
    <p:sldId id="415" r:id="rId63"/>
    <p:sldId id="406" r:id="rId64"/>
    <p:sldId id="407" r:id="rId65"/>
    <p:sldId id="408" r:id="rId66"/>
    <p:sldId id="409" r:id="rId67"/>
    <p:sldId id="410" r:id="rId68"/>
    <p:sldId id="413" r:id="rId69"/>
    <p:sldId id="423" r:id="rId70"/>
    <p:sldId id="424" r:id="rId71"/>
    <p:sldId id="416" r:id="rId72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sz="2400" kern="1200">
        <a:solidFill>
          <a:schemeClr val="accent1"/>
        </a:solidFill>
        <a:latin typeface="Trebuchet MS" pitchFamily="34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2400" kern="1200">
        <a:solidFill>
          <a:schemeClr val="accent1"/>
        </a:solidFill>
        <a:latin typeface="Trebuchet MS" pitchFamily="34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2400" kern="1200">
        <a:solidFill>
          <a:schemeClr val="accent1"/>
        </a:solidFill>
        <a:latin typeface="Trebuchet MS" pitchFamily="34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2400" kern="1200">
        <a:solidFill>
          <a:schemeClr val="accent1"/>
        </a:solidFill>
        <a:latin typeface="Trebuchet MS" pitchFamily="34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2400" kern="1200">
        <a:solidFill>
          <a:schemeClr val="accent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accent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accent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accent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accent1"/>
        </a:solidFill>
        <a:latin typeface="Trebuchet MS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3399"/>
    <a:srgbClr val="0033CC"/>
    <a:srgbClr val="3333FF"/>
    <a:srgbClr val="000099"/>
    <a:srgbClr val="00FFFF"/>
    <a:srgbClr val="FF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30" autoAdjust="0"/>
    <p:restoredTop sz="94660"/>
  </p:normalViewPr>
  <p:slideViewPr>
    <p:cSldViewPr>
      <p:cViewPr varScale="1">
        <p:scale>
          <a:sx n="113" d="100"/>
          <a:sy n="113" d="100"/>
        </p:scale>
        <p:origin x="-146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5.xml"/><Relationship Id="rId2" Type="http://schemas.openxmlformats.org/officeDocument/2006/relationships/slide" Target="slides/slide21.xml"/><Relationship Id="rId1" Type="http://schemas.openxmlformats.org/officeDocument/2006/relationships/slide" Target="slides/slide20.xml"/><Relationship Id="rId6" Type="http://schemas.openxmlformats.org/officeDocument/2006/relationships/slide" Target="slides/slide46.xml"/><Relationship Id="rId5" Type="http://schemas.openxmlformats.org/officeDocument/2006/relationships/slide" Target="slides/slide31.xml"/><Relationship Id="rId4" Type="http://schemas.openxmlformats.org/officeDocument/2006/relationships/slide" Target="slides/slide3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AC1839A-647F-4E08-8923-1C393714EC16}" type="datetimeFigureOut">
              <a:rPr lang="en-US"/>
              <a:pPr>
                <a:defRPr/>
              </a:pPr>
              <a:t>4/18/2020</a:t>
            </a:fld>
            <a:endParaRPr lang="en-US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  <a:endParaRPr lang="en-US" noProof="0" smtClean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6042908-397A-4C47-8457-E81CEDD63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705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D0F620C2-FAB7-454F-8202-6856F428F4B6}" type="slidenum">
              <a:rPr lang="en-GB" altLang="el-GR" sz="1200" smtClean="0">
                <a:solidFill>
                  <a:srgbClr val="000000"/>
                </a:solidFill>
              </a:rPr>
              <a:pPr eaLnBrk="1" hangingPunct="1"/>
              <a:t>32</a:t>
            </a:fld>
            <a:endParaRPr lang="en-GB" altLang="el-GR" sz="1200" smtClean="0">
              <a:solidFill>
                <a:srgbClr val="000000"/>
              </a:solidFill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440D2213-058C-463D-977D-639AAE5DAC26}" type="slidenum">
              <a:rPr lang="en-GB" altLang="el-GR" sz="1200" smtClean="0">
                <a:solidFill>
                  <a:srgbClr val="000000"/>
                </a:solidFill>
              </a:rPr>
              <a:pPr eaLnBrk="1" hangingPunct="1"/>
              <a:t>33</a:t>
            </a:fld>
            <a:endParaRPr lang="en-GB" altLang="el-GR" sz="1200" smtClean="0">
              <a:solidFill>
                <a:srgbClr val="000000"/>
              </a:solidFill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B110DDC0-7DD7-46F1-9620-A83E4A7CBCFE}" type="slidenum">
              <a:rPr lang="en-GB" altLang="el-GR" sz="1200" smtClean="0">
                <a:solidFill>
                  <a:srgbClr val="000000"/>
                </a:solidFill>
              </a:rPr>
              <a:pPr eaLnBrk="1" hangingPunct="1"/>
              <a:t>36</a:t>
            </a:fld>
            <a:endParaRPr lang="en-GB" altLang="el-GR" sz="1200" smtClean="0">
              <a:solidFill>
                <a:srgbClr val="000000"/>
              </a:solidFill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8D11D5B3-8B12-4E6D-BBF2-4BB1B9B45F3F}" type="slidenum">
              <a:rPr lang="el-GR" altLang="el-GR" sz="1200" smtClean="0"/>
              <a:pPr eaLnBrk="1" hangingPunct="1"/>
              <a:t>55</a:t>
            </a:fld>
            <a:endParaRPr lang="el-GR" altLang="el-GR" sz="1200" smtClean="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55824F3-8638-4986-8E2E-B58892E77A6B}" type="slidenum">
              <a:rPr lang="el-GR" altLang="el-GR" sz="1200" smtClean="0"/>
              <a:pPr eaLnBrk="1" hangingPunct="1"/>
              <a:t>56</a:t>
            </a:fld>
            <a:endParaRPr lang="el-GR" altLang="el-GR" sz="1200" smtClean="0"/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A76409C-6B08-45D6-AD1B-C5B15C39BDEB}" type="slidenum">
              <a:rPr lang="el-GR" altLang="el-GR" sz="1200" smtClean="0"/>
              <a:pPr eaLnBrk="1" hangingPunct="1"/>
              <a:t>58</a:t>
            </a:fld>
            <a:endParaRPr lang="el-GR" altLang="el-GR" sz="1200" smtClean="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053E5-F435-4078-AE72-80C4989B1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3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2BB25-DE07-4FC2-80C4-4A68EC888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775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EF71BB48-A1F3-4FF8-9227-183551B5A85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2728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2D9EE6D1-DEB0-4746-B1D0-9F93CBD9528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52276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0AF84681-B74E-4994-B2B8-C3CE7F6B4AB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71700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34509D48-CA36-4F39-AC80-AD0E278E22D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97556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249DF2FC-C9CD-4355-8F2D-036009A9486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54031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95500" cy="56388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6134100" cy="56388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2964D649-DF87-4BB1-9761-BCB621BDDE1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27686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Τίτλος, Κείμενο και Γράφημ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2192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3434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γραφήματος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343400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B454CA34-D783-4C68-82B7-B022F7DC2B3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05319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Τίτλος και Γράφημ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2192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γραφήματος"/>
          <p:cNvSpPr>
            <a:spLocks noGrp="1"/>
          </p:cNvSpPr>
          <p:nvPr>
            <p:ph type="chart" idx="1"/>
          </p:nvPr>
        </p:nvSpPr>
        <p:spPr>
          <a:xfrm>
            <a:off x="685800" y="1600200"/>
            <a:ext cx="7772400" cy="4343400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9C9BDE1B-3364-4E6B-8D28-DA6CDA149A7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59263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2192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3434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3434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B91351A0-3EF5-4C29-8C39-94ABDD7650C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36234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381000" y="304800"/>
            <a:ext cx="8382000" cy="12192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3810000" cy="20955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0955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685800" y="3848100"/>
            <a:ext cx="3810000" cy="20955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8200" y="3848100"/>
            <a:ext cx="3810000" cy="20955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29152CE6-2070-4B16-8671-797468A1E58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2047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FF96F-202F-4D74-B3BE-2DB8D69C1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529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2192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3434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0955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848100"/>
            <a:ext cx="3810000" cy="20955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B2143646-DE6E-4B61-B001-9F24BB0FD70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93034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Large confetti"/>
          <p:cNvSpPr>
            <a:spLocks noChangeArrowheads="1"/>
          </p:cNvSpPr>
          <p:nvPr/>
        </p:nvSpPr>
        <p:spPr bwMode="ltGray">
          <a:xfrm>
            <a:off x="484188" y="1549400"/>
            <a:ext cx="8158162" cy="1689100"/>
          </a:xfrm>
          <a:prstGeom prst="rect">
            <a:avLst/>
          </a:prstGeom>
          <a:pattFill prst="lgConfetti">
            <a:fgClr>
              <a:schemeClr val="accent2">
                <a:alpha val="50195"/>
              </a:schemeClr>
            </a:fgClr>
            <a:bgClr>
              <a:schemeClr val="folHlink"/>
            </a:bgClr>
          </a:patt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ltGray">
          <a:xfrm>
            <a:off x="228600" y="3206750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ltGray">
          <a:xfrm>
            <a:off x="228600" y="1482725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ltGray">
          <a:xfrm>
            <a:off x="8623300" y="124618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ltGray">
          <a:xfrm>
            <a:off x="434975" y="125253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ltGray">
          <a:xfrm>
            <a:off x="2830513" y="5783263"/>
            <a:ext cx="3481387" cy="7778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10" name="Rectangle 8" descr="Large confetti"/>
          <p:cNvSpPr>
            <a:spLocks noChangeArrowheads="1"/>
          </p:cNvSpPr>
          <p:nvPr/>
        </p:nvSpPr>
        <p:spPr bwMode="ltGray">
          <a:xfrm>
            <a:off x="4095750" y="5734050"/>
            <a:ext cx="949325" cy="176213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30729" name="Rectangle 9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  <a:pattFill prst="lgConfetti">
            <a:fgClr>
              <a:schemeClr val="accent2"/>
            </a:fgClr>
            <a:bgClr>
              <a:schemeClr val="folHlink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73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 anchor="b" anchorCtr="0"/>
          <a:lstStyle>
            <a:lvl1pPr>
              <a:spcBef>
                <a:spcPct val="50000"/>
              </a:spcBef>
              <a:defRPr>
                <a:solidFill>
                  <a:srgbClr val="00264C"/>
                </a:solidFill>
              </a:defRPr>
            </a:lvl1pPr>
          </a:lstStyle>
          <a:p>
            <a:pPr>
              <a:defRPr/>
            </a:pPr>
            <a:fld id="{9DA3EFF5-7F02-4BE2-BBB6-8CA6609BC5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955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F916E9D8-DDC8-43C8-AD14-6E46ABC03F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08700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2F3C5C87-2F86-4559-832E-D1964986E7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1852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3AF4CE43-0FA2-4181-ACBD-CC9BF6989A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07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9" descr="Large confetti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D63AAD4B-C262-4587-9EF1-7FB358CF43F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554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9" descr="Large confetti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A5C0863F-7656-4D10-9791-F7B285A98D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207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" descr="Large confetti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1CED8747-4F04-4D9C-8A4F-6793783BCD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6092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AEECE536-EE6A-4867-B6C9-8AD5C15A32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5829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31623666-A484-46C1-9D32-3BE0EF0BBA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202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CBF15390-DD1A-45C0-9DFD-742FE04934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49672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109092D4-C76C-434A-904D-0938B6BB50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4647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1488" y="284163"/>
            <a:ext cx="2044700" cy="5811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4163"/>
            <a:ext cx="5983288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7F70630E-8374-4A91-9177-D2D4BB556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8155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284163"/>
            <a:ext cx="8180388" cy="5811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9" descr="Large confetti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7D79534B-2073-4046-BDED-EABC1C4111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9013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0472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53078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2875151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9906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0" y="9906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09385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7131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3521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722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12427087-E61D-4190-A552-7CE0DF5CCE4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929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5022211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417420198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663360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152636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ίνακα"/>
          <p:cNvSpPr>
            <a:spLocks noGrp="1"/>
          </p:cNvSpPr>
          <p:nvPr>
            <p:ph type="tbl" idx="1"/>
          </p:nvPr>
        </p:nvSpPr>
        <p:spPr>
          <a:xfrm>
            <a:off x="609600" y="990600"/>
            <a:ext cx="7772400" cy="5181600"/>
          </a:xfrm>
        </p:spPr>
        <p:txBody>
          <a:bodyPr/>
          <a:lstStyle/>
          <a:p>
            <a:pPr lvl="0"/>
            <a:endParaRPr lang="el-GR" noProof="0" smtClean="0"/>
          </a:p>
        </p:txBody>
      </p:sp>
    </p:spTree>
    <p:extLst>
      <p:ext uri="{BB962C8B-B14F-4D97-AF65-F5344CB8AC3E}">
        <p14:creationId xmlns:p14="http://schemas.microsoft.com/office/powerpoint/2010/main" val="285313814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09600" y="990600"/>
            <a:ext cx="3810000" cy="51816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0" y="990600"/>
            <a:ext cx="3810000" cy="51816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993873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Τίτλος και Γράφημ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γραφήματος"/>
          <p:cNvSpPr>
            <a:spLocks noGrp="1"/>
          </p:cNvSpPr>
          <p:nvPr>
            <p:ph type="chart" idx="1"/>
          </p:nvPr>
        </p:nvSpPr>
        <p:spPr>
          <a:xfrm>
            <a:off x="609600" y="990600"/>
            <a:ext cx="7772400" cy="5181600"/>
          </a:xfrm>
        </p:spPr>
        <p:txBody>
          <a:bodyPr/>
          <a:lstStyle/>
          <a:p>
            <a:pPr lvl="0"/>
            <a:endParaRPr lang="el-GR" noProof="0" smtClean="0"/>
          </a:p>
        </p:txBody>
      </p:sp>
    </p:spTree>
    <p:extLst>
      <p:ext uri="{BB962C8B-B14F-4D97-AF65-F5344CB8AC3E}">
        <p14:creationId xmlns:p14="http://schemas.microsoft.com/office/powerpoint/2010/main" val="41169974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Pr>
        <a:gradFill rotWithShape="0">
          <a:gsLst>
            <a:gs pos="0">
              <a:schemeClr val="bg1"/>
            </a:gs>
            <a:gs pos="100000">
              <a:srgbClr val="00003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81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</p:grpSp>
      <p:sp>
        <p:nvSpPr>
          <p:cNvPr id="1762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62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218B8B5C-4A7C-48EE-B93F-E5EFA2F1C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1971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182F1693-36ED-4540-AE9F-B3FC31170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1216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6377308E-4496-4509-91DD-B37D2B77E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27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CE2AD00B-74BD-4301-87F8-01EB6A8272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54738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00FE9127-2DD5-446E-868B-EE28CCFEA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6878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8A3ED1F9-5A84-459E-883B-E8681B653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2205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BA95AE67-9CF5-4A29-939F-255D1D803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3031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8B78ABDE-054A-4A7D-8312-56724539F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2442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FEA2FCFF-61BA-492E-9A00-2CD6AC42A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0736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BC8C8CE2-83A4-4335-8303-CAA42D6D6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1047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FCA5F902-F666-4317-AF3E-2F8234C99B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5242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19BE1559-11E8-43EA-B47E-13EC7D4A1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3506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07C1A011-0114-464E-A9D9-03DE19B9C8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5507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Τίτλος και Γράφημ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γραφήματος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3900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FCF0947B-D877-4852-9065-22FED95E8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00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9F25FAE0-69AD-492A-B84E-B41204F4ED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24941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9462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86441A24-2DFD-4680-803D-8EE32CC2F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3307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ίνακα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3900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F79BC8C8-3E67-40DF-8AA9-34344A5C7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63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1BA9B28C-950E-4486-9258-CB71DBA67E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998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B99177D1-A9B2-4DA8-9B7A-823D4FEDAD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770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B2C1B712-A53F-4078-8832-CD1D69BDE9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245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D9788363-6822-41BA-BAA8-AF5402EF7A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197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1B626-6077-4F8C-8864-408345348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80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541B8065-7121-4194-A64E-A8C63ECC50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170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BC481A04-12CF-4344-874A-60F6C3E117F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861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F7E74297-CB56-474D-B8A3-9E89D854AA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758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58F9728C-E7E4-4693-B467-B2F24232FC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935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D68B678D-D1EB-4BB3-8577-B189714BED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458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CF2D5FFB-0BA0-4BBC-A085-FB1E7884B3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282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7663" y="6551613"/>
            <a:ext cx="1895475" cy="33337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75000"/>
              </a:spcBef>
              <a:buClr>
                <a:srgbClr val="FAFD00"/>
              </a:buClr>
              <a:buSzPct val="117000"/>
              <a:buFont typeface="Symbol" charset="0"/>
              <a:buChar char="·"/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7463" y="6564313"/>
            <a:ext cx="3673475" cy="32067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75000"/>
              </a:spcBef>
              <a:buClr>
                <a:srgbClr val="FAFD00"/>
              </a:buClr>
              <a:buSzPct val="117000"/>
              <a:buFont typeface="Symbol" charset="0"/>
              <a:buChar char="·"/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95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7663" y="6551613"/>
            <a:ext cx="1895475" cy="33337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75000"/>
              </a:spcBef>
              <a:buClr>
                <a:srgbClr val="FAFD00"/>
              </a:buClr>
              <a:buSzPct val="117000"/>
              <a:buFont typeface="Symbol" charset="0"/>
              <a:buChar char="·"/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7463" y="6564313"/>
            <a:ext cx="3673475" cy="32067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75000"/>
              </a:spcBef>
              <a:buClr>
                <a:srgbClr val="FAFD00"/>
              </a:buClr>
              <a:buSzPct val="117000"/>
              <a:buFont typeface="Symbol" charset="0"/>
              <a:buChar char="·"/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09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0188" y="1377950"/>
            <a:ext cx="4265612" cy="5097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10" y="1377950"/>
            <a:ext cx="4265613" cy="5097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7663" y="6551613"/>
            <a:ext cx="1895475" cy="33337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75000"/>
              </a:spcBef>
              <a:buClr>
                <a:srgbClr val="FAFD00"/>
              </a:buClr>
              <a:buSzPct val="117000"/>
              <a:buFont typeface="Symbol" charset="0"/>
              <a:buChar char="·"/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97463" y="6564313"/>
            <a:ext cx="3673475" cy="32067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75000"/>
              </a:spcBef>
              <a:buClr>
                <a:srgbClr val="FAFD00"/>
              </a:buClr>
              <a:buSzPct val="117000"/>
              <a:buFont typeface="Symbol" charset="0"/>
              <a:buChar char="·"/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85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47663" y="6551613"/>
            <a:ext cx="1895475" cy="33337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75000"/>
              </a:spcBef>
              <a:buClr>
                <a:srgbClr val="FAFD00"/>
              </a:buClr>
              <a:buSzPct val="117000"/>
              <a:buFont typeface="Symbol" charset="0"/>
              <a:buChar char="·"/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097463" y="6564313"/>
            <a:ext cx="3673475" cy="32067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75000"/>
              </a:spcBef>
              <a:buClr>
                <a:srgbClr val="FAFD00"/>
              </a:buClr>
              <a:buSzPct val="117000"/>
              <a:buFont typeface="Symbol" charset="0"/>
              <a:buChar char="·"/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95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C107C-D7CD-4093-922D-3EAA1F1332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7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7663" y="6551613"/>
            <a:ext cx="1895475" cy="33337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75000"/>
              </a:spcBef>
              <a:buClr>
                <a:srgbClr val="FAFD00"/>
              </a:buClr>
              <a:buSzPct val="117000"/>
              <a:buFont typeface="Symbol" charset="0"/>
              <a:buChar char="·"/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97463" y="6564313"/>
            <a:ext cx="3673475" cy="32067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75000"/>
              </a:spcBef>
              <a:buClr>
                <a:srgbClr val="FAFD00"/>
              </a:buClr>
              <a:buSzPct val="117000"/>
              <a:buFont typeface="Symbol" charset="0"/>
              <a:buChar char="·"/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03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47663" y="6551613"/>
            <a:ext cx="1895475" cy="33337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75000"/>
              </a:spcBef>
              <a:buClr>
                <a:srgbClr val="FAFD00"/>
              </a:buClr>
              <a:buSzPct val="117000"/>
              <a:buFont typeface="Symbol" charset="0"/>
              <a:buChar char="·"/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97463" y="6564313"/>
            <a:ext cx="3673475" cy="32067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75000"/>
              </a:spcBef>
              <a:buClr>
                <a:srgbClr val="FAFD00"/>
              </a:buClr>
              <a:buSzPct val="117000"/>
              <a:buFont typeface="Symbol" charset="0"/>
              <a:buChar char="·"/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261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7663" y="6551613"/>
            <a:ext cx="1895475" cy="33337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75000"/>
              </a:spcBef>
              <a:buClr>
                <a:srgbClr val="FAFD00"/>
              </a:buClr>
              <a:buSzPct val="117000"/>
              <a:buFont typeface="Symbol" charset="0"/>
              <a:buChar char="·"/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97463" y="6564313"/>
            <a:ext cx="3673475" cy="32067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75000"/>
              </a:spcBef>
              <a:buClr>
                <a:srgbClr val="FAFD00"/>
              </a:buClr>
              <a:buSzPct val="117000"/>
              <a:buFont typeface="Symbol" charset="0"/>
              <a:buChar char="·"/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173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7663" y="6551613"/>
            <a:ext cx="1895475" cy="33337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75000"/>
              </a:spcBef>
              <a:buClr>
                <a:srgbClr val="FAFD00"/>
              </a:buClr>
              <a:buSzPct val="117000"/>
              <a:buFont typeface="Symbol" charset="0"/>
              <a:buChar char="·"/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97463" y="6564313"/>
            <a:ext cx="3673475" cy="32067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75000"/>
              </a:spcBef>
              <a:buClr>
                <a:srgbClr val="FAFD00"/>
              </a:buClr>
              <a:buSzPct val="117000"/>
              <a:buFont typeface="Symbol" charset="0"/>
              <a:buChar char="·"/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589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7663" y="6551613"/>
            <a:ext cx="1895475" cy="33337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75000"/>
              </a:spcBef>
              <a:buClr>
                <a:srgbClr val="FAFD00"/>
              </a:buClr>
              <a:buSzPct val="117000"/>
              <a:buFont typeface="Symbol" charset="0"/>
              <a:buChar char="·"/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7463" y="6564313"/>
            <a:ext cx="3673475" cy="32067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75000"/>
              </a:spcBef>
              <a:buClr>
                <a:srgbClr val="FAFD00"/>
              </a:buClr>
              <a:buSzPct val="117000"/>
              <a:buFont typeface="Symbol" charset="0"/>
              <a:buChar char="·"/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10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6" y="230201"/>
            <a:ext cx="2171700" cy="6245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0198" y="230201"/>
            <a:ext cx="6365875" cy="6245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7663" y="6551613"/>
            <a:ext cx="1895475" cy="33337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75000"/>
              </a:spcBef>
              <a:buClr>
                <a:srgbClr val="FAFD00"/>
              </a:buClr>
              <a:buSzPct val="117000"/>
              <a:buFont typeface="Symbol" charset="0"/>
              <a:buChar char="·"/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7463" y="6564313"/>
            <a:ext cx="3673475" cy="32067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75000"/>
              </a:spcBef>
              <a:buClr>
                <a:srgbClr val="FAFD00"/>
              </a:buClr>
              <a:buSzPct val="117000"/>
              <a:buFont typeface="Symbol" charset="0"/>
              <a:buChar char="·"/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02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38016"/>
      </p:ext>
    </p:extLst>
  </p:cSld>
  <p:clrMapOvr>
    <a:masterClrMapping/>
  </p:clrMapOvr>
  <p:transition/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74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l">
              <a:spcBef>
                <a:spcPct val="0"/>
              </a:spcBef>
              <a:defRPr b="1">
                <a:solidFill>
                  <a:srgbClr val="FFFFFF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l">
              <a:spcBef>
                <a:spcPct val="0"/>
              </a:spcBef>
              <a:defRPr b="1">
                <a:solidFill>
                  <a:srgbClr val="FFFFFF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algn="l">
              <a:spcBef>
                <a:spcPct val="0"/>
              </a:spcBef>
              <a:defRPr b="1">
                <a:solidFill>
                  <a:srgbClr val="FFFFFF"/>
                </a:solidFill>
                <a:latin typeface="Arial"/>
              </a:defRPr>
            </a:lvl1pPr>
          </a:lstStyle>
          <a:p>
            <a:pPr>
              <a:defRPr/>
            </a:pPr>
            <a:fld id="{94E306F9-0F1F-4DD8-9182-5B5FE617C5D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9471758"/>
      </p:ext>
    </p:extLst>
  </p:cSld>
  <p:clrMapOvr>
    <a:masterClrMapping/>
  </p:clrMapOvr>
  <p:transition spd="med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763" y="330201"/>
            <a:ext cx="8462962" cy="5250792"/>
          </a:xfrm>
        </p:spPr>
        <p:txBody>
          <a:bodyPr anchorCtr="1"/>
          <a:lstStyle>
            <a:lvl1pPr algn="ctr">
              <a:defRPr sz="4000" b="1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0255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ange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19543" y="6483975"/>
            <a:ext cx="4152457" cy="307975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777251" y="6483975"/>
            <a:ext cx="4152457" cy="307975"/>
          </a:xfr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3326887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246CE-C087-464C-8F15-CBC7AC52A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65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2192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3434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3434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0150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015038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0150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422A0-312E-44F5-898A-8521C60F5BC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4689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B58EAED6-3590-4AAB-ADBD-EB25DAF422F7}" type="datetimeFigureOut">
              <a:rPr lang="en-US"/>
              <a:pPr>
                <a:defRPr/>
              </a:pPr>
              <a:t>4/18/2020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D9A3C6BB-0296-4775-A067-C4A13319D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657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67E70BF9-41C2-4498-BDA1-B51850F04749}" type="datetimeFigureOut">
              <a:rPr lang="en-US"/>
              <a:pPr>
                <a:defRPr/>
              </a:pPr>
              <a:t>4/18/2020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907C097E-4BE3-428E-9CFA-CF5F9D6AA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562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8659A11A-2EE6-4AD4-A0A1-727244853F49}" type="datetimeFigureOut">
              <a:rPr lang="en-US"/>
              <a:pPr>
                <a:defRPr/>
              </a:pPr>
              <a:t>4/18/2020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70424A35-91F9-4C3B-AC8B-6B3214DA3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732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238B7B2A-75A5-425B-A269-6C1E98ACB2F0}" type="datetimeFigureOut">
              <a:rPr lang="en-US"/>
              <a:pPr>
                <a:defRPr/>
              </a:pPr>
              <a:t>4/18/2020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CB1EB09E-9040-412F-977F-527C1FCE7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578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BA93E8B9-7359-4F5F-B275-EA74CEAF6758}" type="datetimeFigureOut">
              <a:rPr lang="en-US"/>
              <a:pPr>
                <a:defRPr/>
              </a:pPr>
              <a:t>4/18/2020</a:t>
            </a:fld>
            <a:endParaRPr lang="en-US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B45DE6F6-79BB-413C-A27B-BBA91487C1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25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0C225775-F144-4880-B552-0189F1B61CE8}" type="datetimeFigureOut">
              <a:rPr lang="en-US"/>
              <a:pPr>
                <a:defRPr/>
              </a:pPr>
              <a:t>4/18/2020</a:t>
            </a:fld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33A8340E-E06C-4DE7-A1F3-D7C3C929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389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B0E8F332-54F6-4C2E-BD86-DBA77670A3D6}" type="datetimeFigureOut">
              <a:rPr lang="en-US"/>
              <a:pPr>
                <a:defRPr/>
              </a:pPr>
              <a:t>4/18/2020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0EFE69FA-C504-4FCF-B4FA-BA7190D20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982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23A6ED1D-649C-476B-975F-0DE68B86E992}" type="datetimeFigureOut">
              <a:rPr lang="en-US"/>
              <a:pPr>
                <a:defRPr/>
              </a:pPr>
              <a:t>4/18/2020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6BA2DB66-91B8-4F48-8C87-586FE73047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68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F1A4ECBB-C6DA-480F-95CD-280F9CC2008D}" type="datetimeFigureOut">
              <a:rPr lang="en-US"/>
              <a:pPr>
                <a:defRPr/>
              </a:pPr>
              <a:t>4/18/2020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34766AAF-086C-4586-9EC1-AB5FB2959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16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FB379-7653-48B7-A742-A09E7AF80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942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6BBD5B3F-7E85-44D0-A477-2B69194CB056}" type="datetimeFigureOut">
              <a:rPr lang="en-US"/>
              <a:pPr>
                <a:defRPr/>
              </a:pPr>
              <a:t>4/18/2020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A7CC4913-FF5F-4142-990B-269E3E3AF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620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2F4A0E01-89C3-4926-9112-6376CB8650A1}" type="datetimeFigureOut">
              <a:rPr lang="en-US"/>
              <a:pPr>
                <a:defRPr/>
              </a:pPr>
              <a:t>4/18/2020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7B0AE505-9A13-4895-9D2C-986B18015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350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Large confetti"/>
          <p:cNvSpPr>
            <a:spLocks noChangeArrowheads="1"/>
          </p:cNvSpPr>
          <p:nvPr/>
        </p:nvSpPr>
        <p:spPr bwMode="ltGray">
          <a:xfrm>
            <a:off x="484188" y="1549400"/>
            <a:ext cx="8158162" cy="1689100"/>
          </a:xfrm>
          <a:prstGeom prst="rect">
            <a:avLst/>
          </a:prstGeom>
          <a:pattFill prst="lgConfetti">
            <a:fgClr>
              <a:schemeClr val="accent2">
                <a:alpha val="50195"/>
              </a:schemeClr>
            </a:fgClr>
            <a:bgClr>
              <a:schemeClr val="folHlink"/>
            </a:bgClr>
          </a:patt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ltGray">
          <a:xfrm>
            <a:off x="228600" y="3206750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ltGray">
          <a:xfrm>
            <a:off x="228600" y="1482725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ltGray">
          <a:xfrm>
            <a:off x="8623300" y="124618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ltGray">
          <a:xfrm>
            <a:off x="434975" y="125253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ltGray">
          <a:xfrm>
            <a:off x="2830513" y="5783263"/>
            <a:ext cx="3481387" cy="7778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10" name="Rectangle 8" descr="Large confetti"/>
          <p:cNvSpPr>
            <a:spLocks noChangeArrowheads="1"/>
          </p:cNvSpPr>
          <p:nvPr/>
        </p:nvSpPr>
        <p:spPr bwMode="ltGray">
          <a:xfrm>
            <a:off x="4095750" y="5734050"/>
            <a:ext cx="949325" cy="176213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30729" name="Rectangle 9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  <a:pattFill prst="lgConfetti">
            <a:fgClr>
              <a:schemeClr val="accent2"/>
            </a:fgClr>
            <a:bgClr>
              <a:schemeClr val="folHlink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73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 anchor="b" anchorCtr="0"/>
          <a:lstStyle>
            <a:lvl1pPr>
              <a:spcBef>
                <a:spcPct val="50000"/>
              </a:spcBef>
              <a:defRPr>
                <a:solidFill>
                  <a:srgbClr val="00264C"/>
                </a:solidFill>
              </a:defRPr>
            </a:lvl1pPr>
          </a:lstStyle>
          <a:p>
            <a:pPr>
              <a:defRPr/>
            </a:pPr>
            <a:fld id="{C1BAC9EF-DD9D-4D70-BC87-1809D569B2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7763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09484EE5-CB2A-41D7-B248-910B0EDD9C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658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C382F7FA-74AA-416D-B48F-62C0BBCC20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3376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EF50F573-BC95-4CC5-BD42-509012C2D3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0974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0C7413C1-BC0A-4803-8BBE-FC4F3F2FA8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8475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75E4D25F-010C-4733-89A0-C3BCA51E5F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8813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156FF83A-CB95-4BDC-9E91-4882388562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0334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7B48B8B2-8721-44C4-9F63-8943525E55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175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4BB42-74DE-4809-8794-1F1AF4A9D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378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3A7C869E-011A-4CE9-8914-CF06261BCF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8108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3A297873-4863-4897-8BE4-4B795A1A2F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4585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821488" y="284163"/>
            <a:ext cx="2044700" cy="5811837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284163"/>
            <a:ext cx="5983288" cy="5811837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811BE81B-1C4C-4A1D-A869-8A7C63C3E9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1906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685800" y="284163"/>
            <a:ext cx="8180388" cy="5811837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5A177076-1CBD-40E9-9F24-59B6431AE5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4910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Τίτλος και Γράφημ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γραφήματος"/>
          <p:cNvSpPr>
            <a:spLocks noGrp="1"/>
          </p:cNvSpPr>
          <p:nvPr>
            <p:ph type="chart" idx="1"/>
          </p:nvPr>
        </p:nvSpPr>
        <p:spPr>
          <a:xfrm>
            <a:off x="685800" y="1905000"/>
            <a:ext cx="7772400" cy="4191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079404E1-2D4E-4CFD-868E-7CA8BE3AE5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8093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Τίτλος, Clip Art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ClipArt"/>
          <p:cNvSpPr>
            <a:spLocks noGrp="1"/>
          </p:cNvSpPr>
          <p:nvPr>
            <p:ph type="clipArt"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2DB036AC-EE29-4A3A-B850-6146AC6F48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1398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8AA559D2-3B3F-42F6-BFD3-07E17B2019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9899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3810000" cy="20193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10000" cy="20193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4AAF079C-88FE-43E0-B87F-C3E70DE7C3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9081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Large confetti"/>
          <p:cNvSpPr>
            <a:spLocks noChangeArrowheads="1"/>
          </p:cNvSpPr>
          <p:nvPr/>
        </p:nvSpPr>
        <p:spPr bwMode="ltGray">
          <a:xfrm>
            <a:off x="484188" y="1549400"/>
            <a:ext cx="8158162" cy="1689100"/>
          </a:xfrm>
          <a:prstGeom prst="rect">
            <a:avLst/>
          </a:prstGeom>
          <a:pattFill prst="lgConfetti">
            <a:fgClr>
              <a:schemeClr val="accent2">
                <a:alpha val="50195"/>
              </a:schemeClr>
            </a:fgClr>
            <a:bgClr>
              <a:schemeClr val="folHlink"/>
            </a:bgClr>
          </a:patt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ltGray">
          <a:xfrm>
            <a:off x="228600" y="3206750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ltGray">
          <a:xfrm>
            <a:off x="228600" y="1482725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ltGray">
          <a:xfrm>
            <a:off x="8623300" y="124618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ltGray">
          <a:xfrm>
            <a:off x="434975" y="125253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ltGray">
          <a:xfrm>
            <a:off x="2830513" y="5783263"/>
            <a:ext cx="3481387" cy="7778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10" name="Rectangle 8" descr="Large confetti"/>
          <p:cNvSpPr>
            <a:spLocks noChangeArrowheads="1"/>
          </p:cNvSpPr>
          <p:nvPr/>
        </p:nvSpPr>
        <p:spPr bwMode="ltGray">
          <a:xfrm>
            <a:off x="4095750" y="5734050"/>
            <a:ext cx="949325" cy="176213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30729" name="Rectangle 9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  <a:pattFill prst="lgConfetti">
            <a:fgClr>
              <a:schemeClr val="accent2"/>
            </a:fgClr>
            <a:bgClr>
              <a:schemeClr val="folHlink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73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 anchor="b" anchorCtr="0"/>
          <a:lstStyle>
            <a:lvl1pPr>
              <a:spcBef>
                <a:spcPct val="50000"/>
              </a:spcBef>
              <a:defRPr>
                <a:solidFill>
                  <a:srgbClr val="00264C"/>
                </a:solidFill>
              </a:defRPr>
            </a:lvl1pPr>
          </a:lstStyle>
          <a:p>
            <a:pPr>
              <a:defRPr/>
            </a:pPr>
            <a:fld id="{C6E1EAFD-B1E7-43D9-B81F-D7C863505F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8042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23AB44D4-3CA0-448B-BD0C-65BC313FCA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208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59A46-3F03-4637-ADFD-E3592FF0A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193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C796679A-F315-4F20-8A36-4C89BCF435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7241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1B1636F4-EFD4-4406-B446-0542CA0A89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9134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CCF3B0D6-AA95-4010-B8D0-074BF76475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0850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00D91530-62D9-45BF-BFBD-5E859E0F4B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0182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30A27CCB-A285-40DD-A9B4-E97DAEAA9B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7634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F0268D8B-C54A-4601-BA9F-760631CADE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8267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76144FEB-78A5-4F32-84E4-BA6467258A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3307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44BA605C-C725-496C-9E2B-4F105DA64F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7506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821488" y="284163"/>
            <a:ext cx="2044700" cy="5811837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284163"/>
            <a:ext cx="5983288" cy="5811837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AEA718FE-A4FE-46EE-83D2-B46751C8D4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3381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685800" y="284163"/>
            <a:ext cx="8180388" cy="5811837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0AFBC682-D7F1-448A-A2A1-15801DEC64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072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4324B-74D7-4C7C-AEEF-AB7C5228D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012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Τίτλος και Γράφημ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γραφήματος"/>
          <p:cNvSpPr>
            <a:spLocks noGrp="1"/>
          </p:cNvSpPr>
          <p:nvPr>
            <p:ph type="chart" idx="1"/>
          </p:nvPr>
        </p:nvSpPr>
        <p:spPr>
          <a:xfrm>
            <a:off x="685800" y="1905000"/>
            <a:ext cx="7772400" cy="4191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A0F86952-7211-47D9-B648-4BFD099362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1670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Τίτλος, Clip Art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ClipArt"/>
          <p:cNvSpPr>
            <a:spLocks noGrp="1"/>
          </p:cNvSpPr>
          <p:nvPr>
            <p:ph type="clipArt"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F6C296B7-108B-4E88-A375-0806937518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0821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B525D53A-D125-41BD-9A89-21E475B9EF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0777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3810000" cy="20193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10000" cy="20193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5AC8C196-7C9B-4760-BE55-EE0F8BA3A4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5383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9E3C5529-A62E-43E5-8FB5-AB9A9C59C2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596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C8808004-A29E-4086-B4BD-86D965A774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849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B5DF97B2-90C8-4558-9613-A7B48E8FE9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561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21093061-AFEA-4AC9-9951-98C2C5537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347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229FDD39-D600-4A48-818D-C20B48D64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071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0DFDDAF5-286B-404A-99A7-ADD10E2D9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08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CE244-F8DF-4965-BE9B-573DAE602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8239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6BBA69E2-6A89-44FC-B5C2-FAD091B3F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25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2A1AEF6C-B98F-4011-A942-10D06812C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174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1CABEA0D-55E6-47EB-8C6D-FA51CEF2B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778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5458CE31-D771-49AF-A8DC-20129ADD3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233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BA89010E-1ABB-46C9-83EA-A4EED49FA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123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defRPr/>
              </a:pPr>
              <a:endParaRPr kumimoji="1" lang="el-GR" altLang="el-GR" sz="1800" smtClean="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defRPr/>
              </a:pPr>
              <a:endParaRPr lang="el-GR" altLang="el-GR" smtClean="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defRPr/>
              </a:pPr>
              <a:endParaRPr kumimoji="1" lang="el-GR" altLang="el-GR" sz="1800" smtClean="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defRPr/>
              </a:pPr>
              <a:endParaRPr kumimoji="1" lang="el-GR" altLang="el-GR" sz="1800" smtClean="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defRPr/>
              </a:pPr>
              <a:endParaRPr kumimoji="1" lang="el-GR" altLang="el-GR" sz="1800" smtClean="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defRPr/>
              </a:pPr>
              <a:endParaRPr kumimoji="1" lang="el-GR" altLang="el-GR" sz="1800" smtClean="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defRPr/>
              </a:pPr>
              <a:endParaRPr kumimoji="1" lang="el-GR" altLang="el-GR" sz="1800" smtClean="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defRPr/>
              </a:pPr>
              <a:endParaRPr kumimoji="1" lang="el-GR" altLang="el-GR" sz="1800" smtClean="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 anchorCtr="1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επεξεργασία του στυλ τίτλου στο υπόδειγμα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67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el-GR"/>
              <a:t>Κάντε κλικ για επεξεργασία του στυλ υπότιτλου στο υπόδειγμα</a:t>
            </a: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57743B14-4EC2-47AA-AAA3-81B68E27DA8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099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F0E13FD3-BCA6-42A2-B06A-01887C79DD6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50557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43B6EED4-E264-400D-9115-B5AC8BFE112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35411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8036373C-22B6-4BFA-A1B5-4B90DD7743F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12166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C8C2292F-3C77-4628-B9BB-ED49605F707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8308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8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 smtClean="0"/>
              <a:t>Click to edit Master text styles</a:t>
            </a:r>
          </a:p>
          <a:p>
            <a:pPr lvl="1"/>
            <a:r>
              <a:rPr lang="en-US" altLang="el-GR" smtClean="0"/>
              <a:t>Second level</a:t>
            </a:r>
          </a:p>
          <a:p>
            <a:pPr lvl="2"/>
            <a:r>
              <a:rPr lang="en-US" altLang="el-GR" smtClean="0"/>
              <a:t>Third level</a:t>
            </a:r>
          </a:p>
          <a:p>
            <a:pPr lvl="3"/>
            <a:r>
              <a:rPr lang="en-US" altLang="el-GR" smtClean="0"/>
              <a:t>Fourth level</a:t>
            </a:r>
          </a:p>
          <a:p>
            <a:pPr lvl="4"/>
            <a:r>
              <a:rPr lang="en-US" altLang="el-G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6C834B93-BA02-4787-9963-FD9668681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20" r:id="rId1"/>
    <p:sldLayoutId id="2147486321" r:id="rId2"/>
    <p:sldLayoutId id="2147486322" r:id="rId3"/>
    <p:sldLayoutId id="2147486323" r:id="rId4"/>
    <p:sldLayoutId id="2147486324" r:id="rId5"/>
    <p:sldLayoutId id="2147486325" r:id="rId6"/>
    <p:sldLayoutId id="2147486326" r:id="rId7"/>
    <p:sldLayoutId id="2147486327" r:id="rId8"/>
    <p:sldLayoutId id="2147486328" r:id="rId9"/>
    <p:sldLayoutId id="2147486329" r:id="rId10"/>
    <p:sldLayoutId id="21474863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90600"/>
            <a:ext cx="777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 smtClean="0"/>
              <a:t>Click to edit Master text styles</a:t>
            </a:r>
          </a:p>
          <a:p>
            <a:pPr lvl="1"/>
            <a:r>
              <a:rPr lang="en-US" altLang="el-GR" smtClean="0"/>
              <a:t>Second level</a:t>
            </a:r>
          </a:p>
          <a:p>
            <a:pPr lvl="2"/>
            <a:r>
              <a:rPr lang="en-US" altLang="el-GR" smtClean="0"/>
              <a:t>Third level</a:t>
            </a:r>
          </a:p>
          <a:p>
            <a:pPr lvl="3"/>
            <a:r>
              <a:rPr lang="en-US" altLang="el-GR" smtClean="0"/>
              <a:t>Fourth level</a:t>
            </a:r>
          </a:p>
          <a:p>
            <a:pPr lvl="4"/>
            <a:r>
              <a:rPr lang="en-US" altLang="el-GR" smtClean="0"/>
              <a:t>Fifth level</a:t>
            </a:r>
          </a:p>
        </p:txBody>
      </p:sp>
      <p:sp>
        <p:nvSpPr>
          <p:cNvPr id="11268" name="Rectangle 7"/>
          <p:cNvSpPr>
            <a:spLocks noChangeArrowheads="1"/>
          </p:cNvSpPr>
          <p:nvPr userDrawn="1"/>
        </p:nvSpPr>
        <p:spPr bwMode="gray">
          <a:xfrm>
            <a:off x="0" y="708025"/>
            <a:ext cx="8785225" cy="53975"/>
          </a:xfrm>
          <a:prstGeom prst="rect">
            <a:avLst/>
          </a:prstGeom>
          <a:gradFill rotWithShape="0">
            <a:gsLst>
              <a:gs pos="0">
                <a:srgbClr val="666699"/>
              </a:gs>
              <a:gs pos="100000">
                <a:srgbClr val="D1D1E0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lang="el-GR" altLang="el-GR" sz="20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9" name="Rectangle 8"/>
          <p:cNvSpPr>
            <a:spLocks noChangeArrowheads="1"/>
          </p:cNvSpPr>
          <p:nvPr userDrawn="1"/>
        </p:nvSpPr>
        <p:spPr bwMode="gray">
          <a:xfrm>
            <a:off x="358775" y="784225"/>
            <a:ext cx="8785225" cy="53975"/>
          </a:xfrm>
          <a:prstGeom prst="rect">
            <a:avLst/>
          </a:prstGeom>
          <a:gradFill rotWithShape="0">
            <a:gsLst>
              <a:gs pos="0">
                <a:srgbClr val="666699"/>
              </a:gs>
              <a:gs pos="100000">
                <a:srgbClr val="D1D1E0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lang="el-GR" altLang="el-GR" sz="20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70" name="Rectangle 11"/>
          <p:cNvSpPr>
            <a:spLocks noChangeArrowheads="1"/>
          </p:cNvSpPr>
          <p:nvPr userDrawn="1"/>
        </p:nvSpPr>
        <p:spPr bwMode="auto">
          <a:xfrm>
            <a:off x="4071938" y="2876550"/>
            <a:ext cx="9144000" cy="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lang="el-GR" altLang="el-GR" sz="200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31" r:id="rId1"/>
    <p:sldLayoutId id="2147486332" r:id="rId2"/>
    <p:sldLayoutId id="2147486333" r:id="rId3"/>
    <p:sldLayoutId id="2147486334" r:id="rId4"/>
    <p:sldLayoutId id="2147486335" r:id="rId5"/>
    <p:sldLayoutId id="2147486336" r:id="rId6"/>
    <p:sldLayoutId id="2147486337" r:id="rId7"/>
    <p:sldLayoutId id="2147486338" r:id="rId8"/>
    <p:sldLayoutId id="2147486339" r:id="rId9"/>
    <p:sldLayoutId id="2147486340" r:id="rId10"/>
    <p:sldLayoutId id="2147486341" r:id="rId11"/>
    <p:sldLayoutId id="2147486342" r:id="rId12"/>
    <p:sldLayoutId id="2147486343" r:id="rId13"/>
    <p:sldLayoutId id="2147486344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99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99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99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99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333399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333399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333399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333399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3333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3333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rgbClr val="3333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000">
          <a:solidFill>
            <a:srgbClr val="3333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rgbClr val="3333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3333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3333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3333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333399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002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638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38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38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39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39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39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39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39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39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39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39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39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39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40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40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40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40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40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40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40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40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40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40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41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41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41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41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41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41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41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41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41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>
                <a:spcBef>
                  <a:spcPct val="0"/>
                </a:spcBef>
                <a:defRPr/>
              </a:pPr>
              <a:endParaRPr lang="el-GR" sz="18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641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2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2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2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2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2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2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2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2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2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2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3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3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3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3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3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3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3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3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3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3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4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4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4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4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4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4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4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4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4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4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5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5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5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5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5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5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5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5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5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5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6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6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6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6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6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6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6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6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6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6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7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7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7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7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7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7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7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7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7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7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8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8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8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8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8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8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8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8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8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8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9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9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9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9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9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9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9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9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9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49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0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0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0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0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0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0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0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0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0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0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1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1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1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1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1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1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1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1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1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1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2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2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2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2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2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2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2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2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2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2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3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3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3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3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3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3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3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3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3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3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4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4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4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4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4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4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4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4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4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4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5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5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5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5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5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5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5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5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5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5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6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6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6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6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6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6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6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6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6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6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7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7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7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7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7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7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7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7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7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7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8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8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8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8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8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8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8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8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8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8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9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9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9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9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9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9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9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9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9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59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60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  <p:sp>
          <p:nvSpPr>
            <p:cNvPr id="1660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el-GR" sz="2000">
                <a:solidFill>
                  <a:srgbClr val="99FFCC"/>
                </a:solidFill>
                <a:latin typeface="Arial" charset="0"/>
              </a:endParaRPr>
            </a:p>
          </p:txBody>
        </p:sp>
      </p:grpSp>
      <p:sp>
        <p:nvSpPr>
          <p:cNvPr id="1660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E2D4031-5E42-49C0-9531-DF4960A41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603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604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20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605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606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456" r:id="rId1"/>
    <p:sldLayoutId id="2147486457" r:id="rId2"/>
    <p:sldLayoutId id="2147486458" r:id="rId3"/>
    <p:sldLayoutId id="2147486459" r:id="rId4"/>
    <p:sldLayoutId id="2147486460" r:id="rId5"/>
    <p:sldLayoutId id="2147486461" r:id="rId6"/>
    <p:sldLayoutId id="2147486462" r:id="rId7"/>
    <p:sldLayoutId id="2147486463" r:id="rId8"/>
    <p:sldLayoutId id="2147486464" r:id="rId9"/>
    <p:sldLayoutId id="2147486465" r:id="rId10"/>
    <p:sldLayoutId id="2147486466" r:id="rId11"/>
    <p:sldLayoutId id="2147486467" r:id="rId12"/>
    <p:sldLayoutId id="2147486468" r:id="rId13"/>
    <p:sldLayoutId id="2147486469" r:id="rId14"/>
    <p:sldLayoutId id="214748647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7467C9F-8C9E-4D96-9EAF-BBFC059C80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345" r:id="rId1"/>
    <p:sldLayoutId id="2147486346" r:id="rId2"/>
    <p:sldLayoutId id="2147486347" r:id="rId3"/>
    <p:sldLayoutId id="2147486348" r:id="rId4"/>
    <p:sldLayoutId id="2147486349" r:id="rId5"/>
    <p:sldLayoutId id="2147486350" r:id="rId6"/>
    <p:sldLayoutId id="2147486351" r:id="rId7"/>
    <p:sldLayoutId id="2147486352" r:id="rId8"/>
    <p:sldLayoutId id="2147486353" r:id="rId9"/>
    <p:sldLayoutId id="2147486354" r:id="rId10"/>
    <p:sldLayoutId id="2147486355" r:id="rId11"/>
    <p:sldLayoutId id="2147486356" r:id="rId12"/>
    <p:sldLayoutId id="2147486357" r:id="rId13"/>
    <p:sldLayoutId id="214748635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solidFill>
          <a:srgbClr val="141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6538" y="230188"/>
            <a:ext cx="868362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 smtClean="0"/>
              <a:t>Click to edit Master title style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188" y="1377950"/>
            <a:ext cx="8683625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 smtClean="0"/>
              <a:t>Click to edit Master text styles</a:t>
            </a:r>
          </a:p>
          <a:p>
            <a:pPr lvl="1"/>
            <a:r>
              <a:rPr lang="en-US" altLang="el-GR" smtClean="0"/>
              <a:t>Second level</a:t>
            </a:r>
          </a:p>
          <a:p>
            <a:pPr lvl="2"/>
            <a:r>
              <a:rPr lang="en-US" altLang="el-GR" smtClean="0"/>
              <a:t>Third level</a:t>
            </a:r>
          </a:p>
          <a:p>
            <a:pPr lvl="3"/>
            <a:r>
              <a:rPr lang="en-US" altLang="el-GR" smtClean="0"/>
              <a:t>Fourth level</a:t>
            </a:r>
          </a:p>
          <a:p>
            <a:pPr lvl="4"/>
            <a:r>
              <a:rPr lang="en-US" altLang="el-GR" smtClean="0"/>
              <a:t>Fifth level</a:t>
            </a:r>
          </a:p>
        </p:txBody>
      </p:sp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8666163" y="6467475"/>
            <a:ext cx="477837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75000"/>
              </a:spcBef>
              <a:spcAft>
                <a:spcPct val="0"/>
              </a:spcAft>
              <a:buClr>
                <a:srgbClr val="FAFD00"/>
              </a:buClr>
              <a:buSzPct val="117000"/>
              <a:buFont typeface="Symbol" pitchFamily="18" charset="2"/>
              <a:buChar char="·"/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75000"/>
              </a:spcBef>
              <a:spcAft>
                <a:spcPct val="0"/>
              </a:spcAft>
              <a:buClr>
                <a:srgbClr val="FAFD00"/>
              </a:buClr>
              <a:buSzPct val="117000"/>
              <a:buFont typeface="Symbol" pitchFamily="18" charset="2"/>
              <a:buChar char="·"/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75000"/>
              </a:spcBef>
              <a:spcAft>
                <a:spcPct val="0"/>
              </a:spcAft>
              <a:buClr>
                <a:srgbClr val="FAFD00"/>
              </a:buClr>
              <a:buSzPct val="117000"/>
              <a:buFont typeface="Symbol" pitchFamily="18" charset="2"/>
              <a:buChar char="·"/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75000"/>
              </a:spcBef>
              <a:spcAft>
                <a:spcPct val="0"/>
              </a:spcAft>
              <a:buClr>
                <a:srgbClr val="FAFD00"/>
              </a:buClr>
              <a:buSzPct val="117000"/>
              <a:buFont typeface="Symbol" pitchFamily="18" charset="2"/>
              <a:buChar char="·"/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0" hangingPunct="0">
              <a:spcBef>
                <a:spcPct val="0"/>
              </a:spcBef>
              <a:defRPr/>
            </a:pPr>
            <a:fld id="{9A3780E3-0EA6-47B2-81E8-370A15B23A01}" type="slidenum">
              <a:rPr lang="en-US" sz="1600" smtClean="0">
                <a:latin typeface="Times New Roman" pitchFamily="18" charset="0"/>
              </a:rPr>
              <a:pPr algn="r" eaLnBrk="0" hangingPunct="0">
                <a:spcBef>
                  <a:spcPct val="0"/>
                </a:spcBef>
                <a:defRPr/>
              </a:pPr>
              <a:t>‹#›</a:t>
            </a:fld>
            <a:endParaRPr lang="en-US" sz="1600" smtClean="0">
              <a:latin typeface="Times New Roman" pitchFamily="18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359" r:id="rId1"/>
    <p:sldLayoutId id="2147486360" r:id="rId2"/>
    <p:sldLayoutId id="2147486361" r:id="rId3"/>
    <p:sldLayoutId id="2147486362" r:id="rId4"/>
    <p:sldLayoutId id="2147486363" r:id="rId5"/>
    <p:sldLayoutId id="2147486364" r:id="rId6"/>
    <p:sldLayoutId id="2147486365" r:id="rId7"/>
    <p:sldLayoutId id="2147486366" r:id="rId8"/>
    <p:sldLayoutId id="2147486367" r:id="rId9"/>
    <p:sldLayoutId id="2147486368" r:id="rId10"/>
    <p:sldLayoutId id="2147486369" r:id="rId11"/>
    <p:sldLayoutId id="2147486370" r:id="rId12"/>
    <p:sldLayoutId id="2147486371" r:id="rId13"/>
    <p:sldLayoutId id="2147486372" r:id="rId14"/>
    <p:sldLayoutId id="2147486373" r:id="rId15"/>
  </p:sldLayoutIdLst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Arial Unicode MS" pitchFamily="34" charset="-128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Arial Unicode MS" pitchFamily="34" charset="-128"/>
          <a:cs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Arial Unicode MS" pitchFamily="34" charset="-128"/>
          <a:cs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Arial Unicode MS" pitchFamily="34" charset="-128"/>
          <a:cs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Arial Unicode MS" pitchFamily="34" charset="-128"/>
          <a:cs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285750" indent="-285750" algn="l" rtl="0" eaLnBrk="0" fontAlgn="base" hangingPunct="0">
        <a:lnSpc>
          <a:spcPct val="85000"/>
        </a:lnSpc>
        <a:spcBef>
          <a:spcPct val="8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latin typeface="+mn-lt"/>
          <a:ea typeface="Arial Unicode MS" pitchFamily="34" charset="-128"/>
          <a:cs typeface="+mn-cs"/>
        </a:defRPr>
      </a:lvl1pPr>
      <a:lvl2pPr marL="860425" indent="-28575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Arial" charset="0"/>
          <a:cs typeface="+mn-cs"/>
        </a:defRPr>
      </a:lvl2pPr>
      <a:lvl3pPr marL="1370013" indent="-22225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882775" indent="-2873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Arial" charset="0"/>
          <a:cs typeface="+mn-cs"/>
        </a:defRPr>
      </a:lvl4pPr>
      <a:lvl5pPr marL="2066925" indent="47625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Arial" charset="0"/>
          <a:cs typeface="+mn-cs"/>
        </a:defRPr>
      </a:lvl5pPr>
      <a:lvl6pPr marL="2524125" indent="47625" algn="l" rtl="0" fontAlgn="base">
        <a:lnSpc>
          <a:spcPct val="85000"/>
        </a:lnSpc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Arial" charset="0"/>
          <a:cs typeface="+mn-cs"/>
        </a:defRPr>
      </a:lvl6pPr>
      <a:lvl7pPr marL="2981325" indent="47625" algn="l" rtl="0" fontAlgn="base">
        <a:lnSpc>
          <a:spcPct val="85000"/>
        </a:lnSpc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Arial" charset="0"/>
          <a:cs typeface="+mn-cs"/>
        </a:defRPr>
      </a:lvl7pPr>
      <a:lvl8pPr marL="3438525" indent="47625" algn="l" rtl="0" fontAlgn="base">
        <a:lnSpc>
          <a:spcPct val="85000"/>
        </a:lnSpc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Arial" charset="0"/>
          <a:cs typeface="+mn-cs"/>
        </a:defRPr>
      </a:lvl8pPr>
      <a:lvl9pPr marL="3895725" indent="47625" algn="l" rtl="0" fontAlgn="base">
        <a:lnSpc>
          <a:spcPct val="85000"/>
        </a:lnSpc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Kλικ για επεξεργασία του τίτλου</a:t>
            </a:r>
            <a:endParaRPr lang="en-US" altLang="el-GR" smtClean="0"/>
          </a:p>
        </p:txBody>
      </p:sp>
      <p:sp>
        <p:nvSpPr>
          <p:cNvPr id="4099" name="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Kλικ για επεξεργασία των στυλ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  <a:endParaRPr lang="en-US" altLang="el-GR" smtClean="0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A0C4274-B6B3-476E-9BCE-37CC234F63A6}" type="datetimeFigureOut">
              <a:rPr lang="en-US"/>
              <a:pPr>
                <a:defRPr/>
              </a:pPr>
              <a:t>4/18/2020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D905979-41B5-4369-AF11-ECFD461EB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74" r:id="rId1"/>
    <p:sldLayoutId id="2147486375" r:id="rId2"/>
    <p:sldLayoutId id="2147486376" r:id="rId3"/>
    <p:sldLayoutId id="2147486377" r:id="rId4"/>
    <p:sldLayoutId id="2147486378" r:id="rId5"/>
    <p:sldLayoutId id="2147486379" r:id="rId6"/>
    <p:sldLayoutId id="2147486380" r:id="rId7"/>
    <p:sldLayoutId id="2147486381" r:id="rId8"/>
    <p:sldLayoutId id="2147486382" r:id="rId9"/>
    <p:sldLayoutId id="2147486383" r:id="rId10"/>
    <p:sldLayoutId id="21474863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descr="Large confetti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284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 smtClean="0"/>
              <a:t>Click to edit Master text styles</a:t>
            </a:r>
          </a:p>
          <a:p>
            <a:pPr lvl="1"/>
            <a:r>
              <a:rPr lang="en-GB" altLang="el-GR" smtClean="0"/>
              <a:t>Second level</a:t>
            </a:r>
          </a:p>
          <a:p>
            <a:pPr lvl="2"/>
            <a:r>
              <a:rPr lang="en-GB" altLang="el-GR" smtClean="0"/>
              <a:t>Third level</a:t>
            </a:r>
          </a:p>
          <a:p>
            <a:pPr lvl="3"/>
            <a:r>
              <a:rPr lang="en-GB" altLang="el-GR" smtClean="0"/>
              <a:t>Fourth level</a:t>
            </a:r>
          </a:p>
          <a:p>
            <a:pPr lvl="4"/>
            <a:r>
              <a:rPr lang="en-GB" altLang="el-GR" smtClean="0"/>
              <a:t>Fifth level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i="0">
                <a:solidFill>
                  <a:srgbClr val="00264C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i="0">
                <a:solidFill>
                  <a:srgbClr val="00264C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1512888"/>
            <a:ext cx="8458200" cy="87312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5127" name="Rectangle 7" descr="Large confetti"/>
          <p:cNvSpPr>
            <a:spLocks noChangeArrowheads="1"/>
          </p:cNvSpPr>
          <p:nvPr/>
        </p:nvSpPr>
        <p:spPr bwMode="ltGray">
          <a:xfrm>
            <a:off x="247650" y="0"/>
            <a:ext cx="793750" cy="18415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7067550" y="6553200"/>
            <a:ext cx="2076450" cy="79375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29705" name="Rectangle 9" descr="Large confetti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16900" y="6248400"/>
            <a:ext cx="533400" cy="6096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i="0">
                <a:solidFill>
                  <a:srgbClr val="FFFFE9"/>
                </a:solidFill>
                <a:latin typeface="+mn-lt"/>
              </a:defRPr>
            </a:lvl1pPr>
          </a:lstStyle>
          <a:p>
            <a:pPr>
              <a:defRPr/>
            </a:pPr>
            <a:fld id="{3145B037-E835-4FD5-9A49-2A04CC5524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5" r:id="rId1"/>
    <p:sldLayoutId id="2147486386" r:id="rId2"/>
    <p:sldLayoutId id="2147486387" r:id="rId3"/>
    <p:sldLayoutId id="2147486388" r:id="rId4"/>
    <p:sldLayoutId id="2147486389" r:id="rId5"/>
    <p:sldLayoutId id="2147486390" r:id="rId6"/>
    <p:sldLayoutId id="2147486391" r:id="rId7"/>
    <p:sldLayoutId id="2147486392" r:id="rId8"/>
    <p:sldLayoutId id="2147486393" r:id="rId9"/>
    <p:sldLayoutId id="2147486394" r:id="rId10"/>
    <p:sldLayoutId id="2147486395" r:id="rId11"/>
    <p:sldLayoutId id="2147486396" r:id="rId12"/>
    <p:sldLayoutId id="2147486397" r:id="rId13"/>
    <p:sldLayoutId id="2147486398" r:id="rId14"/>
    <p:sldLayoutId id="2147486399" r:id="rId15"/>
    <p:sldLayoutId id="2147486400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9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 descr="Large confetti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284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 smtClean="0"/>
              <a:t>Click to edit Master text styles</a:t>
            </a:r>
          </a:p>
          <a:p>
            <a:pPr lvl="1"/>
            <a:r>
              <a:rPr lang="en-GB" altLang="el-GR" smtClean="0"/>
              <a:t>Second level</a:t>
            </a:r>
          </a:p>
          <a:p>
            <a:pPr lvl="2"/>
            <a:r>
              <a:rPr lang="en-GB" altLang="el-GR" smtClean="0"/>
              <a:t>Third level</a:t>
            </a:r>
          </a:p>
          <a:p>
            <a:pPr lvl="3"/>
            <a:r>
              <a:rPr lang="en-GB" altLang="el-GR" smtClean="0"/>
              <a:t>Fourth level</a:t>
            </a:r>
          </a:p>
          <a:p>
            <a:pPr lvl="4"/>
            <a:r>
              <a:rPr lang="en-GB" altLang="el-GR" smtClean="0"/>
              <a:t>Fifth level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i="0">
                <a:solidFill>
                  <a:srgbClr val="00264C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i="0">
                <a:solidFill>
                  <a:srgbClr val="00264C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1512888"/>
            <a:ext cx="8458200" cy="87312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6151" name="Rectangle 7" descr="Large confetti"/>
          <p:cNvSpPr>
            <a:spLocks noChangeArrowheads="1"/>
          </p:cNvSpPr>
          <p:nvPr/>
        </p:nvSpPr>
        <p:spPr bwMode="ltGray">
          <a:xfrm>
            <a:off x="247650" y="0"/>
            <a:ext cx="793750" cy="18415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7067550" y="6553200"/>
            <a:ext cx="2076450" cy="79375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29705" name="Rectangle 9" descr="Large confetti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16900" y="6248400"/>
            <a:ext cx="533400" cy="6096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i="0">
                <a:solidFill>
                  <a:srgbClr val="FFFFE9"/>
                </a:solidFill>
                <a:latin typeface="+mn-lt"/>
              </a:defRPr>
            </a:lvl1pPr>
          </a:lstStyle>
          <a:p>
            <a:pPr>
              <a:defRPr/>
            </a:pPr>
            <a:fld id="{40C4015C-F314-4E0A-813D-F86FF3B09B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01" r:id="rId1"/>
    <p:sldLayoutId id="2147486402" r:id="rId2"/>
    <p:sldLayoutId id="2147486403" r:id="rId3"/>
    <p:sldLayoutId id="2147486404" r:id="rId4"/>
    <p:sldLayoutId id="2147486405" r:id="rId5"/>
    <p:sldLayoutId id="2147486406" r:id="rId6"/>
    <p:sldLayoutId id="2147486407" r:id="rId7"/>
    <p:sldLayoutId id="2147486408" r:id="rId8"/>
    <p:sldLayoutId id="2147486409" r:id="rId9"/>
    <p:sldLayoutId id="2147486410" r:id="rId10"/>
    <p:sldLayoutId id="2147486411" r:id="rId11"/>
    <p:sldLayoutId id="2147486412" r:id="rId12"/>
    <p:sldLayoutId id="2147486413" r:id="rId13"/>
    <p:sldLayoutId id="2147486414" r:id="rId14"/>
    <p:sldLayoutId id="2147486415" r:id="rId15"/>
    <p:sldLayoutId id="2147486416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9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 smtClean="0"/>
              <a:t>Click to edit Master text styles</a:t>
            </a:r>
          </a:p>
          <a:p>
            <a:pPr lvl="1"/>
            <a:r>
              <a:rPr lang="en-US" altLang="el-GR" smtClean="0"/>
              <a:t>Second level</a:t>
            </a:r>
          </a:p>
          <a:p>
            <a:pPr lvl="2"/>
            <a:r>
              <a:rPr lang="en-US" altLang="el-GR" smtClean="0"/>
              <a:t>Third level</a:t>
            </a:r>
          </a:p>
          <a:p>
            <a:pPr lvl="3"/>
            <a:r>
              <a:rPr lang="en-US" altLang="el-GR" smtClean="0"/>
              <a:t>Fourth level</a:t>
            </a:r>
          </a:p>
          <a:p>
            <a:pPr lvl="4"/>
            <a:r>
              <a:rPr lang="en-US" altLang="el-G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6827EE98-E958-48BD-9F39-7764A4619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17" r:id="rId1"/>
    <p:sldLayoutId id="2147486418" r:id="rId2"/>
    <p:sldLayoutId id="2147486419" r:id="rId3"/>
    <p:sldLayoutId id="2147486420" r:id="rId4"/>
    <p:sldLayoutId id="2147486421" r:id="rId5"/>
    <p:sldLayoutId id="2147486422" r:id="rId6"/>
    <p:sldLayoutId id="2147486423" r:id="rId7"/>
    <p:sldLayoutId id="2147486424" r:id="rId8"/>
    <p:sldLayoutId id="2147486425" r:id="rId9"/>
    <p:sldLayoutId id="2147486426" r:id="rId10"/>
    <p:sldLayoutId id="21474864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38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επεξεργασία του στυλ τίτλου στο υπόδειγμα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επεξεργασία των στυλ κειμένου στο υπόδειγμα</a:t>
            </a:r>
          </a:p>
          <a:p>
            <a:pPr lvl="1"/>
            <a:r>
              <a:rPr lang="el-GR" altLang="el-GR" smtClean="0"/>
              <a:t>Δεύτερο επίπεδο</a:t>
            </a:r>
          </a:p>
          <a:p>
            <a:pPr lvl="2"/>
            <a:r>
              <a:rPr lang="el-GR" altLang="el-GR" smtClean="0"/>
              <a:t>Τρίτο επίπεδο</a:t>
            </a:r>
          </a:p>
          <a:p>
            <a:pPr lvl="3"/>
            <a:r>
              <a:rPr lang="el-GR" altLang="el-GR" smtClean="0"/>
              <a:t>Τέταρτο επίπεδο</a:t>
            </a:r>
          </a:p>
          <a:p>
            <a:pPr lvl="4"/>
            <a:r>
              <a:rPr lang="el-GR" altLang="el-GR" smtClean="0"/>
              <a:t>Πέμπτο επίπεδο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0150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400">
                <a:solidFill>
                  <a:srgbClr val="808080"/>
                </a:solidFill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50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kumimoji="0" sz="1400">
                <a:solidFill>
                  <a:srgbClr val="808080"/>
                </a:solidFill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50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400">
                <a:solidFill>
                  <a:srgbClr val="808080"/>
                </a:solidFill>
                <a:latin typeface="+mn-lt"/>
              </a:defRPr>
            </a:lvl1pPr>
          </a:lstStyle>
          <a:p>
            <a:pPr>
              <a:defRPr/>
            </a:pPr>
            <a:fld id="{ECAF0FEC-53BA-479F-95F0-9EA51E8BCE4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9236" name="Rectangle 8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defRPr/>
              </a:pPr>
              <a:endParaRPr kumimoji="1" lang="el-GR" altLang="el-GR" sz="1800" smtClean="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9237" name="Rectangle 9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defRPr/>
              </a:pPr>
              <a:endParaRPr lang="el-GR" altLang="el-GR" smtClean="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8200" name="Group 10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9234" name="Rectangle 11"/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defRPr/>
              </a:pPr>
              <a:endParaRPr kumimoji="1" lang="el-GR" altLang="el-GR" sz="1800" smtClean="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9235" name="Rectangle 12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defRPr/>
              </a:pPr>
              <a:endParaRPr kumimoji="1" lang="el-GR" altLang="el-GR" sz="1800" smtClean="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8201" name="Group 13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9232" name="Rectangle 14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defRPr/>
              </a:pPr>
              <a:endParaRPr kumimoji="1" lang="el-GR" altLang="el-GR" sz="1800" smtClean="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9233" name="Rectangle 15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defRPr/>
              </a:pPr>
              <a:endParaRPr kumimoji="1" lang="el-GR" altLang="el-GR" sz="1800" smtClean="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8202" name="Group 16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9230" name="Rectangle 17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defRPr/>
              </a:pPr>
              <a:endParaRPr kumimoji="1" lang="el-GR" altLang="el-GR" sz="1800" smtClean="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9231" name="Rectangle 18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defRPr/>
              </a:pPr>
              <a:endParaRPr kumimoji="1" lang="el-GR" altLang="el-GR" sz="1800" smtClean="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71438" y="176213"/>
            <a:ext cx="8745537" cy="161925"/>
            <a:chOff x="48" y="111"/>
            <a:chExt cx="5509" cy="102"/>
          </a:xfrm>
        </p:grpSpPr>
        <p:sp>
          <p:nvSpPr>
            <p:cNvPr id="9228" name="Rectangle 20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defRPr/>
              </a:pPr>
              <a:endParaRPr kumimoji="1" lang="el-GR" altLang="el-GR" sz="1800" smtClean="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9229" name="Rectangle 21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defRPr/>
              </a:pPr>
              <a:endParaRPr kumimoji="1" lang="el-GR" altLang="el-GR" sz="1800" smtClean="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6428" r:id="rId1"/>
    <p:sldLayoutId id="2147486429" r:id="rId2"/>
    <p:sldLayoutId id="2147486430" r:id="rId3"/>
    <p:sldLayoutId id="2147486431" r:id="rId4"/>
    <p:sldLayoutId id="2147486432" r:id="rId5"/>
    <p:sldLayoutId id="2147486433" r:id="rId6"/>
    <p:sldLayoutId id="2147486434" r:id="rId7"/>
    <p:sldLayoutId id="2147486435" r:id="rId8"/>
    <p:sldLayoutId id="2147486436" r:id="rId9"/>
    <p:sldLayoutId id="2147486437" r:id="rId10"/>
    <p:sldLayoutId id="2147486438" r:id="rId11"/>
    <p:sldLayoutId id="2147486439" r:id="rId12"/>
    <p:sldLayoutId id="2147486440" r:id="rId13"/>
    <p:sldLayoutId id="2147486441" r:id="rId14"/>
    <p:sldLayoutId id="2147486442" r:id="rId15"/>
    <p:sldLayoutId id="2147486443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descr="Large confetti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284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 smtClean="0"/>
              <a:t>Click to edit Master text styles</a:t>
            </a:r>
          </a:p>
          <a:p>
            <a:pPr lvl="1"/>
            <a:r>
              <a:rPr lang="en-GB" altLang="el-GR" smtClean="0"/>
              <a:t>Second level</a:t>
            </a:r>
          </a:p>
          <a:p>
            <a:pPr lvl="2"/>
            <a:r>
              <a:rPr lang="en-GB" altLang="el-GR" smtClean="0"/>
              <a:t>Third level</a:t>
            </a:r>
          </a:p>
          <a:p>
            <a:pPr lvl="3"/>
            <a:r>
              <a:rPr lang="en-GB" altLang="el-GR" smtClean="0"/>
              <a:t>Fourth level</a:t>
            </a:r>
          </a:p>
          <a:p>
            <a:pPr lvl="4"/>
            <a:r>
              <a:rPr lang="en-GB" altLang="el-GR" smtClean="0"/>
              <a:t>Fifth level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264C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264C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0" y="1512888"/>
            <a:ext cx="8458200" cy="87312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10247" name="Rectangle 7" descr="Large confetti"/>
          <p:cNvSpPr>
            <a:spLocks noChangeArrowheads="1"/>
          </p:cNvSpPr>
          <p:nvPr/>
        </p:nvSpPr>
        <p:spPr bwMode="ltGray">
          <a:xfrm>
            <a:off x="247650" y="0"/>
            <a:ext cx="793750" cy="18415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7067550" y="6553200"/>
            <a:ext cx="2076450" cy="79375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kumimoji="1" lang="el-GR" altLang="el-GR" smtClean="0">
              <a:solidFill>
                <a:srgbClr val="00264C"/>
              </a:solidFill>
              <a:latin typeface="Times New Roman" pitchFamily="18" charset="0"/>
            </a:endParaRPr>
          </a:p>
        </p:txBody>
      </p:sp>
      <p:sp>
        <p:nvSpPr>
          <p:cNvPr id="29705" name="Rectangle 9" descr="Large confetti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16900" y="6248400"/>
            <a:ext cx="533400" cy="6096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FFFFE9"/>
                </a:solidFill>
                <a:latin typeface="+mn-lt"/>
              </a:defRPr>
            </a:lvl1pPr>
          </a:lstStyle>
          <a:p>
            <a:pPr>
              <a:defRPr/>
            </a:pPr>
            <a:fld id="{ECAB6536-1A9E-421A-A6E9-273D024404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44" r:id="rId1"/>
    <p:sldLayoutId id="2147486445" r:id="rId2"/>
    <p:sldLayoutId id="2147486446" r:id="rId3"/>
    <p:sldLayoutId id="2147486447" r:id="rId4"/>
    <p:sldLayoutId id="2147486448" r:id="rId5"/>
    <p:sldLayoutId id="2147486449" r:id="rId6"/>
    <p:sldLayoutId id="2147486450" r:id="rId7"/>
    <p:sldLayoutId id="2147486451" r:id="rId8"/>
    <p:sldLayoutId id="2147486452" r:id="rId9"/>
    <p:sldLayoutId id="2147486453" r:id="rId10"/>
    <p:sldLayoutId id="2147486454" r:id="rId11"/>
    <p:sldLayoutId id="214748645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23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7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29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34.jpe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7.png"/><Relationship Id="rId5" Type="http://schemas.openxmlformats.org/officeDocument/2006/relationships/image" Target="../media/image36.jpeg"/><Relationship Id="rId4" Type="http://schemas.openxmlformats.org/officeDocument/2006/relationships/hyperlink" Target="http://images.google.com/imgres?imgurl=http://www.brachiterapia.it/ita/elementi/foto/foto3_big.jpg&amp;imgrefurl=http://www.brachiterapia.it/ing/html/carci_ing.htm&amp;h=390&amp;w=500&amp;sz=31&amp;hl=el&amp;start=14&amp;um=1&amp;tbnid=W6DnMZBGa0dEkM:&amp;tbnh=101&amp;tbnw=130&amp;prev=/images?q=%22rectal+examination%22&amp;ndsp=20&amp;svnum=10&amp;um=1&amp;hl=el&amp;lr=&amp;sa=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7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8.jpeg"/><Relationship Id="rId5" Type="http://schemas.openxmlformats.org/officeDocument/2006/relationships/hyperlink" Target="http://images.google.gr/imgres?imgurl=http://www.aafp.org/afp/20010701/77_f7.jpg&amp;imgrefurl=http://www.aafp.org/afp/20010701/77.html&amp;h=177&amp;w=250&amp;sz=6&amp;hl=el&amp;start=17&amp;tbnid=YweITL6VICF2_M:&amp;tbnh=79&amp;tbnw=111&amp;prev=/images?q=anoscopy+AND+hemorrhoids&amp;gbv=2&amp;ndsp=20&amp;svnum=10&amp;hl=el&amp;sa=N" TargetMode="Externa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2.jpe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7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7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slideLayout" Target="../slideLayouts/slideLayout15.xml"/><Relationship Id="rId7" Type="http://schemas.openxmlformats.org/officeDocument/2006/relationships/hyperlink" Target="http://av.rds.yahoo.com/_ylt=A0Je5WxUpCZFb0kBZImHBqMX;_ylu=X3oDMTBwanIybjRqBHBndANhdHdfaW1nX3Jlc3VsdARzZWMDc3I-/SIG=12icsi65h/EXP=1160246740/**http:/medicalimages.allrefer.com/large/ulcerative-colitis.jpg" TargetMode="Externa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53.jpeg"/><Relationship Id="rId5" Type="http://schemas.openxmlformats.org/officeDocument/2006/relationships/hyperlink" Target="http://av.rds.yahoo.com/_ylt=A0Je5WxUpCZFb0kBaImHBqMX;_ylu=X3oDMTBwanIybjRqBHBndANhdHdfaW1nX3Jlc3VsdARzZWMDc3I-/SIG=12745o7el/EXP=1160246740/**http:/healthychristianliving.com/images/digest.jpg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Layout" Target="../slideLayouts/slideLayout23.xml"/><Relationship Id="rId7" Type="http://schemas.openxmlformats.org/officeDocument/2006/relationships/hyperlink" Target="http://av.rds.yahoo.com/_ylt=A0Je5W5htyZFffwAwJGHBqMX;_ylu=X3oDMTBwanIybjRqBHBndANhdHdfaW1nX3Jlc3VsdARzZWMDc3I-/SIG=12bdcrtja/EXP=1160251617/**http:/www.borland-groover.com/double_balloon_right.jpg" TargetMode="Externa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55.jpeg"/><Relationship Id="rId5" Type="http://schemas.openxmlformats.org/officeDocument/2006/relationships/hyperlink" Target="http://av.rds.yahoo.com/_ylt=A0Je5W4UtiZFOfwAa2SHBqMX;_ylu=X3oDMTBwanIybjRqBHBndANhdHdfaW1nX3Jlc3VsdARzZWMDc3I-/SIG=124150rdv/EXP=1160251284/**http:/www.cpmc.org/images/endoscopy/inflate.jpg" TargetMode="Externa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7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7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1.jpeg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notesSlide" Target="../notesSlides/notesSlid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8.png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4.png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9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7.png"/><Relationship Id="rId4" Type="http://schemas.openxmlformats.org/officeDocument/2006/relationships/image" Target="../media/image7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5" Type="http://schemas.openxmlformats.org/officeDocument/2006/relationships/image" Target="../media/image7.png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7.png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image" Target="../media/image7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5" Type="http://schemas.openxmlformats.org/officeDocument/2006/relationships/image" Target="../media/image7.png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6" Type="http://schemas.openxmlformats.org/officeDocument/2006/relationships/image" Target="../media/image7.png"/><Relationship Id="rId5" Type="http://schemas.openxmlformats.org/officeDocument/2006/relationships/image" Target="../media/image86.jpeg"/><Relationship Id="rId4" Type="http://schemas.openxmlformats.org/officeDocument/2006/relationships/hyperlink" Target="http://av.rds.yahoo.com/_ylt=A0Je5XWiwGJEngAA_puHBqMX;_ylu=X3oDMTBwanIybjRqBHBndANhdHdfaW1nX3Jlc3VsdARzZWMDc3I-/SIG=11uhprcnn/EXP=1147408930/**http:/www.taoh4u.com/images/intestine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5" Type="http://schemas.openxmlformats.org/officeDocument/2006/relationships/image" Target="../media/image7.png"/><Relationship Id="rId4" Type="http://schemas.openxmlformats.org/officeDocument/2006/relationships/image" Target="../media/image8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5" Type="http://schemas.openxmlformats.org/officeDocument/2006/relationships/image" Target="../media/image7.png"/><Relationship Id="rId4" Type="http://schemas.openxmlformats.org/officeDocument/2006/relationships/image" Target="../media/image8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6" Type="http://schemas.openxmlformats.org/officeDocument/2006/relationships/image" Target="../media/image7.png"/><Relationship Id="rId5" Type="http://schemas.openxmlformats.org/officeDocument/2006/relationships/image" Target="../media/image89.jpeg"/><Relationship Id="rId4" Type="http://schemas.openxmlformats.org/officeDocument/2006/relationships/notesSlide" Target="../notesSlides/notesSlide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7.png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6" Type="http://schemas.openxmlformats.org/officeDocument/2006/relationships/image" Target="../media/image90.jpeg"/><Relationship Id="rId5" Type="http://schemas.openxmlformats.org/officeDocument/2006/relationships/hyperlink" Target="http://images.google.gr/imgres?imgurl=http://www.sciencenews.org/articles/20060225/a7021_2730.jpg&amp;imgrefurl=http://www.sciencenews.org/articles/20060225/bob10.asp&amp;h=347&amp;w=288&amp;sz=22&amp;hl=el&amp;start=26&amp;tbnid=4xMT71yc71VANM:&amp;tbnh=120&amp;tbnw=100&amp;prev=/images?q=physical+excercise&amp;start=20&amp;ndsp=20&amp;svnum=10&amp;hl=el&amp;sa=N" TargetMode="External"/><Relationship Id="rId4" Type="http://schemas.openxmlformats.org/officeDocument/2006/relationships/notesSlide" Target="../notesSlides/notesSlide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6" Type="http://schemas.openxmlformats.org/officeDocument/2006/relationships/image" Target="../media/image7.png"/><Relationship Id="rId5" Type="http://schemas.openxmlformats.org/officeDocument/2006/relationships/image" Target="../media/image91.jpeg"/><Relationship Id="rId4" Type="http://schemas.openxmlformats.org/officeDocument/2006/relationships/notesSlide" Target="../notesSlides/notesSlide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6" Type="http://schemas.openxmlformats.org/officeDocument/2006/relationships/image" Target="../media/image7.pn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6.wav"/><Relationship Id="rId7" Type="http://schemas.openxmlformats.org/officeDocument/2006/relationships/image" Target="../media/image4.png"/><Relationship Id="rId2" Type="http://schemas.microsoft.com/office/2007/relationships/media" Target="../media/media6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4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audio" Target="../media/media60.wav"/><Relationship Id="rId1" Type="http://schemas.microsoft.com/office/2007/relationships/media" Target="../media/media60.wav"/><Relationship Id="rId6" Type="http://schemas.openxmlformats.org/officeDocument/2006/relationships/image" Target="../media/image7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61.wav"/><Relationship Id="rId1" Type="http://schemas.microsoft.com/office/2007/relationships/media" Target="../media/media61.wav"/><Relationship Id="rId5" Type="http://schemas.openxmlformats.org/officeDocument/2006/relationships/image" Target="../media/image7.png"/><Relationship Id="rId4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19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533400"/>
            <a:ext cx="8193088" cy="1455738"/>
          </a:xfrm>
          <a:solidFill>
            <a:schemeClr val="tx1">
              <a:lumMod val="75000"/>
            </a:schemeClr>
          </a:solidFill>
        </p:spPr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l-GR" sz="4000" b="1" dirty="0" smtClean="0">
                <a:solidFill>
                  <a:srgbClr val="002060"/>
                </a:solidFill>
              </a:rPr>
              <a:t>ΠΑΘΗΣΕΙΣ ΠΑΧΕΟΣ ΕΝΤΕΡΟΥ</a:t>
            </a:r>
          </a:p>
        </p:txBody>
      </p:sp>
      <p:pic>
        <p:nvPicPr>
          <p:cNvPr id="141315" name="Picture 4" descr="luoa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4557713"/>
            <a:ext cx="1808162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6" name="Text Box 5"/>
          <p:cNvSpPr txBox="1">
            <a:spLocks noChangeArrowheads="1"/>
          </p:cNvSpPr>
          <p:nvPr/>
        </p:nvSpPr>
        <p:spPr bwMode="auto">
          <a:xfrm>
            <a:off x="747713" y="2997200"/>
            <a:ext cx="8001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defTabSz="7620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defTabSz="7620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defTabSz="7620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defTabSz="7620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l-GR" altLang="el-GR" sz="2800" b="1">
                <a:solidFill>
                  <a:srgbClr val="FFFFFF"/>
                </a:solidFill>
                <a:latin typeface="Arial" charset="0"/>
              </a:rPr>
              <a:t>Ιωάννης Βλαχογιαννάκος</a:t>
            </a:r>
            <a:endParaRPr lang="en-US" altLang="el-GR" sz="28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41317" name="7 - Εικόνα" descr="hospital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508500"/>
            <a:ext cx="255587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061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31" descr="co_co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3" y="1052513"/>
            <a:ext cx="2287587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1" name="Picture 33" descr="co_co_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1054100"/>
            <a:ext cx="22415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2" name="Rectangle 34"/>
          <p:cNvSpPr>
            <a:spLocks noChangeArrowheads="1"/>
          </p:cNvSpPr>
          <p:nvPr/>
        </p:nvSpPr>
        <p:spPr bwMode="auto">
          <a:xfrm>
            <a:off x="395288" y="476250"/>
            <a:ext cx="8382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l-GR" altLang="el-GR" sz="2800" b="1">
                <a:solidFill>
                  <a:srgbClr val="00FFFF"/>
                </a:solidFill>
                <a:latin typeface="Arial" charset="0"/>
                <a:cs typeface="Arial" charset="0"/>
              </a:rPr>
              <a:t>ΛΟΙΜΩΔΗΣ ΚΟΛΙΤΙΔΑ</a:t>
            </a:r>
          </a:p>
        </p:txBody>
      </p:sp>
      <p:pic>
        <p:nvPicPr>
          <p:cNvPr id="150533" name="Picture 22" descr="co_co_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1036638"/>
            <a:ext cx="2109787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4" name="Text Box 35"/>
          <p:cNvSpPr txBox="1">
            <a:spLocks noChangeArrowheads="1"/>
          </p:cNvSpPr>
          <p:nvPr/>
        </p:nvSpPr>
        <p:spPr bwMode="auto">
          <a:xfrm>
            <a:off x="1096963" y="3160713"/>
            <a:ext cx="1314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kumimoji="1" lang="en-US" altLang="el-GR" sz="1800">
                <a:solidFill>
                  <a:srgbClr val="F8F8F8"/>
                </a:solidFill>
                <a:latin typeface="Arial" charset="0"/>
              </a:rPr>
              <a:t>Salmonella</a:t>
            </a:r>
            <a:endParaRPr kumimoji="1" lang="el-GR" altLang="el-GR" sz="1800">
              <a:solidFill>
                <a:srgbClr val="F8F8F8"/>
              </a:solidFill>
              <a:latin typeface="Arial" charset="0"/>
            </a:endParaRPr>
          </a:p>
        </p:txBody>
      </p:sp>
      <p:sp>
        <p:nvSpPr>
          <p:cNvPr id="150535" name="Text Box 37"/>
          <p:cNvSpPr txBox="1">
            <a:spLocks noChangeArrowheads="1"/>
          </p:cNvSpPr>
          <p:nvPr/>
        </p:nvSpPr>
        <p:spPr bwMode="auto">
          <a:xfrm>
            <a:off x="4037013" y="3167063"/>
            <a:ext cx="1263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kumimoji="1" lang="en-US" altLang="el-GR" sz="1800">
                <a:solidFill>
                  <a:srgbClr val="F8F8F8"/>
                </a:solidFill>
                <a:latin typeface="Arial" charset="0"/>
              </a:rPr>
              <a:t>Cl. Difficile</a:t>
            </a:r>
            <a:endParaRPr kumimoji="1" lang="el-GR" altLang="el-GR" sz="1800">
              <a:solidFill>
                <a:srgbClr val="F8F8F8"/>
              </a:solidFill>
              <a:latin typeface="Arial" charset="0"/>
            </a:endParaRPr>
          </a:p>
        </p:txBody>
      </p:sp>
      <p:sp>
        <p:nvSpPr>
          <p:cNvPr id="150536" name="Text Box 38"/>
          <p:cNvSpPr txBox="1">
            <a:spLocks noChangeArrowheads="1"/>
          </p:cNvSpPr>
          <p:nvPr/>
        </p:nvSpPr>
        <p:spPr bwMode="auto">
          <a:xfrm>
            <a:off x="7208838" y="313055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kumimoji="1" lang="en-US" altLang="el-GR" sz="1800">
                <a:solidFill>
                  <a:srgbClr val="F8F8F8"/>
                </a:solidFill>
                <a:latin typeface="Arial" charset="0"/>
              </a:rPr>
              <a:t>CMV</a:t>
            </a:r>
            <a:endParaRPr kumimoji="1" lang="el-GR" altLang="el-GR" sz="1800">
              <a:solidFill>
                <a:srgbClr val="F8F8F8"/>
              </a:solidFill>
              <a:latin typeface="Arial" charset="0"/>
            </a:endParaRPr>
          </a:p>
        </p:txBody>
      </p:sp>
      <p:sp>
        <p:nvSpPr>
          <p:cNvPr id="150537" name="Text Box 10"/>
          <p:cNvSpPr txBox="1">
            <a:spLocks noChangeArrowheads="1"/>
          </p:cNvSpPr>
          <p:nvPr/>
        </p:nvSpPr>
        <p:spPr bwMode="auto">
          <a:xfrm>
            <a:off x="661988" y="5781675"/>
            <a:ext cx="2024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altLang="el-GR" sz="1800">
                <a:solidFill>
                  <a:srgbClr val="FFFFFF"/>
                </a:solidFill>
                <a:latin typeface="Arial" charset="0"/>
                <a:cs typeface="Arial" charset="0"/>
              </a:rPr>
              <a:t>E.coli</a:t>
            </a:r>
          </a:p>
        </p:txBody>
      </p:sp>
      <p:sp>
        <p:nvSpPr>
          <p:cNvPr id="150538" name="Text Box 11"/>
          <p:cNvSpPr txBox="1">
            <a:spLocks noChangeArrowheads="1"/>
          </p:cNvSpPr>
          <p:nvPr/>
        </p:nvSpPr>
        <p:spPr bwMode="auto">
          <a:xfrm>
            <a:off x="3579813" y="5668963"/>
            <a:ext cx="228758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kumimoji="1" lang="en-US" altLang="el-GR" sz="1800">
                <a:solidFill>
                  <a:srgbClr val="F8F8F8"/>
                </a:solidFill>
                <a:latin typeface="Arial" charset="0"/>
              </a:rPr>
              <a:t>Campylobacter</a:t>
            </a:r>
            <a:endParaRPr kumimoji="1" lang="el-GR" altLang="el-GR" sz="1800">
              <a:solidFill>
                <a:srgbClr val="F8F8F8"/>
              </a:solidFill>
              <a:latin typeface="Arial" charset="0"/>
            </a:endParaRPr>
          </a:p>
          <a:p>
            <a:pPr eaLnBrk="1" hangingPunct="1"/>
            <a:r>
              <a:rPr lang="en-US" altLang="el-GR" sz="1800">
                <a:solidFill>
                  <a:srgbClr val="FFFFFF"/>
                </a:solidFill>
                <a:latin typeface="Arial" charset="0"/>
                <a:cs typeface="Arial" charset="0"/>
              </a:rPr>
              <a:t> jejuni</a:t>
            </a:r>
          </a:p>
        </p:txBody>
      </p:sp>
      <p:sp>
        <p:nvSpPr>
          <p:cNvPr id="150539" name="Text Box 9"/>
          <p:cNvSpPr txBox="1">
            <a:spLocks noChangeArrowheads="1"/>
          </p:cNvSpPr>
          <p:nvPr/>
        </p:nvSpPr>
        <p:spPr bwMode="auto">
          <a:xfrm>
            <a:off x="6351588" y="5788025"/>
            <a:ext cx="2255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altLang="el-GR" sz="1800">
                <a:solidFill>
                  <a:srgbClr val="FFFFFF"/>
                </a:solidFill>
                <a:latin typeface="Arial" charset="0"/>
                <a:cs typeface="Arial" charset="0"/>
              </a:rPr>
              <a:t>Entamoeba</a:t>
            </a:r>
          </a:p>
        </p:txBody>
      </p:sp>
      <p:pic>
        <p:nvPicPr>
          <p:cNvPr id="150540" name="Picture 4" descr="C:\Documents and Settings\Division of GI\Desktop\kolonoskopisi\6FF12.jp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3641725"/>
            <a:ext cx="2109787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41" name="Picture 6" descr="C:\Documents and Settings\Division of GI\Desktop\kolonoskopisi\6FF13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3" y="3641725"/>
            <a:ext cx="2287587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42" name="Picture 6" descr="C:\Documents and Settings\Division of GI\Desktop\kolonoskopisi\6FF2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665538"/>
            <a:ext cx="2163762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08"/>
    </mc:Choice>
    <mc:Fallback>
      <p:transition spd="slow" advTm="52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92113" y="404813"/>
            <a:ext cx="8382000" cy="747712"/>
          </a:xfrm>
        </p:spPr>
        <p:txBody>
          <a:bodyPr/>
          <a:lstStyle/>
          <a:p>
            <a:pPr algn="ctr" eaLnBrk="1" hangingPunct="1"/>
            <a:r>
              <a:rPr lang="el-GR" altLang="el-GR" b="1" smtClean="0">
                <a:solidFill>
                  <a:schemeClr val="hlink"/>
                </a:solidFill>
              </a:rPr>
              <a:t>ΙΣΧΑΙΜΙΚΗ ΚΟΛΙΤΙΔΑ</a:t>
            </a:r>
          </a:p>
        </p:txBody>
      </p:sp>
      <p:pic>
        <p:nvPicPr>
          <p:cNvPr id="151555" name="Picture 18" descr="Distribution_colonic_ischem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3888" y="1268413"/>
            <a:ext cx="4241800" cy="1854200"/>
          </a:xfrm>
          <a:noFill/>
        </p:spPr>
      </p:pic>
      <p:pic>
        <p:nvPicPr>
          <p:cNvPr id="151556" name="Picture 10" descr="co_co_0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1268413"/>
            <a:ext cx="1800225" cy="1873250"/>
          </a:xfrm>
          <a:noFill/>
        </p:spPr>
      </p:pic>
      <p:pic>
        <p:nvPicPr>
          <p:cNvPr id="151557" name="Picture 13" descr="co_co_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187166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8" name="Text Box 39"/>
          <p:cNvSpPr txBox="1">
            <a:spLocks noChangeArrowheads="1"/>
          </p:cNvSpPr>
          <p:nvPr/>
        </p:nvSpPr>
        <p:spPr bwMode="auto">
          <a:xfrm>
            <a:off x="4578350" y="2852738"/>
            <a:ext cx="38814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kumimoji="1" lang="en-US" altLang="el-GR" sz="1400" i="1">
                <a:solidFill>
                  <a:srgbClr val="003366"/>
                </a:solidFill>
                <a:latin typeface="Times New Roman" pitchFamily="18" charset="0"/>
              </a:rPr>
              <a:t>Reinus JF, et al. Gastroenterol Clin North Am 1990</a:t>
            </a:r>
            <a:endParaRPr kumimoji="1" lang="el-GR" altLang="el-GR" sz="1400" i="1">
              <a:solidFill>
                <a:srgbClr val="003366"/>
              </a:solidFill>
              <a:latin typeface="Times New Roman" pitchFamily="18" charset="0"/>
            </a:endParaRPr>
          </a:p>
        </p:txBody>
      </p:sp>
      <p:sp>
        <p:nvSpPr>
          <p:cNvPr id="151559" name="Rectangle 4"/>
          <p:cNvSpPr txBox="1">
            <a:spLocks noChangeArrowheads="1"/>
          </p:cNvSpPr>
          <p:nvPr/>
        </p:nvSpPr>
        <p:spPr bwMode="auto">
          <a:xfrm>
            <a:off x="392113" y="3225800"/>
            <a:ext cx="83820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l-GR" altLang="el-GR" sz="3600" b="1">
                <a:solidFill>
                  <a:schemeClr val="hlink"/>
                </a:solidFill>
                <a:latin typeface="Tahoma" pitchFamily="34" charset="0"/>
              </a:rPr>
              <a:t>ΜΕΤΑΚΤΙΝΙΚΗ ΚΟΛΙΤΙΔΑ</a:t>
            </a:r>
          </a:p>
        </p:txBody>
      </p:sp>
      <p:pic>
        <p:nvPicPr>
          <p:cNvPr id="151560" name="Picture 20" descr="co_co_0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4122738"/>
            <a:ext cx="2305050" cy="2314575"/>
          </a:xfrm>
          <a:noFill/>
        </p:spPr>
      </p:pic>
      <p:pic>
        <p:nvPicPr>
          <p:cNvPr id="151561" name="Picture 25" descr="co_co_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90988"/>
            <a:ext cx="2347913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2700338" y="4017963"/>
            <a:ext cx="3559175" cy="241935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marL="342900" indent="-342900" algn="l" eaLnBrk="1" hangingPunct="1">
              <a:lnSpc>
                <a:spcPct val="14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kumimoji="1" lang="el-GR" altLang="el-GR" sz="1800" dirty="0" smtClean="0">
                <a:solidFill>
                  <a:srgbClr val="F8F8F8"/>
                </a:solidFill>
                <a:latin typeface="Arial" charset="0"/>
              </a:rPr>
              <a:t>Μετά από ακτινοθεραπεία</a:t>
            </a:r>
          </a:p>
          <a:p>
            <a:pPr marL="355600" indent="-355600" algn="l" eaLnBrk="1" hangingPunct="1">
              <a:lnSpc>
                <a:spcPct val="140000"/>
              </a:lnSpc>
              <a:spcBef>
                <a:spcPct val="0"/>
              </a:spcBef>
              <a:defRPr/>
            </a:pPr>
            <a:r>
              <a:rPr kumimoji="1" lang="el-GR" altLang="el-GR" sz="1800" dirty="0" smtClean="0">
                <a:solidFill>
                  <a:srgbClr val="F8F8F8"/>
                </a:solidFill>
                <a:latin typeface="Arial" charset="0"/>
              </a:rPr>
              <a:t>      νεοπλασμάτων πυέλου.</a:t>
            </a:r>
          </a:p>
          <a:p>
            <a:pPr marL="342900" indent="-342900" algn="l" eaLnBrk="1" hangingPunct="1">
              <a:lnSpc>
                <a:spcPct val="14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kumimoji="1" lang="el-GR" altLang="el-GR" sz="1800" dirty="0" smtClean="0">
                <a:solidFill>
                  <a:srgbClr val="F8F8F8"/>
                </a:solidFill>
                <a:latin typeface="Arial" charset="0"/>
              </a:rPr>
              <a:t>9-14 μήνες μετά την έκθεση</a:t>
            </a:r>
          </a:p>
          <a:p>
            <a:pPr marL="273050" indent="-273050" algn="l" eaLnBrk="1" hangingPunct="1">
              <a:lnSpc>
                <a:spcPct val="140000"/>
              </a:lnSpc>
              <a:spcBef>
                <a:spcPct val="0"/>
              </a:spcBef>
              <a:defRPr/>
            </a:pPr>
            <a:r>
              <a:rPr kumimoji="1" lang="el-GR" altLang="el-GR" sz="1800" dirty="0" smtClean="0">
                <a:solidFill>
                  <a:srgbClr val="F8F8F8"/>
                </a:solidFill>
                <a:latin typeface="Arial" charset="0"/>
              </a:rPr>
              <a:t>      στην ακτινοβολία.</a:t>
            </a:r>
          </a:p>
          <a:p>
            <a:pPr marL="342900" indent="-342900" algn="l" eaLnBrk="1" hangingPunct="1">
              <a:lnSpc>
                <a:spcPct val="14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kumimoji="1" lang="el-GR" altLang="el-GR" sz="1800" dirty="0" smtClean="0">
                <a:solidFill>
                  <a:srgbClr val="F8F8F8"/>
                </a:solidFill>
                <a:latin typeface="Arial" charset="0"/>
              </a:rPr>
              <a:t>Υποτροπιάζουσα αιμορραγία</a:t>
            </a:r>
          </a:p>
          <a:p>
            <a:pPr marL="342900" indent="-342900" algn="l" eaLnBrk="1" hangingPunct="1">
              <a:lnSpc>
                <a:spcPct val="14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kumimoji="1" lang="el-GR" altLang="el-GR" sz="1800" dirty="0" smtClean="0">
                <a:solidFill>
                  <a:srgbClr val="F8F8F8"/>
                </a:solidFill>
                <a:latin typeface="Arial" charset="0"/>
              </a:rPr>
              <a:t>Πόνος, διαταραχές κενώσεων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60"/>
    </mc:Choice>
    <mc:Fallback>
      <p:transition spd="slow" advTm="62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5" descr="co_bt_6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2050" y="3835400"/>
            <a:ext cx="2617788" cy="2617788"/>
          </a:xfrm>
          <a:noFill/>
        </p:spPr>
      </p:pic>
      <p:sp>
        <p:nvSpPr>
          <p:cNvPr id="152579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50825" y="304800"/>
            <a:ext cx="8382000" cy="1219200"/>
          </a:xfrm>
        </p:spPr>
        <p:txBody>
          <a:bodyPr anchor="ctr"/>
          <a:lstStyle/>
          <a:p>
            <a:pPr algn="ctr" eaLnBrk="1" hangingPunct="1"/>
            <a:r>
              <a:rPr lang="el-GR" altLang="el-GR" b="1" smtClean="0">
                <a:solidFill>
                  <a:schemeClr val="hlink"/>
                </a:solidFill>
              </a:rPr>
              <a:t>ΠΟΛΥΠΟΔΕΣ - ΚΑΡΚΙΝΟΣ</a:t>
            </a:r>
          </a:p>
        </p:txBody>
      </p:sp>
      <p:pic>
        <p:nvPicPr>
          <p:cNvPr id="152580" name="Picture 28" descr="co_mt_2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430338"/>
            <a:ext cx="2520950" cy="2395537"/>
          </a:xfrm>
          <a:noFill/>
        </p:spPr>
      </p:pic>
      <p:pic>
        <p:nvPicPr>
          <p:cNvPr id="152581" name="Picture 31" descr="co_mt_0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3933825"/>
            <a:ext cx="2520950" cy="2544763"/>
          </a:xfrm>
          <a:noFill/>
        </p:spPr>
      </p:pic>
      <p:pic>
        <p:nvPicPr>
          <p:cNvPr id="152582" name="Picture 23" descr="co_bt_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30338"/>
            <a:ext cx="2663825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3" name="Text Box 33"/>
          <p:cNvSpPr txBox="1">
            <a:spLocks noChangeArrowheads="1"/>
          </p:cNvSpPr>
          <p:nvPr/>
        </p:nvSpPr>
        <p:spPr bwMode="auto">
          <a:xfrm>
            <a:off x="379413" y="990600"/>
            <a:ext cx="83693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</a:pPr>
            <a:endParaRPr kumimoji="1" lang="el-GR" altLang="el-GR" sz="2000" b="1">
              <a:solidFill>
                <a:srgbClr val="F8F8F8"/>
              </a:solidFill>
              <a:latin typeface="Arial" charset="0"/>
            </a:endParaRPr>
          </a:p>
        </p:txBody>
      </p:sp>
      <p:sp>
        <p:nvSpPr>
          <p:cNvPr id="152584" name="Rectangle 51"/>
          <p:cNvSpPr>
            <a:spLocks noChangeArrowheads="1"/>
          </p:cNvSpPr>
          <p:nvPr/>
        </p:nvSpPr>
        <p:spPr bwMode="auto">
          <a:xfrm>
            <a:off x="611188" y="3933825"/>
            <a:ext cx="7559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l-GR" altLang="el-GR" sz="2800" b="1">
              <a:solidFill>
                <a:srgbClr val="00FFFF"/>
              </a:solidFill>
              <a:latin typeface="Tahoma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28"/>
    </mc:Choice>
    <mc:Fallback>
      <p:transition spd="slow" advTm="29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Large confetti"/>
          <p:cNvSpPr txBox="1">
            <a:spLocks noChangeArrowheads="1"/>
          </p:cNvSpPr>
          <p:nvPr/>
        </p:nvSpPr>
        <p:spPr bwMode="auto">
          <a:xfrm>
            <a:off x="684213" y="2133600"/>
            <a:ext cx="7772400" cy="711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l-GR" altLang="el-GR" sz="3200" b="1" kern="0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ΔΙΑΓΝΩΣΤΙΚΗ ΠΡΟΣΕΓΓΙΣΗ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3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Box 1"/>
          <p:cNvSpPr txBox="1">
            <a:spLocks noChangeArrowheads="1"/>
          </p:cNvSpPr>
          <p:nvPr/>
        </p:nvSpPr>
        <p:spPr bwMode="auto">
          <a:xfrm>
            <a:off x="539750" y="1963738"/>
            <a:ext cx="3455988" cy="3416300"/>
          </a:xfrm>
          <a:prstGeom prst="rect">
            <a:avLst/>
          </a:prstGeom>
          <a:solidFill>
            <a:schemeClr val="bg1">
              <a:lumMod val="25000"/>
              <a:lumOff val="7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marL="342900" indent="-342900" algn="l">
              <a:buFontTx/>
              <a:buChar char="•"/>
              <a:defRPr/>
            </a:pPr>
            <a:r>
              <a:rPr lang="el-GR" altLang="el-GR">
                <a:solidFill>
                  <a:srgbClr val="191919"/>
                </a:solidFill>
              </a:rPr>
              <a:t>Κοιλιακό άλγος</a:t>
            </a:r>
          </a:p>
          <a:p>
            <a:pPr marL="342900" indent="-342900" algn="l">
              <a:buFontTx/>
              <a:buChar char="•"/>
              <a:defRPr/>
            </a:pPr>
            <a:r>
              <a:rPr lang="el-GR" altLang="el-GR">
                <a:solidFill>
                  <a:srgbClr val="191919"/>
                </a:solidFill>
              </a:rPr>
              <a:t>Διαταραχές κενώσεων</a:t>
            </a:r>
          </a:p>
          <a:p>
            <a:pPr marL="342900" indent="-342900" algn="l">
              <a:buFontTx/>
              <a:buChar char="•"/>
              <a:defRPr/>
            </a:pPr>
            <a:r>
              <a:rPr lang="el-GR" altLang="el-GR">
                <a:solidFill>
                  <a:srgbClr val="191919"/>
                </a:solidFill>
              </a:rPr>
              <a:t>Αίμα στα κόπρανα</a:t>
            </a:r>
          </a:p>
          <a:p>
            <a:pPr marL="342900" indent="-342900" algn="l">
              <a:buFontTx/>
              <a:buChar char="•"/>
              <a:defRPr/>
            </a:pPr>
            <a:r>
              <a:rPr lang="el-GR" altLang="el-GR">
                <a:solidFill>
                  <a:srgbClr val="191919"/>
                </a:solidFill>
              </a:rPr>
              <a:t>Τεινεσμός</a:t>
            </a:r>
          </a:p>
          <a:p>
            <a:pPr marL="342900" indent="-342900" algn="l">
              <a:buFontTx/>
              <a:buChar char="•"/>
              <a:defRPr/>
            </a:pPr>
            <a:r>
              <a:rPr lang="el-GR" altLang="el-GR">
                <a:solidFill>
                  <a:srgbClr val="191919"/>
                </a:solidFill>
              </a:rPr>
              <a:t>Μη ειδικά συμπτώματα               </a:t>
            </a:r>
          </a:p>
        </p:txBody>
      </p:sp>
      <p:sp>
        <p:nvSpPr>
          <p:cNvPr id="168963" name="TextBox 2"/>
          <p:cNvSpPr txBox="1">
            <a:spLocks noChangeArrowheads="1"/>
          </p:cNvSpPr>
          <p:nvPr/>
        </p:nvSpPr>
        <p:spPr bwMode="auto">
          <a:xfrm>
            <a:off x="539750" y="1196975"/>
            <a:ext cx="3527425" cy="523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l-GR" altLang="el-GR" sz="2800" b="1" dirty="0" smtClean="0">
                <a:solidFill>
                  <a:schemeClr val="tx2"/>
                </a:solidFill>
                <a:latin typeface="+mj-lt"/>
              </a:rPr>
              <a:t>ΣΥΜΠΤΩΜΑΤΑ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4572000" y="1966913"/>
            <a:ext cx="3671888" cy="3416300"/>
          </a:xfrm>
          <a:prstGeom prst="rect">
            <a:avLst/>
          </a:prstGeom>
          <a:solidFill>
            <a:schemeClr val="bg1">
              <a:lumMod val="25000"/>
              <a:lumOff val="7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marL="342900" indent="-342900" algn="l">
              <a:buFontTx/>
              <a:buChar char="•"/>
              <a:defRPr/>
            </a:pPr>
            <a:r>
              <a:rPr lang="el-GR" altLang="el-GR">
                <a:solidFill>
                  <a:srgbClr val="191919"/>
                </a:solidFill>
              </a:rPr>
              <a:t>Εξετάσεις αίματος</a:t>
            </a:r>
          </a:p>
          <a:p>
            <a:pPr marL="342900" indent="-342900" algn="l">
              <a:buFontTx/>
              <a:buChar char="•"/>
              <a:defRPr/>
            </a:pPr>
            <a:r>
              <a:rPr lang="el-GR" altLang="el-GR">
                <a:solidFill>
                  <a:srgbClr val="191919"/>
                </a:solidFill>
              </a:rPr>
              <a:t>Εξετάσεις κοπράνων</a:t>
            </a:r>
          </a:p>
          <a:p>
            <a:pPr marL="342900" indent="-342900" algn="l">
              <a:buFontTx/>
              <a:buChar char="•"/>
              <a:defRPr/>
            </a:pPr>
            <a:r>
              <a:rPr lang="el-GR" altLang="el-GR">
                <a:solidFill>
                  <a:srgbClr val="191919"/>
                </a:solidFill>
              </a:rPr>
              <a:t>Ακτινογραφία κοιλίας</a:t>
            </a:r>
          </a:p>
          <a:p>
            <a:pPr marL="342900" indent="-342900" algn="l">
              <a:buFontTx/>
              <a:buChar char="•"/>
              <a:defRPr/>
            </a:pPr>
            <a:r>
              <a:rPr lang="el-GR" altLang="el-GR">
                <a:solidFill>
                  <a:srgbClr val="191919"/>
                </a:solidFill>
              </a:rPr>
              <a:t>Ενδοσκόπηση</a:t>
            </a:r>
          </a:p>
          <a:p>
            <a:pPr marL="342900" indent="-342900" algn="l">
              <a:buFontTx/>
              <a:buChar char="•"/>
              <a:defRPr/>
            </a:pPr>
            <a:r>
              <a:rPr lang="en-US" altLang="el-GR">
                <a:solidFill>
                  <a:srgbClr val="191919"/>
                </a:solidFill>
              </a:rPr>
              <a:t>CT, MRI, EUS</a:t>
            </a:r>
            <a:r>
              <a:rPr lang="el-GR" altLang="el-GR">
                <a:solidFill>
                  <a:srgbClr val="191919"/>
                </a:solidFill>
              </a:rPr>
              <a:t>, Αγγειογραφία κ.λ.π.</a:t>
            </a:r>
          </a:p>
          <a:p>
            <a:pPr marL="342900" indent="-342900" algn="l">
              <a:spcBef>
                <a:spcPct val="0"/>
              </a:spcBef>
              <a:defRPr/>
            </a:pPr>
            <a:endParaRPr lang="el-GR" altLang="el-GR">
              <a:solidFill>
                <a:srgbClr val="191919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4572000" y="747713"/>
            <a:ext cx="3671888" cy="11684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l-GR" altLang="el-GR" sz="2800" b="1" dirty="0" smtClean="0">
                <a:solidFill>
                  <a:schemeClr val="tx2"/>
                </a:solidFill>
                <a:latin typeface="+mj-lt"/>
              </a:rPr>
              <a:t>ΕΡΓΑΣΤΗΡΙΑΚΟΣ </a:t>
            </a:r>
          </a:p>
          <a:p>
            <a:pPr eaLnBrk="1" hangingPunct="1">
              <a:defRPr/>
            </a:pPr>
            <a:r>
              <a:rPr lang="el-GR" altLang="el-GR" sz="2800" b="1" dirty="0" smtClean="0">
                <a:solidFill>
                  <a:schemeClr val="tx2"/>
                </a:solidFill>
                <a:latin typeface="+mj-lt"/>
              </a:rPr>
              <a:t>ΕΛΕΓΧΟΣ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968"/>
    </mc:Choice>
    <mc:Fallback>
      <p:transition spd="slow" advTm="59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404813"/>
            <a:ext cx="6111875" cy="620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84"/>
    </mc:Choice>
    <mc:Fallback>
      <p:transition spd="slow" advTm="59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20713"/>
            <a:ext cx="8382000" cy="903287"/>
          </a:xfrm>
        </p:spPr>
        <p:txBody>
          <a:bodyPr/>
          <a:lstStyle/>
          <a:p>
            <a:pPr eaLnBrk="1" hangingPunct="1"/>
            <a:r>
              <a:rPr lang="el-GR" altLang="el-GR" b="1" smtClean="0">
                <a:solidFill>
                  <a:schemeClr val="hlink"/>
                </a:solidFill>
              </a:rPr>
              <a:t>ΔΑΚΤΥΛΙΚΗ ΕΞΕΤΑΣΗ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427538" y="2060575"/>
            <a:ext cx="3810000" cy="4343400"/>
          </a:xfrm>
        </p:spPr>
        <p:txBody>
          <a:bodyPr/>
          <a:lstStyle/>
          <a:p>
            <a:pPr eaLnBrk="1" hangingPunct="1">
              <a:lnSpc>
                <a:spcPct val="140000"/>
              </a:lnSpc>
              <a:buClr>
                <a:schemeClr val="hlink"/>
              </a:buClr>
              <a:buFontTx/>
              <a:buNone/>
            </a:pPr>
            <a:r>
              <a:rPr lang="el-GR" altLang="el-GR" sz="2800" smtClean="0"/>
              <a:t>   40% των καρκίνων του ορθού ψηλαφώνται στη δακτυλική εξέταση</a:t>
            </a:r>
          </a:p>
        </p:txBody>
      </p:sp>
      <p:pic>
        <p:nvPicPr>
          <p:cNvPr id="156676" name="Picture 5" descr="foto3_big">
            <a:hlinkClick r:id="rId4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2276475"/>
            <a:ext cx="2519363" cy="1957388"/>
          </a:xfrm>
          <a:ln w="38100" cap="flat" cmpd="dbl" algn="ctr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20"/>
    </mc:Choice>
    <mc:Fallback>
      <p:transition spd="slow" advTm="25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20713"/>
            <a:ext cx="8382000" cy="576262"/>
          </a:xfrm>
        </p:spPr>
        <p:txBody>
          <a:bodyPr/>
          <a:lstStyle/>
          <a:p>
            <a:pPr eaLnBrk="1" hangingPunct="1"/>
            <a:r>
              <a:rPr lang="el-GR" altLang="el-GR" b="1" smtClean="0">
                <a:solidFill>
                  <a:schemeClr val="hlink"/>
                </a:solidFill>
              </a:rPr>
              <a:t>ΟΡΘΟΣΚΟΠΗΣΗ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16463" y="2349500"/>
            <a:ext cx="3810000" cy="244792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Clr>
                <a:schemeClr val="hlink"/>
              </a:buClr>
              <a:buFontTx/>
              <a:buBlip>
                <a:blip r:embed="rId4"/>
              </a:buBlip>
            </a:pPr>
            <a:r>
              <a:rPr lang="el-GR" altLang="el-GR" b="1" smtClean="0"/>
              <a:t>Εσωτερικές αιμορροΐδες</a:t>
            </a:r>
          </a:p>
          <a:p>
            <a:pPr eaLnBrk="1" hangingPunct="1">
              <a:lnSpc>
                <a:spcPct val="150000"/>
              </a:lnSpc>
              <a:buClr>
                <a:schemeClr val="hlink"/>
              </a:buClr>
              <a:buFontTx/>
              <a:buBlip>
                <a:blip r:embed="rId4"/>
              </a:buBlip>
            </a:pPr>
            <a:r>
              <a:rPr lang="el-GR" altLang="el-GR" b="1" smtClean="0"/>
              <a:t>Κολίτιδες</a:t>
            </a:r>
          </a:p>
          <a:p>
            <a:pPr eaLnBrk="1" hangingPunct="1">
              <a:lnSpc>
                <a:spcPct val="150000"/>
              </a:lnSpc>
              <a:buClr>
                <a:schemeClr val="hlink"/>
              </a:buClr>
              <a:buFontTx/>
              <a:buBlip>
                <a:blip r:embed="rId4"/>
              </a:buBlip>
            </a:pPr>
            <a:r>
              <a:rPr lang="el-GR" altLang="el-GR" b="1" smtClean="0"/>
              <a:t>Όγκοι / Πολύποδες</a:t>
            </a:r>
          </a:p>
        </p:txBody>
      </p:sp>
      <p:pic>
        <p:nvPicPr>
          <p:cNvPr id="157700" name="Picture 7" descr="77_f7">
            <a:hlinkClick r:id="rId5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916113"/>
            <a:ext cx="3384550" cy="3168650"/>
          </a:xfrm>
          <a:ln w="38100" cap="flat" cmpd="dbl" algn="ctr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75"/>
    </mc:Choice>
    <mc:Fallback>
      <p:transition spd="slow" advTm="23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5" descr="C:\Documents and Settings\Division of GI\Desktop\kolonoskopisi\6FF2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962400"/>
            <a:ext cx="2541588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3" name="Picture 6" descr="C:\Documents and Settings\Division of GI\Desktop\kolonoskopisi\6FF3.jpg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990600"/>
            <a:ext cx="2551112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4" name="Picture 7" descr="C:\Documents and Settings\Division of GI\Desktop\kolonoskopisi\6FF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3962400"/>
            <a:ext cx="2541587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5" name="Picture 8" descr="C:\Documents and Settings\Division of GI\Desktop\kolonoskopisi\6FF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90600"/>
            <a:ext cx="2551113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88913"/>
            <a:ext cx="8382000" cy="576262"/>
          </a:xfrm>
        </p:spPr>
        <p:txBody>
          <a:bodyPr anchor="ctr"/>
          <a:lstStyle/>
          <a:p>
            <a:pPr eaLnBrk="1" hangingPunct="1"/>
            <a:r>
              <a:rPr lang="el-GR" altLang="el-GR" b="1" smtClean="0">
                <a:solidFill>
                  <a:schemeClr val="hlink"/>
                </a:solidFill>
              </a:rPr>
              <a:t>ΚΟΛΟΝΟΣΚΟΠΗΣΗ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37"/>
    </mc:Choice>
    <mc:Fallback>
      <p:transition spd="slow" advTm="55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27263"/>
            <a:ext cx="7772400" cy="2209800"/>
          </a:xfrm>
          <a:solidFill>
            <a:srgbClr val="000066"/>
          </a:solidFill>
        </p:spPr>
        <p:txBody>
          <a:bodyPr/>
          <a:lstStyle/>
          <a:p>
            <a:pPr eaLnBrk="1" hangingPunct="1"/>
            <a:r>
              <a:rPr lang="el-GR" altLang="el-GR" smtClean="0">
                <a:solidFill>
                  <a:srgbClr val="FFFF00"/>
                </a:solidFill>
                <a:latin typeface="Trebuchet MS" pitchFamily="34" charset="0"/>
              </a:rPr>
              <a:t>Ιδιοπαθής Φλεγμονώδης Νόσος του Εντέρου (ΙΦΝΕ)</a:t>
            </a:r>
            <a:endParaRPr lang="en-US" altLang="el-GR" smtClean="0">
              <a:solidFill>
                <a:srgbClr val="FFFF00"/>
              </a:solidFill>
              <a:latin typeface="Trebuchet MS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54"/>
    </mc:Choice>
    <mc:Fallback>
      <p:transition spd="slow" advTm="18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"/>
          <p:cNvSpPr>
            <a:spLocks noChangeArrowheads="1"/>
          </p:cNvSpPr>
          <p:nvPr/>
        </p:nvSpPr>
        <p:spPr bwMode="auto">
          <a:xfrm>
            <a:off x="323850" y="760413"/>
            <a:ext cx="849630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l-GR" altLang="el-GR" sz="1800" b="1">
                <a:solidFill>
                  <a:schemeClr val="tx2"/>
                </a:solidFill>
              </a:rPr>
              <a:t>Συγγενείς ανωμαλίες</a:t>
            </a:r>
            <a:r>
              <a:rPr lang="el-GR" altLang="el-GR" sz="1800">
                <a:solidFill>
                  <a:schemeClr val="tx2"/>
                </a:solidFill>
              </a:rPr>
              <a:t> </a:t>
            </a:r>
            <a:r>
              <a:rPr lang="el-GR" altLang="el-GR" sz="1800">
                <a:solidFill>
                  <a:schemeClr val="tx1"/>
                </a:solidFill>
              </a:rPr>
              <a:t>(ατρησία-στένωση, ανωμαλίες ορθού-πρωκτού, διαταραχή θέσης, νεογνική νεκρωτική εντεροκολίτιδα, συγγενές μεγάκολο-νόσος </a:t>
            </a:r>
            <a:r>
              <a:rPr lang="en-US" altLang="el-GR" sz="1800">
                <a:solidFill>
                  <a:schemeClr val="tx1"/>
                </a:solidFill>
              </a:rPr>
              <a:t>Hirschprung</a:t>
            </a:r>
            <a:r>
              <a:rPr lang="el-GR" altLang="el-GR" sz="1800">
                <a:solidFill>
                  <a:schemeClr val="tx1"/>
                </a:solidFill>
              </a:rPr>
              <a:t>)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l-GR" altLang="el-GR" sz="1800">
                <a:solidFill>
                  <a:schemeClr val="tx2"/>
                </a:solidFill>
              </a:rPr>
              <a:t>Δ</a:t>
            </a:r>
            <a:r>
              <a:rPr lang="el-GR" altLang="el-GR" sz="1800" b="1">
                <a:solidFill>
                  <a:schemeClr val="tx2"/>
                </a:solidFill>
              </a:rPr>
              <a:t>ιαταραχές κινητικότητας</a:t>
            </a:r>
            <a:r>
              <a:rPr lang="el-GR" altLang="el-GR" sz="1800">
                <a:solidFill>
                  <a:schemeClr val="tx2"/>
                </a:solidFill>
              </a:rPr>
              <a:t> </a:t>
            </a:r>
            <a:r>
              <a:rPr lang="el-GR" altLang="el-GR" sz="1800">
                <a:solidFill>
                  <a:schemeClr val="tx1"/>
                </a:solidFill>
              </a:rPr>
              <a:t>(σύνδρομο ευερέθιστου εντέρου, ιδιοπαθής  δυσκοιλιότητα, μη ειδικές)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l-GR" altLang="el-GR" sz="1800" b="1">
                <a:solidFill>
                  <a:schemeClr val="tx2"/>
                </a:solidFill>
              </a:rPr>
              <a:t>Δομικές διαταραχές</a:t>
            </a:r>
            <a:r>
              <a:rPr lang="el-GR" altLang="el-GR" sz="1800">
                <a:solidFill>
                  <a:schemeClr val="tx1"/>
                </a:solidFill>
              </a:rPr>
              <a:t> (εκκολπωμάτωση, αγγειοδυσπλασίες, συστροφή, κλπ)</a:t>
            </a:r>
            <a:endParaRPr lang="en-US" altLang="el-GR" sz="1800">
              <a:solidFill>
                <a:schemeClr val="tx1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l-GR" altLang="el-GR" sz="1800" b="1">
                <a:solidFill>
                  <a:schemeClr val="tx2"/>
                </a:solidFill>
              </a:rPr>
              <a:t>Νοσήματα περιπρωκτικής περιοχής</a:t>
            </a:r>
            <a:r>
              <a:rPr lang="el-GR" altLang="el-GR" sz="1800">
                <a:solidFill>
                  <a:schemeClr val="tx2"/>
                </a:solidFill>
              </a:rPr>
              <a:t> </a:t>
            </a:r>
            <a:r>
              <a:rPr lang="el-GR" altLang="el-GR" sz="1800">
                <a:solidFill>
                  <a:schemeClr val="tx1"/>
                </a:solidFill>
              </a:rPr>
              <a:t>(αιμορροειδοπάθεια, ραγάδα, απόστημα, μονήρες έλκος ορθού, κλπ).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l-GR" altLang="el-GR" sz="1800" b="1">
                <a:solidFill>
                  <a:schemeClr val="tx2"/>
                </a:solidFill>
              </a:rPr>
              <a:t>Λοιμώξεις</a:t>
            </a:r>
            <a:r>
              <a:rPr lang="el-GR" altLang="el-GR" sz="1800" b="1">
                <a:solidFill>
                  <a:schemeClr val="tx1"/>
                </a:solidFill>
              </a:rPr>
              <a:t> </a:t>
            </a:r>
            <a:r>
              <a:rPr lang="el-GR" altLang="el-GR" sz="1800">
                <a:solidFill>
                  <a:schemeClr val="tx1"/>
                </a:solidFill>
              </a:rPr>
              <a:t>(οξείες διάρροιες)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l-GR" altLang="el-GR" sz="1800" b="1">
                <a:solidFill>
                  <a:schemeClr val="tx2"/>
                </a:solidFill>
              </a:rPr>
              <a:t>Φλεγμονώδη νοσήματα – κολίτιδες</a:t>
            </a:r>
            <a:r>
              <a:rPr lang="el-GR" altLang="el-GR" sz="1800">
                <a:solidFill>
                  <a:schemeClr val="tx2"/>
                </a:solidFill>
              </a:rPr>
              <a:t> </a:t>
            </a:r>
            <a:r>
              <a:rPr lang="el-GR" altLang="el-GR" sz="1800">
                <a:solidFill>
                  <a:schemeClr val="tx1"/>
                </a:solidFill>
              </a:rPr>
              <a:t>(ελκώδης, </a:t>
            </a:r>
            <a:r>
              <a:rPr lang="en-US" altLang="el-GR" sz="1800">
                <a:solidFill>
                  <a:schemeClr val="tx1"/>
                </a:solidFill>
              </a:rPr>
              <a:t>Crohn</a:t>
            </a:r>
            <a:r>
              <a:rPr lang="el-GR" altLang="el-GR" sz="1800">
                <a:solidFill>
                  <a:schemeClr val="tx1"/>
                </a:solidFill>
              </a:rPr>
              <a:t>, μικροσκοπική, ισχαιμική, μετακτινική, φαρμακευτική κλπ)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l-GR" altLang="el-GR" sz="1800" b="1">
                <a:solidFill>
                  <a:schemeClr val="tx2"/>
                </a:solidFill>
              </a:rPr>
              <a:t>Όγκοι - Νεοπλάσματα</a:t>
            </a:r>
            <a:r>
              <a:rPr lang="el-GR" altLang="el-GR" sz="1800">
                <a:solidFill>
                  <a:schemeClr val="tx1"/>
                </a:solidFill>
              </a:rPr>
              <a:t> (καρκίνος, πολύποδες, υποβλεννογόνιες βλάβες κλπ).</a:t>
            </a:r>
          </a:p>
        </p:txBody>
      </p:sp>
      <p:sp>
        <p:nvSpPr>
          <p:cNvPr id="167939" name="Rectangle 2"/>
          <p:cNvSpPr>
            <a:spLocks noChangeArrowheads="1"/>
          </p:cNvSpPr>
          <p:nvPr/>
        </p:nvSpPr>
        <p:spPr bwMode="auto">
          <a:xfrm>
            <a:off x="2055813" y="115888"/>
            <a:ext cx="4984750" cy="5238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l-GR" altLang="el-GR" sz="2800" b="1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ΠΑΘΗΣΕΙΣ ΠΑΧΕΟΣ ΕΝΤΕΡΟΥ</a:t>
            </a:r>
            <a:endParaRPr lang="el-GR" altLang="el-GR" sz="2800" dirty="0" smtClean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23"/>
    </mc:Choice>
    <mc:Fallback>
      <p:transition spd="slow" advTm="51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152400"/>
            <a:ext cx="3200400" cy="685800"/>
          </a:xfrm>
          <a:solidFill>
            <a:srgbClr val="000066"/>
          </a:solidFill>
        </p:spPr>
        <p:txBody>
          <a:bodyPr/>
          <a:lstStyle/>
          <a:p>
            <a:pPr eaLnBrk="1" hangingPunct="1"/>
            <a:r>
              <a:rPr lang="el-GR" altLang="el-GR" sz="3200" smtClean="0">
                <a:solidFill>
                  <a:srgbClr val="FFFF00"/>
                </a:solidFill>
                <a:latin typeface="Trebuchet MS" pitchFamily="34" charset="0"/>
              </a:rPr>
              <a:t>ΟΡΙΣΜΟΙ</a:t>
            </a:r>
            <a:endParaRPr lang="en-US" altLang="el-GR" sz="3200" smtClean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5200" y="990600"/>
            <a:ext cx="7212013" cy="5029200"/>
          </a:xfrm>
          <a:solidFill>
            <a:srgbClr val="0000CC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2400" u="sng" smtClean="0">
                <a:solidFill>
                  <a:schemeClr val="bg1"/>
                </a:solidFill>
                <a:latin typeface="Trebuchet MS" pitchFamily="34" charset="0"/>
              </a:rPr>
              <a:t>Νοσολογικές οντότητες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altLang="el-GR" sz="900" smtClean="0">
              <a:solidFill>
                <a:schemeClr val="bg1"/>
              </a:solidFill>
              <a:latin typeface="Trebuchet MS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2400" smtClean="0">
                <a:solidFill>
                  <a:schemeClr val="bg1"/>
                </a:solidFill>
                <a:latin typeface="Trebuchet MS" pitchFamily="34" charset="0"/>
              </a:rPr>
              <a:t>	Ελκώδης κολίτιδα (ΕΚ)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altLang="el-GR" sz="900" smtClean="0">
              <a:solidFill>
                <a:schemeClr val="bg1"/>
              </a:solidFill>
              <a:latin typeface="Trebuchet MS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2400" smtClean="0">
                <a:solidFill>
                  <a:schemeClr val="bg1"/>
                </a:solidFill>
                <a:latin typeface="Trebuchet MS" pitchFamily="34" charset="0"/>
              </a:rPr>
              <a:t>	Νόσος του </a:t>
            </a:r>
            <a:r>
              <a:rPr lang="en-US" altLang="el-GR" sz="2400" smtClean="0">
                <a:solidFill>
                  <a:schemeClr val="bg1"/>
                </a:solidFill>
                <a:latin typeface="Trebuchet MS" pitchFamily="34" charset="0"/>
              </a:rPr>
              <a:t>Crohn</a:t>
            </a:r>
            <a:r>
              <a:rPr lang="el-GR" altLang="el-GR" sz="2400" smtClean="0">
                <a:solidFill>
                  <a:schemeClr val="bg1"/>
                </a:solidFill>
                <a:latin typeface="Trebuchet MS" pitchFamily="34" charset="0"/>
              </a:rPr>
              <a:t> (</a:t>
            </a:r>
            <a:r>
              <a:rPr lang="en-US" altLang="el-GR" sz="2400" smtClean="0">
                <a:solidFill>
                  <a:schemeClr val="bg1"/>
                </a:solidFill>
                <a:latin typeface="Trebuchet MS" pitchFamily="34" charset="0"/>
              </a:rPr>
              <a:t>Crohn)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l-GR" sz="900" smtClean="0">
              <a:solidFill>
                <a:schemeClr val="bg1"/>
              </a:solidFill>
              <a:latin typeface="Trebuchet MS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2400" smtClean="0">
                <a:solidFill>
                  <a:schemeClr val="bg1"/>
                </a:solidFill>
                <a:latin typeface="Trebuchet MS" pitchFamily="34" charset="0"/>
              </a:rPr>
              <a:t>	Αδιευκρίνιστη κολίτιδα (ΑΚ)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altLang="el-GR" sz="2400" smtClean="0">
              <a:solidFill>
                <a:schemeClr val="bg1"/>
              </a:solidFill>
              <a:latin typeface="Trebuchet MS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2400" u="sng" smtClean="0">
                <a:solidFill>
                  <a:schemeClr val="bg1"/>
                </a:solidFill>
                <a:latin typeface="Trebuchet MS" pitchFamily="34" charset="0"/>
              </a:rPr>
              <a:t>Κλινικά σύνδρομα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altLang="el-GR" sz="800" smtClean="0">
              <a:solidFill>
                <a:schemeClr val="bg1"/>
              </a:solidFill>
              <a:latin typeface="Trebuchet MS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2400" smtClean="0">
                <a:solidFill>
                  <a:schemeClr val="bg1"/>
                </a:solidFill>
                <a:latin typeface="Trebuchet MS" pitchFamily="34" charset="0"/>
              </a:rPr>
              <a:t>	Κολίτιδα </a:t>
            </a:r>
            <a:r>
              <a:rPr lang="el-GR" altLang="el-GR" sz="2400" smtClean="0">
                <a:solidFill>
                  <a:schemeClr val="bg1"/>
                </a:solidFill>
                <a:latin typeface="Trebuchet MS" pitchFamily="34" charset="0"/>
                <a:sym typeface="Symbol" pitchFamily="18" charset="2"/>
              </a:rPr>
              <a:t> ΕΚ / ΑΚ / </a:t>
            </a:r>
            <a:r>
              <a:rPr lang="en-US" altLang="el-GR" sz="2400" smtClean="0">
                <a:solidFill>
                  <a:schemeClr val="bg1"/>
                </a:solidFill>
                <a:latin typeface="Trebuchet MS" pitchFamily="34" charset="0"/>
                <a:sym typeface="Symbol" pitchFamily="18" charset="2"/>
              </a:rPr>
              <a:t>Crohn</a:t>
            </a:r>
            <a:endParaRPr lang="el-GR" altLang="el-GR" sz="2400" smtClean="0">
              <a:solidFill>
                <a:schemeClr val="bg1"/>
              </a:solidFill>
              <a:latin typeface="Trebuchet MS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altLang="el-GR" sz="800" smtClean="0">
              <a:solidFill>
                <a:schemeClr val="bg1"/>
              </a:solidFill>
              <a:latin typeface="Trebuchet MS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2400" smtClean="0">
                <a:solidFill>
                  <a:schemeClr val="bg1"/>
                </a:solidFill>
                <a:latin typeface="Trebuchet MS" pitchFamily="34" charset="0"/>
              </a:rPr>
              <a:t>	Ειλείτιδα </a:t>
            </a:r>
            <a:r>
              <a:rPr lang="el-GR" altLang="el-GR" sz="2400" smtClean="0">
                <a:solidFill>
                  <a:schemeClr val="bg1"/>
                </a:solidFill>
                <a:latin typeface="Trebuchet MS" pitchFamily="34" charset="0"/>
                <a:sym typeface="Symbol" pitchFamily="18" charset="2"/>
              </a:rPr>
              <a:t> </a:t>
            </a:r>
            <a:r>
              <a:rPr lang="en-US" altLang="el-GR" sz="2400" smtClean="0">
                <a:solidFill>
                  <a:schemeClr val="bg1"/>
                </a:solidFill>
                <a:latin typeface="Trebuchet MS" pitchFamily="34" charset="0"/>
                <a:sym typeface="Symbol" pitchFamily="18" charset="2"/>
              </a:rPr>
              <a:t>Crohn</a:t>
            </a:r>
            <a:endParaRPr lang="en-US" altLang="el-GR" sz="2400" smtClean="0">
              <a:solidFill>
                <a:schemeClr val="bg1"/>
              </a:solidFill>
              <a:latin typeface="Trebuchet MS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l-GR" sz="800" smtClean="0">
              <a:solidFill>
                <a:schemeClr val="bg1"/>
              </a:solidFill>
              <a:latin typeface="Trebuchet MS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2400" smtClean="0">
                <a:solidFill>
                  <a:schemeClr val="bg1"/>
                </a:solidFill>
                <a:latin typeface="Trebuchet MS" pitchFamily="34" charset="0"/>
              </a:rPr>
              <a:t>	Νόσος ανώτερου πεπτικού </a:t>
            </a:r>
            <a:r>
              <a:rPr lang="el-GR" altLang="el-GR" sz="2400" smtClean="0">
                <a:solidFill>
                  <a:schemeClr val="bg1"/>
                </a:solidFill>
                <a:latin typeface="Trebuchet MS" pitchFamily="34" charset="0"/>
                <a:sym typeface="Symbol" pitchFamily="18" charset="2"/>
              </a:rPr>
              <a:t> </a:t>
            </a:r>
            <a:r>
              <a:rPr lang="en-US" altLang="el-GR" sz="2400" smtClean="0">
                <a:solidFill>
                  <a:schemeClr val="bg1"/>
                </a:solidFill>
                <a:latin typeface="Trebuchet MS" pitchFamily="34" charset="0"/>
                <a:sym typeface="Symbol" pitchFamily="18" charset="2"/>
              </a:rPr>
              <a:t>Crohn</a:t>
            </a:r>
            <a:endParaRPr lang="el-GR" altLang="el-GR" sz="2400" smtClean="0">
              <a:solidFill>
                <a:schemeClr val="bg1"/>
              </a:solidFill>
              <a:latin typeface="Trebuchet MS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altLang="el-GR" sz="800" smtClean="0">
              <a:solidFill>
                <a:schemeClr val="bg1"/>
              </a:solidFill>
              <a:latin typeface="Trebuchet MS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2400" smtClean="0">
                <a:solidFill>
                  <a:schemeClr val="bg1"/>
                </a:solidFill>
                <a:latin typeface="Trebuchet MS" pitchFamily="34" charset="0"/>
              </a:rPr>
              <a:t>	Εξωεντερικά σύνδρομα </a:t>
            </a:r>
            <a:r>
              <a:rPr lang="el-GR" altLang="el-GR" sz="2400" smtClean="0">
                <a:solidFill>
                  <a:schemeClr val="bg1"/>
                </a:solidFill>
                <a:latin typeface="Trebuchet MS" pitchFamily="34" charset="0"/>
                <a:sym typeface="Symbol" pitchFamily="18" charset="2"/>
              </a:rPr>
              <a:t> ΕΚ / ΑΚ / </a:t>
            </a:r>
            <a:r>
              <a:rPr lang="en-US" altLang="el-GR" sz="2400" smtClean="0">
                <a:solidFill>
                  <a:schemeClr val="bg1"/>
                </a:solidFill>
                <a:latin typeface="Trebuchet MS" pitchFamily="34" charset="0"/>
                <a:sym typeface="Symbol" pitchFamily="18" charset="2"/>
              </a:rPr>
              <a:t>Crohn</a:t>
            </a:r>
            <a:endParaRPr lang="en-US" altLang="el-GR" sz="240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47"/>
    </mc:Choice>
    <mc:Fallback>
      <p:transition spd="slow" advTm="64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1040"/>
          <p:cNvSpPr txBox="1">
            <a:spLocks noChangeArrowheads="1"/>
          </p:cNvSpPr>
          <p:nvPr/>
        </p:nvSpPr>
        <p:spPr bwMode="auto">
          <a:xfrm>
            <a:off x="428625" y="214313"/>
            <a:ext cx="8221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l-GR" altLang="el-GR">
                <a:solidFill>
                  <a:srgbClr val="FFFF00"/>
                </a:solidFill>
              </a:rPr>
              <a:t>Λειτουργικό (ευερέθιστο έντερο) </a:t>
            </a:r>
            <a:r>
              <a:rPr lang="en-US" altLang="el-GR">
                <a:solidFill>
                  <a:srgbClr val="FFFF00"/>
                </a:solidFill>
              </a:rPr>
              <a:t>vs. </a:t>
            </a:r>
            <a:r>
              <a:rPr lang="el-GR" altLang="el-GR">
                <a:solidFill>
                  <a:srgbClr val="FFFF00"/>
                </a:solidFill>
              </a:rPr>
              <a:t>οργανικό σύνδρομο</a:t>
            </a:r>
            <a:endParaRPr lang="en-US" altLang="el-GR">
              <a:solidFill>
                <a:srgbClr val="FFFF00"/>
              </a:solidFill>
            </a:endParaRPr>
          </a:p>
        </p:txBody>
      </p:sp>
      <p:sp>
        <p:nvSpPr>
          <p:cNvPr id="161795" name="Text Box 1041"/>
          <p:cNvSpPr txBox="1">
            <a:spLocks noChangeArrowheads="1"/>
          </p:cNvSpPr>
          <p:nvPr/>
        </p:nvSpPr>
        <p:spPr bwMode="auto">
          <a:xfrm>
            <a:off x="500063" y="1071563"/>
            <a:ext cx="8077200" cy="520382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l-GR" altLang="el-GR" u="sng">
                <a:solidFill>
                  <a:schemeClr val="bg1"/>
                </a:solidFill>
              </a:rPr>
              <a:t>«Σημεία κινδύνου» στη διαγνωστική διερεύνηση του γαστρεντερολογικού ασθενή</a:t>
            </a:r>
          </a:p>
          <a:p>
            <a:pPr lvl="1" algn="l" eaLnBrk="1" hangingPunct="1">
              <a:lnSpc>
                <a:spcPct val="70000"/>
              </a:lnSpc>
              <a:buFontTx/>
              <a:buChar char="•"/>
            </a:pPr>
            <a:r>
              <a:rPr lang="el-GR" altLang="el-GR">
                <a:solidFill>
                  <a:schemeClr val="bg1"/>
                </a:solidFill>
              </a:rPr>
              <a:t>Νυκτερινή αφόδευση</a:t>
            </a:r>
          </a:p>
          <a:p>
            <a:pPr lvl="1" algn="l" eaLnBrk="1" hangingPunct="1">
              <a:lnSpc>
                <a:spcPct val="70000"/>
              </a:lnSpc>
              <a:buFontTx/>
              <a:buChar char="•"/>
            </a:pPr>
            <a:r>
              <a:rPr lang="el-GR" altLang="el-GR">
                <a:solidFill>
                  <a:schemeClr val="bg1"/>
                </a:solidFill>
              </a:rPr>
              <a:t>Αιματηρές κενώσεις</a:t>
            </a:r>
          </a:p>
          <a:p>
            <a:pPr lvl="1" algn="l" eaLnBrk="1" hangingPunct="1">
              <a:lnSpc>
                <a:spcPct val="70000"/>
              </a:lnSpc>
              <a:buFontTx/>
              <a:buChar char="•"/>
            </a:pPr>
            <a:r>
              <a:rPr lang="el-GR" altLang="el-GR">
                <a:solidFill>
                  <a:schemeClr val="bg1"/>
                </a:solidFill>
              </a:rPr>
              <a:t>Απώλεια βάρους</a:t>
            </a:r>
          </a:p>
          <a:p>
            <a:pPr lvl="1" algn="l" eaLnBrk="1" hangingPunct="1">
              <a:lnSpc>
                <a:spcPct val="70000"/>
              </a:lnSpc>
              <a:buFontTx/>
              <a:buChar char="•"/>
            </a:pPr>
            <a:r>
              <a:rPr lang="el-GR" altLang="el-GR">
                <a:solidFill>
                  <a:schemeClr val="bg1"/>
                </a:solidFill>
              </a:rPr>
              <a:t>Εμετος </a:t>
            </a:r>
          </a:p>
          <a:p>
            <a:pPr lvl="1" algn="l" eaLnBrk="1" hangingPunct="1">
              <a:lnSpc>
                <a:spcPct val="70000"/>
              </a:lnSpc>
              <a:buFontTx/>
              <a:buChar char="•"/>
            </a:pPr>
            <a:r>
              <a:rPr lang="el-GR" altLang="el-GR">
                <a:solidFill>
                  <a:schemeClr val="bg1"/>
                </a:solidFill>
              </a:rPr>
              <a:t>Αναιμία</a:t>
            </a:r>
          </a:p>
          <a:p>
            <a:pPr lvl="1" algn="l" eaLnBrk="1" hangingPunct="1">
              <a:lnSpc>
                <a:spcPct val="70000"/>
              </a:lnSpc>
              <a:buFontTx/>
              <a:buChar char="•"/>
            </a:pPr>
            <a:r>
              <a:rPr lang="el-GR" altLang="el-GR">
                <a:solidFill>
                  <a:schemeClr val="bg1"/>
                </a:solidFill>
              </a:rPr>
              <a:t>Δυσφαγία</a:t>
            </a:r>
          </a:p>
          <a:p>
            <a:pPr lvl="1" algn="l" eaLnBrk="1" hangingPunct="1">
              <a:lnSpc>
                <a:spcPct val="70000"/>
              </a:lnSpc>
              <a:buFontTx/>
              <a:buChar char="•"/>
            </a:pPr>
            <a:r>
              <a:rPr lang="el-GR" altLang="el-GR">
                <a:solidFill>
                  <a:schemeClr val="bg1"/>
                </a:solidFill>
              </a:rPr>
              <a:t>Παρουσία λεμφαδένων </a:t>
            </a:r>
          </a:p>
          <a:p>
            <a:pPr lvl="1" algn="l" eaLnBrk="1" hangingPunct="1">
              <a:lnSpc>
                <a:spcPct val="70000"/>
              </a:lnSpc>
              <a:buFontTx/>
              <a:buChar char="•"/>
            </a:pPr>
            <a:r>
              <a:rPr lang="el-GR" altLang="el-GR">
                <a:solidFill>
                  <a:schemeClr val="bg1"/>
                </a:solidFill>
              </a:rPr>
              <a:t>Αύξηση ΤΚΕ, </a:t>
            </a:r>
            <a:r>
              <a:rPr lang="en-US" altLang="el-GR">
                <a:solidFill>
                  <a:schemeClr val="bg1"/>
                </a:solidFill>
              </a:rPr>
              <a:t>CRP</a:t>
            </a:r>
            <a:endParaRPr lang="el-GR" altLang="el-GR">
              <a:solidFill>
                <a:schemeClr val="bg1"/>
              </a:solidFill>
            </a:endParaRPr>
          </a:p>
          <a:p>
            <a:pPr lvl="1" algn="l" eaLnBrk="1" hangingPunct="1">
              <a:lnSpc>
                <a:spcPct val="70000"/>
              </a:lnSpc>
              <a:buFontTx/>
              <a:buChar char="•"/>
            </a:pPr>
            <a:r>
              <a:rPr lang="el-GR" altLang="el-GR">
                <a:solidFill>
                  <a:schemeClr val="bg1"/>
                </a:solidFill>
              </a:rPr>
              <a:t>Ηλικία &gt; 55</a:t>
            </a:r>
          </a:p>
          <a:p>
            <a:pPr lvl="1" algn="l" eaLnBrk="1" hangingPunct="1">
              <a:lnSpc>
                <a:spcPct val="70000"/>
              </a:lnSpc>
              <a:buFontTx/>
              <a:buChar char="•"/>
            </a:pPr>
            <a:r>
              <a:rPr lang="el-GR" altLang="el-GR">
                <a:solidFill>
                  <a:schemeClr val="bg1"/>
                </a:solidFill>
              </a:rPr>
              <a:t>Θετικό οικογενειακό ιστορικό</a:t>
            </a:r>
            <a:endParaRPr lang="en-US" altLang="el-GR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19"/>
    </mc:Choice>
    <mc:Fallback>
      <p:transition spd="slow" advTm="59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0" y="533400"/>
            <a:ext cx="4953000" cy="609600"/>
          </a:xfrm>
        </p:spPr>
        <p:txBody>
          <a:bodyPr/>
          <a:lstStyle/>
          <a:p>
            <a:pPr eaLnBrk="1" hangingPunct="1"/>
            <a:r>
              <a:rPr lang="el-GR" altLang="el-GR" sz="3200" u="sng" smtClean="0">
                <a:solidFill>
                  <a:srgbClr val="FFFF00"/>
                </a:solidFill>
                <a:latin typeface="Trebuchet MS" pitchFamily="34" charset="0"/>
              </a:rPr>
              <a:t>Ιστορικό</a:t>
            </a:r>
            <a:endParaRPr lang="en-US" altLang="el-GR" sz="3200" u="sng" smtClean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162819" name="Rectangle 3"/>
          <p:cNvSpPr>
            <a:spLocks noChangeArrowheads="1"/>
          </p:cNvSpPr>
          <p:nvPr/>
        </p:nvSpPr>
        <p:spPr bwMode="auto">
          <a:xfrm>
            <a:off x="66675" y="66675"/>
            <a:ext cx="3971925" cy="46672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l-GR" altLang="el-GR">
                <a:solidFill>
                  <a:srgbClr val="FFFF00"/>
                </a:solidFill>
              </a:rPr>
              <a:t>Λοιμώδης κολίτιδα </a:t>
            </a:r>
            <a:r>
              <a:rPr lang="en-US" altLang="el-GR">
                <a:solidFill>
                  <a:srgbClr val="FFFF00"/>
                </a:solidFill>
              </a:rPr>
              <a:t>vs.</a:t>
            </a:r>
            <a:r>
              <a:rPr lang="el-GR" altLang="el-GR">
                <a:solidFill>
                  <a:srgbClr val="FFFF00"/>
                </a:solidFill>
              </a:rPr>
              <a:t> ΙΦΝΕ</a:t>
            </a:r>
            <a:endParaRPr lang="en-US" altLang="el-GR">
              <a:solidFill>
                <a:srgbClr val="FFFF00"/>
              </a:solidFill>
            </a:endParaRPr>
          </a:p>
        </p:txBody>
      </p:sp>
      <p:sp>
        <p:nvSpPr>
          <p:cNvPr id="162820" name="Text Box 5"/>
          <p:cNvSpPr txBox="1">
            <a:spLocks noChangeArrowheads="1"/>
          </p:cNvSpPr>
          <p:nvPr/>
        </p:nvSpPr>
        <p:spPr bwMode="auto">
          <a:xfrm>
            <a:off x="609600" y="1562100"/>
            <a:ext cx="3810000" cy="374332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l-GR" altLang="el-GR" u="sng">
                <a:solidFill>
                  <a:schemeClr val="bg1"/>
                </a:solidFill>
              </a:rPr>
              <a:t>ΙΦΝΕ πιθανή</a:t>
            </a:r>
          </a:p>
          <a:p>
            <a:pPr algn="l" eaLnBrk="1" hangingPunct="1"/>
            <a:r>
              <a:rPr lang="el-GR" altLang="el-GR">
                <a:solidFill>
                  <a:schemeClr val="bg1"/>
                </a:solidFill>
              </a:rPr>
              <a:t>υποξεία εισβολή</a:t>
            </a:r>
          </a:p>
          <a:p>
            <a:pPr algn="l" eaLnBrk="1" hangingPunct="1"/>
            <a:r>
              <a:rPr lang="el-GR" altLang="el-GR">
                <a:solidFill>
                  <a:schemeClr val="bg1"/>
                </a:solidFill>
              </a:rPr>
              <a:t>&lt;4-6 κενώσεις</a:t>
            </a:r>
          </a:p>
          <a:p>
            <a:pPr algn="l" eaLnBrk="1" hangingPunct="1"/>
            <a:r>
              <a:rPr lang="el-GR" altLang="el-GR">
                <a:solidFill>
                  <a:schemeClr val="bg1"/>
                </a:solidFill>
              </a:rPr>
              <a:t>Θερμοκρασία&lt;37.8 ή</a:t>
            </a:r>
          </a:p>
          <a:p>
            <a:pPr algn="l" eaLnBrk="1" hangingPunct="1"/>
            <a:r>
              <a:rPr lang="el-GR" altLang="el-GR">
                <a:solidFill>
                  <a:schemeClr val="bg1"/>
                </a:solidFill>
              </a:rPr>
              <a:t>Πυρετός αργά</a:t>
            </a:r>
          </a:p>
          <a:p>
            <a:pPr algn="l" eaLnBrk="1" hangingPunct="1"/>
            <a:r>
              <a:rPr lang="el-GR" altLang="el-GR">
                <a:solidFill>
                  <a:schemeClr val="bg1"/>
                </a:solidFill>
              </a:rPr>
              <a:t>Ορατό αίμα στις κενώσεις</a:t>
            </a:r>
          </a:p>
          <a:p>
            <a:pPr algn="l" eaLnBrk="1" hangingPunct="1"/>
            <a:endParaRPr lang="en-US" altLang="el-GR">
              <a:solidFill>
                <a:schemeClr val="bg1"/>
              </a:solidFill>
            </a:endParaRPr>
          </a:p>
        </p:txBody>
      </p:sp>
      <p:sp>
        <p:nvSpPr>
          <p:cNvPr id="162821" name="Text Box 6"/>
          <p:cNvSpPr txBox="1">
            <a:spLocks noChangeArrowheads="1"/>
          </p:cNvSpPr>
          <p:nvPr/>
        </p:nvSpPr>
        <p:spPr bwMode="auto">
          <a:xfrm>
            <a:off x="4724400" y="1557338"/>
            <a:ext cx="3810000" cy="374332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l-GR" altLang="el-GR" u="sng">
                <a:solidFill>
                  <a:schemeClr val="bg1"/>
                </a:solidFill>
              </a:rPr>
              <a:t>Λοιμώδης πιθανή</a:t>
            </a:r>
          </a:p>
          <a:p>
            <a:pPr algn="l" eaLnBrk="1" hangingPunct="1"/>
            <a:r>
              <a:rPr lang="el-GR" altLang="el-GR">
                <a:solidFill>
                  <a:schemeClr val="bg1"/>
                </a:solidFill>
              </a:rPr>
              <a:t>οξεία εισβολή</a:t>
            </a:r>
          </a:p>
          <a:p>
            <a:pPr algn="l" eaLnBrk="1" hangingPunct="1"/>
            <a:r>
              <a:rPr lang="el-GR" altLang="el-GR">
                <a:solidFill>
                  <a:schemeClr val="bg1"/>
                </a:solidFill>
              </a:rPr>
              <a:t>&gt;10-12 κενώσεις</a:t>
            </a:r>
          </a:p>
          <a:p>
            <a:pPr algn="l" eaLnBrk="1" hangingPunct="1"/>
            <a:r>
              <a:rPr lang="el-GR" altLang="el-GR">
                <a:solidFill>
                  <a:schemeClr val="bg1"/>
                </a:solidFill>
              </a:rPr>
              <a:t>Πυρετός νωρίς</a:t>
            </a:r>
          </a:p>
          <a:p>
            <a:pPr algn="l" eaLnBrk="1" hangingPunct="1"/>
            <a:r>
              <a:rPr lang="el-GR" altLang="el-GR">
                <a:solidFill>
                  <a:schemeClr val="bg1"/>
                </a:solidFill>
              </a:rPr>
              <a:t>Εντονος πόνος</a:t>
            </a:r>
          </a:p>
          <a:p>
            <a:pPr algn="l" eaLnBrk="1" hangingPunct="1"/>
            <a:r>
              <a:rPr lang="el-GR" altLang="el-GR">
                <a:solidFill>
                  <a:schemeClr val="bg1"/>
                </a:solidFill>
              </a:rPr>
              <a:t>Εμετος</a:t>
            </a:r>
          </a:p>
          <a:p>
            <a:pPr algn="l" eaLnBrk="1" hangingPunct="1"/>
            <a:r>
              <a:rPr lang="el-GR" altLang="el-GR">
                <a:solidFill>
                  <a:schemeClr val="bg1"/>
                </a:solidFill>
              </a:rPr>
              <a:t>Ταξίδι στο εξωτερικό</a:t>
            </a:r>
            <a:endParaRPr lang="en-US" altLang="el-GR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16"/>
    </mc:Choice>
    <mc:Fallback>
      <p:transition spd="slow" advTm="62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/>
          <p:cNvSpPr txBox="1">
            <a:spLocks noChangeArrowheads="1"/>
          </p:cNvSpPr>
          <p:nvPr/>
        </p:nvSpPr>
        <p:spPr bwMode="auto">
          <a:xfrm>
            <a:off x="765175" y="838200"/>
            <a:ext cx="7620000" cy="2100263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l-GR" altLang="el-GR" u="sng">
                <a:solidFill>
                  <a:schemeClr val="bg1"/>
                </a:solidFill>
              </a:rPr>
              <a:t>Σε κάθε οξεία εμφάνιση κολίτιδας</a:t>
            </a:r>
            <a:r>
              <a:rPr lang="en-US" altLang="el-GR" u="sng">
                <a:solidFill>
                  <a:schemeClr val="bg1"/>
                </a:solidFill>
              </a:rPr>
              <a:t>:</a:t>
            </a:r>
            <a:endParaRPr lang="el-GR" altLang="el-GR" u="sng">
              <a:solidFill>
                <a:schemeClr val="bg1"/>
              </a:solidFill>
            </a:endParaRPr>
          </a:p>
          <a:p>
            <a:pPr algn="l" eaLnBrk="1" hangingPunct="1"/>
            <a:r>
              <a:rPr lang="el-GR" altLang="el-GR">
                <a:solidFill>
                  <a:schemeClr val="bg1"/>
                </a:solidFill>
              </a:rPr>
              <a:t>Κ/α κοπράνων για παθογόνα	       υδαρή κόπρανα </a:t>
            </a:r>
          </a:p>
          <a:p>
            <a:pPr algn="l" eaLnBrk="1" hangingPunct="1"/>
            <a:r>
              <a:rPr lang="el-GR" altLang="el-GR">
                <a:solidFill>
                  <a:schemeClr val="bg1"/>
                </a:solidFill>
              </a:rPr>
              <a:t>Παρασιτολογική κοπράνων</a:t>
            </a:r>
          </a:p>
          <a:p>
            <a:pPr algn="l" eaLnBrk="1" hangingPunct="1"/>
            <a:r>
              <a:rPr lang="el-GR" altLang="el-GR">
                <a:solidFill>
                  <a:schemeClr val="bg1"/>
                </a:solidFill>
              </a:rPr>
              <a:t>Τοξίνη </a:t>
            </a:r>
            <a:r>
              <a:rPr lang="en-US" altLang="el-GR" i="1">
                <a:solidFill>
                  <a:schemeClr val="bg1"/>
                </a:solidFill>
              </a:rPr>
              <a:t>Cl</a:t>
            </a:r>
            <a:r>
              <a:rPr lang="el-GR" altLang="el-GR" i="1">
                <a:solidFill>
                  <a:schemeClr val="bg1"/>
                </a:solidFill>
              </a:rPr>
              <a:t>. </a:t>
            </a:r>
            <a:r>
              <a:rPr lang="en-US" altLang="el-GR" i="1">
                <a:solidFill>
                  <a:schemeClr val="bg1"/>
                </a:solidFill>
              </a:rPr>
              <a:t>Difficil</a:t>
            </a:r>
            <a:r>
              <a:rPr lang="el-GR" altLang="el-GR" i="1">
                <a:solidFill>
                  <a:schemeClr val="bg1"/>
                </a:solidFill>
              </a:rPr>
              <a:t>e			 </a:t>
            </a:r>
            <a:r>
              <a:rPr lang="el-GR" altLang="el-GR">
                <a:solidFill>
                  <a:schemeClr val="bg1"/>
                </a:solidFill>
              </a:rPr>
              <a:t>πολλαπλά δείγματα</a:t>
            </a:r>
          </a:p>
        </p:txBody>
      </p:sp>
      <p:sp>
        <p:nvSpPr>
          <p:cNvPr id="163843" name="Rectangle 3"/>
          <p:cNvSpPr>
            <a:spLocks noChangeArrowheads="1"/>
          </p:cNvSpPr>
          <p:nvPr/>
        </p:nvSpPr>
        <p:spPr bwMode="auto">
          <a:xfrm>
            <a:off x="76200" y="76200"/>
            <a:ext cx="3657600" cy="45720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l-GR" altLang="el-GR">
                <a:solidFill>
                  <a:srgbClr val="FFFF00"/>
                </a:solidFill>
              </a:rPr>
              <a:t>Διαγνωστική προσέγγιση</a:t>
            </a:r>
            <a:endParaRPr lang="en-US" altLang="el-GR">
              <a:solidFill>
                <a:srgbClr val="FFFF00"/>
              </a:solidFill>
            </a:endParaRPr>
          </a:p>
        </p:txBody>
      </p:sp>
      <p:sp>
        <p:nvSpPr>
          <p:cNvPr id="163844" name="Oval 5"/>
          <p:cNvSpPr>
            <a:spLocks noChangeArrowheads="1"/>
          </p:cNvSpPr>
          <p:nvPr/>
        </p:nvSpPr>
        <p:spPr bwMode="auto">
          <a:xfrm>
            <a:off x="1066800" y="3352800"/>
            <a:ext cx="7010400" cy="2819400"/>
          </a:xfrm>
          <a:prstGeom prst="ellipse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l-GR" altLang="el-GR" u="sng">
                <a:solidFill>
                  <a:srgbClr val="FFFF00"/>
                </a:solidFill>
              </a:rPr>
              <a:t>Αλλά</a:t>
            </a:r>
            <a:endParaRPr lang="el-GR" altLang="el-GR">
              <a:solidFill>
                <a:srgbClr val="FFFF00"/>
              </a:solidFill>
            </a:endParaRPr>
          </a:p>
          <a:p>
            <a:r>
              <a:rPr lang="el-GR" altLang="el-GR">
                <a:solidFill>
                  <a:srgbClr val="FFFF00"/>
                </a:solidFill>
              </a:rPr>
              <a:t>στο 50% των κολιτίδων προφανούς</a:t>
            </a:r>
          </a:p>
          <a:p>
            <a:r>
              <a:rPr lang="el-GR" altLang="el-GR">
                <a:solidFill>
                  <a:srgbClr val="FFFF00"/>
                </a:solidFill>
              </a:rPr>
              <a:t> λοιμώδους αιτιολογίας</a:t>
            </a:r>
          </a:p>
          <a:p>
            <a:r>
              <a:rPr lang="el-GR" altLang="el-GR">
                <a:solidFill>
                  <a:srgbClr val="FFFF00"/>
                </a:solidFill>
              </a:rPr>
              <a:t> δεν ανευρίσκεται παθογόνο αίτιο</a:t>
            </a:r>
            <a:endParaRPr lang="en-US" altLang="el-GR">
              <a:solidFill>
                <a:srgbClr val="FFFF00"/>
              </a:solidFill>
            </a:endParaRPr>
          </a:p>
          <a:p>
            <a:endParaRPr lang="en-US" altLang="el-GR">
              <a:solidFill>
                <a:srgbClr val="FFFF00"/>
              </a:solidFill>
            </a:endParaRPr>
          </a:p>
        </p:txBody>
      </p:sp>
      <p:sp>
        <p:nvSpPr>
          <p:cNvPr id="163845" name="AutoShape 7"/>
          <p:cNvSpPr>
            <a:spLocks/>
          </p:cNvSpPr>
          <p:nvPr/>
        </p:nvSpPr>
        <p:spPr bwMode="auto">
          <a:xfrm>
            <a:off x="4903788" y="1524000"/>
            <a:ext cx="457200" cy="1143000"/>
          </a:xfrm>
          <a:prstGeom prst="rightBrace">
            <a:avLst>
              <a:gd name="adj1" fmla="val 20833"/>
              <a:gd name="adj2" fmla="val 50000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36"/>
    </mc:Choice>
    <mc:Fallback>
      <p:transition spd="slow" advTm="46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0" y="457200"/>
            <a:ext cx="4953000" cy="609600"/>
          </a:xfrm>
        </p:spPr>
        <p:txBody>
          <a:bodyPr/>
          <a:lstStyle/>
          <a:p>
            <a:pPr eaLnBrk="1" hangingPunct="1"/>
            <a:r>
              <a:rPr lang="el-GR" altLang="el-GR" sz="3200" u="sng" smtClean="0">
                <a:solidFill>
                  <a:srgbClr val="FFFF00"/>
                </a:solidFill>
                <a:latin typeface="Trebuchet MS" pitchFamily="34" charset="0"/>
              </a:rPr>
              <a:t>Ενδοσκόπηση</a:t>
            </a:r>
            <a:endParaRPr lang="en-US" altLang="el-GR" sz="3200" u="sng" smtClean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164867" name="Text Box 4"/>
          <p:cNvSpPr txBox="1">
            <a:spLocks noChangeArrowheads="1"/>
          </p:cNvSpPr>
          <p:nvPr/>
        </p:nvSpPr>
        <p:spPr bwMode="auto">
          <a:xfrm>
            <a:off x="495300" y="1143000"/>
            <a:ext cx="8153400" cy="5094288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l-GR" altLang="el-GR" u="sng">
                <a:solidFill>
                  <a:schemeClr val="bg1"/>
                </a:solidFill>
              </a:rPr>
              <a:t>Χρήσιμες πληροφορίες</a:t>
            </a:r>
            <a:r>
              <a:rPr lang="en-US" altLang="el-GR" u="sng">
                <a:solidFill>
                  <a:schemeClr val="bg1"/>
                </a:solidFill>
              </a:rPr>
              <a:t>:</a:t>
            </a:r>
            <a:endParaRPr lang="el-GR" altLang="el-GR" u="sng">
              <a:solidFill>
                <a:schemeClr val="bg1"/>
              </a:solidFill>
            </a:endParaRPr>
          </a:p>
          <a:p>
            <a:pPr algn="l" eaLnBrk="1" hangingPunct="1">
              <a:lnSpc>
                <a:spcPct val="80000"/>
              </a:lnSpc>
            </a:pPr>
            <a:r>
              <a:rPr lang="el-GR" altLang="el-GR">
                <a:solidFill>
                  <a:schemeClr val="bg1"/>
                </a:solidFill>
              </a:rPr>
              <a:t>Επιβεβαίωση φλεγμονώδους συνδρόμου</a:t>
            </a:r>
          </a:p>
          <a:p>
            <a:pPr algn="l" eaLnBrk="1" hangingPunct="1">
              <a:lnSpc>
                <a:spcPct val="80000"/>
              </a:lnSpc>
            </a:pPr>
            <a:r>
              <a:rPr lang="el-GR" altLang="el-GR">
                <a:solidFill>
                  <a:schemeClr val="bg1"/>
                </a:solidFill>
              </a:rPr>
              <a:t>Χαρακτήρες της φλεγμονής</a:t>
            </a:r>
            <a:r>
              <a:rPr lang="en-US" altLang="el-GR">
                <a:solidFill>
                  <a:schemeClr val="bg1"/>
                </a:solidFill>
              </a:rPr>
              <a:t>:</a:t>
            </a:r>
            <a:r>
              <a:rPr lang="el-GR" altLang="el-GR">
                <a:solidFill>
                  <a:schemeClr val="bg1"/>
                </a:solidFill>
              </a:rPr>
              <a:t> 	</a:t>
            </a:r>
          </a:p>
          <a:p>
            <a:pPr algn="l" eaLnBrk="1" hangingPunct="1">
              <a:lnSpc>
                <a:spcPct val="80000"/>
              </a:lnSpc>
            </a:pPr>
            <a:r>
              <a:rPr lang="el-GR" altLang="el-GR">
                <a:solidFill>
                  <a:schemeClr val="bg1"/>
                </a:solidFill>
              </a:rPr>
              <a:t>	κατανομή (συνεχής η κατά τόπους) </a:t>
            </a:r>
          </a:p>
          <a:p>
            <a:pPr algn="l" eaLnBrk="1" hangingPunct="1">
              <a:lnSpc>
                <a:spcPct val="80000"/>
              </a:lnSpc>
            </a:pPr>
            <a:r>
              <a:rPr lang="el-GR" altLang="el-GR">
                <a:solidFill>
                  <a:schemeClr val="bg1"/>
                </a:solidFill>
              </a:rPr>
              <a:t>	έκταση (πρωκτίτιδα/άπω/πανκολίτιδα)</a:t>
            </a:r>
          </a:p>
          <a:p>
            <a:pPr algn="l" eaLnBrk="1" hangingPunct="1">
              <a:lnSpc>
                <a:spcPct val="80000"/>
              </a:lnSpc>
            </a:pPr>
            <a:r>
              <a:rPr lang="el-GR" altLang="el-GR">
                <a:solidFill>
                  <a:schemeClr val="bg1"/>
                </a:solidFill>
              </a:rPr>
              <a:t>	χαρακτηριστικά ευρήματα (ψευδομεμβράνες)</a:t>
            </a:r>
          </a:p>
          <a:p>
            <a:pPr algn="l" eaLnBrk="1" hangingPunct="1">
              <a:lnSpc>
                <a:spcPct val="80000"/>
              </a:lnSpc>
            </a:pPr>
            <a:r>
              <a:rPr lang="el-GR" altLang="el-GR">
                <a:solidFill>
                  <a:schemeClr val="bg1"/>
                </a:solidFill>
              </a:rPr>
              <a:t>Λήψη βιοψιών</a:t>
            </a:r>
          </a:p>
          <a:p>
            <a:pPr eaLnBrk="1" hangingPunct="1"/>
            <a:r>
              <a:rPr lang="el-GR" altLang="el-GR" u="sng">
                <a:solidFill>
                  <a:schemeClr val="bg1"/>
                </a:solidFill>
              </a:rPr>
              <a:t>Αλλά</a:t>
            </a:r>
          </a:p>
          <a:p>
            <a:pPr algn="l" eaLnBrk="1" hangingPunct="1">
              <a:lnSpc>
                <a:spcPct val="120000"/>
              </a:lnSpc>
            </a:pPr>
            <a:r>
              <a:rPr lang="el-GR" altLang="el-GR">
                <a:solidFill>
                  <a:schemeClr val="bg1"/>
                </a:solidFill>
              </a:rPr>
              <a:t>Δεν υπάρχουν παθογνωμονικά ενδοσκοπικά ευρήματα</a:t>
            </a:r>
          </a:p>
          <a:p>
            <a:pPr algn="l" eaLnBrk="1" hangingPunct="1">
              <a:lnSpc>
                <a:spcPct val="120000"/>
              </a:lnSpc>
            </a:pPr>
            <a:r>
              <a:rPr lang="el-GR" altLang="el-GR">
                <a:solidFill>
                  <a:schemeClr val="bg1"/>
                </a:solidFill>
              </a:rPr>
              <a:t>Αυξημένος κίνδυνος επιπλοκών επί παρουσίας φλεγμονής </a:t>
            </a:r>
            <a:endParaRPr lang="en-US" altLang="el-GR">
              <a:solidFill>
                <a:schemeClr val="bg1"/>
              </a:solidFill>
            </a:endParaRPr>
          </a:p>
        </p:txBody>
      </p:sp>
      <p:sp>
        <p:nvSpPr>
          <p:cNvPr id="164868" name="Rectangle 5"/>
          <p:cNvSpPr>
            <a:spLocks noChangeArrowheads="1"/>
          </p:cNvSpPr>
          <p:nvPr/>
        </p:nvSpPr>
        <p:spPr bwMode="auto">
          <a:xfrm>
            <a:off x="76200" y="76200"/>
            <a:ext cx="3657600" cy="45720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l-GR" altLang="el-GR">
                <a:solidFill>
                  <a:srgbClr val="FFFF00"/>
                </a:solidFill>
              </a:rPr>
              <a:t>Διαγνωστική προσέγγιση</a:t>
            </a:r>
            <a:endParaRPr lang="en-US" altLang="el-GR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32"/>
    </mc:Choice>
    <mc:Fallback>
      <p:transition spd="slow" advTm="61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4"/>
          <p:cNvSpPr>
            <a:spLocks noChangeArrowheads="1"/>
          </p:cNvSpPr>
          <p:nvPr/>
        </p:nvSpPr>
        <p:spPr bwMode="auto">
          <a:xfrm>
            <a:off x="0" y="104775"/>
            <a:ext cx="9144000" cy="46672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l-GR" altLang="el-GR">
                <a:solidFill>
                  <a:srgbClr val="FFFF00"/>
                </a:solidFill>
              </a:rPr>
              <a:t>Ελκώδης κολίτιδα </a:t>
            </a:r>
            <a:r>
              <a:rPr lang="en-US" altLang="el-GR">
                <a:solidFill>
                  <a:srgbClr val="FFFF00"/>
                </a:solidFill>
              </a:rPr>
              <a:t>vs.</a:t>
            </a:r>
            <a:r>
              <a:rPr lang="el-GR" altLang="el-GR">
                <a:solidFill>
                  <a:srgbClr val="FFFF00"/>
                </a:solidFill>
              </a:rPr>
              <a:t> </a:t>
            </a:r>
            <a:r>
              <a:rPr lang="en-US" altLang="el-GR">
                <a:solidFill>
                  <a:srgbClr val="FFFF00"/>
                </a:solidFill>
              </a:rPr>
              <a:t>Crohn’s</a:t>
            </a:r>
            <a:r>
              <a:rPr lang="el-GR" altLang="el-GR">
                <a:solidFill>
                  <a:srgbClr val="FFFF00"/>
                </a:solidFill>
              </a:rPr>
              <a:t> κολίτιδα-ιστορικό</a:t>
            </a:r>
            <a:endParaRPr lang="en-US" altLang="el-GR">
              <a:solidFill>
                <a:srgbClr val="FFFF00"/>
              </a:solidFill>
            </a:endParaRPr>
          </a:p>
        </p:txBody>
      </p:sp>
      <p:graphicFrame>
        <p:nvGraphicFramePr>
          <p:cNvPr id="32156" name="Group 412"/>
          <p:cNvGraphicFramePr>
            <a:graphicFrameLocks noGrp="1"/>
          </p:cNvGraphicFramePr>
          <p:nvPr/>
        </p:nvGraphicFramePr>
        <p:xfrm>
          <a:off x="1106488" y="992188"/>
          <a:ext cx="6934200" cy="4879978"/>
        </p:xfrm>
        <a:graphic>
          <a:graphicData uri="http://schemas.openxmlformats.org/drawingml/2006/table">
            <a:tbl>
              <a:tblPr/>
              <a:tblGrid>
                <a:gridCol w="2311400"/>
                <a:gridCol w="2311400"/>
                <a:gridCol w="2311400"/>
              </a:tblGrid>
              <a:tr h="4572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rebuchet MS" pitchFamily="34" charset="0"/>
                        </a:rPr>
                        <a:t>Crohn’s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rebuchet MS" pitchFamily="34" charset="0"/>
                        </a:rPr>
                        <a:t>Ελκώδης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3962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Διάρροια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89.5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96.4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3962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Αιμα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27.3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89.3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3962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Πονος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86.9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81.3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4080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Απώλεια βάρους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59.6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38.4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3962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Ανορεξία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18.7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11.2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442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Δερματικές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14.2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15.2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3962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Αρθραλγίες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29.2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27.7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3962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Ναυτία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28.1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6.3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3962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Εμετος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20.2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4.5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3962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Απόστημα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25.8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3.6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4016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Συρίγγια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39.3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3.6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34"/>
    </mc:Choice>
    <mc:Fallback>
      <p:transition spd="slow" advTm="36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1371600"/>
          </a:xfrm>
        </p:spPr>
        <p:txBody>
          <a:bodyPr/>
          <a:lstStyle/>
          <a:p>
            <a:pPr eaLnBrk="1" hangingPunct="1"/>
            <a:r>
              <a:rPr lang="el-GR" altLang="el-GR" sz="2800" smtClean="0">
                <a:solidFill>
                  <a:srgbClr val="FFFF00"/>
                </a:solidFill>
                <a:latin typeface="Comic Sans MS" pitchFamily="66" charset="0"/>
              </a:rPr>
              <a:t>Ελκώδης κολίτιδα</a:t>
            </a:r>
            <a:endParaRPr lang="en-US" altLang="el-GR" sz="2800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66915" name="Text Box 4"/>
          <p:cNvSpPr txBox="1">
            <a:spLocks noChangeArrowheads="1"/>
          </p:cNvSpPr>
          <p:nvPr/>
        </p:nvSpPr>
        <p:spPr bwMode="auto">
          <a:xfrm>
            <a:off x="381000" y="4710113"/>
            <a:ext cx="2971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l-GR" altLang="el-GR">
                <a:solidFill>
                  <a:srgbClr val="FFFFFF"/>
                </a:solidFill>
                <a:latin typeface="Comic Sans MS" pitchFamily="66" charset="0"/>
              </a:rPr>
              <a:t>Ελκώδης κολίτιδα</a:t>
            </a:r>
          </a:p>
          <a:p>
            <a:pPr eaLnBrk="1" hangingPunct="1"/>
            <a:r>
              <a:rPr lang="el-GR" altLang="el-GR">
                <a:solidFill>
                  <a:srgbClr val="FFFFFF"/>
                </a:solidFill>
                <a:latin typeface="Comic Sans MS" pitchFamily="66" charset="0"/>
              </a:rPr>
              <a:t>Ήπια νόσος</a:t>
            </a:r>
            <a:endParaRPr lang="en-US" altLang="el-GR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66916" name="Text Box 5"/>
          <p:cNvSpPr txBox="1">
            <a:spLocks noChangeArrowheads="1"/>
          </p:cNvSpPr>
          <p:nvPr/>
        </p:nvSpPr>
        <p:spPr bwMode="auto">
          <a:xfrm>
            <a:off x="5791200" y="4710113"/>
            <a:ext cx="2667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l-GR" altLang="el-GR">
                <a:solidFill>
                  <a:srgbClr val="FFFFFF"/>
                </a:solidFill>
                <a:latin typeface="Comic Sans MS" pitchFamily="66" charset="0"/>
              </a:rPr>
              <a:t>Ελκώδης κολίτιδα</a:t>
            </a:r>
          </a:p>
          <a:p>
            <a:pPr eaLnBrk="1" hangingPunct="1"/>
            <a:r>
              <a:rPr lang="el-GR" altLang="el-GR">
                <a:solidFill>
                  <a:srgbClr val="FFFFFF"/>
                </a:solidFill>
                <a:latin typeface="Comic Sans MS" pitchFamily="66" charset="0"/>
              </a:rPr>
              <a:t>Βαριά νόσος</a:t>
            </a:r>
            <a:endParaRPr lang="en-US" altLang="el-GR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166917" name="Picture 9" descr="C:\Documents and Settings\Division of GI\Desktop\kolonoskopisi\6FF96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29718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8" name="Picture 10" descr="C:\Documents and Settings\Division of GI\Desktop\kolonoskopisi\6FF96B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24000"/>
            <a:ext cx="2970213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95"/>
    </mc:Choice>
    <mc:Fallback>
      <p:transition spd="slow" advTm="19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1371600"/>
          </a:xfrm>
        </p:spPr>
        <p:txBody>
          <a:bodyPr/>
          <a:lstStyle/>
          <a:p>
            <a:pPr eaLnBrk="1" hangingPunct="1"/>
            <a:r>
              <a:rPr lang="el-GR" altLang="el-GR" sz="2800" smtClean="0">
                <a:solidFill>
                  <a:srgbClr val="FFFF00"/>
                </a:solidFill>
                <a:latin typeface="Comic Sans MS" pitchFamily="66" charset="0"/>
              </a:rPr>
              <a:t>Νόσος </a:t>
            </a:r>
            <a:r>
              <a:rPr lang="en-US" altLang="el-GR" sz="2800" smtClean="0">
                <a:solidFill>
                  <a:srgbClr val="FFFF00"/>
                </a:solidFill>
                <a:latin typeface="Comic Sans MS" pitchFamily="66" charset="0"/>
              </a:rPr>
              <a:t>Crohn</a:t>
            </a:r>
          </a:p>
        </p:txBody>
      </p:sp>
      <p:sp>
        <p:nvSpPr>
          <p:cNvPr id="167939" name="Text Box 4"/>
          <p:cNvSpPr txBox="1">
            <a:spLocks noChangeArrowheads="1"/>
          </p:cNvSpPr>
          <p:nvPr/>
        </p:nvSpPr>
        <p:spPr bwMode="auto">
          <a:xfrm>
            <a:off x="76200" y="4710113"/>
            <a:ext cx="2971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l-GR" altLang="el-GR">
                <a:solidFill>
                  <a:srgbClr val="FFFFFF"/>
                </a:solidFill>
                <a:latin typeface="Comic Sans MS" pitchFamily="66" charset="0"/>
              </a:rPr>
              <a:t>Νόσος </a:t>
            </a:r>
            <a:r>
              <a:rPr lang="en-US" altLang="el-GR">
                <a:solidFill>
                  <a:srgbClr val="FFFFFF"/>
                </a:solidFill>
                <a:latin typeface="Comic Sans MS" pitchFamily="66" charset="0"/>
              </a:rPr>
              <a:t>Crohn</a:t>
            </a:r>
            <a:endParaRPr lang="el-GR" altLang="el-GR">
              <a:solidFill>
                <a:srgbClr val="FFFFFF"/>
              </a:solidFill>
              <a:latin typeface="Comic Sans MS" pitchFamily="66" charset="0"/>
            </a:endParaRPr>
          </a:p>
          <a:p>
            <a:pPr eaLnBrk="1" hangingPunct="1"/>
            <a:r>
              <a:rPr lang="el-GR" altLang="el-GR">
                <a:solidFill>
                  <a:srgbClr val="FFFFFF"/>
                </a:solidFill>
                <a:latin typeface="Comic Sans MS" pitchFamily="66" charset="0"/>
              </a:rPr>
              <a:t>Αφθώδη έλκη</a:t>
            </a:r>
            <a:endParaRPr lang="en-US" altLang="el-GR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67940" name="Text Box 5"/>
          <p:cNvSpPr txBox="1">
            <a:spLocks noChangeArrowheads="1"/>
          </p:cNvSpPr>
          <p:nvPr/>
        </p:nvSpPr>
        <p:spPr bwMode="auto">
          <a:xfrm>
            <a:off x="3200400" y="4710113"/>
            <a:ext cx="2667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l-GR" altLang="el-GR">
                <a:solidFill>
                  <a:srgbClr val="FFFFFF"/>
                </a:solidFill>
                <a:latin typeface="Comic Sans MS" pitchFamily="66" charset="0"/>
              </a:rPr>
              <a:t>Νόσος </a:t>
            </a:r>
            <a:r>
              <a:rPr lang="en-US" altLang="el-GR">
                <a:solidFill>
                  <a:srgbClr val="FFFFFF"/>
                </a:solidFill>
                <a:latin typeface="Comic Sans MS" pitchFamily="66" charset="0"/>
              </a:rPr>
              <a:t>Crohn</a:t>
            </a:r>
            <a:endParaRPr lang="el-GR" altLang="el-GR">
              <a:solidFill>
                <a:srgbClr val="FFFFFF"/>
              </a:solidFill>
              <a:latin typeface="Comic Sans MS" pitchFamily="66" charset="0"/>
            </a:endParaRPr>
          </a:p>
          <a:p>
            <a:pPr eaLnBrk="1" hangingPunct="1"/>
            <a:r>
              <a:rPr lang="el-GR" altLang="el-GR">
                <a:solidFill>
                  <a:srgbClr val="FFFFFF"/>
                </a:solidFill>
                <a:latin typeface="Comic Sans MS" pitchFamily="66" charset="0"/>
              </a:rPr>
              <a:t> πλακόστρωτο</a:t>
            </a:r>
            <a:endParaRPr lang="en-US" altLang="el-GR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67941" name="Text Box 6"/>
          <p:cNvSpPr txBox="1">
            <a:spLocks noChangeArrowheads="1"/>
          </p:cNvSpPr>
          <p:nvPr/>
        </p:nvSpPr>
        <p:spPr bwMode="auto">
          <a:xfrm>
            <a:off x="6096000" y="4710113"/>
            <a:ext cx="2895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l-GR" altLang="el-GR">
                <a:solidFill>
                  <a:srgbClr val="FFFFFF"/>
                </a:solidFill>
                <a:latin typeface="Comic Sans MS" pitchFamily="66" charset="0"/>
              </a:rPr>
              <a:t>Νόσος </a:t>
            </a:r>
            <a:r>
              <a:rPr lang="en-US" altLang="el-GR">
                <a:solidFill>
                  <a:srgbClr val="FFFFFF"/>
                </a:solidFill>
                <a:latin typeface="Comic Sans MS" pitchFamily="66" charset="0"/>
              </a:rPr>
              <a:t>Crohn</a:t>
            </a:r>
            <a:endParaRPr lang="el-GR" altLang="el-GR">
              <a:solidFill>
                <a:srgbClr val="FFFFFF"/>
              </a:solidFill>
              <a:latin typeface="Comic Sans MS" pitchFamily="66" charset="0"/>
            </a:endParaRPr>
          </a:p>
          <a:p>
            <a:pPr eaLnBrk="1" hangingPunct="1"/>
            <a:r>
              <a:rPr lang="el-GR" altLang="el-GR">
                <a:solidFill>
                  <a:srgbClr val="FFFFFF"/>
                </a:solidFill>
                <a:latin typeface="Comic Sans MS" pitchFamily="66" charset="0"/>
              </a:rPr>
              <a:t>έλκη</a:t>
            </a:r>
            <a:endParaRPr lang="en-US" altLang="el-GR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167942" name="Picture 11" descr="C:\Documents and Settings\Division of GI\Desktop\kolonoskopisi\6FF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27606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3" name="Picture 12" descr="C:\Documents and Settings\Division of GI\Desktop\kolonoskopisi\6FF68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2760663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4" name="Picture 13" descr="C:\Documents and Settings\Division of GI\Desktop\kolonoskopisi\6FF70.jp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00200"/>
            <a:ext cx="2760663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75"/>
    </mc:Choice>
    <mc:Fallback>
      <p:transition spd="slow" advTm="19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ChangeArrowheads="1"/>
          </p:cNvSpPr>
          <p:nvPr/>
        </p:nvSpPr>
        <p:spPr bwMode="auto">
          <a:xfrm>
            <a:off x="66675" y="66675"/>
            <a:ext cx="7629525" cy="46672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l-GR" altLang="el-GR">
                <a:solidFill>
                  <a:srgbClr val="FFFF00"/>
                </a:solidFill>
              </a:rPr>
              <a:t>Ελκώδης κολίτιδα </a:t>
            </a:r>
            <a:r>
              <a:rPr lang="en-US" altLang="el-GR">
                <a:solidFill>
                  <a:srgbClr val="FFFF00"/>
                </a:solidFill>
              </a:rPr>
              <a:t>vs.</a:t>
            </a:r>
            <a:r>
              <a:rPr lang="el-GR" altLang="el-GR">
                <a:solidFill>
                  <a:srgbClr val="FFFF00"/>
                </a:solidFill>
              </a:rPr>
              <a:t> </a:t>
            </a:r>
            <a:r>
              <a:rPr lang="en-US" altLang="el-GR">
                <a:solidFill>
                  <a:srgbClr val="FFFF00"/>
                </a:solidFill>
              </a:rPr>
              <a:t>Crohn’s</a:t>
            </a:r>
            <a:r>
              <a:rPr lang="el-GR" altLang="el-GR">
                <a:solidFill>
                  <a:srgbClr val="FFFF00"/>
                </a:solidFill>
              </a:rPr>
              <a:t> κολίτιδα-ενδοσκόπηση</a:t>
            </a:r>
            <a:endParaRPr lang="en-US" altLang="el-GR">
              <a:solidFill>
                <a:srgbClr val="FFFF00"/>
              </a:solidFill>
            </a:endParaRPr>
          </a:p>
        </p:txBody>
      </p:sp>
      <p:graphicFrame>
        <p:nvGraphicFramePr>
          <p:cNvPr id="32809" name="Group 41"/>
          <p:cNvGraphicFramePr>
            <a:graphicFrameLocks noGrp="1"/>
          </p:cNvGraphicFramePr>
          <p:nvPr/>
        </p:nvGraphicFramePr>
        <p:xfrm>
          <a:off x="490538" y="754063"/>
          <a:ext cx="8153400" cy="3048000"/>
        </p:xfrm>
        <a:graphic>
          <a:graphicData uri="http://schemas.openxmlformats.org/drawingml/2006/table">
            <a:tbl>
              <a:tblPr/>
              <a:tblGrid>
                <a:gridCol w="2895600"/>
                <a:gridCol w="2590800"/>
                <a:gridCol w="2667000"/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 Black" panose="020B0A04020102020204" pitchFamily="34" charset="0"/>
                        </a:rPr>
                        <a:t>ΕΚ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 Black" panose="020B0A04020102020204" pitchFamily="34" charset="0"/>
                        </a:rPr>
                        <a:t>Crohn’s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Κατανομή φλεγμονής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συνεχής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ασυνεχής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Προσβολή του ορθού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πάντα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συχνά απουσιάζει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Προσβολή του ειλεού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ποτέ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συχνά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Στενώσεις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σπάνια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συχνά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Ελκη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μικρά, επιφανειακά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μεγάλα, βαθιά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</a:tbl>
          </a:graphicData>
        </a:graphic>
      </p:graphicFrame>
      <p:pic>
        <p:nvPicPr>
          <p:cNvPr id="168993" name="Picture 52" descr="C:\Documents and Settings\Division of GI\Desktop\norm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54475"/>
            <a:ext cx="2065338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94" name="Text Box 48"/>
          <p:cNvSpPr txBox="1">
            <a:spLocks noChangeArrowheads="1"/>
          </p:cNvSpPr>
          <p:nvPr/>
        </p:nvSpPr>
        <p:spPr bwMode="auto">
          <a:xfrm>
            <a:off x="838200" y="4035425"/>
            <a:ext cx="19812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l-GR" altLang="el-GR">
                <a:solidFill>
                  <a:srgbClr val="00FFFF"/>
                </a:solidFill>
              </a:rPr>
              <a:t>Φυσιολογικό</a:t>
            </a:r>
            <a:endParaRPr lang="en-US" altLang="el-GR">
              <a:solidFill>
                <a:srgbClr val="00FFFF"/>
              </a:solidFill>
            </a:endParaRPr>
          </a:p>
        </p:txBody>
      </p:sp>
      <p:grpSp>
        <p:nvGrpSpPr>
          <p:cNvPr id="168995" name="Group 54"/>
          <p:cNvGrpSpPr>
            <a:grpSpLocks/>
          </p:cNvGrpSpPr>
          <p:nvPr/>
        </p:nvGrpSpPr>
        <p:grpSpPr bwMode="auto">
          <a:xfrm>
            <a:off x="6240463" y="4035425"/>
            <a:ext cx="2065337" cy="2286000"/>
            <a:chOff x="2347" y="2542"/>
            <a:chExt cx="1301" cy="1440"/>
          </a:xfrm>
        </p:grpSpPr>
        <p:pic>
          <p:nvPicPr>
            <p:cNvPr id="168999" name="Picture 51" descr="C:\Documents and Settings\Division of GI\Desktop\cd.tif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" y="2554"/>
              <a:ext cx="1301" cy="1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00" name="Text Box 49"/>
            <p:cNvSpPr txBox="1">
              <a:spLocks noChangeArrowheads="1"/>
            </p:cNvSpPr>
            <p:nvPr/>
          </p:nvSpPr>
          <p:spPr bwMode="auto">
            <a:xfrm>
              <a:off x="2352" y="2542"/>
              <a:ext cx="696" cy="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9pPr>
            </a:lstStyle>
            <a:p>
              <a:pPr algn="l" eaLnBrk="1" hangingPunct="1"/>
              <a:r>
                <a:rPr lang="en-US" altLang="el-GR"/>
                <a:t>Crohn</a:t>
              </a:r>
            </a:p>
          </p:txBody>
        </p:sp>
      </p:grpSp>
      <p:grpSp>
        <p:nvGrpSpPr>
          <p:cNvPr id="168996" name="Group 55"/>
          <p:cNvGrpSpPr>
            <a:grpSpLocks/>
          </p:cNvGrpSpPr>
          <p:nvPr/>
        </p:nvGrpSpPr>
        <p:grpSpPr bwMode="auto">
          <a:xfrm>
            <a:off x="3649663" y="4035425"/>
            <a:ext cx="2065337" cy="2286000"/>
            <a:chOff x="4032" y="2542"/>
            <a:chExt cx="1301" cy="1440"/>
          </a:xfrm>
        </p:grpSpPr>
        <p:pic>
          <p:nvPicPr>
            <p:cNvPr id="168997" name="Picture 53" descr="C:\Documents and Settings\Division of GI\Desktop\uc.tif"/>
            <p:cNvPicPr preferRelativeResize="0"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2554"/>
              <a:ext cx="1301" cy="1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8998" name="Text Box 50"/>
            <p:cNvSpPr txBox="1">
              <a:spLocks noChangeArrowheads="1"/>
            </p:cNvSpPr>
            <p:nvPr/>
          </p:nvSpPr>
          <p:spPr bwMode="auto">
            <a:xfrm>
              <a:off x="4032" y="2542"/>
              <a:ext cx="410" cy="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accent1"/>
                  </a:solidFill>
                  <a:latin typeface="Trebuchet MS" pitchFamily="34" charset="0"/>
                </a:defRPr>
              </a:lvl9pPr>
            </a:lstStyle>
            <a:p>
              <a:pPr algn="l" eaLnBrk="1" hangingPunct="1"/>
              <a:r>
                <a:rPr lang="el-GR" altLang="el-GR"/>
                <a:t>ΕΚ</a:t>
              </a:r>
              <a:endParaRPr lang="en-US" altLang="el-GR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85"/>
    </mc:Choice>
    <mc:Fallback>
      <p:transition spd="slow" advTm="43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0" y="762000"/>
            <a:ext cx="4953000" cy="609600"/>
          </a:xfrm>
        </p:spPr>
        <p:txBody>
          <a:bodyPr/>
          <a:lstStyle/>
          <a:p>
            <a:pPr eaLnBrk="1" hangingPunct="1"/>
            <a:r>
              <a:rPr lang="el-GR" altLang="el-GR" sz="3200" u="sng" smtClean="0">
                <a:solidFill>
                  <a:srgbClr val="FFFF00"/>
                </a:solidFill>
                <a:latin typeface="Trebuchet MS" pitchFamily="34" charset="0"/>
              </a:rPr>
              <a:t>Ιστολογία</a:t>
            </a:r>
            <a:endParaRPr lang="en-US" altLang="el-GR" sz="3200" u="sng" smtClean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169987" name="Text Box 5"/>
          <p:cNvSpPr txBox="1">
            <a:spLocks noChangeArrowheads="1"/>
          </p:cNvSpPr>
          <p:nvPr/>
        </p:nvSpPr>
        <p:spPr bwMode="auto">
          <a:xfrm>
            <a:off x="762000" y="1600200"/>
            <a:ext cx="3581400" cy="4087813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l-GR" altLang="el-GR" u="sng">
                <a:solidFill>
                  <a:schemeClr val="bg1"/>
                </a:solidFill>
              </a:rPr>
              <a:t>Ελκώδης πιθανή</a:t>
            </a:r>
          </a:p>
          <a:p>
            <a:pPr algn="l" eaLnBrk="1" hangingPunct="1">
              <a:lnSpc>
                <a:spcPct val="150000"/>
              </a:lnSpc>
            </a:pPr>
            <a:r>
              <a:rPr lang="el-GR" altLang="el-GR">
                <a:solidFill>
                  <a:schemeClr val="bg1"/>
                </a:solidFill>
              </a:rPr>
              <a:t>Βαριά διαταραχή αρχιτεκτονικής </a:t>
            </a:r>
          </a:p>
          <a:p>
            <a:pPr algn="l" eaLnBrk="1" hangingPunct="1">
              <a:lnSpc>
                <a:spcPct val="150000"/>
              </a:lnSpc>
            </a:pPr>
            <a:r>
              <a:rPr lang="el-GR" altLang="el-GR">
                <a:solidFill>
                  <a:schemeClr val="bg1"/>
                </a:solidFill>
              </a:rPr>
              <a:t>Διάχυτη προσβολή</a:t>
            </a:r>
          </a:p>
          <a:p>
            <a:pPr algn="l" eaLnBrk="1" hangingPunct="1">
              <a:lnSpc>
                <a:spcPct val="150000"/>
              </a:lnSpc>
            </a:pPr>
            <a:r>
              <a:rPr lang="el-GR" altLang="el-GR">
                <a:solidFill>
                  <a:schemeClr val="bg1"/>
                </a:solidFill>
              </a:rPr>
              <a:t>Βλεννογονική νόσος</a:t>
            </a:r>
          </a:p>
          <a:p>
            <a:pPr algn="l" eaLnBrk="1" hangingPunct="1">
              <a:lnSpc>
                <a:spcPct val="150000"/>
              </a:lnSpc>
            </a:pPr>
            <a:r>
              <a:rPr lang="el-GR" altLang="el-GR">
                <a:solidFill>
                  <a:schemeClr val="bg1"/>
                </a:solidFill>
              </a:rPr>
              <a:t>Απουσία βλέννης</a:t>
            </a:r>
            <a:endParaRPr lang="en-US" altLang="el-GR">
              <a:solidFill>
                <a:schemeClr val="bg1"/>
              </a:solidFill>
            </a:endParaRPr>
          </a:p>
        </p:txBody>
      </p:sp>
      <p:sp>
        <p:nvSpPr>
          <p:cNvPr id="169988" name="Text Box 6"/>
          <p:cNvSpPr txBox="1">
            <a:spLocks noChangeArrowheads="1"/>
          </p:cNvSpPr>
          <p:nvPr/>
        </p:nvSpPr>
        <p:spPr bwMode="auto">
          <a:xfrm>
            <a:off x="4800600" y="1600200"/>
            <a:ext cx="3810000" cy="4087813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l-GR" u="sng">
                <a:solidFill>
                  <a:schemeClr val="bg1"/>
                </a:solidFill>
              </a:rPr>
              <a:t>Crohn’s</a:t>
            </a:r>
            <a:r>
              <a:rPr lang="el-GR" altLang="el-GR" u="sng">
                <a:solidFill>
                  <a:schemeClr val="bg1"/>
                </a:solidFill>
              </a:rPr>
              <a:t> πιθανή</a:t>
            </a:r>
          </a:p>
          <a:p>
            <a:pPr algn="l" eaLnBrk="1" hangingPunct="1">
              <a:lnSpc>
                <a:spcPct val="150000"/>
              </a:lnSpc>
            </a:pPr>
            <a:r>
              <a:rPr lang="el-GR" altLang="el-GR">
                <a:solidFill>
                  <a:schemeClr val="bg1"/>
                </a:solidFill>
              </a:rPr>
              <a:t>Μέτρια διαταραχή αρχιτεκτονικής</a:t>
            </a:r>
          </a:p>
          <a:p>
            <a:pPr algn="l" eaLnBrk="1" hangingPunct="1">
              <a:lnSpc>
                <a:spcPct val="150000"/>
              </a:lnSpc>
            </a:pPr>
            <a:r>
              <a:rPr lang="el-GR" altLang="el-GR">
                <a:solidFill>
                  <a:schemeClr val="bg1"/>
                </a:solidFill>
              </a:rPr>
              <a:t>Ασυνεχής προσβολή</a:t>
            </a:r>
          </a:p>
          <a:p>
            <a:pPr algn="l" eaLnBrk="1" hangingPunct="1">
              <a:lnSpc>
                <a:spcPct val="150000"/>
              </a:lnSpc>
            </a:pPr>
            <a:r>
              <a:rPr lang="el-GR" altLang="el-GR">
                <a:solidFill>
                  <a:schemeClr val="bg1"/>
                </a:solidFill>
              </a:rPr>
              <a:t>Διατοιχωματική προσβολή</a:t>
            </a:r>
          </a:p>
          <a:p>
            <a:pPr algn="l" eaLnBrk="1" hangingPunct="1">
              <a:lnSpc>
                <a:spcPct val="150000"/>
              </a:lnSpc>
            </a:pPr>
            <a:r>
              <a:rPr lang="el-GR" altLang="el-GR">
                <a:solidFill>
                  <a:schemeClr val="bg1"/>
                </a:solidFill>
              </a:rPr>
              <a:t>Επιθηλιοειδή κοκκιώματα</a:t>
            </a:r>
            <a:endParaRPr lang="en-US" altLang="el-GR">
              <a:solidFill>
                <a:schemeClr val="bg1"/>
              </a:solidFill>
            </a:endParaRPr>
          </a:p>
        </p:txBody>
      </p:sp>
      <p:sp>
        <p:nvSpPr>
          <p:cNvPr id="169989" name="Rectangle 8"/>
          <p:cNvSpPr>
            <a:spLocks noChangeArrowheads="1"/>
          </p:cNvSpPr>
          <p:nvPr/>
        </p:nvSpPr>
        <p:spPr bwMode="auto">
          <a:xfrm>
            <a:off x="66675" y="66675"/>
            <a:ext cx="5495925" cy="46672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l-GR" altLang="el-GR">
                <a:solidFill>
                  <a:srgbClr val="FFFF00"/>
                </a:solidFill>
              </a:rPr>
              <a:t>Ελκώδης κολίτιδα </a:t>
            </a:r>
            <a:r>
              <a:rPr lang="en-US" altLang="el-GR">
                <a:solidFill>
                  <a:srgbClr val="FFFF00"/>
                </a:solidFill>
              </a:rPr>
              <a:t>vs.</a:t>
            </a:r>
            <a:r>
              <a:rPr lang="el-GR" altLang="el-GR">
                <a:solidFill>
                  <a:srgbClr val="FFFF00"/>
                </a:solidFill>
              </a:rPr>
              <a:t> </a:t>
            </a:r>
            <a:r>
              <a:rPr lang="en-US" altLang="el-GR">
                <a:solidFill>
                  <a:srgbClr val="FFFF00"/>
                </a:solidFill>
              </a:rPr>
              <a:t>Crohn’s</a:t>
            </a:r>
            <a:r>
              <a:rPr lang="el-GR" altLang="el-GR">
                <a:solidFill>
                  <a:srgbClr val="FFFF00"/>
                </a:solidFill>
              </a:rPr>
              <a:t> κολίτιδα</a:t>
            </a:r>
            <a:endParaRPr lang="en-US" altLang="el-GR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20"/>
    </mc:Choice>
    <mc:Fallback>
      <p:transition spd="slow" advTm="39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188" y="2722563"/>
            <a:ext cx="7772400" cy="3082925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altLang="el-GR" sz="3000" smtClean="0">
                <a:solidFill>
                  <a:schemeClr val="bg1"/>
                </a:solidFill>
                <a:latin typeface="Arial" charset="0"/>
                <a:cs typeface="Arial" charset="0"/>
              </a:rPr>
              <a:t>  </a:t>
            </a:r>
            <a:r>
              <a:rPr lang="el-GR" altLang="el-GR" sz="3000" smtClean="0">
                <a:solidFill>
                  <a:schemeClr val="bg1"/>
                </a:solidFill>
                <a:latin typeface="Arial" charset="0"/>
                <a:cs typeface="Arial" charset="0"/>
              </a:rPr>
              <a:t>Το ΣΕΕ είναι μια </a:t>
            </a:r>
            <a:r>
              <a:rPr lang="el-GR" altLang="el-GR" sz="3000" u="sng" smtClean="0">
                <a:solidFill>
                  <a:schemeClr val="bg1"/>
                </a:solidFill>
                <a:latin typeface="Arial" charset="0"/>
                <a:cs typeface="Arial" charset="0"/>
              </a:rPr>
              <a:t>χρόνια υποτροπιάζουσα</a:t>
            </a:r>
            <a:r>
              <a:rPr lang="en-US" altLang="el-GR" sz="3000" u="sng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l-GR" altLang="el-GR" sz="3000" i="1" u="sng" smtClean="0">
                <a:solidFill>
                  <a:schemeClr val="bg1"/>
                </a:solidFill>
                <a:latin typeface="Arial" charset="0"/>
                <a:cs typeface="Arial" charset="0"/>
              </a:rPr>
              <a:t>λειτουργική</a:t>
            </a:r>
            <a:r>
              <a:rPr lang="el-GR" altLang="el-GR" sz="3000" smtClean="0">
                <a:solidFill>
                  <a:schemeClr val="bg1"/>
                </a:solidFill>
                <a:latin typeface="Arial" charset="0"/>
                <a:cs typeface="Arial" charset="0"/>
              </a:rPr>
              <a:t> διαταραχή που χαρακτηρίζεται από </a:t>
            </a:r>
            <a:r>
              <a:rPr lang="el-GR" altLang="el-GR" sz="3000" u="sng" smtClean="0">
                <a:solidFill>
                  <a:schemeClr val="bg1"/>
                </a:solidFill>
                <a:latin typeface="Arial" charset="0"/>
                <a:cs typeface="Arial" charset="0"/>
              </a:rPr>
              <a:t>κοιλιακό άλγος</a:t>
            </a:r>
            <a:r>
              <a:rPr lang="el-GR" altLang="el-GR" sz="3000" smtClean="0">
                <a:solidFill>
                  <a:schemeClr val="bg1"/>
                </a:solidFill>
                <a:latin typeface="Arial" charset="0"/>
                <a:cs typeface="Arial" charset="0"/>
              </a:rPr>
              <a:t> και μεταβολές των κενώσεων.</a:t>
            </a:r>
          </a:p>
        </p:txBody>
      </p:sp>
      <p:sp>
        <p:nvSpPr>
          <p:cNvPr id="143363" name="Rectangle 3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684213" y="1773238"/>
            <a:ext cx="7772400" cy="711200"/>
          </a:xfrm>
          <a:noFill/>
        </p:spPr>
        <p:txBody>
          <a:bodyPr anchor="ctr"/>
          <a:lstStyle/>
          <a:p>
            <a:pPr algn="ctr" eaLnBrk="1" hangingPunct="1"/>
            <a:r>
              <a:rPr lang="el-GR" altLang="el-GR" sz="3200" b="1" smtClean="0">
                <a:solidFill>
                  <a:srgbClr val="FFC000"/>
                </a:solidFill>
                <a:latin typeface="Arial" charset="0"/>
                <a:cs typeface="Arial" charset="0"/>
              </a:rPr>
              <a:t>Σύνδρομο ευερεθίστου εντέρου</a:t>
            </a:r>
          </a:p>
        </p:txBody>
      </p:sp>
      <p:sp>
        <p:nvSpPr>
          <p:cNvPr id="4" name="Rectangle 3" descr="Large confetti"/>
          <p:cNvSpPr txBox="1">
            <a:spLocks noChangeArrowheads="1"/>
          </p:cNvSpPr>
          <p:nvPr/>
        </p:nvSpPr>
        <p:spPr bwMode="auto">
          <a:xfrm>
            <a:off x="684213" y="476250"/>
            <a:ext cx="7772400" cy="711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l-GR" altLang="el-GR" sz="3200" b="1" kern="0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ΛΕΙΤΟΥΡΓΙΚΑ ΝΟΣΗΜΑΤΑ ΕΝΤΕΡΟΥ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25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20650"/>
            <a:ext cx="4572000" cy="488950"/>
          </a:xfrm>
        </p:spPr>
        <p:txBody>
          <a:bodyPr/>
          <a:lstStyle/>
          <a:p>
            <a:pPr eaLnBrk="1" hangingPunct="1"/>
            <a:r>
              <a:rPr lang="el-GR" altLang="el-GR" sz="3200" smtClean="0">
                <a:solidFill>
                  <a:srgbClr val="FFFF00"/>
                </a:solidFill>
                <a:latin typeface="Trebuchet MS" pitchFamily="34" charset="0"/>
              </a:rPr>
              <a:t>Ανατομική κατανομή ΕΚ</a:t>
            </a:r>
            <a:endParaRPr lang="en-US" altLang="el-GR" sz="3200" smtClean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171011" name="Text Box 49"/>
          <p:cNvSpPr txBox="1">
            <a:spLocks noChangeArrowheads="1"/>
          </p:cNvSpPr>
          <p:nvPr/>
        </p:nvSpPr>
        <p:spPr bwMode="auto">
          <a:xfrm>
            <a:off x="3810000" y="1600200"/>
            <a:ext cx="5181600" cy="301625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lnSpc>
                <a:spcPct val="200000"/>
              </a:lnSpc>
            </a:pPr>
            <a:r>
              <a:rPr lang="el-GR" altLang="el-GR" sz="2000">
                <a:solidFill>
                  <a:schemeClr val="bg1"/>
                </a:solidFill>
              </a:rPr>
              <a:t>Πρωκτίτιδα (&lt;15εκ.)			19%</a:t>
            </a:r>
          </a:p>
          <a:p>
            <a:pPr algn="l" eaLnBrk="1" hangingPunct="1">
              <a:lnSpc>
                <a:spcPct val="200000"/>
              </a:lnSpc>
            </a:pPr>
            <a:r>
              <a:rPr lang="el-GR" altLang="el-GR" sz="2000">
                <a:solidFill>
                  <a:schemeClr val="bg1"/>
                </a:solidFill>
              </a:rPr>
              <a:t>Απω κολίτιδα (έως σπληνική καμπή)	56%</a:t>
            </a:r>
          </a:p>
          <a:p>
            <a:pPr algn="l" eaLnBrk="1" hangingPunct="1">
              <a:lnSpc>
                <a:spcPct val="200000"/>
              </a:lnSpc>
            </a:pPr>
            <a:r>
              <a:rPr lang="el-GR" altLang="el-GR" sz="2000">
                <a:solidFill>
                  <a:schemeClr val="bg1"/>
                </a:solidFill>
              </a:rPr>
              <a:t>Εκτεταμένη (έως ηπατική)		9%</a:t>
            </a:r>
          </a:p>
          <a:p>
            <a:pPr algn="l" eaLnBrk="1" hangingPunct="1">
              <a:lnSpc>
                <a:spcPct val="200000"/>
              </a:lnSpc>
            </a:pPr>
            <a:r>
              <a:rPr lang="el-GR" altLang="el-GR" sz="2000">
                <a:solidFill>
                  <a:schemeClr val="bg1"/>
                </a:solidFill>
              </a:rPr>
              <a:t>Πανκολίτιδα (έως τυφλό)		16%</a:t>
            </a:r>
          </a:p>
        </p:txBody>
      </p:sp>
      <p:pic>
        <p:nvPicPr>
          <p:cNvPr id="171012" name="Picture 65" descr="Gut-(brown)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2C2C2C"/>
              </a:clrFrom>
              <a:clrTo>
                <a:srgbClr val="2C2C2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1447800"/>
            <a:ext cx="235902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3" name="Line 66"/>
          <p:cNvSpPr>
            <a:spLocks noChangeShapeType="1"/>
          </p:cNvSpPr>
          <p:nvPr/>
        </p:nvSpPr>
        <p:spPr bwMode="auto">
          <a:xfrm>
            <a:off x="1905000" y="3670300"/>
            <a:ext cx="762000" cy="977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71014" name="Text Box 68"/>
          <p:cNvSpPr txBox="1">
            <a:spLocks noChangeArrowheads="1"/>
          </p:cNvSpPr>
          <p:nvPr/>
        </p:nvSpPr>
        <p:spPr bwMode="auto">
          <a:xfrm>
            <a:off x="1371600" y="457200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l-GR" altLang="el-GR" sz="1800">
                <a:solidFill>
                  <a:schemeClr val="bg1"/>
                </a:solidFill>
              </a:rPr>
              <a:t>Πρωκτίτιδα</a:t>
            </a:r>
            <a:endParaRPr lang="en-US" altLang="el-GR" sz="1800">
              <a:solidFill>
                <a:schemeClr val="bg1"/>
              </a:solidFill>
            </a:endParaRPr>
          </a:p>
        </p:txBody>
      </p:sp>
      <p:sp>
        <p:nvSpPr>
          <p:cNvPr id="171015" name="Line 69"/>
          <p:cNvSpPr>
            <a:spLocks noChangeShapeType="1"/>
          </p:cNvSpPr>
          <p:nvPr/>
        </p:nvSpPr>
        <p:spPr bwMode="auto">
          <a:xfrm rot="-5485559">
            <a:off x="2756694" y="1232694"/>
            <a:ext cx="762000" cy="88741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71016" name="Text Box 70"/>
          <p:cNvSpPr txBox="1">
            <a:spLocks noChangeArrowheads="1"/>
          </p:cNvSpPr>
          <p:nvPr/>
        </p:nvSpPr>
        <p:spPr bwMode="auto">
          <a:xfrm>
            <a:off x="3124200" y="2559050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l-GR" altLang="el-GR" sz="1800">
                <a:solidFill>
                  <a:schemeClr val="bg1"/>
                </a:solidFill>
              </a:rPr>
              <a:t>Απω</a:t>
            </a:r>
            <a:endParaRPr lang="en-US" altLang="el-GR" sz="1800">
              <a:solidFill>
                <a:schemeClr val="bg1"/>
              </a:solidFill>
            </a:endParaRPr>
          </a:p>
        </p:txBody>
      </p:sp>
      <p:sp>
        <p:nvSpPr>
          <p:cNvPr id="171017" name="Text Box 71"/>
          <p:cNvSpPr txBox="1">
            <a:spLocks noChangeArrowheads="1"/>
          </p:cNvSpPr>
          <p:nvPr/>
        </p:nvSpPr>
        <p:spPr bwMode="auto">
          <a:xfrm>
            <a:off x="1447800" y="106680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l-GR" altLang="el-GR" sz="1800">
                <a:solidFill>
                  <a:schemeClr val="bg1"/>
                </a:solidFill>
              </a:rPr>
              <a:t>Εκτεταμένη</a:t>
            </a:r>
            <a:endParaRPr lang="en-US" altLang="el-GR" sz="1800">
              <a:solidFill>
                <a:schemeClr val="bg1"/>
              </a:solidFill>
            </a:endParaRPr>
          </a:p>
        </p:txBody>
      </p:sp>
      <p:sp>
        <p:nvSpPr>
          <p:cNvPr id="171018" name="Text Box 72"/>
          <p:cNvSpPr txBox="1">
            <a:spLocks noChangeArrowheads="1"/>
          </p:cNvSpPr>
          <p:nvPr/>
        </p:nvSpPr>
        <p:spPr bwMode="auto">
          <a:xfrm>
            <a:off x="152400" y="30480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l-GR" altLang="el-GR" sz="1800">
                <a:solidFill>
                  <a:schemeClr val="bg1"/>
                </a:solidFill>
              </a:rPr>
              <a:t>Πανκολιίτιδα</a:t>
            </a:r>
            <a:endParaRPr lang="en-US" altLang="el-GR" sz="1800">
              <a:solidFill>
                <a:schemeClr val="bg1"/>
              </a:solidFill>
            </a:endParaRPr>
          </a:p>
        </p:txBody>
      </p:sp>
      <p:sp>
        <p:nvSpPr>
          <p:cNvPr id="171019" name="Line 74"/>
          <p:cNvSpPr>
            <a:spLocks noChangeShapeType="1"/>
          </p:cNvSpPr>
          <p:nvPr/>
        </p:nvSpPr>
        <p:spPr bwMode="auto">
          <a:xfrm rot="-5485559">
            <a:off x="1080294" y="3213894"/>
            <a:ext cx="762000" cy="88741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71020" name="Line 76"/>
          <p:cNvSpPr>
            <a:spLocks noChangeShapeType="1"/>
          </p:cNvSpPr>
          <p:nvPr/>
        </p:nvSpPr>
        <p:spPr bwMode="auto">
          <a:xfrm>
            <a:off x="838200" y="1520825"/>
            <a:ext cx="762000" cy="10699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56"/>
    </mc:Choice>
    <mc:Fallback>
      <p:transition spd="slow" advTm="28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20650"/>
            <a:ext cx="5286375" cy="488950"/>
          </a:xfrm>
        </p:spPr>
        <p:txBody>
          <a:bodyPr/>
          <a:lstStyle/>
          <a:p>
            <a:pPr eaLnBrk="1" hangingPunct="1"/>
            <a:r>
              <a:rPr lang="el-GR" altLang="el-GR" sz="3200" smtClean="0">
                <a:solidFill>
                  <a:srgbClr val="FFFF00"/>
                </a:solidFill>
                <a:latin typeface="Trebuchet MS" pitchFamily="34" charset="0"/>
              </a:rPr>
              <a:t>Ανατομική κατανομή </a:t>
            </a:r>
            <a:r>
              <a:rPr lang="en-US" altLang="el-GR" sz="3200" smtClean="0">
                <a:solidFill>
                  <a:srgbClr val="FFFF00"/>
                </a:solidFill>
                <a:latin typeface="Trebuchet MS" pitchFamily="34" charset="0"/>
              </a:rPr>
              <a:t>Crohn</a:t>
            </a:r>
          </a:p>
        </p:txBody>
      </p:sp>
      <p:sp>
        <p:nvSpPr>
          <p:cNvPr id="172035" name="Text Box 49"/>
          <p:cNvSpPr txBox="1">
            <a:spLocks noChangeArrowheads="1"/>
          </p:cNvSpPr>
          <p:nvPr/>
        </p:nvSpPr>
        <p:spPr bwMode="auto">
          <a:xfrm>
            <a:off x="1908175" y="1916113"/>
            <a:ext cx="5903913" cy="3602037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lnSpc>
                <a:spcPct val="200000"/>
              </a:lnSpc>
            </a:pPr>
            <a:r>
              <a:rPr lang="el-GR" altLang="el-GR">
                <a:solidFill>
                  <a:schemeClr val="bg1"/>
                </a:solidFill>
              </a:rPr>
              <a:t>Τελική ειλείτιδα 			1/3</a:t>
            </a:r>
          </a:p>
          <a:p>
            <a:pPr algn="l" eaLnBrk="1" hangingPunct="1">
              <a:lnSpc>
                <a:spcPct val="200000"/>
              </a:lnSpc>
            </a:pPr>
            <a:r>
              <a:rPr lang="el-GR" altLang="el-GR">
                <a:solidFill>
                  <a:schemeClr val="bg1"/>
                </a:solidFill>
              </a:rPr>
              <a:t>Κολίτιδα				1/3</a:t>
            </a:r>
          </a:p>
          <a:p>
            <a:pPr algn="l" eaLnBrk="1" hangingPunct="1">
              <a:lnSpc>
                <a:spcPct val="200000"/>
              </a:lnSpc>
            </a:pPr>
            <a:r>
              <a:rPr lang="el-GR" altLang="el-GR">
                <a:solidFill>
                  <a:schemeClr val="bg1"/>
                </a:solidFill>
              </a:rPr>
              <a:t>Μικτή 					1/3</a:t>
            </a:r>
          </a:p>
          <a:p>
            <a:pPr algn="l" eaLnBrk="1" hangingPunct="1">
              <a:lnSpc>
                <a:spcPct val="200000"/>
              </a:lnSpc>
            </a:pPr>
            <a:r>
              <a:rPr lang="el-GR" altLang="el-GR">
                <a:solidFill>
                  <a:schemeClr val="bg1"/>
                </a:solidFill>
              </a:rPr>
              <a:t>Ανώτερο πεπτικό 			5%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36"/>
    </mc:Choice>
    <mc:Fallback>
      <p:transition spd="slow" advTm="22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052513"/>
            <a:ext cx="4038600" cy="820737"/>
          </a:xfrm>
        </p:spPr>
        <p:txBody>
          <a:bodyPr/>
          <a:lstStyle/>
          <a:p>
            <a:pPr eaLnBrk="1" hangingPunct="1">
              <a:defRPr/>
            </a:pPr>
            <a:r>
              <a:rPr lang="el-GR" b="1" smtClean="0">
                <a:solidFill>
                  <a:schemeClr val="folHlink"/>
                </a:solidFill>
              </a:rPr>
              <a:t>Ελκώδης κολίτις</a:t>
            </a:r>
          </a:p>
        </p:txBody>
      </p:sp>
      <p:sp>
        <p:nvSpPr>
          <p:cNvPr id="17305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125538"/>
            <a:ext cx="4186238" cy="1008062"/>
          </a:xfrm>
        </p:spPr>
        <p:txBody>
          <a:bodyPr/>
          <a:lstStyle/>
          <a:p>
            <a:pPr eaLnBrk="1" hangingPunct="1"/>
            <a:r>
              <a:rPr lang="el-GR" altLang="el-GR" sz="2400" smtClean="0">
                <a:solidFill>
                  <a:srgbClr val="000066"/>
                </a:solidFill>
                <a:effectLst/>
              </a:rPr>
              <a:t>Παχύ έντερο</a:t>
            </a:r>
          </a:p>
          <a:p>
            <a:pPr lvl="1" eaLnBrk="1" hangingPunct="1"/>
            <a:r>
              <a:rPr lang="el-GR" altLang="el-GR" sz="2000" smtClean="0">
                <a:solidFill>
                  <a:srgbClr val="000066"/>
                </a:solidFill>
                <a:effectLst/>
              </a:rPr>
              <a:t>Κολονοσκόπηση</a:t>
            </a:r>
          </a:p>
          <a:p>
            <a:pPr eaLnBrk="1" hangingPunct="1"/>
            <a:endParaRPr lang="en-GB" altLang="el-GR" sz="2000" smtClean="0">
              <a:solidFill>
                <a:srgbClr val="000066"/>
              </a:solidFill>
              <a:effectLst/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755650" y="3068638"/>
            <a:ext cx="3529013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N. Crohn</a:t>
            </a:r>
            <a:endParaRPr lang="el-GR" sz="2800" b="1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73061" name="Rectangle 7"/>
          <p:cNvSpPr>
            <a:spLocks noChangeArrowheads="1"/>
          </p:cNvSpPr>
          <p:nvPr/>
        </p:nvSpPr>
        <p:spPr bwMode="auto">
          <a:xfrm>
            <a:off x="4500563" y="3068638"/>
            <a:ext cx="43926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n"/>
            </a:pPr>
            <a:r>
              <a:rPr lang="el-GR" altLang="el-GR">
                <a:solidFill>
                  <a:srgbClr val="000066"/>
                </a:solidFill>
                <a:latin typeface="Tahoma" pitchFamily="34" charset="0"/>
              </a:rPr>
              <a:t>Παχύ έντερο</a:t>
            </a:r>
          </a:p>
          <a:p>
            <a:pPr marL="742950" lvl="1" indent="-285750" algn="l">
              <a:spcBef>
                <a:spcPct val="20000"/>
              </a:spcBef>
              <a:buClr>
                <a:srgbClr val="FFCC00"/>
              </a:buClr>
              <a:buSzPct val="65000"/>
              <a:buFont typeface="Wingdings" pitchFamily="2" charset="2"/>
              <a:buChar char="n"/>
            </a:pPr>
            <a:r>
              <a:rPr lang="el-GR" altLang="el-GR" sz="2000">
                <a:solidFill>
                  <a:srgbClr val="000066"/>
                </a:solidFill>
                <a:latin typeface="Tahoma" pitchFamily="34" charset="0"/>
              </a:rPr>
              <a:t>Κολονοσκόπηση</a:t>
            </a:r>
            <a:endParaRPr lang="en-US" altLang="el-GR" sz="200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n"/>
            </a:pPr>
            <a:r>
              <a:rPr lang="el-GR" altLang="el-GR">
                <a:solidFill>
                  <a:srgbClr val="000066"/>
                </a:solidFill>
                <a:latin typeface="Tahoma" pitchFamily="34" charset="0"/>
              </a:rPr>
              <a:t>Οισοφάγος-στόμαχος</a:t>
            </a:r>
          </a:p>
          <a:p>
            <a:pPr marL="742950" lvl="1" indent="-285750" algn="l">
              <a:spcBef>
                <a:spcPct val="20000"/>
              </a:spcBef>
              <a:buClr>
                <a:srgbClr val="FFCC00"/>
              </a:buClr>
              <a:buSzPct val="65000"/>
              <a:buFont typeface="Wingdings" pitchFamily="2" charset="2"/>
              <a:buChar char="n"/>
            </a:pPr>
            <a:r>
              <a:rPr lang="el-GR" altLang="el-GR" sz="2000">
                <a:solidFill>
                  <a:srgbClr val="000066"/>
                </a:solidFill>
                <a:latin typeface="Tahoma" pitchFamily="34" charset="0"/>
              </a:rPr>
              <a:t>Γαστροσκόπηση</a:t>
            </a:r>
          </a:p>
          <a:p>
            <a:pPr marL="342900" indent="-342900" algn="l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n"/>
            </a:pPr>
            <a:r>
              <a:rPr lang="el-GR" altLang="el-GR">
                <a:solidFill>
                  <a:srgbClr val="000066"/>
                </a:solidFill>
                <a:latin typeface="Tahoma" pitchFamily="34" charset="0"/>
              </a:rPr>
              <a:t>Λεπτό έντερο</a:t>
            </a:r>
          </a:p>
          <a:p>
            <a:pPr marL="742950" lvl="1" indent="-285750" algn="l">
              <a:spcBef>
                <a:spcPct val="20000"/>
              </a:spcBef>
              <a:buClr>
                <a:srgbClr val="FFCC00"/>
              </a:buClr>
              <a:buSzPct val="65000"/>
              <a:buFont typeface="Wingdings" pitchFamily="2" charset="2"/>
              <a:buChar char="n"/>
            </a:pPr>
            <a:r>
              <a:rPr lang="el-GR" altLang="el-GR" sz="2000">
                <a:solidFill>
                  <a:srgbClr val="000066"/>
                </a:solidFill>
                <a:latin typeface="Tahoma" pitchFamily="34" charset="0"/>
              </a:rPr>
              <a:t>Εντεροσκόπηση</a:t>
            </a:r>
          </a:p>
          <a:p>
            <a:pPr marL="742950" lvl="1" indent="-285750" algn="l">
              <a:spcBef>
                <a:spcPct val="20000"/>
              </a:spcBef>
              <a:buClr>
                <a:srgbClr val="FFCC00"/>
              </a:buClr>
              <a:buSzPct val="65000"/>
              <a:buFont typeface="Wingdings" pitchFamily="2" charset="2"/>
              <a:buChar char="n"/>
            </a:pPr>
            <a:r>
              <a:rPr lang="el-GR" altLang="el-GR" sz="2000">
                <a:solidFill>
                  <a:srgbClr val="000066"/>
                </a:solidFill>
                <a:latin typeface="Tahoma" pitchFamily="34" charset="0"/>
              </a:rPr>
              <a:t>Κάψουλα </a:t>
            </a:r>
            <a:r>
              <a:rPr lang="en-US" altLang="el-GR" sz="2000">
                <a:solidFill>
                  <a:srgbClr val="000066"/>
                </a:solidFill>
                <a:latin typeface="Tahoma" pitchFamily="34" charset="0"/>
              </a:rPr>
              <a:t>Pillcam SB</a:t>
            </a:r>
            <a:endParaRPr lang="en-GB" altLang="el-GR">
              <a:solidFill>
                <a:srgbClr val="000066"/>
              </a:solidFill>
              <a:latin typeface="Tahoma" pitchFamily="34" charset="0"/>
            </a:endParaRPr>
          </a:p>
        </p:txBody>
      </p:sp>
      <p:pic>
        <p:nvPicPr>
          <p:cNvPr id="173062" name="Picture 5" descr="Go to fullsize imag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076700"/>
            <a:ext cx="1368425" cy="1476375"/>
          </a:xfrm>
          <a:prstGeom prst="rect">
            <a:avLst/>
          </a:prstGeom>
          <a:noFill/>
          <a:ln w="57150" cmpd="thinThick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3" name="Picture 7" descr="Go to fullsize image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844675"/>
            <a:ext cx="1285875" cy="1028700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4000" b="1" smtClean="0">
                <a:solidFill>
                  <a:schemeClr val="folHlink"/>
                </a:solidFill>
              </a:rPr>
              <a:t>Εντεροσκόπηση</a:t>
            </a:r>
            <a:endParaRPr lang="en-GB" sz="4000" b="1" smtClean="0">
              <a:solidFill>
                <a:schemeClr val="folHlink"/>
              </a:solidFill>
            </a:endParaRP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2205038"/>
            <a:ext cx="7643813" cy="41148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altLang="el-GR" sz="2400" smtClean="0">
                <a:solidFill>
                  <a:srgbClr val="000066"/>
                </a:solidFill>
                <a:effectLst/>
              </a:rPr>
              <a:t>Push enteroscopy</a:t>
            </a:r>
            <a:endParaRPr lang="el-GR" altLang="el-GR" sz="2400" smtClean="0">
              <a:solidFill>
                <a:srgbClr val="000066"/>
              </a:solidFill>
              <a:effectLst/>
            </a:endParaRPr>
          </a:p>
          <a:p>
            <a:pPr marL="777875" lvl="1" indent="-320675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l-GR" altLang="el-GR" sz="2000" smtClean="0">
                <a:solidFill>
                  <a:srgbClr val="000066"/>
                </a:solidFill>
                <a:effectLst/>
              </a:rPr>
              <a:t>   Εξετάζονται 80-120 εκ. κάτωθεν του συνδέσμου του </a:t>
            </a:r>
            <a:r>
              <a:rPr lang="en-US" altLang="el-GR" sz="2000" smtClean="0">
                <a:solidFill>
                  <a:srgbClr val="000066"/>
                </a:solidFill>
                <a:effectLst/>
              </a:rPr>
              <a:t>Treinz, </a:t>
            </a:r>
            <a:r>
              <a:rPr lang="el-GR" altLang="el-GR" sz="2000" smtClean="0">
                <a:solidFill>
                  <a:srgbClr val="000066"/>
                </a:solidFill>
                <a:effectLst/>
              </a:rPr>
              <a:t>διαρκεί 15-45 λεπτά</a:t>
            </a:r>
            <a:endParaRPr lang="el-GR" altLang="el-GR" sz="2000" baseline="30000" smtClean="0">
              <a:solidFill>
                <a:srgbClr val="000066"/>
              </a:solidFill>
              <a:effectLst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l-GR" sz="2400" smtClean="0">
                <a:solidFill>
                  <a:srgbClr val="000066"/>
                </a:solidFill>
                <a:effectLst/>
              </a:rPr>
              <a:t>Sonde enteroscopy</a:t>
            </a:r>
            <a:endParaRPr lang="el-GR" altLang="el-GR" sz="2400" smtClean="0">
              <a:solidFill>
                <a:srgbClr val="000066"/>
              </a:solidFill>
              <a:effectLst/>
            </a:endParaRPr>
          </a:p>
          <a:p>
            <a:pPr marL="777875" lvl="1" indent="-320675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l-GR" altLang="el-GR" sz="2000" smtClean="0">
                <a:solidFill>
                  <a:srgbClr val="000066"/>
                </a:solidFill>
                <a:effectLst/>
              </a:rPr>
              <a:t>   θεωρητικά μπορεί να εξετάσει όλο το λεπτό έντερο, διαρκεί 6-8 ώρες </a:t>
            </a:r>
            <a:endParaRPr lang="en-GB" altLang="el-GR" sz="2000" smtClean="0">
              <a:solidFill>
                <a:srgbClr val="000066"/>
              </a:solidFill>
              <a:effectLst/>
              <a:hlinkClick r:id="" action="ppaction://noaction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l-GR" sz="2400" smtClean="0">
                <a:solidFill>
                  <a:srgbClr val="000066"/>
                </a:solidFill>
                <a:effectLst/>
              </a:rPr>
              <a:t>Double balloon enteroscopy</a:t>
            </a:r>
            <a:endParaRPr lang="el-GR" altLang="el-GR" sz="2400" smtClean="0">
              <a:solidFill>
                <a:srgbClr val="000066"/>
              </a:solidFill>
              <a:effectLst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l-GR" altLang="el-GR" sz="2000" smtClean="0">
                <a:solidFill>
                  <a:srgbClr val="000066"/>
                </a:solidFill>
                <a:effectLst/>
              </a:rPr>
              <a:t>        θεωρητικά μπορεί να εξετάσει όλο το λεπτό έντερο     </a:t>
            </a:r>
            <a:endParaRPr lang="en-GB" altLang="el-GR" sz="2400" smtClean="0">
              <a:solidFill>
                <a:srgbClr val="000066"/>
              </a:solidFill>
              <a:effectLst/>
            </a:endParaRPr>
          </a:p>
        </p:txBody>
      </p:sp>
      <p:pic>
        <p:nvPicPr>
          <p:cNvPr id="174084" name="Picture 6" descr="Go to fullsize imag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1008063" cy="1238250"/>
          </a:xfrm>
          <a:prstGeom prst="rect">
            <a:avLst/>
          </a:prstGeom>
          <a:noFill/>
          <a:ln w="57150" cmpd="thinThick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85" name="Picture 8" descr="Go to fullsize image">
            <a:hlinkClick r:id="rId7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8850" y="692150"/>
            <a:ext cx="923925" cy="1238250"/>
          </a:xfrm>
          <a:ln w="57150" cap="flat" cmpd="thinThick" algn="ctr">
            <a:solidFill>
              <a:srgbClr val="FF0000"/>
            </a:solidFill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39"/>
    </mc:Choice>
    <mc:Fallback>
      <p:transition spd="slow" advTm="30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1 - Τίτλος"/>
          <p:cNvSpPr>
            <a:spLocks noGrp="1"/>
          </p:cNvSpPr>
          <p:nvPr>
            <p:ph type="title"/>
          </p:nvPr>
        </p:nvSpPr>
        <p:spPr>
          <a:xfrm>
            <a:off x="0" y="142875"/>
            <a:ext cx="9144000" cy="1143000"/>
          </a:xfrm>
        </p:spPr>
        <p:txBody>
          <a:bodyPr/>
          <a:lstStyle/>
          <a:p>
            <a:r>
              <a:rPr lang="el-GR" altLang="el-GR" sz="2800" smtClean="0">
                <a:solidFill>
                  <a:srgbClr val="FFFF00"/>
                </a:solidFill>
              </a:rPr>
              <a:t>Ακτινολογική διερεύνηση λεπτού εντέρου βασική στη νόσο </a:t>
            </a:r>
            <a:r>
              <a:rPr lang="en-US" altLang="el-GR" sz="2800" smtClean="0">
                <a:solidFill>
                  <a:srgbClr val="FFFF00"/>
                </a:solidFill>
              </a:rPr>
              <a:t>Crohn</a:t>
            </a:r>
            <a:endParaRPr lang="el-GR" altLang="el-GR" sz="2800" smtClean="0">
              <a:solidFill>
                <a:srgbClr val="FFFF00"/>
              </a:solidFill>
            </a:endParaRPr>
          </a:p>
        </p:txBody>
      </p:sp>
      <p:pic>
        <p:nvPicPr>
          <p:cNvPr id="175107" name="Picture 2" descr="  Fig. 1B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143000"/>
            <a:ext cx="4714875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38"/>
    </mc:Choice>
    <mc:Fallback>
      <p:transition spd="slow" advTm="44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r>
              <a:rPr lang="el-GR" altLang="el-GR" sz="2400" smtClean="0">
                <a:solidFill>
                  <a:srgbClr val="FFFF00"/>
                </a:solidFill>
              </a:rPr>
              <a:t>Ακτινολογική διερεύνηση λεπτού εντέρου βασική στη ν</a:t>
            </a:r>
            <a:r>
              <a:rPr lang="en-US" altLang="el-GR" sz="2400" smtClean="0">
                <a:solidFill>
                  <a:srgbClr val="FFFF00"/>
                </a:solidFill>
              </a:rPr>
              <a:t>. Crohn</a:t>
            </a:r>
            <a:endParaRPr lang="el-GR" altLang="el-GR" sz="2400" smtClean="0"/>
          </a:p>
        </p:txBody>
      </p:sp>
      <p:pic>
        <p:nvPicPr>
          <p:cNvPr id="17613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928688"/>
            <a:ext cx="497205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12"/>
    </mc:Choice>
    <mc:Fallback>
      <p:transition spd="slow" advTm="22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capsu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1447800" cy="714375"/>
          </a:xfrm>
          <a:prstGeom prst="rect">
            <a:avLst/>
          </a:prstGeom>
          <a:noFill/>
          <a:ln w="57150" cmpd="thinThick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5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57912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l-GR" sz="3600" b="1" smtClean="0">
                <a:solidFill>
                  <a:schemeClr val="folHlink"/>
                </a:solidFill>
              </a:rPr>
              <a:t>Ασύρματη κάψουλα ενδοσκόπησης</a:t>
            </a:r>
            <a:endParaRPr lang="en-GB" sz="3600" b="1" smtClean="0">
              <a:solidFill>
                <a:schemeClr val="folHlink"/>
              </a:solidFill>
            </a:endParaRPr>
          </a:p>
        </p:txBody>
      </p:sp>
      <p:sp>
        <p:nvSpPr>
          <p:cNvPr id="1771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2852738"/>
            <a:ext cx="8002588" cy="32432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l-GR" altLang="el-GR" sz="2800" smtClean="0">
                <a:solidFill>
                  <a:srgbClr val="000066"/>
                </a:solidFill>
                <a:effectLst/>
              </a:rPr>
              <a:t>   Μέθοδος εκλογής για την εξέταση του λεπτού εντέρου σε ασθενείς που δεν έχουν στενώσεις  </a:t>
            </a:r>
          </a:p>
          <a:p>
            <a:pPr lvl="1" eaLnBrk="1" hangingPunct="1"/>
            <a:r>
              <a:rPr lang="el-GR" altLang="el-GR" sz="2400" smtClean="0">
                <a:solidFill>
                  <a:srgbClr val="000066"/>
                </a:solidFill>
                <a:effectLst/>
              </a:rPr>
              <a:t>Σε ασθενείς με διεγνωσμένη νόσο </a:t>
            </a:r>
            <a:r>
              <a:rPr lang="en-US" altLang="el-GR" sz="2400" smtClean="0">
                <a:solidFill>
                  <a:srgbClr val="000066"/>
                </a:solidFill>
                <a:effectLst/>
              </a:rPr>
              <a:t>Crohn </a:t>
            </a:r>
            <a:r>
              <a:rPr lang="el-GR" altLang="el-GR" sz="2400" smtClean="0">
                <a:solidFill>
                  <a:srgbClr val="000066"/>
                </a:solidFill>
                <a:effectLst/>
              </a:rPr>
              <a:t>βοηθά στην εκτίμηση της έκτασης και της βαρύτητας προσβολής του λεπτού εντέρου</a:t>
            </a:r>
            <a:endParaRPr lang="en-US" altLang="el-GR" sz="2400" smtClean="0">
              <a:solidFill>
                <a:srgbClr val="000066"/>
              </a:solidFill>
              <a:effectLst/>
            </a:endParaRPr>
          </a:p>
          <a:p>
            <a:pPr lvl="1" eaLnBrk="1" hangingPunct="1"/>
            <a:r>
              <a:rPr lang="el-GR" altLang="el-GR" sz="2400" smtClean="0">
                <a:solidFill>
                  <a:srgbClr val="000066"/>
                </a:solidFill>
                <a:effectLst/>
              </a:rPr>
              <a:t>Σε περιπτώσεις με κλινική υποψία νόσου </a:t>
            </a:r>
            <a:r>
              <a:rPr lang="en-US" altLang="el-GR" sz="2400" smtClean="0">
                <a:solidFill>
                  <a:srgbClr val="000066"/>
                </a:solidFill>
                <a:effectLst/>
              </a:rPr>
              <a:t>Crohn </a:t>
            </a:r>
            <a:r>
              <a:rPr lang="el-GR" altLang="el-GR" sz="2400" smtClean="0">
                <a:solidFill>
                  <a:srgbClr val="000066"/>
                </a:solidFill>
                <a:effectLst/>
              </a:rPr>
              <a:t>βοηθά στην τεκμηρίωση της διάγνωσης</a:t>
            </a:r>
            <a:endParaRPr lang="en-GB" altLang="el-GR" sz="2400" smtClean="0">
              <a:solidFill>
                <a:srgbClr val="000066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l-GR" sz="2800" smtClean="0">
              <a:solidFill>
                <a:srgbClr val="000066"/>
              </a:solidFill>
              <a:effectLst/>
            </a:endParaRPr>
          </a:p>
        </p:txBody>
      </p:sp>
      <p:pic>
        <p:nvPicPr>
          <p:cNvPr id="177157" name="Picture 6" descr="can__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60350"/>
            <a:ext cx="1766888" cy="1766888"/>
          </a:xfrm>
          <a:prstGeom prst="rect">
            <a:avLst/>
          </a:prstGeom>
          <a:noFill/>
          <a:ln w="57150" cmpd="thinThick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8" name="Picture 7" descr="cdileum st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125538"/>
            <a:ext cx="1766888" cy="1766887"/>
          </a:xfrm>
          <a:prstGeom prst="rect">
            <a:avLst/>
          </a:prstGeom>
          <a:noFill/>
          <a:ln w="57150" cmpd="thinThick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34"/>
    </mc:Choice>
    <mc:Fallback>
      <p:transition spd="slow" advTm="42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PICT0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"/>
          <a:stretch>
            <a:fillRect/>
          </a:stretch>
        </p:blipFill>
        <p:spPr bwMode="auto">
          <a:xfrm>
            <a:off x="6575425" y="260350"/>
            <a:ext cx="2317750" cy="3000375"/>
          </a:xfrm>
          <a:prstGeom prst="rect">
            <a:avLst/>
          </a:prstGeom>
          <a:noFill/>
          <a:ln w="57150" cmpd="thinThick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79" name="Picture 3" descr="PICT0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9"/>
          <a:stretch>
            <a:fillRect/>
          </a:stretch>
        </p:blipFill>
        <p:spPr bwMode="auto">
          <a:xfrm>
            <a:off x="250825" y="260350"/>
            <a:ext cx="2317750" cy="3000375"/>
          </a:xfrm>
          <a:prstGeom prst="rect">
            <a:avLst/>
          </a:prstGeom>
          <a:noFill/>
          <a:ln w="57150" cmpd="thinThick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0" name="Picture 4" descr="PICT00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8" y="3759200"/>
            <a:ext cx="3976687" cy="2982913"/>
          </a:xfrm>
          <a:prstGeom prst="rect">
            <a:avLst/>
          </a:prstGeom>
          <a:noFill/>
          <a:ln w="57150" cmpd="thinThick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21" name="Rectangle 5"/>
          <p:cNvSpPr>
            <a:spLocks noChangeArrowheads="1"/>
          </p:cNvSpPr>
          <p:nvPr/>
        </p:nvSpPr>
        <p:spPr bwMode="auto">
          <a:xfrm>
            <a:off x="3203575" y="765175"/>
            <a:ext cx="25860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36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Pillcam SB</a:t>
            </a:r>
            <a:endParaRPr lang="el-GR" sz="3600" b="1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38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0350"/>
            <a:ext cx="2847975" cy="2838450"/>
          </a:xfrm>
          <a:prstGeom prst="rect">
            <a:avLst/>
          </a:prstGeom>
          <a:noFill/>
          <a:ln w="762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60350"/>
            <a:ext cx="2847975" cy="2838450"/>
          </a:xfrm>
          <a:prstGeom prst="rect">
            <a:avLst/>
          </a:prstGeom>
          <a:noFill/>
          <a:ln w="762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04" name="Picture 4"/>
          <p:cNvPicPr>
            <a:picLocks noChangeAspect="1" noChangeArrowheads="1"/>
          </p:cNvPicPr>
          <p:nvPr/>
        </p:nvPicPr>
        <p:blipFill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60350"/>
            <a:ext cx="2847975" cy="2838450"/>
          </a:xfrm>
          <a:prstGeom prst="rect">
            <a:avLst/>
          </a:prstGeom>
          <a:noFill/>
          <a:ln w="762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05" name="Picture 5"/>
          <p:cNvPicPr>
            <a:picLocks noChangeAspect="1" noChangeArrowheads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830638"/>
            <a:ext cx="2819400" cy="2838450"/>
          </a:xfrm>
          <a:prstGeom prst="rect">
            <a:avLst/>
          </a:prstGeom>
          <a:noFill/>
          <a:ln w="762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06" name="Picture 6"/>
          <p:cNvPicPr>
            <a:picLocks noChangeAspect="1" noChangeArrowheads="1"/>
          </p:cNvPicPr>
          <p:nvPr/>
        </p:nvPicPr>
        <p:blipFill>
          <a:blip r:embed="rId8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849688"/>
            <a:ext cx="2838450" cy="2819400"/>
          </a:xfrm>
          <a:prstGeom prst="rect">
            <a:avLst/>
          </a:prstGeom>
          <a:noFill/>
          <a:ln w="762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07" name="Picture 7"/>
          <p:cNvPicPr>
            <a:picLocks noChangeAspect="1" noChangeArrowheads="1"/>
          </p:cNvPicPr>
          <p:nvPr/>
        </p:nvPicPr>
        <p:blipFill>
          <a:blip r:embed="rId9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830638"/>
            <a:ext cx="2828925" cy="2838450"/>
          </a:xfrm>
          <a:prstGeom prst="rect">
            <a:avLst/>
          </a:prstGeom>
          <a:noFill/>
          <a:ln w="762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208" name="Text Box 8"/>
          <p:cNvSpPr txBox="1">
            <a:spLocks noChangeArrowheads="1"/>
          </p:cNvSpPr>
          <p:nvPr/>
        </p:nvSpPr>
        <p:spPr bwMode="auto">
          <a:xfrm>
            <a:off x="2555875" y="3284538"/>
            <a:ext cx="43513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l-GR" altLang="el-GR" sz="1800">
                <a:solidFill>
                  <a:srgbClr val="FFFFFF"/>
                </a:solidFill>
                <a:latin typeface="Tahoma" pitchFamily="34" charset="0"/>
              </a:rPr>
              <a:t>Φυσιολογική εντεροσκόπηση με κάψουλα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9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260350"/>
            <a:ext cx="2847975" cy="2838450"/>
          </a:xfrm>
          <a:prstGeom prst="rect">
            <a:avLst/>
          </a:prstGeom>
          <a:noFill/>
          <a:ln w="762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830638"/>
            <a:ext cx="2838450" cy="2838450"/>
          </a:xfrm>
          <a:prstGeom prst="rect">
            <a:avLst/>
          </a:prstGeom>
          <a:noFill/>
          <a:ln w="762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821113"/>
            <a:ext cx="2838450" cy="2847975"/>
          </a:xfrm>
          <a:prstGeom prst="rect">
            <a:avLst/>
          </a:prstGeom>
          <a:solidFill>
            <a:srgbClr val="000066"/>
          </a:solidFill>
          <a:ln w="76200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180229" name="Picture 5"/>
          <p:cNvPicPr>
            <a:picLocks noChangeAspect="1" noChangeArrowheads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3" y="260350"/>
            <a:ext cx="2819400" cy="2819400"/>
          </a:xfrm>
          <a:prstGeom prst="rect">
            <a:avLst/>
          </a:prstGeom>
          <a:noFill/>
          <a:ln w="762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30" name="Picture 6"/>
          <p:cNvPicPr>
            <a:picLocks noChangeAspect="1" noChangeArrowheads="1"/>
          </p:cNvPicPr>
          <p:nvPr/>
        </p:nvPicPr>
        <p:blipFill>
          <a:blip r:embed="rId8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60350"/>
            <a:ext cx="2857500" cy="2847975"/>
          </a:xfrm>
          <a:prstGeom prst="rect">
            <a:avLst/>
          </a:prstGeom>
          <a:noFill/>
          <a:ln w="762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31" name="Picture 7"/>
          <p:cNvPicPr>
            <a:picLocks noChangeAspect="1" noChangeArrowheads="1"/>
          </p:cNvPicPr>
          <p:nvPr/>
        </p:nvPicPr>
        <p:blipFill>
          <a:blip r:embed="rId9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3830638"/>
            <a:ext cx="2847975" cy="2838450"/>
          </a:xfrm>
          <a:prstGeom prst="rect">
            <a:avLst/>
          </a:prstGeom>
          <a:noFill/>
          <a:ln w="762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232" name="Text Box 8"/>
          <p:cNvSpPr txBox="1">
            <a:spLocks noChangeArrowheads="1"/>
          </p:cNvSpPr>
          <p:nvPr/>
        </p:nvSpPr>
        <p:spPr bwMode="auto">
          <a:xfrm>
            <a:off x="3832225" y="3300413"/>
            <a:ext cx="14843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l-GR" altLang="el-GR" sz="1800">
                <a:solidFill>
                  <a:srgbClr val="FFFFFF"/>
                </a:solidFill>
                <a:latin typeface="Tahoma" pitchFamily="34" charset="0"/>
              </a:rPr>
              <a:t>Νόσος </a:t>
            </a:r>
            <a:r>
              <a:rPr lang="en-US" altLang="el-GR" sz="1800">
                <a:solidFill>
                  <a:srgbClr val="FFFFFF"/>
                </a:solidFill>
                <a:latin typeface="Tahoma" pitchFamily="34" charset="0"/>
              </a:rPr>
              <a:t>Crohn</a:t>
            </a:r>
            <a:endParaRPr lang="el-GR" altLang="el-GR" sz="180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7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4" descr="j01965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2275" y="527050"/>
            <a:ext cx="2152650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WordArt 9"/>
          <p:cNvSpPr>
            <a:spLocks noChangeArrowheads="1" noChangeShapeType="1" noTextEdit="1"/>
          </p:cNvSpPr>
          <p:nvPr/>
        </p:nvSpPr>
        <p:spPr bwMode="auto">
          <a:xfrm>
            <a:off x="5076825" y="815975"/>
            <a:ext cx="2944813" cy="1317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7 - 10%</a:t>
            </a:r>
          </a:p>
        </p:txBody>
      </p:sp>
      <p:sp>
        <p:nvSpPr>
          <p:cNvPr id="144388" name="Rectangle 87"/>
          <p:cNvSpPr>
            <a:spLocks noChangeArrowheads="1"/>
          </p:cNvSpPr>
          <p:nvPr/>
        </p:nvSpPr>
        <p:spPr bwMode="auto">
          <a:xfrm>
            <a:off x="385763" y="4292600"/>
            <a:ext cx="4344987" cy="208915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lnSpc>
                <a:spcPct val="200000"/>
              </a:lnSpc>
              <a:spcBef>
                <a:spcPct val="0"/>
              </a:spcBef>
              <a:buClr>
                <a:srgbClr val="CC3300"/>
              </a:buClr>
              <a:buFont typeface="Wingdings" pitchFamily="2" charset="2"/>
              <a:buChar char="v"/>
            </a:pPr>
            <a:r>
              <a:rPr lang="el-GR" altLang="el-GR">
                <a:solidFill>
                  <a:srgbClr val="FFCC66"/>
                </a:solidFill>
                <a:latin typeface="Arial" charset="0"/>
              </a:rPr>
              <a:t> Στις γυναίκες (1.5/1</a:t>
            </a:r>
            <a:r>
              <a:rPr lang="en-US" altLang="el-GR">
                <a:solidFill>
                  <a:srgbClr val="FFCC66"/>
                </a:solidFill>
                <a:latin typeface="Arial" charset="0"/>
              </a:rPr>
              <a:t>)</a:t>
            </a:r>
            <a:endParaRPr lang="el-GR" altLang="el-GR">
              <a:solidFill>
                <a:srgbClr val="FFCC66"/>
              </a:solidFill>
              <a:latin typeface="Arial" charset="0"/>
            </a:endParaRPr>
          </a:p>
          <a:p>
            <a:pPr eaLnBrk="0" hangingPunct="0">
              <a:lnSpc>
                <a:spcPct val="200000"/>
              </a:lnSpc>
              <a:spcBef>
                <a:spcPct val="0"/>
              </a:spcBef>
              <a:buClr>
                <a:srgbClr val="CC3300"/>
              </a:buClr>
              <a:buFont typeface="Wingdings" pitchFamily="2" charset="2"/>
              <a:buChar char="v"/>
            </a:pPr>
            <a:r>
              <a:rPr lang="el-GR" altLang="el-GR">
                <a:solidFill>
                  <a:srgbClr val="FFCC66"/>
                </a:solidFill>
                <a:latin typeface="Arial" charset="0"/>
              </a:rPr>
              <a:t> Στις ηλικίες κάτω των 50</a:t>
            </a:r>
          </a:p>
        </p:txBody>
      </p:sp>
      <p:pic>
        <p:nvPicPr>
          <p:cNvPr id="144389" name="Picture 2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5" y="4292600"/>
            <a:ext cx="18034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0" name="Text Box 89"/>
          <p:cNvSpPr txBox="1">
            <a:spLocks noChangeArrowheads="1"/>
          </p:cNvSpPr>
          <p:nvPr/>
        </p:nvSpPr>
        <p:spPr bwMode="auto">
          <a:xfrm>
            <a:off x="2008188" y="3481388"/>
            <a:ext cx="5389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l-GR" altLang="el-GR" sz="2800" b="1">
                <a:solidFill>
                  <a:srgbClr val="990000"/>
                </a:solidFill>
                <a:latin typeface="Arial" charset="0"/>
              </a:rPr>
              <a:t>ΤΟ Σ.Ε.Ε ΕΙΝΑΙ ΣΥΧΝΟΤΕΡΟ…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36"/>
    </mc:Choice>
    <mc:Fallback>
      <p:transition spd="slow" advTm="15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06563" y="100013"/>
            <a:ext cx="5715000" cy="509587"/>
          </a:xfrm>
        </p:spPr>
        <p:txBody>
          <a:bodyPr/>
          <a:lstStyle/>
          <a:p>
            <a:pPr eaLnBrk="1" hangingPunct="1"/>
            <a:r>
              <a:rPr lang="el-GR" altLang="el-GR" sz="3200" smtClean="0">
                <a:solidFill>
                  <a:srgbClr val="FFFF00"/>
                </a:solidFill>
                <a:latin typeface="Trebuchet MS" pitchFamily="34" charset="0"/>
              </a:rPr>
              <a:t>Εκτίμηση βαρύτητας ΕΚ</a:t>
            </a:r>
            <a:endParaRPr lang="en-US" altLang="el-GR" sz="3200" smtClean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8925" y="795338"/>
            <a:ext cx="6019800" cy="40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l-GR" sz="2000" u="sng" smtClean="0">
                <a:solidFill>
                  <a:schemeClr val="bg1"/>
                </a:solidFill>
                <a:latin typeface="Trebuchet MS" pitchFamily="34" charset="0"/>
              </a:rPr>
              <a:t>Σύστημα κατά </a:t>
            </a:r>
            <a:r>
              <a:rPr lang="en-US" altLang="el-GR" sz="2000" u="sng" smtClean="0">
                <a:solidFill>
                  <a:schemeClr val="bg1"/>
                </a:solidFill>
                <a:latin typeface="Trebuchet MS" pitchFamily="34" charset="0"/>
              </a:rPr>
              <a:t>Truelove and Witts</a:t>
            </a:r>
            <a:r>
              <a:rPr lang="el-GR" altLang="el-GR" sz="2000" u="sng" smtClean="0">
                <a:solidFill>
                  <a:schemeClr val="bg1"/>
                </a:solidFill>
                <a:latin typeface="Trebuchet MS" pitchFamily="34" charset="0"/>
              </a:rPr>
              <a:t> (τροποποιημένο)</a:t>
            </a:r>
            <a:endParaRPr lang="en-US" altLang="el-GR" sz="2000" u="sng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81252" name="Text Box 129"/>
          <p:cNvSpPr txBox="1">
            <a:spLocks noChangeArrowheads="1"/>
          </p:cNvSpPr>
          <p:nvPr/>
        </p:nvSpPr>
        <p:spPr bwMode="auto">
          <a:xfrm>
            <a:off x="609600" y="6019800"/>
            <a:ext cx="6516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l-GR" altLang="el-GR" sz="2000">
                <a:solidFill>
                  <a:schemeClr val="bg1"/>
                </a:solidFill>
              </a:rPr>
              <a:t>* βαριά</a:t>
            </a:r>
            <a:r>
              <a:rPr lang="en-US" altLang="el-GR" sz="2000">
                <a:solidFill>
                  <a:schemeClr val="bg1"/>
                </a:solidFill>
              </a:rPr>
              <a:t>:</a:t>
            </a:r>
            <a:r>
              <a:rPr lang="el-GR" altLang="el-GR" sz="2000">
                <a:solidFill>
                  <a:schemeClr val="bg1"/>
                </a:solidFill>
              </a:rPr>
              <a:t> &gt;6 κενώσεις και ένα κριτήριο ακόμη</a:t>
            </a:r>
            <a:endParaRPr lang="en-US" altLang="el-GR" sz="2000">
              <a:solidFill>
                <a:schemeClr val="bg1"/>
              </a:solidFill>
            </a:endParaRPr>
          </a:p>
        </p:txBody>
      </p:sp>
      <p:graphicFrame>
        <p:nvGraphicFramePr>
          <p:cNvPr id="66780" name="Group 220"/>
          <p:cNvGraphicFramePr>
            <a:graphicFrameLocks noGrp="1"/>
          </p:cNvGraphicFramePr>
          <p:nvPr/>
        </p:nvGraphicFramePr>
        <p:xfrm>
          <a:off x="573088" y="1400175"/>
          <a:ext cx="8001000" cy="4432300"/>
        </p:xfrm>
        <a:graphic>
          <a:graphicData uri="http://schemas.openxmlformats.org/drawingml/2006/table">
            <a:tbl>
              <a:tblPr/>
              <a:tblGrid>
                <a:gridCol w="2093912"/>
                <a:gridCol w="1981200"/>
                <a:gridCol w="1600200"/>
                <a:gridCol w="2325688"/>
              </a:tblGrid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Ηπια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Βαριά*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κεραυνοβόλος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# κενώσεων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&lt;4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&gt;6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&gt;10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αίμα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&lt;25% κενώσεων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&gt;25%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100%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Θερμοκρασία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&lt;37.8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&gt;37.8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&gt;37.8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Σφύξεις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&lt;90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&gt;90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&gt;90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Αιμοσφαιρίνη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&lt;10.5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&gt;10.5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μετάγγιση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ΤΚΕ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&lt;30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sym typeface="Symbol" pitchFamily="18" charset="2"/>
                        </a:rPr>
                        <a:t> </a:t>
                      </a: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30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sym typeface="Symbol" pitchFamily="18" charset="2"/>
                        </a:rPr>
                        <a:t> </a:t>
                      </a: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30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Κλινική εξέταση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Κ.φ.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Ευαισθησία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Αναπηδώσα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Απουσία εντ.ήχων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Ακτινογραφία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Διάταση π.εντέρου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63"/>
    </mc:Choice>
    <mc:Fallback>
      <p:transition spd="slow" advTm="38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06563" y="100013"/>
            <a:ext cx="5715000" cy="509587"/>
          </a:xfrm>
        </p:spPr>
        <p:txBody>
          <a:bodyPr/>
          <a:lstStyle/>
          <a:p>
            <a:pPr eaLnBrk="1" hangingPunct="1"/>
            <a:r>
              <a:rPr lang="el-GR" altLang="el-GR" sz="3200" smtClean="0">
                <a:solidFill>
                  <a:srgbClr val="FFFF00"/>
                </a:solidFill>
                <a:latin typeface="Trebuchet MS" pitchFamily="34" charset="0"/>
              </a:rPr>
              <a:t>Εκτίμηση βαρύτητας </a:t>
            </a:r>
            <a:r>
              <a:rPr lang="en-US" altLang="el-GR" sz="3200" smtClean="0">
                <a:solidFill>
                  <a:srgbClr val="FFFF00"/>
                </a:solidFill>
                <a:latin typeface="Trebuchet MS" pitchFamily="34" charset="0"/>
              </a:rPr>
              <a:t>Crohn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8925" y="795338"/>
            <a:ext cx="6019800" cy="406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l-GR" altLang="el-GR" sz="2400" u="sng" smtClean="0">
                <a:solidFill>
                  <a:schemeClr val="bg1"/>
                </a:solidFill>
                <a:latin typeface="Trebuchet MS" pitchFamily="34" charset="0"/>
              </a:rPr>
              <a:t>Σύστημα </a:t>
            </a:r>
            <a:r>
              <a:rPr lang="en-US" altLang="el-GR" sz="2400" u="sng" smtClean="0">
                <a:solidFill>
                  <a:schemeClr val="bg1"/>
                </a:solidFill>
                <a:latin typeface="Trebuchet MS" pitchFamily="34" charset="0"/>
              </a:rPr>
              <a:t>CDAI</a:t>
            </a:r>
          </a:p>
        </p:txBody>
      </p:sp>
      <p:pic>
        <p:nvPicPr>
          <p:cNvPr id="1822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500188"/>
            <a:ext cx="7572375" cy="4535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30"/>
    </mc:Choice>
    <mc:Fallback>
      <p:transition spd="slow" advTm="24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23975" y="152400"/>
            <a:ext cx="6477000" cy="457200"/>
          </a:xfrm>
          <a:solidFill>
            <a:srgbClr val="000066"/>
          </a:solidFill>
        </p:spPr>
        <p:txBody>
          <a:bodyPr/>
          <a:lstStyle/>
          <a:p>
            <a:pPr eaLnBrk="1" hangingPunct="1"/>
            <a:r>
              <a:rPr lang="el-GR" altLang="el-GR" sz="2400" u="sng" smtClean="0">
                <a:solidFill>
                  <a:srgbClr val="FFFF00"/>
                </a:solidFill>
                <a:latin typeface="Trebuchet MS" pitchFamily="34" charset="0"/>
              </a:rPr>
              <a:t>Δερματικές εκδηλώσεις στην ΙΦΝΕ</a:t>
            </a:r>
            <a:endParaRPr lang="en-US" altLang="el-GR" sz="2400" u="sng" smtClean="0">
              <a:solidFill>
                <a:srgbClr val="FFFF00"/>
              </a:solidFill>
              <a:latin typeface="Trebuchet MS" pitchFamily="34" charset="0"/>
            </a:endParaRPr>
          </a:p>
        </p:txBody>
      </p:sp>
      <p:pic>
        <p:nvPicPr>
          <p:cNvPr id="183299" name="Picture 7" descr="C:\Documents and Settings\Division of GI\Desktop\PRESENTATION FOR LAIKO\nodos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3676650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0" name="Picture 7" descr="C:\Documents and Settings\Division of GI\Desktop\gagrenos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3962400"/>
            <a:ext cx="3848100" cy="25574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1" name="Picture 9" descr="C:\Documents and Settings\Division of GI\Desktop\gagrenosum 1.jpg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1143000"/>
            <a:ext cx="3848100" cy="25606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04"/>
    </mc:Choice>
    <mc:Fallback>
      <p:transition spd="slow" advTm="20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3 - Εικόνα" descr="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57313"/>
            <a:ext cx="7121525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3975" y="152400"/>
            <a:ext cx="6477000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l-GR" u="sng" kern="0" dirty="0" err="1">
                <a:solidFill>
                  <a:srgbClr val="FFFF00"/>
                </a:solidFill>
                <a:ea typeface="+mj-ea"/>
                <a:cs typeface="+mj-cs"/>
              </a:rPr>
              <a:t>Μυοσκελετικές</a:t>
            </a:r>
            <a:r>
              <a:rPr lang="el-GR" u="sng" kern="0" dirty="0">
                <a:solidFill>
                  <a:srgbClr val="FFFF00"/>
                </a:solidFill>
                <a:ea typeface="+mj-ea"/>
                <a:cs typeface="+mj-cs"/>
              </a:rPr>
              <a:t> εκδηλώσεις στην ΙΦΝΕ</a:t>
            </a:r>
            <a:endParaRPr lang="en-US" u="sng" kern="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2"/>
    </mc:Choice>
    <mc:Fallback>
      <p:transition spd="slow" advTm="10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60350"/>
            <a:ext cx="6769100" cy="1143000"/>
          </a:xfrm>
          <a:ln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l-GR" altLang="el-GR" sz="3200" b="1" smtClean="0">
                <a:solidFill>
                  <a:srgbClr val="FFFF00"/>
                </a:solidFill>
                <a:latin typeface="Arial" charset="0"/>
                <a:cs typeface="Arial" charset="0"/>
              </a:rPr>
              <a:t>ΠΡΩΤΟΠΑΘΗΣ ΣΚΛΗΡΥΝΤΙΚΗ ΧΟΛΑΓΓΕΙΙΤΙΔΑ</a:t>
            </a:r>
          </a:p>
        </p:txBody>
      </p:sp>
      <p:pic>
        <p:nvPicPr>
          <p:cNvPr id="185347" name="Picture 5" descr="PSC ERCP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773238"/>
            <a:ext cx="4537075" cy="47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58"/>
    </mc:Choice>
    <mc:Fallback>
      <p:transition spd="slow" advTm="33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1 - Τίτλος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ln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l-GR" altLang="el-GR" sz="3600" smtClean="0">
                <a:solidFill>
                  <a:srgbClr val="FFFF00"/>
                </a:solidFill>
                <a:latin typeface="Arial" charset="0"/>
                <a:cs typeface="Arial" charset="0"/>
              </a:rPr>
              <a:t>Χολολιθίαση</a:t>
            </a:r>
            <a:endParaRPr lang="en-US" altLang="el-GR" sz="3600" smtClean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4419600"/>
            <a:ext cx="8153400" cy="1828800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/>
          <a:lstStyle/>
          <a:p>
            <a:pPr marL="0" indent="0" algn="ctr">
              <a:lnSpc>
                <a:spcPct val="150000"/>
              </a:lnSpc>
              <a:buFontTx/>
              <a:buNone/>
              <a:defRPr/>
            </a:pP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Αυξημένος κίνδυνος σε νόσο του </a:t>
            </a:r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Crohn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ιδίως σε </a:t>
            </a:r>
            <a:r>
              <a:rPr lang="el-G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ειλεϊτιδα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ή </a:t>
            </a:r>
            <a:r>
              <a:rPr lang="el-G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εκτομή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του τελικού ειλεού (11-34%).</a:t>
            </a:r>
            <a:endParaRPr lang="en-U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6372" name="3 - Εικόνα" descr="Gallstones_2014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4260850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3" name="4 - Εικόνα" descr="GI27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1447800"/>
            <a:ext cx="393223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53"/>
    </mc:Choice>
    <mc:Fallback>
      <p:transition spd="slow" advTm="19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  <a:solidFill>
            <a:srgbClr val="000066"/>
          </a:solidFill>
        </p:spPr>
        <p:txBody>
          <a:bodyPr/>
          <a:lstStyle/>
          <a:p>
            <a:pPr eaLnBrk="1" hangingPunct="1"/>
            <a:r>
              <a:rPr lang="el-GR" altLang="el-GR" sz="3200" u="sng" smtClean="0">
                <a:solidFill>
                  <a:srgbClr val="FFFF00"/>
                </a:solidFill>
                <a:latin typeface="Trebuchet MS" pitchFamily="34" charset="0"/>
              </a:rPr>
              <a:t>ΙΦΝΕ και καρκίνος π. εντέρου</a:t>
            </a:r>
            <a:endParaRPr lang="en-US" altLang="el-GR" sz="3200" u="sng" smtClean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187395" name="Text Box 5"/>
          <p:cNvSpPr txBox="1">
            <a:spLocks noChangeArrowheads="1"/>
          </p:cNvSpPr>
          <p:nvPr/>
        </p:nvSpPr>
        <p:spPr bwMode="auto">
          <a:xfrm>
            <a:off x="790575" y="838200"/>
            <a:ext cx="7543800" cy="542607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914400" indent="-4572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l-GR" altLang="el-GR" sz="2000" b="1" u="sng">
                <a:solidFill>
                  <a:schemeClr val="bg1"/>
                </a:solidFill>
              </a:rPr>
              <a:t>Πρόγραμμα επιτήρησης για πρόληψη </a:t>
            </a:r>
            <a:r>
              <a:rPr lang="en-US" altLang="el-GR" sz="2000" b="1" u="sng">
                <a:solidFill>
                  <a:schemeClr val="bg1"/>
                </a:solidFill>
              </a:rPr>
              <a:t>CA </a:t>
            </a:r>
            <a:r>
              <a:rPr lang="el-GR" altLang="el-GR" sz="2000" b="1" u="sng">
                <a:solidFill>
                  <a:schemeClr val="bg1"/>
                </a:solidFill>
              </a:rPr>
              <a:t>π.εντέρου στην ΙΦΝΕ</a:t>
            </a:r>
          </a:p>
          <a:p>
            <a:pPr eaLnBrk="1" hangingPunct="1"/>
            <a:endParaRPr lang="el-GR" altLang="el-GR" sz="2000" b="1" u="sng">
              <a:solidFill>
                <a:schemeClr val="bg1"/>
              </a:solidFill>
            </a:endParaRPr>
          </a:p>
          <a:p>
            <a:pPr algn="l" eaLnBrk="1" hangingPunct="1">
              <a:buFontTx/>
              <a:buAutoNum type="arabicPeriod"/>
            </a:pPr>
            <a:r>
              <a:rPr lang="el-GR" altLang="el-GR" sz="2000">
                <a:solidFill>
                  <a:schemeClr val="bg1"/>
                </a:solidFill>
              </a:rPr>
              <a:t>Ατομα με πανκολίτιδα η αριστερή κολίτιδα (οχι νόσος&lt;35 εκ)</a:t>
            </a:r>
          </a:p>
          <a:p>
            <a:pPr algn="l" eaLnBrk="1" hangingPunct="1">
              <a:buFontTx/>
              <a:buAutoNum type="arabicPeriod"/>
            </a:pPr>
            <a:r>
              <a:rPr lang="el-GR" altLang="el-GR" sz="2000">
                <a:solidFill>
                  <a:schemeClr val="bg1"/>
                </a:solidFill>
              </a:rPr>
              <a:t>Εναρξη 8-10 χρόνια από την κλινική αρχή της νόσου</a:t>
            </a:r>
          </a:p>
          <a:p>
            <a:pPr algn="l" eaLnBrk="1" hangingPunct="1">
              <a:buFontTx/>
              <a:buAutoNum type="arabicPeriod"/>
            </a:pPr>
            <a:r>
              <a:rPr lang="el-GR" altLang="el-GR" sz="2000">
                <a:solidFill>
                  <a:schemeClr val="bg1"/>
                </a:solidFill>
              </a:rPr>
              <a:t>Ολική κολοσκόπηση</a:t>
            </a:r>
          </a:p>
          <a:p>
            <a:pPr algn="l" eaLnBrk="1" hangingPunct="1">
              <a:buFontTx/>
              <a:buAutoNum type="arabicPeriod"/>
            </a:pPr>
            <a:r>
              <a:rPr lang="el-GR" altLang="el-GR" sz="2000">
                <a:solidFill>
                  <a:schemeClr val="bg1"/>
                </a:solidFill>
              </a:rPr>
              <a:t>Οχι οταν ο ασθενής είναι σε έξαρση</a:t>
            </a:r>
          </a:p>
          <a:p>
            <a:pPr algn="l" eaLnBrk="1" hangingPunct="1">
              <a:buFontTx/>
              <a:buAutoNum type="arabicPeriod"/>
            </a:pPr>
            <a:r>
              <a:rPr lang="el-GR" altLang="el-GR" sz="2000">
                <a:solidFill>
                  <a:schemeClr val="bg1"/>
                </a:solidFill>
              </a:rPr>
              <a:t>Πολλαπλές βιοψίες</a:t>
            </a:r>
          </a:p>
          <a:p>
            <a:pPr lvl="1" algn="l" eaLnBrk="1" hangingPunct="1">
              <a:buFontTx/>
              <a:buAutoNum type="arabicPeriod"/>
            </a:pPr>
            <a:r>
              <a:rPr lang="el-GR" altLang="el-GR" sz="2000">
                <a:solidFill>
                  <a:schemeClr val="bg1"/>
                </a:solidFill>
              </a:rPr>
              <a:t>Τουλάχιστον 33</a:t>
            </a:r>
          </a:p>
          <a:p>
            <a:pPr lvl="1" algn="l" eaLnBrk="1" hangingPunct="1">
              <a:buFontTx/>
              <a:buAutoNum type="arabicPeriod"/>
            </a:pPr>
            <a:r>
              <a:rPr lang="el-GR" altLang="el-GR" sz="2000">
                <a:solidFill>
                  <a:schemeClr val="bg1"/>
                </a:solidFill>
              </a:rPr>
              <a:t>4 ανα 10 εκ. Εντέρου (Πιο πολλες στο ορθό)</a:t>
            </a:r>
          </a:p>
          <a:p>
            <a:pPr lvl="1" algn="l" eaLnBrk="1" hangingPunct="1">
              <a:buFontTx/>
              <a:buAutoNum type="arabicPeriod"/>
            </a:pPr>
            <a:r>
              <a:rPr lang="el-GR" altLang="el-GR" sz="2000">
                <a:solidFill>
                  <a:schemeClr val="bg1"/>
                </a:solidFill>
              </a:rPr>
              <a:t>Φλεγμονώδης και φυσιολογικός βλεννογόνος</a:t>
            </a:r>
          </a:p>
          <a:p>
            <a:pPr lvl="1" algn="l" eaLnBrk="1" hangingPunct="1">
              <a:buFontTx/>
              <a:buAutoNum type="arabicPeriod"/>
            </a:pPr>
            <a:r>
              <a:rPr lang="el-GR" altLang="el-GR" sz="2000">
                <a:solidFill>
                  <a:schemeClr val="bg1"/>
                </a:solidFill>
              </a:rPr>
              <a:t>Από κάθε ύποπτη περιοχή</a:t>
            </a:r>
            <a:endParaRPr lang="en-US" altLang="el-GR" sz="1800">
              <a:solidFill>
                <a:schemeClr val="bg1"/>
              </a:solidFill>
            </a:endParaRPr>
          </a:p>
          <a:p>
            <a:pPr lvl="1" algn="r" eaLnBrk="1" hangingPunct="1"/>
            <a:r>
              <a:rPr lang="en-US" altLang="el-GR" sz="1800">
                <a:solidFill>
                  <a:schemeClr val="bg1"/>
                </a:solidFill>
              </a:rPr>
              <a:t>Itzkowitz et al. Inflam Bowel Dis 2005;11:314-21</a:t>
            </a:r>
            <a:r>
              <a:rPr lang="en-US" altLang="el-GR" sz="20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68"/>
    </mc:Choice>
    <mc:Fallback>
      <p:transition spd="slow" advTm="55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27263"/>
            <a:ext cx="7772400" cy="2209800"/>
          </a:xfrm>
          <a:solidFill>
            <a:srgbClr val="000066"/>
          </a:solidFill>
        </p:spPr>
        <p:txBody>
          <a:bodyPr/>
          <a:lstStyle/>
          <a:p>
            <a:pPr eaLnBrk="1" hangingPunct="1"/>
            <a:r>
              <a:rPr lang="el-GR" altLang="el-GR" smtClean="0">
                <a:solidFill>
                  <a:srgbClr val="FFFF00"/>
                </a:solidFill>
                <a:latin typeface="Trebuchet MS" pitchFamily="34" charset="0"/>
              </a:rPr>
              <a:t>ΝΕΟΠΛΑΣΜΑΤΑ ΠΑΧΕΟΣ ΕΝΤΕΡΟΥ</a:t>
            </a:r>
            <a:endParaRPr lang="en-US" altLang="el-GR" smtClean="0">
              <a:solidFill>
                <a:srgbClr val="FFFF00"/>
              </a:solidFill>
              <a:latin typeface="Trebuchet MS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51"/>
    </mc:Choice>
    <mc:Fallback>
      <p:transition spd="slow" advTm="6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3" descr="M_818278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2438400" y="5791200"/>
            <a:ext cx="4302125" cy="379413"/>
          </a:xfrm>
          <a:prstGeom prst="rect">
            <a:avLst/>
          </a:prstGeom>
          <a:solidFill>
            <a:srgbClr val="E8D05A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l-GR" altLang="el-GR" sz="1800" b="1">
                <a:solidFill>
                  <a:srgbClr val="00264C"/>
                </a:solidFill>
                <a:latin typeface="Arial" charset="0"/>
              </a:rPr>
              <a:t>Νόσος των Δυτικού τύπου κοινωνιών</a:t>
            </a:r>
            <a:endParaRPr lang="en-GB" altLang="el-GR" sz="1800" b="1">
              <a:solidFill>
                <a:srgbClr val="00264C"/>
              </a:solidFill>
              <a:latin typeface="Arial" charset="0"/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1476375" y="115888"/>
            <a:ext cx="5832475" cy="576262"/>
          </a:xfrm>
          <a:prstGeom prst="rect">
            <a:avLst/>
          </a:prstGeom>
          <a:solidFill>
            <a:srgbClr val="E5F177"/>
          </a:solidFill>
          <a:ln w="12700" cap="sq">
            <a:solidFill>
              <a:srgbClr val="3333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r>
              <a:rPr lang="el-GR" sz="2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Επίπτωση καρκίνου παχέος εντέρου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66"/>
    </mc:Choice>
    <mc:Fallback>
      <p:transition spd="slow" advTm="11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037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093788" y="284163"/>
            <a:ext cx="7294562" cy="912812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sz="40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Κλινική εικόνα ΚΠΕ</a:t>
            </a:r>
          </a:p>
        </p:txBody>
      </p:sp>
      <p:pic>
        <p:nvPicPr>
          <p:cNvPr id="190467" name="Picture 5" descr="Go to fullsize image">
            <a:hlinkClick r:id="rId4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2276475"/>
            <a:ext cx="2532063" cy="3313113"/>
          </a:xfrm>
        </p:spPr>
      </p:pic>
      <p:sp>
        <p:nvSpPr>
          <p:cNvPr id="190468" name="AutoShape 7"/>
          <p:cNvSpPr>
            <a:spLocks noChangeArrowheads="1"/>
          </p:cNvSpPr>
          <p:nvPr/>
        </p:nvSpPr>
        <p:spPr bwMode="auto">
          <a:xfrm>
            <a:off x="107950" y="2349500"/>
            <a:ext cx="2951163" cy="3240088"/>
          </a:xfrm>
          <a:prstGeom prst="rightArrowCallout">
            <a:avLst>
              <a:gd name="adj1" fmla="val 29206"/>
              <a:gd name="adj2" fmla="val 28754"/>
              <a:gd name="adj3" fmla="val 6611"/>
              <a:gd name="adj4" fmla="val 87014"/>
            </a:avLst>
          </a:prstGeom>
          <a:gradFill rotWithShape="1">
            <a:gsLst>
              <a:gs pos="0">
                <a:srgbClr val="FF9966"/>
              </a:gs>
              <a:gs pos="100000">
                <a:schemeClr val="bg1"/>
              </a:gs>
            </a:gsLst>
            <a:path path="rect">
              <a:fillToRect t="100000" r="100000"/>
            </a:path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260000"/>
              </a:lnSpc>
            </a:pPr>
            <a:r>
              <a:rPr lang="el-GR" altLang="el-GR" sz="1800">
                <a:solidFill>
                  <a:srgbClr val="000066"/>
                </a:solidFill>
                <a:latin typeface="Times New Roman" pitchFamily="18" charset="0"/>
              </a:rPr>
              <a:t>Αιμορραγία 20%</a:t>
            </a:r>
          </a:p>
          <a:p>
            <a:pPr>
              <a:lnSpc>
                <a:spcPct val="260000"/>
              </a:lnSpc>
            </a:pPr>
            <a:r>
              <a:rPr lang="el-GR" altLang="el-GR" sz="1800">
                <a:solidFill>
                  <a:srgbClr val="000066"/>
                </a:solidFill>
                <a:latin typeface="Times New Roman" pitchFamily="18" charset="0"/>
              </a:rPr>
              <a:t>Κοιλιακό άλγος 80% </a:t>
            </a:r>
          </a:p>
          <a:p>
            <a:pPr>
              <a:lnSpc>
                <a:spcPct val="260000"/>
              </a:lnSpc>
            </a:pPr>
            <a:r>
              <a:rPr lang="el-GR" altLang="el-GR" sz="1800">
                <a:solidFill>
                  <a:srgbClr val="000066"/>
                </a:solidFill>
                <a:latin typeface="Times New Roman" pitchFamily="18" charset="0"/>
              </a:rPr>
              <a:t>Διαταραχές κενώσεων 50%</a:t>
            </a:r>
          </a:p>
        </p:txBody>
      </p:sp>
      <p:sp>
        <p:nvSpPr>
          <p:cNvPr id="190469" name="AutoShape 8"/>
          <p:cNvSpPr>
            <a:spLocks noChangeArrowheads="1"/>
          </p:cNvSpPr>
          <p:nvPr/>
        </p:nvSpPr>
        <p:spPr bwMode="auto">
          <a:xfrm rot="10800000">
            <a:off x="6011863" y="2349500"/>
            <a:ext cx="2952750" cy="3240088"/>
          </a:xfrm>
          <a:prstGeom prst="rightArrowCallout">
            <a:avLst>
              <a:gd name="adj1" fmla="val 27372"/>
              <a:gd name="adj2" fmla="val 27433"/>
              <a:gd name="adj3" fmla="val 8333"/>
              <a:gd name="adj4" fmla="val 88440"/>
            </a:avLst>
          </a:prstGeom>
          <a:gradFill rotWithShape="1">
            <a:gsLst>
              <a:gs pos="0">
                <a:srgbClr val="33CC33"/>
              </a:gs>
              <a:gs pos="100000">
                <a:schemeClr val="bg1"/>
              </a:gs>
            </a:gsLst>
            <a:path path="rect">
              <a:fillToRect r="100000" b="100000"/>
            </a:path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rot="10800000" wrap="none" anchor="ctr"/>
          <a:lstStyle/>
          <a:p>
            <a:pPr>
              <a:lnSpc>
                <a:spcPct val="260000"/>
              </a:lnSpc>
            </a:pPr>
            <a:r>
              <a:rPr lang="el-GR" altLang="el-GR" sz="1800">
                <a:solidFill>
                  <a:srgbClr val="000066"/>
                </a:solidFill>
                <a:latin typeface="Times New Roman" pitchFamily="18" charset="0"/>
              </a:rPr>
              <a:t>Αιμορραγία 60%</a:t>
            </a:r>
          </a:p>
          <a:p>
            <a:pPr>
              <a:lnSpc>
                <a:spcPct val="260000"/>
              </a:lnSpc>
            </a:pPr>
            <a:r>
              <a:rPr lang="el-GR" altLang="el-GR" sz="1800">
                <a:solidFill>
                  <a:srgbClr val="000066"/>
                </a:solidFill>
                <a:latin typeface="Times New Roman" pitchFamily="18" charset="0"/>
              </a:rPr>
              <a:t>Κοιλιακό άλγος 70% </a:t>
            </a:r>
          </a:p>
          <a:p>
            <a:pPr>
              <a:lnSpc>
                <a:spcPct val="260000"/>
              </a:lnSpc>
            </a:pPr>
            <a:r>
              <a:rPr lang="el-GR" altLang="el-GR" sz="1800">
                <a:solidFill>
                  <a:srgbClr val="000066"/>
                </a:solidFill>
                <a:latin typeface="Times New Roman" pitchFamily="18" charset="0"/>
              </a:rPr>
              <a:t>Διαταραχές κενώσεων 60%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20"/>
    </mc:Choice>
    <mc:Fallback>
      <p:transition spd="slow" advTm="57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3"/>
          <p:cNvSpPr>
            <a:spLocks noChangeArrowheads="1"/>
          </p:cNvSpPr>
          <p:nvPr/>
        </p:nvSpPr>
        <p:spPr bwMode="auto">
          <a:xfrm>
            <a:off x="2071688" y="1143000"/>
            <a:ext cx="5000625" cy="16430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1600">
                <a:solidFill>
                  <a:srgbClr val="333399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400">
                <a:solidFill>
                  <a:srgbClr val="333399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200">
                <a:solidFill>
                  <a:srgbClr val="333399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1000">
                <a:solidFill>
                  <a:srgbClr val="333399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1000">
                <a:solidFill>
                  <a:srgbClr val="33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33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33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33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333399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l-GR" altLang="el-GR" sz="2400" b="1" dirty="0" smtClean="0">
                <a:solidFill>
                  <a:srgbClr val="000066"/>
                </a:solidFill>
                <a:latin typeface="Arial" charset="0"/>
              </a:rPr>
              <a:t> Χαμηλή απόδοση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l-GR" altLang="el-GR" sz="2400" b="1" dirty="0" smtClean="0">
                <a:solidFill>
                  <a:srgbClr val="000066"/>
                </a:solidFill>
                <a:latin typeface="Arial" charset="0"/>
              </a:rPr>
              <a:t> Απουσία από την εργασία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l-GR" altLang="el-GR" sz="2400" b="1" dirty="0" smtClean="0">
                <a:solidFill>
                  <a:srgbClr val="000066"/>
                </a:solidFill>
                <a:latin typeface="Arial" charset="0"/>
              </a:rPr>
              <a:t> Άσκοπες επεμβάσεις</a:t>
            </a:r>
          </a:p>
        </p:txBody>
      </p:sp>
      <p:sp>
        <p:nvSpPr>
          <p:cNvPr id="145411" name="Rectangle 7"/>
          <p:cNvSpPr>
            <a:spLocks noChangeArrowheads="1"/>
          </p:cNvSpPr>
          <p:nvPr/>
        </p:nvSpPr>
        <p:spPr bwMode="auto">
          <a:xfrm>
            <a:off x="773113" y="3714750"/>
            <a:ext cx="7615237" cy="1801813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eaLnBrk="0" hangingPunct="0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l-GR" altLang="el-GR" sz="2000">
                <a:solidFill>
                  <a:srgbClr val="FFFFFF"/>
                </a:solidFill>
                <a:latin typeface="Arial" charset="0"/>
              </a:rPr>
              <a:t>  3 φορές συχνότερα χολοκυστεκτομή</a:t>
            </a:r>
          </a:p>
          <a:p>
            <a:pPr algn="l" eaLnBrk="0" hangingPunct="0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l-GR" altLang="el-GR" sz="2000">
                <a:solidFill>
                  <a:srgbClr val="FFFFFF"/>
                </a:solidFill>
                <a:latin typeface="Arial" charset="0"/>
              </a:rPr>
              <a:t>  25% των κολονοσκοπήσεων σε άτομα κάτω των 50 χρόνων</a:t>
            </a:r>
          </a:p>
          <a:p>
            <a:pPr algn="l" eaLnBrk="0" hangingPunct="0">
              <a:lnSpc>
                <a:spcPct val="150000"/>
              </a:lnSpc>
              <a:spcBef>
                <a:spcPct val="0"/>
              </a:spcBef>
            </a:pPr>
            <a:r>
              <a:rPr lang="el-GR" altLang="el-GR" sz="2000">
                <a:solidFill>
                  <a:srgbClr val="FFFFFF"/>
                </a:solidFill>
                <a:latin typeface="Arial" charset="0"/>
              </a:rPr>
              <a:t>    γίνονται σε άτομα με Σ.Ε.Ε.</a:t>
            </a:r>
          </a:p>
        </p:txBody>
      </p:sp>
      <p:sp>
        <p:nvSpPr>
          <p:cNvPr id="145412" name="Text Box 15"/>
          <p:cNvSpPr txBox="1">
            <a:spLocks noChangeArrowheads="1"/>
          </p:cNvSpPr>
          <p:nvPr/>
        </p:nvSpPr>
        <p:spPr bwMode="auto">
          <a:xfrm>
            <a:off x="1176338" y="274638"/>
            <a:ext cx="6916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l-GR" altLang="el-GR" sz="3200" b="1">
                <a:solidFill>
                  <a:srgbClr val="000000"/>
                </a:solidFill>
                <a:latin typeface="Arial" charset="0"/>
              </a:rPr>
              <a:t>ΕΠΙΒΑΡΥΝΣΗ ΥΠΗΡΕΣΙΩΝ ΥΓΕΙΑΣ</a:t>
            </a:r>
          </a:p>
        </p:txBody>
      </p:sp>
      <p:sp>
        <p:nvSpPr>
          <p:cNvPr id="145413" name="9 - Βέλος προς τα κάτω"/>
          <p:cNvSpPr>
            <a:spLocks noChangeArrowheads="1"/>
          </p:cNvSpPr>
          <p:nvPr/>
        </p:nvSpPr>
        <p:spPr bwMode="auto">
          <a:xfrm>
            <a:off x="4286250" y="3071813"/>
            <a:ext cx="571500" cy="50006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el-GR" altLang="el-GR" sz="1200" b="1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29"/>
    </mc:Choice>
    <mc:Fallback>
      <p:transition spd="slow" advTm="41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093788" y="284163"/>
            <a:ext cx="7294562" cy="984250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sz="40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Διάγνωση ΚΠΕ</a:t>
            </a:r>
          </a:p>
        </p:txBody>
      </p:sp>
      <p:pic>
        <p:nvPicPr>
          <p:cNvPr id="191491" name="Picture 4" descr="your_colo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916113"/>
            <a:ext cx="4159250" cy="4191000"/>
          </a:xfrm>
          <a:noFill/>
        </p:spPr>
      </p:pic>
      <p:sp>
        <p:nvSpPr>
          <p:cNvPr id="191492" name="Text Box 6"/>
          <p:cNvSpPr txBox="1">
            <a:spLocks noChangeArrowheads="1"/>
          </p:cNvSpPr>
          <p:nvPr/>
        </p:nvSpPr>
        <p:spPr bwMode="auto">
          <a:xfrm>
            <a:off x="5148263" y="1778000"/>
            <a:ext cx="3692525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lnSpc>
                <a:spcPct val="290000"/>
              </a:lnSpc>
              <a:buFontTx/>
              <a:buChar char="•"/>
            </a:pPr>
            <a:r>
              <a:rPr lang="el-GR" altLang="el-GR" b="1">
                <a:solidFill>
                  <a:srgbClr val="000066"/>
                </a:solidFill>
              </a:rPr>
              <a:t> Κλινική εικόνα</a:t>
            </a:r>
          </a:p>
          <a:p>
            <a:pPr algn="l" eaLnBrk="1" hangingPunct="1">
              <a:lnSpc>
                <a:spcPct val="290000"/>
              </a:lnSpc>
              <a:buFontTx/>
              <a:buChar char="•"/>
            </a:pPr>
            <a:r>
              <a:rPr lang="el-GR" altLang="el-GR" b="1">
                <a:solidFill>
                  <a:srgbClr val="000066"/>
                </a:solidFill>
              </a:rPr>
              <a:t> Δακτυλική εξέταση</a:t>
            </a:r>
          </a:p>
          <a:p>
            <a:pPr algn="l" eaLnBrk="1" hangingPunct="1">
              <a:lnSpc>
                <a:spcPct val="290000"/>
              </a:lnSpc>
              <a:buFontTx/>
              <a:buChar char="•"/>
            </a:pPr>
            <a:r>
              <a:rPr lang="el-GR" altLang="el-GR" b="1">
                <a:solidFill>
                  <a:srgbClr val="000066"/>
                </a:solidFill>
              </a:rPr>
              <a:t> Ενδοσκοπικός έλεγχος</a:t>
            </a:r>
          </a:p>
          <a:p>
            <a:pPr algn="l" eaLnBrk="1" hangingPunct="1">
              <a:lnSpc>
                <a:spcPct val="150000"/>
              </a:lnSpc>
            </a:pPr>
            <a:r>
              <a:rPr lang="el-GR" altLang="el-GR" b="1">
                <a:solidFill>
                  <a:srgbClr val="000066"/>
                </a:solidFill>
              </a:rPr>
              <a:t>  παχέος εντέρου</a:t>
            </a:r>
          </a:p>
          <a:p>
            <a:pPr algn="l" eaLnBrk="1" hangingPunct="1">
              <a:buFontTx/>
              <a:buChar char="•"/>
            </a:pPr>
            <a:endParaRPr lang="el-GR" altLang="el-GR" b="1">
              <a:solidFill>
                <a:srgbClr val="000066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08"/>
    </mc:Choice>
    <mc:Fallback>
      <p:transition spd="slow" advTm="14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093788" y="284163"/>
            <a:ext cx="7772400" cy="841375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sz="40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Ομάδες αυξημένου κινδύνου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989888" cy="4191000"/>
          </a:xfrm>
        </p:spPr>
        <p:txBody>
          <a:bodyPr/>
          <a:lstStyle/>
          <a:p>
            <a:pPr algn="ctr" eaLnBrk="1" hangingPunct="1">
              <a:lnSpc>
                <a:spcPct val="120000"/>
              </a:lnSpc>
              <a:buFontTx/>
              <a:buNone/>
              <a:defRPr/>
            </a:pPr>
            <a:r>
              <a:rPr lang="el-GR" altLang="el-GR" b="1" dirty="0" smtClean="0"/>
              <a:t>   </a:t>
            </a:r>
            <a:r>
              <a:rPr lang="el-GR" altLang="el-GR" b="1" dirty="0" smtClean="0">
                <a:solidFill>
                  <a:srgbClr val="339933"/>
                </a:solidFill>
              </a:rPr>
              <a:t>Άτομα με οικογενειακό ιστορικό ΚΠΕ</a:t>
            </a:r>
            <a:endParaRPr lang="en-US" altLang="el-GR" b="1" dirty="0" smtClean="0">
              <a:solidFill>
                <a:srgbClr val="339933"/>
              </a:solidFill>
            </a:endParaRPr>
          </a:p>
          <a:p>
            <a:pPr marL="0" indent="0" algn="ctr" eaLnBrk="1" hangingPunct="1">
              <a:lnSpc>
                <a:spcPct val="110000"/>
              </a:lnSpc>
              <a:buFontTx/>
              <a:buNone/>
              <a:defRPr/>
            </a:pPr>
            <a:r>
              <a:rPr lang="el-GR" altLang="el-GR" b="1" dirty="0" smtClean="0">
                <a:solidFill>
                  <a:srgbClr val="339933"/>
                </a:solidFill>
              </a:rPr>
              <a:t>Κληρονομικός, μη πολυποδιασικός ΚΠΕ</a:t>
            </a:r>
            <a:r>
              <a:rPr lang="el-GR" altLang="el-GR" b="1" dirty="0" smtClean="0"/>
              <a:t> </a:t>
            </a:r>
          </a:p>
          <a:p>
            <a:pPr marL="0" indent="0"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el-GR" altLang="el-GR" b="1" dirty="0" smtClean="0">
                <a:solidFill>
                  <a:schemeClr val="accent1">
                    <a:lumMod val="75000"/>
                  </a:schemeClr>
                </a:solidFill>
              </a:rPr>
              <a:t>(σύνδρομο </a:t>
            </a:r>
            <a:r>
              <a:rPr lang="en-US" altLang="el-GR" b="1" dirty="0" smtClean="0">
                <a:solidFill>
                  <a:schemeClr val="accent1">
                    <a:lumMod val="75000"/>
                  </a:schemeClr>
                </a:solidFill>
              </a:rPr>
              <a:t>Lynch I - II</a:t>
            </a:r>
            <a:r>
              <a:rPr lang="el-GR" altLang="el-GR" b="1" dirty="0" smtClean="0">
                <a:solidFill>
                  <a:schemeClr val="accent1">
                    <a:lumMod val="75000"/>
                  </a:schemeClr>
                </a:solidFill>
              </a:rPr>
              <a:t>) </a:t>
            </a:r>
          </a:p>
          <a:p>
            <a:pPr algn="ctr" eaLnBrk="1" hangingPunct="1">
              <a:lnSpc>
                <a:spcPct val="120000"/>
              </a:lnSpc>
              <a:buFontTx/>
              <a:buNone/>
              <a:defRPr/>
            </a:pPr>
            <a:r>
              <a:rPr lang="el-GR" altLang="el-GR" b="1" dirty="0">
                <a:solidFill>
                  <a:srgbClr val="339933"/>
                </a:solidFill>
              </a:rPr>
              <a:t>Οικογενής αδενωματώδης πολυποδίαση</a:t>
            </a:r>
            <a:r>
              <a:rPr lang="el-GR" altLang="el-GR" sz="2400" b="1" dirty="0">
                <a:solidFill>
                  <a:srgbClr val="00264C"/>
                </a:solidFill>
              </a:rPr>
              <a:t> </a:t>
            </a:r>
          </a:p>
          <a:p>
            <a:pPr algn="ctr" eaLnBrk="1" hangingPunct="1">
              <a:lnSpc>
                <a:spcPct val="120000"/>
              </a:lnSpc>
              <a:buFontTx/>
              <a:buNone/>
              <a:defRPr/>
            </a:pPr>
            <a:r>
              <a:rPr lang="el-GR" altLang="el-GR" b="1" dirty="0" smtClean="0">
                <a:solidFill>
                  <a:srgbClr val="339933"/>
                </a:solidFill>
              </a:rPr>
              <a:t>Ιδιοπαθής φλεγμονώδης νόσος του εντέρου</a:t>
            </a:r>
          </a:p>
          <a:p>
            <a:pPr algn="ctr" eaLnBrk="1" hangingPunct="1">
              <a:lnSpc>
                <a:spcPct val="120000"/>
              </a:lnSpc>
              <a:buFontTx/>
              <a:buNone/>
              <a:defRPr/>
            </a:pPr>
            <a:endParaRPr lang="el-GR" altLang="el-GR" b="1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91"/>
    </mc:Choice>
    <mc:Fallback>
      <p:transition spd="slow" advTm="29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3" descr="0401-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671638"/>
            <a:ext cx="5688013" cy="485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9" name="2 - Ορθογώνιο"/>
          <p:cNvSpPr>
            <a:spLocks noChangeArrowheads="1"/>
          </p:cNvSpPr>
          <p:nvPr/>
        </p:nvSpPr>
        <p:spPr bwMode="auto">
          <a:xfrm>
            <a:off x="1258888" y="661988"/>
            <a:ext cx="72009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66700">
              <a:lnSpc>
                <a:spcPct val="120000"/>
              </a:lnSpc>
            </a:pPr>
            <a:r>
              <a:rPr lang="el-GR" altLang="el-GR" sz="2800" b="1">
                <a:solidFill>
                  <a:srgbClr val="339933"/>
                </a:solidFill>
              </a:rPr>
              <a:t>Οικογενής αδενωματώδης πολυποδίαση</a:t>
            </a:r>
            <a:r>
              <a:rPr lang="el-GR" altLang="el-GR" sz="2800"/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35"/>
    </mc:Choice>
    <mc:Fallback>
      <p:transition spd="slow" advTm="18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093788" y="284163"/>
            <a:ext cx="7772400" cy="912812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sz="40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Άλλοι παράγοντες κινδύνου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47875"/>
            <a:ext cx="8353425" cy="426085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l-GR" altLang="el-GR" sz="3000" smtClean="0">
                <a:sym typeface="Wingdings" pitchFamily="2" charset="2"/>
              </a:rPr>
              <a:t>Υψηλή</a:t>
            </a:r>
            <a:r>
              <a:rPr lang="el-GR" altLang="el-GR" sz="3000" smtClean="0"/>
              <a:t> κατανάλωση κρέατος (ιδίως ερυθρού)</a:t>
            </a:r>
          </a:p>
          <a:p>
            <a:pPr eaLnBrk="1" hangingPunct="1">
              <a:lnSpc>
                <a:spcPct val="120000"/>
              </a:lnSpc>
            </a:pPr>
            <a:r>
              <a:rPr lang="el-GR" altLang="el-GR" sz="3000" smtClean="0">
                <a:sym typeface="Wingdings" pitchFamily="2" charset="2"/>
              </a:rPr>
              <a:t>Υψηλή </a:t>
            </a:r>
            <a:r>
              <a:rPr lang="el-GR" altLang="el-GR" sz="3000" smtClean="0"/>
              <a:t>κατανάλωση ζωικού λίπους &amp; σακχάρων</a:t>
            </a:r>
          </a:p>
          <a:p>
            <a:pPr eaLnBrk="1" hangingPunct="1">
              <a:lnSpc>
                <a:spcPct val="120000"/>
              </a:lnSpc>
            </a:pPr>
            <a:r>
              <a:rPr lang="el-GR" altLang="el-GR" sz="3000" smtClean="0"/>
              <a:t>Κατάχρηση οινοπνεύματος</a:t>
            </a:r>
          </a:p>
          <a:p>
            <a:pPr eaLnBrk="1" hangingPunct="1">
              <a:lnSpc>
                <a:spcPct val="120000"/>
              </a:lnSpc>
            </a:pPr>
            <a:r>
              <a:rPr lang="el-GR" altLang="el-GR" sz="3000" smtClean="0"/>
              <a:t>Κάπνισμα</a:t>
            </a:r>
          </a:p>
          <a:p>
            <a:pPr eaLnBrk="1" hangingPunct="1">
              <a:lnSpc>
                <a:spcPct val="120000"/>
              </a:lnSpc>
            </a:pPr>
            <a:r>
              <a:rPr lang="el-GR" altLang="el-GR" sz="3000" smtClean="0"/>
              <a:t>Παχυσαρκία</a:t>
            </a:r>
          </a:p>
          <a:p>
            <a:pPr eaLnBrk="1" hangingPunct="1">
              <a:lnSpc>
                <a:spcPct val="120000"/>
              </a:lnSpc>
            </a:pPr>
            <a:r>
              <a:rPr lang="el-GR" altLang="el-GR" sz="3000" smtClean="0"/>
              <a:t>Ακτινοβόληση της περιοχής της πυέλου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47"/>
    </mc:Choice>
    <mc:Fallback>
      <p:transition spd="slow" advTm="15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093788" y="284163"/>
            <a:ext cx="7772400" cy="912812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sz="40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Πρόληψη ΚΠΕ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00" y="2205038"/>
            <a:ext cx="4965700" cy="4191000"/>
          </a:xfrm>
        </p:spPr>
        <p:txBody>
          <a:bodyPr/>
          <a:lstStyle/>
          <a:p>
            <a:pPr eaLnBrk="1" hangingPunct="1"/>
            <a:r>
              <a:rPr lang="el-GR" altLang="el-GR" b="1" smtClean="0">
                <a:solidFill>
                  <a:srgbClr val="CC3300"/>
                </a:solidFill>
              </a:rPr>
              <a:t>Πρωτογενής</a:t>
            </a:r>
            <a:r>
              <a:rPr lang="en-US" altLang="el-GR" smtClean="0"/>
              <a:t>: </a:t>
            </a:r>
            <a:r>
              <a:rPr lang="el-GR" altLang="el-GR" smtClean="0"/>
              <a:t>ενημέρωση του πληθυσμού για την ελαχιστοποίηση των παραγόντων κινδύνου</a:t>
            </a:r>
          </a:p>
          <a:p>
            <a:pPr eaLnBrk="1" hangingPunct="1">
              <a:buFontTx/>
              <a:buNone/>
            </a:pPr>
            <a:endParaRPr lang="el-GR" altLang="el-GR" smtClean="0"/>
          </a:p>
          <a:p>
            <a:pPr eaLnBrk="1" hangingPunct="1"/>
            <a:r>
              <a:rPr lang="el-GR" altLang="el-GR" b="1" smtClean="0">
                <a:solidFill>
                  <a:srgbClr val="CC3300"/>
                </a:solidFill>
              </a:rPr>
              <a:t>Δευτερογενής</a:t>
            </a:r>
            <a:r>
              <a:rPr lang="en-US" altLang="el-GR" smtClean="0"/>
              <a:t>: </a:t>
            </a:r>
            <a:r>
              <a:rPr lang="el-GR" altLang="el-GR" smtClean="0"/>
              <a:t>πρώιμη ανίχνευση καρκίνου</a:t>
            </a:r>
          </a:p>
        </p:txBody>
      </p:sp>
      <p:grpSp>
        <p:nvGrpSpPr>
          <p:cNvPr id="195588" name="Group 4"/>
          <p:cNvGrpSpPr>
            <a:grpSpLocks noChangeAspect="1"/>
          </p:cNvGrpSpPr>
          <p:nvPr/>
        </p:nvGrpSpPr>
        <p:grpSpPr bwMode="auto">
          <a:xfrm>
            <a:off x="684213" y="2636838"/>
            <a:ext cx="2028825" cy="2362200"/>
            <a:chOff x="864" y="1488"/>
            <a:chExt cx="1278" cy="1488"/>
          </a:xfrm>
        </p:grpSpPr>
        <p:sp>
          <p:nvSpPr>
            <p:cNvPr id="195589" name="AutoShape 5"/>
            <p:cNvSpPr>
              <a:spLocks noChangeAspect="1" noChangeArrowheads="1" noTextEdit="1"/>
            </p:cNvSpPr>
            <p:nvPr/>
          </p:nvSpPr>
          <p:spPr bwMode="auto">
            <a:xfrm>
              <a:off x="864" y="1488"/>
              <a:ext cx="1278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90" name="Freeform 6"/>
            <p:cNvSpPr>
              <a:spLocks/>
            </p:cNvSpPr>
            <p:nvPr/>
          </p:nvSpPr>
          <p:spPr bwMode="auto">
            <a:xfrm>
              <a:off x="1646" y="1766"/>
              <a:ext cx="382" cy="469"/>
            </a:xfrm>
            <a:custGeom>
              <a:avLst/>
              <a:gdLst>
                <a:gd name="T0" fmla="*/ 1 w 763"/>
                <a:gd name="T1" fmla="*/ 4 h 938"/>
                <a:gd name="T2" fmla="*/ 1 w 763"/>
                <a:gd name="T3" fmla="*/ 4 h 938"/>
                <a:gd name="T4" fmla="*/ 1 w 763"/>
                <a:gd name="T5" fmla="*/ 4 h 938"/>
                <a:gd name="T6" fmla="*/ 1 w 763"/>
                <a:gd name="T7" fmla="*/ 3 h 938"/>
                <a:gd name="T8" fmla="*/ 1 w 763"/>
                <a:gd name="T9" fmla="*/ 3 h 938"/>
                <a:gd name="T10" fmla="*/ 1 w 763"/>
                <a:gd name="T11" fmla="*/ 3 h 938"/>
                <a:gd name="T12" fmla="*/ 1 w 763"/>
                <a:gd name="T13" fmla="*/ 3 h 938"/>
                <a:gd name="T14" fmla="*/ 1 w 763"/>
                <a:gd name="T15" fmla="*/ 3 h 938"/>
                <a:gd name="T16" fmla="*/ 1 w 763"/>
                <a:gd name="T17" fmla="*/ 2 h 938"/>
                <a:gd name="T18" fmla="*/ 2 w 763"/>
                <a:gd name="T19" fmla="*/ 2 h 938"/>
                <a:gd name="T20" fmla="*/ 2 w 763"/>
                <a:gd name="T21" fmla="*/ 2 h 938"/>
                <a:gd name="T22" fmla="*/ 2 w 763"/>
                <a:gd name="T23" fmla="*/ 2 h 938"/>
                <a:gd name="T24" fmla="*/ 2 w 763"/>
                <a:gd name="T25" fmla="*/ 2 h 938"/>
                <a:gd name="T26" fmla="*/ 2 w 763"/>
                <a:gd name="T27" fmla="*/ 2 h 938"/>
                <a:gd name="T28" fmla="*/ 2 w 763"/>
                <a:gd name="T29" fmla="*/ 2 h 938"/>
                <a:gd name="T30" fmla="*/ 2 w 763"/>
                <a:gd name="T31" fmla="*/ 2 h 938"/>
                <a:gd name="T32" fmla="*/ 2 w 763"/>
                <a:gd name="T33" fmla="*/ 2 h 938"/>
                <a:gd name="T34" fmla="*/ 2 w 763"/>
                <a:gd name="T35" fmla="*/ 2 h 938"/>
                <a:gd name="T36" fmla="*/ 2 w 763"/>
                <a:gd name="T37" fmla="*/ 2 h 938"/>
                <a:gd name="T38" fmla="*/ 2 w 763"/>
                <a:gd name="T39" fmla="*/ 2 h 938"/>
                <a:gd name="T40" fmla="*/ 3 w 763"/>
                <a:gd name="T41" fmla="*/ 2 h 938"/>
                <a:gd name="T42" fmla="*/ 3 w 763"/>
                <a:gd name="T43" fmla="*/ 2 h 938"/>
                <a:gd name="T44" fmla="*/ 3 w 763"/>
                <a:gd name="T45" fmla="*/ 2 h 938"/>
                <a:gd name="T46" fmla="*/ 3 w 763"/>
                <a:gd name="T47" fmla="*/ 2 h 938"/>
                <a:gd name="T48" fmla="*/ 3 w 763"/>
                <a:gd name="T49" fmla="*/ 2 h 938"/>
                <a:gd name="T50" fmla="*/ 3 w 763"/>
                <a:gd name="T51" fmla="*/ 1 h 938"/>
                <a:gd name="T52" fmla="*/ 3 w 763"/>
                <a:gd name="T53" fmla="*/ 1 h 938"/>
                <a:gd name="T54" fmla="*/ 3 w 763"/>
                <a:gd name="T55" fmla="*/ 1 h 938"/>
                <a:gd name="T56" fmla="*/ 3 w 763"/>
                <a:gd name="T57" fmla="*/ 1 h 938"/>
                <a:gd name="T58" fmla="*/ 3 w 763"/>
                <a:gd name="T59" fmla="*/ 1 h 938"/>
                <a:gd name="T60" fmla="*/ 3 w 763"/>
                <a:gd name="T61" fmla="*/ 1 h 938"/>
                <a:gd name="T62" fmla="*/ 3 w 763"/>
                <a:gd name="T63" fmla="*/ 1 h 938"/>
                <a:gd name="T64" fmla="*/ 3 w 763"/>
                <a:gd name="T65" fmla="*/ 1 h 938"/>
                <a:gd name="T66" fmla="*/ 3 w 763"/>
                <a:gd name="T67" fmla="*/ 1 h 938"/>
                <a:gd name="T68" fmla="*/ 3 w 763"/>
                <a:gd name="T69" fmla="*/ 1 h 938"/>
                <a:gd name="T70" fmla="*/ 3 w 763"/>
                <a:gd name="T71" fmla="*/ 1 h 938"/>
                <a:gd name="T72" fmla="*/ 3 w 763"/>
                <a:gd name="T73" fmla="*/ 1 h 938"/>
                <a:gd name="T74" fmla="*/ 3 w 763"/>
                <a:gd name="T75" fmla="*/ 1 h 938"/>
                <a:gd name="T76" fmla="*/ 3 w 763"/>
                <a:gd name="T77" fmla="*/ 1 h 938"/>
                <a:gd name="T78" fmla="*/ 3 w 763"/>
                <a:gd name="T79" fmla="*/ 1 h 938"/>
                <a:gd name="T80" fmla="*/ 3 w 763"/>
                <a:gd name="T81" fmla="*/ 0 h 938"/>
                <a:gd name="T82" fmla="*/ 2 w 763"/>
                <a:gd name="T83" fmla="*/ 0 h 938"/>
                <a:gd name="T84" fmla="*/ 2 w 763"/>
                <a:gd name="T85" fmla="*/ 1 h 938"/>
                <a:gd name="T86" fmla="*/ 2 w 763"/>
                <a:gd name="T87" fmla="*/ 1 h 938"/>
                <a:gd name="T88" fmla="*/ 2 w 763"/>
                <a:gd name="T89" fmla="*/ 1 h 938"/>
                <a:gd name="T90" fmla="*/ 2 w 763"/>
                <a:gd name="T91" fmla="*/ 1 h 938"/>
                <a:gd name="T92" fmla="*/ 2 w 763"/>
                <a:gd name="T93" fmla="*/ 1 h 938"/>
                <a:gd name="T94" fmla="*/ 1 w 763"/>
                <a:gd name="T95" fmla="*/ 1 h 938"/>
                <a:gd name="T96" fmla="*/ 1 w 763"/>
                <a:gd name="T97" fmla="*/ 1 h 938"/>
                <a:gd name="T98" fmla="*/ 1 w 763"/>
                <a:gd name="T99" fmla="*/ 2 h 938"/>
                <a:gd name="T100" fmla="*/ 1 w 763"/>
                <a:gd name="T101" fmla="*/ 2 h 938"/>
                <a:gd name="T102" fmla="*/ 1 w 763"/>
                <a:gd name="T103" fmla="*/ 2 h 938"/>
                <a:gd name="T104" fmla="*/ 1 w 763"/>
                <a:gd name="T105" fmla="*/ 2 h 938"/>
                <a:gd name="T106" fmla="*/ 1 w 763"/>
                <a:gd name="T107" fmla="*/ 3 h 938"/>
                <a:gd name="T108" fmla="*/ 1 w 763"/>
                <a:gd name="T109" fmla="*/ 3 h 938"/>
                <a:gd name="T110" fmla="*/ 1 w 763"/>
                <a:gd name="T111" fmla="*/ 3 h 938"/>
                <a:gd name="T112" fmla="*/ 1 w 763"/>
                <a:gd name="T113" fmla="*/ 4 h 938"/>
                <a:gd name="T114" fmla="*/ 0 w 763"/>
                <a:gd name="T115" fmla="*/ 4 h 938"/>
                <a:gd name="T116" fmla="*/ 1 w 763"/>
                <a:gd name="T117" fmla="*/ 4 h 9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63"/>
                <a:gd name="T178" fmla="*/ 0 h 938"/>
                <a:gd name="T179" fmla="*/ 763 w 763"/>
                <a:gd name="T180" fmla="*/ 938 h 93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63" h="938">
                  <a:moveTo>
                    <a:pt x="156" y="938"/>
                  </a:moveTo>
                  <a:lnTo>
                    <a:pt x="161" y="871"/>
                  </a:lnTo>
                  <a:lnTo>
                    <a:pt x="169" y="807"/>
                  </a:lnTo>
                  <a:lnTo>
                    <a:pt x="180" y="746"/>
                  </a:lnTo>
                  <a:lnTo>
                    <a:pt x="191" y="690"/>
                  </a:lnTo>
                  <a:lnTo>
                    <a:pt x="204" y="637"/>
                  </a:lnTo>
                  <a:lnTo>
                    <a:pt x="220" y="590"/>
                  </a:lnTo>
                  <a:lnTo>
                    <a:pt x="236" y="545"/>
                  </a:lnTo>
                  <a:lnTo>
                    <a:pt x="255" y="505"/>
                  </a:lnTo>
                  <a:lnTo>
                    <a:pt x="274" y="469"/>
                  </a:lnTo>
                  <a:lnTo>
                    <a:pt x="296" y="438"/>
                  </a:lnTo>
                  <a:lnTo>
                    <a:pt x="317" y="411"/>
                  </a:lnTo>
                  <a:lnTo>
                    <a:pt x="341" y="390"/>
                  </a:lnTo>
                  <a:lnTo>
                    <a:pt x="365" y="372"/>
                  </a:lnTo>
                  <a:lnTo>
                    <a:pt x="390" y="361"/>
                  </a:lnTo>
                  <a:lnTo>
                    <a:pt x="415" y="353"/>
                  </a:lnTo>
                  <a:lnTo>
                    <a:pt x="442" y="350"/>
                  </a:lnTo>
                  <a:lnTo>
                    <a:pt x="464" y="352"/>
                  </a:lnTo>
                  <a:lnTo>
                    <a:pt x="486" y="358"/>
                  </a:lnTo>
                  <a:lnTo>
                    <a:pt x="507" y="367"/>
                  </a:lnTo>
                  <a:lnTo>
                    <a:pt x="528" y="378"/>
                  </a:lnTo>
                  <a:lnTo>
                    <a:pt x="548" y="393"/>
                  </a:lnTo>
                  <a:lnTo>
                    <a:pt x="568" y="411"/>
                  </a:lnTo>
                  <a:lnTo>
                    <a:pt x="587" y="432"/>
                  </a:lnTo>
                  <a:lnTo>
                    <a:pt x="605" y="456"/>
                  </a:lnTo>
                  <a:lnTo>
                    <a:pt x="763" y="152"/>
                  </a:lnTo>
                  <a:lnTo>
                    <a:pt x="749" y="134"/>
                  </a:lnTo>
                  <a:lnTo>
                    <a:pt x="734" y="118"/>
                  </a:lnTo>
                  <a:lnTo>
                    <a:pt x="718" y="102"/>
                  </a:lnTo>
                  <a:lnTo>
                    <a:pt x="703" y="88"/>
                  </a:lnTo>
                  <a:lnTo>
                    <a:pt x="687" y="75"/>
                  </a:lnTo>
                  <a:lnTo>
                    <a:pt x="671" y="61"/>
                  </a:lnTo>
                  <a:lnTo>
                    <a:pt x="653" y="51"/>
                  </a:lnTo>
                  <a:lnTo>
                    <a:pt x="637" y="40"/>
                  </a:lnTo>
                  <a:lnTo>
                    <a:pt x="620" y="30"/>
                  </a:lnTo>
                  <a:lnTo>
                    <a:pt x="603" y="23"/>
                  </a:lnTo>
                  <a:lnTo>
                    <a:pt x="585" y="17"/>
                  </a:lnTo>
                  <a:lnTo>
                    <a:pt x="567" y="11"/>
                  </a:lnTo>
                  <a:lnTo>
                    <a:pt x="550" y="6"/>
                  </a:lnTo>
                  <a:lnTo>
                    <a:pt x="531" y="3"/>
                  </a:lnTo>
                  <a:lnTo>
                    <a:pt x="513" y="0"/>
                  </a:lnTo>
                  <a:lnTo>
                    <a:pt x="495" y="0"/>
                  </a:lnTo>
                  <a:lnTo>
                    <a:pt x="447" y="5"/>
                  </a:lnTo>
                  <a:lnTo>
                    <a:pt x="400" y="18"/>
                  </a:lnTo>
                  <a:lnTo>
                    <a:pt x="356" y="39"/>
                  </a:lnTo>
                  <a:lnTo>
                    <a:pt x="313" y="67"/>
                  </a:lnTo>
                  <a:lnTo>
                    <a:pt x="271" y="105"/>
                  </a:lnTo>
                  <a:lnTo>
                    <a:pt x="232" y="148"/>
                  </a:lnTo>
                  <a:lnTo>
                    <a:pt x="196" y="200"/>
                  </a:lnTo>
                  <a:lnTo>
                    <a:pt x="161" y="258"/>
                  </a:lnTo>
                  <a:lnTo>
                    <a:pt x="130" y="322"/>
                  </a:lnTo>
                  <a:lnTo>
                    <a:pt x="101" y="393"/>
                  </a:lnTo>
                  <a:lnTo>
                    <a:pt x="75" y="471"/>
                  </a:lnTo>
                  <a:lnTo>
                    <a:pt x="54" y="554"/>
                  </a:lnTo>
                  <a:lnTo>
                    <a:pt x="33" y="642"/>
                  </a:lnTo>
                  <a:lnTo>
                    <a:pt x="19" y="736"/>
                  </a:lnTo>
                  <a:lnTo>
                    <a:pt x="6" y="834"/>
                  </a:lnTo>
                  <a:lnTo>
                    <a:pt x="0" y="938"/>
                  </a:lnTo>
                  <a:lnTo>
                    <a:pt x="156" y="938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91" name="Freeform 7"/>
            <p:cNvSpPr>
              <a:spLocks/>
            </p:cNvSpPr>
            <p:nvPr/>
          </p:nvSpPr>
          <p:spPr bwMode="auto">
            <a:xfrm>
              <a:off x="1050" y="1488"/>
              <a:ext cx="1017" cy="744"/>
            </a:xfrm>
            <a:custGeom>
              <a:avLst/>
              <a:gdLst>
                <a:gd name="T0" fmla="*/ 3 w 2033"/>
                <a:gd name="T1" fmla="*/ 6 h 1487"/>
                <a:gd name="T2" fmla="*/ 3 w 2033"/>
                <a:gd name="T3" fmla="*/ 6 h 1487"/>
                <a:gd name="T4" fmla="*/ 3 w 2033"/>
                <a:gd name="T5" fmla="*/ 6 h 1487"/>
                <a:gd name="T6" fmla="*/ 3 w 2033"/>
                <a:gd name="T7" fmla="*/ 6 h 1487"/>
                <a:gd name="T8" fmla="*/ 3 w 2033"/>
                <a:gd name="T9" fmla="*/ 6 h 1487"/>
                <a:gd name="T10" fmla="*/ 4 w 2033"/>
                <a:gd name="T11" fmla="*/ 6 h 1487"/>
                <a:gd name="T12" fmla="*/ 4 w 2033"/>
                <a:gd name="T13" fmla="*/ 6 h 1487"/>
                <a:gd name="T14" fmla="*/ 4 w 2033"/>
                <a:gd name="T15" fmla="*/ 6 h 1487"/>
                <a:gd name="T16" fmla="*/ 5 w 2033"/>
                <a:gd name="T17" fmla="*/ 6 h 1487"/>
                <a:gd name="T18" fmla="*/ 5 w 2033"/>
                <a:gd name="T19" fmla="*/ 5 h 1487"/>
                <a:gd name="T20" fmla="*/ 5 w 2033"/>
                <a:gd name="T21" fmla="*/ 4 h 1487"/>
                <a:gd name="T22" fmla="*/ 5 w 2033"/>
                <a:gd name="T23" fmla="*/ 3 h 1487"/>
                <a:gd name="T24" fmla="*/ 5 w 2033"/>
                <a:gd name="T25" fmla="*/ 3 h 1487"/>
                <a:gd name="T26" fmla="*/ 6 w 2033"/>
                <a:gd name="T27" fmla="*/ 2 h 1487"/>
                <a:gd name="T28" fmla="*/ 6 w 2033"/>
                <a:gd name="T29" fmla="*/ 2 h 1487"/>
                <a:gd name="T30" fmla="*/ 7 w 2033"/>
                <a:gd name="T31" fmla="*/ 2 h 1487"/>
                <a:gd name="T32" fmla="*/ 7 w 2033"/>
                <a:gd name="T33" fmla="*/ 2 h 1487"/>
                <a:gd name="T34" fmla="*/ 7 w 2033"/>
                <a:gd name="T35" fmla="*/ 2 h 1487"/>
                <a:gd name="T36" fmla="*/ 8 w 2033"/>
                <a:gd name="T37" fmla="*/ 2 h 1487"/>
                <a:gd name="T38" fmla="*/ 8 w 2033"/>
                <a:gd name="T39" fmla="*/ 2 h 1487"/>
                <a:gd name="T40" fmla="*/ 8 w 2033"/>
                <a:gd name="T41" fmla="*/ 2 h 1487"/>
                <a:gd name="T42" fmla="*/ 8 w 2033"/>
                <a:gd name="T43" fmla="*/ 2 h 1487"/>
                <a:gd name="T44" fmla="*/ 8 w 2033"/>
                <a:gd name="T45" fmla="*/ 2 h 1487"/>
                <a:gd name="T46" fmla="*/ 8 w 2033"/>
                <a:gd name="T47" fmla="*/ 3 h 1487"/>
                <a:gd name="T48" fmla="*/ 8 w 2033"/>
                <a:gd name="T49" fmla="*/ 0 h 1487"/>
                <a:gd name="T50" fmla="*/ 8 w 2033"/>
                <a:gd name="T51" fmla="*/ 1 h 1487"/>
                <a:gd name="T52" fmla="*/ 8 w 2033"/>
                <a:gd name="T53" fmla="*/ 1 h 1487"/>
                <a:gd name="T54" fmla="*/ 8 w 2033"/>
                <a:gd name="T55" fmla="*/ 1 h 1487"/>
                <a:gd name="T56" fmla="*/ 8 w 2033"/>
                <a:gd name="T57" fmla="*/ 1 h 1487"/>
                <a:gd name="T58" fmla="*/ 7 w 2033"/>
                <a:gd name="T59" fmla="*/ 1 h 1487"/>
                <a:gd name="T60" fmla="*/ 7 w 2033"/>
                <a:gd name="T61" fmla="*/ 1 h 1487"/>
                <a:gd name="T62" fmla="*/ 6 w 2033"/>
                <a:gd name="T63" fmla="*/ 1 h 1487"/>
                <a:gd name="T64" fmla="*/ 6 w 2033"/>
                <a:gd name="T65" fmla="*/ 1 h 1487"/>
                <a:gd name="T66" fmla="*/ 5 w 2033"/>
                <a:gd name="T67" fmla="*/ 1 h 1487"/>
                <a:gd name="T68" fmla="*/ 5 w 2033"/>
                <a:gd name="T69" fmla="*/ 2 h 1487"/>
                <a:gd name="T70" fmla="*/ 4 w 2033"/>
                <a:gd name="T71" fmla="*/ 2 h 1487"/>
                <a:gd name="T72" fmla="*/ 4 w 2033"/>
                <a:gd name="T73" fmla="*/ 2 h 1487"/>
                <a:gd name="T74" fmla="*/ 3 w 2033"/>
                <a:gd name="T75" fmla="*/ 3 h 1487"/>
                <a:gd name="T76" fmla="*/ 3 w 2033"/>
                <a:gd name="T77" fmla="*/ 3 h 1487"/>
                <a:gd name="T78" fmla="*/ 2 w 2033"/>
                <a:gd name="T79" fmla="*/ 3 h 1487"/>
                <a:gd name="T80" fmla="*/ 2 w 2033"/>
                <a:gd name="T81" fmla="*/ 4 h 1487"/>
                <a:gd name="T82" fmla="*/ 2 w 2033"/>
                <a:gd name="T83" fmla="*/ 4 h 1487"/>
                <a:gd name="T84" fmla="*/ 1 w 2033"/>
                <a:gd name="T85" fmla="*/ 4 h 1487"/>
                <a:gd name="T86" fmla="*/ 1 w 2033"/>
                <a:gd name="T87" fmla="*/ 5 h 1487"/>
                <a:gd name="T88" fmla="*/ 0 w 2033"/>
                <a:gd name="T89" fmla="*/ 5 h 1487"/>
                <a:gd name="T90" fmla="*/ 3 w 2033"/>
                <a:gd name="T91" fmla="*/ 6 h 148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033"/>
                <a:gd name="T139" fmla="*/ 0 h 1487"/>
                <a:gd name="T140" fmla="*/ 2033 w 2033"/>
                <a:gd name="T141" fmla="*/ 1487 h 148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033" h="1487">
                  <a:moveTo>
                    <a:pt x="532" y="1486"/>
                  </a:moveTo>
                  <a:lnTo>
                    <a:pt x="534" y="1486"/>
                  </a:lnTo>
                  <a:lnTo>
                    <a:pt x="542" y="1486"/>
                  </a:lnTo>
                  <a:lnTo>
                    <a:pt x="556" y="1486"/>
                  </a:lnTo>
                  <a:lnTo>
                    <a:pt x="575" y="1486"/>
                  </a:lnTo>
                  <a:lnTo>
                    <a:pt x="597" y="1486"/>
                  </a:lnTo>
                  <a:lnTo>
                    <a:pt x="624" y="1486"/>
                  </a:lnTo>
                  <a:lnTo>
                    <a:pt x="654" y="1486"/>
                  </a:lnTo>
                  <a:lnTo>
                    <a:pt x="688" y="1486"/>
                  </a:lnTo>
                  <a:lnTo>
                    <a:pt x="724" y="1487"/>
                  </a:lnTo>
                  <a:lnTo>
                    <a:pt x="764" y="1487"/>
                  </a:lnTo>
                  <a:lnTo>
                    <a:pt x="806" y="1487"/>
                  </a:lnTo>
                  <a:lnTo>
                    <a:pt x="849" y="1487"/>
                  </a:lnTo>
                  <a:lnTo>
                    <a:pt x="893" y="1487"/>
                  </a:lnTo>
                  <a:lnTo>
                    <a:pt x="940" y="1487"/>
                  </a:lnTo>
                  <a:lnTo>
                    <a:pt x="987" y="1487"/>
                  </a:lnTo>
                  <a:lnTo>
                    <a:pt x="1034" y="1487"/>
                  </a:lnTo>
                  <a:lnTo>
                    <a:pt x="1038" y="1371"/>
                  </a:lnTo>
                  <a:lnTo>
                    <a:pt x="1049" y="1258"/>
                  </a:lnTo>
                  <a:lnTo>
                    <a:pt x="1065" y="1149"/>
                  </a:lnTo>
                  <a:lnTo>
                    <a:pt x="1087" y="1045"/>
                  </a:lnTo>
                  <a:lnTo>
                    <a:pt x="1114" y="947"/>
                  </a:lnTo>
                  <a:lnTo>
                    <a:pt x="1147" y="853"/>
                  </a:lnTo>
                  <a:lnTo>
                    <a:pt x="1184" y="767"/>
                  </a:lnTo>
                  <a:lnTo>
                    <a:pt x="1225" y="686"/>
                  </a:lnTo>
                  <a:lnTo>
                    <a:pt x="1271" y="613"/>
                  </a:lnTo>
                  <a:lnTo>
                    <a:pt x="1321" y="548"/>
                  </a:lnTo>
                  <a:lnTo>
                    <a:pt x="1373" y="491"/>
                  </a:lnTo>
                  <a:lnTo>
                    <a:pt x="1430" y="444"/>
                  </a:lnTo>
                  <a:lnTo>
                    <a:pt x="1488" y="405"/>
                  </a:lnTo>
                  <a:lnTo>
                    <a:pt x="1549" y="377"/>
                  </a:lnTo>
                  <a:lnTo>
                    <a:pt x="1613" y="360"/>
                  </a:lnTo>
                  <a:lnTo>
                    <a:pt x="1678" y="354"/>
                  </a:lnTo>
                  <a:lnTo>
                    <a:pt x="1703" y="356"/>
                  </a:lnTo>
                  <a:lnTo>
                    <a:pt x="1727" y="357"/>
                  </a:lnTo>
                  <a:lnTo>
                    <a:pt x="1751" y="362"/>
                  </a:lnTo>
                  <a:lnTo>
                    <a:pt x="1775" y="368"/>
                  </a:lnTo>
                  <a:lnTo>
                    <a:pt x="1798" y="374"/>
                  </a:lnTo>
                  <a:lnTo>
                    <a:pt x="1822" y="383"/>
                  </a:lnTo>
                  <a:lnTo>
                    <a:pt x="1845" y="393"/>
                  </a:lnTo>
                  <a:lnTo>
                    <a:pt x="1867" y="403"/>
                  </a:lnTo>
                  <a:lnTo>
                    <a:pt x="1890" y="417"/>
                  </a:lnTo>
                  <a:lnTo>
                    <a:pt x="1911" y="432"/>
                  </a:lnTo>
                  <a:lnTo>
                    <a:pt x="1933" y="447"/>
                  </a:lnTo>
                  <a:lnTo>
                    <a:pt x="1953" y="463"/>
                  </a:lnTo>
                  <a:lnTo>
                    <a:pt x="1974" y="482"/>
                  </a:lnTo>
                  <a:lnTo>
                    <a:pt x="1994" y="502"/>
                  </a:lnTo>
                  <a:lnTo>
                    <a:pt x="2015" y="521"/>
                  </a:lnTo>
                  <a:lnTo>
                    <a:pt x="2033" y="543"/>
                  </a:lnTo>
                  <a:lnTo>
                    <a:pt x="1943" y="0"/>
                  </a:lnTo>
                  <a:lnTo>
                    <a:pt x="1934" y="1"/>
                  </a:lnTo>
                  <a:lnTo>
                    <a:pt x="1925" y="3"/>
                  </a:lnTo>
                  <a:lnTo>
                    <a:pt x="1916" y="4"/>
                  </a:lnTo>
                  <a:lnTo>
                    <a:pt x="1907" y="7"/>
                  </a:lnTo>
                  <a:lnTo>
                    <a:pt x="1898" y="9"/>
                  </a:lnTo>
                  <a:lnTo>
                    <a:pt x="1888" y="10"/>
                  </a:lnTo>
                  <a:lnTo>
                    <a:pt x="1879" y="13"/>
                  </a:lnTo>
                  <a:lnTo>
                    <a:pt x="1869" y="15"/>
                  </a:lnTo>
                  <a:lnTo>
                    <a:pt x="1798" y="31"/>
                  </a:lnTo>
                  <a:lnTo>
                    <a:pt x="1728" y="51"/>
                  </a:lnTo>
                  <a:lnTo>
                    <a:pt x="1660" y="70"/>
                  </a:lnTo>
                  <a:lnTo>
                    <a:pt x="1591" y="92"/>
                  </a:lnTo>
                  <a:lnTo>
                    <a:pt x="1522" y="115"/>
                  </a:lnTo>
                  <a:lnTo>
                    <a:pt x="1455" y="140"/>
                  </a:lnTo>
                  <a:lnTo>
                    <a:pt x="1389" y="167"/>
                  </a:lnTo>
                  <a:lnTo>
                    <a:pt x="1323" y="194"/>
                  </a:lnTo>
                  <a:lnTo>
                    <a:pt x="1258" y="223"/>
                  </a:lnTo>
                  <a:lnTo>
                    <a:pt x="1194" y="253"/>
                  </a:lnTo>
                  <a:lnTo>
                    <a:pt x="1130" y="284"/>
                  </a:lnTo>
                  <a:lnTo>
                    <a:pt x="1068" y="319"/>
                  </a:lnTo>
                  <a:lnTo>
                    <a:pt x="1006" y="353"/>
                  </a:lnTo>
                  <a:lnTo>
                    <a:pt x="944" y="389"/>
                  </a:lnTo>
                  <a:lnTo>
                    <a:pt x="885" y="426"/>
                  </a:lnTo>
                  <a:lnTo>
                    <a:pt x="826" y="463"/>
                  </a:lnTo>
                  <a:lnTo>
                    <a:pt x="767" y="503"/>
                  </a:lnTo>
                  <a:lnTo>
                    <a:pt x="709" y="545"/>
                  </a:lnTo>
                  <a:lnTo>
                    <a:pt x="653" y="587"/>
                  </a:lnTo>
                  <a:lnTo>
                    <a:pt x="597" y="630"/>
                  </a:lnTo>
                  <a:lnTo>
                    <a:pt x="542" y="674"/>
                  </a:lnTo>
                  <a:lnTo>
                    <a:pt x="489" y="719"/>
                  </a:lnTo>
                  <a:lnTo>
                    <a:pt x="435" y="767"/>
                  </a:lnTo>
                  <a:lnTo>
                    <a:pt x="382" y="814"/>
                  </a:lnTo>
                  <a:lnTo>
                    <a:pt x="331" y="863"/>
                  </a:lnTo>
                  <a:lnTo>
                    <a:pt x="281" y="913"/>
                  </a:lnTo>
                  <a:lnTo>
                    <a:pt x="232" y="965"/>
                  </a:lnTo>
                  <a:lnTo>
                    <a:pt x="183" y="1017"/>
                  </a:lnTo>
                  <a:lnTo>
                    <a:pt x="136" y="1069"/>
                  </a:lnTo>
                  <a:lnTo>
                    <a:pt x="91" y="1123"/>
                  </a:lnTo>
                  <a:lnTo>
                    <a:pt x="45" y="1178"/>
                  </a:lnTo>
                  <a:lnTo>
                    <a:pt x="0" y="1234"/>
                  </a:lnTo>
                  <a:lnTo>
                    <a:pt x="354" y="1234"/>
                  </a:lnTo>
                  <a:lnTo>
                    <a:pt x="532" y="1486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92" name="Freeform 8"/>
            <p:cNvSpPr>
              <a:spLocks/>
            </p:cNvSpPr>
            <p:nvPr/>
          </p:nvSpPr>
          <p:spPr bwMode="auto">
            <a:xfrm>
              <a:off x="961" y="2147"/>
              <a:ext cx="129" cy="84"/>
            </a:xfrm>
            <a:custGeom>
              <a:avLst/>
              <a:gdLst>
                <a:gd name="T0" fmla="*/ 1 w 258"/>
                <a:gd name="T1" fmla="*/ 0 h 168"/>
                <a:gd name="T2" fmla="*/ 1 w 258"/>
                <a:gd name="T3" fmla="*/ 1 h 168"/>
                <a:gd name="T4" fmla="*/ 1 w 258"/>
                <a:gd name="T5" fmla="*/ 1 h 168"/>
                <a:gd name="T6" fmla="*/ 1 w 258"/>
                <a:gd name="T7" fmla="*/ 1 h 168"/>
                <a:gd name="T8" fmla="*/ 1 w 258"/>
                <a:gd name="T9" fmla="*/ 1 h 168"/>
                <a:gd name="T10" fmla="*/ 1 w 258"/>
                <a:gd name="T11" fmla="*/ 1 h 168"/>
                <a:gd name="T12" fmla="*/ 1 w 258"/>
                <a:gd name="T13" fmla="*/ 1 h 168"/>
                <a:gd name="T14" fmla="*/ 1 w 258"/>
                <a:gd name="T15" fmla="*/ 1 h 168"/>
                <a:gd name="T16" fmla="*/ 0 w 258"/>
                <a:gd name="T17" fmla="*/ 1 h 168"/>
                <a:gd name="T18" fmla="*/ 1 w 258"/>
                <a:gd name="T19" fmla="*/ 1 h 168"/>
                <a:gd name="T20" fmla="*/ 1 w 258"/>
                <a:gd name="T21" fmla="*/ 0 h 1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8"/>
                <a:gd name="T34" fmla="*/ 0 h 168"/>
                <a:gd name="T35" fmla="*/ 258 w 258"/>
                <a:gd name="T36" fmla="*/ 168 h 16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8" h="168">
                  <a:moveTo>
                    <a:pt x="115" y="0"/>
                  </a:moveTo>
                  <a:lnTo>
                    <a:pt x="100" y="20"/>
                  </a:lnTo>
                  <a:lnTo>
                    <a:pt x="86" y="41"/>
                  </a:lnTo>
                  <a:lnTo>
                    <a:pt x="71" y="62"/>
                  </a:lnTo>
                  <a:lnTo>
                    <a:pt x="56" y="83"/>
                  </a:lnTo>
                  <a:lnTo>
                    <a:pt x="41" y="104"/>
                  </a:lnTo>
                  <a:lnTo>
                    <a:pt x="28" y="126"/>
                  </a:lnTo>
                  <a:lnTo>
                    <a:pt x="13" y="147"/>
                  </a:lnTo>
                  <a:lnTo>
                    <a:pt x="0" y="168"/>
                  </a:lnTo>
                  <a:lnTo>
                    <a:pt x="258" y="168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93" name="Freeform 9"/>
            <p:cNvSpPr>
              <a:spLocks/>
            </p:cNvSpPr>
            <p:nvPr/>
          </p:nvSpPr>
          <p:spPr bwMode="auto">
            <a:xfrm>
              <a:off x="864" y="1842"/>
              <a:ext cx="1278" cy="1134"/>
            </a:xfrm>
            <a:custGeom>
              <a:avLst/>
              <a:gdLst>
                <a:gd name="T0" fmla="*/ 9 w 2556"/>
                <a:gd name="T1" fmla="*/ 6 h 2269"/>
                <a:gd name="T2" fmla="*/ 10 w 2556"/>
                <a:gd name="T3" fmla="*/ 6 h 2269"/>
                <a:gd name="T4" fmla="*/ 10 w 2556"/>
                <a:gd name="T5" fmla="*/ 4 h 2269"/>
                <a:gd name="T6" fmla="*/ 10 w 2556"/>
                <a:gd name="T7" fmla="*/ 3 h 2269"/>
                <a:gd name="T8" fmla="*/ 10 w 2556"/>
                <a:gd name="T9" fmla="*/ 2 h 2269"/>
                <a:gd name="T10" fmla="*/ 10 w 2556"/>
                <a:gd name="T11" fmla="*/ 1 h 2269"/>
                <a:gd name="T12" fmla="*/ 10 w 2556"/>
                <a:gd name="T13" fmla="*/ 0 h 2269"/>
                <a:gd name="T14" fmla="*/ 10 w 2556"/>
                <a:gd name="T15" fmla="*/ 0 h 2269"/>
                <a:gd name="T16" fmla="*/ 9 w 2556"/>
                <a:gd name="T17" fmla="*/ 1 h 2269"/>
                <a:gd name="T18" fmla="*/ 9 w 2556"/>
                <a:gd name="T19" fmla="*/ 2 h 2269"/>
                <a:gd name="T20" fmla="*/ 9 w 2556"/>
                <a:gd name="T21" fmla="*/ 3 h 2269"/>
                <a:gd name="T22" fmla="*/ 9 w 2556"/>
                <a:gd name="T23" fmla="*/ 4 h 2269"/>
                <a:gd name="T24" fmla="*/ 9 w 2556"/>
                <a:gd name="T25" fmla="*/ 5 h 2269"/>
                <a:gd name="T26" fmla="*/ 9 w 2556"/>
                <a:gd name="T27" fmla="*/ 5 h 2269"/>
                <a:gd name="T28" fmla="*/ 8 w 2556"/>
                <a:gd name="T29" fmla="*/ 5 h 2269"/>
                <a:gd name="T30" fmla="*/ 7 w 2556"/>
                <a:gd name="T31" fmla="*/ 5 h 2269"/>
                <a:gd name="T32" fmla="*/ 7 w 2556"/>
                <a:gd name="T33" fmla="*/ 4 h 2269"/>
                <a:gd name="T34" fmla="*/ 7 w 2556"/>
                <a:gd name="T35" fmla="*/ 4 h 2269"/>
                <a:gd name="T36" fmla="*/ 7 w 2556"/>
                <a:gd name="T37" fmla="*/ 3 h 2269"/>
                <a:gd name="T38" fmla="*/ 8 w 2556"/>
                <a:gd name="T39" fmla="*/ 4 h 2269"/>
                <a:gd name="T40" fmla="*/ 8 w 2556"/>
                <a:gd name="T41" fmla="*/ 4 h 2269"/>
                <a:gd name="T42" fmla="*/ 9 w 2556"/>
                <a:gd name="T43" fmla="*/ 3 h 2269"/>
                <a:gd name="T44" fmla="*/ 9 w 2556"/>
                <a:gd name="T45" fmla="*/ 2 h 2269"/>
                <a:gd name="T46" fmla="*/ 9 w 2556"/>
                <a:gd name="T47" fmla="*/ 2 h 2269"/>
                <a:gd name="T48" fmla="*/ 8 w 2556"/>
                <a:gd name="T49" fmla="*/ 1 h 2269"/>
                <a:gd name="T50" fmla="*/ 8 w 2556"/>
                <a:gd name="T51" fmla="*/ 2 h 2269"/>
                <a:gd name="T52" fmla="*/ 7 w 2556"/>
                <a:gd name="T53" fmla="*/ 3 h 2269"/>
                <a:gd name="T54" fmla="*/ 8 w 2556"/>
                <a:gd name="T55" fmla="*/ 3 h 2269"/>
                <a:gd name="T56" fmla="*/ 8 w 2556"/>
                <a:gd name="T57" fmla="*/ 2 h 2269"/>
                <a:gd name="T58" fmla="*/ 8 w 2556"/>
                <a:gd name="T59" fmla="*/ 2 h 2269"/>
                <a:gd name="T60" fmla="*/ 8 w 2556"/>
                <a:gd name="T61" fmla="*/ 2 h 2269"/>
                <a:gd name="T62" fmla="*/ 8 w 2556"/>
                <a:gd name="T63" fmla="*/ 2 h 2269"/>
                <a:gd name="T64" fmla="*/ 8 w 2556"/>
                <a:gd name="T65" fmla="*/ 3 h 2269"/>
                <a:gd name="T66" fmla="*/ 8 w 2556"/>
                <a:gd name="T67" fmla="*/ 3 h 2269"/>
                <a:gd name="T68" fmla="*/ 8 w 2556"/>
                <a:gd name="T69" fmla="*/ 3 h 2269"/>
                <a:gd name="T70" fmla="*/ 8 w 2556"/>
                <a:gd name="T71" fmla="*/ 3 h 2269"/>
                <a:gd name="T72" fmla="*/ 8 w 2556"/>
                <a:gd name="T73" fmla="*/ 3 h 2269"/>
                <a:gd name="T74" fmla="*/ 7 w 2556"/>
                <a:gd name="T75" fmla="*/ 3 h 2269"/>
                <a:gd name="T76" fmla="*/ 7 w 2556"/>
                <a:gd name="T77" fmla="*/ 3 h 2269"/>
                <a:gd name="T78" fmla="*/ 6 w 2556"/>
                <a:gd name="T79" fmla="*/ 3 h 2269"/>
                <a:gd name="T80" fmla="*/ 6 w 2556"/>
                <a:gd name="T81" fmla="*/ 3 h 2269"/>
                <a:gd name="T82" fmla="*/ 5 w 2556"/>
                <a:gd name="T83" fmla="*/ 3 h 2269"/>
                <a:gd name="T84" fmla="*/ 5 w 2556"/>
                <a:gd name="T85" fmla="*/ 3 h 2269"/>
                <a:gd name="T86" fmla="*/ 4 w 2556"/>
                <a:gd name="T87" fmla="*/ 3 h 2269"/>
                <a:gd name="T88" fmla="*/ 4 w 2556"/>
                <a:gd name="T89" fmla="*/ 3 h 2269"/>
                <a:gd name="T90" fmla="*/ 1 w 2556"/>
                <a:gd name="T91" fmla="*/ 3 h 2269"/>
                <a:gd name="T92" fmla="*/ 1 w 2556"/>
                <a:gd name="T93" fmla="*/ 3 h 2269"/>
                <a:gd name="T94" fmla="*/ 0 w 2556"/>
                <a:gd name="T95" fmla="*/ 4 h 2269"/>
                <a:gd name="T96" fmla="*/ 7 w 2556"/>
                <a:gd name="T97" fmla="*/ 8 h 2269"/>
                <a:gd name="T98" fmla="*/ 8 w 2556"/>
                <a:gd name="T99" fmla="*/ 8 h 2269"/>
                <a:gd name="T100" fmla="*/ 8 w 2556"/>
                <a:gd name="T101" fmla="*/ 7 h 2269"/>
                <a:gd name="T102" fmla="*/ 9 w 2556"/>
                <a:gd name="T103" fmla="*/ 7 h 2269"/>
                <a:gd name="T104" fmla="*/ 9 w 2556"/>
                <a:gd name="T105" fmla="*/ 7 h 2269"/>
                <a:gd name="T106" fmla="*/ 7 w 2556"/>
                <a:gd name="T107" fmla="*/ 7 h 2269"/>
                <a:gd name="T108" fmla="*/ 7 w 2556"/>
                <a:gd name="T109" fmla="*/ 6 h 2269"/>
                <a:gd name="T110" fmla="*/ 6 w 2556"/>
                <a:gd name="T111" fmla="*/ 5 h 2269"/>
                <a:gd name="T112" fmla="*/ 6 w 2556"/>
                <a:gd name="T113" fmla="*/ 4 h 2269"/>
                <a:gd name="T114" fmla="*/ 6 w 2556"/>
                <a:gd name="T115" fmla="*/ 4 h 2269"/>
                <a:gd name="T116" fmla="*/ 7 w 2556"/>
                <a:gd name="T117" fmla="*/ 5 h 2269"/>
                <a:gd name="T118" fmla="*/ 7 w 2556"/>
                <a:gd name="T119" fmla="*/ 6 h 2269"/>
                <a:gd name="T120" fmla="*/ 8 w 2556"/>
                <a:gd name="T121" fmla="*/ 6 h 226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556"/>
                <a:gd name="T184" fmla="*/ 0 h 2269"/>
                <a:gd name="T185" fmla="*/ 2556 w 2556"/>
                <a:gd name="T186" fmla="*/ 2269 h 226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556" h="2269">
                  <a:moveTo>
                    <a:pt x="2059" y="1763"/>
                  </a:moveTo>
                  <a:lnTo>
                    <a:pt x="2110" y="1758"/>
                  </a:lnTo>
                  <a:lnTo>
                    <a:pt x="2158" y="1743"/>
                  </a:lnTo>
                  <a:lnTo>
                    <a:pt x="2206" y="1720"/>
                  </a:lnTo>
                  <a:lnTo>
                    <a:pt x="2252" y="1687"/>
                  </a:lnTo>
                  <a:lnTo>
                    <a:pt x="2295" y="1647"/>
                  </a:lnTo>
                  <a:lnTo>
                    <a:pt x="2337" y="1599"/>
                  </a:lnTo>
                  <a:lnTo>
                    <a:pt x="2374" y="1544"/>
                  </a:lnTo>
                  <a:lnTo>
                    <a:pt x="2411" y="1481"/>
                  </a:lnTo>
                  <a:lnTo>
                    <a:pt x="2442" y="1414"/>
                  </a:lnTo>
                  <a:lnTo>
                    <a:pt x="2471" y="1340"/>
                  </a:lnTo>
                  <a:lnTo>
                    <a:pt x="2495" y="1261"/>
                  </a:lnTo>
                  <a:lnTo>
                    <a:pt x="2517" y="1178"/>
                  </a:lnTo>
                  <a:lnTo>
                    <a:pt x="2533" y="1090"/>
                  </a:lnTo>
                  <a:lnTo>
                    <a:pt x="2545" y="998"/>
                  </a:lnTo>
                  <a:lnTo>
                    <a:pt x="2553" y="902"/>
                  </a:lnTo>
                  <a:lnTo>
                    <a:pt x="2556" y="804"/>
                  </a:lnTo>
                  <a:lnTo>
                    <a:pt x="2555" y="742"/>
                  </a:lnTo>
                  <a:lnTo>
                    <a:pt x="2552" y="679"/>
                  </a:lnTo>
                  <a:lnTo>
                    <a:pt x="2547" y="619"/>
                  </a:lnTo>
                  <a:lnTo>
                    <a:pt x="2540" y="560"/>
                  </a:lnTo>
                  <a:lnTo>
                    <a:pt x="2530" y="502"/>
                  </a:lnTo>
                  <a:lnTo>
                    <a:pt x="2520" y="447"/>
                  </a:lnTo>
                  <a:lnTo>
                    <a:pt x="2508" y="392"/>
                  </a:lnTo>
                  <a:lnTo>
                    <a:pt x="2493" y="340"/>
                  </a:lnTo>
                  <a:lnTo>
                    <a:pt x="2478" y="289"/>
                  </a:lnTo>
                  <a:lnTo>
                    <a:pt x="2461" y="241"/>
                  </a:lnTo>
                  <a:lnTo>
                    <a:pt x="2442" y="194"/>
                  </a:lnTo>
                  <a:lnTo>
                    <a:pt x="2422" y="151"/>
                  </a:lnTo>
                  <a:lnTo>
                    <a:pt x="2400" y="109"/>
                  </a:lnTo>
                  <a:lnTo>
                    <a:pt x="2377" y="70"/>
                  </a:lnTo>
                  <a:lnTo>
                    <a:pt x="2353" y="34"/>
                  </a:lnTo>
                  <a:lnTo>
                    <a:pt x="2327" y="0"/>
                  </a:lnTo>
                  <a:lnTo>
                    <a:pt x="2169" y="304"/>
                  </a:lnTo>
                  <a:lnTo>
                    <a:pt x="2196" y="349"/>
                  </a:lnTo>
                  <a:lnTo>
                    <a:pt x="2221" y="401"/>
                  </a:lnTo>
                  <a:lnTo>
                    <a:pt x="2243" y="457"/>
                  </a:lnTo>
                  <a:lnTo>
                    <a:pt x="2262" y="520"/>
                  </a:lnTo>
                  <a:lnTo>
                    <a:pt x="2276" y="587"/>
                  </a:lnTo>
                  <a:lnTo>
                    <a:pt x="2287" y="658"/>
                  </a:lnTo>
                  <a:lnTo>
                    <a:pt x="2294" y="734"/>
                  </a:lnTo>
                  <a:lnTo>
                    <a:pt x="2297" y="812"/>
                  </a:lnTo>
                  <a:lnTo>
                    <a:pt x="2295" y="874"/>
                  </a:lnTo>
                  <a:lnTo>
                    <a:pt x="2291" y="937"/>
                  </a:lnTo>
                  <a:lnTo>
                    <a:pt x="2283" y="995"/>
                  </a:lnTo>
                  <a:lnTo>
                    <a:pt x="2274" y="1051"/>
                  </a:lnTo>
                  <a:lnTo>
                    <a:pt x="2262" y="1105"/>
                  </a:lnTo>
                  <a:lnTo>
                    <a:pt x="2247" y="1157"/>
                  </a:lnTo>
                  <a:lnTo>
                    <a:pt x="2231" y="1203"/>
                  </a:lnTo>
                  <a:lnTo>
                    <a:pt x="2212" y="1248"/>
                  </a:lnTo>
                  <a:lnTo>
                    <a:pt x="2190" y="1288"/>
                  </a:lnTo>
                  <a:lnTo>
                    <a:pt x="2169" y="1322"/>
                  </a:lnTo>
                  <a:lnTo>
                    <a:pt x="2145" y="1353"/>
                  </a:lnTo>
                  <a:lnTo>
                    <a:pt x="2119" y="1380"/>
                  </a:lnTo>
                  <a:lnTo>
                    <a:pt x="2092" y="1400"/>
                  </a:lnTo>
                  <a:lnTo>
                    <a:pt x="2064" y="1416"/>
                  </a:lnTo>
                  <a:lnTo>
                    <a:pt x="2036" y="1425"/>
                  </a:lnTo>
                  <a:lnTo>
                    <a:pt x="2006" y="1428"/>
                  </a:lnTo>
                  <a:lnTo>
                    <a:pt x="1979" y="1425"/>
                  </a:lnTo>
                  <a:lnTo>
                    <a:pt x="1954" y="1417"/>
                  </a:lnTo>
                  <a:lnTo>
                    <a:pt x="1929" y="1406"/>
                  </a:lnTo>
                  <a:lnTo>
                    <a:pt x="1905" y="1389"/>
                  </a:lnTo>
                  <a:lnTo>
                    <a:pt x="1881" y="1368"/>
                  </a:lnTo>
                  <a:lnTo>
                    <a:pt x="1860" y="1344"/>
                  </a:lnTo>
                  <a:lnTo>
                    <a:pt x="1838" y="1315"/>
                  </a:lnTo>
                  <a:lnTo>
                    <a:pt x="1819" y="1283"/>
                  </a:lnTo>
                  <a:lnTo>
                    <a:pt x="1800" y="1248"/>
                  </a:lnTo>
                  <a:lnTo>
                    <a:pt x="1784" y="1209"/>
                  </a:lnTo>
                  <a:lnTo>
                    <a:pt x="1768" y="1167"/>
                  </a:lnTo>
                  <a:lnTo>
                    <a:pt x="1755" y="1123"/>
                  </a:lnTo>
                  <a:lnTo>
                    <a:pt x="1744" y="1077"/>
                  </a:lnTo>
                  <a:lnTo>
                    <a:pt x="1733" y="1027"/>
                  </a:lnTo>
                  <a:lnTo>
                    <a:pt x="1725" y="977"/>
                  </a:lnTo>
                  <a:lnTo>
                    <a:pt x="1720" y="923"/>
                  </a:lnTo>
                  <a:lnTo>
                    <a:pt x="1851" y="923"/>
                  </a:lnTo>
                  <a:lnTo>
                    <a:pt x="1861" y="971"/>
                  </a:lnTo>
                  <a:lnTo>
                    <a:pt x="1873" y="1014"/>
                  </a:lnTo>
                  <a:lnTo>
                    <a:pt x="1886" y="1051"/>
                  </a:lnTo>
                  <a:lnTo>
                    <a:pt x="1904" y="1084"/>
                  </a:lnTo>
                  <a:lnTo>
                    <a:pt x="1923" y="1111"/>
                  </a:lnTo>
                  <a:lnTo>
                    <a:pt x="1943" y="1130"/>
                  </a:lnTo>
                  <a:lnTo>
                    <a:pt x="1966" y="1142"/>
                  </a:lnTo>
                  <a:lnTo>
                    <a:pt x="1989" y="1146"/>
                  </a:lnTo>
                  <a:lnTo>
                    <a:pt x="2018" y="1139"/>
                  </a:lnTo>
                  <a:lnTo>
                    <a:pt x="2045" y="1120"/>
                  </a:lnTo>
                  <a:lnTo>
                    <a:pt x="2069" y="1090"/>
                  </a:lnTo>
                  <a:lnTo>
                    <a:pt x="2091" y="1048"/>
                  </a:lnTo>
                  <a:lnTo>
                    <a:pt x="2108" y="999"/>
                  </a:lnTo>
                  <a:lnTo>
                    <a:pt x="2122" y="943"/>
                  </a:lnTo>
                  <a:lnTo>
                    <a:pt x="2130" y="880"/>
                  </a:lnTo>
                  <a:lnTo>
                    <a:pt x="2132" y="812"/>
                  </a:lnTo>
                  <a:lnTo>
                    <a:pt x="2130" y="745"/>
                  </a:lnTo>
                  <a:lnTo>
                    <a:pt x="2122" y="682"/>
                  </a:lnTo>
                  <a:lnTo>
                    <a:pt x="2108" y="625"/>
                  </a:lnTo>
                  <a:lnTo>
                    <a:pt x="2091" y="575"/>
                  </a:lnTo>
                  <a:lnTo>
                    <a:pt x="2069" y="535"/>
                  </a:lnTo>
                  <a:lnTo>
                    <a:pt x="2045" y="505"/>
                  </a:lnTo>
                  <a:lnTo>
                    <a:pt x="2018" y="485"/>
                  </a:lnTo>
                  <a:lnTo>
                    <a:pt x="1989" y="478"/>
                  </a:lnTo>
                  <a:lnTo>
                    <a:pt x="1962" y="484"/>
                  </a:lnTo>
                  <a:lnTo>
                    <a:pt x="1935" y="502"/>
                  </a:lnTo>
                  <a:lnTo>
                    <a:pt x="1912" y="529"/>
                  </a:lnTo>
                  <a:lnTo>
                    <a:pt x="1890" y="566"/>
                  </a:lnTo>
                  <a:lnTo>
                    <a:pt x="1873" y="611"/>
                  </a:lnTo>
                  <a:lnTo>
                    <a:pt x="1860" y="661"/>
                  </a:lnTo>
                  <a:lnTo>
                    <a:pt x="1849" y="719"/>
                  </a:lnTo>
                  <a:lnTo>
                    <a:pt x="1843" y="780"/>
                  </a:lnTo>
                  <a:lnTo>
                    <a:pt x="1861" y="780"/>
                  </a:lnTo>
                  <a:lnTo>
                    <a:pt x="1877" y="780"/>
                  </a:lnTo>
                  <a:lnTo>
                    <a:pt x="1892" y="780"/>
                  </a:lnTo>
                  <a:lnTo>
                    <a:pt x="1904" y="780"/>
                  </a:lnTo>
                  <a:lnTo>
                    <a:pt x="1916" y="780"/>
                  </a:lnTo>
                  <a:lnTo>
                    <a:pt x="1925" y="780"/>
                  </a:lnTo>
                  <a:lnTo>
                    <a:pt x="1933" y="779"/>
                  </a:lnTo>
                  <a:lnTo>
                    <a:pt x="1939" y="779"/>
                  </a:lnTo>
                  <a:lnTo>
                    <a:pt x="1942" y="762"/>
                  </a:lnTo>
                  <a:lnTo>
                    <a:pt x="1946" y="746"/>
                  </a:lnTo>
                  <a:lnTo>
                    <a:pt x="1951" y="733"/>
                  </a:lnTo>
                  <a:lnTo>
                    <a:pt x="1958" y="721"/>
                  </a:lnTo>
                  <a:lnTo>
                    <a:pt x="1964" y="710"/>
                  </a:lnTo>
                  <a:lnTo>
                    <a:pt x="1971" y="703"/>
                  </a:lnTo>
                  <a:lnTo>
                    <a:pt x="1979" y="698"/>
                  </a:lnTo>
                  <a:lnTo>
                    <a:pt x="1989" y="697"/>
                  </a:lnTo>
                  <a:lnTo>
                    <a:pt x="1999" y="700"/>
                  </a:lnTo>
                  <a:lnTo>
                    <a:pt x="2009" y="706"/>
                  </a:lnTo>
                  <a:lnTo>
                    <a:pt x="2017" y="716"/>
                  </a:lnTo>
                  <a:lnTo>
                    <a:pt x="2025" y="731"/>
                  </a:lnTo>
                  <a:lnTo>
                    <a:pt x="2032" y="748"/>
                  </a:lnTo>
                  <a:lnTo>
                    <a:pt x="2036" y="767"/>
                  </a:lnTo>
                  <a:lnTo>
                    <a:pt x="2038" y="789"/>
                  </a:lnTo>
                  <a:lnTo>
                    <a:pt x="2040" y="812"/>
                  </a:lnTo>
                  <a:lnTo>
                    <a:pt x="2038" y="835"/>
                  </a:lnTo>
                  <a:lnTo>
                    <a:pt x="2036" y="856"/>
                  </a:lnTo>
                  <a:lnTo>
                    <a:pt x="2032" y="876"/>
                  </a:lnTo>
                  <a:lnTo>
                    <a:pt x="2025" y="893"/>
                  </a:lnTo>
                  <a:lnTo>
                    <a:pt x="2017" y="907"/>
                  </a:lnTo>
                  <a:lnTo>
                    <a:pt x="2009" y="917"/>
                  </a:lnTo>
                  <a:lnTo>
                    <a:pt x="1999" y="923"/>
                  </a:lnTo>
                  <a:lnTo>
                    <a:pt x="1989" y="926"/>
                  </a:lnTo>
                  <a:lnTo>
                    <a:pt x="1981" y="925"/>
                  </a:lnTo>
                  <a:lnTo>
                    <a:pt x="1972" y="920"/>
                  </a:lnTo>
                  <a:lnTo>
                    <a:pt x="1964" y="914"/>
                  </a:lnTo>
                  <a:lnTo>
                    <a:pt x="1959" y="905"/>
                  </a:lnTo>
                  <a:lnTo>
                    <a:pt x="1952" y="895"/>
                  </a:lnTo>
                  <a:lnTo>
                    <a:pt x="1947" y="881"/>
                  </a:lnTo>
                  <a:lnTo>
                    <a:pt x="1943" y="867"/>
                  </a:lnTo>
                  <a:lnTo>
                    <a:pt x="1940" y="852"/>
                  </a:lnTo>
                  <a:lnTo>
                    <a:pt x="1932" y="852"/>
                  </a:lnTo>
                  <a:lnTo>
                    <a:pt x="1919" y="852"/>
                  </a:lnTo>
                  <a:lnTo>
                    <a:pt x="1903" y="852"/>
                  </a:lnTo>
                  <a:lnTo>
                    <a:pt x="1882" y="852"/>
                  </a:lnTo>
                  <a:lnTo>
                    <a:pt x="1857" y="852"/>
                  </a:lnTo>
                  <a:lnTo>
                    <a:pt x="1829" y="852"/>
                  </a:lnTo>
                  <a:lnTo>
                    <a:pt x="1798" y="852"/>
                  </a:lnTo>
                  <a:lnTo>
                    <a:pt x="1763" y="852"/>
                  </a:lnTo>
                  <a:lnTo>
                    <a:pt x="1724" y="852"/>
                  </a:lnTo>
                  <a:lnTo>
                    <a:pt x="1682" y="852"/>
                  </a:lnTo>
                  <a:lnTo>
                    <a:pt x="1638" y="852"/>
                  </a:lnTo>
                  <a:lnTo>
                    <a:pt x="1591" y="852"/>
                  </a:lnTo>
                  <a:lnTo>
                    <a:pt x="1540" y="852"/>
                  </a:lnTo>
                  <a:lnTo>
                    <a:pt x="1487" y="852"/>
                  </a:lnTo>
                  <a:lnTo>
                    <a:pt x="1431" y="852"/>
                  </a:lnTo>
                  <a:lnTo>
                    <a:pt x="1373" y="852"/>
                  </a:lnTo>
                  <a:lnTo>
                    <a:pt x="1327" y="852"/>
                  </a:lnTo>
                  <a:lnTo>
                    <a:pt x="1283" y="852"/>
                  </a:lnTo>
                  <a:lnTo>
                    <a:pt x="1240" y="852"/>
                  </a:lnTo>
                  <a:lnTo>
                    <a:pt x="1198" y="852"/>
                  </a:lnTo>
                  <a:lnTo>
                    <a:pt x="1156" y="852"/>
                  </a:lnTo>
                  <a:lnTo>
                    <a:pt x="1117" y="852"/>
                  </a:lnTo>
                  <a:lnTo>
                    <a:pt x="1081" y="852"/>
                  </a:lnTo>
                  <a:lnTo>
                    <a:pt x="1047" y="852"/>
                  </a:lnTo>
                  <a:lnTo>
                    <a:pt x="1016" y="852"/>
                  </a:lnTo>
                  <a:lnTo>
                    <a:pt x="988" y="852"/>
                  </a:lnTo>
                  <a:lnTo>
                    <a:pt x="964" y="852"/>
                  </a:lnTo>
                  <a:lnTo>
                    <a:pt x="943" y="852"/>
                  </a:lnTo>
                  <a:lnTo>
                    <a:pt x="926" y="852"/>
                  </a:lnTo>
                  <a:lnTo>
                    <a:pt x="914" y="852"/>
                  </a:lnTo>
                  <a:lnTo>
                    <a:pt x="906" y="852"/>
                  </a:lnTo>
                  <a:lnTo>
                    <a:pt x="904" y="852"/>
                  </a:lnTo>
                  <a:lnTo>
                    <a:pt x="709" y="1130"/>
                  </a:lnTo>
                  <a:lnTo>
                    <a:pt x="270" y="1130"/>
                  </a:lnTo>
                  <a:lnTo>
                    <a:pt x="452" y="852"/>
                  </a:lnTo>
                  <a:lnTo>
                    <a:pt x="147" y="852"/>
                  </a:lnTo>
                  <a:lnTo>
                    <a:pt x="128" y="883"/>
                  </a:lnTo>
                  <a:lnTo>
                    <a:pt x="109" y="916"/>
                  </a:lnTo>
                  <a:lnTo>
                    <a:pt x="90" y="948"/>
                  </a:lnTo>
                  <a:lnTo>
                    <a:pt x="71" y="981"/>
                  </a:lnTo>
                  <a:lnTo>
                    <a:pt x="52" y="1014"/>
                  </a:lnTo>
                  <a:lnTo>
                    <a:pt x="35" y="1047"/>
                  </a:lnTo>
                  <a:lnTo>
                    <a:pt x="17" y="1079"/>
                  </a:lnTo>
                  <a:lnTo>
                    <a:pt x="0" y="1112"/>
                  </a:lnTo>
                  <a:lnTo>
                    <a:pt x="1831" y="2269"/>
                  </a:lnTo>
                  <a:lnTo>
                    <a:pt x="1843" y="2247"/>
                  </a:lnTo>
                  <a:lnTo>
                    <a:pt x="1855" y="2224"/>
                  </a:lnTo>
                  <a:lnTo>
                    <a:pt x="1869" y="2202"/>
                  </a:lnTo>
                  <a:lnTo>
                    <a:pt x="1881" y="2180"/>
                  </a:lnTo>
                  <a:lnTo>
                    <a:pt x="1896" y="2157"/>
                  </a:lnTo>
                  <a:lnTo>
                    <a:pt x="1909" y="2137"/>
                  </a:lnTo>
                  <a:lnTo>
                    <a:pt x="1923" y="2116"/>
                  </a:lnTo>
                  <a:lnTo>
                    <a:pt x="1938" y="2095"/>
                  </a:lnTo>
                  <a:lnTo>
                    <a:pt x="1952" y="2074"/>
                  </a:lnTo>
                  <a:lnTo>
                    <a:pt x="1968" y="2055"/>
                  </a:lnTo>
                  <a:lnTo>
                    <a:pt x="1983" y="2035"/>
                  </a:lnTo>
                  <a:lnTo>
                    <a:pt x="1999" y="2014"/>
                  </a:lnTo>
                  <a:lnTo>
                    <a:pt x="2015" y="1997"/>
                  </a:lnTo>
                  <a:lnTo>
                    <a:pt x="2033" y="1977"/>
                  </a:lnTo>
                  <a:lnTo>
                    <a:pt x="2049" y="1958"/>
                  </a:lnTo>
                  <a:lnTo>
                    <a:pt x="2067" y="1940"/>
                  </a:lnTo>
                  <a:lnTo>
                    <a:pt x="2063" y="1940"/>
                  </a:lnTo>
                  <a:lnTo>
                    <a:pt x="2059" y="1940"/>
                  </a:lnTo>
                  <a:lnTo>
                    <a:pt x="2054" y="1940"/>
                  </a:lnTo>
                  <a:lnTo>
                    <a:pt x="2050" y="1940"/>
                  </a:lnTo>
                  <a:lnTo>
                    <a:pt x="1989" y="1936"/>
                  </a:lnTo>
                  <a:lnTo>
                    <a:pt x="1929" y="1919"/>
                  </a:lnTo>
                  <a:lnTo>
                    <a:pt x="1872" y="1895"/>
                  </a:lnTo>
                  <a:lnTo>
                    <a:pt x="1816" y="1861"/>
                  </a:lnTo>
                  <a:lnTo>
                    <a:pt x="1763" y="1819"/>
                  </a:lnTo>
                  <a:lnTo>
                    <a:pt x="1712" y="1769"/>
                  </a:lnTo>
                  <a:lnTo>
                    <a:pt x="1665" y="1712"/>
                  </a:lnTo>
                  <a:lnTo>
                    <a:pt x="1620" y="1647"/>
                  </a:lnTo>
                  <a:lnTo>
                    <a:pt x="1579" y="1575"/>
                  </a:lnTo>
                  <a:lnTo>
                    <a:pt x="1542" y="1496"/>
                  </a:lnTo>
                  <a:lnTo>
                    <a:pt x="1509" y="1413"/>
                  </a:lnTo>
                  <a:lnTo>
                    <a:pt x="1479" y="1324"/>
                  </a:lnTo>
                  <a:lnTo>
                    <a:pt x="1455" y="1230"/>
                  </a:lnTo>
                  <a:lnTo>
                    <a:pt x="1435" y="1132"/>
                  </a:lnTo>
                  <a:lnTo>
                    <a:pt x="1420" y="1029"/>
                  </a:lnTo>
                  <a:lnTo>
                    <a:pt x="1410" y="923"/>
                  </a:lnTo>
                  <a:lnTo>
                    <a:pt x="1565" y="923"/>
                  </a:lnTo>
                  <a:lnTo>
                    <a:pt x="1573" y="1011"/>
                  </a:lnTo>
                  <a:lnTo>
                    <a:pt x="1585" y="1096"/>
                  </a:lnTo>
                  <a:lnTo>
                    <a:pt x="1600" y="1176"/>
                  </a:lnTo>
                  <a:lnTo>
                    <a:pt x="1619" y="1254"/>
                  </a:lnTo>
                  <a:lnTo>
                    <a:pt x="1642" y="1328"/>
                  </a:lnTo>
                  <a:lnTo>
                    <a:pt x="1667" y="1397"/>
                  </a:lnTo>
                  <a:lnTo>
                    <a:pt x="1697" y="1461"/>
                  </a:lnTo>
                  <a:lnTo>
                    <a:pt x="1728" y="1520"/>
                  </a:lnTo>
                  <a:lnTo>
                    <a:pt x="1763" y="1574"/>
                  </a:lnTo>
                  <a:lnTo>
                    <a:pt x="1799" y="1621"/>
                  </a:lnTo>
                  <a:lnTo>
                    <a:pt x="1838" y="1663"/>
                  </a:lnTo>
                  <a:lnTo>
                    <a:pt x="1878" y="1699"/>
                  </a:lnTo>
                  <a:lnTo>
                    <a:pt x="1921" y="1726"/>
                  </a:lnTo>
                  <a:lnTo>
                    <a:pt x="1966" y="1746"/>
                  </a:lnTo>
                  <a:lnTo>
                    <a:pt x="2011" y="1758"/>
                  </a:lnTo>
                  <a:lnTo>
                    <a:pt x="2059" y="1763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31"/>
    </mc:Choice>
    <mc:Fallback>
      <p:transition spd="slow" advTm="24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042988" y="115888"/>
            <a:ext cx="7416800" cy="1368425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l-GR" sz="36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Πρωτογενής πρόληψη</a:t>
            </a:r>
            <a:br>
              <a:rPr lang="el-GR" sz="36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l-GR" sz="36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Δίαιτα</a:t>
            </a:r>
            <a:endParaRPr lang="en-US" sz="3600" b="1" smtClean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96611" name="Picture 4" descr="FruitBox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420938"/>
            <a:ext cx="3094037" cy="2936875"/>
          </a:xfrm>
          <a:noFill/>
        </p:spPr>
      </p:pic>
      <p:sp>
        <p:nvSpPr>
          <p:cNvPr id="196612" name="AutoShape 9"/>
          <p:cNvSpPr>
            <a:spLocks noChangeArrowheads="1"/>
          </p:cNvSpPr>
          <p:nvPr/>
        </p:nvSpPr>
        <p:spPr bwMode="auto">
          <a:xfrm rot="10800000">
            <a:off x="5003800" y="2349500"/>
            <a:ext cx="2952750" cy="3240088"/>
          </a:xfrm>
          <a:prstGeom prst="rightArrowCallout">
            <a:avLst>
              <a:gd name="adj1" fmla="val 27372"/>
              <a:gd name="adj2" fmla="val 27433"/>
              <a:gd name="adj3" fmla="val 8333"/>
              <a:gd name="adj4" fmla="val 88440"/>
            </a:avLst>
          </a:prstGeom>
          <a:gradFill rotWithShape="1">
            <a:gsLst>
              <a:gs pos="0">
                <a:srgbClr val="33CC33"/>
              </a:gs>
              <a:gs pos="100000">
                <a:schemeClr val="bg1"/>
              </a:gs>
            </a:gsLst>
            <a:path path="rect">
              <a:fillToRect r="100000" b="100000"/>
            </a:path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rot="10800000" wrap="none" anchor="ctr"/>
          <a:lstStyle/>
          <a:p>
            <a:pPr>
              <a:lnSpc>
                <a:spcPct val="260000"/>
              </a:lnSpc>
            </a:pPr>
            <a:endParaRPr lang="el-GR" altLang="el-GR" sz="1800">
              <a:latin typeface="Times New Roman" pitchFamily="18" charset="0"/>
            </a:endParaRPr>
          </a:p>
        </p:txBody>
      </p:sp>
      <p:sp>
        <p:nvSpPr>
          <p:cNvPr id="196613" name="Text Box 8"/>
          <p:cNvSpPr txBox="1">
            <a:spLocks noChangeArrowheads="1"/>
          </p:cNvSpPr>
          <p:nvPr/>
        </p:nvSpPr>
        <p:spPr bwMode="auto">
          <a:xfrm>
            <a:off x="5727700" y="2349500"/>
            <a:ext cx="2092325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l-GR" altLang="el-GR" b="1">
                <a:solidFill>
                  <a:srgbClr val="000066"/>
                </a:solidFill>
              </a:rPr>
              <a:t>Φυλλικό οξύ</a:t>
            </a:r>
          </a:p>
          <a:p>
            <a:pPr eaLnBrk="1" hangingPunct="1"/>
            <a:r>
              <a:rPr lang="el-GR" altLang="el-GR" b="1">
                <a:solidFill>
                  <a:srgbClr val="000066"/>
                </a:solidFill>
              </a:rPr>
              <a:t>Βιταμίνη </a:t>
            </a:r>
            <a:r>
              <a:rPr lang="en-US" altLang="el-GR" b="1">
                <a:solidFill>
                  <a:srgbClr val="000066"/>
                </a:solidFill>
              </a:rPr>
              <a:t>C</a:t>
            </a:r>
          </a:p>
          <a:p>
            <a:pPr eaLnBrk="1" hangingPunct="1"/>
            <a:r>
              <a:rPr lang="el-GR" altLang="el-GR" b="1">
                <a:solidFill>
                  <a:srgbClr val="000066"/>
                </a:solidFill>
              </a:rPr>
              <a:t>Βιταμίνη Ε</a:t>
            </a:r>
          </a:p>
          <a:p>
            <a:pPr eaLnBrk="1" hangingPunct="1"/>
            <a:r>
              <a:rPr lang="el-GR" altLang="el-GR" b="1">
                <a:solidFill>
                  <a:srgbClr val="000066"/>
                </a:solidFill>
              </a:rPr>
              <a:t>Σελήνιο</a:t>
            </a:r>
          </a:p>
          <a:p>
            <a:pPr eaLnBrk="1" hangingPunct="1"/>
            <a:r>
              <a:rPr lang="el-GR" altLang="el-GR" b="1">
                <a:solidFill>
                  <a:srgbClr val="000066"/>
                </a:solidFill>
              </a:rPr>
              <a:t>Καροτινοειδή</a:t>
            </a:r>
          </a:p>
          <a:p>
            <a:pPr eaLnBrk="1" hangingPunct="1"/>
            <a:r>
              <a:rPr lang="el-GR" altLang="el-GR" b="1">
                <a:solidFill>
                  <a:srgbClr val="000066"/>
                </a:solidFill>
              </a:rPr>
              <a:t>Φαινόλες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9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l-GR" sz="36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Πρωτογενής πρόληψη</a:t>
            </a:r>
            <a:br>
              <a:rPr lang="el-GR" sz="36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l-GR" sz="36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Φυσική άσκηση</a:t>
            </a:r>
            <a:endParaRPr lang="en-US" sz="3600" b="1" smtClean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7635" name="AutoShape 4"/>
          <p:cNvSpPr>
            <a:spLocks noChangeArrowheads="1"/>
          </p:cNvSpPr>
          <p:nvPr/>
        </p:nvSpPr>
        <p:spPr bwMode="auto">
          <a:xfrm rot="10800000">
            <a:off x="3995738" y="2349500"/>
            <a:ext cx="3960812" cy="3240088"/>
          </a:xfrm>
          <a:prstGeom prst="rightArrowCallout">
            <a:avLst>
              <a:gd name="adj1" fmla="val 24944"/>
              <a:gd name="adj2" fmla="val 25000"/>
              <a:gd name="adj3" fmla="val 10187"/>
              <a:gd name="adj4" fmla="val 71699"/>
            </a:avLst>
          </a:prstGeom>
          <a:gradFill rotWithShape="1">
            <a:gsLst>
              <a:gs pos="0">
                <a:srgbClr val="33CC33"/>
              </a:gs>
              <a:gs pos="100000">
                <a:schemeClr val="bg1"/>
              </a:gs>
            </a:gsLst>
            <a:path path="rect">
              <a:fillToRect r="100000" b="100000"/>
            </a:path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rot="10800000" wrap="none" anchor="ctr"/>
          <a:lstStyle/>
          <a:p>
            <a:pPr>
              <a:lnSpc>
                <a:spcPct val="260000"/>
              </a:lnSpc>
            </a:pPr>
            <a:endParaRPr lang="el-GR" altLang="el-GR" sz="1800">
              <a:latin typeface="Times New Roman" pitchFamily="18" charset="0"/>
            </a:endParaRPr>
          </a:p>
        </p:txBody>
      </p:sp>
      <p:sp>
        <p:nvSpPr>
          <p:cNvPr id="197636" name="Text Box 5"/>
          <p:cNvSpPr txBox="1">
            <a:spLocks noChangeArrowheads="1"/>
          </p:cNvSpPr>
          <p:nvPr/>
        </p:nvSpPr>
        <p:spPr bwMode="auto">
          <a:xfrm>
            <a:off x="5565775" y="2492375"/>
            <a:ext cx="228123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l-GR" altLang="el-GR">
                <a:solidFill>
                  <a:srgbClr val="000066"/>
                </a:solidFill>
              </a:rPr>
              <a:t>Καταπολέμηση</a:t>
            </a:r>
          </a:p>
          <a:p>
            <a:pPr eaLnBrk="1" hangingPunct="1">
              <a:lnSpc>
                <a:spcPct val="150000"/>
              </a:lnSpc>
            </a:pPr>
            <a:r>
              <a:rPr lang="el-GR" altLang="el-GR">
                <a:solidFill>
                  <a:srgbClr val="000066"/>
                </a:solidFill>
              </a:rPr>
              <a:t>παχυσαρκίας – </a:t>
            </a:r>
          </a:p>
          <a:p>
            <a:pPr eaLnBrk="1" hangingPunct="1">
              <a:lnSpc>
                <a:spcPct val="150000"/>
              </a:lnSpc>
            </a:pPr>
            <a:r>
              <a:rPr lang="el-GR" altLang="el-GR">
                <a:solidFill>
                  <a:srgbClr val="000066"/>
                </a:solidFill>
              </a:rPr>
              <a:t>Συσσώρευση</a:t>
            </a:r>
          </a:p>
          <a:p>
            <a:pPr eaLnBrk="1" hangingPunct="1">
              <a:lnSpc>
                <a:spcPct val="150000"/>
              </a:lnSpc>
            </a:pPr>
            <a:r>
              <a:rPr lang="el-GR" altLang="el-GR">
                <a:solidFill>
                  <a:srgbClr val="000066"/>
                </a:solidFill>
              </a:rPr>
              <a:t>λίπους</a:t>
            </a:r>
          </a:p>
        </p:txBody>
      </p:sp>
      <p:pic>
        <p:nvPicPr>
          <p:cNvPr id="197637" name="Picture 9" descr="a7021_2730">
            <a:hlinkClick r:id="rId5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2492375"/>
            <a:ext cx="2273300" cy="2727325"/>
          </a:xfrm>
          <a:ln w="57150" cmpd="thinThick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1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07950" y="2133600"/>
            <a:ext cx="9036050" cy="39624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l-GR" altLang="el-GR" sz="2600" smtClean="0">
                <a:latin typeface="Arial" charset="0"/>
              </a:rPr>
              <a:t>Τεστ αιμοσφαιρίνης κοπράνων (γουαϊάκης, ανοσολογικό) </a:t>
            </a:r>
          </a:p>
          <a:p>
            <a:pPr eaLnBrk="1" hangingPunct="1">
              <a:lnSpc>
                <a:spcPct val="120000"/>
              </a:lnSpc>
            </a:pPr>
            <a:r>
              <a:rPr lang="el-GR" altLang="el-GR" sz="2600" smtClean="0">
                <a:latin typeface="Arial" charset="0"/>
              </a:rPr>
              <a:t>Εύκαμπτη σιγμοειδοσκόπηση</a:t>
            </a:r>
          </a:p>
          <a:p>
            <a:pPr eaLnBrk="1" hangingPunct="1">
              <a:lnSpc>
                <a:spcPct val="120000"/>
              </a:lnSpc>
            </a:pPr>
            <a:r>
              <a:rPr lang="el-GR" altLang="el-GR" sz="2600" smtClean="0">
                <a:latin typeface="Arial" charset="0"/>
              </a:rPr>
              <a:t>Βαριούχος υποκλυσμός διπλής σκιαγραφικής αντίθεσης </a:t>
            </a:r>
          </a:p>
          <a:p>
            <a:pPr eaLnBrk="1" hangingPunct="1">
              <a:lnSpc>
                <a:spcPct val="120000"/>
              </a:lnSpc>
            </a:pPr>
            <a:r>
              <a:rPr lang="el-GR" altLang="el-GR" sz="2600" smtClean="0">
                <a:latin typeface="Arial" charset="0"/>
              </a:rPr>
              <a:t>Κολονοσκόπηση</a:t>
            </a:r>
          </a:p>
          <a:p>
            <a:pPr eaLnBrk="1" hangingPunct="1">
              <a:lnSpc>
                <a:spcPct val="120000"/>
              </a:lnSpc>
            </a:pPr>
            <a:r>
              <a:rPr lang="el-GR" altLang="el-GR" sz="2600" smtClean="0">
                <a:latin typeface="Arial" charset="0"/>
              </a:rPr>
              <a:t>Συνδυασμός ανωτέρω</a:t>
            </a:r>
          </a:p>
          <a:p>
            <a:pPr eaLnBrk="1" hangingPunct="1">
              <a:lnSpc>
                <a:spcPct val="120000"/>
              </a:lnSpc>
            </a:pPr>
            <a:r>
              <a:rPr lang="el-GR" altLang="el-GR" sz="2600" smtClean="0">
                <a:latin typeface="Arial" charset="0"/>
              </a:rPr>
              <a:t>Εικονική κολονοσκόπηση</a:t>
            </a:r>
          </a:p>
          <a:p>
            <a:pPr eaLnBrk="1" hangingPunct="1">
              <a:lnSpc>
                <a:spcPct val="120000"/>
              </a:lnSpc>
            </a:pPr>
            <a:r>
              <a:rPr lang="el-GR" altLang="el-GR" sz="2600" smtClean="0">
                <a:latin typeface="Arial" charset="0"/>
              </a:rPr>
              <a:t>Μοριακοί καρκινικοί δείκτες κοπράνων</a:t>
            </a:r>
            <a:endParaRPr lang="en-GB" altLang="el-GR" sz="2600" smtClean="0">
              <a:latin typeface="Arial" charset="0"/>
            </a:endParaRPr>
          </a:p>
        </p:txBody>
      </p:sp>
      <p:sp>
        <p:nvSpPr>
          <p:cNvPr id="53253" name="Rectangle 5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093788" y="533400"/>
            <a:ext cx="7772400" cy="512763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sz="36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Δευτερογενής πρόληψη</a:t>
            </a:r>
            <a:endParaRPr lang="en-GB" sz="3600" b="1" smtClean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49"/>
    </mc:Choice>
    <mc:Fallback>
      <p:transition spd="slow" advTm="29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042988" y="404813"/>
            <a:ext cx="7489825" cy="781050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sz="36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Κολονοσκόπηση</a:t>
            </a:r>
            <a:endParaRPr lang="en-US" sz="3600" b="1" smtClean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851275" y="1844675"/>
            <a:ext cx="5113338" cy="4319588"/>
          </a:xfrm>
        </p:spPr>
        <p:txBody>
          <a:bodyPr/>
          <a:lstStyle/>
          <a:p>
            <a:pPr eaLnBrk="1" hangingPunct="1">
              <a:lnSpc>
                <a:spcPct val="180000"/>
              </a:lnSpc>
            </a:pPr>
            <a:r>
              <a:rPr lang="el-GR" altLang="el-GR" sz="2000" b="1" smtClean="0">
                <a:latin typeface="Arial" charset="0"/>
              </a:rPr>
              <a:t>Αποτελεί την εξέταση εκλογής</a:t>
            </a:r>
          </a:p>
          <a:p>
            <a:pPr eaLnBrk="1" hangingPunct="1">
              <a:lnSpc>
                <a:spcPct val="180000"/>
              </a:lnSpc>
            </a:pPr>
            <a:r>
              <a:rPr lang="el-GR" altLang="el-GR" sz="2000" b="1" smtClean="0">
                <a:latin typeface="Arial" charset="0"/>
              </a:rPr>
              <a:t>Πλήρης έλεγχος του παχέος εντέρου</a:t>
            </a:r>
          </a:p>
          <a:p>
            <a:pPr eaLnBrk="1" hangingPunct="1">
              <a:lnSpc>
                <a:spcPct val="180000"/>
              </a:lnSpc>
            </a:pPr>
            <a:r>
              <a:rPr lang="el-GR" altLang="el-GR" sz="2000" b="1" smtClean="0">
                <a:latin typeface="Arial" charset="0"/>
              </a:rPr>
              <a:t>Ανεύρεση &gt;95% των πολυπόδων μεγέθους &gt; 1</a:t>
            </a:r>
            <a:r>
              <a:rPr lang="en-US" altLang="el-GR" sz="2000" b="1" smtClean="0">
                <a:latin typeface="Arial" charset="0"/>
              </a:rPr>
              <a:t>cm</a:t>
            </a:r>
            <a:endParaRPr lang="el-GR" altLang="el-GR" sz="2000" b="1" smtClean="0">
              <a:latin typeface="Arial" charset="0"/>
            </a:endParaRPr>
          </a:p>
          <a:p>
            <a:pPr eaLnBrk="1" hangingPunct="1">
              <a:lnSpc>
                <a:spcPct val="180000"/>
              </a:lnSpc>
            </a:pPr>
            <a:r>
              <a:rPr lang="el-GR" altLang="el-GR" sz="2000" b="1" smtClean="0">
                <a:latin typeface="Arial" charset="0"/>
              </a:rPr>
              <a:t>Βιοψία μαζών</a:t>
            </a:r>
          </a:p>
          <a:p>
            <a:pPr eaLnBrk="1" hangingPunct="1">
              <a:lnSpc>
                <a:spcPct val="180000"/>
              </a:lnSpc>
            </a:pPr>
            <a:r>
              <a:rPr lang="el-GR" altLang="el-GR" sz="2000" b="1" smtClean="0">
                <a:latin typeface="Arial" charset="0"/>
              </a:rPr>
              <a:t>Μείωση της επίπτωσης Κ.Π.Ε. μέχρι 90%</a:t>
            </a:r>
            <a:endParaRPr lang="en-US" altLang="el-GR" sz="2000" b="1" smtClean="0">
              <a:latin typeface="Arial" charset="0"/>
            </a:endParaRPr>
          </a:p>
        </p:txBody>
      </p:sp>
      <p:sp>
        <p:nvSpPr>
          <p:cNvPr id="199684" name="Rectangle 5"/>
          <p:cNvSpPr>
            <a:spLocks noChangeArrowheads="1"/>
          </p:cNvSpPr>
          <p:nvPr/>
        </p:nvSpPr>
        <p:spPr bwMode="auto">
          <a:xfrm>
            <a:off x="323850" y="2133600"/>
            <a:ext cx="3384550" cy="381635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l"/>
            <a:r>
              <a:rPr lang="el-GR" altLang="el-GR" sz="3600"/>
              <a:t>Αλλά…</a:t>
            </a:r>
          </a:p>
          <a:p>
            <a:pPr algn="l"/>
            <a:endParaRPr lang="el-GR" altLang="el-GR"/>
          </a:p>
          <a:p>
            <a:pPr algn="l">
              <a:lnSpc>
                <a:spcPct val="125000"/>
              </a:lnSpc>
              <a:buFontTx/>
              <a:buChar char="•"/>
            </a:pPr>
            <a:r>
              <a:rPr lang="el-GR" altLang="el-GR" b="1">
                <a:latin typeface="Times New Roman" pitchFamily="18" charset="0"/>
              </a:rPr>
              <a:t>Κόστος</a:t>
            </a:r>
          </a:p>
          <a:p>
            <a:pPr algn="l">
              <a:lnSpc>
                <a:spcPct val="125000"/>
              </a:lnSpc>
              <a:buFontTx/>
              <a:buChar char="•"/>
            </a:pPr>
            <a:r>
              <a:rPr lang="el-GR" altLang="el-GR" b="1">
                <a:latin typeface="Times New Roman" pitchFamily="18" charset="0"/>
              </a:rPr>
              <a:t>Διαθεσιμότητα</a:t>
            </a:r>
          </a:p>
          <a:p>
            <a:pPr algn="l">
              <a:lnSpc>
                <a:spcPct val="125000"/>
              </a:lnSpc>
              <a:buFontTx/>
              <a:buChar char="•"/>
            </a:pPr>
            <a:r>
              <a:rPr lang="el-GR" altLang="el-GR" b="1">
                <a:latin typeface="Times New Roman" pitchFamily="18" charset="0"/>
              </a:rPr>
              <a:t>Εντερική προετοιμασία</a:t>
            </a:r>
          </a:p>
          <a:p>
            <a:pPr algn="l">
              <a:lnSpc>
                <a:spcPct val="125000"/>
              </a:lnSpc>
              <a:buFontTx/>
              <a:buChar char="•"/>
            </a:pPr>
            <a:r>
              <a:rPr lang="el-GR" altLang="el-GR" b="1">
                <a:latin typeface="Times New Roman" pitchFamily="18" charset="0"/>
              </a:rPr>
              <a:t>Επιπλοκές</a:t>
            </a:r>
          </a:p>
        </p:txBody>
      </p:sp>
      <p:pic>
        <p:nvPicPr>
          <p:cNvPr id="199685" name="Picture 4" descr="1855045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133600"/>
            <a:ext cx="3384550" cy="3816350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01"/>
    </mc:Choice>
    <mc:Fallback>
      <p:transition spd="slow" advTm="35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l-GR" altLang="el-GR" sz="2800" smtClean="0">
                <a:solidFill>
                  <a:srgbClr val="FFFF00"/>
                </a:solidFill>
                <a:latin typeface="Comic Sans MS" pitchFamily="66" charset="0"/>
              </a:rPr>
              <a:t>Επιτήρηση για καρκίνο π. εντέρου</a:t>
            </a:r>
            <a:endParaRPr lang="en-US" altLang="el-GR" sz="2800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200707" name="Picture 5" descr="D:\pic\10\10048.p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0" r="13393"/>
          <a:stretch>
            <a:fillRect/>
          </a:stretch>
        </p:blipFill>
        <p:spPr bwMode="auto">
          <a:xfrm>
            <a:off x="457200" y="1905000"/>
            <a:ext cx="3349625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08" name="Picture 6" descr="C:\Documents and Settings\Division of GI\Desktop\kolonoskopisi\7FF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3429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9" name="Text Box 7"/>
          <p:cNvSpPr txBox="1">
            <a:spLocks noChangeArrowheads="1"/>
          </p:cNvSpPr>
          <p:nvPr/>
        </p:nvSpPr>
        <p:spPr bwMode="auto">
          <a:xfrm>
            <a:off x="1752600" y="5486400"/>
            <a:ext cx="594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l-GR" altLang="el-GR" sz="3600">
                <a:solidFill>
                  <a:srgbClr val="FFFFFF"/>
                </a:solidFill>
                <a:latin typeface="Comic Sans MS" pitchFamily="66" charset="0"/>
              </a:rPr>
              <a:t>Πολύποδες παχέος εντέρου</a:t>
            </a:r>
            <a:endParaRPr lang="en-US" altLang="el-GR" sz="36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75"/>
    </mc:Choice>
    <mc:Fallback>
      <p:transition spd="slow" advTm="17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DA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ChangeArrowheads="1"/>
          </p:cNvSpPr>
          <p:nvPr/>
        </p:nvSpPr>
        <p:spPr bwMode="auto">
          <a:xfrm>
            <a:off x="381000" y="260350"/>
            <a:ext cx="838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el-GR" altLang="el-GR" sz="2800" b="1">
                <a:solidFill>
                  <a:srgbClr val="000066"/>
                </a:solidFill>
                <a:latin typeface="Arial" charset="0"/>
              </a:rPr>
              <a:t>Μεταβολές της εντερικής κινητικότητας στο Σ.Ε.Ε.</a:t>
            </a:r>
            <a:endParaRPr lang="en-US" altLang="el-GR" sz="2800" b="1">
              <a:solidFill>
                <a:srgbClr val="000066"/>
              </a:solidFill>
              <a:latin typeface="Arial" charset="0"/>
            </a:endParaRPr>
          </a:p>
        </p:txBody>
      </p:sp>
      <p:graphicFrame>
        <p:nvGraphicFramePr>
          <p:cNvPr id="146435" name="Object 2"/>
          <p:cNvGraphicFramePr>
            <a:graphicFrameLocks/>
          </p:cNvGraphicFramePr>
          <p:nvPr/>
        </p:nvGraphicFramePr>
        <p:xfrm>
          <a:off x="762000" y="2108200"/>
          <a:ext cx="7331075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52" name="CorelDRAW" r:id="rId5" imgW="7391400" imgH="835025" progId="CorelDraw.Graphic.7">
                  <p:embed/>
                </p:oleObj>
              </mc:Choice>
              <mc:Fallback>
                <p:oleObj name="CorelDRAW" r:id="rId5" imgW="7391400" imgH="835025" progId="CorelDraw.Graphic.7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invGray">
                      <a:xfrm>
                        <a:off x="762000" y="2108200"/>
                        <a:ext cx="7331075" cy="835025"/>
                      </a:xfrm>
                      <a:prstGeom prst="rect">
                        <a:avLst/>
                      </a:prstGeom>
                      <a:solidFill>
                        <a:srgbClr val="00003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682625" y="1590675"/>
            <a:ext cx="296703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spcBef>
                <a:spcPct val="0"/>
              </a:spcBef>
            </a:pPr>
            <a:r>
              <a:rPr lang="el-GR" altLang="el-GR" sz="2000" b="1">
                <a:solidFill>
                  <a:srgbClr val="000066"/>
                </a:solidFill>
                <a:latin typeface="Arial" charset="0"/>
              </a:rPr>
              <a:t>Μειωμένη κινητικότητα</a:t>
            </a:r>
            <a:endParaRPr lang="en-US" altLang="el-GR" sz="200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76133" name="Rectangle 5"/>
          <p:cNvSpPr>
            <a:spLocks noChangeArrowheads="1"/>
          </p:cNvSpPr>
          <p:nvPr/>
        </p:nvSpPr>
        <p:spPr bwMode="auto">
          <a:xfrm>
            <a:off x="3802063" y="2133600"/>
            <a:ext cx="1555750" cy="7699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2075" tIns="46038" rIns="92075" bIns="46038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l-GR" altLang="el-GR" sz="2200" b="1" dirty="0" smtClean="0">
                <a:solidFill>
                  <a:schemeClr val="accent5"/>
                </a:solidFill>
              </a:rPr>
              <a:t>Εντερικές</a:t>
            </a:r>
            <a:r>
              <a:rPr lang="en-US" altLang="el-GR" sz="2200" b="1" dirty="0" smtClean="0">
                <a:solidFill>
                  <a:schemeClr val="accent5"/>
                </a:solidFill>
              </a:rPr>
              <a:t> </a:t>
            </a:r>
            <a:br>
              <a:rPr lang="en-US" altLang="el-GR" sz="2200" b="1" dirty="0" smtClean="0">
                <a:solidFill>
                  <a:schemeClr val="accent5"/>
                </a:solidFill>
              </a:rPr>
            </a:br>
            <a:r>
              <a:rPr lang="el-GR" altLang="el-GR" sz="2200" b="1" dirty="0" smtClean="0">
                <a:solidFill>
                  <a:schemeClr val="accent5"/>
                </a:solidFill>
              </a:rPr>
              <a:t>κενώσεις</a:t>
            </a:r>
            <a:endParaRPr lang="en-US" altLang="el-GR" sz="2200" b="1" dirty="0" smtClean="0">
              <a:solidFill>
                <a:schemeClr val="accent5"/>
              </a:solidFill>
            </a:endParaRPr>
          </a:p>
        </p:txBody>
      </p:sp>
      <p:sp>
        <p:nvSpPr>
          <p:cNvPr id="176134" name="AutoShape 6"/>
          <p:cNvSpPr>
            <a:spLocks noChangeArrowheads="1"/>
          </p:cNvSpPr>
          <p:nvPr/>
        </p:nvSpPr>
        <p:spPr bwMode="invGray">
          <a:xfrm>
            <a:off x="5219700" y="2406650"/>
            <a:ext cx="609600" cy="230188"/>
          </a:xfrm>
          <a:prstGeom prst="rightArrow">
            <a:avLst>
              <a:gd name="adj1" fmla="val 50000"/>
              <a:gd name="adj2" fmla="val 132524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el-GR" altLang="el-GR" sz="2000" smtClean="0">
              <a:solidFill>
                <a:srgbClr val="99FFCC"/>
              </a:solidFill>
            </a:endParaRPr>
          </a:p>
        </p:txBody>
      </p:sp>
      <p:sp>
        <p:nvSpPr>
          <p:cNvPr id="176135" name="AutoShape 7"/>
          <p:cNvSpPr>
            <a:spLocks noChangeArrowheads="1"/>
          </p:cNvSpPr>
          <p:nvPr/>
        </p:nvSpPr>
        <p:spPr bwMode="invGray">
          <a:xfrm>
            <a:off x="3163888" y="2403475"/>
            <a:ext cx="611187" cy="230188"/>
          </a:xfrm>
          <a:prstGeom prst="leftArrow">
            <a:avLst>
              <a:gd name="adj1" fmla="val 50000"/>
              <a:gd name="adj2" fmla="val 132648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el-GR" altLang="el-GR" sz="2000" smtClean="0">
              <a:solidFill>
                <a:srgbClr val="000066"/>
              </a:solidFill>
            </a:endParaRPr>
          </a:p>
        </p:txBody>
      </p:sp>
      <p:sp>
        <p:nvSpPr>
          <p:cNvPr id="146440" name="Rectangle 8"/>
          <p:cNvSpPr>
            <a:spLocks noChangeArrowheads="1"/>
          </p:cNvSpPr>
          <p:nvPr/>
        </p:nvSpPr>
        <p:spPr bwMode="auto">
          <a:xfrm>
            <a:off x="5357813" y="1600200"/>
            <a:ext cx="2951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spcBef>
                <a:spcPct val="0"/>
              </a:spcBef>
            </a:pPr>
            <a:r>
              <a:rPr lang="el-GR" altLang="el-GR" sz="2000" b="1">
                <a:solidFill>
                  <a:srgbClr val="000066"/>
                </a:solidFill>
                <a:latin typeface="Arial" charset="0"/>
              </a:rPr>
              <a:t>Αυξημένη κινητικότητα</a:t>
            </a:r>
            <a:endParaRPr lang="en-US" altLang="el-GR" sz="200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76137" name="AutoShape 9"/>
          <p:cNvSpPr>
            <a:spLocks noChangeArrowheads="1"/>
          </p:cNvSpPr>
          <p:nvPr/>
        </p:nvSpPr>
        <p:spPr bwMode="invGray">
          <a:xfrm>
            <a:off x="1854200" y="3009900"/>
            <a:ext cx="468313" cy="1003300"/>
          </a:xfrm>
          <a:prstGeom prst="downArrow">
            <a:avLst>
              <a:gd name="adj1" fmla="val 50000"/>
              <a:gd name="adj2" fmla="val 107208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el-GR" altLang="el-GR" sz="2000" smtClean="0">
              <a:solidFill>
                <a:srgbClr val="99FFCC"/>
              </a:solidFill>
            </a:endParaRPr>
          </a:p>
        </p:txBody>
      </p:sp>
      <p:sp>
        <p:nvSpPr>
          <p:cNvPr id="146442" name="Rectangle 10"/>
          <p:cNvSpPr>
            <a:spLocks noChangeArrowheads="1"/>
          </p:cNvSpPr>
          <p:nvPr/>
        </p:nvSpPr>
        <p:spPr bwMode="auto">
          <a:xfrm>
            <a:off x="309563" y="5778500"/>
            <a:ext cx="35750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spcBef>
                <a:spcPct val="0"/>
              </a:spcBef>
            </a:pPr>
            <a:r>
              <a:rPr lang="el-GR" altLang="el-GR" sz="2500" b="1">
                <a:solidFill>
                  <a:srgbClr val="000066"/>
                </a:solidFill>
                <a:latin typeface="Arial" charset="0"/>
              </a:rPr>
              <a:t>Σ.Ε.Ε. με συμπτώματα</a:t>
            </a:r>
          </a:p>
          <a:p>
            <a:pPr>
              <a:spcBef>
                <a:spcPct val="0"/>
              </a:spcBef>
            </a:pPr>
            <a:r>
              <a:rPr lang="el-GR" altLang="el-GR" sz="2500" b="1">
                <a:solidFill>
                  <a:srgbClr val="000066"/>
                </a:solidFill>
                <a:latin typeface="Arial" charset="0"/>
              </a:rPr>
              <a:t>δυσκοιλιότητας</a:t>
            </a:r>
            <a:endParaRPr lang="en-US" altLang="el-GR" sz="250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46443" name="Rectangle 11"/>
          <p:cNvSpPr>
            <a:spLocks noChangeArrowheads="1"/>
          </p:cNvSpPr>
          <p:nvPr/>
        </p:nvSpPr>
        <p:spPr bwMode="auto">
          <a:xfrm>
            <a:off x="5397500" y="5815013"/>
            <a:ext cx="357505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spcBef>
                <a:spcPct val="0"/>
              </a:spcBef>
            </a:pPr>
            <a:r>
              <a:rPr lang="el-GR" altLang="el-GR" sz="2500" b="1">
                <a:solidFill>
                  <a:srgbClr val="000066"/>
                </a:solidFill>
                <a:latin typeface="Arial" charset="0"/>
              </a:rPr>
              <a:t>Σ.Ε.Ε. με συμπτώματα</a:t>
            </a:r>
          </a:p>
          <a:p>
            <a:pPr>
              <a:spcBef>
                <a:spcPct val="0"/>
              </a:spcBef>
            </a:pPr>
            <a:r>
              <a:rPr lang="el-GR" altLang="el-GR" sz="2500" b="1">
                <a:solidFill>
                  <a:srgbClr val="000066"/>
                </a:solidFill>
                <a:latin typeface="Arial" charset="0"/>
              </a:rPr>
              <a:t>διάρροιας</a:t>
            </a:r>
            <a:endParaRPr lang="en-US" altLang="el-GR" sz="250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46444" name="Rectangle 12"/>
          <p:cNvSpPr>
            <a:spLocks noChangeArrowheads="1"/>
          </p:cNvSpPr>
          <p:nvPr/>
        </p:nvSpPr>
        <p:spPr bwMode="auto">
          <a:xfrm>
            <a:off x="1025525" y="3963988"/>
            <a:ext cx="21383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spcBef>
                <a:spcPct val="0"/>
              </a:spcBef>
            </a:pPr>
            <a:r>
              <a:rPr lang="el-GR" altLang="el-GR" sz="2200" b="1">
                <a:solidFill>
                  <a:srgbClr val="000066"/>
                </a:solidFill>
                <a:latin typeface="Arial" charset="0"/>
              </a:rPr>
              <a:t>Δυσκοιλιότητα</a:t>
            </a:r>
            <a:endParaRPr lang="en-US" altLang="el-GR" sz="220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46445" name="Rectangle 13"/>
          <p:cNvSpPr>
            <a:spLocks noChangeArrowheads="1"/>
          </p:cNvSpPr>
          <p:nvPr/>
        </p:nvSpPr>
        <p:spPr bwMode="auto">
          <a:xfrm>
            <a:off x="6423025" y="3938588"/>
            <a:ext cx="14144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spcBef>
                <a:spcPct val="0"/>
              </a:spcBef>
            </a:pPr>
            <a:r>
              <a:rPr lang="el-GR" altLang="el-GR" sz="2200" b="1">
                <a:solidFill>
                  <a:srgbClr val="000066"/>
                </a:solidFill>
                <a:latin typeface="Arial" charset="0"/>
              </a:rPr>
              <a:t>Διάρροια</a:t>
            </a:r>
            <a:endParaRPr lang="en-US" altLang="el-GR" sz="220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76142" name="AutoShape 14"/>
          <p:cNvSpPr>
            <a:spLocks noChangeArrowheads="1"/>
          </p:cNvSpPr>
          <p:nvPr/>
        </p:nvSpPr>
        <p:spPr bwMode="invGray">
          <a:xfrm>
            <a:off x="6883400" y="3009900"/>
            <a:ext cx="468313" cy="1003300"/>
          </a:xfrm>
          <a:prstGeom prst="downArrow">
            <a:avLst>
              <a:gd name="adj1" fmla="val 50000"/>
              <a:gd name="adj2" fmla="val 107208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el-GR" altLang="el-GR" sz="2000" smtClean="0">
              <a:solidFill>
                <a:srgbClr val="99FFCC"/>
              </a:solidFill>
            </a:endParaRPr>
          </a:p>
        </p:txBody>
      </p:sp>
      <p:sp>
        <p:nvSpPr>
          <p:cNvPr id="176143" name="AutoShape 15"/>
          <p:cNvSpPr>
            <a:spLocks noChangeArrowheads="1"/>
          </p:cNvSpPr>
          <p:nvPr/>
        </p:nvSpPr>
        <p:spPr bwMode="invGray">
          <a:xfrm>
            <a:off x="1854200" y="4559300"/>
            <a:ext cx="468313" cy="1003300"/>
          </a:xfrm>
          <a:prstGeom prst="downArrow">
            <a:avLst>
              <a:gd name="adj1" fmla="val 50000"/>
              <a:gd name="adj2" fmla="val 107208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el-GR" altLang="el-GR" sz="2000" smtClean="0">
              <a:solidFill>
                <a:srgbClr val="99FFCC"/>
              </a:solidFill>
            </a:endParaRPr>
          </a:p>
        </p:txBody>
      </p:sp>
      <p:sp>
        <p:nvSpPr>
          <p:cNvPr id="176144" name="AutoShape 16"/>
          <p:cNvSpPr>
            <a:spLocks noChangeArrowheads="1"/>
          </p:cNvSpPr>
          <p:nvPr/>
        </p:nvSpPr>
        <p:spPr bwMode="invGray">
          <a:xfrm>
            <a:off x="6896100" y="4541838"/>
            <a:ext cx="468313" cy="1003300"/>
          </a:xfrm>
          <a:prstGeom prst="downArrow">
            <a:avLst>
              <a:gd name="adj1" fmla="val 50000"/>
              <a:gd name="adj2" fmla="val 107208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el-GR" altLang="el-GR" sz="2000" smtClean="0">
              <a:solidFill>
                <a:srgbClr val="99FFCC"/>
              </a:solidFill>
            </a:endParaRPr>
          </a:p>
        </p:txBody>
      </p:sp>
      <p:sp>
        <p:nvSpPr>
          <p:cNvPr id="176145" name="Freeform 17"/>
          <p:cNvSpPr>
            <a:spLocks/>
          </p:cNvSpPr>
          <p:nvPr/>
        </p:nvSpPr>
        <p:spPr bwMode="invGray">
          <a:xfrm>
            <a:off x="3987800" y="5930900"/>
            <a:ext cx="1216025" cy="487363"/>
          </a:xfrm>
          <a:custGeom>
            <a:avLst/>
            <a:gdLst>
              <a:gd name="T0" fmla="*/ 0 w 766"/>
              <a:gd name="T1" fmla="*/ 2147483647 h 307"/>
              <a:gd name="T2" fmla="*/ 2147483647 w 766"/>
              <a:gd name="T3" fmla="*/ 2147483647 h 307"/>
              <a:gd name="T4" fmla="*/ 2147483647 w 766"/>
              <a:gd name="T5" fmla="*/ 2147483647 h 307"/>
              <a:gd name="T6" fmla="*/ 2147483647 w 766"/>
              <a:gd name="T7" fmla="*/ 2147483647 h 307"/>
              <a:gd name="T8" fmla="*/ 2147483647 w 766"/>
              <a:gd name="T9" fmla="*/ 2147483647 h 307"/>
              <a:gd name="T10" fmla="*/ 2147483647 w 766"/>
              <a:gd name="T11" fmla="*/ 2147483647 h 307"/>
              <a:gd name="T12" fmla="*/ 2147483647 w 766"/>
              <a:gd name="T13" fmla="*/ 0 h 307"/>
              <a:gd name="T14" fmla="*/ 2147483647 w 766"/>
              <a:gd name="T15" fmla="*/ 2147483647 h 307"/>
              <a:gd name="T16" fmla="*/ 2147483647 w 766"/>
              <a:gd name="T17" fmla="*/ 2147483647 h 307"/>
              <a:gd name="T18" fmla="*/ 2147483647 w 766"/>
              <a:gd name="T19" fmla="*/ 0 h 307"/>
              <a:gd name="T20" fmla="*/ 0 w 766"/>
              <a:gd name="T21" fmla="*/ 2147483647 h 30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66"/>
              <a:gd name="T34" fmla="*/ 0 h 307"/>
              <a:gd name="T35" fmla="*/ 766 w 766"/>
              <a:gd name="T36" fmla="*/ 307 h 30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66" h="307">
                <a:moveTo>
                  <a:pt x="0" y="153"/>
                </a:moveTo>
                <a:lnTo>
                  <a:pt x="153" y="306"/>
                </a:lnTo>
                <a:lnTo>
                  <a:pt x="153" y="229"/>
                </a:lnTo>
                <a:lnTo>
                  <a:pt x="612" y="229"/>
                </a:lnTo>
                <a:lnTo>
                  <a:pt x="612" y="306"/>
                </a:lnTo>
                <a:lnTo>
                  <a:pt x="765" y="153"/>
                </a:lnTo>
                <a:lnTo>
                  <a:pt x="612" y="0"/>
                </a:lnTo>
                <a:lnTo>
                  <a:pt x="612" y="76"/>
                </a:lnTo>
                <a:lnTo>
                  <a:pt x="153" y="76"/>
                </a:lnTo>
                <a:lnTo>
                  <a:pt x="153" y="0"/>
                </a:lnTo>
                <a:lnTo>
                  <a:pt x="0" y="153"/>
                </a:lnTo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11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l-GR" altLang="el-GR" sz="2800" smtClean="0">
                <a:solidFill>
                  <a:srgbClr val="FFFF00"/>
                </a:solidFill>
                <a:latin typeface="Comic Sans MS" pitchFamily="66" charset="0"/>
              </a:rPr>
              <a:t>Επιτήρηση για καρκίνο π. εντέρου</a:t>
            </a:r>
            <a:endParaRPr lang="en-US" altLang="el-GR" sz="2800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01731" name="Text Box 5"/>
          <p:cNvSpPr txBox="1">
            <a:spLocks noChangeArrowheads="1"/>
          </p:cNvSpPr>
          <p:nvPr/>
        </p:nvSpPr>
        <p:spPr bwMode="auto">
          <a:xfrm>
            <a:off x="1752600" y="5486400"/>
            <a:ext cx="594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l-GR" altLang="el-GR" sz="3600">
                <a:solidFill>
                  <a:srgbClr val="FFFFFF"/>
                </a:solidFill>
                <a:latin typeface="Comic Sans MS" pitchFamily="66" charset="0"/>
              </a:rPr>
              <a:t>Καρκίνος παχέος εντέρου</a:t>
            </a:r>
            <a:endParaRPr lang="en-US" altLang="el-GR" sz="36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201732" name="Picture 6" descr="C:\Documents and Settings\Division of GI\Desktop\kolonoskopisi\7FF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30353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3" name="Picture 7" descr="C:\Documents and Settings\Division of GI\Desktop\kolonoskopisi\7FF7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28800"/>
            <a:ext cx="30353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31"/>
    </mc:Choice>
    <mc:Fallback>
      <p:transition spd="slow" advTm="21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0" descr="colon-smile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0688" y="1365250"/>
            <a:ext cx="3629025" cy="3648075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95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3276600" y="1168400"/>
            <a:ext cx="5327650" cy="747713"/>
          </a:xfrm>
        </p:spPr>
        <p:txBody>
          <a:bodyPr/>
          <a:lstStyle/>
          <a:p>
            <a:pPr algn="ctr" eaLnBrk="1" hangingPunct="1"/>
            <a:r>
              <a:rPr lang="el-GR" altLang="el-GR" b="1" smtClean="0">
                <a:solidFill>
                  <a:schemeClr val="hlink"/>
                </a:solidFill>
              </a:rPr>
              <a:t>ΕΚΚΟΛΠΩΜΑΤΑ</a:t>
            </a:r>
          </a:p>
        </p:txBody>
      </p:sp>
      <p:pic>
        <p:nvPicPr>
          <p:cNvPr id="147459" name="Picture 5" descr="co_ge_7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146175"/>
            <a:ext cx="2592388" cy="2592388"/>
          </a:xfrm>
          <a:noFill/>
        </p:spPr>
      </p:pic>
      <p:pic>
        <p:nvPicPr>
          <p:cNvPr id="147460" name="Picture 8" descr="co_ge_4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3824288"/>
            <a:ext cx="2592388" cy="2593975"/>
          </a:xfrm>
          <a:noFill/>
        </p:spPr>
      </p:pic>
      <p:sp>
        <p:nvSpPr>
          <p:cNvPr id="147461" name="Text Box 16"/>
          <p:cNvSpPr txBox="1">
            <a:spLocks noChangeArrowheads="1"/>
          </p:cNvSpPr>
          <p:nvPr/>
        </p:nvSpPr>
        <p:spPr bwMode="auto">
          <a:xfrm>
            <a:off x="3203575" y="1989138"/>
            <a:ext cx="547211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buClr>
                <a:srgbClr val="FF9900"/>
              </a:buClr>
              <a:buFont typeface="Wingdings" pitchFamily="2" charset="2"/>
              <a:buChar char="Ø"/>
            </a:pPr>
            <a:r>
              <a:rPr kumimoji="1" lang="el-GR" altLang="el-GR" sz="2000" b="1">
                <a:solidFill>
                  <a:srgbClr val="00FFFF"/>
                </a:solidFill>
                <a:latin typeface="Arial" charset="0"/>
              </a:rPr>
              <a:t>  Ασυμπτωματικά</a:t>
            </a:r>
          </a:p>
          <a:p>
            <a:pPr algn="l" eaLnBrk="1" hangingPunct="1">
              <a:buClr>
                <a:srgbClr val="FF9900"/>
              </a:buClr>
              <a:buFont typeface="Wingdings" pitchFamily="2" charset="2"/>
              <a:buChar char="Ø"/>
            </a:pPr>
            <a:r>
              <a:rPr kumimoji="1" lang="el-GR" altLang="el-GR" sz="2000" b="1">
                <a:solidFill>
                  <a:srgbClr val="00FFFF"/>
                </a:solidFill>
                <a:latin typeface="Arial" charset="0"/>
              </a:rPr>
              <a:t>  Αιμορραγία</a:t>
            </a:r>
          </a:p>
          <a:p>
            <a:pPr algn="l" eaLnBrk="1" hangingPunct="1">
              <a:buClr>
                <a:srgbClr val="FF9900"/>
              </a:buClr>
              <a:buFont typeface="Wingdings" pitchFamily="2" charset="2"/>
              <a:buChar char="Ø"/>
            </a:pPr>
            <a:r>
              <a:rPr kumimoji="1" lang="el-GR" altLang="el-GR" sz="2000" b="1">
                <a:solidFill>
                  <a:srgbClr val="00FFFF"/>
                </a:solidFill>
                <a:latin typeface="Arial" charset="0"/>
              </a:rPr>
              <a:t>  Φλεγμονή (Οξεία εκκολπωματίτιδα)</a:t>
            </a:r>
          </a:p>
          <a:p>
            <a:pPr algn="l" eaLnBrk="1" hangingPunct="1">
              <a:buClr>
                <a:srgbClr val="FF9900"/>
              </a:buClr>
              <a:buFont typeface="Wingdings" pitchFamily="2" charset="2"/>
              <a:buChar char="Ø"/>
            </a:pPr>
            <a:r>
              <a:rPr kumimoji="1" lang="el-GR" altLang="el-GR" sz="2000" b="1">
                <a:solidFill>
                  <a:srgbClr val="00FFFF"/>
                </a:solidFill>
                <a:latin typeface="Arial" charset="0"/>
              </a:rPr>
              <a:t>  Διάτρηση - Απόστημα</a:t>
            </a:r>
          </a:p>
        </p:txBody>
      </p:sp>
      <p:sp>
        <p:nvSpPr>
          <p:cNvPr id="147462" name="Oval 17"/>
          <p:cNvSpPr>
            <a:spLocks noChangeArrowheads="1"/>
          </p:cNvSpPr>
          <p:nvPr/>
        </p:nvSpPr>
        <p:spPr bwMode="auto">
          <a:xfrm>
            <a:off x="3578225" y="3860800"/>
            <a:ext cx="4608513" cy="2520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kumimoji="1" lang="el-GR" altLang="el-GR" sz="2000" b="1">
                <a:solidFill>
                  <a:srgbClr val="000000"/>
                </a:solidFill>
                <a:latin typeface="Arial" charset="0"/>
              </a:rPr>
              <a:t>Αν και συνήθως εντοπίζονται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kumimoji="1" lang="el-GR" altLang="el-GR" sz="2000" b="1">
                <a:solidFill>
                  <a:srgbClr val="000000"/>
                </a:solidFill>
                <a:latin typeface="Arial" charset="0"/>
              </a:rPr>
              <a:t> στο (αρ) κόλον,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kumimoji="1" lang="el-GR" altLang="el-GR" sz="2000" b="1">
                <a:solidFill>
                  <a:srgbClr val="000000"/>
                </a:solidFill>
                <a:latin typeface="Arial" charset="0"/>
              </a:rPr>
              <a:t>η αιμορραγία στο 60% 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kumimoji="1" lang="el-GR" altLang="el-GR" sz="2000" b="1">
                <a:solidFill>
                  <a:srgbClr val="000000"/>
                </a:solidFill>
                <a:latin typeface="Arial" charset="0"/>
              </a:rPr>
              <a:t>οφείλεται σε εκκολπώματα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kumimoji="1" lang="el-GR" altLang="el-GR" sz="2000" b="1">
                <a:solidFill>
                  <a:srgbClr val="000000"/>
                </a:solidFill>
                <a:latin typeface="Arial" charset="0"/>
              </a:rPr>
              <a:t> του (δε) κόλου</a:t>
            </a:r>
          </a:p>
        </p:txBody>
      </p:sp>
      <p:sp>
        <p:nvSpPr>
          <p:cNvPr id="7" name="Rectangle 3" descr="Large confetti"/>
          <p:cNvSpPr txBox="1">
            <a:spLocks noChangeArrowheads="1"/>
          </p:cNvSpPr>
          <p:nvPr/>
        </p:nvSpPr>
        <p:spPr bwMode="auto">
          <a:xfrm>
            <a:off x="1331913" y="476250"/>
            <a:ext cx="6477000" cy="5048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l-GR" altLang="el-GR" sz="2800" b="1" kern="0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ΔΟΜΙΚΕΣ ΔΙΑΤΑΡΑΧΕΣ ΕΝΤΕΡΟΥ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48"/>
    </mc:Choice>
    <mc:Fallback>
      <p:transition spd="slow" advTm="49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6"/>
          <p:cNvSpPr>
            <a:spLocks noGrp="1" noChangeArrowheads="1"/>
          </p:cNvSpPr>
          <p:nvPr>
            <p:ph type="title" sz="quarter"/>
          </p:nvPr>
        </p:nvSpPr>
        <p:spPr>
          <a:xfrm>
            <a:off x="2195513" y="1312863"/>
            <a:ext cx="4897437" cy="747712"/>
          </a:xfrm>
          <a:noFill/>
        </p:spPr>
        <p:txBody>
          <a:bodyPr/>
          <a:lstStyle/>
          <a:p>
            <a:pPr algn="ctr" eaLnBrk="1" hangingPunct="1"/>
            <a:r>
              <a:rPr lang="el-GR" altLang="el-GR" b="1" smtClean="0">
                <a:solidFill>
                  <a:schemeClr val="hlink"/>
                </a:solidFill>
              </a:rPr>
              <a:t>ΑΓΓΕΙΟΔΥΣΠΛΑΣΙΕΣ</a:t>
            </a:r>
          </a:p>
        </p:txBody>
      </p:sp>
      <p:pic>
        <p:nvPicPr>
          <p:cNvPr id="148483" name="Picture 8" descr="co_va_1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125538"/>
            <a:ext cx="1584325" cy="1584325"/>
          </a:xfrm>
          <a:noFill/>
        </p:spPr>
      </p:pic>
      <p:pic>
        <p:nvPicPr>
          <p:cNvPr id="148484" name="Picture 11" descr="co_va_0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92950" y="1125538"/>
            <a:ext cx="1512888" cy="1511300"/>
          </a:xfrm>
          <a:noFill/>
        </p:spPr>
      </p:pic>
      <p:pic>
        <p:nvPicPr>
          <p:cNvPr id="148485" name="Picture 14" descr="co_va_2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4724400"/>
            <a:ext cx="1512888" cy="1512888"/>
          </a:xfrm>
          <a:noFill/>
        </p:spPr>
      </p:pic>
      <p:sp>
        <p:nvSpPr>
          <p:cNvPr id="148486" name="Text Box 23"/>
          <p:cNvSpPr txBox="1">
            <a:spLocks noChangeArrowheads="1"/>
          </p:cNvSpPr>
          <p:nvPr/>
        </p:nvSpPr>
        <p:spPr bwMode="auto">
          <a:xfrm>
            <a:off x="2124075" y="2276475"/>
            <a:ext cx="4968875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lnSpc>
                <a:spcPct val="150000"/>
              </a:lnSpc>
              <a:buClr>
                <a:srgbClr val="FF9900"/>
              </a:buClr>
              <a:buFont typeface="Wingdings" pitchFamily="2" charset="2"/>
              <a:buChar char="Ø"/>
            </a:pPr>
            <a:r>
              <a:rPr kumimoji="1" lang="el-GR" altLang="el-GR" sz="1800" b="1">
                <a:solidFill>
                  <a:srgbClr val="00FFFF"/>
                </a:solidFill>
                <a:latin typeface="Arial" charset="0"/>
              </a:rPr>
              <a:t> Στρογγύλες, αστεροειδείς ή δίκην πτερού</a:t>
            </a:r>
          </a:p>
          <a:p>
            <a:pPr algn="l" eaLnBrk="1" hangingPunct="1">
              <a:lnSpc>
                <a:spcPct val="150000"/>
              </a:lnSpc>
              <a:buClr>
                <a:srgbClr val="FF9900"/>
              </a:buClr>
              <a:buFont typeface="Wingdings" pitchFamily="2" charset="2"/>
              <a:buChar char="Ø"/>
            </a:pPr>
            <a:r>
              <a:rPr kumimoji="1" lang="el-GR" altLang="el-GR" sz="1800" b="1">
                <a:solidFill>
                  <a:srgbClr val="00FFFF"/>
                </a:solidFill>
                <a:latin typeface="Arial" charset="0"/>
              </a:rPr>
              <a:t> 1%-2% στο γενικό πληθυσμό</a:t>
            </a:r>
          </a:p>
          <a:p>
            <a:pPr algn="l" eaLnBrk="1" hangingPunct="1">
              <a:lnSpc>
                <a:spcPct val="150000"/>
              </a:lnSpc>
              <a:buClr>
                <a:srgbClr val="FF9900"/>
              </a:buClr>
              <a:buFont typeface="Wingdings" pitchFamily="2" charset="2"/>
              <a:buChar char="Ø"/>
            </a:pPr>
            <a:r>
              <a:rPr kumimoji="1" lang="el-GR" altLang="el-GR" sz="1800" b="1">
                <a:solidFill>
                  <a:srgbClr val="00FFFF"/>
                </a:solidFill>
                <a:latin typeface="Arial" charset="0"/>
              </a:rPr>
              <a:t> (Δε) κόλον – Πολλαπλές (&gt;50%)</a:t>
            </a:r>
          </a:p>
          <a:p>
            <a:pPr algn="l" eaLnBrk="1" hangingPunct="1">
              <a:lnSpc>
                <a:spcPct val="150000"/>
              </a:lnSpc>
              <a:buClr>
                <a:srgbClr val="FF9900"/>
              </a:buClr>
              <a:buFont typeface="Wingdings" pitchFamily="2" charset="2"/>
              <a:buChar char="Ø"/>
            </a:pPr>
            <a:r>
              <a:rPr kumimoji="1" lang="el-GR" altLang="el-GR" sz="1800" b="1">
                <a:solidFill>
                  <a:srgbClr val="00FFFF"/>
                </a:solidFill>
                <a:latin typeface="Arial" charset="0"/>
              </a:rPr>
              <a:t> Ήπια, υποτροπιάζουσα αιμορραγία</a:t>
            </a:r>
          </a:p>
        </p:txBody>
      </p:sp>
      <p:sp>
        <p:nvSpPr>
          <p:cNvPr id="7" name="Rectangle 3" descr="Large confetti"/>
          <p:cNvSpPr txBox="1">
            <a:spLocks noChangeArrowheads="1"/>
          </p:cNvSpPr>
          <p:nvPr/>
        </p:nvSpPr>
        <p:spPr bwMode="auto">
          <a:xfrm>
            <a:off x="1331913" y="476250"/>
            <a:ext cx="6477000" cy="5048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l-GR" altLang="el-GR" sz="2800" b="1" kern="0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ΔΟΜΙΚΕΣ ΔΙΑΤΑΡΑΧΕΣ ΕΝΤΕΡΟΥ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23"/>
    </mc:Choice>
    <mc:Fallback>
      <p:transition spd="slow" advTm="35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 eaLnBrk="1" hangingPunct="1"/>
            <a:r>
              <a:rPr lang="el-GR" altLang="el-GR" b="1" smtClean="0">
                <a:solidFill>
                  <a:schemeClr val="hlink"/>
                </a:solidFill>
              </a:rPr>
              <a:t>ΟΡΘΟΠΡΩΚΤΙΚΑ ΑΙΤΙΑ</a:t>
            </a:r>
          </a:p>
        </p:txBody>
      </p:sp>
      <p:pic>
        <p:nvPicPr>
          <p:cNvPr id="149507" name="Picture 9" descr="co_ge_6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4300" y="3429000"/>
            <a:ext cx="1828800" cy="1828800"/>
          </a:xfrm>
          <a:noFill/>
        </p:spPr>
      </p:pic>
      <p:pic>
        <p:nvPicPr>
          <p:cNvPr id="149508" name="Picture 12" descr="co_he_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4300" y="1341438"/>
            <a:ext cx="1828800" cy="1871662"/>
          </a:xfrm>
          <a:noFill/>
        </p:spPr>
      </p:pic>
      <p:pic>
        <p:nvPicPr>
          <p:cNvPr id="149509" name="Picture 15" descr="co_he_0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888" y="1341438"/>
            <a:ext cx="1871662" cy="1871662"/>
          </a:xfrm>
          <a:noFill/>
        </p:spPr>
      </p:pic>
      <p:sp>
        <p:nvSpPr>
          <p:cNvPr id="149510" name="Text Box 5"/>
          <p:cNvSpPr txBox="1">
            <a:spLocks noChangeArrowheads="1"/>
          </p:cNvSpPr>
          <p:nvPr/>
        </p:nvSpPr>
        <p:spPr bwMode="auto">
          <a:xfrm>
            <a:off x="647700" y="1757363"/>
            <a:ext cx="30607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kumimoji="1" lang="el-GR" altLang="el-GR" sz="2800" b="1">
                <a:solidFill>
                  <a:srgbClr val="F8F8F8"/>
                </a:solidFill>
                <a:latin typeface="Arial" charset="0"/>
              </a:rPr>
              <a:t>1. ΑΙΜΟΡΡΟΪΔΕΣ</a:t>
            </a:r>
          </a:p>
        </p:txBody>
      </p:sp>
      <p:sp>
        <p:nvSpPr>
          <p:cNvPr id="149511" name="Text Box 6"/>
          <p:cNvSpPr txBox="1">
            <a:spLocks noChangeArrowheads="1"/>
          </p:cNvSpPr>
          <p:nvPr/>
        </p:nvSpPr>
        <p:spPr bwMode="auto">
          <a:xfrm>
            <a:off x="755650" y="3702050"/>
            <a:ext cx="2155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kumimoji="1" lang="el-GR" altLang="el-GR" sz="2800" b="1">
                <a:solidFill>
                  <a:srgbClr val="F8F8F8"/>
                </a:solidFill>
                <a:latin typeface="Arial" charset="0"/>
              </a:rPr>
              <a:t>2. ΡΑΓΑΔΑ </a:t>
            </a:r>
          </a:p>
        </p:txBody>
      </p:sp>
      <p:sp>
        <p:nvSpPr>
          <p:cNvPr id="149512" name="Text Box 7"/>
          <p:cNvSpPr txBox="1">
            <a:spLocks noChangeArrowheads="1"/>
          </p:cNvSpPr>
          <p:nvPr/>
        </p:nvSpPr>
        <p:spPr bwMode="auto">
          <a:xfrm>
            <a:off x="827088" y="5357813"/>
            <a:ext cx="51689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accent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kumimoji="1" lang="el-GR" altLang="el-GR" sz="2800" b="1">
                <a:solidFill>
                  <a:srgbClr val="F8F8F8"/>
                </a:solidFill>
                <a:latin typeface="Arial" charset="0"/>
              </a:rPr>
              <a:t>3. ΜΟΝΗΡΕΣ ΕΛΚΟΣ ΟΡΘΟΥ </a:t>
            </a:r>
          </a:p>
        </p:txBody>
      </p:sp>
      <p:pic>
        <p:nvPicPr>
          <p:cNvPr id="149513" name="Picture 18" descr="y040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0788" y="4116388"/>
            <a:ext cx="2303462" cy="2193925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81"/>
    </mc:Choice>
    <mc:Fallback>
      <p:transition spd="slow" advTm="34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6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6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Digital Dots">
  <a:themeElements>
    <a:clrScheme name="Digital Dots 11">
      <a:dk1>
        <a:srgbClr val="00008A"/>
      </a:dk1>
      <a:lt1>
        <a:srgbClr val="99FFCC"/>
      </a:lt1>
      <a:dk2>
        <a:srgbClr val="000066"/>
      </a:dk2>
      <a:lt2>
        <a:srgbClr val="FFCC00"/>
      </a:lt2>
      <a:accent1>
        <a:srgbClr val="0099FF"/>
      </a:accent1>
      <a:accent2>
        <a:srgbClr val="00007A"/>
      </a:accent2>
      <a:accent3>
        <a:srgbClr val="AAAAB8"/>
      </a:accent3>
      <a:accent4>
        <a:srgbClr val="82DAAE"/>
      </a:accent4>
      <a:accent5>
        <a:srgbClr val="AACAFF"/>
      </a:accent5>
      <a:accent6>
        <a:srgbClr val="00006E"/>
      </a:accent6>
      <a:hlink>
        <a:srgbClr val="EAEAEA"/>
      </a:hlink>
      <a:folHlink>
        <a:srgbClr val="FFCC00"/>
      </a:folHlink>
    </a:clrScheme>
    <a:fontScheme name="Digital Do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10">
        <a:dk1>
          <a:srgbClr val="00008A"/>
        </a:dk1>
        <a:lt1>
          <a:srgbClr val="FFFFFF"/>
        </a:lt1>
        <a:dk2>
          <a:srgbClr val="000066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B8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11">
        <a:dk1>
          <a:srgbClr val="00008A"/>
        </a:dk1>
        <a:lt1>
          <a:srgbClr val="99FFCC"/>
        </a:lt1>
        <a:dk2>
          <a:srgbClr val="000066"/>
        </a:dk2>
        <a:lt2>
          <a:srgbClr val="FFCC00"/>
        </a:lt2>
        <a:accent1>
          <a:srgbClr val="0099FF"/>
        </a:accent1>
        <a:accent2>
          <a:srgbClr val="00007A"/>
        </a:accent2>
        <a:accent3>
          <a:srgbClr val="AAAAB8"/>
        </a:accent3>
        <a:accent4>
          <a:srgbClr val="82DAAE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oceprevir_ACM_Template">
  <a:themeElements>
    <a:clrScheme name="">
      <a:dk1>
        <a:srgbClr val="777777"/>
      </a:dk1>
      <a:lt1>
        <a:srgbClr val="FFFFFF"/>
      </a:lt1>
      <a:dk2>
        <a:srgbClr val="00003C"/>
      </a:dk2>
      <a:lt2>
        <a:srgbClr val="FFFF00"/>
      </a:lt2>
      <a:accent1>
        <a:srgbClr val="33CCCC"/>
      </a:accent1>
      <a:accent2>
        <a:srgbClr val="FF6600"/>
      </a:accent2>
      <a:accent3>
        <a:srgbClr val="AAAAAF"/>
      </a:accent3>
      <a:accent4>
        <a:srgbClr val="DADADA"/>
      </a:accent4>
      <a:accent5>
        <a:srgbClr val="ADE2E2"/>
      </a:accent5>
      <a:accent6>
        <a:srgbClr val="E75C00"/>
      </a:accent6>
      <a:hlink>
        <a:srgbClr val="33CC33"/>
      </a:hlink>
      <a:folHlink>
        <a:srgbClr val="FF00FF"/>
      </a:folHlink>
    </a:clrScheme>
    <a:fontScheme name="Boceprevir_ACM_Template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prstShdw prst="shdw17" dist="17961" dir="2700000">
            <a:schemeClr val="accent1">
              <a:gamma/>
              <a:shade val="60000"/>
              <a:invGamma/>
            </a:schemeClr>
          </a:prst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75000"/>
          </a:spcBef>
          <a:spcAft>
            <a:spcPct val="0"/>
          </a:spcAft>
          <a:buClr>
            <a:srgbClr val="FAFD00"/>
          </a:buClr>
          <a:buSzPct val="117000"/>
          <a:buFont typeface="Symbol" charset="0"/>
          <a:buChar char="·"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prstShdw prst="shdw17" dist="17961" dir="2700000">
            <a:schemeClr val="accent1">
              <a:gamma/>
              <a:shade val="60000"/>
              <a:invGamma/>
            </a:schemeClr>
          </a:prst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75000"/>
          </a:spcBef>
          <a:spcAft>
            <a:spcPct val="0"/>
          </a:spcAft>
          <a:buClr>
            <a:srgbClr val="FAFD00"/>
          </a:buClr>
          <a:buSzPct val="117000"/>
          <a:buFont typeface="Symbol" charset="0"/>
          <a:buChar char="·"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Boceprevir_ACM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ceprevir_ACM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ceprevir_ACM_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ceprevir_ACM_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ceprevir_ACM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ceprevir_ACM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ceprevir_ACM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Ricepaper">
  <a:themeElements>
    <a:clrScheme name="Ricepaper 2">
      <a:dk1>
        <a:srgbClr val="00264C"/>
      </a:dk1>
      <a:lt1>
        <a:srgbClr val="FFFFE9"/>
      </a:lt1>
      <a:dk2>
        <a:srgbClr val="333333"/>
      </a:dk2>
      <a:lt2>
        <a:srgbClr val="333333"/>
      </a:lt2>
      <a:accent1>
        <a:srgbClr val="78C0B2"/>
      </a:accent1>
      <a:accent2>
        <a:srgbClr val="262D4C"/>
      </a:accent2>
      <a:accent3>
        <a:srgbClr val="FFFFF2"/>
      </a:accent3>
      <a:accent4>
        <a:srgbClr val="001F40"/>
      </a:accent4>
      <a:accent5>
        <a:srgbClr val="BEDCD5"/>
      </a:accent5>
      <a:accent6>
        <a:srgbClr val="212844"/>
      </a:accent6>
      <a:hlink>
        <a:srgbClr val="598BBD"/>
      </a:hlink>
      <a:folHlink>
        <a:srgbClr val="4D4D4D"/>
      </a:folHlink>
    </a:clrScheme>
    <a:fontScheme name="Ricepape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cepaper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paper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Ricepaper">
  <a:themeElements>
    <a:clrScheme name="Ricepaper 2">
      <a:dk1>
        <a:srgbClr val="00264C"/>
      </a:dk1>
      <a:lt1>
        <a:srgbClr val="FFFFE9"/>
      </a:lt1>
      <a:dk2>
        <a:srgbClr val="333333"/>
      </a:dk2>
      <a:lt2>
        <a:srgbClr val="333333"/>
      </a:lt2>
      <a:accent1>
        <a:srgbClr val="78C0B2"/>
      </a:accent1>
      <a:accent2>
        <a:srgbClr val="262D4C"/>
      </a:accent2>
      <a:accent3>
        <a:srgbClr val="FFFFF2"/>
      </a:accent3>
      <a:accent4>
        <a:srgbClr val="001F40"/>
      </a:accent4>
      <a:accent5>
        <a:srgbClr val="BEDCD5"/>
      </a:accent5>
      <a:accent6>
        <a:srgbClr val="212844"/>
      </a:accent6>
      <a:hlink>
        <a:srgbClr val="598BBD"/>
      </a:hlink>
      <a:folHlink>
        <a:srgbClr val="4D4D4D"/>
      </a:folHlink>
    </a:clrScheme>
    <a:fontScheme name="Ricepape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cepaper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paper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elling a Product or Service">
  <a:themeElements>
    <a:clrScheme name="Selling a Product or Service 1">
      <a:dk1>
        <a:srgbClr val="808080"/>
      </a:dk1>
      <a:lt1>
        <a:srgbClr val="F8F8F8"/>
      </a:lt1>
      <a:dk2>
        <a:srgbClr val="000000"/>
      </a:dk2>
      <a:lt2>
        <a:srgbClr val="FFFFFF"/>
      </a:lt2>
      <a:accent1>
        <a:srgbClr val="6699FF"/>
      </a:accent1>
      <a:accent2>
        <a:srgbClr val="9933FF"/>
      </a:accent2>
      <a:accent3>
        <a:srgbClr val="AAAAAA"/>
      </a:accent3>
      <a:accent4>
        <a:srgbClr val="D4D4D4"/>
      </a:accent4>
      <a:accent5>
        <a:srgbClr val="B8CAFF"/>
      </a:accent5>
      <a:accent6>
        <a:srgbClr val="8A2DE7"/>
      </a:accent6>
      <a:hlink>
        <a:srgbClr val="00FFFF"/>
      </a:hlink>
      <a:folHlink>
        <a:srgbClr val="0099CC"/>
      </a:folHlink>
    </a:clrScheme>
    <a:fontScheme name="Selling a Product or Servic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elling a Product or Service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ling a Product or Service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Serv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Service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Ricepaper">
  <a:themeElements>
    <a:clrScheme name="Ricepaper 2">
      <a:dk1>
        <a:srgbClr val="00264C"/>
      </a:dk1>
      <a:lt1>
        <a:srgbClr val="FFFFE9"/>
      </a:lt1>
      <a:dk2>
        <a:srgbClr val="333333"/>
      </a:dk2>
      <a:lt2>
        <a:srgbClr val="333333"/>
      </a:lt2>
      <a:accent1>
        <a:srgbClr val="78C0B2"/>
      </a:accent1>
      <a:accent2>
        <a:srgbClr val="262D4C"/>
      </a:accent2>
      <a:accent3>
        <a:srgbClr val="FFFFF2"/>
      </a:accent3>
      <a:accent4>
        <a:srgbClr val="001F40"/>
      </a:accent4>
      <a:accent5>
        <a:srgbClr val="BEDCD5"/>
      </a:accent5>
      <a:accent6>
        <a:srgbClr val="212844"/>
      </a:accent6>
      <a:hlink>
        <a:srgbClr val="598BBD"/>
      </a:hlink>
      <a:folHlink>
        <a:srgbClr val="4D4D4D"/>
      </a:folHlink>
    </a:clrScheme>
    <a:fontScheme name="Ricepape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cepaper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paper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4583</TotalTime>
  <Words>1235</Words>
  <Application>Microsoft Office PowerPoint</Application>
  <PresentationFormat>On-screen Show (4:3)</PresentationFormat>
  <Paragraphs>415</Paragraphs>
  <Slides>61</Slides>
  <Notes>6</Notes>
  <HiddenSlides>0</HiddenSlides>
  <MMClips>61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3" baseType="lpstr">
      <vt:lpstr>Default Design</vt:lpstr>
      <vt:lpstr>Textured</vt:lpstr>
      <vt:lpstr>1_Boceprevir_ACM_Template</vt:lpstr>
      <vt:lpstr>Θέμα του Office</vt:lpstr>
      <vt:lpstr>Ricepaper</vt:lpstr>
      <vt:lpstr>1_Ricepaper</vt:lpstr>
      <vt:lpstr>2_Default Design</vt:lpstr>
      <vt:lpstr>Selling a Product or Service</vt:lpstr>
      <vt:lpstr>2_Ricepaper</vt:lpstr>
      <vt:lpstr>3_Default Design</vt:lpstr>
      <vt:lpstr>1_Digital Dots</vt:lpstr>
      <vt:lpstr>CorelDRAW</vt:lpstr>
      <vt:lpstr>ΠΑΘΗΣΕΙΣ ΠΑΧΕΟΣ ΕΝΤΕΡΟΥ</vt:lpstr>
      <vt:lpstr>PowerPoint Presentation</vt:lpstr>
      <vt:lpstr>Σύνδρομο ευερεθίστου εντέρου</vt:lpstr>
      <vt:lpstr>PowerPoint Presentation</vt:lpstr>
      <vt:lpstr>PowerPoint Presentation</vt:lpstr>
      <vt:lpstr>PowerPoint Presentation</vt:lpstr>
      <vt:lpstr>ΕΚΚΟΛΠΩΜΑΤΑ</vt:lpstr>
      <vt:lpstr>ΑΓΓΕΙΟΔΥΣΠΛΑΣΙΕΣ</vt:lpstr>
      <vt:lpstr>ΟΡΘΟΠΡΩΚΤΙΚΑ ΑΙΤΙΑ</vt:lpstr>
      <vt:lpstr>PowerPoint Presentation</vt:lpstr>
      <vt:lpstr>ΙΣΧΑΙΜΙΚΗ ΚΟΛΙΤΙΔΑ</vt:lpstr>
      <vt:lpstr>ΠΟΛΥΠΟΔΕΣ - ΚΑΡΚΙΝΟΣ</vt:lpstr>
      <vt:lpstr>PowerPoint Presentation</vt:lpstr>
      <vt:lpstr>PowerPoint Presentation</vt:lpstr>
      <vt:lpstr>PowerPoint Presentation</vt:lpstr>
      <vt:lpstr>ΔΑΚΤΥΛΙΚΗ ΕΞΕΤΑΣΗ</vt:lpstr>
      <vt:lpstr>ΟΡΘΟΣΚΟΠΗΣΗ</vt:lpstr>
      <vt:lpstr>ΚΟΛΟΝΟΣΚΟΠΗΣΗ</vt:lpstr>
      <vt:lpstr>Ιδιοπαθής Φλεγμονώδης Νόσος του Εντέρου (ΙΦΝΕ)</vt:lpstr>
      <vt:lpstr>ΟΡΙΣΜΟΙ</vt:lpstr>
      <vt:lpstr>PowerPoint Presentation</vt:lpstr>
      <vt:lpstr>Ιστορικό</vt:lpstr>
      <vt:lpstr>PowerPoint Presentation</vt:lpstr>
      <vt:lpstr>Ενδοσκόπηση</vt:lpstr>
      <vt:lpstr>PowerPoint Presentation</vt:lpstr>
      <vt:lpstr>Ελκώδης κολίτιδα</vt:lpstr>
      <vt:lpstr>Νόσος Crohn</vt:lpstr>
      <vt:lpstr>PowerPoint Presentation</vt:lpstr>
      <vt:lpstr>Ιστολογία</vt:lpstr>
      <vt:lpstr>Ανατομική κατανομή ΕΚ</vt:lpstr>
      <vt:lpstr>Ανατομική κατανομή Crohn</vt:lpstr>
      <vt:lpstr>PowerPoint Presentation</vt:lpstr>
      <vt:lpstr>Εντεροσκόπηση</vt:lpstr>
      <vt:lpstr>Ακτινολογική διερεύνηση λεπτού εντέρου βασική στη νόσο Crohn</vt:lpstr>
      <vt:lpstr>Ακτινολογική διερεύνηση λεπτού εντέρου βασική στη ν. Crohn</vt:lpstr>
      <vt:lpstr>Ασύρματη κάψουλα ενδοσκόπησης</vt:lpstr>
      <vt:lpstr>PowerPoint Presentation</vt:lpstr>
      <vt:lpstr>PowerPoint Presentation</vt:lpstr>
      <vt:lpstr>PowerPoint Presentation</vt:lpstr>
      <vt:lpstr>Εκτίμηση βαρύτητας ΕΚ</vt:lpstr>
      <vt:lpstr>Εκτίμηση βαρύτητας Crohn</vt:lpstr>
      <vt:lpstr>Δερματικές εκδηλώσεις στην ΙΦΝΕ</vt:lpstr>
      <vt:lpstr>PowerPoint Presentation</vt:lpstr>
      <vt:lpstr>ΠΡΩΤΟΠΑΘΗΣ ΣΚΛΗΡΥΝΤΙΚΗ ΧΟΛΑΓΓΕΙΙΤΙΔΑ</vt:lpstr>
      <vt:lpstr>Χολολιθίαση</vt:lpstr>
      <vt:lpstr>ΙΦΝΕ και καρκίνος π. εντέρου</vt:lpstr>
      <vt:lpstr>ΝΕΟΠΛΑΣΜΑΤΑ ΠΑΧΕΟΣ ΕΝΤΕΡΟΥ</vt:lpstr>
      <vt:lpstr>PowerPoint Presentation</vt:lpstr>
      <vt:lpstr>Κλινική εικόνα ΚΠΕ</vt:lpstr>
      <vt:lpstr>Διάγνωση ΚΠΕ</vt:lpstr>
      <vt:lpstr>Ομάδες αυξημένου κινδύνου</vt:lpstr>
      <vt:lpstr>PowerPoint Presentation</vt:lpstr>
      <vt:lpstr>Άλλοι παράγοντες κινδύνου</vt:lpstr>
      <vt:lpstr>Πρόληψη ΚΠΕ</vt:lpstr>
      <vt:lpstr>Πρωτογενής πρόληψη Δίαιτα</vt:lpstr>
      <vt:lpstr>Πρωτογενής πρόληψη Φυσική άσκηση</vt:lpstr>
      <vt:lpstr>Δευτερογενής πρόληψη</vt:lpstr>
      <vt:lpstr>Κολονοσκόπηση</vt:lpstr>
      <vt:lpstr>Επιτήρηση για καρκίνο π. εντέρου</vt:lpstr>
      <vt:lpstr>Επιτήρηση για καρκίνο π. εντέρου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</dc:creator>
  <cp:lastModifiedBy>User</cp:lastModifiedBy>
  <cp:revision>392</cp:revision>
  <dcterms:created xsi:type="dcterms:W3CDTF">1601-01-01T00:00:00Z</dcterms:created>
  <dcterms:modified xsi:type="dcterms:W3CDTF">2020-04-18T20:20:54Z</dcterms:modified>
</cp:coreProperties>
</file>