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90"/>
  </p:notesMasterIdLst>
  <p:sldIdLst>
    <p:sldId id="372" r:id="rId2"/>
    <p:sldId id="343" r:id="rId3"/>
    <p:sldId id="256" r:id="rId4"/>
    <p:sldId id="381" r:id="rId5"/>
    <p:sldId id="257" r:id="rId6"/>
    <p:sldId id="331" r:id="rId7"/>
    <p:sldId id="312" r:id="rId8"/>
    <p:sldId id="313" r:id="rId9"/>
    <p:sldId id="332" r:id="rId10"/>
    <p:sldId id="314" r:id="rId11"/>
    <p:sldId id="305" r:id="rId12"/>
    <p:sldId id="315" r:id="rId13"/>
    <p:sldId id="351" r:id="rId14"/>
    <p:sldId id="316" r:id="rId15"/>
    <p:sldId id="260" r:id="rId16"/>
    <p:sldId id="342" r:id="rId17"/>
    <p:sldId id="279" r:id="rId18"/>
    <p:sldId id="292" r:id="rId19"/>
    <p:sldId id="391" r:id="rId20"/>
    <p:sldId id="392" r:id="rId21"/>
    <p:sldId id="271" r:id="rId22"/>
    <p:sldId id="272" r:id="rId23"/>
    <p:sldId id="296" r:id="rId24"/>
    <p:sldId id="393" r:id="rId25"/>
    <p:sldId id="323" r:id="rId26"/>
    <p:sldId id="286" r:id="rId27"/>
    <p:sldId id="288" r:id="rId28"/>
    <p:sldId id="365" r:id="rId29"/>
    <p:sldId id="367" r:id="rId30"/>
    <p:sldId id="361" r:id="rId31"/>
    <p:sldId id="368" r:id="rId32"/>
    <p:sldId id="363" r:id="rId33"/>
    <p:sldId id="364" r:id="rId34"/>
    <p:sldId id="394" r:id="rId35"/>
    <p:sldId id="358" r:id="rId36"/>
    <p:sldId id="426" r:id="rId37"/>
    <p:sldId id="359" r:id="rId38"/>
    <p:sldId id="427" r:id="rId39"/>
    <p:sldId id="295" r:id="rId40"/>
    <p:sldId id="428" r:id="rId41"/>
    <p:sldId id="371" r:id="rId42"/>
    <p:sldId id="375" r:id="rId43"/>
    <p:sldId id="424" r:id="rId44"/>
    <p:sldId id="423" r:id="rId45"/>
    <p:sldId id="311" r:id="rId46"/>
    <p:sldId id="265" r:id="rId47"/>
    <p:sldId id="353" r:id="rId48"/>
    <p:sldId id="333" r:id="rId49"/>
    <p:sldId id="346" r:id="rId50"/>
    <p:sldId id="268" r:id="rId51"/>
    <p:sldId id="347" r:id="rId52"/>
    <p:sldId id="269" r:id="rId53"/>
    <p:sldId id="338" r:id="rId54"/>
    <p:sldId id="270" r:id="rId55"/>
    <p:sldId id="334" r:id="rId56"/>
    <p:sldId id="348" r:id="rId57"/>
    <p:sldId id="335" r:id="rId58"/>
    <p:sldId id="283" r:id="rId59"/>
    <p:sldId id="386" r:id="rId60"/>
    <p:sldId id="336" r:id="rId61"/>
    <p:sldId id="291" r:id="rId62"/>
    <p:sldId id="388" r:id="rId63"/>
    <p:sldId id="298" r:id="rId64"/>
    <p:sldId id="389" r:id="rId65"/>
    <p:sldId id="289" r:id="rId66"/>
    <p:sldId id="337" r:id="rId67"/>
    <p:sldId id="370" r:id="rId68"/>
    <p:sldId id="369" r:id="rId69"/>
    <p:sldId id="374" r:id="rId70"/>
    <p:sldId id="261" r:id="rId71"/>
    <p:sldId id="383" r:id="rId72"/>
    <p:sldId id="266" r:id="rId73"/>
    <p:sldId id="264" r:id="rId74"/>
    <p:sldId id="385" r:id="rId75"/>
    <p:sldId id="263" r:id="rId76"/>
    <p:sldId id="390" r:id="rId77"/>
    <p:sldId id="309" r:id="rId78"/>
    <p:sldId id="356" r:id="rId79"/>
    <p:sldId id="306" r:id="rId80"/>
    <p:sldId id="307" r:id="rId81"/>
    <p:sldId id="327" r:id="rId82"/>
    <p:sldId id="340" r:id="rId83"/>
    <p:sldId id="308" r:id="rId84"/>
    <p:sldId id="344" r:id="rId85"/>
    <p:sldId id="345" r:id="rId86"/>
    <p:sldId id="324" r:id="rId87"/>
    <p:sldId id="276" r:id="rId88"/>
    <p:sldId id="310" r:id="rId89"/>
  </p:sldIdLst>
  <p:sldSz cx="9144000" cy="5715000" type="screen16x10"/>
  <p:notesSz cx="6858000" cy="9144000"/>
  <p:custDataLst>
    <p:tags r:id="rId91"/>
  </p:custDataLst>
  <p:defaultTextStyle>
    <a:defPPr>
      <a:defRPr lang="el-GR"/>
    </a:defPPr>
    <a:lvl1pPr algn="l" rtl="0" fontAlgn="base">
      <a:spcBef>
        <a:spcPct val="0"/>
      </a:spcBef>
      <a:spcAft>
        <a:spcPct val="0"/>
      </a:spcAft>
      <a:defRPr sz="2000" b="1"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sz="2000" b="1"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sz="2000" b="1"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sz="2000" b="1"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sz="2000" b="1" kern="1200">
        <a:solidFill>
          <a:schemeClr val="tx1"/>
        </a:solidFill>
        <a:latin typeface="Verdana" panose="020B0604030504040204" pitchFamily="34" charset="0"/>
        <a:ea typeface="+mn-ea"/>
        <a:cs typeface="+mn-cs"/>
      </a:defRPr>
    </a:lvl5pPr>
    <a:lvl6pPr marL="2286000" algn="l" defTabSz="914400" rtl="0" eaLnBrk="1" latinLnBrk="0" hangingPunct="1">
      <a:defRPr sz="2000" b="1" kern="1200">
        <a:solidFill>
          <a:schemeClr val="tx1"/>
        </a:solidFill>
        <a:latin typeface="Verdana" panose="020B0604030504040204" pitchFamily="34" charset="0"/>
        <a:ea typeface="+mn-ea"/>
        <a:cs typeface="+mn-cs"/>
      </a:defRPr>
    </a:lvl6pPr>
    <a:lvl7pPr marL="2743200" algn="l" defTabSz="914400" rtl="0" eaLnBrk="1" latinLnBrk="0" hangingPunct="1">
      <a:defRPr sz="2000" b="1" kern="1200">
        <a:solidFill>
          <a:schemeClr val="tx1"/>
        </a:solidFill>
        <a:latin typeface="Verdana" panose="020B0604030504040204" pitchFamily="34" charset="0"/>
        <a:ea typeface="+mn-ea"/>
        <a:cs typeface="+mn-cs"/>
      </a:defRPr>
    </a:lvl7pPr>
    <a:lvl8pPr marL="3200400" algn="l" defTabSz="914400" rtl="0" eaLnBrk="1" latinLnBrk="0" hangingPunct="1">
      <a:defRPr sz="2000" b="1" kern="1200">
        <a:solidFill>
          <a:schemeClr val="tx1"/>
        </a:solidFill>
        <a:latin typeface="Verdana" panose="020B0604030504040204" pitchFamily="34" charset="0"/>
        <a:ea typeface="+mn-ea"/>
        <a:cs typeface="+mn-cs"/>
      </a:defRPr>
    </a:lvl8pPr>
    <a:lvl9pPr marL="3657600" algn="l" defTabSz="914400" rtl="0" eaLnBrk="1" latinLnBrk="0" hangingPunct="1">
      <a:defRPr sz="2000" b="1"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105C06-1C38-457D-95FE-ACDE033C7241}" v="1" dt="2024-04-01T10:06:59.048"/>
  </p1510:revLst>
</p1510:revInfo>
</file>

<file path=ppt/tableStyles.xml><?xml version="1.0" encoding="utf-8"?>
<a:tblStyleLst xmlns:a="http://schemas.openxmlformats.org/drawingml/2006/main" def="{5C22544A-7EE6-4342-B048-85BDC9FD1C3A}">
  <a:tblStyle styleId="{85BE263C-DBD7-4A20-BB59-AAB30ACAA65A}" styleName="Μεσαίο στυλ 3 - Έμφαση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93785" autoAdjust="0"/>
  </p:normalViewPr>
  <p:slideViewPr>
    <p:cSldViewPr>
      <p:cViewPr varScale="1">
        <p:scale>
          <a:sx n="103" d="100"/>
          <a:sy n="103" d="100"/>
        </p:scale>
        <p:origin x="734" y="72"/>
      </p:cViewPr>
      <p:guideLst>
        <p:guide orient="horz" pos="180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38EED-F1CE-4EF1-9F1C-51FC01556D64}" type="doc">
      <dgm:prSet loTypeId="urn:microsoft.com/office/officeart/2005/8/layout/arrow5" loCatId="relationship" qsTypeId="urn:microsoft.com/office/officeart/2005/8/quickstyle/3d9" qsCatId="3D" csTypeId="urn:microsoft.com/office/officeart/2005/8/colors/colorful1" csCatId="colorful" phldr="1"/>
      <dgm:spPr>
        <a:scene3d>
          <a:camera prst="perspectiveRelaxed">
            <a:rot lat="19560765" lon="20753522" rev="1232339"/>
          </a:camera>
          <a:lightRig rig="soft" dir="t"/>
          <a:backdrop>
            <a:anchor x="0" y="0" z="-210000"/>
            <a:norm dx="0" dy="0" dz="914400"/>
            <a:up dx="0" dy="914400" dz="0"/>
          </a:backdrop>
        </a:scene3d>
      </dgm:spPr>
      <dgm:t>
        <a:bodyPr/>
        <a:lstStyle/>
        <a:p>
          <a:endParaRPr lang="el-GR"/>
        </a:p>
      </dgm:t>
    </dgm:pt>
    <dgm:pt modelId="{83D9BB89-5EED-4D7A-8928-20BA3465C05D}">
      <dgm:prSet phldrT="[Text]" custT="1"/>
      <dgm:spPr>
        <a:sp3d extrusionH="152250" prstMaterial="matte">
          <a:bevelT w="165100" prst="coolSlant"/>
        </a:sp3d>
      </dgm:spPr>
      <dgm:t>
        <a:bodyPr/>
        <a:lstStyle/>
        <a:p>
          <a:r>
            <a:rPr lang="el-GR" sz="1800" dirty="0"/>
            <a:t>Το σύνολο μέτρων που πρέπει να παίρνει ο επαγγελματίας υγείας για να μην εκτεθεί σε κίνδυνο μετάδοσης μολυσματικών ασθενειών από τους ασθενείς που φροντίζει</a:t>
          </a:r>
        </a:p>
      </dgm:t>
    </dgm:pt>
    <dgm:pt modelId="{19D7D29B-A251-48BB-B052-62BB99C99853}" type="parTrans" cxnId="{51F6E3A2-3851-4575-B2BD-71BA9E2E1521}">
      <dgm:prSet/>
      <dgm:spPr/>
      <dgm:t>
        <a:bodyPr/>
        <a:lstStyle/>
        <a:p>
          <a:endParaRPr lang="el-GR"/>
        </a:p>
      </dgm:t>
    </dgm:pt>
    <dgm:pt modelId="{4EBA33EE-A06A-4DB2-8511-5D28406AA283}" type="sibTrans" cxnId="{51F6E3A2-3851-4575-B2BD-71BA9E2E1521}">
      <dgm:prSet/>
      <dgm:spPr/>
      <dgm:t>
        <a:bodyPr/>
        <a:lstStyle/>
        <a:p>
          <a:endParaRPr lang="el-GR"/>
        </a:p>
      </dgm:t>
    </dgm:pt>
    <dgm:pt modelId="{63899F79-4078-43E7-9B48-864958D63D92}">
      <dgm:prSet custT="1"/>
      <dgm:spPr>
        <a:sp3d extrusionH="152250" prstMaterial="matte">
          <a:bevelT w="165100" prst="coolSlant"/>
        </a:sp3d>
      </dgm:spPr>
      <dgm:t>
        <a:bodyPr/>
        <a:lstStyle/>
        <a:p>
          <a:r>
            <a:rPr lang="el-GR" sz="1800" dirty="0"/>
            <a:t>Το σύνολο των πολιτικών που πρέπει να έχει κάθε εργοδότης που απασχολεί επαγγελματίες υγείας ως μέτρα ασφάλειας για τον επαγγελματικό κίνδυνο που αντιμετωπίζει το προσωπικό του</a:t>
          </a:r>
        </a:p>
      </dgm:t>
    </dgm:pt>
    <dgm:pt modelId="{47BEAEB8-49B5-4861-83AA-FBEE10AE78D0}" type="parTrans" cxnId="{6D7CF197-99E7-4546-B16D-4DEBF4607AEB}">
      <dgm:prSet/>
      <dgm:spPr/>
      <dgm:t>
        <a:bodyPr/>
        <a:lstStyle/>
        <a:p>
          <a:endParaRPr lang="el-GR"/>
        </a:p>
      </dgm:t>
    </dgm:pt>
    <dgm:pt modelId="{224DFA0B-66E8-4BEB-9A1E-055F96642CFF}" type="sibTrans" cxnId="{6D7CF197-99E7-4546-B16D-4DEBF4607AEB}">
      <dgm:prSet/>
      <dgm:spPr/>
      <dgm:t>
        <a:bodyPr/>
        <a:lstStyle/>
        <a:p>
          <a:endParaRPr lang="el-GR"/>
        </a:p>
      </dgm:t>
    </dgm:pt>
    <dgm:pt modelId="{2EB61DCA-DFD7-493F-ADD1-513E01E49544}" type="pres">
      <dgm:prSet presAssocID="{45B38EED-F1CE-4EF1-9F1C-51FC01556D64}" presName="diagram" presStyleCnt="0">
        <dgm:presLayoutVars>
          <dgm:dir/>
          <dgm:resizeHandles val="exact"/>
        </dgm:presLayoutVars>
      </dgm:prSet>
      <dgm:spPr/>
    </dgm:pt>
    <dgm:pt modelId="{A11073B4-E38A-41EA-8C5D-DA4FD72668B1}" type="pres">
      <dgm:prSet presAssocID="{83D9BB89-5EED-4D7A-8928-20BA3465C05D}" presName="arrow" presStyleLbl="node1" presStyleIdx="0" presStyleCnt="2" custScaleX="124303">
        <dgm:presLayoutVars>
          <dgm:bulletEnabled val="1"/>
        </dgm:presLayoutVars>
      </dgm:prSet>
      <dgm:spPr/>
    </dgm:pt>
    <dgm:pt modelId="{68C241AF-9F85-4451-9CB1-5381F097A8A0}" type="pres">
      <dgm:prSet presAssocID="{63899F79-4078-43E7-9B48-864958D63D92}" presName="arrow" presStyleLbl="node1" presStyleIdx="1" presStyleCnt="2" custScaleX="124303">
        <dgm:presLayoutVars>
          <dgm:bulletEnabled val="1"/>
        </dgm:presLayoutVars>
      </dgm:prSet>
      <dgm:spPr/>
    </dgm:pt>
  </dgm:ptLst>
  <dgm:cxnLst>
    <dgm:cxn modelId="{A9A5AC2B-7C40-49CF-85E5-FBEA64526235}" type="presOf" srcId="{45B38EED-F1CE-4EF1-9F1C-51FC01556D64}" destId="{2EB61DCA-DFD7-493F-ADD1-513E01E49544}" srcOrd="0" destOrd="0" presId="urn:microsoft.com/office/officeart/2005/8/layout/arrow5"/>
    <dgm:cxn modelId="{D0E9DE72-F1FE-4D60-8203-AB9265556575}" type="presOf" srcId="{83D9BB89-5EED-4D7A-8928-20BA3465C05D}" destId="{A11073B4-E38A-41EA-8C5D-DA4FD72668B1}" srcOrd="0" destOrd="0" presId="urn:microsoft.com/office/officeart/2005/8/layout/arrow5"/>
    <dgm:cxn modelId="{6D7CF197-99E7-4546-B16D-4DEBF4607AEB}" srcId="{45B38EED-F1CE-4EF1-9F1C-51FC01556D64}" destId="{63899F79-4078-43E7-9B48-864958D63D92}" srcOrd="1" destOrd="0" parTransId="{47BEAEB8-49B5-4861-83AA-FBEE10AE78D0}" sibTransId="{224DFA0B-66E8-4BEB-9A1E-055F96642CFF}"/>
    <dgm:cxn modelId="{51F6E3A2-3851-4575-B2BD-71BA9E2E1521}" srcId="{45B38EED-F1CE-4EF1-9F1C-51FC01556D64}" destId="{83D9BB89-5EED-4D7A-8928-20BA3465C05D}" srcOrd="0" destOrd="0" parTransId="{19D7D29B-A251-48BB-B052-62BB99C99853}" sibTransId="{4EBA33EE-A06A-4DB2-8511-5D28406AA283}"/>
    <dgm:cxn modelId="{DCBA2FE7-2BC0-4449-9C9F-900CBE963EDA}" type="presOf" srcId="{63899F79-4078-43E7-9B48-864958D63D92}" destId="{68C241AF-9F85-4451-9CB1-5381F097A8A0}" srcOrd="0" destOrd="0" presId="urn:microsoft.com/office/officeart/2005/8/layout/arrow5"/>
    <dgm:cxn modelId="{70E25552-B028-4C73-AFE0-BCB280F493CD}" type="presParOf" srcId="{2EB61DCA-DFD7-493F-ADD1-513E01E49544}" destId="{A11073B4-E38A-41EA-8C5D-DA4FD72668B1}" srcOrd="0" destOrd="0" presId="urn:microsoft.com/office/officeart/2005/8/layout/arrow5"/>
    <dgm:cxn modelId="{2DF23AA7-268F-4360-8707-10312FA85F61}" type="presParOf" srcId="{2EB61DCA-DFD7-493F-ADD1-513E01E49544}" destId="{68C241AF-9F85-4451-9CB1-5381F097A8A0}"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073B4-E38A-41EA-8C5D-DA4FD72668B1}">
      <dsp:nvSpPr>
        <dsp:cNvPr id="0" name=""/>
        <dsp:cNvSpPr/>
      </dsp:nvSpPr>
      <dsp:spPr>
        <a:xfrm rot="16200000">
          <a:off x="-415747" y="1093439"/>
          <a:ext cx="4264746" cy="3430927"/>
        </a:xfrm>
        <a:prstGeom prst="downArrow">
          <a:avLst>
            <a:gd name="adj1" fmla="val 50000"/>
            <a:gd name="adj2" fmla="val 35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perspectiveRelaxed">
            <a:rot lat="19560765" lon="20753522" rev="1232339"/>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sp3d extrusionH="28000" prstMaterial="matte"/>
        </a:bodyPr>
        <a:lstStyle/>
        <a:p>
          <a:pPr marL="0" lvl="0" indent="0" algn="ctr" defTabSz="800100">
            <a:lnSpc>
              <a:spcPct val="90000"/>
            </a:lnSpc>
            <a:spcBef>
              <a:spcPct val="0"/>
            </a:spcBef>
            <a:spcAft>
              <a:spcPct val="35000"/>
            </a:spcAft>
            <a:buNone/>
          </a:pPr>
          <a:r>
            <a:rPr lang="el-GR" sz="1800" kern="1200" dirty="0"/>
            <a:t>Το σύνολο μέτρων που πρέπει να παίρνει ο επαγγελματίας υγείας για να μην εκτεθεί σε κίνδυνο μετάδοσης μολυσματικών ασθενειών από τους ασθενείς που φροντίζει</a:t>
          </a:r>
        </a:p>
      </dsp:txBody>
      <dsp:txXfrm rot="5400000">
        <a:off x="1163" y="1742716"/>
        <a:ext cx="2830515" cy="2132373"/>
      </dsp:txXfrm>
    </dsp:sp>
    <dsp:sp modelId="{68C241AF-9F85-4451-9CB1-5381F097A8A0}">
      <dsp:nvSpPr>
        <dsp:cNvPr id="0" name=""/>
        <dsp:cNvSpPr/>
      </dsp:nvSpPr>
      <dsp:spPr>
        <a:xfrm rot="5400000">
          <a:off x="3291794" y="1093439"/>
          <a:ext cx="4264746" cy="3430927"/>
        </a:xfrm>
        <a:prstGeom prst="downArrow">
          <a:avLst>
            <a:gd name="adj1" fmla="val 50000"/>
            <a:gd name="adj2" fmla="val 35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perspectiveRelaxed">
            <a:rot lat="19560765" lon="20753522" rev="1232339"/>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sp3d extrusionH="28000" prstMaterial="matte"/>
        </a:bodyPr>
        <a:lstStyle/>
        <a:p>
          <a:pPr marL="0" lvl="0" indent="0" algn="ctr" defTabSz="800100">
            <a:lnSpc>
              <a:spcPct val="90000"/>
            </a:lnSpc>
            <a:spcBef>
              <a:spcPct val="0"/>
            </a:spcBef>
            <a:spcAft>
              <a:spcPct val="35000"/>
            </a:spcAft>
            <a:buNone/>
          </a:pPr>
          <a:r>
            <a:rPr lang="el-GR" sz="1800" kern="1200" dirty="0"/>
            <a:t>Το σύνολο των πολιτικών που πρέπει να έχει κάθε εργοδότης που απασχολεί επαγγελματίες υγείας ως μέτρα ασφάλειας για τον επαγγελματικό κίνδυνο που αντιμετωπίζει το προσωπικό του</a:t>
          </a:r>
        </a:p>
      </dsp:txBody>
      <dsp:txXfrm rot="-5400000">
        <a:off x="4309116" y="1742717"/>
        <a:ext cx="2830515" cy="2132373"/>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0:43.8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1,'9719'0,"-9709"0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0:48.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1,'9596'0,"-9603"0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0:52.1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1,'1323'0,"-1306"0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12.9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1,'9490'0,"-9477"0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17.4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0,'9542'0,"-9541"0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21.2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1,'9554'0,"-9540"0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24.7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1,'9271'0,"-9279"0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1T07:01:28.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0,'8864'0,"-8855"0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11402F-CB32-4496-9B77-7A5252A77DC3}" type="datetimeFigureOut">
              <a:rPr lang="el-GR" smtClean="0"/>
              <a:pPr/>
              <a:t>1/4/2024</a:t>
            </a:fld>
            <a:endParaRPr lang="el-GR"/>
          </a:p>
        </p:txBody>
      </p:sp>
      <p:sp>
        <p:nvSpPr>
          <p:cNvPr id="4" name="3 - Θέση εικόνας διαφάνειας"/>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6E6571-2660-476A-AAE9-E3797429C9CB}" type="slidenum">
              <a:rPr lang="el-GR" smtClean="0"/>
              <a:pPr/>
              <a:t>‹#›</a:t>
            </a:fld>
            <a:endParaRPr lang="el-GR"/>
          </a:p>
        </p:txBody>
      </p:sp>
    </p:spTree>
    <p:extLst>
      <p:ext uri="{BB962C8B-B14F-4D97-AF65-F5344CB8AC3E}">
        <p14:creationId xmlns:p14="http://schemas.microsoft.com/office/powerpoint/2010/main" val="140312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6E6571-2660-476A-AAE9-E3797429C9CB}" type="slidenum">
              <a:rPr lang="el-GR" smtClean="0"/>
              <a:pPr/>
              <a:t>4</a:t>
            </a:fld>
            <a:endParaRPr lang="el-GR"/>
          </a:p>
        </p:txBody>
      </p:sp>
    </p:spTree>
    <p:extLst>
      <p:ext uri="{BB962C8B-B14F-4D97-AF65-F5344CB8AC3E}">
        <p14:creationId xmlns:p14="http://schemas.microsoft.com/office/powerpoint/2010/main" val="287227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9AF219E-D696-42D0-BCE3-8B4719C9A7BA}" type="slidenum">
              <a:rPr lang="en-US" smtClean="0"/>
              <a:pPr/>
              <a:t>34</a:t>
            </a:fld>
            <a:endParaRPr lang="en-US"/>
          </a:p>
        </p:txBody>
      </p:sp>
      <p:sp>
        <p:nvSpPr>
          <p:cNvPr id="98307" name="Rectangle 2"/>
          <p:cNvSpPr>
            <a:spLocks noGrp="1" noRot="1" noChangeAspect="1" noChangeArrowheads="1" noTextEdit="1"/>
          </p:cNvSpPr>
          <p:nvPr>
            <p:ph type="sldImg"/>
          </p:nvPr>
        </p:nvSpPr>
        <p:spPr>
          <a:xfrm>
            <a:off x="687388" y="685800"/>
            <a:ext cx="5484812" cy="3429000"/>
          </a:xfrm>
          <a:ln/>
        </p:spPr>
      </p:sp>
      <p:sp>
        <p:nvSpPr>
          <p:cNvPr id="98308" name="Rectangle 4"/>
          <p:cNvSpPr>
            <a:spLocks noGrp="1" noChangeArrowheads="1"/>
          </p:cNvSpPr>
          <p:nvPr>
            <p:ph type="body" idx="1"/>
          </p:nvPr>
        </p:nvSpPr>
        <p:spPr>
          <a:noFill/>
          <a:ln/>
        </p:spPr>
        <p:txBody>
          <a:bodyPr/>
          <a:lstStyle/>
          <a:p>
            <a:pPr eaLnBrk="1" hangingPunct="1">
              <a:buFontTx/>
              <a:buChar char="•"/>
            </a:pPr>
            <a:r>
              <a:rPr lang="en-US" sz="1800"/>
              <a:t> </a:t>
            </a:r>
            <a:r>
              <a:rPr lang="en-US" sz="1600"/>
              <a:t>These recommendations will improve hand hygiene practices of HCWs and reduce transmission of pathogenic microorganisms to patients and personnel in healthcare settings.  </a:t>
            </a:r>
          </a:p>
          <a:p>
            <a:pPr eaLnBrk="1" hangingPunct="1">
              <a:buFontTx/>
              <a:buChar char="•"/>
            </a:pPr>
            <a:r>
              <a:rPr lang="en-US" sz="1600"/>
              <a:t> When decontaminating hands with an alcohol-based handrub, apply product to palm of one hand and rub hands together, covering all surfaces of hands and fingers, until hands are dry.</a:t>
            </a:r>
          </a:p>
          <a:p>
            <a:pPr eaLnBrk="1" hangingPunct="1">
              <a:buFontTx/>
              <a:buChar char="•"/>
            </a:pPr>
            <a:r>
              <a:rPr lang="en-US" sz="1600"/>
              <a:t> When washing hands with soap and water, wet hands first with water, apply the amount of soap recommended by the manufacturer, and rub hands together for at least 15 seconds, covering all surfaces of the hands and fingers.  Rinse hands with water, dry thoroughly with a disposable towel, and use the towel to turn off the faucet.  </a:t>
            </a:r>
          </a:p>
          <a:p>
            <a:pPr eaLnBrk="1" hangingPunct="1">
              <a:buFontTx/>
              <a:buChar char="•"/>
            </a:pPr>
            <a:endParaRPr lang="en-US" sz="1600"/>
          </a:p>
          <a:p>
            <a:pPr eaLnBrk="1" hangingPunct="1">
              <a:buFontTx/>
              <a:buChar char="•"/>
            </a:pPr>
            <a:endParaRPr lang="en-US" sz="1600"/>
          </a:p>
        </p:txBody>
      </p:sp>
    </p:spTree>
    <p:extLst>
      <p:ext uri="{BB962C8B-B14F-4D97-AF65-F5344CB8AC3E}">
        <p14:creationId xmlns:p14="http://schemas.microsoft.com/office/powerpoint/2010/main" val="502138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C069E9B6-4C74-4BDF-8B6E-3D2BED6E8B6D}" type="slidenum">
              <a:rPr lang="en-US" smtClean="0"/>
              <a:pPr/>
              <a:t>41</a:t>
            </a:fld>
            <a:endParaRPr lang="en-US"/>
          </a:p>
        </p:txBody>
      </p:sp>
      <p:sp>
        <p:nvSpPr>
          <p:cNvPr id="104451" name="Rectangle 2"/>
          <p:cNvSpPr>
            <a:spLocks noGrp="1" noRot="1" noChangeAspect="1" noChangeArrowheads="1" noTextEdit="1"/>
          </p:cNvSpPr>
          <p:nvPr>
            <p:ph type="sldImg"/>
          </p:nvPr>
        </p:nvSpPr>
        <p:spPr>
          <a:xfrm>
            <a:off x="687388" y="685800"/>
            <a:ext cx="5484812" cy="3429000"/>
          </a:xfrm>
          <a:ln/>
        </p:spPr>
      </p:sp>
      <p:sp>
        <p:nvSpPr>
          <p:cNvPr id="104452" name="Rectangle 3"/>
          <p:cNvSpPr>
            <a:spLocks noGrp="1" noChangeArrowheads="1"/>
          </p:cNvSpPr>
          <p:nvPr>
            <p:ph type="body" idx="1"/>
          </p:nvPr>
        </p:nvSpPr>
        <p:spPr>
          <a:xfrm>
            <a:off x="914400" y="4343520"/>
            <a:ext cx="5029200" cy="4114246"/>
          </a:xfrm>
          <a:noFill/>
          <a:ln/>
        </p:spPr>
        <p:txBody>
          <a:bodyPr/>
          <a:lstStyle/>
          <a:p>
            <a:pPr eaLnBrk="1" hangingPunct="1">
              <a:buFontTx/>
              <a:buChar char="•"/>
            </a:pPr>
            <a:r>
              <a:rPr lang="en-US" sz="1600" dirty="0"/>
              <a:t> Wearing gloves reduces the risk of healthcare workers acquiring infections from patients, prevents flora from being transmitted from healthcare workers to patients, and reduces contamination of the hands of healthcare workers by flora that can be transmitted from one patient to another. </a:t>
            </a:r>
          </a:p>
          <a:p>
            <a:pPr eaLnBrk="1" hangingPunct="1">
              <a:buFontTx/>
              <a:buChar char="•"/>
            </a:pPr>
            <a:r>
              <a:rPr lang="en-US" sz="1600" dirty="0">
                <a:solidFill>
                  <a:srgbClr val="000000"/>
                </a:solidFill>
                <a:cs typeface="Arial" pitchFamily="34" charset="0"/>
              </a:rPr>
              <a:t> Gloves should be used when HCWs have contact with blood or other body fluids.</a:t>
            </a:r>
          </a:p>
          <a:p>
            <a:pPr eaLnBrk="1" hangingPunct="1">
              <a:buFontTx/>
              <a:buChar char="•"/>
            </a:pPr>
            <a:r>
              <a:rPr lang="en-US" sz="1600" dirty="0"/>
              <a:t> Gloves should be removed after caring for a patient.    </a:t>
            </a:r>
          </a:p>
          <a:p>
            <a:pPr eaLnBrk="1" hangingPunct="1">
              <a:buFontTx/>
              <a:buChar char="•"/>
            </a:pPr>
            <a:r>
              <a:rPr lang="en-US" sz="1600" dirty="0"/>
              <a:t> The same pair of gloves should not be worn for the care of more than one patient.</a:t>
            </a:r>
          </a:p>
          <a:p>
            <a:pPr eaLnBrk="1" hangingPunct="1">
              <a:buFontTx/>
              <a:buChar char="•"/>
            </a:pPr>
            <a:r>
              <a:rPr lang="en-US" sz="1600" dirty="0"/>
              <a:t> Gloves should not be washed or reused. </a:t>
            </a:r>
          </a:p>
          <a:p>
            <a:pPr eaLnBrk="1" hangingPunct="1"/>
            <a:endParaRPr lang="en-US" sz="1600" dirty="0"/>
          </a:p>
        </p:txBody>
      </p:sp>
    </p:spTree>
    <p:extLst>
      <p:ext uri="{BB962C8B-B14F-4D97-AF65-F5344CB8AC3E}">
        <p14:creationId xmlns:p14="http://schemas.microsoft.com/office/powerpoint/2010/main" val="2404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597CA94-9209-48C4-8C2C-2D08CE71453B}" type="slidenum">
              <a:rPr lang="en-US" smtClean="0"/>
              <a:pPr/>
              <a:t>42</a:t>
            </a:fld>
            <a:endParaRPr lang="en-US"/>
          </a:p>
        </p:txBody>
      </p:sp>
      <p:sp>
        <p:nvSpPr>
          <p:cNvPr id="89091" name="Rectangle 2"/>
          <p:cNvSpPr>
            <a:spLocks noGrp="1" noRot="1" noChangeAspect="1" noChangeArrowheads="1" noTextEdit="1"/>
          </p:cNvSpPr>
          <p:nvPr>
            <p:ph type="sldImg"/>
          </p:nvPr>
        </p:nvSpPr>
        <p:spPr>
          <a:xfrm>
            <a:off x="660400" y="677863"/>
            <a:ext cx="5537200" cy="3460750"/>
          </a:xfrm>
          <a:ln/>
        </p:spPr>
      </p:sp>
      <p:sp>
        <p:nvSpPr>
          <p:cNvPr id="89092" name="Rectangle 3"/>
          <p:cNvSpPr>
            <a:spLocks noGrp="1" noChangeArrowheads="1"/>
          </p:cNvSpPr>
          <p:nvPr>
            <p:ph type="body" idx="1"/>
          </p:nvPr>
        </p:nvSpPr>
        <p:spPr>
          <a:noFill/>
          <a:ln/>
        </p:spPr>
        <p:txBody>
          <a:bodyPr/>
          <a:lstStyle/>
          <a:p>
            <a:pPr eaLnBrk="1" hangingPunct="1">
              <a:buFontTx/>
              <a:buChar char="•"/>
            </a:pPr>
            <a:r>
              <a:rPr lang="en-US" sz="1800"/>
              <a:t> </a:t>
            </a:r>
            <a:r>
              <a:rPr lang="en-US" sz="1600"/>
              <a:t>Healthcare workers have reported several factors that may negatively impact their adherence with recommended practices including; handwashing agents cause irritation and dryness, sinks are inconveniently located, lack of soap and paper towels, not enough time, understaffing or overcrowding, and patient needs taking priority.</a:t>
            </a:r>
          </a:p>
          <a:p>
            <a:pPr eaLnBrk="1" hangingPunct="1">
              <a:buFontTx/>
              <a:buChar char="•"/>
            </a:pPr>
            <a:r>
              <a:rPr lang="en-US" sz="1600"/>
              <a:t> Lack of knowledge of guidelines/protocols, forgetfulness, and disagreement with the recommendations were also self reported factors for poor adherence with hand hygiene. </a:t>
            </a:r>
          </a:p>
          <a:p>
            <a:pPr eaLnBrk="1" hangingPunct="1">
              <a:buFontTx/>
              <a:buChar char="•"/>
            </a:pPr>
            <a:r>
              <a:rPr lang="en-US" sz="1600"/>
              <a:t> Perceived barriers to hand hygiene are linked to the institution and HCWs colleagues.  Therefore, both institutional and small-group dynamics need to be considered when implementing a system change to secure and improve HCWs hand hygiene practice.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Whether it is an infected human or a contaminated environmental matrix, each source (Panel A) generates particles with a characteristic</a:t>
            </a:r>
          </a:p>
          <a:p>
            <a:r>
              <a:rPr lang="en-GB" sz="1200" b="0" i="0" u="none" strike="noStrike" kern="1200" baseline="0" dirty="0">
                <a:solidFill>
                  <a:schemeClr val="tx1"/>
                </a:solidFill>
                <a:latin typeface="+mn-lt"/>
                <a:ea typeface="+mn-ea"/>
                <a:cs typeface="+mn-cs"/>
              </a:rPr>
              <a:t>range of sizes. The length of time a particle resides in the air (physical decay, Panel B) depends on its initial size, its composition, and environmental</a:t>
            </a:r>
          </a:p>
          <a:p>
            <a:r>
              <a:rPr lang="en-GB" sz="1200" b="0" i="0" u="none" strike="noStrike" kern="1200" baseline="0" dirty="0">
                <a:solidFill>
                  <a:schemeClr val="tx1"/>
                </a:solidFill>
                <a:latin typeface="+mn-lt"/>
                <a:ea typeface="+mn-ea"/>
                <a:cs typeface="+mn-cs"/>
              </a:rPr>
              <a:t>factors. Similarly, the length of time an airborne organism remains infectious (biologic decay) is affected by the infectious agent’s</a:t>
            </a:r>
          </a:p>
          <a:p>
            <a:r>
              <a:rPr lang="en-GB" sz="1200" b="0" i="0" u="none" strike="noStrike" kern="1200" baseline="0" dirty="0">
                <a:solidFill>
                  <a:schemeClr val="tx1"/>
                </a:solidFill>
                <a:latin typeface="+mn-lt"/>
                <a:ea typeface="+mn-ea"/>
                <a:cs typeface="+mn-cs"/>
              </a:rPr>
              <a:t>initial metabolic state, genetic characteristics, and environment. The portion of the respiratory tract of a susceptible host in which inhaled particles</a:t>
            </a:r>
          </a:p>
          <a:p>
            <a:r>
              <a:rPr lang="en-GB" sz="1200" b="0" i="0" u="none" strike="noStrike" kern="1200" baseline="0" dirty="0">
                <a:solidFill>
                  <a:schemeClr val="tx1"/>
                </a:solidFill>
                <a:latin typeface="+mn-lt"/>
                <a:ea typeface="+mn-ea"/>
                <a:cs typeface="+mn-cs"/>
              </a:rPr>
              <a:t>are deposited (Panel C) is a function of the particles’ aerodynamic size; in the middle of the range, particles may be deposited in both</a:t>
            </a:r>
          </a:p>
          <a:p>
            <a:r>
              <a:rPr lang="en-GB" sz="1200" b="0" i="0" u="none" strike="noStrike" kern="1200" baseline="0" dirty="0">
                <a:solidFill>
                  <a:schemeClr val="tx1"/>
                </a:solidFill>
                <a:latin typeface="+mn-lt"/>
                <a:ea typeface="+mn-ea"/>
                <a:cs typeface="+mn-cs"/>
              </a:rPr>
              <a:t>the upper and the lower airways.</a:t>
            </a:r>
            <a:endParaRPr lang="en-GB" dirty="0"/>
          </a:p>
        </p:txBody>
      </p:sp>
      <p:sp>
        <p:nvSpPr>
          <p:cNvPr id="4" name="Slide Number Placeholder 3"/>
          <p:cNvSpPr>
            <a:spLocks noGrp="1"/>
          </p:cNvSpPr>
          <p:nvPr>
            <p:ph type="sldNum" sz="quarter" idx="10"/>
          </p:nvPr>
        </p:nvSpPr>
        <p:spPr/>
        <p:txBody>
          <a:bodyPr/>
          <a:lstStyle/>
          <a:p>
            <a:fld id="{F4334807-2FFA-4107-8D76-285FF52B0B45}" type="slidenum">
              <a:rPr lang="en-GB" smtClean="0"/>
              <a:t>65</a:t>
            </a:fld>
            <a:endParaRPr lang="en-GB"/>
          </a:p>
        </p:txBody>
      </p:sp>
    </p:spTree>
    <p:extLst>
      <p:ext uri="{BB962C8B-B14F-4D97-AF65-F5344CB8AC3E}">
        <p14:creationId xmlns:p14="http://schemas.microsoft.com/office/powerpoint/2010/main" val="276222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C26E6571-2660-476A-AAE9-E3797429C9CB}" type="slidenum">
              <a:rPr lang="el-GR" smtClean="0"/>
              <a:pPr/>
              <a:t>67</a:t>
            </a:fld>
            <a:endParaRPr lang="el-GR"/>
          </a:p>
        </p:txBody>
      </p:sp>
    </p:spTree>
    <p:extLst>
      <p:ext uri="{BB962C8B-B14F-4D97-AF65-F5344CB8AC3E}">
        <p14:creationId xmlns:p14="http://schemas.microsoft.com/office/powerpoint/2010/main" val="165728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l-GR" dirty="0"/>
              <a:t>Άρθρο 11, </a:t>
            </a:r>
            <a:r>
              <a:rPr lang="el-GR" dirty="0" err="1"/>
              <a:t>παρ</a:t>
            </a:r>
            <a:r>
              <a:rPr lang="el-GR" dirty="0"/>
              <a:t> 3: </a:t>
            </a:r>
            <a:r>
              <a:rPr lang="el-GR" dirty="0">
                <a:effectLst/>
                <a:latin typeface="Arial" panose="020B0604020202020204" pitchFamily="34" charset="0"/>
              </a:rPr>
              <a:t>Ιδιαίτερη προσοχή πρέπει να καταβάλλεται κατά την ενημέρωση που αφορά σε ειδικές επεμβάσεις, όπως μεταμοσχεύσεις, μεθόδους ιατρικώς υποβοηθούμενης </a:t>
            </a:r>
            <a:r>
              <a:rPr lang="el-GR" dirty="0" err="1">
                <a:effectLst/>
                <a:latin typeface="Arial" panose="020B0604020202020204" pitchFamily="34" charset="0"/>
              </a:rPr>
              <a:t>ανα</a:t>
            </a:r>
            <a:r>
              <a:rPr lang="el-GR" dirty="0">
                <a:effectLst/>
                <a:latin typeface="Courier New" panose="02070309020205020404" pitchFamily="49" charset="0"/>
              </a:rPr>
              <a:t>-</a:t>
            </a:r>
            <a:br>
              <a:rPr lang="el-GR" dirty="0"/>
            </a:br>
            <a:r>
              <a:rPr lang="el-GR" dirty="0">
                <a:effectLst/>
                <a:latin typeface="Arial" panose="020B0604020202020204" pitchFamily="34" charset="0"/>
              </a:rPr>
              <a:t>παραγωγής, επεμβάσεις αλλαγής ή αποκαταστάσεως φύλου, αισθητικές ή κοσμητικές επεμβάσεις.</a:t>
            </a:r>
            <a:endParaRPr lang="el-GR" dirty="0"/>
          </a:p>
        </p:txBody>
      </p:sp>
      <p:sp>
        <p:nvSpPr>
          <p:cNvPr id="4" name="Slide Number Placeholder 3"/>
          <p:cNvSpPr>
            <a:spLocks noGrp="1"/>
          </p:cNvSpPr>
          <p:nvPr>
            <p:ph type="sldNum" sz="quarter" idx="10"/>
          </p:nvPr>
        </p:nvSpPr>
        <p:spPr/>
        <p:txBody>
          <a:bodyPr/>
          <a:lstStyle/>
          <a:p>
            <a:fld id="{C26E6571-2660-476A-AAE9-E3797429C9CB}" type="slidenum">
              <a:rPr lang="el-GR" smtClean="0"/>
              <a:pPr/>
              <a:t>12</a:t>
            </a:fld>
            <a:endParaRPr lang="el-GR"/>
          </a:p>
        </p:txBody>
      </p:sp>
    </p:spTree>
    <p:extLst>
      <p:ext uri="{BB962C8B-B14F-4D97-AF65-F5344CB8AC3E}">
        <p14:creationId xmlns:p14="http://schemas.microsoft.com/office/powerpoint/2010/main" val="33733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6E6571-2660-476A-AAE9-E3797429C9CB}" type="slidenum">
              <a:rPr lang="el-GR" smtClean="0"/>
              <a:pPr/>
              <a:t>14</a:t>
            </a:fld>
            <a:endParaRPr lang="el-GR"/>
          </a:p>
        </p:txBody>
      </p:sp>
    </p:spTree>
    <p:extLst>
      <p:ext uri="{BB962C8B-B14F-4D97-AF65-F5344CB8AC3E}">
        <p14:creationId xmlns:p14="http://schemas.microsoft.com/office/powerpoint/2010/main" val="2930555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B1C2EB-1F52-447B-8176-ACBA18FF8D01}" type="slidenum">
              <a:rPr lang="en-GB" smtClean="0"/>
              <a:t>18</a:t>
            </a:fld>
            <a:endParaRPr lang="en-GB"/>
          </a:p>
        </p:txBody>
      </p:sp>
    </p:spTree>
    <p:extLst>
      <p:ext uri="{BB962C8B-B14F-4D97-AF65-F5344CB8AC3E}">
        <p14:creationId xmlns:p14="http://schemas.microsoft.com/office/powerpoint/2010/main" val="134298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B1C2EB-1F52-447B-8176-ACBA18FF8D01}" type="slidenum">
              <a:rPr lang="en-GB" smtClean="0"/>
              <a:t>24</a:t>
            </a:fld>
            <a:endParaRPr lang="en-GB"/>
          </a:p>
        </p:txBody>
      </p:sp>
    </p:spTree>
    <p:extLst>
      <p:ext uri="{BB962C8B-B14F-4D97-AF65-F5344CB8AC3E}">
        <p14:creationId xmlns:p14="http://schemas.microsoft.com/office/powerpoint/2010/main" val="2906953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A57D4B7-7C86-4783-B8F4-B5D6B326EE5E}" type="slidenum">
              <a:rPr lang="en-US" smtClean="0"/>
              <a:pPr/>
              <a:t>27</a:t>
            </a:fld>
            <a:endParaRPr lang="en-US"/>
          </a:p>
        </p:txBody>
      </p:sp>
      <p:sp>
        <p:nvSpPr>
          <p:cNvPr id="91139" name="Rectangle 2"/>
          <p:cNvSpPr>
            <a:spLocks noGrp="1" noRot="1" noChangeAspect="1" noChangeArrowheads="1" noTextEdit="1"/>
          </p:cNvSpPr>
          <p:nvPr>
            <p:ph type="sldImg"/>
          </p:nvPr>
        </p:nvSpPr>
        <p:spPr>
          <a:xfrm>
            <a:off x="687388" y="685800"/>
            <a:ext cx="5484812" cy="3429000"/>
          </a:xfrm>
          <a:ln/>
        </p:spPr>
      </p:sp>
      <p:sp>
        <p:nvSpPr>
          <p:cNvPr id="91140" name="Rectangle 4"/>
          <p:cNvSpPr>
            <a:spLocks noGrp="1" noChangeArrowheads="1"/>
          </p:cNvSpPr>
          <p:nvPr>
            <p:ph type="body" idx="1"/>
          </p:nvPr>
        </p:nvSpPr>
        <p:spPr>
          <a:noFill/>
          <a:ln/>
        </p:spPr>
        <p:txBody>
          <a:bodyPr/>
          <a:lstStyle/>
          <a:p>
            <a:pPr eaLnBrk="1" hangingPunct="1">
              <a:buFontTx/>
              <a:buChar char="•"/>
            </a:pPr>
            <a:r>
              <a:rPr lang="en-US" sz="1600">
                <a:solidFill>
                  <a:srgbClr val="000000"/>
                </a:solidFill>
                <a:cs typeface="Arial" pitchFamily="34" charset="0"/>
              </a:rPr>
              <a:t> Healthcare workers should wash hands with soap and water when hands are visibly dirty, contaminated or soiled and use an alcohol-based handrub when hands are not visibly soiled to reduce bacterial counts.</a:t>
            </a:r>
            <a:endParaRPr lang="en-US" sz="1600"/>
          </a:p>
        </p:txBody>
      </p:sp>
    </p:spTree>
    <p:extLst>
      <p:ext uri="{BB962C8B-B14F-4D97-AF65-F5344CB8AC3E}">
        <p14:creationId xmlns:p14="http://schemas.microsoft.com/office/powerpoint/2010/main" val="1697196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28355E-90EA-43F9-85C6-AB0424EB04B0}" type="slidenum">
              <a:rPr lang="it-IT">
                <a:solidFill>
                  <a:prstClr val="black"/>
                </a:solidFill>
              </a:rPr>
              <a:pPr>
                <a:defRPr/>
              </a:pPr>
              <a:t>30</a:t>
            </a:fld>
            <a:endParaRPr lang="it-IT">
              <a:solidFill>
                <a:prstClr val="black"/>
              </a:solidFill>
            </a:endParaRPr>
          </a:p>
        </p:txBody>
      </p:sp>
      <p:sp>
        <p:nvSpPr>
          <p:cNvPr id="121859"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49430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DB0DC0-514C-4714-99D8-7B537D867366}" type="slidenum">
              <a:rPr lang="it-IT">
                <a:solidFill>
                  <a:prstClr val="black"/>
                </a:solidFill>
              </a:rPr>
              <a:pPr>
                <a:defRPr/>
              </a:pPr>
              <a:t>32</a:t>
            </a:fld>
            <a:endParaRPr lang="it-IT">
              <a:solidFill>
                <a:prstClr val="black"/>
              </a:solidFill>
            </a:endParaRPr>
          </a:p>
        </p:txBody>
      </p:sp>
      <p:sp>
        <p:nvSpPr>
          <p:cNvPr id="12390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550173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p>
        </p:txBody>
      </p:sp>
      <p:sp>
        <p:nvSpPr>
          <p:cNvPr id="4" name="Slide Number Placeholder 3"/>
          <p:cNvSpPr>
            <a:spLocks noGrp="1"/>
          </p:cNvSpPr>
          <p:nvPr>
            <p:ph type="sldNum" sz="quarter" idx="5"/>
          </p:nvPr>
        </p:nvSpPr>
        <p:spPr/>
        <p:txBody>
          <a:bodyPr/>
          <a:lstStyle/>
          <a:p>
            <a:pPr>
              <a:defRPr/>
            </a:pPr>
            <a:fld id="{09BC04C9-5949-4048-AA73-009F66531DE6}" type="slidenum">
              <a:rPr lang="el-GR" smtClean="0"/>
              <a:pPr>
                <a:defRPr/>
              </a:pPr>
              <a:t>33</a:t>
            </a:fld>
            <a:endParaRPr lang="el-GR"/>
          </a:p>
        </p:txBody>
      </p:sp>
    </p:spTree>
    <p:extLst>
      <p:ext uri="{BB962C8B-B14F-4D97-AF65-F5344CB8AC3E}">
        <p14:creationId xmlns:p14="http://schemas.microsoft.com/office/powerpoint/2010/main" val="21942886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659352" y="121196"/>
            <a:ext cx="5976938" cy="1705372"/>
          </a:xfrm>
          <a:prstGeom prst="rect">
            <a:avLst/>
          </a:prstGeom>
          <a:noFill/>
          <a:ln w="9525">
            <a:noFill/>
            <a:miter lim="800000"/>
            <a:headEnd/>
            <a:tailEnd/>
          </a:ln>
        </p:spPr>
        <p:txBody>
          <a:bodyPr tIns="68580" bIns="68580"/>
          <a:lstStyle/>
          <a:p>
            <a:pPr algn="ctr" eaLnBrk="1" fontAlgn="auto" hangingPunct="1">
              <a:spcBef>
                <a:spcPts val="0"/>
              </a:spcBef>
              <a:spcAft>
                <a:spcPts val="0"/>
              </a:spcAft>
              <a:defRPr/>
            </a:pPr>
            <a:r>
              <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rPr>
              <a:t>ΕΘΝΙΚΟ ΚΑΙ ΚΑΠΟΔΙΣΤΡΙΑΚΟ ΠΑΝΕΠΙΣΤΗΜΙΟ ΑΘΗΝΩΝ</a:t>
            </a:r>
          </a:p>
          <a:p>
            <a:pPr algn="ctr" eaLnBrk="1" fontAlgn="auto" hangingPunct="1">
              <a:spcBef>
                <a:spcPts val="0"/>
              </a:spcBef>
              <a:spcAft>
                <a:spcPts val="0"/>
              </a:spcAft>
              <a:defRPr/>
            </a:pPr>
            <a:r>
              <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rPr>
              <a:t>ΙΑΤΡΙΚΗ ΣΧΟΛΗ</a:t>
            </a:r>
          </a:p>
          <a:p>
            <a:pPr algn="ctr" eaLnBrk="1" fontAlgn="auto" hangingPunct="1">
              <a:spcBef>
                <a:spcPts val="0"/>
              </a:spcBef>
              <a:spcAft>
                <a:spcPts val="0"/>
              </a:spcAft>
              <a:defRPr/>
            </a:pPr>
            <a:r>
              <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rPr>
              <a:t>Α' ΠΑΘΟΛΟΓΙΚΗ ΚΛΙΝΙΚΗ</a:t>
            </a:r>
          </a:p>
          <a:p>
            <a:pPr algn="ctr" eaLnBrk="1" fontAlgn="auto" hangingPunct="1">
              <a:spcBef>
                <a:spcPts val="0"/>
              </a:spcBef>
              <a:spcAft>
                <a:spcPts val="0"/>
              </a:spcAft>
              <a:defRPr/>
            </a:pPr>
            <a:endPar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endParaRPr>
          </a:p>
          <a:p>
            <a:pPr algn="ctr" eaLnBrk="1" fontAlgn="auto" hangingPunct="1">
              <a:spcBef>
                <a:spcPts val="0"/>
              </a:spcBef>
              <a:spcAft>
                <a:spcPts val="0"/>
              </a:spcAft>
              <a:defRPr/>
            </a:pPr>
            <a:r>
              <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rPr>
              <a:t>Διευθυντής: Καθηγήτρια</a:t>
            </a:r>
            <a:r>
              <a:rPr lang="el-GR" sz="1600" b="1" cap="none" spc="0" baseline="0" dirty="0">
                <a:ln>
                  <a:noFill/>
                </a:ln>
                <a:solidFill>
                  <a:schemeClr val="accent1">
                    <a:lumMod val="75000"/>
                  </a:schemeClr>
                </a:solidFill>
                <a:effectLst/>
                <a:latin typeface="Calibri Light" panose="020F0302020204030204" pitchFamily="34" charset="0"/>
                <a:cs typeface="Calibri Light" panose="020F0302020204030204" pitchFamily="34" charset="0"/>
              </a:rPr>
              <a:t> Ε.Ι. Γκόγκα</a:t>
            </a:r>
            <a:endParaRPr lang="el-GR" sz="1600" b="1" cap="none" spc="0" dirty="0">
              <a:ln>
                <a:noFill/>
              </a:ln>
              <a:solidFill>
                <a:schemeClr val="accent1">
                  <a:lumMod val="75000"/>
                </a:schemeClr>
              </a:solidFill>
              <a:effectLst/>
              <a:latin typeface="Calibri Light" panose="020F0302020204030204" pitchFamily="34" charset="0"/>
              <a:cs typeface="Calibri Light" panose="020F030202020403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3" y="469900"/>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1" y="398463"/>
            <a:ext cx="8636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ctrTitle"/>
          </p:nvPr>
        </p:nvSpPr>
        <p:spPr>
          <a:xfrm>
            <a:off x="685800" y="1992521"/>
            <a:ext cx="7772400" cy="1225021"/>
          </a:xfrm>
          <a:prstGeom prst="rect">
            <a:avLst/>
          </a:prstGeom>
        </p:spPr>
        <p:txBody>
          <a:bodyPr/>
          <a:lstStyle>
            <a:lvl1pPr>
              <a:defRPr b="0" cap="none" spc="0">
                <a:ln>
                  <a:noFill/>
                </a:ln>
                <a:solidFill>
                  <a:schemeClr val="accent1">
                    <a:lumMod val="75000"/>
                  </a:schemeClr>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Υπότιτλος"/>
          <p:cNvSpPr>
            <a:spLocks noGrp="1"/>
          </p:cNvSpPr>
          <p:nvPr>
            <p:ph type="subTitle" idx="1"/>
          </p:nvPr>
        </p:nvSpPr>
        <p:spPr>
          <a:xfrm>
            <a:off x="1371600" y="3721596"/>
            <a:ext cx="6400800" cy="1460500"/>
          </a:xfrm>
          <a:prstGeom prst="rect">
            <a:avLst/>
          </a:prstGeom>
        </p:spPr>
        <p:txBody>
          <a:bodyPr anchor="b" anchorCtr="0"/>
          <a:lstStyle>
            <a:lvl1pPr marL="0" indent="0" algn="ctr">
              <a:buNone/>
              <a:defRPr sz="1667" b="0" cap="none" spc="0">
                <a:ln>
                  <a:noFill/>
                </a:ln>
                <a:solidFill>
                  <a:srgbClr val="C00000"/>
                </a:solidFill>
                <a:effectLst/>
                <a:latin typeface="Calibri Light" panose="020F0302020204030204" pitchFamily="34" charset="0"/>
                <a:cs typeface="Calibri Light" panose="020F0302020204030204" pitchFamily="34" charset="0"/>
              </a:defRPr>
            </a:lvl1pPr>
            <a:lvl2pPr marL="342886"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1"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0" indent="0" algn="ctr">
              <a:buNone/>
              <a:defRPr>
                <a:solidFill>
                  <a:schemeClr val="tx1">
                    <a:tint val="75000"/>
                  </a:schemeClr>
                </a:solidFill>
              </a:defRPr>
            </a:lvl9pPr>
          </a:lstStyle>
          <a:p>
            <a:r>
              <a:rPr lang="en-US"/>
              <a:t>Click to edit Master subtitle style</a:t>
            </a:r>
            <a:endParaRPr lang="el-GR" dirty="0"/>
          </a:p>
        </p:txBody>
      </p:sp>
      <p:sp>
        <p:nvSpPr>
          <p:cNvPr id="7" name="3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8" name="4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9" name="5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98460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περιεχομένου"/>
          <p:cNvSpPr>
            <a:spLocks noGrp="1"/>
          </p:cNvSpPr>
          <p:nvPr>
            <p:ph idx="1"/>
          </p:nvPr>
        </p:nvSpPr>
        <p:spPr>
          <a:xfrm>
            <a:off x="457200" y="1333500"/>
            <a:ext cx="8229600" cy="3771636"/>
          </a:xfrm>
          <a:prstGeom prst="rect">
            <a:avLst/>
          </a:prstGeom>
        </p:spPr>
        <p:txBody>
          <a:bodyPr>
            <a:normAutofit/>
          </a:bodyPr>
          <a:lstStyle>
            <a:lvl1pPr>
              <a:buClr>
                <a:schemeClr val="accent5">
                  <a:lumMod val="75000"/>
                </a:schemeClr>
              </a:buClr>
              <a:buSzPct val="115000"/>
              <a:buFont typeface="Wingdings" pitchFamily="2" charset="2"/>
              <a:buChar char="§"/>
              <a:defRPr>
                <a:solidFill>
                  <a:schemeClr val="accent4">
                    <a:lumMod val="50000"/>
                  </a:schemeClr>
                </a:solidFill>
                <a:latin typeface="Calibri Light" panose="020F0302020204030204" pitchFamily="34" charset="0"/>
                <a:cs typeface="Calibri Light" panose="020F0302020204030204" pitchFamily="34" charset="0"/>
              </a:defRPr>
            </a:lvl1pPr>
            <a:lvl2pPr>
              <a:buClr>
                <a:srgbClr val="C00000"/>
              </a:buClr>
              <a:buSzPct val="125000"/>
              <a:buFont typeface="Arial" pitchFamily="34" charset="0"/>
              <a:buChar char="•"/>
              <a:defRPr>
                <a:solidFill>
                  <a:schemeClr val="accent4">
                    <a:lumMod val="50000"/>
                  </a:schemeClr>
                </a:solidFill>
                <a:latin typeface="Calibri Light" panose="020F0302020204030204" pitchFamily="34" charset="0"/>
                <a:cs typeface="Calibri Light" panose="020F0302020204030204" pitchFamily="34" charset="0"/>
              </a:defRPr>
            </a:lvl2pPr>
            <a:lvl3pPr>
              <a:defRPr>
                <a:solidFill>
                  <a:schemeClr val="accent4">
                    <a:lumMod val="50000"/>
                  </a:schemeClr>
                </a:solidFill>
                <a:latin typeface="Calibri Light" panose="020F0302020204030204" pitchFamily="34" charset="0"/>
                <a:cs typeface="Calibri Light" panose="020F0302020204030204" pitchFamily="34" charset="0"/>
              </a:defRPr>
            </a:lvl3pPr>
            <a:lvl4pPr>
              <a:defRPr>
                <a:solidFill>
                  <a:schemeClr val="accent4">
                    <a:lumMod val="50000"/>
                  </a:schemeClr>
                </a:solidFill>
                <a:latin typeface="Calibri Light" panose="020F0302020204030204" pitchFamily="34" charset="0"/>
                <a:cs typeface="Calibri Light" panose="020F0302020204030204" pitchFamily="34" charset="0"/>
              </a:defRPr>
            </a:lvl4pPr>
            <a:lvl5pPr>
              <a:defRPr>
                <a:solidFill>
                  <a:schemeClr val="accent4">
                    <a:lumMod val="50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5" name="3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6" name="4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7" name="5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183419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722313" y="3672419"/>
            <a:ext cx="7772400" cy="1135063"/>
          </a:xfrm>
          <a:prstGeom prst="rect">
            <a:avLst/>
          </a:prstGeom>
        </p:spPr>
        <p:txBody>
          <a:bodyPr anchor="t"/>
          <a:lstStyle>
            <a:lvl1pPr algn="l">
              <a:defRPr sz="3000" b="1" cap="none" spc="0">
                <a:ln>
                  <a:noFill/>
                </a:ln>
                <a:solidFill>
                  <a:srgbClr val="C0000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κειμένου"/>
          <p:cNvSpPr>
            <a:spLocks noGrp="1"/>
          </p:cNvSpPr>
          <p:nvPr>
            <p:ph type="body" idx="1"/>
          </p:nvPr>
        </p:nvSpPr>
        <p:spPr>
          <a:xfrm>
            <a:off x="722313" y="2422261"/>
            <a:ext cx="7772400" cy="1250156"/>
          </a:xfrm>
          <a:prstGeom prst="rect">
            <a:avLst/>
          </a:prstGeom>
        </p:spPr>
        <p:txBody>
          <a:bodyPr anchor="b"/>
          <a:lstStyle>
            <a:lvl1pPr marL="0" indent="0">
              <a:buNone/>
              <a:defRPr sz="1500">
                <a:solidFill>
                  <a:schemeClr val="tx1">
                    <a:tint val="75000"/>
                  </a:schemeClr>
                </a:solidFill>
              </a:defRPr>
            </a:lvl1pPr>
            <a:lvl2pPr marL="342886" indent="0">
              <a:buNone/>
              <a:defRPr sz="1350">
                <a:solidFill>
                  <a:schemeClr val="tx1">
                    <a:tint val="75000"/>
                  </a:schemeClr>
                </a:solidFill>
              </a:defRPr>
            </a:lvl2pPr>
            <a:lvl3pPr marL="685773" indent="0">
              <a:buNone/>
              <a:defRPr sz="1200">
                <a:solidFill>
                  <a:schemeClr val="tx1">
                    <a:tint val="75000"/>
                  </a:schemeClr>
                </a:solidFill>
              </a:defRPr>
            </a:lvl3pPr>
            <a:lvl4pPr marL="1028659" indent="0">
              <a:buNone/>
              <a:defRPr sz="1050">
                <a:solidFill>
                  <a:schemeClr val="tx1">
                    <a:tint val="75000"/>
                  </a:schemeClr>
                </a:solidFill>
              </a:defRPr>
            </a:lvl4pPr>
            <a:lvl5pPr marL="1371545" indent="0">
              <a:buNone/>
              <a:defRPr sz="1050">
                <a:solidFill>
                  <a:schemeClr val="tx1">
                    <a:tint val="75000"/>
                  </a:schemeClr>
                </a:solidFill>
              </a:defRPr>
            </a:lvl5pPr>
            <a:lvl6pPr marL="1714431" indent="0">
              <a:buNone/>
              <a:defRPr sz="1050">
                <a:solidFill>
                  <a:schemeClr val="tx1">
                    <a:tint val="75000"/>
                  </a:schemeClr>
                </a:solidFill>
              </a:defRPr>
            </a:lvl6pPr>
            <a:lvl7pPr marL="2057318" indent="0">
              <a:buNone/>
              <a:defRPr sz="1050">
                <a:solidFill>
                  <a:schemeClr val="tx1">
                    <a:tint val="75000"/>
                  </a:schemeClr>
                </a:solidFill>
              </a:defRPr>
            </a:lvl7pPr>
            <a:lvl8pPr marL="2400204" indent="0">
              <a:buNone/>
              <a:defRPr sz="1050">
                <a:solidFill>
                  <a:schemeClr val="tx1">
                    <a:tint val="75000"/>
                  </a:schemeClr>
                </a:solidFill>
              </a:defRPr>
            </a:lvl8pPr>
            <a:lvl9pPr marL="2743090" indent="0">
              <a:buNone/>
              <a:defRPr sz="1050">
                <a:solidFill>
                  <a:schemeClr val="tx1">
                    <a:tint val="75000"/>
                  </a:schemeClr>
                </a:solidFill>
              </a:defRPr>
            </a:lvl9pPr>
          </a:lstStyle>
          <a:p>
            <a:pPr lvl="0"/>
            <a:r>
              <a:rPr lang="en-US"/>
              <a:t>Click to edit Master text styles</a:t>
            </a:r>
          </a:p>
        </p:txBody>
      </p:sp>
      <p:sp>
        <p:nvSpPr>
          <p:cNvPr id="5" name="3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6" name="4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7" name="5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354550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Δύο περιεχόμενα">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περιεχομένου"/>
          <p:cNvSpPr>
            <a:spLocks noGrp="1"/>
          </p:cNvSpPr>
          <p:nvPr>
            <p:ph sz="half" idx="1"/>
          </p:nvPr>
        </p:nvSpPr>
        <p:spPr>
          <a:xfrm>
            <a:off x="457200" y="1333500"/>
            <a:ext cx="4038600" cy="3771636"/>
          </a:xfrm>
          <a:prstGeom prst="rect">
            <a:avLst/>
          </a:prstGeom>
        </p:spPr>
        <p:txBody>
          <a:bodyPr>
            <a:normAutofit/>
          </a:bodyPr>
          <a:lstStyle>
            <a:lvl1pPr marL="257165" indent="-257165">
              <a:buClr>
                <a:schemeClr val="accent5">
                  <a:lumMod val="75000"/>
                </a:schemeClr>
              </a:buClr>
              <a:buSzPct val="110000"/>
              <a:buFont typeface="Wingdings" pitchFamily="2" charset="2"/>
              <a:buChar char="§"/>
              <a:defRPr sz="2100">
                <a:solidFill>
                  <a:schemeClr val="accent4">
                    <a:lumMod val="50000"/>
                  </a:schemeClr>
                </a:solidFill>
                <a:latin typeface="Calibri Light" panose="020F0302020204030204" pitchFamily="34" charset="0"/>
                <a:cs typeface="Calibri Light" panose="020F0302020204030204" pitchFamily="34" charset="0"/>
              </a:defRPr>
            </a:lvl1pPr>
            <a:lvl2pPr marL="557190" indent="-214304">
              <a:buClr>
                <a:srgbClr val="C00000"/>
              </a:buClr>
              <a:buSzPct val="120000"/>
              <a:buFont typeface="Arial" pitchFamily="34" charset="0"/>
              <a:buChar char="•"/>
              <a:defRPr sz="1800">
                <a:solidFill>
                  <a:schemeClr val="accent4">
                    <a:lumMod val="50000"/>
                  </a:schemeClr>
                </a:solidFill>
                <a:latin typeface="Calibri Light" panose="020F0302020204030204" pitchFamily="34" charset="0"/>
                <a:cs typeface="Calibri Light" panose="020F0302020204030204" pitchFamily="34" charset="0"/>
              </a:defRPr>
            </a:lvl2pPr>
            <a:lvl3pPr>
              <a:buSzPct val="110000"/>
              <a:defRPr sz="1500">
                <a:solidFill>
                  <a:schemeClr val="accent4">
                    <a:lumMod val="50000"/>
                  </a:schemeClr>
                </a:solidFill>
                <a:latin typeface="Calibri Light" panose="020F0302020204030204" pitchFamily="34" charset="0"/>
                <a:cs typeface="Calibri Light" panose="020F0302020204030204" pitchFamily="34" charset="0"/>
              </a:defRPr>
            </a:lvl3pPr>
            <a:lvl4pPr>
              <a:defRPr sz="1350">
                <a:solidFill>
                  <a:schemeClr val="accent4">
                    <a:lumMod val="50000"/>
                  </a:schemeClr>
                </a:solidFill>
                <a:latin typeface="Calibri Light" panose="020F0302020204030204" pitchFamily="34" charset="0"/>
                <a:cs typeface="Calibri Light" panose="020F0302020204030204" pitchFamily="34" charset="0"/>
              </a:defRPr>
            </a:lvl4pPr>
            <a:lvl5pPr>
              <a:defRPr sz="1350">
                <a:solidFill>
                  <a:schemeClr val="accent4">
                    <a:lumMod val="50000"/>
                  </a:schemeClr>
                </a:solidFill>
                <a:latin typeface="Calibri Light" panose="020F0302020204030204" pitchFamily="34" charset="0"/>
                <a:cs typeface="Calibri Light" panose="020F030202020403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10" name="2 - Θέση περιεχομένου"/>
          <p:cNvSpPr>
            <a:spLocks noGrp="1"/>
          </p:cNvSpPr>
          <p:nvPr>
            <p:ph sz="half" idx="13"/>
          </p:nvPr>
        </p:nvSpPr>
        <p:spPr>
          <a:xfrm>
            <a:off x="4644008" y="1345334"/>
            <a:ext cx="4038600" cy="3771636"/>
          </a:xfrm>
          <a:prstGeom prst="rect">
            <a:avLst/>
          </a:prstGeom>
        </p:spPr>
        <p:txBody>
          <a:bodyPr>
            <a:normAutofit/>
          </a:bodyPr>
          <a:lstStyle>
            <a:lvl1pPr marL="257165" indent="-257165">
              <a:buClr>
                <a:schemeClr val="accent5">
                  <a:lumMod val="75000"/>
                </a:schemeClr>
              </a:buClr>
              <a:buSzPct val="110000"/>
              <a:buFont typeface="Wingdings" pitchFamily="2" charset="2"/>
              <a:buChar char="§"/>
              <a:defRPr sz="2100">
                <a:solidFill>
                  <a:schemeClr val="accent4">
                    <a:lumMod val="50000"/>
                  </a:schemeClr>
                </a:solidFill>
                <a:latin typeface="Calibri Light" panose="020F0302020204030204" pitchFamily="34" charset="0"/>
                <a:cs typeface="Calibri Light" panose="020F0302020204030204" pitchFamily="34" charset="0"/>
              </a:defRPr>
            </a:lvl1pPr>
            <a:lvl2pPr marL="557190" indent="-214304">
              <a:buClr>
                <a:srgbClr val="C00000"/>
              </a:buClr>
              <a:buSzPct val="120000"/>
              <a:buFont typeface="Arial" pitchFamily="34" charset="0"/>
              <a:buChar char="•"/>
              <a:defRPr sz="1800">
                <a:solidFill>
                  <a:schemeClr val="accent4">
                    <a:lumMod val="50000"/>
                  </a:schemeClr>
                </a:solidFill>
                <a:latin typeface="Calibri Light" panose="020F0302020204030204" pitchFamily="34" charset="0"/>
                <a:cs typeface="Calibri Light" panose="020F0302020204030204" pitchFamily="34" charset="0"/>
              </a:defRPr>
            </a:lvl2pPr>
            <a:lvl3pPr>
              <a:buSzPct val="110000"/>
              <a:defRPr sz="1500">
                <a:solidFill>
                  <a:schemeClr val="accent4">
                    <a:lumMod val="50000"/>
                  </a:schemeClr>
                </a:solidFill>
                <a:latin typeface="Calibri Light" panose="020F0302020204030204" pitchFamily="34" charset="0"/>
                <a:cs typeface="Calibri Light" panose="020F0302020204030204" pitchFamily="34" charset="0"/>
              </a:defRPr>
            </a:lvl3pPr>
            <a:lvl4pPr>
              <a:defRPr sz="1350">
                <a:solidFill>
                  <a:schemeClr val="accent4">
                    <a:lumMod val="50000"/>
                  </a:schemeClr>
                </a:solidFill>
                <a:latin typeface="Calibri Light" panose="020F0302020204030204" pitchFamily="34" charset="0"/>
                <a:cs typeface="Calibri Light" panose="020F0302020204030204" pitchFamily="34" charset="0"/>
              </a:defRPr>
            </a:lvl4pPr>
            <a:lvl5pPr>
              <a:defRPr sz="1350">
                <a:solidFill>
                  <a:schemeClr val="accent4">
                    <a:lumMod val="50000"/>
                  </a:schemeClr>
                </a:solidFill>
                <a:latin typeface="Calibri Light" panose="020F0302020204030204" pitchFamily="34" charset="0"/>
                <a:cs typeface="Calibri Light" panose="020F0302020204030204" pitchFamily="34" charset="0"/>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6" name="4 - Θέση ημερομηνίας"/>
          <p:cNvSpPr>
            <a:spLocks noGrp="1"/>
          </p:cNvSpPr>
          <p:nvPr>
            <p:ph type="dt" sz="half" idx="14"/>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7" name="5 - Θέση υποσέλιδου"/>
          <p:cNvSpPr>
            <a:spLocks noGrp="1"/>
          </p:cNvSpPr>
          <p:nvPr>
            <p:ph type="ftr" sz="quarter" idx="15"/>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8" name="6 - Θέση αριθμού διαφάνειας"/>
          <p:cNvSpPr>
            <a:spLocks noGrp="1"/>
          </p:cNvSpPr>
          <p:nvPr>
            <p:ph type="sldNum" sz="quarter" idx="16"/>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313180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dirty="0"/>
          </a:p>
        </p:txBody>
      </p:sp>
      <p:sp>
        <p:nvSpPr>
          <p:cNvPr id="3" name="2 - Θέση κειμένου"/>
          <p:cNvSpPr>
            <a:spLocks noGrp="1"/>
          </p:cNvSpPr>
          <p:nvPr>
            <p:ph type="body" idx="1"/>
          </p:nvPr>
        </p:nvSpPr>
        <p:spPr>
          <a:xfrm>
            <a:off x="457200" y="1279261"/>
            <a:ext cx="4040188" cy="533136"/>
          </a:xfrm>
          <a:prstGeom prst="rect">
            <a:avLst/>
          </a:prstGeom>
        </p:spPr>
        <p:txBody>
          <a:bodyPr anchor="b"/>
          <a:lstStyle>
            <a:lvl1pPr marL="0" indent="0">
              <a:buNone/>
              <a:defRPr sz="1800" b="1" cap="none" spc="0">
                <a:ln>
                  <a:noFill/>
                </a:ln>
                <a:solidFill>
                  <a:srgbClr val="C00000"/>
                </a:solidFill>
                <a:effectLst/>
                <a:latin typeface="Calibri Light" panose="020F0302020204030204" pitchFamily="34" charset="0"/>
                <a:cs typeface="Calibri Light" panose="020F0302020204030204" pitchFamily="34" charset="0"/>
              </a:defRPr>
            </a:lvl1pPr>
            <a:lvl2pPr marL="342886" indent="0">
              <a:buNone/>
              <a:defRPr sz="1500" b="1"/>
            </a:lvl2pPr>
            <a:lvl3pPr marL="685773" indent="0">
              <a:buNone/>
              <a:defRPr sz="135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Click to edit Master text styles</a:t>
            </a:r>
          </a:p>
        </p:txBody>
      </p:sp>
      <p:sp>
        <p:nvSpPr>
          <p:cNvPr id="4" name="3 - Θέση περιεχομένου"/>
          <p:cNvSpPr>
            <a:spLocks noGrp="1"/>
          </p:cNvSpPr>
          <p:nvPr>
            <p:ph sz="half" idx="2"/>
          </p:nvPr>
        </p:nvSpPr>
        <p:spPr>
          <a:xfrm>
            <a:off x="457200" y="1812396"/>
            <a:ext cx="4040188" cy="3292740"/>
          </a:xfrm>
          <a:prstGeom prst="rect">
            <a:avLst/>
          </a:prstGeom>
        </p:spPr>
        <p:txBody>
          <a:bodyPr>
            <a:normAutofit/>
          </a:bodyPr>
          <a:lstStyle>
            <a:lvl1pPr>
              <a:buClr>
                <a:schemeClr val="accent5">
                  <a:lumMod val="75000"/>
                </a:schemeClr>
              </a:buClr>
              <a:buSzPct val="110000"/>
              <a:buFont typeface="Wingdings" pitchFamily="2" charset="2"/>
              <a:buChar char="§"/>
              <a:defRPr sz="1800">
                <a:solidFill>
                  <a:schemeClr val="accent4">
                    <a:lumMod val="50000"/>
                  </a:schemeClr>
                </a:solidFill>
              </a:defRPr>
            </a:lvl1pPr>
            <a:lvl2pPr>
              <a:buClr>
                <a:srgbClr val="C00000"/>
              </a:buClr>
              <a:buSzPct val="115000"/>
              <a:buFont typeface="Arial" pitchFamily="34" charset="0"/>
              <a:buChar char="•"/>
              <a:defRPr sz="1500">
                <a:solidFill>
                  <a:schemeClr val="accent4">
                    <a:lumMod val="50000"/>
                  </a:schemeClr>
                </a:solidFill>
              </a:defRPr>
            </a:lvl2pPr>
            <a:lvl3pPr>
              <a:defRPr sz="1350">
                <a:solidFill>
                  <a:schemeClr val="accent4">
                    <a:lumMod val="50000"/>
                  </a:schemeClr>
                </a:solidFill>
              </a:defRPr>
            </a:lvl3pPr>
            <a:lvl4pPr>
              <a:buNone/>
              <a:defRPr sz="1200"/>
            </a:lvl4pPr>
            <a:lvl5pPr>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4 - Θέση κειμένου"/>
          <p:cNvSpPr>
            <a:spLocks noGrp="1"/>
          </p:cNvSpPr>
          <p:nvPr>
            <p:ph type="body" sz="quarter" idx="3"/>
          </p:nvPr>
        </p:nvSpPr>
        <p:spPr>
          <a:xfrm>
            <a:off x="4645031" y="1279261"/>
            <a:ext cx="4041775" cy="533136"/>
          </a:xfrm>
          <a:prstGeom prst="rect">
            <a:avLst/>
          </a:prstGeom>
        </p:spPr>
        <p:txBody>
          <a:bodyPr anchor="b"/>
          <a:lstStyle>
            <a:lvl1pPr marL="0" indent="0">
              <a:buNone/>
              <a:defRPr sz="1800" b="1" cap="none" spc="0">
                <a:ln>
                  <a:noFill/>
                </a:ln>
                <a:solidFill>
                  <a:srgbClr val="C00000"/>
                </a:solidFill>
                <a:effectLst/>
                <a:latin typeface="Calibri Light" panose="020F0302020204030204" pitchFamily="34" charset="0"/>
                <a:cs typeface="Calibri Light" panose="020F0302020204030204" pitchFamily="34" charset="0"/>
              </a:defRPr>
            </a:lvl1pPr>
            <a:lvl2pPr marL="342886" indent="0">
              <a:buNone/>
              <a:defRPr sz="1500" b="1"/>
            </a:lvl2pPr>
            <a:lvl3pPr marL="685773" indent="0">
              <a:buNone/>
              <a:defRPr sz="135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Click to edit Master text styles</a:t>
            </a:r>
          </a:p>
        </p:txBody>
      </p:sp>
      <p:sp>
        <p:nvSpPr>
          <p:cNvPr id="8" name="6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fld id="{9E9055FB-4751-403F-90BF-3A3A298775C1}" type="datetimeFigureOut">
              <a:rPr lang="en-GB" smtClean="0"/>
              <a:t>01/04/2024</a:t>
            </a:fld>
            <a:endParaRPr lang="en-GB"/>
          </a:p>
        </p:txBody>
      </p:sp>
      <p:sp>
        <p:nvSpPr>
          <p:cNvPr id="9" name="7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n-GB"/>
          </a:p>
        </p:txBody>
      </p:sp>
      <p:sp>
        <p:nvSpPr>
          <p:cNvPr id="10" name="8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FAC423FE-188A-4D02-86E7-387FE4616C8A}" type="slidenum">
              <a:rPr lang="en-GB" smtClean="0"/>
              <a:t>‹#›</a:t>
            </a:fld>
            <a:endParaRPr lang="en-GB"/>
          </a:p>
        </p:txBody>
      </p:sp>
      <p:sp>
        <p:nvSpPr>
          <p:cNvPr id="12" name="3 - Θέση περιεχομένου"/>
          <p:cNvSpPr>
            <a:spLocks noGrp="1"/>
          </p:cNvSpPr>
          <p:nvPr>
            <p:ph sz="half" idx="13"/>
          </p:nvPr>
        </p:nvSpPr>
        <p:spPr>
          <a:xfrm>
            <a:off x="4645029" y="1812396"/>
            <a:ext cx="4040188" cy="3292740"/>
          </a:xfrm>
          <a:prstGeom prst="rect">
            <a:avLst/>
          </a:prstGeom>
        </p:spPr>
        <p:txBody>
          <a:bodyPr>
            <a:normAutofit/>
          </a:bodyPr>
          <a:lstStyle>
            <a:lvl1pPr>
              <a:buClr>
                <a:schemeClr val="accent5">
                  <a:lumMod val="75000"/>
                </a:schemeClr>
              </a:buClr>
              <a:buSzPct val="110000"/>
              <a:buFont typeface="Wingdings" pitchFamily="2" charset="2"/>
              <a:buChar char="§"/>
              <a:defRPr sz="1800">
                <a:solidFill>
                  <a:schemeClr val="accent4">
                    <a:lumMod val="50000"/>
                  </a:schemeClr>
                </a:solidFill>
              </a:defRPr>
            </a:lvl1pPr>
            <a:lvl2pPr>
              <a:buClr>
                <a:srgbClr val="C00000"/>
              </a:buClr>
              <a:buSzPct val="115000"/>
              <a:buFont typeface="Arial" pitchFamily="34" charset="0"/>
              <a:buChar char="•"/>
              <a:defRPr sz="1500">
                <a:solidFill>
                  <a:schemeClr val="accent4">
                    <a:lumMod val="50000"/>
                  </a:schemeClr>
                </a:solidFill>
              </a:defRPr>
            </a:lvl2pPr>
            <a:lvl3pPr>
              <a:defRPr sz="1350">
                <a:solidFill>
                  <a:schemeClr val="accent4">
                    <a:lumMod val="50000"/>
                  </a:schemeClr>
                </a:solidFill>
              </a:defRPr>
            </a:lvl3pPr>
            <a:lvl4pPr>
              <a:buNone/>
              <a:defRPr sz="1200"/>
            </a:lvl4pPr>
            <a:lvl5pPr>
              <a:buNone/>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66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lstStyle>
            <a:lvl1pPr>
              <a:defRPr b="0" cap="none" spc="0">
                <a:ln>
                  <a:noFill/>
                </a:ln>
                <a:solidFill>
                  <a:srgbClr val="0070C0"/>
                </a:solidFill>
                <a:effectLst/>
                <a:latin typeface="Calibri Light" panose="020F0302020204030204" pitchFamily="34" charset="0"/>
                <a:cs typeface="Calibri Light" panose="020F0302020204030204" pitchFamily="34" charset="0"/>
              </a:defRPr>
            </a:lvl1pPr>
          </a:lstStyle>
          <a:p>
            <a:r>
              <a:rPr lang="en-US"/>
              <a:t>Click to edit Master title style</a:t>
            </a:r>
            <a:endParaRPr lang="el-GR"/>
          </a:p>
        </p:txBody>
      </p:sp>
      <p:sp>
        <p:nvSpPr>
          <p:cNvPr id="4" name="2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5" name="3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6" name="4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55083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91"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 Θέση ημερομηνίας"/>
          <p:cNvSpPr>
            <a:spLocks noGrp="1"/>
          </p:cNvSpPr>
          <p:nvPr>
            <p:ph type="dt" sz="half" idx="10"/>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4" name="2 - Θέση υποσέλιδου"/>
          <p:cNvSpPr>
            <a:spLocks noGrp="1"/>
          </p:cNvSpPr>
          <p:nvPr>
            <p:ph type="ftr" sz="quarter" idx="11"/>
          </p:nvPr>
        </p:nvSpPr>
        <p:spPr>
          <a:xfrm>
            <a:off x="3124200" y="5297488"/>
            <a:ext cx="2895600" cy="303212"/>
          </a:xfrm>
          <a:prstGeom prst="rect">
            <a:avLst/>
          </a:prstGeom>
        </p:spPr>
        <p:txBody>
          <a:bodyPr/>
          <a:lstStyle>
            <a:lvl1pPr eaLnBrk="1" fontAlgn="auto" hangingPunct="1">
              <a:spcBef>
                <a:spcPts val="0"/>
              </a:spcBef>
              <a:spcAft>
                <a:spcPts val="0"/>
              </a:spcAft>
              <a:defRPr>
                <a:latin typeface="+mn-lt"/>
              </a:defRPr>
            </a:lvl1pPr>
          </a:lstStyle>
          <a:p>
            <a:endParaRPr lang="el-GR"/>
          </a:p>
        </p:txBody>
      </p:sp>
      <p:sp>
        <p:nvSpPr>
          <p:cNvPr id="5" name="3 - Θέση αριθμού διαφάνειας"/>
          <p:cNvSpPr>
            <a:spLocks noGrp="1"/>
          </p:cNvSpPr>
          <p:nvPr>
            <p:ph type="sldNum" sz="quarter" idx="12"/>
          </p:nvPr>
        </p:nvSpPr>
        <p:spPr>
          <a:xfrm>
            <a:off x="6553200" y="5297488"/>
            <a:ext cx="2133600" cy="303212"/>
          </a:xfrm>
          <a:prstGeom prst="rect">
            <a:avLst/>
          </a:prstGeom>
        </p:spPr>
        <p:txBody>
          <a:bodyPr/>
          <a:lstStyle>
            <a:lvl1pPr eaLnBrk="1" fontAlgn="auto" hangingPunct="1">
              <a:spcBef>
                <a:spcPts val="0"/>
              </a:spcBef>
              <a:spcAft>
                <a:spcPts val="0"/>
              </a:spcAft>
              <a:defRPr>
                <a:latin typeface="+mn-lt"/>
              </a:defRPr>
            </a:lvl1pPr>
          </a:lstStyle>
          <a:p>
            <a:fld id="{DF3CC2EE-704C-4C3A-B1CC-CDB732DF8005}" type="slidenum">
              <a:rPr lang="el-GR" smtClean="0"/>
              <a:pPr/>
              <a:t>‹#›</a:t>
            </a:fld>
            <a:endParaRPr lang="el-GR"/>
          </a:p>
        </p:txBody>
      </p:sp>
    </p:spTree>
    <p:extLst>
      <p:ext uri="{BB962C8B-B14F-4D97-AF65-F5344CB8AC3E}">
        <p14:creationId xmlns:p14="http://schemas.microsoft.com/office/powerpoint/2010/main" val="3150453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Τίτλος και Αντικείμενο">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89" y="193675"/>
            <a:ext cx="7842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 Τίτλος"/>
          <p:cNvSpPr>
            <a:spLocks noGrp="1"/>
          </p:cNvSpPr>
          <p:nvPr>
            <p:ph type="title"/>
          </p:nvPr>
        </p:nvSpPr>
        <p:spPr>
          <a:xfrm>
            <a:off x="457200" y="121196"/>
            <a:ext cx="8229600" cy="952500"/>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45">
                <a:ln w="11430"/>
                <a:solidFill>
                  <a:srgbClr val="000066"/>
                </a:solidFill>
                <a:effectLst>
                  <a:outerShdw blurRad="76200" dist="50800" dir="5400000" algn="tl" rotWithShape="0">
                    <a:srgbClr val="000000">
                      <a:alpha val="65000"/>
                    </a:srgbClr>
                  </a:outerShdw>
                </a:effectLst>
              </a:defRPr>
            </a:lvl1pPr>
          </a:lstStyle>
          <a:p>
            <a:r>
              <a:rPr lang="en-US"/>
              <a:t>Click to edit Master title style</a:t>
            </a:r>
            <a:endParaRPr lang="el-GR" dirty="0"/>
          </a:p>
        </p:txBody>
      </p:sp>
      <p:sp>
        <p:nvSpPr>
          <p:cNvPr id="3" name="2 - Θέση περιεχομένου"/>
          <p:cNvSpPr>
            <a:spLocks noGrp="1"/>
          </p:cNvSpPr>
          <p:nvPr>
            <p:ph idx="1"/>
          </p:nvPr>
        </p:nvSpPr>
        <p:spPr>
          <a:xfrm>
            <a:off x="457200" y="1333500"/>
            <a:ext cx="8229600" cy="3771636"/>
          </a:xfrm>
          <a:prstGeom prst="rect">
            <a:avLst/>
          </a:prstGeom>
        </p:spPr>
        <p:txBody>
          <a:bodyPr>
            <a:normAutofit/>
          </a:bodyPr>
          <a:lstStyle>
            <a:lvl1pPr>
              <a:buClr>
                <a:srgbClr val="000066"/>
              </a:buClr>
              <a:buSzPct val="115000"/>
              <a:buFont typeface="Wingdings" pitchFamily="2" charset="2"/>
              <a:buChar char="§"/>
              <a:defRPr/>
            </a:lvl1pPr>
            <a:lvl2pPr>
              <a:buClr>
                <a:srgbClr val="FF0000"/>
              </a:buClr>
              <a:buSzPct val="125000"/>
              <a:buFont typeface="Arial"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dirty="0"/>
          </a:p>
        </p:txBody>
      </p:sp>
      <p:sp>
        <p:nvSpPr>
          <p:cNvPr id="7" name="5 - Θέση αριθμού διαφάνειας"/>
          <p:cNvSpPr>
            <a:spLocks noGrp="1"/>
          </p:cNvSpPr>
          <p:nvPr>
            <p:ph type="sldNum" sz="quarter" idx="12"/>
          </p:nvPr>
        </p:nvSpPr>
        <p:spPr>
          <a:xfrm>
            <a:off x="457200" y="5297488"/>
            <a:ext cx="2133600" cy="303212"/>
          </a:xfrm>
          <a:prstGeom prst="rect">
            <a:avLst/>
          </a:prstGeom>
        </p:spPr>
        <p:txBody>
          <a:bodyPr/>
          <a:lstStyle>
            <a:lvl1pPr eaLnBrk="1" fontAlgn="auto" hangingPunct="1">
              <a:spcBef>
                <a:spcPts val="0"/>
              </a:spcBef>
              <a:spcAft>
                <a:spcPts val="0"/>
              </a:spcAft>
              <a:defRPr>
                <a:latin typeface="+mn-lt"/>
              </a:defRPr>
            </a:lvl1pPr>
          </a:lstStyle>
          <a:p>
            <a:fld id="{66FFA446-669F-4659-8D69-604B8A32464D}" type="slidenum">
              <a:rPr lang="en-GB" smtClean="0"/>
              <a:t>‹#›</a:t>
            </a:fld>
            <a:endParaRPr lang="en-GB"/>
          </a:p>
        </p:txBody>
      </p:sp>
      <p:sp>
        <p:nvSpPr>
          <p:cNvPr id="10" name="Text Placeholder 9"/>
          <p:cNvSpPr>
            <a:spLocks noGrp="1"/>
          </p:cNvSpPr>
          <p:nvPr>
            <p:ph type="body" sz="quarter" idx="13"/>
          </p:nvPr>
        </p:nvSpPr>
        <p:spPr>
          <a:xfrm>
            <a:off x="2781300" y="5360243"/>
            <a:ext cx="5905500" cy="303212"/>
          </a:xfrm>
          <a:prstGeom prst="rect">
            <a:avLst/>
          </a:prstGeom>
        </p:spPr>
        <p:txBody>
          <a:bodyPr/>
          <a:lstStyle>
            <a:lvl1pPr marL="0" indent="0" algn="r">
              <a:buNone/>
              <a:defRPr sz="1400"/>
            </a:lvl1pPr>
          </a:lstStyle>
          <a:p>
            <a:pPr lvl="0"/>
            <a:endParaRPr lang="en-GB" dirty="0"/>
          </a:p>
        </p:txBody>
      </p:sp>
    </p:spTree>
    <p:extLst>
      <p:ext uri="{BB962C8B-B14F-4D97-AF65-F5344CB8AC3E}">
        <p14:creationId xmlns:p14="http://schemas.microsoft.com/office/powerpoint/2010/main" val="247795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82528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anose="020F0502020204030204" pitchFamily="34" charset="0"/>
        </a:defRPr>
      </a:lvl2pPr>
      <a:lvl3pPr algn="ctr" rtl="0" eaLnBrk="1" fontAlgn="base" hangingPunct="1">
        <a:spcBef>
          <a:spcPct val="0"/>
        </a:spcBef>
        <a:spcAft>
          <a:spcPct val="0"/>
        </a:spcAft>
        <a:defRPr sz="3300">
          <a:solidFill>
            <a:schemeClr val="tx1"/>
          </a:solidFill>
          <a:latin typeface="Calibri" panose="020F0502020204030204" pitchFamily="34" charset="0"/>
        </a:defRPr>
      </a:lvl3pPr>
      <a:lvl4pPr algn="ctr" rtl="0" eaLnBrk="1" fontAlgn="base" hangingPunct="1">
        <a:spcBef>
          <a:spcPct val="0"/>
        </a:spcBef>
        <a:spcAft>
          <a:spcPct val="0"/>
        </a:spcAft>
        <a:defRPr sz="3300">
          <a:solidFill>
            <a:schemeClr val="tx1"/>
          </a:solidFill>
          <a:latin typeface="Calibri" panose="020F0502020204030204" pitchFamily="34" charset="0"/>
        </a:defRPr>
      </a:lvl4pPr>
      <a:lvl5pPr algn="ctr" rtl="0" eaLnBrk="1" fontAlgn="base" hangingPunct="1">
        <a:spcBef>
          <a:spcPct val="0"/>
        </a:spcBef>
        <a:spcAft>
          <a:spcPct val="0"/>
        </a:spcAft>
        <a:defRPr sz="3300">
          <a:solidFill>
            <a:schemeClr val="tx1"/>
          </a:solidFill>
          <a:latin typeface="Calibri" panose="020F0502020204030204" pitchFamily="34" charset="0"/>
        </a:defRPr>
      </a:lvl5pPr>
      <a:lvl6pPr marL="342886" algn="ctr" rtl="0" eaLnBrk="1" fontAlgn="base" hangingPunct="1">
        <a:spcBef>
          <a:spcPct val="0"/>
        </a:spcBef>
        <a:spcAft>
          <a:spcPct val="0"/>
        </a:spcAft>
        <a:defRPr sz="3300">
          <a:solidFill>
            <a:schemeClr val="tx1"/>
          </a:solidFill>
          <a:latin typeface="Calibri" panose="020F0502020204030204" pitchFamily="34" charset="0"/>
        </a:defRPr>
      </a:lvl6pPr>
      <a:lvl7pPr marL="685773" algn="ctr" rtl="0" eaLnBrk="1" fontAlgn="base" hangingPunct="1">
        <a:spcBef>
          <a:spcPct val="0"/>
        </a:spcBef>
        <a:spcAft>
          <a:spcPct val="0"/>
        </a:spcAft>
        <a:defRPr sz="3300">
          <a:solidFill>
            <a:schemeClr val="tx1"/>
          </a:solidFill>
          <a:latin typeface="Calibri" panose="020F0502020204030204" pitchFamily="34" charset="0"/>
        </a:defRPr>
      </a:lvl7pPr>
      <a:lvl8pPr marL="1028659" algn="ctr" rtl="0" eaLnBrk="1" fontAlgn="base" hangingPunct="1">
        <a:spcBef>
          <a:spcPct val="0"/>
        </a:spcBef>
        <a:spcAft>
          <a:spcPct val="0"/>
        </a:spcAft>
        <a:defRPr sz="3300">
          <a:solidFill>
            <a:schemeClr val="tx1"/>
          </a:solidFill>
          <a:latin typeface="Calibri" panose="020F0502020204030204" pitchFamily="34" charset="0"/>
        </a:defRPr>
      </a:lvl8pPr>
      <a:lvl9pPr marL="1371545" algn="ctr" rtl="0" eaLnBrk="1" fontAlgn="base" hangingPunct="1">
        <a:spcBef>
          <a:spcPct val="0"/>
        </a:spcBef>
        <a:spcAft>
          <a:spcPct val="0"/>
        </a:spcAft>
        <a:defRPr sz="3300">
          <a:solidFill>
            <a:schemeClr val="tx1"/>
          </a:solidFill>
          <a:latin typeface="Calibri" panose="020F0502020204030204" pitchFamily="34" charset="0"/>
        </a:defRPr>
      </a:lvl9pPr>
    </p:titleStyle>
    <p:bodyStyle>
      <a:lvl1pPr marL="257165" indent="-25716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0" indent="-214304"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16" indent="-171443"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02"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2988"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875"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l-GR"/>
      </a:defPPr>
      <a:lvl1pPr marL="0" algn="l" defTabSz="685773" rtl="0" eaLnBrk="1" latinLnBrk="0" hangingPunct="1">
        <a:defRPr sz="1350" kern="1200">
          <a:solidFill>
            <a:schemeClr val="tx1"/>
          </a:solidFill>
          <a:latin typeface="+mn-lt"/>
          <a:ea typeface="+mn-ea"/>
          <a:cs typeface="+mn-cs"/>
        </a:defRPr>
      </a:lvl1pPr>
      <a:lvl2pPr marL="342886"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1"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5.xml"/><Relationship Id="rId1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customXml" Target="../ink/ink2.xml"/><Relationship Id="rId12" Type="http://schemas.openxmlformats.org/officeDocument/2006/relationships/image" Target="../media/image20.png"/><Relationship Id="rId17" Type="http://schemas.openxmlformats.org/officeDocument/2006/relationships/customXml" Target="../ink/ink7.xml"/><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9.png"/><Relationship Id="rId19" Type="http://schemas.openxmlformats.org/officeDocument/2006/relationships/customXml" Target="../ink/ink8.xml"/><Relationship Id="rId4" Type="http://schemas.openxmlformats.org/officeDocument/2006/relationships/image" Target="../media/image16.png"/><Relationship Id="rId9" Type="http://schemas.openxmlformats.org/officeDocument/2006/relationships/customXml" Target="../ink/ink3.xml"/><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reverseproject.eu/" TargetMode="External"/><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latin typeface="Calibri" pitchFamily="34" charset="0"/>
                <a:cs typeface="Calibri" pitchFamily="34" charset="0"/>
              </a:rPr>
              <a:t>ΕΙΣΑΓΩΓΙΚΟ ΜΑΘΗΜΑ ΚΛΙΝΙΚΗΣ ΑΣΚΗΣΗΣ ΣΤΗΝ ΠΑΘΟΛΟΓΙΑ</a:t>
            </a:r>
            <a:endParaRPr lang="el-GR" dirty="0"/>
          </a:p>
        </p:txBody>
      </p:sp>
      <p:sp>
        <p:nvSpPr>
          <p:cNvPr id="3" name="Subtitle 2"/>
          <p:cNvSpPr>
            <a:spLocks noGrp="1"/>
          </p:cNvSpPr>
          <p:nvPr>
            <p:ph type="subTitle" idx="1"/>
          </p:nvPr>
        </p:nvSpPr>
        <p:spPr/>
        <p:txBody>
          <a:bodyPr/>
          <a:lstStyle/>
          <a:p>
            <a:r>
              <a:rPr lang="el-GR" dirty="0">
                <a:latin typeface="Calibri" pitchFamily="34" charset="0"/>
              </a:rPr>
              <a:t>Μ. Σαμάρκος</a:t>
            </a:r>
            <a:endParaRPr lang="en-GB" dirty="0">
              <a:latin typeface="Calibri" pitchFamily="34" charset="0"/>
            </a:endParaRPr>
          </a:p>
          <a:p>
            <a:r>
              <a:rPr lang="en-GB" dirty="0">
                <a:latin typeface="Calibri" pitchFamily="34" charset="0"/>
              </a:rPr>
              <a:t>5</a:t>
            </a:r>
            <a:r>
              <a:rPr lang="el-GR" dirty="0">
                <a:latin typeface="Calibri" pitchFamily="34" charset="0"/>
              </a:rPr>
              <a:t> Σεπτεμβρίου 2023</a:t>
            </a:r>
          </a:p>
          <a:p>
            <a:endParaRPr lang="el-GR" dirty="0"/>
          </a:p>
        </p:txBody>
      </p:sp>
    </p:spTree>
    <p:custDataLst>
      <p:tags r:id="rId1"/>
    </p:custDataLst>
    <p:extLst>
      <p:ext uri="{BB962C8B-B14F-4D97-AF65-F5344CB8AC3E}">
        <p14:creationId xmlns:p14="http://schemas.microsoft.com/office/powerpoint/2010/main" val="1452010972"/>
      </p:ext>
    </p:extLst>
  </p:cSld>
  <p:clrMapOvr>
    <a:masterClrMapping/>
  </p:clrMapOvr>
  <mc:AlternateContent xmlns:mc="http://schemas.openxmlformats.org/markup-compatibility/2006" xmlns:p14="http://schemas.microsoft.com/office/powerpoint/2010/main">
    <mc:Choice Requires="p14">
      <p:transition spd="slow" p14:dur="2000" advTm="6751"/>
    </mc:Choice>
    <mc:Fallback xmlns="">
      <p:transition spd="slow" advTm="67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667" dirty="0"/>
              <a:t>Τα δικαιώματα του νοσοκομειακού ασθενούς</a:t>
            </a:r>
          </a:p>
        </p:txBody>
      </p:sp>
      <p:sp>
        <p:nvSpPr>
          <p:cNvPr id="3" name="2 - Θέση περιεχομένου"/>
          <p:cNvSpPr>
            <a:spLocks noGrp="1"/>
          </p:cNvSpPr>
          <p:nvPr>
            <p:ph idx="1"/>
          </p:nvPr>
        </p:nvSpPr>
        <p:spPr/>
        <p:txBody>
          <a:bodyPr>
            <a:normAutofit fontScale="85000" lnSpcReduction="10000"/>
          </a:bodyPr>
          <a:lstStyle/>
          <a:p>
            <a:pPr marL="449774" indent="-301613">
              <a:lnSpc>
                <a:spcPct val="120000"/>
              </a:lnSpc>
              <a:buFont typeface="+mj-lt"/>
              <a:buAutoNum type="arabicPeriod" startAt="6"/>
            </a:pPr>
            <a:r>
              <a:rPr lang="el-GR" sz="2333" dirty="0"/>
              <a:t>Ο ασθενής έχει το δικαίωμα στο μέτρο και στις πραγματικές συνθήκες που είναι δυνατόν, </a:t>
            </a:r>
            <a:r>
              <a:rPr lang="el-GR" sz="2333" b="1" dirty="0">
                <a:solidFill>
                  <a:srgbClr val="C00000"/>
                </a:solidFill>
              </a:rPr>
              <a:t>προστασίας της ιδιωτικής του ζωής</a:t>
            </a:r>
            <a:r>
              <a:rPr lang="el-GR" sz="2333" dirty="0"/>
              <a:t>. Ο απόρρητος χαρακτήρας των πληροφοριών και του περιεχομένου των εγγράφων που τον αφορούν, του φακέλου των ιατρικών σημειώσεων και ευρημάτων, πρέπει να είναι εγγυημένος</a:t>
            </a:r>
            <a:r>
              <a:rPr lang="en-GB" sz="2333" dirty="0"/>
              <a:t> </a:t>
            </a:r>
            <a:r>
              <a:rPr lang="en-GB" sz="2333" b="1" dirty="0">
                <a:solidFill>
                  <a:srgbClr val="C00000"/>
                </a:solidFill>
              </a:rPr>
              <a:t>(</a:t>
            </a:r>
            <a:r>
              <a:rPr lang="el-GR" sz="2333" b="1" dirty="0">
                <a:solidFill>
                  <a:srgbClr val="C00000"/>
                </a:solidFill>
              </a:rPr>
              <a:t>Ιατρικό απόρρητο).</a:t>
            </a:r>
          </a:p>
          <a:p>
            <a:pPr marL="449774" indent="-301613">
              <a:lnSpc>
                <a:spcPct val="120000"/>
              </a:lnSpc>
              <a:buFont typeface="+mj-lt"/>
              <a:buAutoNum type="arabicPeriod" startAt="6"/>
            </a:pPr>
            <a:r>
              <a:rPr lang="el-GR" sz="2333" dirty="0"/>
              <a:t>Ο ασθενής έχει το δικαίωμα του σεβασμού και της αναγνωρίσεως σε αυτόν των θρησκευτικών και ιδεολογικών του πεποιθήσεων.</a:t>
            </a:r>
          </a:p>
          <a:p>
            <a:pPr marL="449774" indent="-301613">
              <a:lnSpc>
                <a:spcPct val="120000"/>
              </a:lnSpc>
              <a:buFont typeface="+mj-lt"/>
              <a:buAutoNum type="arabicPeriod" startAt="6"/>
            </a:pPr>
            <a:r>
              <a:rPr lang="el-GR" sz="2333" dirty="0"/>
              <a:t>Ο ασθενής έχει το δικαίωμα να παρουσιάσει ή να καταθέσει αρμοδίως διαμαρτυρίες και ενστάσεις και να λάβει πλήρη γνώση των επ' αυτών ενεργειών και αποτελεσμάτων.</a:t>
            </a: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976659" y="1357335"/>
            <a:ext cx="7170373" cy="3871037"/>
          </a:xfrm>
          <a:prstGeom prst="rect">
            <a:avLst/>
          </a:prstGeom>
          <a:ln>
            <a:noFill/>
          </a:ln>
          <a:effectLst>
            <a:outerShdw blurRad="292100" dist="139700" dir="2700000" algn="tl" rotWithShape="0">
              <a:srgbClr val="333333">
                <a:alpha val="65000"/>
              </a:srgbClr>
            </a:outerShdw>
          </a:effectLst>
        </p:spPr>
      </p:pic>
      <p:sp>
        <p:nvSpPr>
          <p:cNvPr id="4" name="3 - Τίτλος"/>
          <p:cNvSpPr>
            <a:spLocks noGrp="1"/>
          </p:cNvSpPr>
          <p:nvPr>
            <p:ph type="title"/>
          </p:nvPr>
        </p:nvSpPr>
        <p:spPr/>
        <p:txBody>
          <a:bodyPr>
            <a:normAutofit/>
          </a:bodyPr>
          <a:lstStyle/>
          <a:p>
            <a:r>
              <a:rPr lang="el-GR" dirty="0"/>
              <a:t>Κώδικας Ιατρικής Δεοντολογίας</a:t>
            </a:r>
          </a:p>
        </p:txBody>
      </p:sp>
      <p:sp>
        <p:nvSpPr>
          <p:cNvPr id="5" name="4 - TextBox"/>
          <p:cNvSpPr txBox="1"/>
          <p:nvPr/>
        </p:nvSpPr>
        <p:spPr>
          <a:xfrm>
            <a:off x="3745734" y="1038011"/>
            <a:ext cx="1614929" cy="323165"/>
          </a:xfrm>
          <a:prstGeom prst="rect">
            <a:avLst/>
          </a:prstGeom>
          <a:noFill/>
        </p:spPr>
        <p:txBody>
          <a:bodyPr wrap="none" rtlCol="0">
            <a:spAutoFit/>
          </a:bodyPr>
          <a:lstStyle/>
          <a:p>
            <a:r>
              <a:rPr lang="el-GR" sz="1500" b="1" dirty="0"/>
              <a:t>Νόμος 3418/2005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Κώδικας Ιατρικής Δεοντολογίας</a:t>
            </a:r>
            <a:br>
              <a:rPr lang="el-GR" dirty="0"/>
            </a:br>
            <a:endParaRPr lang="el-GR" dirty="0"/>
          </a:p>
        </p:txBody>
      </p:sp>
      <p:grpSp>
        <p:nvGrpSpPr>
          <p:cNvPr id="3" name="2 - Ομάδα"/>
          <p:cNvGrpSpPr/>
          <p:nvPr/>
        </p:nvGrpSpPr>
        <p:grpSpPr>
          <a:xfrm>
            <a:off x="801667" y="817275"/>
            <a:ext cx="7490747" cy="4477409"/>
            <a:chOff x="47600" y="980728"/>
            <a:chExt cx="8988896" cy="5372890"/>
          </a:xfrm>
        </p:grpSpPr>
        <p:grpSp>
          <p:nvGrpSpPr>
            <p:cNvPr id="4" name="12 - Ομάδα"/>
            <p:cNvGrpSpPr/>
            <p:nvPr/>
          </p:nvGrpSpPr>
          <p:grpSpPr>
            <a:xfrm>
              <a:off x="4639066" y="1088645"/>
              <a:ext cx="4397430" cy="5264973"/>
              <a:chOff x="4529400" y="548680"/>
              <a:chExt cx="4397430" cy="5264973"/>
            </a:xfrm>
          </p:grpSpPr>
          <p:pic>
            <p:nvPicPr>
              <p:cNvPr id="8" name="Picture 6"/>
              <p:cNvPicPr>
                <a:picLocks noChangeAspect="1" noChangeArrowheads="1"/>
              </p:cNvPicPr>
              <p:nvPr/>
            </p:nvPicPr>
            <p:blipFill>
              <a:blip r:embed="rId3" cstate="print"/>
              <a:srcRect/>
              <a:stretch>
                <a:fillRect/>
              </a:stretch>
            </p:blipFill>
            <p:spPr bwMode="auto">
              <a:xfrm>
                <a:off x="4529400" y="1932025"/>
                <a:ext cx="4368546" cy="3881628"/>
              </a:xfrm>
              <a:prstGeom prst="rect">
                <a:avLst/>
              </a:prstGeom>
              <a:noFill/>
              <a:ln w="9525">
                <a:noFill/>
                <a:miter lim="800000"/>
                <a:headEnd/>
                <a:tailEnd/>
              </a:ln>
            </p:spPr>
          </p:pic>
          <p:pic>
            <p:nvPicPr>
              <p:cNvPr id="9" name="Picture 7"/>
              <p:cNvPicPr>
                <a:picLocks noChangeAspect="1" noChangeArrowheads="1"/>
              </p:cNvPicPr>
              <p:nvPr/>
            </p:nvPicPr>
            <p:blipFill>
              <a:blip r:embed="rId4" cstate="print"/>
              <a:srcRect/>
              <a:stretch>
                <a:fillRect/>
              </a:stretch>
            </p:blipFill>
            <p:spPr bwMode="auto">
              <a:xfrm>
                <a:off x="4572000" y="548680"/>
                <a:ext cx="4354830" cy="1357884"/>
              </a:xfrm>
              <a:prstGeom prst="rect">
                <a:avLst/>
              </a:prstGeom>
              <a:noFill/>
              <a:ln w="9525">
                <a:noFill/>
                <a:miter lim="800000"/>
                <a:headEnd/>
                <a:tailEnd/>
              </a:ln>
            </p:spPr>
          </p:pic>
        </p:grpSp>
        <p:grpSp>
          <p:nvGrpSpPr>
            <p:cNvPr id="5" name="11 - Ομάδα"/>
            <p:cNvGrpSpPr/>
            <p:nvPr/>
          </p:nvGrpSpPr>
          <p:grpSpPr>
            <a:xfrm>
              <a:off x="47600" y="980728"/>
              <a:ext cx="4524400" cy="5314773"/>
              <a:chOff x="47600" y="-27384"/>
              <a:chExt cx="4524400" cy="5314773"/>
            </a:xfrm>
          </p:grpSpPr>
          <p:pic>
            <p:nvPicPr>
              <p:cNvPr id="6" name="Picture 4"/>
              <p:cNvPicPr>
                <a:picLocks noChangeAspect="1" noChangeArrowheads="1"/>
              </p:cNvPicPr>
              <p:nvPr/>
            </p:nvPicPr>
            <p:blipFill>
              <a:blip r:embed="rId5" cstate="print"/>
              <a:srcRect/>
              <a:stretch>
                <a:fillRect/>
              </a:stretch>
            </p:blipFill>
            <p:spPr bwMode="auto">
              <a:xfrm>
                <a:off x="47600" y="-27384"/>
                <a:ext cx="4524400" cy="2834564"/>
              </a:xfrm>
              <a:prstGeom prst="rect">
                <a:avLst/>
              </a:prstGeom>
              <a:noFill/>
              <a:ln w="9525">
                <a:noFill/>
                <a:miter lim="800000"/>
                <a:headEnd/>
                <a:tailEnd/>
              </a:ln>
            </p:spPr>
          </p:pic>
          <p:pic>
            <p:nvPicPr>
              <p:cNvPr id="7" name="Picture 8"/>
              <p:cNvPicPr>
                <a:picLocks noChangeAspect="1" noChangeArrowheads="1"/>
              </p:cNvPicPr>
              <p:nvPr/>
            </p:nvPicPr>
            <p:blipFill>
              <a:blip r:embed="rId6" cstate="print"/>
              <a:srcRect/>
              <a:stretch>
                <a:fillRect/>
              </a:stretch>
            </p:blipFill>
            <p:spPr bwMode="auto">
              <a:xfrm>
                <a:off x="237665" y="2695065"/>
                <a:ext cx="4265676" cy="2592324"/>
              </a:xfrm>
              <a:prstGeom prst="rect">
                <a:avLst/>
              </a:prstGeom>
              <a:noFill/>
              <a:ln w="9525">
                <a:noFill/>
                <a:miter lim="800000"/>
                <a:headEnd/>
                <a:tailEnd/>
              </a:ln>
            </p:spPr>
          </p:pic>
        </p:grpSp>
      </p:grpSp>
      <p:sp>
        <p:nvSpPr>
          <p:cNvPr id="10" name="Rounded Rectangle 9"/>
          <p:cNvSpPr/>
          <p:nvPr/>
        </p:nvSpPr>
        <p:spPr>
          <a:xfrm>
            <a:off x="4627889" y="3037520"/>
            <a:ext cx="3676071" cy="2340260"/>
          </a:xfrm>
          <a:prstGeom prst="roundRect">
            <a:avLst>
              <a:gd name="adj" fmla="val 8271"/>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l-GR" sz="1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383" y="34638"/>
            <a:ext cx="4230851" cy="5617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851587" y="1291010"/>
            <a:ext cx="7440827" cy="313298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961074" y="1294943"/>
            <a:ext cx="7331340" cy="3662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92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Κώδικας Ιατρικής Δεοντολογίας</a:t>
            </a:r>
            <a:br>
              <a:rPr lang="el-GR" dirty="0"/>
            </a:br>
            <a:endParaRPr lang="el-GR" dirty="0"/>
          </a:p>
        </p:txBody>
      </p:sp>
      <p:grpSp>
        <p:nvGrpSpPr>
          <p:cNvPr id="10" name="9 - Ομάδα"/>
          <p:cNvGrpSpPr/>
          <p:nvPr/>
        </p:nvGrpSpPr>
        <p:grpSpPr>
          <a:xfrm>
            <a:off x="911594" y="824863"/>
            <a:ext cx="7309433" cy="4148973"/>
            <a:chOff x="179512" y="980728"/>
            <a:chExt cx="8771320" cy="4978767"/>
          </a:xfrm>
        </p:grpSpPr>
        <p:pic>
          <p:nvPicPr>
            <p:cNvPr id="11" name="Picture 2"/>
            <p:cNvPicPr>
              <a:picLocks noChangeAspect="1" noChangeArrowheads="1"/>
            </p:cNvPicPr>
            <p:nvPr/>
          </p:nvPicPr>
          <p:blipFill>
            <a:blip r:embed="rId3" cstate="print"/>
            <a:srcRect/>
            <a:stretch>
              <a:fillRect/>
            </a:stretch>
          </p:blipFill>
          <p:spPr bwMode="auto">
            <a:xfrm>
              <a:off x="179512" y="980728"/>
              <a:ext cx="4293108" cy="4937760"/>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4644008" y="1110889"/>
              <a:ext cx="4306824" cy="4848606"/>
            </a:xfrm>
            <a:prstGeom prst="rect">
              <a:avLst/>
            </a:prstGeom>
            <a:noFill/>
            <a:ln w="9525">
              <a:noFill/>
              <a:miter lim="800000"/>
              <a:headEnd/>
              <a:tailEnd/>
            </a:ln>
          </p:spPr>
        </p:pic>
      </p:gr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2034BE-BFE5-022E-7BCE-91FFE7BF9D86}"/>
                  </a:ext>
                </a:extLst>
              </p14:cNvPr>
              <p14:cNvContentPartPr/>
              <p14:nvPr/>
            </p14:nvContentPartPr>
            <p14:xfrm>
              <a:off x="936536" y="3811534"/>
              <a:ext cx="3502800" cy="360"/>
            </p14:xfrm>
          </p:contentPart>
        </mc:Choice>
        <mc:Fallback xmlns="">
          <p:pic>
            <p:nvPicPr>
              <p:cNvPr id="3" name="Ink 2">
                <a:extLst>
                  <a:ext uri="{FF2B5EF4-FFF2-40B4-BE49-F238E27FC236}">
                    <a16:creationId xmlns:a16="http://schemas.microsoft.com/office/drawing/2014/main" id="{B22034BE-BFE5-022E-7BCE-91FFE7BF9D86}"/>
                  </a:ext>
                </a:extLst>
              </p:cNvPr>
              <p:cNvPicPr/>
              <p:nvPr/>
            </p:nvPicPr>
            <p:blipFill>
              <a:blip r:embed="rId6"/>
              <a:stretch>
                <a:fillRect/>
              </a:stretch>
            </p:blipFill>
            <p:spPr>
              <a:xfrm>
                <a:off x="882536" y="3703894"/>
                <a:ext cx="3610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3D69577-F85E-8885-3AF5-46DEE3A58F05}"/>
                  </a:ext>
                </a:extLst>
              </p14:cNvPr>
              <p14:cNvContentPartPr/>
              <p14:nvPr/>
            </p14:nvContentPartPr>
            <p14:xfrm>
              <a:off x="966416" y="4004854"/>
              <a:ext cx="3454920" cy="360"/>
            </p14:xfrm>
          </p:contentPart>
        </mc:Choice>
        <mc:Fallback xmlns="">
          <p:pic>
            <p:nvPicPr>
              <p:cNvPr id="4" name="Ink 3">
                <a:extLst>
                  <a:ext uri="{FF2B5EF4-FFF2-40B4-BE49-F238E27FC236}">
                    <a16:creationId xmlns:a16="http://schemas.microsoft.com/office/drawing/2014/main" id="{03D69577-F85E-8885-3AF5-46DEE3A58F05}"/>
                  </a:ext>
                </a:extLst>
              </p:cNvPr>
              <p:cNvPicPr/>
              <p:nvPr/>
            </p:nvPicPr>
            <p:blipFill>
              <a:blip r:embed="rId8"/>
              <a:stretch>
                <a:fillRect/>
              </a:stretch>
            </p:blipFill>
            <p:spPr>
              <a:xfrm>
                <a:off x="912416" y="3897214"/>
                <a:ext cx="3562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E73358C9-76B2-93B5-409D-5A4A2B794D3B}"/>
                  </a:ext>
                </a:extLst>
              </p14:cNvPr>
              <p14:cNvContentPartPr/>
              <p14:nvPr/>
            </p14:nvContentPartPr>
            <p14:xfrm>
              <a:off x="936536" y="4168294"/>
              <a:ext cx="482760" cy="360"/>
            </p14:xfrm>
          </p:contentPart>
        </mc:Choice>
        <mc:Fallback xmlns="">
          <p:pic>
            <p:nvPicPr>
              <p:cNvPr id="5" name="Ink 4">
                <a:extLst>
                  <a:ext uri="{FF2B5EF4-FFF2-40B4-BE49-F238E27FC236}">
                    <a16:creationId xmlns:a16="http://schemas.microsoft.com/office/drawing/2014/main" id="{E73358C9-76B2-93B5-409D-5A4A2B794D3B}"/>
                  </a:ext>
                </a:extLst>
              </p:cNvPr>
              <p:cNvPicPr/>
              <p:nvPr/>
            </p:nvPicPr>
            <p:blipFill>
              <a:blip r:embed="rId10"/>
              <a:stretch>
                <a:fillRect/>
              </a:stretch>
            </p:blipFill>
            <p:spPr>
              <a:xfrm>
                <a:off x="882536" y="4060654"/>
                <a:ext cx="590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9E00B55E-ED3F-065F-245E-C002C4AE4943}"/>
                  </a:ext>
                </a:extLst>
              </p14:cNvPr>
              <p14:cNvContentPartPr/>
              <p14:nvPr/>
            </p14:nvContentPartPr>
            <p14:xfrm>
              <a:off x="4720496" y="1514374"/>
              <a:ext cx="3421800" cy="360"/>
            </p14:xfrm>
          </p:contentPart>
        </mc:Choice>
        <mc:Fallback xmlns="">
          <p:pic>
            <p:nvPicPr>
              <p:cNvPr id="6" name="Ink 5">
                <a:extLst>
                  <a:ext uri="{FF2B5EF4-FFF2-40B4-BE49-F238E27FC236}">
                    <a16:creationId xmlns:a16="http://schemas.microsoft.com/office/drawing/2014/main" id="{9E00B55E-ED3F-065F-245E-C002C4AE4943}"/>
                  </a:ext>
                </a:extLst>
              </p:cNvPr>
              <p:cNvPicPr/>
              <p:nvPr/>
            </p:nvPicPr>
            <p:blipFill>
              <a:blip r:embed="rId12"/>
              <a:stretch>
                <a:fillRect/>
              </a:stretch>
            </p:blipFill>
            <p:spPr>
              <a:xfrm>
                <a:off x="4666856" y="1406734"/>
                <a:ext cx="3529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938A1EED-BDB2-26D0-1095-A1B6F0F92AC1}"/>
                  </a:ext>
                </a:extLst>
              </p14:cNvPr>
              <p14:cNvContentPartPr/>
              <p14:nvPr/>
            </p14:nvContentPartPr>
            <p14:xfrm>
              <a:off x="4698176" y="1655854"/>
              <a:ext cx="3435840" cy="360"/>
            </p14:xfrm>
          </p:contentPart>
        </mc:Choice>
        <mc:Fallback xmlns="">
          <p:pic>
            <p:nvPicPr>
              <p:cNvPr id="7" name="Ink 6">
                <a:extLst>
                  <a:ext uri="{FF2B5EF4-FFF2-40B4-BE49-F238E27FC236}">
                    <a16:creationId xmlns:a16="http://schemas.microsoft.com/office/drawing/2014/main" id="{938A1EED-BDB2-26D0-1095-A1B6F0F92AC1}"/>
                  </a:ext>
                </a:extLst>
              </p:cNvPr>
              <p:cNvPicPr/>
              <p:nvPr/>
            </p:nvPicPr>
            <p:blipFill>
              <a:blip r:embed="rId14"/>
              <a:stretch>
                <a:fillRect/>
              </a:stretch>
            </p:blipFill>
            <p:spPr>
              <a:xfrm>
                <a:off x="4644176" y="1547854"/>
                <a:ext cx="3543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E0D3B78B-29CD-AE36-7A37-E75412252B04}"/>
                  </a:ext>
                </a:extLst>
              </p14:cNvPr>
              <p14:cNvContentPartPr/>
              <p14:nvPr/>
            </p14:nvContentPartPr>
            <p14:xfrm>
              <a:off x="4698176" y="1811734"/>
              <a:ext cx="3444480" cy="360"/>
            </p14:xfrm>
          </p:contentPart>
        </mc:Choice>
        <mc:Fallback xmlns="">
          <p:pic>
            <p:nvPicPr>
              <p:cNvPr id="8" name="Ink 7">
                <a:extLst>
                  <a:ext uri="{FF2B5EF4-FFF2-40B4-BE49-F238E27FC236}">
                    <a16:creationId xmlns:a16="http://schemas.microsoft.com/office/drawing/2014/main" id="{E0D3B78B-29CD-AE36-7A37-E75412252B04}"/>
                  </a:ext>
                </a:extLst>
              </p:cNvPr>
              <p:cNvPicPr/>
              <p:nvPr/>
            </p:nvPicPr>
            <p:blipFill>
              <a:blip r:embed="rId16"/>
              <a:stretch>
                <a:fillRect/>
              </a:stretch>
            </p:blipFill>
            <p:spPr>
              <a:xfrm>
                <a:off x="4644176" y="1704094"/>
                <a:ext cx="3552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0A9360EE-E428-BC2B-741E-E28C2A676B04}"/>
                  </a:ext>
                </a:extLst>
              </p14:cNvPr>
              <p14:cNvContentPartPr/>
              <p14:nvPr/>
            </p14:nvContentPartPr>
            <p14:xfrm>
              <a:off x="4698176" y="1982734"/>
              <a:ext cx="3337560" cy="360"/>
            </p14:xfrm>
          </p:contentPart>
        </mc:Choice>
        <mc:Fallback xmlns="">
          <p:pic>
            <p:nvPicPr>
              <p:cNvPr id="9" name="Ink 8">
                <a:extLst>
                  <a:ext uri="{FF2B5EF4-FFF2-40B4-BE49-F238E27FC236}">
                    <a16:creationId xmlns:a16="http://schemas.microsoft.com/office/drawing/2014/main" id="{0A9360EE-E428-BC2B-741E-E28C2A676B04}"/>
                  </a:ext>
                </a:extLst>
              </p:cNvPr>
              <p:cNvPicPr/>
              <p:nvPr/>
            </p:nvPicPr>
            <p:blipFill>
              <a:blip r:embed="rId18"/>
              <a:stretch>
                <a:fillRect/>
              </a:stretch>
            </p:blipFill>
            <p:spPr>
              <a:xfrm>
                <a:off x="4644176" y="1875094"/>
                <a:ext cx="3445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5331DB8D-3158-7671-B3ED-8AA60C55620F}"/>
                  </a:ext>
                </a:extLst>
              </p14:cNvPr>
              <p14:cNvContentPartPr/>
              <p14:nvPr/>
            </p14:nvContentPartPr>
            <p14:xfrm>
              <a:off x="4683416" y="2183614"/>
              <a:ext cx="3194280" cy="360"/>
            </p14:xfrm>
          </p:contentPart>
        </mc:Choice>
        <mc:Fallback xmlns="">
          <p:pic>
            <p:nvPicPr>
              <p:cNvPr id="13" name="Ink 12">
                <a:extLst>
                  <a:ext uri="{FF2B5EF4-FFF2-40B4-BE49-F238E27FC236}">
                    <a16:creationId xmlns:a16="http://schemas.microsoft.com/office/drawing/2014/main" id="{5331DB8D-3158-7671-B3ED-8AA60C55620F}"/>
                  </a:ext>
                </a:extLst>
              </p:cNvPr>
              <p:cNvPicPr/>
              <p:nvPr/>
            </p:nvPicPr>
            <p:blipFill>
              <a:blip r:embed="rId20"/>
              <a:stretch>
                <a:fillRect/>
              </a:stretch>
            </p:blipFill>
            <p:spPr>
              <a:xfrm>
                <a:off x="4629416" y="2075614"/>
                <a:ext cx="3301920" cy="216000"/>
              </a:xfrm>
              <a:prstGeom prst="rect">
                <a:avLst/>
              </a:prstGeom>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l-GR" sz="3000" dirty="0">
                <a:latin typeface="Calibri" pitchFamily="34" charset="0"/>
              </a:rPr>
              <a:t>Προστασία δικαιωμάτων των ασθενών</a:t>
            </a:r>
            <a:r>
              <a:rPr lang="el-GR" dirty="0"/>
              <a:t> </a:t>
            </a:r>
          </a:p>
        </p:txBody>
      </p:sp>
      <p:pic>
        <p:nvPicPr>
          <p:cNvPr id="6149" name="Picture 5"/>
          <p:cNvPicPr>
            <a:picLocks noGrp="1" noChangeAspect="1" noChangeArrowheads="1"/>
          </p:cNvPicPr>
          <p:nvPr>
            <p:ph type="body" idx="4294967295"/>
          </p:nvPr>
        </p:nvPicPr>
        <p:blipFill>
          <a:blip r:embed="rId2" cstate="print"/>
          <a:srcRect/>
          <a:stretch>
            <a:fillRect/>
          </a:stretch>
        </p:blipFill>
        <p:spPr>
          <a:xfrm>
            <a:off x="1187624" y="1129308"/>
            <a:ext cx="2647950" cy="3771900"/>
          </a:xfrm>
          <a:prstGeom prst="rect">
            <a:avLst/>
          </a:prstGeom>
          <a:ln>
            <a:noFill/>
          </a:ln>
          <a:effectLst>
            <a:outerShdw blurRad="292100" dist="139700" dir="2700000" algn="tl" rotWithShape="0">
              <a:srgbClr val="333333">
                <a:alpha val="65000"/>
              </a:srgbClr>
            </a:outerShdw>
          </a:effectLst>
        </p:spPr>
      </p:pic>
      <p:pic>
        <p:nvPicPr>
          <p:cNvPr id="6148" name="Picture 4" descr="synigoros"/>
          <p:cNvPicPr>
            <a:picLocks noChangeAspect="1" noChangeArrowheads="1"/>
          </p:cNvPicPr>
          <p:nvPr/>
        </p:nvPicPr>
        <p:blipFill>
          <a:blip r:embed="rId3" cstate="print"/>
          <a:srcRect/>
          <a:stretch>
            <a:fillRect/>
          </a:stretch>
        </p:blipFill>
        <p:spPr bwMode="auto">
          <a:xfrm>
            <a:off x="5308428" y="1129308"/>
            <a:ext cx="2265677" cy="377904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 Θέση περιεχομένου"/>
          <p:cNvSpPr txBox="1">
            <a:spLocks/>
          </p:cNvSpPr>
          <p:nvPr/>
        </p:nvSpPr>
        <p:spPr>
          <a:xfrm>
            <a:off x="2915816" y="121196"/>
            <a:ext cx="5544616" cy="3600400"/>
          </a:xfrm>
          <a:prstGeom prst="rect">
            <a:avLst/>
          </a:prstGeom>
        </p:spPr>
        <p:txBody>
          <a:bodyPr vert="horz" lIns="76200" tIns="38100" rIns="76200" bIns="38100" rtlCol="0">
            <a:noAutofit/>
          </a:bodyPr>
          <a:lstStyle/>
          <a:p>
            <a:pPr marL="79372" algn="ctr" defTabSz="761970">
              <a:spcBef>
                <a:spcPct val="20000"/>
              </a:spcBef>
              <a:buClr>
                <a:srgbClr val="C00000"/>
              </a:buClr>
              <a:defRPr/>
            </a:pPr>
            <a:r>
              <a:rPr lang="en-US" sz="3200" b="0" dirty="0">
                <a:latin typeface="Gabriola" panose="04040605051002020D02" pitchFamily="82" charset="0"/>
              </a:rPr>
              <a:t>“</a:t>
            </a:r>
            <a:r>
              <a:rPr lang="en-US" sz="3200" b="0" i="1" dirty="0">
                <a:latin typeface="Gabriola" panose="04040605051002020D02" pitchFamily="82" charset="0"/>
              </a:rPr>
              <a:t>Illness is the night side of life, a more onerous citizenship. Everyone who is born holds dual citizenship, in the kingdom of the well and in the kingdom of the sick. Although we all prefer to use only the good passport, sooner or later each of us is obliged, at least for a spell, to identify ourselves as citizens of that other place.”</a:t>
            </a:r>
          </a:p>
          <a:p>
            <a:pPr marL="79372" algn="ctr" defTabSz="761970">
              <a:spcBef>
                <a:spcPct val="20000"/>
              </a:spcBef>
              <a:buClr>
                <a:srgbClr val="C00000"/>
              </a:buClr>
              <a:defRPr/>
            </a:pPr>
            <a:endParaRPr lang="el-GR" sz="2800" i="1" dirty="0"/>
          </a:p>
        </p:txBody>
      </p:sp>
      <p:pic>
        <p:nvPicPr>
          <p:cNvPr id="3" name="Picture 2"/>
          <p:cNvPicPr>
            <a:picLocks noChangeAspect="1"/>
          </p:cNvPicPr>
          <p:nvPr/>
        </p:nvPicPr>
        <p:blipFill>
          <a:blip r:embed="rId2"/>
          <a:stretch>
            <a:fillRect/>
          </a:stretch>
        </p:blipFill>
        <p:spPr>
          <a:xfrm>
            <a:off x="7767245" y="4360747"/>
            <a:ext cx="796290" cy="1169551"/>
          </a:xfrm>
          <a:prstGeom prst="rect">
            <a:avLst/>
          </a:prstGeom>
        </p:spPr>
      </p:pic>
      <p:pic>
        <p:nvPicPr>
          <p:cNvPr id="4" name="Picture 3">
            <a:extLst>
              <a:ext uri="{FF2B5EF4-FFF2-40B4-BE49-F238E27FC236}">
                <a16:creationId xmlns:a16="http://schemas.microsoft.com/office/drawing/2014/main" id="{E19A3DCB-3D88-4959-9FFC-1A38C16F0BA8}"/>
              </a:ext>
            </a:extLst>
          </p:cNvPr>
          <p:cNvPicPr>
            <a:picLocks noChangeAspect="1"/>
          </p:cNvPicPr>
          <p:nvPr/>
        </p:nvPicPr>
        <p:blipFill>
          <a:blip r:embed="rId3"/>
          <a:stretch>
            <a:fillRect/>
          </a:stretch>
        </p:blipFill>
        <p:spPr>
          <a:xfrm>
            <a:off x="163775" y="121196"/>
            <a:ext cx="2702483" cy="4081636"/>
          </a:xfrm>
          <a:prstGeom prst="rect">
            <a:avLst/>
          </a:prstGeom>
        </p:spPr>
      </p:pic>
      <p:sp>
        <p:nvSpPr>
          <p:cNvPr id="5" name="TextBox 4">
            <a:extLst>
              <a:ext uri="{FF2B5EF4-FFF2-40B4-BE49-F238E27FC236}">
                <a16:creationId xmlns:a16="http://schemas.microsoft.com/office/drawing/2014/main" id="{43A44238-3F4B-4865-8DAD-E752A6421FE3}"/>
              </a:ext>
            </a:extLst>
          </p:cNvPr>
          <p:cNvSpPr txBox="1"/>
          <p:nvPr/>
        </p:nvSpPr>
        <p:spPr>
          <a:xfrm>
            <a:off x="577679" y="4360747"/>
            <a:ext cx="7112903" cy="1169551"/>
          </a:xfrm>
          <a:prstGeom prst="rect">
            <a:avLst/>
          </a:prstGeom>
          <a:noFill/>
        </p:spPr>
        <p:txBody>
          <a:bodyPr wrap="square" rtlCol="0">
            <a:spAutoFit/>
          </a:bodyPr>
          <a:lstStyle/>
          <a:p>
            <a:pPr algn="r"/>
            <a:r>
              <a:rPr lang="el-GR" sz="1400" b="0" i="1" dirty="0">
                <a:solidFill>
                  <a:schemeClr val="tx1">
                    <a:lumMod val="75000"/>
                    <a:lumOff val="25000"/>
                  </a:schemeClr>
                </a:solidFill>
                <a:latin typeface="Calibri Light" panose="020F0302020204030204" pitchFamily="34" charset="0"/>
                <a:cs typeface="Calibri Light" panose="020F0302020204030204" pitchFamily="34" charset="0"/>
              </a:rPr>
              <a:t>Η νόσος είναι η νυκτερινή ζώνη της ζωής, μια δεύτερη, πιο δυσβάστακτη υπηκοότητα. Καθένας μας γεννιέται κατέχοντας διπλή υπηκοότητα, μια στο βασίλειο των υγιών και μια στο βασίλειο των αρρώστων. Αν και όλοι προτιμούμε να χρησιμοποιούμε μόνο το διαβατήριου του υγιούς, αργά ή γρήγορα καθένας από μας υποχρεώνεται, τουλάχιστον για ένα χρονικό διάστημα να </a:t>
            </a:r>
            <a:r>
              <a:rPr lang="el-GR" sz="1400" b="0" i="1" dirty="0" err="1">
                <a:solidFill>
                  <a:schemeClr val="tx1">
                    <a:lumMod val="75000"/>
                    <a:lumOff val="25000"/>
                  </a:schemeClr>
                </a:solidFill>
                <a:latin typeface="Calibri Light" panose="020F0302020204030204" pitchFamily="34" charset="0"/>
                <a:cs typeface="Calibri Light" panose="020F0302020204030204" pitchFamily="34" charset="0"/>
              </a:rPr>
              <a:t>πολιτογραφηθεί</a:t>
            </a:r>
            <a:r>
              <a:rPr lang="el-GR" sz="1400" b="0" i="1" dirty="0">
                <a:solidFill>
                  <a:schemeClr val="tx1">
                    <a:lumMod val="75000"/>
                    <a:lumOff val="25000"/>
                  </a:schemeClr>
                </a:solidFill>
                <a:latin typeface="Calibri Light" panose="020F0302020204030204" pitchFamily="34" charset="0"/>
                <a:cs typeface="Calibri Light" panose="020F0302020204030204" pitchFamily="34" charset="0"/>
              </a:rPr>
              <a:t> υπήκοος του άλλου εκείνου τόπου.</a:t>
            </a:r>
            <a:endParaRPr lang="en-GB" sz="1400" b="0" i="1"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a:bodyPr>
          <a:lstStyle/>
          <a:p>
            <a:pPr eaLnBrk="1" hangingPunct="1"/>
            <a:r>
              <a:rPr lang="el-GR" b="1" dirty="0">
                <a:latin typeface="Calibri" pitchFamily="34" charset="0"/>
              </a:rPr>
              <a:t>ΥΓΙΕΙΝΗ ΧΕΡΙΩΝ: ΒΑΣΙΚΕΣ ΑΡΧΕΣ</a:t>
            </a:r>
            <a:endParaRPr lang="el-GR" b="1" dirty="0"/>
          </a:p>
        </p:txBody>
      </p:sp>
      <p:sp>
        <p:nvSpPr>
          <p:cNvPr id="4" name="3 - Θέση κειμένου"/>
          <p:cNvSpPr>
            <a:spLocks noGrp="1"/>
          </p:cNvSpPr>
          <p:nvPr>
            <p:ph type="body" idx="1"/>
          </p:nvPr>
        </p:nvSpPr>
        <p:spPr/>
        <p:txBody>
          <a:bodyPr/>
          <a:lstStyle/>
          <a:p>
            <a:endParaRPr lang="el-GR"/>
          </a:p>
        </p:txBody>
      </p:sp>
      <p:pic>
        <p:nvPicPr>
          <p:cNvPr id="2052" name="Picture 5"/>
          <p:cNvPicPr>
            <a:picLocks noChangeAspect="1" noChangeArrowheads="1"/>
          </p:cNvPicPr>
          <p:nvPr/>
        </p:nvPicPr>
        <p:blipFill>
          <a:blip r:embed="rId2" cstate="print"/>
          <a:srcRect/>
          <a:stretch>
            <a:fillRect/>
          </a:stretch>
        </p:blipFill>
        <p:spPr bwMode="auto">
          <a:xfrm>
            <a:off x="722313" y="672209"/>
            <a:ext cx="2929382" cy="3000209"/>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idx="1"/>
          </p:nvPr>
        </p:nvPicPr>
        <p:blipFill>
          <a:blip r:embed="rId3"/>
          <a:stretch>
            <a:fillRect/>
          </a:stretch>
        </p:blipFill>
        <p:spPr>
          <a:xfrm>
            <a:off x="768880" y="329030"/>
            <a:ext cx="7294419" cy="5040580"/>
          </a:xfrm>
          <a:prstGeom prst="rect">
            <a:avLst/>
          </a:prstGeom>
        </p:spPr>
      </p:pic>
      <p:sp>
        <p:nvSpPr>
          <p:cNvPr id="3" name="Oval 2"/>
          <p:cNvSpPr/>
          <p:nvPr/>
        </p:nvSpPr>
        <p:spPr>
          <a:xfrm>
            <a:off x="2073094" y="3950908"/>
            <a:ext cx="4227210" cy="95828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alibri" panose="020F0502020204030204" pitchFamily="34" charset="0"/>
              </a:rPr>
              <a:t>Contact with the patient with contaminated hands, objects, air, </a:t>
            </a:r>
            <a:r>
              <a:rPr lang="en-GB" sz="1600" b="1" dirty="0" err="1">
                <a:solidFill>
                  <a:schemeClr val="tx1"/>
                </a:solidFill>
                <a:latin typeface="Calibri" panose="020F0502020204030204" pitchFamily="34" charset="0"/>
              </a:rPr>
              <a:t>wated</a:t>
            </a:r>
            <a:r>
              <a:rPr lang="en-GB" sz="1600" b="1" dirty="0">
                <a:solidFill>
                  <a:schemeClr val="tx1"/>
                </a:solidFill>
                <a:latin typeface="Calibri" panose="020F0502020204030204" pitchFamily="34" charset="0"/>
              </a:rPr>
              <a:t>, food, </a:t>
            </a:r>
            <a:r>
              <a:rPr lang="en-GB" sz="1600" b="1" dirty="0" err="1">
                <a:solidFill>
                  <a:schemeClr val="tx1"/>
                </a:solidFill>
                <a:latin typeface="Calibri" panose="020F0502020204030204" pitchFamily="34" charset="0"/>
              </a:rPr>
              <a:t>etc</a:t>
            </a:r>
            <a:endParaRPr lang="el-GR" sz="1600" b="1" dirty="0">
              <a:solidFill>
                <a:schemeClr val="tx1"/>
              </a:solidFill>
              <a:latin typeface="Calibri" panose="020F0502020204030204" pitchFamily="34" charset="0"/>
            </a:endParaRPr>
          </a:p>
        </p:txBody>
      </p:sp>
      <p:cxnSp>
        <p:nvCxnSpPr>
          <p:cNvPr id="6" name="Straight Arrow Connector 5"/>
          <p:cNvCxnSpPr>
            <a:stCxn id="4" idx="2"/>
            <a:endCxn id="3" idx="2"/>
          </p:cNvCxnSpPr>
          <p:nvPr/>
        </p:nvCxnSpPr>
        <p:spPr>
          <a:xfrm>
            <a:off x="1439981" y="3697840"/>
            <a:ext cx="633113" cy="7322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62510" y="2306781"/>
            <a:ext cx="2554941" cy="1391059"/>
          </a:xfrm>
          <a:prstGeom prst="rect">
            <a:avLst/>
          </a:prstGeom>
          <a:solidFill>
            <a:srgbClr val="B6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Contamination</a:t>
            </a:r>
          </a:p>
          <a:p>
            <a:pPr algn="ctr"/>
            <a:r>
              <a:rPr lang="en-GB" sz="2400" dirty="0">
                <a:solidFill>
                  <a:schemeClr val="tx1"/>
                </a:solidFill>
              </a:rPr>
              <a:t>of the personnel’s hands</a:t>
            </a:r>
          </a:p>
        </p:txBody>
      </p:sp>
      <p:sp>
        <p:nvSpPr>
          <p:cNvPr id="14" name="TextBox 13"/>
          <p:cNvSpPr txBox="1"/>
          <p:nvPr/>
        </p:nvSpPr>
        <p:spPr>
          <a:xfrm>
            <a:off x="452087" y="5416908"/>
            <a:ext cx="8676456" cy="276999"/>
          </a:xfrm>
          <a:prstGeom prst="rect">
            <a:avLst/>
          </a:prstGeom>
          <a:noFill/>
        </p:spPr>
        <p:txBody>
          <a:bodyPr wrap="square" rtlCol="0">
            <a:spAutoFit/>
          </a:bodyPr>
          <a:lstStyle/>
          <a:p>
            <a:pPr algn="r"/>
            <a:r>
              <a:rPr lang="en-GB" sz="1200" b="0" dirty="0">
                <a:latin typeface="Calibri Light" panose="020F0302020204030204" pitchFamily="34" charset="0"/>
                <a:cs typeface="Calibri Light" panose="020F0302020204030204" pitchFamily="34" charset="0"/>
              </a:rPr>
              <a:t>WHO </a:t>
            </a:r>
            <a:r>
              <a:rPr lang="en-US" sz="1200" b="0" dirty="0">
                <a:latin typeface="Calibri Light" panose="020F0302020204030204" pitchFamily="34" charset="0"/>
                <a:cs typeface="Calibri Light" panose="020F0302020204030204" pitchFamily="34" charset="0"/>
              </a:rPr>
              <a:t>Safe management of wastes from health-care activities, 2</a:t>
            </a:r>
            <a:r>
              <a:rPr lang="en-US" sz="1200" b="0" baseline="30000" dirty="0">
                <a:latin typeface="Calibri Light" panose="020F0302020204030204" pitchFamily="34" charset="0"/>
                <a:cs typeface="Calibri Light" panose="020F0302020204030204" pitchFamily="34" charset="0"/>
              </a:rPr>
              <a:t>nd</a:t>
            </a:r>
            <a:r>
              <a:rPr lang="en-US" sz="1200" b="0" dirty="0">
                <a:latin typeface="Calibri Light" panose="020F0302020204030204" pitchFamily="34" charset="0"/>
                <a:cs typeface="Calibri Light" panose="020F0302020204030204" pitchFamily="34" charset="0"/>
              </a:rPr>
              <a:t> Ed, 2014</a:t>
            </a:r>
            <a:endParaRPr lang="el-GR" sz="1200" b="0" dirty="0">
              <a:latin typeface="Calibri Light" panose="020F0302020204030204" pitchFamily="34" charset="0"/>
              <a:cs typeface="Calibri Light" panose="020F0302020204030204" pitchFamily="34" charset="0"/>
            </a:endParaRPr>
          </a:p>
        </p:txBody>
      </p:sp>
      <p:sp>
        <p:nvSpPr>
          <p:cNvPr id="9" name="Title 8"/>
          <p:cNvSpPr>
            <a:spLocks noGrp="1"/>
          </p:cNvSpPr>
          <p:nvPr>
            <p:ph type="title"/>
          </p:nvPr>
        </p:nvSpPr>
        <p:spPr/>
        <p:txBody>
          <a:bodyPr/>
          <a:lstStyle/>
          <a:p>
            <a:r>
              <a:rPr lang="en-GB" sz="3200" dirty="0"/>
              <a:t>The spread of nosocomial infections</a:t>
            </a:r>
          </a:p>
        </p:txBody>
      </p:sp>
    </p:spTree>
    <p:extLst>
      <p:ext uri="{BB962C8B-B14F-4D97-AF65-F5344CB8AC3E}">
        <p14:creationId xmlns:p14="http://schemas.microsoft.com/office/powerpoint/2010/main" val="621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7C18B4-01AF-4F1E-BFD5-F59968DF114F}"/>
              </a:ext>
            </a:extLst>
          </p:cNvPr>
          <p:cNvSpPr>
            <a:spLocks noGrp="1"/>
          </p:cNvSpPr>
          <p:nvPr>
            <p:ph type="title"/>
          </p:nvPr>
        </p:nvSpPr>
        <p:spPr/>
        <p:txBody>
          <a:bodyPr/>
          <a:lstStyle/>
          <a:p>
            <a:r>
              <a:rPr lang="el-GR" dirty="0"/>
              <a:t>Μεταφορά με τα χέρια</a:t>
            </a:r>
            <a:r>
              <a:rPr lang="it-IT" dirty="0"/>
              <a:t>: </a:t>
            </a:r>
            <a:r>
              <a:rPr lang="el-GR" dirty="0"/>
              <a:t>Βήμα 1</a:t>
            </a:r>
            <a:br>
              <a:rPr lang="el-GR" dirty="0"/>
            </a:br>
            <a:endParaRPr lang="en-GB" dirty="0"/>
          </a:p>
        </p:txBody>
      </p:sp>
      <p:pic>
        <p:nvPicPr>
          <p:cNvPr id="5" name="Picture 3"/>
          <p:cNvPicPr>
            <a:picLocks noChangeAspect="1" noChangeArrowheads="1"/>
          </p:cNvPicPr>
          <p:nvPr/>
        </p:nvPicPr>
        <p:blipFill>
          <a:blip r:embed="rId2" cstate="print"/>
          <a:srcRect/>
          <a:stretch>
            <a:fillRect/>
          </a:stretch>
        </p:blipFill>
        <p:spPr bwMode="auto">
          <a:xfrm>
            <a:off x="1551047" y="769560"/>
            <a:ext cx="6041905" cy="4518095"/>
          </a:xfrm>
          <a:prstGeom prst="rect">
            <a:avLst/>
          </a:prstGeom>
          <a:ln>
            <a:noFill/>
          </a:ln>
          <a:effectLst>
            <a:outerShdw blurRad="292100" dist="139700" dir="2700000" algn="tl" rotWithShape="0">
              <a:srgbClr val="333333">
                <a:alpha val="65000"/>
              </a:srgbClr>
            </a:outerShdw>
          </a:effectLst>
        </p:spPr>
      </p:pic>
      <p:sp>
        <p:nvSpPr>
          <p:cNvPr id="4" name="Rectangle 7"/>
          <p:cNvSpPr>
            <a:spLocks noChangeArrowheads="1"/>
          </p:cNvSpPr>
          <p:nvPr/>
        </p:nvSpPr>
        <p:spPr bwMode="auto">
          <a:xfrm>
            <a:off x="1664068" y="859207"/>
            <a:ext cx="2054601" cy="1346522"/>
          </a:xfrm>
          <a:prstGeom prst="rect">
            <a:avLst/>
          </a:prstGeom>
          <a:noFill/>
          <a:ln w="9525" algn="ctr">
            <a:noFill/>
            <a:miter lim="800000"/>
            <a:headEnd/>
            <a:tailEnd/>
          </a:ln>
        </p:spPr>
        <p:txBody>
          <a:bodyPr wrap="square" lIns="0" tIns="0" rIns="0" bIns="0" anchor="ctr">
            <a:spAutoFit/>
          </a:bodyPr>
          <a:lstStyle/>
          <a:p>
            <a:pPr algn="ctr"/>
            <a:r>
              <a:rPr kumimoji="1" lang="el-GR" sz="1750" dirty="0">
                <a:solidFill>
                  <a:srgbClr val="C00000"/>
                </a:solidFill>
                <a:latin typeface="Calibri Light" panose="020F0302020204030204" pitchFamily="34" charset="0"/>
                <a:cs typeface="Calibri Light" panose="020F0302020204030204" pitchFamily="34" charset="0"/>
              </a:rPr>
              <a:t>Στο δέρμα του ασθενούς και στις κοντινές του επιφάνειες υπάρχουν μικροοργανισμοί</a:t>
            </a:r>
            <a:endParaRPr lang="en-GB" sz="1750" dirty="0">
              <a:solidFill>
                <a:srgbClr val="C00000"/>
              </a:solidFill>
              <a:latin typeface="Calibri Light" panose="020F0302020204030204" pitchFamily="34" charset="0"/>
              <a:cs typeface="Calibri Light" panose="020F0302020204030204" pitchFamily="34" charset="0"/>
            </a:endParaRPr>
          </a:p>
        </p:txBody>
      </p:sp>
      <p:sp>
        <p:nvSpPr>
          <p:cNvPr id="6" name="Text Box 4"/>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57622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1363928" y="1357336"/>
            <a:ext cx="6477000" cy="3450146"/>
          </a:xfrm>
        </p:spPr>
        <p:txBody>
          <a:bodyPr>
            <a:normAutofit/>
          </a:bodyPr>
          <a:lstStyle/>
          <a:p>
            <a:pPr algn="ctr"/>
            <a:r>
              <a:rPr lang="el-GR" dirty="0">
                <a:latin typeface="Calibri" pitchFamily="34" charset="0"/>
              </a:rPr>
              <a:t>ΔΙΚΑΙΩΜΑΤΑ ΑΣΘΕΝΩΝ</a:t>
            </a:r>
            <a:br>
              <a:rPr lang="en-GB" dirty="0">
                <a:latin typeface="Calibri" pitchFamily="34" charset="0"/>
              </a:rPr>
            </a:br>
            <a:br>
              <a:rPr lang="el-GR" dirty="0">
                <a:latin typeface="Calibri" pitchFamily="34" charset="0"/>
              </a:rPr>
            </a:br>
            <a:r>
              <a:rPr lang="el-GR" dirty="0">
                <a:latin typeface="Calibri" pitchFamily="34" charset="0"/>
              </a:rPr>
              <a:t>ΥΓΙΕΙΝΗ ΧΕΡΙΩΝ</a:t>
            </a:r>
            <a:br>
              <a:rPr lang="en-US" dirty="0">
                <a:latin typeface="Calibri" pitchFamily="34" charset="0"/>
              </a:rPr>
            </a:br>
            <a:br>
              <a:rPr lang="en-US" dirty="0">
                <a:latin typeface="Calibri" pitchFamily="34" charset="0"/>
              </a:rPr>
            </a:br>
            <a:r>
              <a:rPr lang="el-GR" dirty="0">
                <a:latin typeface="Calibri" pitchFamily="34" charset="0"/>
              </a:rPr>
              <a:t>ΜΕΤΡΑ ΑΣΦΑΛΕΙΑΣ ΣΤΟ ΝΟΣΟΚΟΜΕΙΟ</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advTm="1658"/>
    </mc:Choice>
    <mc:Fallback xmlns="">
      <p:transition spd="slow" advTm="165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350911-5052-4342-8AC4-EB3E4FC46141}"/>
              </a:ext>
            </a:extLst>
          </p:cNvPr>
          <p:cNvSpPr>
            <a:spLocks noGrp="1"/>
          </p:cNvSpPr>
          <p:nvPr>
            <p:ph type="title"/>
          </p:nvPr>
        </p:nvSpPr>
        <p:spPr/>
        <p:txBody>
          <a:bodyPr/>
          <a:lstStyle/>
          <a:p>
            <a:r>
              <a:rPr lang="el-GR" dirty="0"/>
              <a:t>Μεταφορά με τα χέρια: Βήμα 2</a:t>
            </a:r>
            <a:br>
              <a:rPr lang="el-GR" dirty="0"/>
            </a:br>
            <a:endParaRPr lang="en-GB" dirty="0"/>
          </a:p>
        </p:txBody>
      </p:sp>
      <p:pic>
        <p:nvPicPr>
          <p:cNvPr id="8" name="Picture 2"/>
          <p:cNvPicPr>
            <a:picLocks noChangeAspect="1" noChangeArrowheads="1"/>
          </p:cNvPicPr>
          <p:nvPr/>
        </p:nvPicPr>
        <p:blipFill>
          <a:blip r:embed="rId2" cstate="print"/>
          <a:srcRect/>
          <a:stretch>
            <a:fillRect/>
          </a:stretch>
        </p:blipFill>
        <p:spPr bwMode="auto">
          <a:xfrm>
            <a:off x="1493905" y="843350"/>
            <a:ext cx="6156190" cy="4426667"/>
          </a:xfrm>
          <a:prstGeom prst="rect">
            <a:avLst/>
          </a:prstGeom>
          <a:ln>
            <a:noFill/>
          </a:ln>
          <a:effectLst>
            <a:outerShdw blurRad="292100" dist="139700" dir="2700000" algn="tl" rotWithShape="0">
              <a:srgbClr val="333333">
                <a:alpha val="65000"/>
              </a:srgbClr>
            </a:outerShdw>
          </a:effectLst>
        </p:spPr>
      </p:pic>
      <p:sp>
        <p:nvSpPr>
          <p:cNvPr id="7" name="Rectangle 3"/>
          <p:cNvSpPr>
            <a:spLocks noChangeArrowheads="1"/>
          </p:cNvSpPr>
          <p:nvPr/>
        </p:nvSpPr>
        <p:spPr bwMode="auto">
          <a:xfrm>
            <a:off x="1595715" y="924619"/>
            <a:ext cx="1829939" cy="1346522"/>
          </a:xfrm>
          <a:prstGeom prst="rect">
            <a:avLst/>
          </a:prstGeom>
          <a:solidFill>
            <a:schemeClr val="bg1">
              <a:alpha val="76000"/>
            </a:schemeClr>
          </a:solidFill>
          <a:ln w="9525" algn="ctr">
            <a:noFill/>
            <a:miter lim="800000"/>
            <a:headEnd/>
            <a:tailEnd/>
          </a:ln>
        </p:spPr>
        <p:txBody>
          <a:bodyPr wrap="square" lIns="0" tIns="0" rIns="0" bIns="0">
            <a:spAutoFit/>
          </a:bodyPr>
          <a:lstStyle/>
          <a:p>
            <a:pPr algn="ctr">
              <a:spcBef>
                <a:spcPct val="20000"/>
              </a:spcBef>
              <a:buFont typeface="Times" pitchFamily="18" charset="0"/>
              <a:buNone/>
            </a:pPr>
            <a:r>
              <a:rPr kumimoji="1" lang="el-GR" sz="1750" dirty="0">
                <a:solidFill>
                  <a:srgbClr val="C00000"/>
                </a:solidFill>
                <a:latin typeface="Calibri Light" panose="020F0302020204030204" pitchFamily="34" charset="0"/>
                <a:cs typeface="Calibri Light" panose="020F0302020204030204" pitchFamily="34" charset="0"/>
              </a:rPr>
              <a:t>Οι μικροοργανισμοί μεταφέρονται στα χέρια του υγειονομικού προσωπικού</a:t>
            </a:r>
            <a:endParaRPr kumimoji="1" lang="en-US" sz="1750" dirty="0">
              <a:solidFill>
                <a:srgbClr val="C00000"/>
              </a:solidFill>
              <a:latin typeface="Calibri Light" panose="020F0302020204030204" pitchFamily="34" charset="0"/>
              <a:cs typeface="Calibri Light" panose="020F0302020204030204" pitchFamily="34" charset="0"/>
            </a:endParaRPr>
          </a:p>
        </p:txBody>
      </p:sp>
      <p:sp>
        <p:nvSpPr>
          <p:cNvPr id="10" name="Text Box 4">
            <a:extLst>
              <a:ext uri="{FF2B5EF4-FFF2-40B4-BE49-F238E27FC236}">
                <a16:creationId xmlns:a16="http://schemas.microsoft.com/office/drawing/2014/main" id="{3EB77538-7C92-4263-9EC8-9C94ADF1E071}"/>
              </a:ext>
            </a:extLst>
          </p:cNvPr>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330538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4172D9-0099-42EE-B77B-448A2FBC0DF4}"/>
              </a:ext>
            </a:extLst>
          </p:cNvPr>
          <p:cNvSpPr>
            <a:spLocks noGrp="1"/>
          </p:cNvSpPr>
          <p:nvPr>
            <p:ph type="title"/>
          </p:nvPr>
        </p:nvSpPr>
        <p:spPr/>
        <p:txBody>
          <a:bodyPr/>
          <a:lstStyle/>
          <a:p>
            <a:r>
              <a:rPr lang="el-GR" dirty="0"/>
              <a:t>Μεταφορά με τα χέρια: Βήμα 3</a:t>
            </a:r>
            <a:br>
              <a:rPr lang="el-GR" dirty="0"/>
            </a:br>
            <a:endParaRPr lang="en-GB" dirty="0"/>
          </a:p>
        </p:txBody>
      </p:sp>
      <p:pic>
        <p:nvPicPr>
          <p:cNvPr id="8" name="Picture 2"/>
          <p:cNvPicPr>
            <a:picLocks noChangeAspect="1" noChangeArrowheads="1"/>
          </p:cNvPicPr>
          <p:nvPr/>
        </p:nvPicPr>
        <p:blipFill>
          <a:blip r:embed="rId2" cstate="print"/>
          <a:srcRect/>
          <a:stretch>
            <a:fillRect/>
          </a:stretch>
        </p:blipFill>
        <p:spPr bwMode="auto">
          <a:xfrm>
            <a:off x="216137" y="2644335"/>
            <a:ext cx="8704889" cy="2607111"/>
          </a:xfrm>
          <a:prstGeom prst="rect">
            <a:avLst/>
          </a:prstGeom>
          <a:ln>
            <a:noFill/>
          </a:ln>
          <a:effectLst>
            <a:outerShdw blurRad="292100" dist="139700" dir="2700000" algn="tl" rotWithShape="0">
              <a:srgbClr val="333333">
                <a:alpha val="65000"/>
              </a:srgbClr>
            </a:outerShdw>
          </a:effectLst>
        </p:spPr>
      </p:pic>
      <p:sp>
        <p:nvSpPr>
          <p:cNvPr id="7" name="Text Box 2"/>
          <p:cNvSpPr txBox="1">
            <a:spLocks noChangeArrowheads="1"/>
          </p:cNvSpPr>
          <p:nvPr/>
        </p:nvSpPr>
        <p:spPr bwMode="auto">
          <a:xfrm>
            <a:off x="216137" y="949860"/>
            <a:ext cx="8704889" cy="1605889"/>
          </a:xfrm>
          <a:prstGeom prst="rect">
            <a:avLst/>
          </a:prstGeom>
          <a:noFill/>
          <a:ln w="9525">
            <a:noFill/>
            <a:miter lim="800000"/>
            <a:headEnd/>
            <a:tailEnd/>
          </a:ln>
        </p:spPr>
        <p:txBody>
          <a:bodyPr wrap="square">
            <a:spAutoFit/>
          </a:bodyPr>
          <a:lstStyle/>
          <a:p>
            <a:pPr marL="227533" indent="-227533" algn="ctr">
              <a:spcAft>
                <a:spcPct val="45000"/>
              </a:spcAft>
            </a:pPr>
            <a:r>
              <a:rPr kumimoji="1" lang="el-GR" sz="1667" b="1" dirty="0">
                <a:solidFill>
                  <a:srgbClr val="C00000"/>
                </a:solidFill>
                <a:latin typeface="Calibri Light" panose="020F0302020204030204" pitchFamily="34" charset="0"/>
                <a:cs typeface="Calibri Light" panose="020F0302020204030204" pitchFamily="34" charset="0"/>
              </a:rPr>
              <a:t>Επιβίωση μικροοργανισμών στα χέρια</a:t>
            </a:r>
            <a:endParaRPr kumimoji="1" lang="it-IT" sz="1667" dirty="0">
              <a:solidFill>
                <a:srgbClr val="C00000"/>
              </a:solidFill>
              <a:latin typeface="Calibri Light" panose="020F0302020204030204" pitchFamily="34" charset="0"/>
              <a:cs typeface="Calibri Light" panose="020F0302020204030204" pitchFamily="34" charset="0"/>
            </a:endParaRPr>
          </a:p>
          <a:p>
            <a:pPr marL="227533" indent="-227533">
              <a:spcAft>
                <a:spcPct val="45000"/>
              </a:spcAft>
              <a:buFontTx/>
              <a:buChar char="•"/>
            </a:pPr>
            <a:r>
              <a:rPr kumimoji="1" lang="el-GR" sz="1667" dirty="0">
                <a:solidFill>
                  <a:srgbClr val="C00000"/>
                </a:solidFill>
                <a:latin typeface="Calibri Light" panose="020F0302020204030204" pitchFamily="34" charset="0"/>
                <a:cs typeface="Calibri Light" panose="020F0302020204030204" pitchFamily="34" charset="0"/>
              </a:rPr>
              <a:t>Μετά από επαφή με ασθενή ή/και μολυσμένες επιφάνειες οι μικροοργανισμοί μπορεί να επιβιώσουν στα χέρια για χρονικό διάστημα 2-60 λεπτά</a:t>
            </a:r>
            <a:r>
              <a:rPr kumimoji="1" lang="en-GB" sz="1667" dirty="0">
                <a:solidFill>
                  <a:srgbClr val="C00000"/>
                </a:solidFill>
                <a:latin typeface="Calibri Light" panose="020F0302020204030204" pitchFamily="34" charset="0"/>
                <a:cs typeface="Calibri Light" panose="020F0302020204030204" pitchFamily="34" charset="0"/>
              </a:rPr>
              <a:t> </a:t>
            </a:r>
          </a:p>
          <a:p>
            <a:pPr marL="227533" indent="-227533">
              <a:spcAft>
                <a:spcPct val="45000"/>
              </a:spcAft>
              <a:buFontTx/>
              <a:buChar char="•"/>
            </a:pPr>
            <a:r>
              <a:rPr kumimoji="1" lang="el-GR" sz="1667" dirty="0">
                <a:solidFill>
                  <a:srgbClr val="C00000"/>
                </a:solidFill>
                <a:latin typeface="Calibri Light" panose="020F0302020204030204" pitchFamily="34" charset="0"/>
                <a:cs typeface="Calibri Light" panose="020F0302020204030204" pitchFamily="34" charset="0"/>
              </a:rPr>
              <a:t>Αν δεν γίνει υγιεινή χεριών, όσο περισσότερο διαρκεί η επαφή με τον ασθενή τόσο περισσότερο μολύνονται τα χέρια</a:t>
            </a:r>
            <a:endParaRPr lang="it-IT" sz="1667" i="1" dirty="0">
              <a:solidFill>
                <a:srgbClr val="C00000"/>
              </a:solidFill>
              <a:latin typeface="Calibri Light" panose="020F0302020204030204" pitchFamily="34" charset="0"/>
              <a:cs typeface="Calibri Light" panose="020F0302020204030204" pitchFamily="34" charset="0"/>
            </a:endParaRPr>
          </a:p>
        </p:txBody>
      </p:sp>
      <p:sp>
        <p:nvSpPr>
          <p:cNvPr id="10" name="Text Box 4">
            <a:extLst>
              <a:ext uri="{FF2B5EF4-FFF2-40B4-BE49-F238E27FC236}">
                <a16:creationId xmlns:a16="http://schemas.microsoft.com/office/drawing/2014/main" id="{9C57A9D2-8E9D-41CE-A144-84E817A01B6B}"/>
              </a:ext>
            </a:extLst>
          </p:cNvPr>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362367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98EF58-929C-4906-818A-C1AF80E9B8A5}"/>
              </a:ext>
            </a:extLst>
          </p:cNvPr>
          <p:cNvSpPr>
            <a:spLocks noGrp="1"/>
          </p:cNvSpPr>
          <p:nvPr>
            <p:ph type="title"/>
          </p:nvPr>
        </p:nvSpPr>
        <p:spPr/>
        <p:txBody>
          <a:bodyPr/>
          <a:lstStyle/>
          <a:p>
            <a:r>
              <a:rPr lang="el-GR" dirty="0"/>
              <a:t>Μεταφορά με τα χέρια: Βήμα 4</a:t>
            </a:r>
            <a:endParaRPr lang="en-GB" dirty="0"/>
          </a:p>
        </p:txBody>
      </p:sp>
      <p:pic>
        <p:nvPicPr>
          <p:cNvPr id="7" name="Picture 2"/>
          <p:cNvPicPr>
            <a:picLocks noChangeAspect="1" noChangeArrowheads="1"/>
          </p:cNvPicPr>
          <p:nvPr/>
        </p:nvPicPr>
        <p:blipFill>
          <a:blip r:embed="rId2" cstate="print"/>
          <a:srcRect/>
          <a:stretch>
            <a:fillRect/>
          </a:stretch>
        </p:blipFill>
        <p:spPr bwMode="auto">
          <a:xfrm>
            <a:off x="1546160" y="873660"/>
            <a:ext cx="6043096" cy="4530644"/>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1681535" y="3848019"/>
            <a:ext cx="2227992" cy="1346522"/>
          </a:xfrm>
          <a:prstGeom prst="rect">
            <a:avLst/>
          </a:prstGeom>
          <a:noFill/>
          <a:ln w="9525" algn="ctr">
            <a:noFill/>
            <a:miter lim="800000"/>
            <a:headEnd/>
            <a:tailEnd/>
          </a:ln>
        </p:spPr>
        <p:txBody>
          <a:bodyPr wrap="square" lIns="0" tIns="0" rIns="0" bIns="0">
            <a:spAutoFit/>
          </a:bodyPr>
          <a:lstStyle/>
          <a:p>
            <a:pPr algn="ctr" eaLnBrk="0" hangingPunct="0"/>
            <a:r>
              <a:rPr kumimoji="1" lang="el-GR" sz="1750" dirty="0">
                <a:solidFill>
                  <a:srgbClr val="C00000"/>
                </a:solidFill>
                <a:latin typeface="Calibri Light" panose="020F0302020204030204" pitchFamily="34" charset="0"/>
                <a:cs typeface="Calibri Light" panose="020F0302020204030204" pitchFamily="34" charset="0"/>
              </a:rPr>
              <a:t>Το ατελές καθάρισμα των χεριών έχει σαν αποτέλεσμα μικροοργανισμοί να παραμείνουν στα χέρια</a:t>
            </a:r>
            <a:endParaRPr kumimoji="1" lang="en-GB" sz="1750" dirty="0">
              <a:solidFill>
                <a:srgbClr val="C00000"/>
              </a:solidFill>
              <a:latin typeface="Calibri Light" panose="020F0302020204030204" pitchFamily="34" charset="0"/>
              <a:cs typeface="Calibri Light" panose="020F0302020204030204" pitchFamily="34" charset="0"/>
            </a:endParaRPr>
          </a:p>
        </p:txBody>
      </p:sp>
      <p:sp>
        <p:nvSpPr>
          <p:cNvPr id="6" name="Text Box 4">
            <a:extLst>
              <a:ext uri="{FF2B5EF4-FFF2-40B4-BE49-F238E27FC236}">
                <a16:creationId xmlns:a16="http://schemas.microsoft.com/office/drawing/2014/main" id="{D139A9B1-F176-4004-966C-A95417466FA2}"/>
              </a:ext>
            </a:extLst>
          </p:cNvPr>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314040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Μεταφορά με τα χέρια: Βήμα 5</a:t>
            </a:r>
            <a:endParaRPr lang="en-GB" sz="3600" dirty="0"/>
          </a:p>
        </p:txBody>
      </p:sp>
      <p:pic>
        <p:nvPicPr>
          <p:cNvPr id="6" name="Content Placeholder 5"/>
          <p:cNvPicPr>
            <a:picLocks noGrp="1" noChangeAspect="1"/>
          </p:cNvPicPr>
          <p:nvPr>
            <p:ph idx="1"/>
          </p:nvPr>
        </p:nvPicPr>
        <p:blipFill>
          <a:blip r:embed="rId2"/>
          <a:stretch>
            <a:fillRect/>
          </a:stretch>
        </p:blipFill>
        <p:spPr>
          <a:xfrm>
            <a:off x="457200" y="1633537"/>
            <a:ext cx="8229600" cy="3171825"/>
          </a:xfrm>
          <a:prstGeom prst="rect">
            <a:avLst/>
          </a:prstGeom>
          <a:ln>
            <a:noFill/>
          </a:ln>
          <a:effectLst>
            <a:outerShdw blurRad="292100" dist="139700" dir="2700000" algn="tl" rotWithShape="0">
              <a:srgbClr val="333333">
                <a:alpha val="65000"/>
              </a:srgbClr>
            </a:outerShdw>
          </a:effectLst>
        </p:spPr>
      </p:pic>
      <p:sp>
        <p:nvSpPr>
          <p:cNvPr id="7" name="Rectangle 6"/>
          <p:cNvSpPr>
            <a:spLocks noChangeArrowheads="1"/>
          </p:cNvSpPr>
          <p:nvPr/>
        </p:nvSpPr>
        <p:spPr bwMode="auto">
          <a:xfrm>
            <a:off x="936446" y="1648507"/>
            <a:ext cx="7364415" cy="269304"/>
          </a:xfrm>
          <a:prstGeom prst="rect">
            <a:avLst/>
          </a:prstGeom>
          <a:solidFill>
            <a:schemeClr val="bg1">
              <a:alpha val="65000"/>
            </a:schemeClr>
          </a:solidFill>
          <a:ln w="9525" algn="ctr">
            <a:noFill/>
            <a:miter lim="800000"/>
            <a:headEnd/>
            <a:tailEnd/>
          </a:ln>
        </p:spPr>
        <p:txBody>
          <a:bodyPr wrap="square" lIns="0" tIns="0" rIns="0" bIns="0">
            <a:spAutoFit/>
          </a:bodyPr>
          <a:lstStyle/>
          <a:p>
            <a:pPr>
              <a:spcBef>
                <a:spcPct val="20000"/>
              </a:spcBef>
              <a:buFont typeface="Times" pitchFamily="18" charset="0"/>
              <a:buNone/>
            </a:pPr>
            <a:r>
              <a:rPr lang="el-GR" sz="1750" dirty="0">
                <a:solidFill>
                  <a:srgbClr val="C00000"/>
                </a:solidFill>
                <a:latin typeface="Calibri Light" panose="020F0302020204030204" pitchFamily="34" charset="0"/>
                <a:cs typeface="Calibri Light" panose="020F0302020204030204" pitchFamily="34" charset="0"/>
              </a:rPr>
              <a:t>Τα ακάθαρτα χέρια μεταφέρουν τους μικροοργανισμούς σε άλλο ασθενή</a:t>
            </a:r>
            <a:endParaRPr lang="it-IT" sz="1750" dirty="0">
              <a:solidFill>
                <a:srgbClr val="C00000"/>
              </a:solidFill>
              <a:latin typeface="Calibri Light" panose="020F0302020204030204" pitchFamily="34" charset="0"/>
              <a:cs typeface="Calibri Light" panose="020F0302020204030204" pitchFamily="34" charset="0"/>
            </a:endParaRPr>
          </a:p>
        </p:txBody>
      </p:sp>
      <p:sp>
        <p:nvSpPr>
          <p:cNvPr id="9" name="Text Box 4">
            <a:extLst>
              <a:ext uri="{FF2B5EF4-FFF2-40B4-BE49-F238E27FC236}">
                <a16:creationId xmlns:a16="http://schemas.microsoft.com/office/drawing/2014/main" id="{930ED92B-A067-40DB-81DB-AAB1E939BCA6}"/>
              </a:ext>
            </a:extLst>
          </p:cNvPr>
          <p:cNvSpPr txBox="1">
            <a:spLocks noChangeArrowheads="1"/>
          </p:cNvSpPr>
          <p:nvPr/>
        </p:nvSpPr>
        <p:spPr bwMode="auto">
          <a:xfrm>
            <a:off x="1513351" y="5460378"/>
            <a:ext cx="7630649" cy="243785"/>
          </a:xfrm>
          <a:prstGeom prst="rect">
            <a:avLst/>
          </a:prstGeom>
          <a:noFill/>
          <a:ln w="9525">
            <a:noFill/>
            <a:miter lim="800000"/>
            <a:headEnd/>
            <a:tailEnd/>
          </a:ln>
        </p:spPr>
        <p:txBody>
          <a:bodyPr wrap="square">
            <a:spAutoFit/>
          </a:bodyPr>
          <a:lstStyle/>
          <a:p>
            <a:pPr algn="r" eaLnBrk="0" hangingPunct="0">
              <a:lnSpc>
                <a:spcPct val="80000"/>
              </a:lnSpc>
            </a:pPr>
            <a:r>
              <a:rPr lang="en-US" sz="1200" b="0" i="1" dirty="0">
                <a:latin typeface="Calibri Light" panose="020F0302020204030204" pitchFamily="34" charset="0"/>
                <a:cs typeface="Calibri Light" panose="020F0302020204030204" pitchFamily="34" charset="0"/>
              </a:rPr>
              <a:t>Lancet Infect Dis 2006</a:t>
            </a:r>
            <a:r>
              <a:rPr lang="en-US" sz="1200" b="0" dirty="0">
                <a:latin typeface="Calibri Light" panose="020F0302020204030204" pitchFamily="34" charset="0"/>
                <a:cs typeface="Calibri Light" panose="020F0302020204030204" pitchFamily="34" charset="0"/>
              </a:rPr>
              <a:t>; 6:641</a:t>
            </a:r>
          </a:p>
        </p:txBody>
      </p:sp>
    </p:spTree>
    <p:extLst>
      <p:ext uri="{BB962C8B-B14F-4D97-AF65-F5344CB8AC3E}">
        <p14:creationId xmlns:p14="http://schemas.microsoft.com/office/powerpoint/2010/main" val="66286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3"/>
          <a:stretch>
            <a:fillRect/>
          </a:stretch>
        </p:blipFill>
        <p:spPr>
          <a:xfrm>
            <a:off x="2380152" y="121196"/>
            <a:ext cx="5782235" cy="5318158"/>
          </a:xfrm>
          <a:prstGeom prst="rect">
            <a:avLst/>
          </a:prstGeom>
        </p:spPr>
      </p:pic>
      <p:sp>
        <p:nvSpPr>
          <p:cNvPr id="14" name="Oval 13"/>
          <p:cNvSpPr/>
          <p:nvPr/>
        </p:nvSpPr>
        <p:spPr>
          <a:xfrm>
            <a:off x="7005939" y="3863788"/>
            <a:ext cx="1138518" cy="3227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983963" y="5206274"/>
            <a:ext cx="1138518" cy="3227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326363" y="4320988"/>
            <a:ext cx="1138518" cy="3227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0363" y="5165368"/>
            <a:ext cx="4572000" cy="461665"/>
          </a:xfrm>
          <a:prstGeom prst="rect">
            <a:avLst/>
          </a:prstGeom>
        </p:spPr>
        <p:txBody>
          <a:bodyPr>
            <a:spAutoFit/>
          </a:bodyPr>
          <a:lstStyle/>
          <a:p>
            <a:r>
              <a:rPr lang="en-GB" sz="1200" b="0" dirty="0">
                <a:latin typeface="Calibri Light" panose="020F0302020204030204" pitchFamily="34" charset="0"/>
                <a:cs typeface="Calibri Light" panose="020F0302020204030204" pitchFamily="34" charset="0"/>
              </a:rPr>
              <a:t>British Columbia Institute of Technology,</a:t>
            </a:r>
          </a:p>
          <a:p>
            <a:r>
              <a:rPr lang="en-GB" sz="1200" b="0" dirty="0">
                <a:latin typeface="Calibri Light" panose="020F0302020204030204" pitchFamily="34" charset="0"/>
                <a:cs typeface="Calibri Light" panose="020F0302020204030204" pitchFamily="34" charset="0"/>
              </a:rPr>
              <a:t>Creative Commons Attribution 4.0</a:t>
            </a:r>
          </a:p>
        </p:txBody>
      </p:sp>
      <p:sp>
        <p:nvSpPr>
          <p:cNvPr id="17" name="Title 4"/>
          <p:cNvSpPr>
            <a:spLocks noGrp="1"/>
          </p:cNvSpPr>
          <p:nvPr>
            <p:ph type="title"/>
          </p:nvPr>
        </p:nvSpPr>
        <p:spPr>
          <a:xfrm>
            <a:off x="138972" y="1674560"/>
            <a:ext cx="2690937" cy="952500"/>
          </a:xfrm>
        </p:spPr>
        <p:txBody>
          <a:bodyPr/>
          <a:lstStyle/>
          <a:p>
            <a:pPr algn="l"/>
            <a:r>
              <a:rPr lang="el-GR" sz="2800" dirty="0"/>
              <a:t>Υγιεινή χεριών και η αλυσίδα της λοίμωξης</a:t>
            </a:r>
            <a:endParaRPr lang="en-GB" sz="2800" dirty="0"/>
          </a:p>
        </p:txBody>
      </p:sp>
    </p:spTree>
    <p:extLst>
      <p:ext uri="{BB962C8B-B14F-4D97-AF65-F5344CB8AC3E}">
        <p14:creationId xmlns:p14="http://schemas.microsoft.com/office/powerpoint/2010/main" val="1377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Το προσωπικό δεν συνειδητοποιεί το πότε έχει μικρόβια στα χέρια του!</a:t>
            </a:r>
          </a:p>
        </p:txBody>
      </p:sp>
      <p:sp>
        <p:nvSpPr>
          <p:cNvPr id="3" name="2 - Θέση περιεχομένου"/>
          <p:cNvSpPr>
            <a:spLocks noGrp="1"/>
          </p:cNvSpPr>
          <p:nvPr>
            <p:ph idx="1"/>
          </p:nvPr>
        </p:nvSpPr>
        <p:spPr/>
        <p:txBody>
          <a:bodyPr>
            <a:normAutofit/>
          </a:bodyPr>
          <a:lstStyle/>
          <a:p>
            <a:pPr>
              <a:defRPr/>
            </a:pPr>
            <a:r>
              <a:rPr lang="el-GR" dirty="0"/>
              <a:t>Οι νοσηλεύτριες, οι γιατροί και το υπόλοιπο προσωπικό μπορούν να αποκτήσουν μικρόβια κάνοντας </a:t>
            </a:r>
            <a:r>
              <a:rPr lang="el-GR" b="1" dirty="0"/>
              <a:t>απλές εργασίες </a:t>
            </a:r>
            <a:r>
              <a:rPr lang="el-GR" dirty="0"/>
              <a:t>όπως:</a:t>
            </a:r>
          </a:p>
          <a:p>
            <a:pPr lvl="1">
              <a:defRPr/>
            </a:pPr>
            <a:r>
              <a:rPr lang="el-GR" dirty="0"/>
              <a:t>Μετακινώντας ασθενείς στο κρεβάτι τους</a:t>
            </a:r>
          </a:p>
          <a:p>
            <a:pPr lvl="1">
              <a:defRPr/>
            </a:pPr>
            <a:r>
              <a:rPr lang="el-GR" dirty="0"/>
              <a:t>Αγγίζοντας το χέρι του ασθενούς</a:t>
            </a:r>
          </a:p>
          <a:p>
            <a:pPr lvl="1">
              <a:defRPr/>
            </a:pPr>
            <a:r>
              <a:rPr lang="el-GR" dirty="0"/>
              <a:t>Ακουμπώντας στα ρούχα ή στα σεντόνια του ασθενούς</a:t>
            </a:r>
          </a:p>
          <a:p>
            <a:pPr lvl="1">
              <a:defRPr/>
            </a:pPr>
            <a:r>
              <a:rPr lang="el-GR" dirty="0"/>
              <a:t>Κάνοντας αιμοληψία ή παίρνοντας πίεση και </a:t>
            </a:r>
            <a:r>
              <a:rPr lang="el-GR" dirty="0" err="1"/>
              <a:t>σφύξεις</a:t>
            </a:r>
            <a:endParaRPr lang="el-GR" dirty="0"/>
          </a:p>
          <a:p>
            <a:pPr lvl="1">
              <a:defRPr/>
            </a:pPr>
            <a:r>
              <a:rPr lang="el-GR" dirty="0"/>
              <a:t>Ακουμπώντας τα κάγκελα του κρεβατιού, το κομοδίνο, και τις συσκευές ορού</a:t>
            </a:r>
          </a:p>
          <a:p>
            <a:pPr>
              <a:defRPr/>
            </a:pPr>
            <a:endParaRPr lang="el-GR" dirty="0"/>
          </a:p>
          <a:p>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2231740" y="4537688"/>
            <a:ext cx="4652238" cy="400110"/>
          </a:xfrm>
          <a:prstGeom prst="rect">
            <a:avLst/>
          </a:prstGeom>
          <a:noFill/>
          <a:ln w="12700">
            <a:noFill/>
            <a:miter lim="800000"/>
            <a:headEnd/>
            <a:tailEnd/>
          </a:ln>
          <a:effectLst/>
        </p:spPr>
        <p:txBody>
          <a:bodyPr wrap="square">
            <a:spAutoFit/>
          </a:bodyPr>
          <a:lstStyle/>
          <a:p>
            <a:pPr algn="ctr">
              <a:defRPr/>
            </a:pPr>
            <a:endParaRPr lang="en-US" sz="2000" dirty="0">
              <a:latin typeface="Calibri" pitchFamily="34" charset="0"/>
            </a:endParaRPr>
          </a:p>
        </p:txBody>
      </p:sp>
      <p:sp>
        <p:nvSpPr>
          <p:cNvPr id="5" name="4 - Τίτλος"/>
          <p:cNvSpPr>
            <a:spLocks noGrp="1"/>
          </p:cNvSpPr>
          <p:nvPr>
            <p:ph type="title"/>
          </p:nvPr>
        </p:nvSpPr>
        <p:spPr>
          <a:xfrm>
            <a:off x="1143000" y="4425280"/>
            <a:ext cx="6858000" cy="952500"/>
          </a:xfrm>
        </p:spPr>
        <p:txBody>
          <a:bodyPr/>
          <a:lstStyle/>
          <a:p>
            <a:r>
              <a:rPr lang="el-GR" sz="2667" dirty="0"/>
              <a:t>Καλλιέργεια από παλάμη νοσηλεύτριας μετά από επώαση 24 ωρών</a:t>
            </a:r>
          </a:p>
        </p:txBody>
      </p:sp>
      <p:pic>
        <p:nvPicPr>
          <p:cNvPr id="6" name="Picture 9" descr="hand8before"/>
          <p:cNvPicPr>
            <a:picLocks noChangeAspect="1" noChangeArrowheads="1"/>
          </p:cNvPicPr>
          <p:nvPr/>
        </p:nvPicPr>
        <p:blipFill>
          <a:blip r:embed="rId2" cstate="print"/>
          <a:srcRect/>
          <a:stretch>
            <a:fillRect/>
          </a:stretch>
        </p:blipFill>
        <p:spPr bwMode="auto">
          <a:xfrm>
            <a:off x="1974507" y="547369"/>
            <a:ext cx="5177780" cy="3881525"/>
          </a:xfrm>
          <a:prstGeom prst="rect">
            <a:avLst/>
          </a:prstGeom>
          <a:noFill/>
          <a:ln w="9525">
            <a:noFill/>
            <a:miter lim="800000"/>
            <a:headEnd/>
            <a:tailEnd/>
          </a:ln>
        </p:spPr>
      </p:pic>
      <p:sp>
        <p:nvSpPr>
          <p:cNvPr id="7" name="3 - Ελεύθερη σχεδίαση"/>
          <p:cNvSpPr/>
          <p:nvPr/>
        </p:nvSpPr>
        <p:spPr>
          <a:xfrm>
            <a:off x="3208717" y="1067086"/>
            <a:ext cx="2846580" cy="2732912"/>
          </a:xfrm>
          <a:custGeom>
            <a:avLst/>
            <a:gdLst>
              <a:gd name="connsiteX0" fmla="*/ 1034307 w 3565127"/>
              <a:gd name="connsiteY0" fmla="*/ 3446584 h 3671667"/>
              <a:gd name="connsiteX1" fmla="*/ 963968 w 3565127"/>
              <a:gd name="connsiteY1" fmla="*/ 3404381 h 3671667"/>
              <a:gd name="connsiteX2" fmla="*/ 893630 w 3565127"/>
              <a:gd name="connsiteY2" fmla="*/ 3319975 h 3671667"/>
              <a:gd name="connsiteX3" fmla="*/ 879562 w 3565127"/>
              <a:gd name="connsiteY3" fmla="*/ 3277772 h 3671667"/>
              <a:gd name="connsiteX4" fmla="*/ 837359 w 3565127"/>
              <a:gd name="connsiteY4" fmla="*/ 3249637 h 3671667"/>
              <a:gd name="connsiteX5" fmla="*/ 781088 w 3565127"/>
              <a:gd name="connsiteY5" fmla="*/ 3193366 h 3671667"/>
              <a:gd name="connsiteX6" fmla="*/ 752953 w 3565127"/>
              <a:gd name="connsiteY6" fmla="*/ 3151163 h 3671667"/>
              <a:gd name="connsiteX7" fmla="*/ 738885 w 3565127"/>
              <a:gd name="connsiteY7" fmla="*/ 3108960 h 3671667"/>
              <a:gd name="connsiteX8" fmla="*/ 696682 w 3565127"/>
              <a:gd name="connsiteY8" fmla="*/ 3094892 h 3671667"/>
              <a:gd name="connsiteX9" fmla="*/ 668547 w 3565127"/>
              <a:gd name="connsiteY9" fmla="*/ 3052689 h 3671667"/>
              <a:gd name="connsiteX10" fmla="*/ 570073 w 3565127"/>
              <a:gd name="connsiteY10" fmla="*/ 2968283 h 3671667"/>
              <a:gd name="connsiteX11" fmla="*/ 556005 w 3565127"/>
              <a:gd name="connsiteY11" fmla="*/ 2926080 h 3671667"/>
              <a:gd name="connsiteX12" fmla="*/ 527870 w 3565127"/>
              <a:gd name="connsiteY12" fmla="*/ 2897944 h 3671667"/>
              <a:gd name="connsiteX13" fmla="*/ 499735 w 3565127"/>
              <a:gd name="connsiteY13" fmla="*/ 2855741 h 3671667"/>
              <a:gd name="connsiteX14" fmla="*/ 471599 w 3565127"/>
              <a:gd name="connsiteY14" fmla="*/ 2827606 h 3671667"/>
              <a:gd name="connsiteX15" fmla="*/ 429396 w 3565127"/>
              <a:gd name="connsiteY15" fmla="*/ 2771335 h 3671667"/>
              <a:gd name="connsiteX16" fmla="*/ 387193 w 3565127"/>
              <a:gd name="connsiteY16" fmla="*/ 2686929 h 3671667"/>
              <a:gd name="connsiteX17" fmla="*/ 373125 w 3565127"/>
              <a:gd name="connsiteY17" fmla="*/ 2644726 h 3671667"/>
              <a:gd name="connsiteX18" fmla="*/ 344990 w 3565127"/>
              <a:gd name="connsiteY18" fmla="*/ 2602523 h 3671667"/>
              <a:gd name="connsiteX19" fmla="*/ 302787 w 3565127"/>
              <a:gd name="connsiteY19" fmla="*/ 2532184 h 3671667"/>
              <a:gd name="connsiteX20" fmla="*/ 246516 w 3565127"/>
              <a:gd name="connsiteY20" fmla="*/ 2447778 h 3671667"/>
              <a:gd name="connsiteX21" fmla="*/ 176178 w 3565127"/>
              <a:gd name="connsiteY21" fmla="*/ 2349304 h 3671667"/>
              <a:gd name="connsiteX22" fmla="*/ 148042 w 3565127"/>
              <a:gd name="connsiteY22" fmla="*/ 2321169 h 3671667"/>
              <a:gd name="connsiteX23" fmla="*/ 119907 w 3565127"/>
              <a:gd name="connsiteY23" fmla="*/ 2264898 h 3671667"/>
              <a:gd name="connsiteX24" fmla="*/ 63636 w 3565127"/>
              <a:gd name="connsiteY24" fmla="*/ 2194560 h 3671667"/>
              <a:gd name="connsiteX25" fmla="*/ 21433 w 3565127"/>
              <a:gd name="connsiteY25" fmla="*/ 2124221 h 3671667"/>
              <a:gd name="connsiteX26" fmla="*/ 21433 w 3565127"/>
              <a:gd name="connsiteY26" fmla="*/ 1927274 h 3671667"/>
              <a:gd name="connsiteX27" fmla="*/ 35501 w 3565127"/>
              <a:gd name="connsiteY27" fmla="*/ 1885071 h 3671667"/>
              <a:gd name="connsiteX28" fmla="*/ 77704 w 3565127"/>
              <a:gd name="connsiteY28" fmla="*/ 1871003 h 3671667"/>
              <a:gd name="connsiteX29" fmla="*/ 119907 w 3565127"/>
              <a:gd name="connsiteY29" fmla="*/ 1800664 h 3671667"/>
              <a:gd name="connsiteX30" fmla="*/ 204313 w 3565127"/>
              <a:gd name="connsiteY30" fmla="*/ 1772529 h 3671667"/>
              <a:gd name="connsiteX31" fmla="*/ 302787 w 3565127"/>
              <a:gd name="connsiteY31" fmla="*/ 1786597 h 3671667"/>
              <a:gd name="connsiteX32" fmla="*/ 387193 w 3565127"/>
              <a:gd name="connsiteY32" fmla="*/ 1814732 h 3671667"/>
              <a:gd name="connsiteX33" fmla="*/ 401261 w 3565127"/>
              <a:gd name="connsiteY33" fmla="*/ 1856935 h 3671667"/>
              <a:gd name="connsiteX34" fmla="*/ 471599 w 3565127"/>
              <a:gd name="connsiteY34" fmla="*/ 1913206 h 3671667"/>
              <a:gd name="connsiteX35" fmla="*/ 527870 w 3565127"/>
              <a:gd name="connsiteY35" fmla="*/ 1969477 h 3671667"/>
              <a:gd name="connsiteX36" fmla="*/ 541938 w 3565127"/>
              <a:gd name="connsiteY36" fmla="*/ 2011680 h 3671667"/>
              <a:gd name="connsiteX37" fmla="*/ 598208 w 3565127"/>
              <a:gd name="connsiteY37" fmla="*/ 2096086 h 3671667"/>
              <a:gd name="connsiteX38" fmla="*/ 626344 w 3565127"/>
              <a:gd name="connsiteY38" fmla="*/ 2124221 h 3671667"/>
              <a:gd name="connsiteX39" fmla="*/ 752953 w 3565127"/>
              <a:gd name="connsiteY39" fmla="*/ 2166424 h 3671667"/>
              <a:gd name="connsiteX40" fmla="*/ 795156 w 3565127"/>
              <a:gd name="connsiteY40" fmla="*/ 2180492 h 3671667"/>
              <a:gd name="connsiteX41" fmla="*/ 879562 w 3565127"/>
              <a:gd name="connsiteY41" fmla="*/ 2166424 h 3671667"/>
              <a:gd name="connsiteX42" fmla="*/ 921765 w 3565127"/>
              <a:gd name="connsiteY42" fmla="*/ 2138289 h 3671667"/>
              <a:gd name="connsiteX43" fmla="*/ 1006171 w 3565127"/>
              <a:gd name="connsiteY43" fmla="*/ 2039815 h 3671667"/>
              <a:gd name="connsiteX44" fmla="*/ 1020239 w 3565127"/>
              <a:gd name="connsiteY44" fmla="*/ 1969477 h 3671667"/>
              <a:gd name="connsiteX45" fmla="*/ 1048375 w 3565127"/>
              <a:gd name="connsiteY45" fmla="*/ 1828800 h 3671667"/>
              <a:gd name="connsiteX46" fmla="*/ 1076510 w 3565127"/>
              <a:gd name="connsiteY46" fmla="*/ 1800664 h 3671667"/>
              <a:gd name="connsiteX47" fmla="*/ 1062442 w 3565127"/>
              <a:gd name="connsiteY47" fmla="*/ 1505243 h 3671667"/>
              <a:gd name="connsiteX48" fmla="*/ 1048375 w 3565127"/>
              <a:gd name="connsiteY48" fmla="*/ 1434904 h 3671667"/>
              <a:gd name="connsiteX49" fmla="*/ 1020239 w 3565127"/>
              <a:gd name="connsiteY49" fmla="*/ 1209821 h 3671667"/>
              <a:gd name="connsiteX50" fmla="*/ 1006171 w 3565127"/>
              <a:gd name="connsiteY50" fmla="*/ 1167618 h 3671667"/>
              <a:gd name="connsiteX51" fmla="*/ 1020239 w 3565127"/>
              <a:gd name="connsiteY51" fmla="*/ 745587 h 3671667"/>
              <a:gd name="connsiteX52" fmla="*/ 1034307 w 3565127"/>
              <a:gd name="connsiteY52" fmla="*/ 703384 h 3671667"/>
              <a:gd name="connsiteX53" fmla="*/ 1048375 w 3565127"/>
              <a:gd name="connsiteY53" fmla="*/ 633046 h 3671667"/>
              <a:gd name="connsiteX54" fmla="*/ 1076510 w 3565127"/>
              <a:gd name="connsiteY54" fmla="*/ 548640 h 3671667"/>
              <a:gd name="connsiteX55" fmla="*/ 1104645 w 3565127"/>
              <a:gd name="connsiteY55" fmla="*/ 393895 h 3671667"/>
              <a:gd name="connsiteX56" fmla="*/ 1132781 w 3565127"/>
              <a:gd name="connsiteY56" fmla="*/ 309489 h 3671667"/>
              <a:gd name="connsiteX57" fmla="*/ 1146848 w 3565127"/>
              <a:gd name="connsiteY57" fmla="*/ 267286 h 3671667"/>
              <a:gd name="connsiteX58" fmla="*/ 1203119 w 3565127"/>
              <a:gd name="connsiteY58" fmla="*/ 211015 h 3671667"/>
              <a:gd name="connsiteX59" fmla="*/ 1231255 w 3565127"/>
              <a:gd name="connsiteY59" fmla="*/ 182880 h 3671667"/>
              <a:gd name="connsiteX60" fmla="*/ 1273458 w 3565127"/>
              <a:gd name="connsiteY60" fmla="*/ 168812 h 3671667"/>
              <a:gd name="connsiteX61" fmla="*/ 1442270 w 3565127"/>
              <a:gd name="connsiteY61" fmla="*/ 211015 h 3671667"/>
              <a:gd name="connsiteX62" fmla="*/ 1470405 w 3565127"/>
              <a:gd name="connsiteY62" fmla="*/ 295421 h 3671667"/>
              <a:gd name="connsiteX63" fmla="*/ 1498541 w 3565127"/>
              <a:gd name="connsiteY63" fmla="*/ 548640 h 3671667"/>
              <a:gd name="connsiteX64" fmla="*/ 1512608 w 3565127"/>
              <a:gd name="connsiteY64" fmla="*/ 829994 h 3671667"/>
              <a:gd name="connsiteX65" fmla="*/ 1540744 w 3565127"/>
              <a:gd name="connsiteY65" fmla="*/ 1097280 h 3671667"/>
              <a:gd name="connsiteX66" fmla="*/ 1568879 w 3565127"/>
              <a:gd name="connsiteY66" fmla="*/ 1181686 h 3671667"/>
              <a:gd name="connsiteX67" fmla="*/ 1582947 w 3565127"/>
              <a:gd name="connsiteY67" fmla="*/ 1223889 h 3671667"/>
              <a:gd name="connsiteX68" fmla="*/ 1625150 w 3565127"/>
              <a:gd name="connsiteY68" fmla="*/ 1308295 h 3671667"/>
              <a:gd name="connsiteX69" fmla="*/ 1667353 w 3565127"/>
              <a:gd name="connsiteY69" fmla="*/ 1322363 h 3671667"/>
              <a:gd name="connsiteX70" fmla="*/ 1779895 w 3565127"/>
              <a:gd name="connsiteY70" fmla="*/ 1266092 h 3671667"/>
              <a:gd name="connsiteX71" fmla="*/ 1793962 w 3565127"/>
              <a:gd name="connsiteY71" fmla="*/ 1223889 h 3671667"/>
              <a:gd name="connsiteX72" fmla="*/ 1822098 w 3565127"/>
              <a:gd name="connsiteY72" fmla="*/ 1195754 h 3671667"/>
              <a:gd name="connsiteX73" fmla="*/ 1836165 w 3565127"/>
              <a:gd name="connsiteY73" fmla="*/ 1111347 h 3671667"/>
              <a:gd name="connsiteX74" fmla="*/ 1864301 w 3565127"/>
              <a:gd name="connsiteY74" fmla="*/ 1012874 h 3671667"/>
              <a:gd name="connsiteX75" fmla="*/ 1878368 w 3565127"/>
              <a:gd name="connsiteY75" fmla="*/ 942535 h 3671667"/>
              <a:gd name="connsiteX76" fmla="*/ 1892436 w 3565127"/>
              <a:gd name="connsiteY76" fmla="*/ 689317 h 3671667"/>
              <a:gd name="connsiteX77" fmla="*/ 1934639 w 3565127"/>
              <a:gd name="connsiteY77" fmla="*/ 534572 h 3671667"/>
              <a:gd name="connsiteX78" fmla="*/ 1962775 w 3565127"/>
              <a:gd name="connsiteY78" fmla="*/ 422031 h 3671667"/>
              <a:gd name="connsiteX79" fmla="*/ 1990910 w 3565127"/>
              <a:gd name="connsiteY79" fmla="*/ 267286 h 3671667"/>
              <a:gd name="connsiteX80" fmla="*/ 2019045 w 3565127"/>
              <a:gd name="connsiteY80" fmla="*/ 154744 h 3671667"/>
              <a:gd name="connsiteX81" fmla="*/ 2061248 w 3565127"/>
              <a:gd name="connsiteY81" fmla="*/ 70338 h 3671667"/>
              <a:gd name="connsiteX82" fmla="*/ 2117519 w 3565127"/>
              <a:gd name="connsiteY82" fmla="*/ 14067 h 3671667"/>
              <a:gd name="connsiteX83" fmla="*/ 2159722 w 3565127"/>
              <a:gd name="connsiteY83" fmla="*/ 0 h 3671667"/>
              <a:gd name="connsiteX84" fmla="*/ 2230061 w 3565127"/>
              <a:gd name="connsiteY84" fmla="*/ 14067 h 3671667"/>
              <a:gd name="connsiteX85" fmla="*/ 2272264 w 3565127"/>
              <a:gd name="connsiteY85" fmla="*/ 28135 h 3671667"/>
              <a:gd name="connsiteX86" fmla="*/ 2300399 w 3565127"/>
              <a:gd name="connsiteY86" fmla="*/ 112541 h 3671667"/>
              <a:gd name="connsiteX87" fmla="*/ 2286331 w 3565127"/>
              <a:gd name="connsiteY87" fmla="*/ 196947 h 3671667"/>
              <a:gd name="connsiteX88" fmla="*/ 2244128 w 3565127"/>
              <a:gd name="connsiteY88" fmla="*/ 351692 h 3671667"/>
              <a:gd name="connsiteX89" fmla="*/ 2244128 w 3565127"/>
              <a:gd name="connsiteY89" fmla="*/ 984738 h 3671667"/>
              <a:gd name="connsiteX90" fmla="*/ 2258196 w 3565127"/>
              <a:gd name="connsiteY90" fmla="*/ 1055077 h 3671667"/>
              <a:gd name="connsiteX91" fmla="*/ 2272264 w 3565127"/>
              <a:gd name="connsiteY91" fmla="*/ 1350498 h 3671667"/>
              <a:gd name="connsiteX92" fmla="*/ 2286331 w 3565127"/>
              <a:gd name="connsiteY92" fmla="*/ 1519311 h 3671667"/>
              <a:gd name="connsiteX93" fmla="*/ 2314467 w 3565127"/>
              <a:gd name="connsiteY93" fmla="*/ 1547446 h 3671667"/>
              <a:gd name="connsiteX94" fmla="*/ 2412941 w 3565127"/>
              <a:gd name="connsiteY94" fmla="*/ 1617784 h 3671667"/>
              <a:gd name="connsiteX95" fmla="*/ 2455144 w 3565127"/>
              <a:gd name="connsiteY95" fmla="*/ 1631852 h 3671667"/>
              <a:gd name="connsiteX96" fmla="*/ 2511415 w 3565127"/>
              <a:gd name="connsiteY96" fmla="*/ 1547446 h 3671667"/>
              <a:gd name="connsiteX97" fmla="*/ 2553618 w 3565127"/>
              <a:gd name="connsiteY97" fmla="*/ 1505243 h 3671667"/>
              <a:gd name="connsiteX98" fmla="*/ 2567685 w 3565127"/>
              <a:gd name="connsiteY98" fmla="*/ 1378634 h 3671667"/>
              <a:gd name="connsiteX99" fmla="*/ 2595821 w 3565127"/>
              <a:gd name="connsiteY99" fmla="*/ 1252024 h 3671667"/>
              <a:gd name="connsiteX100" fmla="*/ 2623956 w 3565127"/>
              <a:gd name="connsiteY100" fmla="*/ 1167618 h 3671667"/>
              <a:gd name="connsiteX101" fmla="*/ 2609888 w 3565127"/>
              <a:gd name="connsiteY101" fmla="*/ 886264 h 3671667"/>
              <a:gd name="connsiteX102" fmla="*/ 2595821 w 3565127"/>
              <a:gd name="connsiteY102" fmla="*/ 844061 h 3671667"/>
              <a:gd name="connsiteX103" fmla="*/ 2609888 w 3565127"/>
              <a:gd name="connsiteY103" fmla="*/ 731520 h 3671667"/>
              <a:gd name="connsiteX104" fmla="*/ 2638024 w 3565127"/>
              <a:gd name="connsiteY104" fmla="*/ 534572 h 3671667"/>
              <a:gd name="connsiteX105" fmla="*/ 2666159 w 3565127"/>
              <a:gd name="connsiteY105" fmla="*/ 492369 h 3671667"/>
              <a:gd name="connsiteX106" fmla="*/ 2722430 w 3565127"/>
              <a:gd name="connsiteY106" fmla="*/ 436098 h 3671667"/>
              <a:gd name="connsiteX107" fmla="*/ 2764633 w 3565127"/>
              <a:gd name="connsiteY107" fmla="*/ 422031 h 3671667"/>
              <a:gd name="connsiteX108" fmla="*/ 2806836 w 3565127"/>
              <a:gd name="connsiteY108" fmla="*/ 436098 h 3671667"/>
              <a:gd name="connsiteX109" fmla="*/ 2863107 w 3565127"/>
              <a:gd name="connsiteY109" fmla="*/ 492369 h 3671667"/>
              <a:gd name="connsiteX110" fmla="*/ 2905310 w 3565127"/>
              <a:gd name="connsiteY110" fmla="*/ 633046 h 3671667"/>
              <a:gd name="connsiteX111" fmla="*/ 2919378 w 3565127"/>
              <a:gd name="connsiteY111" fmla="*/ 675249 h 3671667"/>
              <a:gd name="connsiteX112" fmla="*/ 2905310 w 3565127"/>
              <a:gd name="connsiteY112" fmla="*/ 970671 h 3671667"/>
              <a:gd name="connsiteX113" fmla="*/ 2891242 w 3565127"/>
              <a:gd name="connsiteY113" fmla="*/ 1012874 h 3671667"/>
              <a:gd name="connsiteX114" fmla="*/ 2877175 w 3565127"/>
              <a:gd name="connsiteY114" fmla="*/ 1111347 h 3671667"/>
              <a:gd name="connsiteX115" fmla="*/ 2905310 w 3565127"/>
              <a:gd name="connsiteY115" fmla="*/ 1223889 h 3671667"/>
              <a:gd name="connsiteX116" fmla="*/ 2919378 w 3565127"/>
              <a:gd name="connsiteY116" fmla="*/ 1280160 h 3671667"/>
              <a:gd name="connsiteX117" fmla="*/ 2933445 w 3565127"/>
              <a:gd name="connsiteY117" fmla="*/ 1322363 h 3671667"/>
              <a:gd name="connsiteX118" fmla="*/ 2947513 w 3565127"/>
              <a:gd name="connsiteY118" fmla="*/ 1688123 h 3671667"/>
              <a:gd name="connsiteX119" fmla="*/ 2989716 w 3565127"/>
              <a:gd name="connsiteY119" fmla="*/ 1786597 h 3671667"/>
              <a:gd name="connsiteX120" fmla="*/ 3031919 w 3565127"/>
              <a:gd name="connsiteY120" fmla="*/ 1800664 h 3671667"/>
              <a:gd name="connsiteX121" fmla="*/ 3060055 w 3565127"/>
              <a:gd name="connsiteY121" fmla="*/ 1828800 h 3671667"/>
              <a:gd name="connsiteX122" fmla="*/ 3130393 w 3565127"/>
              <a:gd name="connsiteY122" fmla="*/ 1758461 h 3671667"/>
              <a:gd name="connsiteX123" fmla="*/ 3144461 w 3565127"/>
              <a:gd name="connsiteY123" fmla="*/ 1716258 h 3671667"/>
              <a:gd name="connsiteX124" fmla="*/ 3158528 w 3565127"/>
              <a:gd name="connsiteY124" fmla="*/ 1659987 h 3671667"/>
              <a:gd name="connsiteX125" fmla="*/ 3172596 w 3565127"/>
              <a:gd name="connsiteY125" fmla="*/ 1589649 h 3671667"/>
              <a:gd name="connsiteX126" fmla="*/ 3200731 w 3565127"/>
              <a:gd name="connsiteY126" fmla="*/ 1505243 h 3671667"/>
              <a:gd name="connsiteX127" fmla="*/ 3228867 w 3565127"/>
              <a:gd name="connsiteY127" fmla="*/ 1477107 h 3671667"/>
              <a:gd name="connsiteX128" fmla="*/ 3285138 w 3565127"/>
              <a:gd name="connsiteY128" fmla="*/ 1406769 h 3671667"/>
              <a:gd name="connsiteX129" fmla="*/ 3327341 w 3565127"/>
              <a:gd name="connsiteY129" fmla="*/ 1392701 h 3671667"/>
              <a:gd name="connsiteX130" fmla="*/ 3411747 w 3565127"/>
              <a:gd name="connsiteY130" fmla="*/ 1322363 h 3671667"/>
              <a:gd name="connsiteX131" fmla="*/ 3510221 w 3565127"/>
              <a:gd name="connsiteY131" fmla="*/ 1336431 h 3671667"/>
              <a:gd name="connsiteX132" fmla="*/ 3524288 w 3565127"/>
              <a:gd name="connsiteY132" fmla="*/ 1491175 h 3671667"/>
              <a:gd name="connsiteX133" fmla="*/ 3496153 w 3565127"/>
              <a:gd name="connsiteY133" fmla="*/ 1589649 h 3671667"/>
              <a:gd name="connsiteX134" fmla="*/ 3468018 w 3565127"/>
              <a:gd name="connsiteY134" fmla="*/ 1631852 h 3671667"/>
              <a:gd name="connsiteX135" fmla="*/ 3425815 w 3565127"/>
              <a:gd name="connsiteY135" fmla="*/ 1702191 h 3671667"/>
              <a:gd name="connsiteX136" fmla="*/ 3383611 w 3565127"/>
              <a:gd name="connsiteY136" fmla="*/ 1786597 h 3671667"/>
              <a:gd name="connsiteX137" fmla="*/ 3341408 w 3565127"/>
              <a:gd name="connsiteY137" fmla="*/ 1856935 h 3671667"/>
              <a:gd name="connsiteX138" fmla="*/ 3299205 w 3565127"/>
              <a:gd name="connsiteY138" fmla="*/ 1983544 h 3671667"/>
              <a:gd name="connsiteX139" fmla="*/ 3285138 w 3565127"/>
              <a:gd name="connsiteY139" fmla="*/ 2025747 h 3671667"/>
              <a:gd name="connsiteX140" fmla="*/ 3257002 w 3565127"/>
              <a:gd name="connsiteY140" fmla="*/ 2067951 h 3671667"/>
              <a:gd name="connsiteX141" fmla="*/ 3242935 w 3565127"/>
              <a:gd name="connsiteY141" fmla="*/ 2110154 h 3671667"/>
              <a:gd name="connsiteX142" fmla="*/ 3214799 w 3565127"/>
              <a:gd name="connsiteY142" fmla="*/ 2138289 h 3671667"/>
              <a:gd name="connsiteX143" fmla="*/ 3186664 w 3565127"/>
              <a:gd name="connsiteY143" fmla="*/ 2222695 h 3671667"/>
              <a:gd name="connsiteX144" fmla="*/ 3172596 w 3565127"/>
              <a:gd name="connsiteY144" fmla="*/ 2264898 h 3671667"/>
              <a:gd name="connsiteX145" fmla="*/ 3144461 w 3565127"/>
              <a:gd name="connsiteY145" fmla="*/ 2293034 h 3671667"/>
              <a:gd name="connsiteX146" fmla="*/ 3116325 w 3565127"/>
              <a:gd name="connsiteY146" fmla="*/ 2377440 h 3671667"/>
              <a:gd name="connsiteX147" fmla="*/ 3102258 w 3565127"/>
              <a:gd name="connsiteY147" fmla="*/ 2419643 h 3671667"/>
              <a:gd name="connsiteX148" fmla="*/ 3074122 w 3565127"/>
              <a:gd name="connsiteY148" fmla="*/ 2447778 h 3671667"/>
              <a:gd name="connsiteX149" fmla="*/ 3045987 w 3565127"/>
              <a:gd name="connsiteY149" fmla="*/ 2532184 h 3671667"/>
              <a:gd name="connsiteX150" fmla="*/ 3031919 w 3565127"/>
              <a:gd name="connsiteY150" fmla="*/ 2574387 h 3671667"/>
              <a:gd name="connsiteX151" fmla="*/ 3003784 w 3565127"/>
              <a:gd name="connsiteY151" fmla="*/ 2602523 h 3671667"/>
              <a:gd name="connsiteX152" fmla="*/ 2975648 w 3565127"/>
              <a:gd name="connsiteY152" fmla="*/ 2686929 h 3671667"/>
              <a:gd name="connsiteX153" fmla="*/ 2919378 w 3565127"/>
              <a:gd name="connsiteY153" fmla="*/ 2771335 h 3671667"/>
              <a:gd name="connsiteX154" fmla="*/ 2891242 w 3565127"/>
              <a:gd name="connsiteY154" fmla="*/ 2799471 h 3671667"/>
              <a:gd name="connsiteX155" fmla="*/ 2834971 w 3565127"/>
              <a:gd name="connsiteY155" fmla="*/ 2869809 h 3671667"/>
              <a:gd name="connsiteX156" fmla="*/ 2778701 w 3565127"/>
              <a:gd name="connsiteY156" fmla="*/ 2968283 h 3671667"/>
              <a:gd name="connsiteX157" fmla="*/ 2722430 w 3565127"/>
              <a:gd name="connsiteY157" fmla="*/ 3024554 h 3671667"/>
              <a:gd name="connsiteX158" fmla="*/ 2666159 w 3565127"/>
              <a:gd name="connsiteY158" fmla="*/ 3094892 h 3671667"/>
              <a:gd name="connsiteX159" fmla="*/ 2609888 w 3565127"/>
              <a:gd name="connsiteY159" fmla="*/ 3165231 h 3671667"/>
              <a:gd name="connsiteX160" fmla="*/ 2553618 w 3565127"/>
              <a:gd name="connsiteY160" fmla="*/ 3179298 h 3671667"/>
              <a:gd name="connsiteX161" fmla="*/ 2525482 w 3565127"/>
              <a:gd name="connsiteY161" fmla="*/ 3221501 h 3671667"/>
              <a:gd name="connsiteX162" fmla="*/ 2497347 w 3565127"/>
              <a:gd name="connsiteY162" fmla="*/ 3249637 h 3671667"/>
              <a:gd name="connsiteX163" fmla="*/ 2483279 w 3565127"/>
              <a:gd name="connsiteY163" fmla="*/ 3291840 h 3671667"/>
              <a:gd name="connsiteX164" fmla="*/ 2427008 w 3565127"/>
              <a:gd name="connsiteY164" fmla="*/ 3362178 h 3671667"/>
              <a:gd name="connsiteX165" fmla="*/ 2427008 w 3565127"/>
              <a:gd name="connsiteY165" fmla="*/ 3573194 h 3671667"/>
              <a:gd name="connsiteX166" fmla="*/ 2384805 w 3565127"/>
              <a:gd name="connsiteY166" fmla="*/ 3643532 h 3671667"/>
              <a:gd name="connsiteX167" fmla="*/ 2328535 w 3565127"/>
              <a:gd name="connsiteY167" fmla="*/ 3657600 h 3671667"/>
              <a:gd name="connsiteX168" fmla="*/ 2286331 w 3565127"/>
              <a:gd name="connsiteY168" fmla="*/ 3671667 h 3671667"/>
              <a:gd name="connsiteX169" fmla="*/ 1779895 w 3565127"/>
              <a:gd name="connsiteY169" fmla="*/ 3657600 h 3671667"/>
              <a:gd name="connsiteX170" fmla="*/ 1681421 w 3565127"/>
              <a:gd name="connsiteY170" fmla="*/ 3643532 h 3671667"/>
              <a:gd name="connsiteX171" fmla="*/ 1385999 w 3565127"/>
              <a:gd name="connsiteY171" fmla="*/ 3629464 h 3671667"/>
              <a:gd name="connsiteX172" fmla="*/ 1301593 w 3565127"/>
              <a:gd name="connsiteY172" fmla="*/ 3601329 h 3671667"/>
              <a:gd name="connsiteX173" fmla="*/ 1273458 w 3565127"/>
              <a:gd name="connsiteY173" fmla="*/ 3559126 h 3671667"/>
              <a:gd name="connsiteX174" fmla="*/ 1189051 w 3565127"/>
              <a:gd name="connsiteY174" fmla="*/ 3530991 h 3671667"/>
              <a:gd name="connsiteX175" fmla="*/ 1146848 w 3565127"/>
              <a:gd name="connsiteY175" fmla="*/ 3502855 h 3671667"/>
              <a:gd name="connsiteX176" fmla="*/ 1062442 w 3565127"/>
              <a:gd name="connsiteY176" fmla="*/ 3474720 h 3671667"/>
              <a:gd name="connsiteX177" fmla="*/ 1020239 w 3565127"/>
              <a:gd name="connsiteY177" fmla="*/ 3460652 h 3671667"/>
              <a:gd name="connsiteX178" fmla="*/ 1034307 w 3565127"/>
              <a:gd name="connsiteY178" fmla="*/ 3446584 h 367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3565127" h="3671667">
                <a:moveTo>
                  <a:pt x="1034307" y="3446584"/>
                </a:moveTo>
                <a:cubicBezTo>
                  <a:pt x="1010861" y="3432516"/>
                  <a:pt x="985842" y="3420787"/>
                  <a:pt x="963968" y="3404381"/>
                </a:cubicBezTo>
                <a:cubicBezTo>
                  <a:pt x="939078" y="3385713"/>
                  <a:pt x="907928" y="3348570"/>
                  <a:pt x="893630" y="3319975"/>
                </a:cubicBezTo>
                <a:cubicBezTo>
                  <a:pt x="886998" y="3306712"/>
                  <a:pt x="888825" y="3289351"/>
                  <a:pt x="879562" y="3277772"/>
                </a:cubicBezTo>
                <a:cubicBezTo>
                  <a:pt x="869000" y="3264570"/>
                  <a:pt x="850196" y="3260640"/>
                  <a:pt x="837359" y="3249637"/>
                </a:cubicBezTo>
                <a:cubicBezTo>
                  <a:pt x="817219" y="3232374"/>
                  <a:pt x="795802" y="3215437"/>
                  <a:pt x="781088" y="3193366"/>
                </a:cubicBezTo>
                <a:cubicBezTo>
                  <a:pt x="771710" y="3179298"/>
                  <a:pt x="760514" y="3166285"/>
                  <a:pt x="752953" y="3151163"/>
                </a:cubicBezTo>
                <a:cubicBezTo>
                  <a:pt x="746321" y="3137900"/>
                  <a:pt x="749370" y="3119445"/>
                  <a:pt x="738885" y="3108960"/>
                </a:cubicBezTo>
                <a:cubicBezTo>
                  <a:pt x="728400" y="3098475"/>
                  <a:pt x="710750" y="3099581"/>
                  <a:pt x="696682" y="3094892"/>
                </a:cubicBezTo>
                <a:cubicBezTo>
                  <a:pt x="687304" y="3080824"/>
                  <a:pt x="679550" y="3065526"/>
                  <a:pt x="668547" y="3052689"/>
                </a:cubicBezTo>
                <a:cubicBezTo>
                  <a:pt x="623063" y="2999624"/>
                  <a:pt x="619852" y="3001469"/>
                  <a:pt x="570073" y="2968283"/>
                </a:cubicBezTo>
                <a:cubicBezTo>
                  <a:pt x="565384" y="2954215"/>
                  <a:pt x="563634" y="2938796"/>
                  <a:pt x="556005" y="2926080"/>
                </a:cubicBezTo>
                <a:cubicBezTo>
                  <a:pt x="549181" y="2914707"/>
                  <a:pt x="536155" y="2908301"/>
                  <a:pt x="527870" y="2897944"/>
                </a:cubicBezTo>
                <a:cubicBezTo>
                  <a:pt x="517308" y="2884742"/>
                  <a:pt x="510297" y="2868943"/>
                  <a:pt x="499735" y="2855741"/>
                </a:cubicBezTo>
                <a:cubicBezTo>
                  <a:pt x="491449" y="2845384"/>
                  <a:pt x="480090" y="2837795"/>
                  <a:pt x="471599" y="2827606"/>
                </a:cubicBezTo>
                <a:cubicBezTo>
                  <a:pt x="456589" y="2809594"/>
                  <a:pt x="443464" y="2790092"/>
                  <a:pt x="429396" y="2771335"/>
                </a:cubicBezTo>
                <a:cubicBezTo>
                  <a:pt x="394036" y="2665256"/>
                  <a:pt x="441734" y="2796011"/>
                  <a:pt x="387193" y="2686929"/>
                </a:cubicBezTo>
                <a:cubicBezTo>
                  <a:pt x="380561" y="2673666"/>
                  <a:pt x="379757" y="2657989"/>
                  <a:pt x="373125" y="2644726"/>
                </a:cubicBezTo>
                <a:cubicBezTo>
                  <a:pt x="365564" y="2629604"/>
                  <a:pt x="352551" y="2617645"/>
                  <a:pt x="344990" y="2602523"/>
                </a:cubicBezTo>
                <a:cubicBezTo>
                  <a:pt x="308466" y="2529475"/>
                  <a:pt x="357741" y="2587140"/>
                  <a:pt x="302787" y="2532184"/>
                </a:cubicBezTo>
                <a:cubicBezTo>
                  <a:pt x="278857" y="2460396"/>
                  <a:pt x="303995" y="2514837"/>
                  <a:pt x="246516" y="2447778"/>
                </a:cubicBezTo>
                <a:cubicBezTo>
                  <a:pt x="127675" y="2309129"/>
                  <a:pt x="265268" y="2460665"/>
                  <a:pt x="176178" y="2349304"/>
                </a:cubicBezTo>
                <a:cubicBezTo>
                  <a:pt x="167892" y="2338947"/>
                  <a:pt x="157421" y="2330547"/>
                  <a:pt x="148042" y="2321169"/>
                </a:cubicBezTo>
                <a:cubicBezTo>
                  <a:pt x="138664" y="2302412"/>
                  <a:pt x="131540" y="2282347"/>
                  <a:pt x="119907" y="2264898"/>
                </a:cubicBezTo>
                <a:cubicBezTo>
                  <a:pt x="67564" y="2186384"/>
                  <a:pt x="114746" y="2296780"/>
                  <a:pt x="63636" y="2194560"/>
                </a:cubicBezTo>
                <a:cubicBezTo>
                  <a:pt x="27112" y="2121512"/>
                  <a:pt x="76387" y="2179177"/>
                  <a:pt x="21433" y="2124221"/>
                </a:cubicBezTo>
                <a:cubicBezTo>
                  <a:pt x="4037" y="2019849"/>
                  <a:pt x="0" y="2045154"/>
                  <a:pt x="21433" y="1927274"/>
                </a:cubicBezTo>
                <a:cubicBezTo>
                  <a:pt x="24086" y="1912685"/>
                  <a:pt x="25016" y="1895556"/>
                  <a:pt x="35501" y="1885071"/>
                </a:cubicBezTo>
                <a:cubicBezTo>
                  <a:pt x="45986" y="1874586"/>
                  <a:pt x="63636" y="1875692"/>
                  <a:pt x="77704" y="1871003"/>
                </a:cubicBezTo>
                <a:cubicBezTo>
                  <a:pt x="87330" y="1842124"/>
                  <a:pt x="89009" y="1816113"/>
                  <a:pt x="119907" y="1800664"/>
                </a:cubicBezTo>
                <a:cubicBezTo>
                  <a:pt x="146433" y="1787401"/>
                  <a:pt x="204313" y="1772529"/>
                  <a:pt x="204313" y="1772529"/>
                </a:cubicBezTo>
                <a:cubicBezTo>
                  <a:pt x="237138" y="1777218"/>
                  <a:pt x="270478" y="1779141"/>
                  <a:pt x="302787" y="1786597"/>
                </a:cubicBezTo>
                <a:cubicBezTo>
                  <a:pt x="331685" y="1793266"/>
                  <a:pt x="387193" y="1814732"/>
                  <a:pt x="387193" y="1814732"/>
                </a:cubicBezTo>
                <a:cubicBezTo>
                  <a:pt x="391882" y="1828800"/>
                  <a:pt x="393632" y="1844219"/>
                  <a:pt x="401261" y="1856935"/>
                </a:cubicBezTo>
                <a:cubicBezTo>
                  <a:pt x="414626" y="1879210"/>
                  <a:pt x="452428" y="1900426"/>
                  <a:pt x="471599" y="1913206"/>
                </a:cubicBezTo>
                <a:cubicBezTo>
                  <a:pt x="509114" y="2025747"/>
                  <a:pt x="452842" y="1894449"/>
                  <a:pt x="527870" y="1969477"/>
                </a:cubicBezTo>
                <a:cubicBezTo>
                  <a:pt x="538355" y="1979962"/>
                  <a:pt x="534737" y="1998717"/>
                  <a:pt x="541938" y="2011680"/>
                </a:cubicBezTo>
                <a:cubicBezTo>
                  <a:pt x="558360" y="2041239"/>
                  <a:pt x="574297" y="2072176"/>
                  <a:pt x="598208" y="2096086"/>
                </a:cubicBezTo>
                <a:cubicBezTo>
                  <a:pt x="607587" y="2105464"/>
                  <a:pt x="614481" y="2118290"/>
                  <a:pt x="626344" y="2124221"/>
                </a:cubicBezTo>
                <a:cubicBezTo>
                  <a:pt x="626361" y="2124229"/>
                  <a:pt x="731842" y="2159387"/>
                  <a:pt x="752953" y="2166424"/>
                </a:cubicBezTo>
                <a:lnTo>
                  <a:pt x="795156" y="2180492"/>
                </a:lnTo>
                <a:cubicBezTo>
                  <a:pt x="823291" y="2175803"/>
                  <a:pt x="852502" y="2175444"/>
                  <a:pt x="879562" y="2166424"/>
                </a:cubicBezTo>
                <a:cubicBezTo>
                  <a:pt x="895602" y="2161077"/>
                  <a:pt x="908928" y="2149292"/>
                  <a:pt x="921765" y="2138289"/>
                </a:cubicBezTo>
                <a:cubicBezTo>
                  <a:pt x="974830" y="2092805"/>
                  <a:pt x="972985" y="2089594"/>
                  <a:pt x="1006171" y="2039815"/>
                </a:cubicBezTo>
                <a:cubicBezTo>
                  <a:pt x="1010860" y="2016369"/>
                  <a:pt x="1016308" y="1993062"/>
                  <a:pt x="1020239" y="1969477"/>
                </a:cubicBezTo>
                <a:cubicBezTo>
                  <a:pt x="1023242" y="1951461"/>
                  <a:pt x="1029708" y="1859912"/>
                  <a:pt x="1048375" y="1828800"/>
                </a:cubicBezTo>
                <a:cubicBezTo>
                  <a:pt x="1055199" y="1817427"/>
                  <a:pt x="1067132" y="1810043"/>
                  <a:pt x="1076510" y="1800664"/>
                </a:cubicBezTo>
                <a:cubicBezTo>
                  <a:pt x="1071821" y="1702190"/>
                  <a:pt x="1070003" y="1603538"/>
                  <a:pt x="1062442" y="1505243"/>
                </a:cubicBezTo>
                <a:cubicBezTo>
                  <a:pt x="1060608" y="1481403"/>
                  <a:pt x="1051535" y="1458605"/>
                  <a:pt x="1048375" y="1434904"/>
                </a:cubicBezTo>
                <a:cubicBezTo>
                  <a:pt x="1035403" y="1337614"/>
                  <a:pt x="1039673" y="1297273"/>
                  <a:pt x="1020239" y="1209821"/>
                </a:cubicBezTo>
                <a:cubicBezTo>
                  <a:pt x="1017022" y="1195345"/>
                  <a:pt x="1010860" y="1181686"/>
                  <a:pt x="1006171" y="1167618"/>
                </a:cubicBezTo>
                <a:cubicBezTo>
                  <a:pt x="1010860" y="1026941"/>
                  <a:pt x="1011724" y="886084"/>
                  <a:pt x="1020239" y="745587"/>
                </a:cubicBezTo>
                <a:cubicBezTo>
                  <a:pt x="1021136" y="730786"/>
                  <a:pt x="1030710" y="717770"/>
                  <a:pt x="1034307" y="703384"/>
                </a:cubicBezTo>
                <a:cubicBezTo>
                  <a:pt x="1040106" y="680188"/>
                  <a:pt x="1042084" y="656114"/>
                  <a:pt x="1048375" y="633046"/>
                </a:cubicBezTo>
                <a:cubicBezTo>
                  <a:pt x="1056178" y="604434"/>
                  <a:pt x="1071634" y="577894"/>
                  <a:pt x="1076510" y="548640"/>
                </a:cubicBezTo>
                <a:cubicBezTo>
                  <a:pt x="1081103" y="521081"/>
                  <a:pt x="1096222" y="424779"/>
                  <a:pt x="1104645" y="393895"/>
                </a:cubicBezTo>
                <a:cubicBezTo>
                  <a:pt x="1112448" y="365283"/>
                  <a:pt x="1123403" y="337624"/>
                  <a:pt x="1132781" y="309489"/>
                </a:cubicBezTo>
                <a:cubicBezTo>
                  <a:pt x="1137470" y="295421"/>
                  <a:pt x="1136363" y="277771"/>
                  <a:pt x="1146848" y="267286"/>
                </a:cubicBezTo>
                <a:lnTo>
                  <a:pt x="1203119" y="211015"/>
                </a:lnTo>
                <a:cubicBezTo>
                  <a:pt x="1212498" y="201637"/>
                  <a:pt x="1218672" y="187074"/>
                  <a:pt x="1231255" y="182880"/>
                </a:cubicBezTo>
                <a:lnTo>
                  <a:pt x="1273458" y="168812"/>
                </a:lnTo>
                <a:cubicBezTo>
                  <a:pt x="1294800" y="171183"/>
                  <a:pt x="1413340" y="164727"/>
                  <a:pt x="1442270" y="211015"/>
                </a:cubicBezTo>
                <a:cubicBezTo>
                  <a:pt x="1457988" y="236164"/>
                  <a:pt x="1470405" y="295421"/>
                  <a:pt x="1470405" y="295421"/>
                </a:cubicBezTo>
                <a:cubicBezTo>
                  <a:pt x="1480101" y="372989"/>
                  <a:pt x="1493447" y="472232"/>
                  <a:pt x="1498541" y="548640"/>
                </a:cubicBezTo>
                <a:cubicBezTo>
                  <a:pt x="1504787" y="642334"/>
                  <a:pt x="1507094" y="736254"/>
                  <a:pt x="1512608" y="829994"/>
                </a:cubicBezTo>
                <a:cubicBezTo>
                  <a:pt x="1517406" y="911555"/>
                  <a:pt x="1517755" y="1012987"/>
                  <a:pt x="1540744" y="1097280"/>
                </a:cubicBezTo>
                <a:cubicBezTo>
                  <a:pt x="1548547" y="1125892"/>
                  <a:pt x="1559501" y="1153551"/>
                  <a:pt x="1568879" y="1181686"/>
                </a:cubicBezTo>
                <a:lnTo>
                  <a:pt x="1582947" y="1223889"/>
                </a:lnTo>
                <a:cubicBezTo>
                  <a:pt x="1592214" y="1251690"/>
                  <a:pt x="1600359" y="1288462"/>
                  <a:pt x="1625150" y="1308295"/>
                </a:cubicBezTo>
                <a:cubicBezTo>
                  <a:pt x="1636729" y="1317558"/>
                  <a:pt x="1653285" y="1317674"/>
                  <a:pt x="1667353" y="1322363"/>
                </a:cubicBezTo>
                <a:cubicBezTo>
                  <a:pt x="1764342" y="1290033"/>
                  <a:pt x="1730788" y="1315198"/>
                  <a:pt x="1779895" y="1266092"/>
                </a:cubicBezTo>
                <a:cubicBezTo>
                  <a:pt x="1784584" y="1252024"/>
                  <a:pt x="1786333" y="1236604"/>
                  <a:pt x="1793962" y="1223889"/>
                </a:cubicBezTo>
                <a:cubicBezTo>
                  <a:pt x="1800786" y="1212516"/>
                  <a:pt x="1817441" y="1208173"/>
                  <a:pt x="1822098" y="1195754"/>
                </a:cubicBezTo>
                <a:cubicBezTo>
                  <a:pt x="1832113" y="1169046"/>
                  <a:pt x="1830571" y="1139317"/>
                  <a:pt x="1836165" y="1111347"/>
                </a:cubicBezTo>
                <a:cubicBezTo>
                  <a:pt x="1862479" y="979776"/>
                  <a:pt x="1837485" y="1120139"/>
                  <a:pt x="1864301" y="1012874"/>
                </a:cubicBezTo>
                <a:cubicBezTo>
                  <a:pt x="1870100" y="989677"/>
                  <a:pt x="1873679" y="965981"/>
                  <a:pt x="1878368" y="942535"/>
                </a:cubicBezTo>
                <a:cubicBezTo>
                  <a:pt x="1883057" y="858129"/>
                  <a:pt x="1885113" y="773535"/>
                  <a:pt x="1892436" y="689317"/>
                </a:cubicBezTo>
                <a:cubicBezTo>
                  <a:pt x="1901291" y="587489"/>
                  <a:pt x="1912623" y="644648"/>
                  <a:pt x="1934639" y="534572"/>
                </a:cubicBezTo>
                <a:cubicBezTo>
                  <a:pt x="1951615" y="449693"/>
                  <a:pt x="1941146" y="486917"/>
                  <a:pt x="1962775" y="422031"/>
                </a:cubicBezTo>
                <a:cubicBezTo>
                  <a:pt x="1971394" y="370312"/>
                  <a:pt x="1979109" y="318422"/>
                  <a:pt x="1990910" y="267286"/>
                </a:cubicBezTo>
                <a:cubicBezTo>
                  <a:pt x="1999605" y="229608"/>
                  <a:pt x="2006817" y="191428"/>
                  <a:pt x="2019045" y="154744"/>
                </a:cubicBezTo>
                <a:cubicBezTo>
                  <a:pt x="2032661" y="113897"/>
                  <a:pt x="2031499" y="105045"/>
                  <a:pt x="2061248" y="70338"/>
                </a:cubicBezTo>
                <a:cubicBezTo>
                  <a:pt x="2078511" y="50198"/>
                  <a:pt x="2092354" y="22455"/>
                  <a:pt x="2117519" y="14067"/>
                </a:cubicBezTo>
                <a:lnTo>
                  <a:pt x="2159722" y="0"/>
                </a:lnTo>
                <a:cubicBezTo>
                  <a:pt x="2183168" y="4689"/>
                  <a:pt x="2206864" y="8268"/>
                  <a:pt x="2230061" y="14067"/>
                </a:cubicBezTo>
                <a:cubicBezTo>
                  <a:pt x="2244447" y="17663"/>
                  <a:pt x="2263645" y="16068"/>
                  <a:pt x="2272264" y="28135"/>
                </a:cubicBezTo>
                <a:cubicBezTo>
                  <a:pt x="2289502" y="52268"/>
                  <a:pt x="2300399" y="112541"/>
                  <a:pt x="2300399" y="112541"/>
                </a:cubicBezTo>
                <a:cubicBezTo>
                  <a:pt x="2295710" y="140676"/>
                  <a:pt x="2292307" y="169057"/>
                  <a:pt x="2286331" y="196947"/>
                </a:cubicBezTo>
                <a:cubicBezTo>
                  <a:pt x="2267290" y="285803"/>
                  <a:pt x="2265558" y="287405"/>
                  <a:pt x="2244128" y="351692"/>
                </a:cubicBezTo>
                <a:cubicBezTo>
                  <a:pt x="2234577" y="666896"/>
                  <a:pt x="2214934" y="736586"/>
                  <a:pt x="2244128" y="984738"/>
                </a:cubicBezTo>
                <a:cubicBezTo>
                  <a:pt x="2246922" y="1008485"/>
                  <a:pt x="2253507" y="1031631"/>
                  <a:pt x="2258196" y="1055077"/>
                </a:cubicBezTo>
                <a:cubicBezTo>
                  <a:pt x="2262885" y="1153551"/>
                  <a:pt x="2266300" y="1252093"/>
                  <a:pt x="2272264" y="1350498"/>
                </a:cubicBezTo>
                <a:cubicBezTo>
                  <a:pt x="2275680" y="1406861"/>
                  <a:pt x="2274500" y="1464098"/>
                  <a:pt x="2286331" y="1519311"/>
                </a:cubicBezTo>
                <a:cubicBezTo>
                  <a:pt x="2289110" y="1532280"/>
                  <a:pt x="2305088" y="1538068"/>
                  <a:pt x="2314467" y="1547446"/>
                </a:cubicBezTo>
                <a:cubicBezTo>
                  <a:pt x="2337914" y="1617784"/>
                  <a:pt x="2314467" y="1584959"/>
                  <a:pt x="2412941" y="1617784"/>
                </a:cubicBezTo>
                <a:lnTo>
                  <a:pt x="2455144" y="1631852"/>
                </a:lnTo>
                <a:cubicBezTo>
                  <a:pt x="2589775" y="1497221"/>
                  <a:pt x="2429979" y="1669599"/>
                  <a:pt x="2511415" y="1547446"/>
                </a:cubicBezTo>
                <a:cubicBezTo>
                  <a:pt x="2522451" y="1530893"/>
                  <a:pt x="2539550" y="1519311"/>
                  <a:pt x="2553618" y="1505243"/>
                </a:cubicBezTo>
                <a:cubicBezTo>
                  <a:pt x="2558307" y="1463040"/>
                  <a:pt x="2561680" y="1420670"/>
                  <a:pt x="2567685" y="1378634"/>
                </a:cubicBezTo>
                <a:cubicBezTo>
                  <a:pt x="2571336" y="1353077"/>
                  <a:pt x="2587443" y="1279950"/>
                  <a:pt x="2595821" y="1252024"/>
                </a:cubicBezTo>
                <a:cubicBezTo>
                  <a:pt x="2604343" y="1223618"/>
                  <a:pt x="2623956" y="1167618"/>
                  <a:pt x="2623956" y="1167618"/>
                </a:cubicBezTo>
                <a:cubicBezTo>
                  <a:pt x="2619267" y="1073833"/>
                  <a:pt x="2618023" y="979813"/>
                  <a:pt x="2609888" y="886264"/>
                </a:cubicBezTo>
                <a:cubicBezTo>
                  <a:pt x="2608603" y="871491"/>
                  <a:pt x="2595821" y="858890"/>
                  <a:pt x="2595821" y="844061"/>
                </a:cubicBezTo>
                <a:cubicBezTo>
                  <a:pt x="2595821" y="806255"/>
                  <a:pt x="2605930" y="769118"/>
                  <a:pt x="2609888" y="731520"/>
                </a:cubicBezTo>
                <a:cubicBezTo>
                  <a:pt x="2614201" y="690541"/>
                  <a:pt x="2610754" y="589112"/>
                  <a:pt x="2638024" y="534572"/>
                </a:cubicBezTo>
                <a:cubicBezTo>
                  <a:pt x="2645585" y="519450"/>
                  <a:pt x="2655156" y="505206"/>
                  <a:pt x="2666159" y="492369"/>
                </a:cubicBezTo>
                <a:cubicBezTo>
                  <a:pt x="2683422" y="472229"/>
                  <a:pt x="2697265" y="444486"/>
                  <a:pt x="2722430" y="436098"/>
                </a:cubicBezTo>
                <a:lnTo>
                  <a:pt x="2764633" y="422031"/>
                </a:lnTo>
                <a:cubicBezTo>
                  <a:pt x="2778701" y="426720"/>
                  <a:pt x="2794769" y="427479"/>
                  <a:pt x="2806836" y="436098"/>
                </a:cubicBezTo>
                <a:cubicBezTo>
                  <a:pt x="2828421" y="451516"/>
                  <a:pt x="2863107" y="492369"/>
                  <a:pt x="2863107" y="492369"/>
                </a:cubicBezTo>
                <a:cubicBezTo>
                  <a:pt x="2884367" y="577409"/>
                  <a:pt x="2871062" y="530303"/>
                  <a:pt x="2905310" y="633046"/>
                </a:cubicBezTo>
                <a:lnTo>
                  <a:pt x="2919378" y="675249"/>
                </a:lnTo>
                <a:cubicBezTo>
                  <a:pt x="2914689" y="773723"/>
                  <a:pt x="2913497" y="872426"/>
                  <a:pt x="2905310" y="970671"/>
                </a:cubicBezTo>
                <a:cubicBezTo>
                  <a:pt x="2904079" y="985448"/>
                  <a:pt x="2894150" y="998333"/>
                  <a:pt x="2891242" y="1012874"/>
                </a:cubicBezTo>
                <a:cubicBezTo>
                  <a:pt x="2884739" y="1045388"/>
                  <a:pt x="2881864" y="1078523"/>
                  <a:pt x="2877175" y="1111347"/>
                </a:cubicBezTo>
                <a:lnTo>
                  <a:pt x="2905310" y="1223889"/>
                </a:lnTo>
                <a:cubicBezTo>
                  <a:pt x="2909999" y="1242646"/>
                  <a:pt x="2913264" y="1261818"/>
                  <a:pt x="2919378" y="1280160"/>
                </a:cubicBezTo>
                <a:lnTo>
                  <a:pt x="2933445" y="1322363"/>
                </a:lnTo>
                <a:cubicBezTo>
                  <a:pt x="2938134" y="1444283"/>
                  <a:pt x="2939397" y="1566383"/>
                  <a:pt x="2947513" y="1688123"/>
                </a:cubicBezTo>
                <a:cubicBezTo>
                  <a:pt x="2949417" y="1716677"/>
                  <a:pt x="2965080" y="1766888"/>
                  <a:pt x="2989716" y="1786597"/>
                </a:cubicBezTo>
                <a:cubicBezTo>
                  <a:pt x="3001295" y="1795860"/>
                  <a:pt x="3017851" y="1795975"/>
                  <a:pt x="3031919" y="1800664"/>
                </a:cubicBezTo>
                <a:cubicBezTo>
                  <a:pt x="3041298" y="1810043"/>
                  <a:pt x="3046792" y="1828800"/>
                  <a:pt x="3060055" y="1828800"/>
                </a:cubicBezTo>
                <a:cubicBezTo>
                  <a:pt x="3088190" y="1828800"/>
                  <a:pt x="3121015" y="1777218"/>
                  <a:pt x="3130393" y="1758461"/>
                </a:cubicBezTo>
                <a:cubicBezTo>
                  <a:pt x="3137025" y="1745198"/>
                  <a:pt x="3140387" y="1730516"/>
                  <a:pt x="3144461" y="1716258"/>
                </a:cubicBezTo>
                <a:cubicBezTo>
                  <a:pt x="3149772" y="1697668"/>
                  <a:pt x="3154334" y="1678861"/>
                  <a:pt x="3158528" y="1659987"/>
                </a:cubicBezTo>
                <a:cubicBezTo>
                  <a:pt x="3163715" y="1636646"/>
                  <a:pt x="3166305" y="1612717"/>
                  <a:pt x="3172596" y="1589649"/>
                </a:cubicBezTo>
                <a:cubicBezTo>
                  <a:pt x="3180399" y="1561037"/>
                  <a:pt x="3179760" y="1526214"/>
                  <a:pt x="3200731" y="1505243"/>
                </a:cubicBezTo>
                <a:cubicBezTo>
                  <a:pt x="3210110" y="1495864"/>
                  <a:pt x="3220581" y="1487464"/>
                  <a:pt x="3228867" y="1477107"/>
                </a:cubicBezTo>
                <a:cubicBezTo>
                  <a:pt x="3246563" y="1454987"/>
                  <a:pt x="3259007" y="1422447"/>
                  <a:pt x="3285138" y="1406769"/>
                </a:cubicBezTo>
                <a:cubicBezTo>
                  <a:pt x="3297854" y="1399140"/>
                  <a:pt x="3314078" y="1399333"/>
                  <a:pt x="3327341" y="1392701"/>
                </a:cubicBezTo>
                <a:cubicBezTo>
                  <a:pt x="3366513" y="1373115"/>
                  <a:pt x="3380634" y="1353476"/>
                  <a:pt x="3411747" y="1322363"/>
                </a:cubicBezTo>
                <a:cubicBezTo>
                  <a:pt x="3444572" y="1327052"/>
                  <a:pt x="3479921" y="1322964"/>
                  <a:pt x="3510221" y="1336431"/>
                </a:cubicBezTo>
                <a:cubicBezTo>
                  <a:pt x="3565127" y="1360834"/>
                  <a:pt x="3527484" y="1471999"/>
                  <a:pt x="3524288" y="1491175"/>
                </a:cubicBezTo>
                <a:cubicBezTo>
                  <a:pt x="3522034" y="1504702"/>
                  <a:pt x="3504517" y="1572921"/>
                  <a:pt x="3496153" y="1589649"/>
                </a:cubicBezTo>
                <a:cubicBezTo>
                  <a:pt x="3488592" y="1604771"/>
                  <a:pt x="3475579" y="1616730"/>
                  <a:pt x="3468018" y="1631852"/>
                </a:cubicBezTo>
                <a:cubicBezTo>
                  <a:pt x="3431494" y="1704900"/>
                  <a:pt x="3480769" y="1647235"/>
                  <a:pt x="3425815" y="1702191"/>
                </a:cubicBezTo>
                <a:cubicBezTo>
                  <a:pt x="3390453" y="1808276"/>
                  <a:pt x="3438156" y="1677507"/>
                  <a:pt x="3383611" y="1786597"/>
                </a:cubicBezTo>
                <a:cubicBezTo>
                  <a:pt x="3347087" y="1859645"/>
                  <a:pt x="3396365" y="1801980"/>
                  <a:pt x="3341408" y="1856935"/>
                </a:cubicBezTo>
                <a:lnTo>
                  <a:pt x="3299205" y="1983544"/>
                </a:lnTo>
                <a:cubicBezTo>
                  <a:pt x="3294516" y="1997612"/>
                  <a:pt x="3293363" y="2013409"/>
                  <a:pt x="3285138" y="2025747"/>
                </a:cubicBezTo>
                <a:lnTo>
                  <a:pt x="3257002" y="2067951"/>
                </a:lnTo>
                <a:cubicBezTo>
                  <a:pt x="3252313" y="2082019"/>
                  <a:pt x="3250564" y="2097439"/>
                  <a:pt x="3242935" y="2110154"/>
                </a:cubicBezTo>
                <a:cubicBezTo>
                  <a:pt x="3236111" y="2121527"/>
                  <a:pt x="3220731" y="2126426"/>
                  <a:pt x="3214799" y="2138289"/>
                </a:cubicBezTo>
                <a:cubicBezTo>
                  <a:pt x="3201536" y="2164815"/>
                  <a:pt x="3196042" y="2194560"/>
                  <a:pt x="3186664" y="2222695"/>
                </a:cubicBezTo>
                <a:cubicBezTo>
                  <a:pt x="3181975" y="2236763"/>
                  <a:pt x="3183081" y="2254412"/>
                  <a:pt x="3172596" y="2264898"/>
                </a:cubicBezTo>
                <a:lnTo>
                  <a:pt x="3144461" y="2293034"/>
                </a:lnTo>
                <a:lnTo>
                  <a:pt x="3116325" y="2377440"/>
                </a:lnTo>
                <a:cubicBezTo>
                  <a:pt x="3111636" y="2391508"/>
                  <a:pt x="3112744" y="2409158"/>
                  <a:pt x="3102258" y="2419643"/>
                </a:cubicBezTo>
                <a:lnTo>
                  <a:pt x="3074122" y="2447778"/>
                </a:lnTo>
                <a:lnTo>
                  <a:pt x="3045987" y="2532184"/>
                </a:lnTo>
                <a:cubicBezTo>
                  <a:pt x="3041298" y="2546252"/>
                  <a:pt x="3042404" y="2563901"/>
                  <a:pt x="3031919" y="2574387"/>
                </a:cubicBezTo>
                <a:lnTo>
                  <a:pt x="3003784" y="2602523"/>
                </a:lnTo>
                <a:cubicBezTo>
                  <a:pt x="2994405" y="2630658"/>
                  <a:pt x="2992099" y="2662253"/>
                  <a:pt x="2975648" y="2686929"/>
                </a:cubicBezTo>
                <a:cubicBezTo>
                  <a:pt x="2956891" y="2715064"/>
                  <a:pt x="2943288" y="2747425"/>
                  <a:pt x="2919378" y="2771335"/>
                </a:cubicBezTo>
                <a:cubicBezTo>
                  <a:pt x="2909999" y="2780714"/>
                  <a:pt x="2899528" y="2789114"/>
                  <a:pt x="2891242" y="2799471"/>
                </a:cubicBezTo>
                <a:cubicBezTo>
                  <a:pt x="2820262" y="2888197"/>
                  <a:pt x="2902902" y="2801880"/>
                  <a:pt x="2834971" y="2869809"/>
                </a:cubicBezTo>
                <a:cubicBezTo>
                  <a:pt x="2819005" y="2901741"/>
                  <a:pt x="2802561" y="2940446"/>
                  <a:pt x="2778701" y="2968283"/>
                </a:cubicBezTo>
                <a:cubicBezTo>
                  <a:pt x="2761438" y="2988423"/>
                  <a:pt x="2722430" y="3024554"/>
                  <a:pt x="2722430" y="3024554"/>
                </a:cubicBezTo>
                <a:cubicBezTo>
                  <a:pt x="2695042" y="3106715"/>
                  <a:pt x="2729791" y="3031260"/>
                  <a:pt x="2666159" y="3094892"/>
                </a:cubicBezTo>
                <a:cubicBezTo>
                  <a:pt x="2646278" y="3114773"/>
                  <a:pt x="2637732" y="3151309"/>
                  <a:pt x="2609888" y="3165231"/>
                </a:cubicBezTo>
                <a:cubicBezTo>
                  <a:pt x="2592595" y="3173877"/>
                  <a:pt x="2572375" y="3174609"/>
                  <a:pt x="2553618" y="3179298"/>
                </a:cubicBezTo>
                <a:cubicBezTo>
                  <a:pt x="2544239" y="3193366"/>
                  <a:pt x="2536044" y="3208299"/>
                  <a:pt x="2525482" y="3221501"/>
                </a:cubicBezTo>
                <a:cubicBezTo>
                  <a:pt x="2517197" y="3231858"/>
                  <a:pt x="2504171" y="3238264"/>
                  <a:pt x="2497347" y="3249637"/>
                </a:cubicBezTo>
                <a:cubicBezTo>
                  <a:pt x="2489718" y="3262353"/>
                  <a:pt x="2489911" y="3278577"/>
                  <a:pt x="2483279" y="3291840"/>
                </a:cubicBezTo>
                <a:cubicBezTo>
                  <a:pt x="2465532" y="3327335"/>
                  <a:pt x="2453179" y="3336008"/>
                  <a:pt x="2427008" y="3362178"/>
                </a:cubicBezTo>
                <a:cubicBezTo>
                  <a:pt x="2447779" y="3466031"/>
                  <a:pt x="2448460" y="3433751"/>
                  <a:pt x="2427008" y="3573194"/>
                </a:cubicBezTo>
                <a:cubicBezTo>
                  <a:pt x="2422997" y="3599266"/>
                  <a:pt x="2410681" y="3630594"/>
                  <a:pt x="2384805" y="3643532"/>
                </a:cubicBezTo>
                <a:cubicBezTo>
                  <a:pt x="2367512" y="3652178"/>
                  <a:pt x="2347125" y="3652289"/>
                  <a:pt x="2328535" y="3657600"/>
                </a:cubicBezTo>
                <a:cubicBezTo>
                  <a:pt x="2314277" y="3661674"/>
                  <a:pt x="2300399" y="3666978"/>
                  <a:pt x="2286331" y="3671667"/>
                </a:cubicBezTo>
                <a:lnTo>
                  <a:pt x="1779895" y="3657600"/>
                </a:lnTo>
                <a:cubicBezTo>
                  <a:pt x="1746773" y="3656059"/>
                  <a:pt x="1714495" y="3645894"/>
                  <a:pt x="1681421" y="3643532"/>
                </a:cubicBezTo>
                <a:cubicBezTo>
                  <a:pt x="1583086" y="3636508"/>
                  <a:pt x="1484473" y="3634153"/>
                  <a:pt x="1385999" y="3629464"/>
                </a:cubicBezTo>
                <a:cubicBezTo>
                  <a:pt x="1357864" y="3620086"/>
                  <a:pt x="1318044" y="3626005"/>
                  <a:pt x="1301593" y="3601329"/>
                </a:cubicBezTo>
                <a:cubicBezTo>
                  <a:pt x="1292215" y="3587261"/>
                  <a:pt x="1287795" y="3568087"/>
                  <a:pt x="1273458" y="3559126"/>
                </a:cubicBezTo>
                <a:cubicBezTo>
                  <a:pt x="1248308" y="3543408"/>
                  <a:pt x="1189051" y="3530991"/>
                  <a:pt x="1189051" y="3530991"/>
                </a:cubicBezTo>
                <a:cubicBezTo>
                  <a:pt x="1174983" y="3521612"/>
                  <a:pt x="1162298" y="3509722"/>
                  <a:pt x="1146848" y="3502855"/>
                </a:cubicBezTo>
                <a:cubicBezTo>
                  <a:pt x="1119747" y="3490810"/>
                  <a:pt x="1090577" y="3484098"/>
                  <a:pt x="1062442" y="3474720"/>
                </a:cubicBezTo>
                <a:cubicBezTo>
                  <a:pt x="1048374" y="3470031"/>
                  <a:pt x="1033502" y="3467284"/>
                  <a:pt x="1020239" y="3460652"/>
                </a:cubicBezTo>
                <a:lnTo>
                  <a:pt x="1034307" y="3446584"/>
                </a:lnTo>
                <a:close/>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algn="ctr" eaLnBrk="1" hangingPunct="1">
              <a:lnSpc>
                <a:spcPct val="80000"/>
              </a:lnSpc>
            </a:pPr>
            <a:r>
              <a:rPr lang="el-GR" dirty="0">
                <a:latin typeface="Calibri" pitchFamily="34" charset="0"/>
              </a:rPr>
              <a:t>Γενικές ενδείξεις για υγιεινή των χεριών</a:t>
            </a:r>
            <a:endParaRPr lang="en-US" dirty="0">
              <a:latin typeface="Calibri" pitchFamily="34" charset="0"/>
            </a:endParaRPr>
          </a:p>
        </p:txBody>
      </p:sp>
      <p:sp>
        <p:nvSpPr>
          <p:cNvPr id="33795" name="Rectangle 3"/>
          <p:cNvSpPr>
            <a:spLocks noGrp="1" noChangeArrowheads="1"/>
          </p:cNvSpPr>
          <p:nvPr>
            <p:ph idx="1"/>
          </p:nvPr>
        </p:nvSpPr>
        <p:spPr/>
        <p:txBody>
          <a:bodyPr>
            <a:normAutofit/>
          </a:bodyPr>
          <a:lstStyle/>
          <a:p>
            <a:pPr eaLnBrk="1" hangingPunct="1">
              <a:lnSpc>
                <a:spcPct val="85000"/>
              </a:lnSpc>
              <a:spcBef>
                <a:spcPct val="50000"/>
              </a:spcBef>
              <a:buSzTx/>
              <a:buFont typeface="Wingdings" pitchFamily="2" charset="2"/>
              <a:buChar char="§"/>
            </a:pPr>
            <a:r>
              <a:rPr lang="el-GR" dirty="0"/>
              <a:t>Όταν τα χέρια είναι μακροσκοπικά ακάθαρτα τα </a:t>
            </a:r>
            <a:r>
              <a:rPr lang="el-GR" b="1" dirty="0">
                <a:solidFill>
                  <a:srgbClr val="C00000"/>
                </a:solidFill>
              </a:rPr>
              <a:t>πλένουμε με νερό και σαπούνι</a:t>
            </a:r>
            <a:r>
              <a:rPr lang="el-GR" dirty="0"/>
              <a:t>, </a:t>
            </a:r>
            <a:r>
              <a:rPr lang="el-GR" dirty="0" err="1"/>
              <a:t>αντιμικροβιακό</a:t>
            </a:r>
            <a:r>
              <a:rPr lang="el-GR" dirty="0"/>
              <a:t> ή όχι.</a:t>
            </a:r>
          </a:p>
          <a:p>
            <a:pPr eaLnBrk="1" hangingPunct="1">
              <a:lnSpc>
                <a:spcPct val="85000"/>
              </a:lnSpc>
              <a:spcBef>
                <a:spcPct val="50000"/>
              </a:spcBef>
              <a:buSzTx/>
              <a:buFont typeface="Wingdings" pitchFamily="2" charset="2"/>
              <a:buChar char="§"/>
            </a:pPr>
            <a:r>
              <a:rPr lang="el-GR" dirty="0"/>
              <a:t>Αν τα χέρια δεν είναι μακροσκοπικά ακάθαρτα </a:t>
            </a:r>
            <a:r>
              <a:rPr lang="el-GR" b="1" dirty="0">
                <a:solidFill>
                  <a:srgbClr val="C00000"/>
                </a:solidFill>
              </a:rPr>
              <a:t>χρησιμοποιούμε αλκοολούχο διάλυμα </a:t>
            </a:r>
            <a:r>
              <a:rPr lang="el-GR" dirty="0"/>
              <a:t>για την τακτική απολύμανση των χεριών.</a:t>
            </a:r>
          </a:p>
          <a:p>
            <a:pPr lvl="1" eaLnBrk="1" hangingPunct="1">
              <a:lnSpc>
                <a:spcPct val="85000"/>
              </a:lnSpc>
              <a:spcBef>
                <a:spcPct val="50000"/>
              </a:spcBef>
              <a:buFont typeface="Wingdings" pitchFamily="2" charset="2"/>
              <a:buChar char="§"/>
            </a:pPr>
            <a:r>
              <a:rPr lang="el-GR" b="1" dirty="0">
                <a:solidFill>
                  <a:srgbClr val="FF0000"/>
                </a:solidFill>
                <a:effectLst>
                  <a:outerShdw blurRad="38100" dist="38100" dir="2700000" algn="tl">
                    <a:srgbClr val="000000">
                      <a:alpha val="43137"/>
                    </a:srgbClr>
                  </a:outerShdw>
                </a:effectLst>
              </a:rPr>
              <a:t>ΕΞΑΙΡΕΣΗ</a:t>
            </a:r>
            <a:r>
              <a:rPr lang="el-GR" dirty="0"/>
              <a:t>: Μετά από επαφή με ασθενή με διάρροια, ΠΑΝΤΑ πλένουμε τα χέρια με νερό και σαπούνι </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320383"/>
            <a:ext cx="3428179" cy="3189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a:spLocks noChangeAspect="1"/>
          </p:cNvSpPr>
          <p:nvPr/>
        </p:nvSpPr>
        <p:spPr>
          <a:xfrm>
            <a:off x="4892429" y="5431650"/>
            <a:ext cx="4251571" cy="271934"/>
          </a:xfrm>
          <a:prstGeom prst="rect">
            <a:avLst/>
          </a:prstGeom>
          <a:noFill/>
        </p:spPr>
        <p:txBody>
          <a:bodyPr wrap="square">
            <a:spAutoFit/>
          </a:bodyPr>
          <a:lstStyle/>
          <a:p>
            <a:pPr algn="r">
              <a:defRPr/>
            </a:pPr>
            <a:r>
              <a:rPr lang="en-US" sz="1167" b="1" dirty="0">
                <a:solidFill>
                  <a:schemeClr val="accent1">
                    <a:lumMod val="75000"/>
                  </a:schemeClr>
                </a:solidFill>
                <a:latin typeface="Calibri Light" panose="020F0302020204030204" pitchFamily="34" charset="0"/>
                <a:cs typeface="Calibri Light" panose="020F0302020204030204" pitchFamily="34" charset="0"/>
              </a:rPr>
              <a:t>*Adapted from the WHO Alliance for Patient Safety 2006</a:t>
            </a:r>
            <a:endParaRPr lang="en-GB" sz="1167" b="1" dirty="0">
              <a:solidFill>
                <a:schemeClr val="accent1">
                  <a:lumMod val="75000"/>
                </a:schemeClr>
              </a:solidFill>
              <a:latin typeface="Calibri Light" panose="020F0302020204030204" pitchFamily="34" charset="0"/>
              <a:cs typeface="Calibri Light" panose="020F0302020204030204" pitchFamily="34" charset="0"/>
            </a:endParaRPr>
          </a:p>
        </p:txBody>
      </p:sp>
      <p:grpSp>
        <p:nvGrpSpPr>
          <p:cNvPr id="2" name="Group 1"/>
          <p:cNvGrpSpPr/>
          <p:nvPr/>
        </p:nvGrpSpPr>
        <p:grpSpPr>
          <a:xfrm>
            <a:off x="1898196" y="2325444"/>
            <a:ext cx="1417212" cy="1049866"/>
            <a:chOff x="1547664" y="3266924"/>
            <a:chExt cx="1700654" cy="1259839"/>
          </a:xfrm>
        </p:grpSpPr>
        <p:sp>
          <p:nvSpPr>
            <p:cNvPr id="39" name="AutoShape 28"/>
            <p:cNvSpPr>
              <a:spLocks noChangeAspect="1" noChangeArrowheads="1" noTextEdit="1"/>
            </p:cNvSpPr>
            <p:nvPr/>
          </p:nvSpPr>
          <p:spPr bwMode="auto">
            <a:xfrm>
              <a:off x="1547664" y="3266924"/>
              <a:ext cx="1700654" cy="1259839"/>
            </a:xfrm>
            <a:prstGeom prst="rect">
              <a:avLst/>
            </a:prstGeom>
            <a:noFill/>
            <a:ln w="9525">
              <a:noFill/>
              <a:miter lim="800000"/>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0" name="Freeform 30"/>
            <p:cNvSpPr>
              <a:spLocks/>
            </p:cNvSpPr>
            <p:nvPr/>
          </p:nvSpPr>
          <p:spPr bwMode="auto">
            <a:xfrm>
              <a:off x="1550574" y="3269464"/>
              <a:ext cx="1687561" cy="1254759"/>
            </a:xfrm>
            <a:custGeom>
              <a:avLst/>
              <a:gdLst>
                <a:gd name="T0" fmla="*/ 758 w 1160"/>
                <a:gd name="T1" fmla="*/ 988 h 988"/>
                <a:gd name="T2" fmla="*/ 758 w 1160"/>
                <a:gd name="T3" fmla="*/ 790 h 988"/>
                <a:gd name="T4" fmla="*/ 0 w 1160"/>
                <a:gd name="T5" fmla="*/ 790 h 988"/>
                <a:gd name="T6" fmla="*/ 0 w 1160"/>
                <a:gd name="T7" fmla="*/ 198 h 988"/>
                <a:gd name="T8" fmla="*/ 758 w 1160"/>
                <a:gd name="T9" fmla="*/ 198 h 988"/>
                <a:gd name="T10" fmla="*/ 758 w 1160"/>
                <a:gd name="T11" fmla="*/ 0 h 988"/>
                <a:gd name="T12" fmla="*/ 1160 w 1160"/>
                <a:gd name="T13" fmla="*/ 493 h 988"/>
                <a:gd name="T14" fmla="*/ 758 w 1160"/>
                <a:gd name="T15" fmla="*/ 988 h 98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988"/>
                <a:gd name="T26" fmla="*/ 1160 w 1160"/>
                <a:gd name="T27" fmla="*/ 988 h 9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988">
                  <a:moveTo>
                    <a:pt x="758" y="988"/>
                  </a:moveTo>
                  <a:lnTo>
                    <a:pt x="758" y="790"/>
                  </a:lnTo>
                  <a:lnTo>
                    <a:pt x="0" y="790"/>
                  </a:lnTo>
                  <a:lnTo>
                    <a:pt x="0" y="198"/>
                  </a:lnTo>
                  <a:lnTo>
                    <a:pt x="758" y="198"/>
                  </a:lnTo>
                  <a:lnTo>
                    <a:pt x="758" y="0"/>
                  </a:lnTo>
                  <a:lnTo>
                    <a:pt x="1160" y="493"/>
                  </a:lnTo>
                  <a:lnTo>
                    <a:pt x="758" y="988"/>
                  </a:lnTo>
                  <a:close/>
                </a:path>
              </a:pathLst>
            </a:custGeom>
            <a:solidFill>
              <a:srgbClr val="0099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1" name="Freeform 31"/>
            <p:cNvSpPr>
              <a:spLocks/>
            </p:cNvSpPr>
            <p:nvPr/>
          </p:nvSpPr>
          <p:spPr bwMode="auto">
            <a:xfrm>
              <a:off x="1682960" y="3731744"/>
              <a:ext cx="138205" cy="359410"/>
            </a:xfrm>
            <a:custGeom>
              <a:avLst/>
              <a:gdLst>
                <a:gd name="T0" fmla="*/ 57 w 95"/>
                <a:gd name="T1" fmla="*/ 36 h 283"/>
                <a:gd name="T2" fmla="*/ 57 w 95"/>
                <a:gd name="T3" fmla="*/ 36 h 283"/>
                <a:gd name="T4" fmla="*/ 7 w 95"/>
                <a:gd name="T5" fmla="*/ 62 h 283"/>
                <a:gd name="T6" fmla="*/ 0 w 95"/>
                <a:gd name="T7" fmla="*/ 34 h 283"/>
                <a:gd name="T8" fmla="*/ 61 w 95"/>
                <a:gd name="T9" fmla="*/ 0 h 283"/>
                <a:gd name="T10" fmla="*/ 95 w 95"/>
                <a:gd name="T11" fmla="*/ 0 h 283"/>
                <a:gd name="T12" fmla="*/ 95 w 95"/>
                <a:gd name="T13" fmla="*/ 283 h 283"/>
                <a:gd name="T14" fmla="*/ 57 w 95"/>
                <a:gd name="T15" fmla="*/ 283 h 283"/>
                <a:gd name="T16" fmla="*/ 57 w 95"/>
                <a:gd name="T17" fmla="*/ 36 h 2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283"/>
                <a:gd name="T29" fmla="*/ 95 w 95"/>
                <a:gd name="T30" fmla="*/ 283 h 2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283">
                  <a:moveTo>
                    <a:pt x="57" y="36"/>
                  </a:moveTo>
                  <a:lnTo>
                    <a:pt x="57" y="36"/>
                  </a:lnTo>
                  <a:lnTo>
                    <a:pt x="7" y="62"/>
                  </a:lnTo>
                  <a:lnTo>
                    <a:pt x="0" y="34"/>
                  </a:lnTo>
                  <a:lnTo>
                    <a:pt x="61" y="0"/>
                  </a:lnTo>
                  <a:lnTo>
                    <a:pt x="95" y="0"/>
                  </a:lnTo>
                  <a:lnTo>
                    <a:pt x="95" y="283"/>
                  </a:lnTo>
                  <a:lnTo>
                    <a:pt x="57" y="283"/>
                  </a:lnTo>
                  <a:lnTo>
                    <a:pt x="57" y="36"/>
                  </a:lnTo>
                  <a:close/>
                </a:path>
              </a:pathLst>
            </a:custGeom>
            <a:solidFill>
              <a:srgbClr val="FFFF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2" name="TextBox 41"/>
            <p:cNvSpPr txBox="1"/>
            <p:nvPr/>
          </p:nvSpPr>
          <p:spPr>
            <a:xfrm>
              <a:off x="1808380" y="3586202"/>
              <a:ext cx="1405166" cy="664797"/>
            </a:xfrm>
            <a:prstGeom prst="rect">
              <a:avLst/>
            </a:prstGeom>
            <a:noFill/>
          </p:spPr>
          <p:txBody>
            <a:bodyPr wrap="square" rtlCol="0">
              <a:spAutoFit/>
            </a:bodyPr>
            <a:lstStyle/>
            <a:p>
              <a:r>
                <a:rPr lang="el-GR" sz="10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ΠΡΙΝ ΑΠΟ ΤΗΝ ΕΠΑΦΗ ΜΕ ΤΟΝ ΑΣΘΕΝΗ</a:t>
              </a:r>
            </a:p>
          </p:txBody>
        </p:sp>
      </p:grpSp>
      <p:grpSp>
        <p:nvGrpSpPr>
          <p:cNvPr id="43" name="Group 42"/>
          <p:cNvGrpSpPr/>
          <p:nvPr/>
        </p:nvGrpSpPr>
        <p:grpSpPr>
          <a:xfrm>
            <a:off x="5678617" y="2325443"/>
            <a:ext cx="1548830" cy="1049867"/>
            <a:chOff x="6084168" y="2695420"/>
            <a:chExt cx="1665957" cy="1259840"/>
          </a:xfrm>
        </p:grpSpPr>
        <p:sp>
          <p:nvSpPr>
            <p:cNvPr id="44" name="AutoShape 106"/>
            <p:cNvSpPr>
              <a:spLocks noChangeAspect="1" noChangeArrowheads="1" noTextEdit="1"/>
            </p:cNvSpPr>
            <p:nvPr/>
          </p:nvSpPr>
          <p:spPr bwMode="auto">
            <a:xfrm>
              <a:off x="6084168" y="2695420"/>
              <a:ext cx="1485900" cy="1259840"/>
            </a:xfrm>
            <a:prstGeom prst="rect">
              <a:avLst/>
            </a:prstGeom>
            <a:noFill/>
            <a:ln w="9525">
              <a:noFill/>
              <a:miter lim="800000"/>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5" name="Freeform 108"/>
            <p:cNvSpPr>
              <a:spLocks/>
            </p:cNvSpPr>
            <p:nvPr/>
          </p:nvSpPr>
          <p:spPr bwMode="auto">
            <a:xfrm>
              <a:off x="6093058" y="2697960"/>
              <a:ext cx="1657067" cy="1254760"/>
            </a:xfrm>
            <a:custGeom>
              <a:avLst/>
              <a:gdLst>
                <a:gd name="T0" fmla="*/ 759 w 1161"/>
                <a:gd name="T1" fmla="*/ 988 h 988"/>
                <a:gd name="T2" fmla="*/ 759 w 1161"/>
                <a:gd name="T3" fmla="*/ 790 h 988"/>
                <a:gd name="T4" fmla="*/ 0 w 1161"/>
                <a:gd name="T5" fmla="*/ 790 h 988"/>
                <a:gd name="T6" fmla="*/ 0 w 1161"/>
                <a:gd name="T7" fmla="*/ 198 h 988"/>
                <a:gd name="T8" fmla="*/ 759 w 1161"/>
                <a:gd name="T9" fmla="*/ 198 h 988"/>
                <a:gd name="T10" fmla="*/ 759 w 1161"/>
                <a:gd name="T11" fmla="*/ 0 h 988"/>
                <a:gd name="T12" fmla="*/ 1161 w 1161"/>
                <a:gd name="T13" fmla="*/ 493 h 988"/>
                <a:gd name="T14" fmla="*/ 759 w 1161"/>
                <a:gd name="T15" fmla="*/ 988 h 988"/>
                <a:gd name="T16" fmla="*/ 0 60000 65536"/>
                <a:gd name="T17" fmla="*/ 0 60000 65536"/>
                <a:gd name="T18" fmla="*/ 0 60000 65536"/>
                <a:gd name="T19" fmla="*/ 0 60000 65536"/>
                <a:gd name="T20" fmla="*/ 0 60000 65536"/>
                <a:gd name="T21" fmla="*/ 0 60000 65536"/>
                <a:gd name="T22" fmla="*/ 0 60000 65536"/>
                <a:gd name="T23" fmla="*/ 0 60000 65536"/>
                <a:gd name="T24" fmla="*/ 0 w 1161"/>
                <a:gd name="T25" fmla="*/ 0 h 988"/>
                <a:gd name="T26" fmla="*/ 1161 w 1161"/>
                <a:gd name="T27" fmla="*/ 988 h 9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1" h="988">
                  <a:moveTo>
                    <a:pt x="759" y="988"/>
                  </a:moveTo>
                  <a:lnTo>
                    <a:pt x="759" y="790"/>
                  </a:lnTo>
                  <a:lnTo>
                    <a:pt x="0" y="790"/>
                  </a:lnTo>
                  <a:lnTo>
                    <a:pt x="0" y="198"/>
                  </a:lnTo>
                  <a:lnTo>
                    <a:pt x="759" y="198"/>
                  </a:lnTo>
                  <a:lnTo>
                    <a:pt x="759" y="0"/>
                  </a:lnTo>
                  <a:lnTo>
                    <a:pt x="1161" y="493"/>
                  </a:lnTo>
                  <a:lnTo>
                    <a:pt x="759" y="988"/>
                  </a:lnTo>
                  <a:close/>
                </a:path>
              </a:pathLst>
            </a:custGeom>
            <a:solidFill>
              <a:srgbClr val="0099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6" name="Freeform 109"/>
            <p:cNvSpPr>
              <a:spLocks noEditPoints="1"/>
            </p:cNvSpPr>
            <p:nvPr/>
          </p:nvSpPr>
          <p:spPr bwMode="auto">
            <a:xfrm>
              <a:off x="6162908" y="3175480"/>
              <a:ext cx="262890" cy="359410"/>
            </a:xfrm>
            <a:custGeom>
              <a:avLst/>
              <a:gdLst>
                <a:gd name="T0" fmla="*/ 9991 w 87"/>
                <a:gd name="T1" fmla="*/ 21520 h 119"/>
                <a:gd name="T2" fmla="*/ 9991 w 87"/>
                <a:gd name="T3" fmla="*/ 15734 h 119"/>
                <a:gd name="T4" fmla="*/ 0 w 87"/>
                <a:gd name="T5" fmla="*/ 15734 h 119"/>
                <a:gd name="T6" fmla="*/ 0 w 87"/>
                <a:gd name="T7" fmla="*/ 13760 h 119"/>
                <a:gd name="T8" fmla="*/ 9617 w 87"/>
                <a:gd name="T9" fmla="*/ 0 h 119"/>
                <a:gd name="T10" fmla="*/ 12879 w 87"/>
                <a:gd name="T11" fmla="*/ 0 h 119"/>
                <a:gd name="T12" fmla="*/ 12879 w 87"/>
                <a:gd name="T13" fmla="*/ 13399 h 119"/>
                <a:gd name="T14" fmla="*/ 15801 w 87"/>
                <a:gd name="T15" fmla="*/ 13399 h 119"/>
                <a:gd name="T16" fmla="*/ 15801 w 87"/>
                <a:gd name="T17" fmla="*/ 15734 h 119"/>
                <a:gd name="T18" fmla="*/ 12879 w 87"/>
                <a:gd name="T19" fmla="*/ 15734 h 119"/>
                <a:gd name="T20" fmla="*/ 12879 w 87"/>
                <a:gd name="T21" fmla="*/ 21520 h 119"/>
                <a:gd name="T22" fmla="*/ 9991 w 87"/>
                <a:gd name="T23" fmla="*/ 21520 h 119"/>
                <a:gd name="T24" fmla="*/ 9991 w 87"/>
                <a:gd name="T25" fmla="*/ 13399 h 119"/>
                <a:gd name="T26" fmla="*/ 9991 w 87"/>
                <a:gd name="T27" fmla="*/ 6176 h 119"/>
                <a:gd name="T28" fmla="*/ 10129 w 87"/>
                <a:gd name="T29" fmla="*/ 2878 h 119"/>
                <a:gd name="T30" fmla="*/ 9991 w 87"/>
                <a:gd name="T31" fmla="*/ 2878 h 119"/>
                <a:gd name="T32" fmla="*/ 8299 w 87"/>
                <a:gd name="T33" fmla="*/ 5917 h 119"/>
                <a:gd name="T34" fmla="*/ 3046 w 87"/>
                <a:gd name="T35" fmla="*/ 13399 h 119"/>
                <a:gd name="T36" fmla="*/ 3046 w 87"/>
                <a:gd name="T37" fmla="*/ 13399 h 119"/>
                <a:gd name="T38" fmla="*/ 9991 w 87"/>
                <a:gd name="T39" fmla="*/ 13399 h 1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19"/>
                <a:gd name="T62" fmla="*/ 87 w 87"/>
                <a:gd name="T63" fmla="*/ 119 h 1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19">
                  <a:moveTo>
                    <a:pt x="55" y="119"/>
                  </a:moveTo>
                  <a:cubicBezTo>
                    <a:pt x="55" y="87"/>
                    <a:pt x="55" y="87"/>
                    <a:pt x="55" y="87"/>
                  </a:cubicBezTo>
                  <a:cubicBezTo>
                    <a:pt x="0" y="87"/>
                    <a:pt x="0" y="87"/>
                    <a:pt x="0" y="87"/>
                  </a:cubicBezTo>
                  <a:cubicBezTo>
                    <a:pt x="0" y="76"/>
                    <a:pt x="0" y="76"/>
                    <a:pt x="0" y="76"/>
                  </a:cubicBezTo>
                  <a:cubicBezTo>
                    <a:pt x="53" y="0"/>
                    <a:pt x="53" y="0"/>
                    <a:pt x="53" y="0"/>
                  </a:cubicBezTo>
                  <a:cubicBezTo>
                    <a:pt x="71" y="0"/>
                    <a:pt x="71" y="0"/>
                    <a:pt x="71" y="0"/>
                  </a:cubicBezTo>
                  <a:cubicBezTo>
                    <a:pt x="71" y="74"/>
                    <a:pt x="71" y="74"/>
                    <a:pt x="71" y="74"/>
                  </a:cubicBezTo>
                  <a:cubicBezTo>
                    <a:pt x="87" y="74"/>
                    <a:pt x="87" y="74"/>
                    <a:pt x="87" y="74"/>
                  </a:cubicBezTo>
                  <a:cubicBezTo>
                    <a:pt x="87" y="87"/>
                    <a:pt x="87" y="87"/>
                    <a:pt x="87" y="87"/>
                  </a:cubicBezTo>
                  <a:cubicBezTo>
                    <a:pt x="71" y="87"/>
                    <a:pt x="71" y="87"/>
                    <a:pt x="71" y="87"/>
                  </a:cubicBezTo>
                  <a:cubicBezTo>
                    <a:pt x="71" y="119"/>
                    <a:pt x="71" y="119"/>
                    <a:pt x="71" y="119"/>
                  </a:cubicBezTo>
                  <a:lnTo>
                    <a:pt x="55" y="119"/>
                  </a:lnTo>
                  <a:close/>
                  <a:moveTo>
                    <a:pt x="55" y="74"/>
                  </a:moveTo>
                  <a:cubicBezTo>
                    <a:pt x="55" y="34"/>
                    <a:pt x="55" y="34"/>
                    <a:pt x="55" y="34"/>
                  </a:cubicBezTo>
                  <a:cubicBezTo>
                    <a:pt x="55" y="28"/>
                    <a:pt x="56" y="22"/>
                    <a:pt x="56" y="16"/>
                  </a:cubicBezTo>
                  <a:cubicBezTo>
                    <a:pt x="55" y="16"/>
                    <a:pt x="55" y="16"/>
                    <a:pt x="55" y="16"/>
                  </a:cubicBezTo>
                  <a:cubicBezTo>
                    <a:pt x="52" y="23"/>
                    <a:pt x="49" y="28"/>
                    <a:pt x="46" y="33"/>
                  </a:cubicBezTo>
                  <a:cubicBezTo>
                    <a:pt x="17" y="74"/>
                    <a:pt x="17" y="74"/>
                    <a:pt x="17" y="74"/>
                  </a:cubicBezTo>
                  <a:cubicBezTo>
                    <a:pt x="17" y="74"/>
                    <a:pt x="17" y="74"/>
                    <a:pt x="17" y="74"/>
                  </a:cubicBezTo>
                  <a:lnTo>
                    <a:pt x="55" y="74"/>
                  </a:lnTo>
                  <a:close/>
                </a:path>
              </a:pathLst>
            </a:custGeom>
            <a:solidFill>
              <a:srgbClr val="FFFF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47" name="TextBox 46"/>
            <p:cNvSpPr txBox="1"/>
            <p:nvPr/>
          </p:nvSpPr>
          <p:spPr>
            <a:xfrm>
              <a:off x="6369660" y="3047815"/>
              <a:ext cx="1226676" cy="480132"/>
            </a:xfrm>
            <a:prstGeom prst="rect">
              <a:avLst/>
            </a:prstGeom>
            <a:noFill/>
          </p:spPr>
          <p:txBody>
            <a:bodyPr wrap="square" rtlCol="0">
              <a:spAutoFit/>
            </a:bodyPr>
            <a:lstStyle/>
            <a:p>
              <a:r>
                <a:rPr lang="el-GR" sz="10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ΜΕΤΑ ΤΗΝ ΕΠΑΦΗ ΜΕ ΤΟΝ ΑΣΘΕΝΗ</a:t>
              </a:r>
            </a:p>
          </p:txBody>
        </p:sp>
      </p:grpSp>
      <p:grpSp>
        <p:nvGrpSpPr>
          <p:cNvPr id="48" name="Group 47"/>
          <p:cNvGrpSpPr/>
          <p:nvPr/>
        </p:nvGrpSpPr>
        <p:grpSpPr>
          <a:xfrm>
            <a:off x="4923305" y="3450010"/>
            <a:ext cx="2615518" cy="1142766"/>
            <a:chOff x="5177795" y="4044900"/>
            <a:chExt cx="2915883" cy="1371319"/>
          </a:xfrm>
        </p:grpSpPr>
        <p:sp>
          <p:nvSpPr>
            <p:cNvPr id="49" name="AutoShape 130"/>
            <p:cNvSpPr>
              <a:spLocks noChangeAspect="1" noChangeArrowheads="1" noTextEdit="1"/>
            </p:cNvSpPr>
            <p:nvPr/>
          </p:nvSpPr>
          <p:spPr bwMode="auto">
            <a:xfrm>
              <a:off x="6397828" y="4107683"/>
              <a:ext cx="1567301" cy="1259655"/>
            </a:xfrm>
            <a:prstGeom prst="rect">
              <a:avLst/>
            </a:prstGeom>
            <a:noFill/>
            <a:ln w="9525">
              <a:noFill/>
              <a:miter lim="800000"/>
              <a:headEnd/>
              <a:tailEnd/>
            </a:ln>
          </p:spPr>
          <p:txBody>
            <a:bodyPr/>
            <a:lstStyle/>
            <a:p>
              <a:endParaRPr lang="el-GR" sz="1600">
                <a:latin typeface="Calibri Light" panose="020F0302020204030204" pitchFamily="34" charset="0"/>
                <a:cs typeface="Calibri Light" panose="020F0302020204030204" pitchFamily="34" charset="0"/>
              </a:endParaRPr>
            </a:p>
          </p:txBody>
        </p:sp>
        <p:pic>
          <p:nvPicPr>
            <p:cNvPr id="50" name="Picture 151" descr="Diagram 2b.emf"/>
            <p:cNvPicPr>
              <a:picLocks noChangeAspect="1"/>
            </p:cNvPicPr>
            <p:nvPr/>
          </p:nvPicPr>
          <p:blipFill>
            <a:blip r:embed="rId3" cstate="print"/>
            <a:srcRect/>
            <a:stretch>
              <a:fillRect/>
            </a:stretch>
          </p:blipFill>
          <p:spPr bwMode="auto">
            <a:xfrm>
              <a:off x="5195575" y="4044900"/>
              <a:ext cx="1351350" cy="1351350"/>
            </a:xfrm>
            <a:prstGeom prst="rect">
              <a:avLst/>
            </a:prstGeom>
            <a:noFill/>
            <a:ln w="9525">
              <a:noFill/>
              <a:miter lim="800000"/>
              <a:headEnd/>
              <a:tailEnd/>
            </a:ln>
          </p:spPr>
        </p:pic>
        <p:pic>
          <p:nvPicPr>
            <p:cNvPr id="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795" y="4047090"/>
              <a:ext cx="1369129" cy="136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Moon 51"/>
            <p:cNvSpPr/>
            <p:nvPr/>
          </p:nvSpPr>
          <p:spPr>
            <a:xfrm rot="10800000">
              <a:off x="6444208" y="4371959"/>
              <a:ext cx="538790" cy="731919"/>
            </a:xfrm>
            <a:prstGeom prst="moon">
              <a:avLst>
                <a:gd name="adj" fmla="val 85398"/>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latin typeface="Calibri Light" panose="020F0302020204030204" pitchFamily="34" charset="0"/>
                <a:cs typeface="Calibri Light" panose="020F0302020204030204" pitchFamily="34" charset="0"/>
              </a:endParaRPr>
            </a:p>
          </p:txBody>
        </p:sp>
        <p:sp>
          <p:nvSpPr>
            <p:cNvPr id="53" name="Freeform 132"/>
            <p:cNvSpPr>
              <a:spLocks/>
            </p:cNvSpPr>
            <p:nvPr/>
          </p:nvSpPr>
          <p:spPr bwMode="auto">
            <a:xfrm>
              <a:off x="6535268" y="4113678"/>
              <a:ext cx="1558410" cy="1254576"/>
            </a:xfrm>
            <a:custGeom>
              <a:avLst/>
              <a:gdLst>
                <a:gd name="T0" fmla="*/ 825 w 1227"/>
                <a:gd name="T1" fmla="*/ 988 h 988"/>
                <a:gd name="T2" fmla="*/ 825 w 1227"/>
                <a:gd name="T3" fmla="*/ 790 h 988"/>
                <a:gd name="T4" fmla="*/ 0 w 1227"/>
                <a:gd name="T5" fmla="*/ 790 h 988"/>
                <a:gd name="T6" fmla="*/ 0 w 1227"/>
                <a:gd name="T7" fmla="*/ 198 h 988"/>
                <a:gd name="T8" fmla="*/ 825 w 1227"/>
                <a:gd name="T9" fmla="*/ 198 h 988"/>
                <a:gd name="T10" fmla="*/ 825 w 1227"/>
                <a:gd name="T11" fmla="*/ 0 h 988"/>
                <a:gd name="T12" fmla="*/ 1227 w 1227"/>
                <a:gd name="T13" fmla="*/ 493 h 988"/>
                <a:gd name="T14" fmla="*/ 825 w 1227"/>
                <a:gd name="T15" fmla="*/ 988 h 988"/>
                <a:gd name="T16" fmla="*/ 0 60000 65536"/>
                <a:gd name="T17" fmla="*/ 0 60000 65536"/>
                <a:gd name="T18" fmla="*/ 0 60000 65536"/>
                <a:gd name="T19" fmla="*/ 0 60000 65536"/>
                <a:gd name="T20" fmla="*/ 0 60000 65536"/>
                <a:gd name="T21" fmla="*/ 0 60000 65536"/>
                <a:gd name="T22" fmla="*/ 0 60000 65536"/>
                <a:gd name="T23" fmla="*/ 0 60000 65536"/>
                <a:gd name="T24" fmla="*/ 0 w 1227"/>
                <a:gd name="T25" fmla="*/ 0 h 988"/>
                <a:gd name="T26" fmla="*/ 1227 w 1227"/>
                <a:gd name="T27" fmla="*/ 988 h 9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7" h="988">
                  <a:moveTo>
                    <a:pt x="825" y="988"/>
                  </a:moveTo>
                  <a:lnTo>
                    <a:pt x="825" y="790"/>
                  </a:lnTo>
                  <a:lnTo>
                    <a:pt x="0" y="790"/>
                  </a:lnTo>
                  <a:lnTo>
                    <a:pt x="0" y="198"/>
                  </a:lnTo>
                  <a:lnTo>
                    <a:pt x="825" y="198"/>
                  </a:lnTo>
                  <a:lnTo>
                    <a:pt x="825" y="0"/>
                  </a:lnTo>
                  <a:lnTo>
                    <a:pt x="1227" y="493"/>
                  </a:lnTo>
                  <a:lnTo>
                    <a:pt x="825" y="988"/>
                  </a:lnTo>
                  <a:close/>
                </a:path>
              </a:pathLst>
            </a:custGeom>
            <a:solidFill>
              <a:srgbClr val="0099FF"/>
            </a:solidFill>
            <a:ln w="9525">
              <a:noFill/>
              <a:round/>
              <a:headEnd/>
              <a:tailEnd/>
            </a:ln>
          </p:spPr>
          <p:txBody>
            <a:bodyPr/>
            <a:lstStyle/>
            <a:p>
              <a:endParaRPr lang="el-GR" sz="1600">
                <a:latin typeface="Calibri Light" panose="020F0302020204030204" pitchFamily="34" charset="0"/>
                <a:cs typeface="Calibri Light" panose="020F0302020204030204" pitchFamily="34" charset="0"/>
              </a:endParaRPr>
            </a:p>
          </p:txBody>
        </p:sp>
        <p:sp>
          <p:nvSpPr>
            <p:cNvPr id="54" name="Freeform 133"/>
            <p:cNvSpPr>
              <a:spLocks/>
            </p:cNvSpPr>
            <p:nvPr/>
          </p:nvSpPr>
          <p:spPr bwMode="auto">
            <a:xfrm>
              <a:off x="6579106" y="4580026"/>
              <a:ext cx="201946" cy="365706"/>
            </a:xfrm>
            <a:custGeom>
              <a:avLst/>
              <a:gdLst>
                <a:gd name="T0" fmla="*/ 11574 w 67"/>
                <a:gd name="T1" fmla="*/ 2532 h 121"/>
                <a:gd name="T2" fmla="*/ 4274 w 67"/>
                <a:gd name="T3" fmla="*/ 2532 h 121"/>
                <a:gd name="T4" fmla="*/ 3396 w 67"/>
                <a:gd name="T5" fmla="*/ 8021 h 121"/>
                <a:gd name="T6" fmla="*/ 4984 w 67"/>
                <a:gd name="T7" fmla="*/ 8021 h 121"/>
                <a:gd name="T8" fmla="*/ 9265 w 67"/>
                <a:gd name="T9" fmla="*/ 9087 h 121"/>
                <a:gd name="T10" fmla="*/ 11963 w 67"/>
                <a:gd name="T11" fmla="*/ 14509 h 121"/>
                <a:gd name="T12" fmla="*/ 4827 w 67"/>
                <a:gd name="T13" fmla="*/ 21981 h 121"/>
                <a:gd name="T14" fmla="*/ 0 w 67"/>
                <a:gd name="T15" fmla="*/ 20700 h 121"/>
                <a:gd name="T16" fmla="*/ 534 w 67"/>
                <a:gd name="T17" fmla="*/ 18327 h 121"/>
                <a:gd name="T18" fmla="*/ 4827 w 67"/>
                <a:gd name="T19" fmla="*/ 19646 h 121"/>
                <a:gd name="T20" fmla="*/ 9265 w 67"/>
                <a:gd name="T21" fmla="*/ 14888 h 121"/>
                <a:gd name="T22" fmla="*/ 3769 w 67"/>
                <a:gd name="T23" fmla="*/ 10180 h 121"/>
                <a:gd name="T24" fmla="*/ 1042 w 67"/>
                <a:gd name="T25" fmla="*/ 10397 h 121"/>
                <a:gd name="T26" fmla="*/ 2354 w 67"/>
                <a:gd name="T27" fmla="*/ 0 h 121"/>
                <a:gd name="T28" fmla="*/ 11574 w 67"/>
                <a:gd name="T29" fmla="*/ 0 h 121"/>
                <a:gd name="T30" fmla="*/ 11574 w 67"/>
                <a:gd name="T31" fmla="*/ 2532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121"/>
                <a:gd name="T50" fmla="*/ 67 w 67"/>
                <a:gd name="T51" fmla="*/ 121 h 1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121">
                  <a:moveTo>
                    <a:pt x="65" y="14"/>
                  </a:moveTo>
                  <a:cubicBezTo>
                    <a:pt x="24" y="14"/>
                    <a:pt x="24" y="14"/>
                    <a:pt x="24" y="14"/>
                  </a:cubicBezTo>
                  <a:cubicBezTo>
                    <a:pt x="19" y="44"/>
                    <a:pt x="19" y="44"/>
                    <a:pt x="19" y="44"/>
                  </a:cubicBezTo>
                  <a:cubicBezTo>
                    <a:pt x="22" y="44"/>
                    <a:pt x="24" y="44"/>
                    <a:pt x="28" y="44"/>
                  </a:cubicBezTo>
                  <a:cubicBezTo>
                    <a:pt x="37" y="44"/>
                    <a:pt x="45" y="46"/>
                    <a:pt x="52" y="50"/>
                  </a:cubicBezTo>
                  <a:cubicBezTo>
                    <a:pt x="60" y="55"/>
                    <a:pt x="67" y="65"/>
                    <a:pt x="67" y="80"/>
                  </a:cubicBezTo>
                  <a:cubicBezTo>
                    <a:pt x="67" y="104"/>
                    <a:pt x="50" y="121"/>
                    <a:pt x="27" y="121"/>
                  </a:cubicBezTo>
                  <a:cubicBezTo>
                    <a:pt x="15" y="121"/>
                    <a:pt x="5" y="117"/>
                    <a:pt x="0" y="114"/>
                  </a:cubicBezTo>
                  <a:cubicBezTo>
                    <a:pt x="3" y="101"/>
                    <a:pt x="3" y="101"/>
                    <a:pt x="3" y="101"/>
                  </a:cubicBezTo>
                  <a:cubicBezTo>
                    <a:pt x="8" y="104"/>
                    <a:pt x="17" y="108"/>
                    <a:pt x="27" y="108"/>
                  </a:cubicBezTo>
                  <a:cubicBezTo>
                    <a:pt x="40" y="108"/>
                    <a:pt x="52" y="98"/>
                    <a:pt x="52" y="82"/>
                  </a:cubicBezTo>
                  <a:cubicBezTo>
                    <a:pt x="52" y="67"/>
                    <a:pt x="43" y="56"/>
                    <a:pt x="21" y="56"/>
                  </a:cubicBezTo>
                  <a:cubicBezTo>
                    <a:pt x="15" y="56"/>
                    <a:pt x="10" y="57"/>
                    <a:pt x="6" y="57"/>
                  </a:cubicBezTo>
                  <a:cubicBezTo>
                    <a:pt x="13" y="0"/>
                    <a:pt x="13" y="0"/>
                    <a:pt x="13" y="0"/>
                  </a:cubicBezTo>
                  <a:cubicBezTo>
                    <a:pt x="65" y="0"/>
                    <a:pt x="65" y="0"/>
                    <a:pt x="65" y="0"/>
                  </a:cubicBezTo>
                  <a:lnTo>
                    <a:pt x="65" y="14"/>
                  </a:lnTo>
                  <a:close/>
                </a:path>
              </a:pathLst>
            </a:custGeom>
            <a:solidFill>
              <a:srgbClr val="FFFFFF"/>
            </a:solidFill>
            <a:ln w="9525">
              <a:noFill/>
              <a:round/>
              <a:headEnd/>
              <a:tailEnd/>
            </a:ln>
          </p:spPr>
          <p:txBody>
            <a:bodyPr/>
            <a:lstStyle/>
            <a:p>
              <a:endParaRPr lang="el-GR" sz="160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55" name="TextBox 54"/>
            <p:cNvSpPr txBox="1"/>
            <p:nvPr/>
          </p:nvSpPr>
          <p:spPr>
            <a:xfrm>
              <a:off x="6799375" y="4329736"/>
              <a:ext cx="1226676" cy="849463"/>
            </a:xfrm>
            <a:prstGeom prst="rect">
              <a:avLst/>
            </a:prstGeom>
            <a:noFill/>
          </p:spPr>
          <p:txBody>
            <a:bodyPr wrap="square" rtlCol="0">
              <a:spAutoFit/>
            </a:bodyPr>
            <a:lstStyle/>
            <a:p>
              <a:r>
                <a:rPr lang="el-GR" sz="1000" b="1" dirty="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ΜΕΤΑ ΤΗΝ ΕΠΑΦΗ ΜΕ ΤΟ ΠΕΡΙΒΑΛΛΟΝ ΤΟΥ ΑΣΘΕΝΗ</a:t>
              </a:r>
            </a:p>
          </p:txBody>
        </p:sp>
      </p:grpSp>
      <p:grpSp>
        <p:nvGrpSpPr>
          <p:cNvPr id="6" name="Group 5"/>
          <p:cNvGrpSpPr/>
          <p:nvPr/>
        </p:nvGrpSpPr>
        <p:grpSpPr>
          <a:xfrm>
            <a:off x="4118443" y="900334"/>
            <a:ext cx="1634067" cy="1680430"/>
            <a:chOff x="4211960" y="1556792"/>
            <a:chExt cx="1960880" cy="2016516"/>
          </a:xfrm>
        </p:grpSpPr>
        <p:grpSp>
          <p:nvGrpSpPr>
            <p:cNvPr id="57" name="Group 54"/>
            <p:cNvGrpSpPr>
              <a:grpSpLocks noChangeAspect="1"/>
            </p:cNvGrpSpPr>
            <p:nvPr/>
          </p:nvGrpSpPr>
          <p:grpSpPr bwMode="auto">
            <a:xfrm>
              <a:off x="4211960" y="1556792"/>
              <a:ext cx="1960880" cy="1826260"/>
              <a:chOff x="2108" y="1441"/>
              <a:chExt cx="1544" cy="1438"/>
            </a:xfrm>
          </p:grpSpPr>
          <p:sp>
            <p:nvSpPr>
              <p:cNvPr id="59" name="AutoShape 53"/>
              <p:cNvSpPr>
                <a:spLocks noChangeAspect="1" noChangeArrowheads="1" noTextEdit="1"/>
              </p:cNvSpPr>
              <p:nvPr/>
            </p:nvSpPr>
            <p:spPr bwMode="auto">
              <a:xfrm>
                <a:off x="2108" y="1441"/>
                <a:ext cx="1544" cy="1438"/>
              </a:xfrm>
              <a:prstGeom prst="rect">
                <a:avLst/>
              </a:prstGeom>
              <a:noFill/>
              <a:ln w="9525">
                <a:noFill/>
                <a:miter lim="800000"/>
                <a:headEnd/>
                <a:tailEnd/>
              </a:ln>
            </p:spPr>
            <p:txBody>
              <a:bodyPr/>
              <a:lstStyle/>
              <a:p>
                <a:endParaRPr lang="el-GR" sz="1500"/>
              </a:p>
            </p:txBody>
          </p:sp>
          <p:sp>
            <p:nvSpPr>
              <p:cNvPr id="60" name="Freeform 55"/>
              <p:cNvSpPr>
                <a:spLocks/>
              </p:cNvSpPr>
              <p:nvPr/>
            </p:nvSpPr>
            <p:spPr bwMode="auto">
              <a:xfrm>
                <a:off x="2115" y="1446"/>
                <a:ext cx="1535" cy="1428"/>
              </a:xfrm>
              <a:custGeom>
                <a:avLst/>
                <a:gdLst>
                  <a:gd name="T0" fmla="*/ 87723 w 647"/>
                  <a:gd name="T1" fmla="*/ 90479 h 602"/>
                  <a:gd name="T2" fmla="*/ 39609 w 647"/>
                  <a:gd name="T3" fmla="*/ 88398 h 602"/>
                  <a:gd name="T4" fmla="*/ 49611 w 647"/>
                  <a:gd name="T5" fmla="*/ 95301 h 602"/>
                  <a:gd name="T6" fmla="*/ 4437 w 647"/>
                  <a:gd name="T7" fmla="*/ 107230 h 602"/>
                  <a:gd name="T8" fmla="*/ 0 w 647"/>
                  <a:gd name="T9" fmla="*/ 60915 h 602"/>
                  <a:gd name="T10" fmla="*/ 10014 w 647"/>
                  <a:gd name="T11" fmla="*/ 67882 h 602"/>
                  <a:gd name="T12" fmla="*/ 115393 w 647"/>
                  <a:gd name="T13" fmla="*/ 64815 h 602"/>
                  <a:gd name="T14" fmla="*/ 87723 w 647"/>
                  <a:gd name="T15" fmla="*/ 90479 h 602"/>
                  <a:gd name="T16" fmla="*/ 0 60000 65536"/>
                  <a:gd name="T17" fmla="*/ 0 60000 65536"/>
                  <a:gd name="T18" fmla="*/ 0 60000 65536"/>
                  <a:gd name="T19" fmla="*/ 0 60000 65536"/>
                  <a:gd name="T20" fmla="*/ 0 60000 65536"/>
                  <a:gd name="T21" fmla="*/ 0 60000 65536"/>
                  <a:gd name="T22" fmla="*/ 0 60000 65536"/>
                  <a:gd name="T23" fmla="*/ 0 60000 65536"/>
                  <a:gd name="T24" fmla="*/ 0 w 647"/>
                  <a:gd name="T25" fmla="*/ 0 h 602"/>
                  <a:gd name="T26" fmla="*/ 647 w 647"/>
                  <a:gd name="T27" fmla="*/ 602 h 6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7" h="602">
                    <a:moveTo>
                      <a:pt x="492" y="508"/>
                    </a:moveTo>
                    <a:cubicBezTo>
                      <a:pt x="318" y="323"/>
                      <a:pt x="222" y="496"/>
                      <a:pt x="222" y="496"/>
                    </a:cubicBezTo>
                    <a:cubicBezTo>
                      <a:pt x="278" y="535"/>
                      <a:pt x="278" y="535"/>
                      <a:pt x="278" y="535"/>
                    </a:cubicBezTo>
                    <a:cubicBezTo>
                      <a:pt x="25" y="602"/>
                      <a:pt x="25" y="602"/>
                      <a:pt x="25" y="602"/>
                    </a:cubicBezTo>
                    <a:cubicBezTo>
                      <a:pt x="0" y="342"/>
                      <a:pt x="0" y="342"/>
                      <a:pt x="0" y="342"/>
                    </a:cubicBezTo>
                    <a:cubicBezTo>
                      <a:pt x="56" y="381"/>
                      <a:pt x="56" y="381"/>
                      <a:pt x="56" y="381"/>
                    </a:cubicBezTo>
                    <a:cubicBezTo>
                      <a:pt x="56" y="381"/>
                      <a:pt x="331" y="0"/>
                      <a:pt x="647" y="364"/>
                    </a:cubicBezTo>
                    <a:lnTo>
                      <a:pt x="492" y="508"/>
                    </a:lnTo>
                    <a:close/>
                  </a:path>
                </a:pathLst>
              </a:custGeom>
              <a:solidFill>
                <a:srgbClr val="0099FF"/>
              </a:solidFill>
              <a:ln w="9525">
                <a:noFill/>
                <a:round/>
                <a:headEnd/>
                <a:tailEnd/>
              </a:ln>
            </p:spPr>
            <p:txBody>
              <a:bodyPr/>
              <a:lstStyle/>
              <a:p>
                <a:endParaRPr lang="el-GR" sz="1500"/>
              </a:p>
            </p:txBody>
          </p:sp>
          <p:sp>
            <p:nvSpPr>
              <p:cNvPr id="61" name="Freeform 56"/>
              <p:cNvSpPr>
                <a:spLocks/>
              </p:cNvSpPr>
              <p:nvPr/>
            </p:nvSpPr>
            <p:spPr bwMode="auto">
              <a:xfrm>
                <a:off x="2260" y="2431"/>
                <a:ext cx="180" cy="287"/>
              </a:xfrm>
              <a:custGeom>
                <a:avLst/>
                <a:gdLst>
                  <a:gd name="T0" fmla="*/ 0 w 76"/>
                  <a:gd name="T1" fmla="*/ 21553 h 121"/>
                  <a:gd name="T2" fmla="*/ 0 w 76"/>
                  <a:gd name="T3" fmla="*/ 19746 h 121"/>
                  <a:gd name="T4" fmla="*/ 2300 w 76"/>
                  <a:gd name="T5" fmla="*/ 17626 h 121"/>
                  <a:gd name="T6" fmla="*/ 10068 w 76"/>
                  <a:gd name="T7" fmla="*/ 6615 h 121"/>
                  <a:gd name="T8" fmla="*/ 6047 w 76"/>
                  <a:gd name="T9" fmla="*/ 2469 h 121"/>
                  <a:gd name="T10" fmla="*/ 1419 w 76"/>
                  <a:gd name="T11" fmla="*/ 4269 h 121"/>
                  <a:gd name="T12" fmla="*/ 533 w 76"/>
                  <a:gd name="T13" fmla="*/ 2092 h 121"/>
                  <a:gd name="T14" fmla="*/ 6551 w 76"/>
                  <a:gd name="T15" fmla="*/ 0 h 121"/>
                  <a:gd name="T16" fmla="*/ 12901 w 76"/>
                  <a:gd name="T17" fmla="*/ 6233 h 121"/>
                  <a:gd name="T18" fmla="*/ 5661 w 76"/>
                  <a:gd name="T19" fmla="*/ 17412 h 121"/>
                  <a:gd name="T20" fmla="*/ 4029 w 76"/>
                  <a:gd name="T21" fmla="*/ 19056 h 121"/>
                  <a:gd name="T22" fmla="*/ 4029 w 76"/>
                  <a:gd name="T23" fmla="*/ 19056 h 121"/>
                  <a:gd name="T24" fmla="*/ 13408 w 76"/>
                  <a:gd name="T25" fmla="*/ 19056 h 121"/>
                  <a:gd name="T26" fmla="*/ 13408 w 76"/>
                  <a:gd name="T27" fmla="*/ 21553 h 121"/>
                  <a:gd name="T28" fmla="*/ 0 w 76"/>
                  <a:gd name="T29" fmla="*/ 21553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6"/>
                  <a:gd name="T46" fmla="*/ 0 h 121"/>
                  <a:gd name="T47" fmla="*/ 76 w 76"/>
                  <a:gd name="T48" fmla="*/ 121 h 1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6" h="121">
                    <a:moveTo>
                      <a:pt x="0" y="121"/>
                    </a:moveTo>
                    <a:cubicBezTo>
                      <a:pt x="0" y="111"/>
                      <a:pt x="0" y="111"/>
                      <a:pt x="0" y="111"/>
                    </a:cubicBezTo>
                    <a:cubicBezTo>
                      <a:pt x="13" y="99"/>
                      <a:pt x="13" y="99"/>
                      <a:pt x="13" y="99"/>
                    </a:cubicBezTo>
                    <a:cubicBezTo>
                      <a:pt x="43" y="70"/>
                      <a:pt x="57" y="55"/>
                      <a:pt x="57" y="37"/>
                    </a:cubicBezTo>
                    <a:cubicBezTo>
                      <a:pt x="57" y="25"/>
                      <a:pt x="51" y="14"/>
                      <a:pt x="34" y="14"/>
                    </a:cubicBezTo>
                    <a:cubicBezTo>
                      <a:pt x="23" y="14"/>
                      <a:pt x="14" y="19"/>
                      <a:pt x="8" y="24"/>
                    </a:cubicBezTo>
                    <a:cubicBezTo>
                      <a:pt x="3" y="12"/>
                      <a:pt x="3" y="12"/>
                      <a:pt x="3" y="12"/>
                    </a:cubicBezTo>
                    <a:cubicBezTo>
                      <a:pt x="12" y="5"/>
                      <a:pt x="23" y="0"/>
                      <a:pt x="37" y="0"/>
                    </a:cubicBezTo>
                    <a:cubicBezTo>
                      <a:pt x="62" y="0"/>
                      <a:pt x="73" y="18"/>
                      <a:pt x="73" y="35"/>
                    </a:cubicBezTo>
                    <a:cubicBezTo>
                      <a:pt x="73" y="57"/>
                      <a:pt x="57" y="74"/>
                      <a:pt x="32" y="98"/>
                    </a:cubicBezTo>
                    <a:cubicBezTo>
                      <a:pt x="23" y="107"/>
                      <a:pt x="23" y="107"/>
                      <a:pt x="23" y="107"/>
                    </a:cubicBezTo>
                    <a:cubicBezTo>
                      <a:pt x="23" y="107"/>
                      <a:pt x="23" y="107"/>
                      <a:pt x="23" y="107"/>
                    </a:cubicBezTo>
                    <a:cubicBezTo>
                      <a:pt x="76" y="107"/>
                      <a:pt x="76" y="107"/>
                      <a:pt x="76" y="107"/>
                    </a:cubicBezTo>
                    <a:cubicBezTo>
                      <a:pt x="76" y="121"/>
                      <a:pt x="76" y="121"/>
                      <a:pt x="76" y="121"/>
                    </a:cubicBezTo>
                    <a:lnTo>
                      <a:pt x="0" y="121"/>
                    </a:lnTo>
                    <a:close/>
                  </a:path>
                </a:pathLst>
              </a:custGeom>
              <a:solidFill>
                <a:srgbClr val="FFFFFF"/>
              </a:solidFill>
              <a:ln w="9525">
                <a:noFill/>
                <a:round/>
                <a:headEnd/>
                <a:tailEnd/>
              </a:ln>
            </p:spPr>
            <p:txBody>
              <a:bodyPr/>
              <a:lstStyle/>
              <a:p>
                <a:endParaRPr lang="el-GR" sz="1500"/>
              </a:p>
            </p:txBody>
          </p:sp>
        </p:grpSp>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365" y="2360458"/>
              <a:ext cx="1176337"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2" name="Group 61"/>
          <p:cNvGrpSpPr/>
          <p:nvPr/>
        </p:nvGrpSpPr>
        <p:grpSpPr>
          <a:xfrm>
            <a:off x="2997608" y="2930906"/>
            <a:ext cx="1679575" cy="1780138"/>
            <a:chOff x="2866958" y="3421975"/>
            <a:chExt cx="2015490" cy="2136165"/>
          </a:xfrm>
        </p:grpSpPr>
        <p:grpSp>
          <p:nvGrpSpPr>
            <p:cNvPr id="63" name="Group 76"/>
            <p:cNvGrpSpPr>
              <a:grpSpLocks noChangeAspect="1"/>
            </p:cNvGrpSpPr>
            <p:nvPr/>
          </p:nvGrpSpPr>
          <p:grpSpPr bwMode="auto">
            <a:xfrm>
              <a:off x="2866958" y="3937620"/>
              <a:ext cx="2015490" cy="1620520"/>
              <a:chOff x="3870" y="2655"/>
              <a:chExt cx="1587" cy="1276"/>
            </a:xfrm>
          </p:grpSpPr>
          <p:sp>
            <p:nvSpPr>
              <p:cNvPr id="65" name="AutoShape 75"/>
              <p:cNvSpPr>
                <a:spLocks noChangeAspect="1" noChangeArrowheads="1" noTextEdit="1"/>
              </p:cNvSpPr>
              <p:nvPr/>
            </p:nvSpPr>
            <p:spPr bwMode="auto">
              <a:xfrm>
                <a:off x="3870" y="2655"/>
                <a:ext cx="1587" cy="1276"/>
              </a:xfrm>
              <a:prstGeom prst="rect">
                <a:avLst/>
              </a:prstGeom>
              <a:noFill/>
              <a:ln w="9525">
                <a:noFill/>
                <a:miter lim="800000"/>
                <a:headEnd/>
                <a:tailEnd/>
              </a:ln>
            </p:spPr>
            <p:txBody>
              <a:bodyPr/>
              <a:lstStyle/>
              <a:p>
                <a:endParaRPr lang="el-GR" sz="1500"/>
              </a:p>
            </p:txBody>
          </p:sp>
          <p:sp>
            <p:nvSpPr>
              <p:cNvPr id="66" name="Freeform 77"/>
              <p:cNvSpPr>
                <a:spLocks/>
              </p:cNvSpPr>
              <p:nvPr/>
            </p:nvSpPr>
            <p:spPr bwMode="auto">
              <a:xfrm>
                <a:off x="3870" y="2660"/>
                <a:ext cx="1578" cy="1266"/>
              </a:xfrm>
              <a:custGeom>
                <a:avLst/>
                <a:gdLst>
                  <a:gd name="T0" fmla="*/ 118704 w 665"/>
                  <a:gd name="T1" fmla="*/ 15667 h 533"/>
                  <a:gd name="T2" fmla="*/ 17821 w 665"/>
                  <a:gd name="T3" fmla="*/ 46726 h 533"/>
                  <a:gd name="T4" fmla="*/ 10529 w 665"/>
                  <a:gd name="T5" fmla="*/ 56400 h 533"/>
                  <a:gd name="T6" fmla="*/ 0 w 665"/>
                  <a:gd name="T7" fmla="*/ 10826 h 533"/>
                  <a:gd name="T8" fmla="*/ 46578 w 665"/>
                  <a:gd name="T9" fmla="*/ 7708 h 533"/>
                  <a:gd name="T10" fmla="*/ 39282 w 665"/>
                  <a:gd name="T11" fmla="*/ 17382 h 533"/>
                  <a:gd name="T12" fmla="*/ 84405 w 665"/>
                  <a:gd name="T13" fmla="*/ 0 h 533"/>
                  <a:gd name="T14" fmla="*/ 118704 w 665"/>
                  <a:gd name="T15" fmla="*/ 15667 h 533"/>
                  <a:gd name="T16" fmla="*/ 0 60000 65536"/>
                  <a:gd name="T17" fmla="*/ 0 60000 65536"/>
                  <a:gd name="T18" fmla="*/ 0 60000 65536"/>
                  <a:gd name="T19" fmla="*/ 0 60000 65536"/>
                  <a:gd name="T20" fmla="*/ 0 60000 65536"/>
                  <a:gd name="T21" fmla="*/ 0 60000 65536"/>
                  <a:gd name="T22" fmla="*/ 0 60000 65536"/>
                  <a:gd name="T23" fmla="*/ 0 60000 65536"/>
                  <a:gd name="T24" fmla="*/ 0 w 665"/>
                  <a:gd name="T25" fmla="*/ 0 h 533"/>
                  <a:gd name="T26" fmla="*/ 665 w 665"/>
                  <a:gd name="T27" fmla="*/ 533 h 5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5" h="533">
                    <a:moveTo>
                      <a:pt x="665" y="87"/>
                    </a:moveTo>
                    <a:cubicBezTo>
                      <a:pt x="481" y="533"/>
                      <a:pt x="100" y="260"/>
                      <a:pt x="100" y="260"/>
                    </a:cubicBezTo>
                    <a:cubicBezTo>
                      <a:pt x="59" y="314"/>
                      <a:pt x="59" y="314"/>
                      <a:pt x="59" y="314"/>
                    </a:cubicBezTo>
                    <a:cubicBezTo>
                      <a:pt x="0" y="60"/>
                      <a:pt x="0" y="60"/>
                      <a:pt x="0" y="60"/>
                    </a:cubicBezTo>
                    <a:cubicBezTo>
                      <a:pt x="261" y="43"/>
                      <a:pt x="261" y="43"/>
                      <a:pt x="261" y="43"/>
                    </a:cubicBezTo>
                    <a:cubicBezTo>
                      <a:pt x="220" y="97"/>
                      <a:pt x="220" y="97"/>
                      <a:pt x="220" y="97"/>
                    </a:cubicBezTo>
                    <a:cubicBezTo>
                      <a:pt x="220" y="97"/>
                      <a:pt x="366" y="231"/>
                      <a:pt x="473" y="0"/>
                    </a:cubicBezTo>
                    <a:lnTo>
                      <a:pt x="665" y="87"/>
                    </a:lnTo>
                    <a:close/>
                  </a:path>
                </a:pathLst>
              </a:custGeom>
              <a:solidFill>
                <a:srgbClr val="0099FF"/>
              </a:solidFill>
              <a:ln w="9525">
                <a:noFill/>
                <a:round/>
                <a:headEnd/>
                <a:tailEnd/>
              </a:ln>
            </p:spPr>
            <p:txBody>
              <a:bodyPr/>
              <a:lstStyle/>
              <a:p>
                <a:endParaRPr lang="el-GR" sz="1500"/>
              </a:p>
            </p:txBody>
          </p:sp>
          <p:sp>
            <p:nvSpPr>
              <p:cNvPr id="67" name="Freeform 104"/>
              <p:cNvSpPr>
                <a:spLocks/>
              </p:cNvSpPr>
              <p:nvPr/>
            </p:nvSpPr>
            <p:spPr bwMode="auto">
              <a:xfrm>
                <a:off x="4064" y="2893"/>
                <a:ext cx="176" cy="290"/>
              </a:xfrm>
              <a:custGeom>
                <a:avLst/>
                <a:gdLst>
                  <a:gd name="T0" fmla="*/ 768 w 74"/>
                  <a:gd name="T1" fmla="*/ 18358 h 122"/>
                  <a:gd name="T2" fmla="*/ 5639 w 74"/>
                  <a:gd name="T3" fmla="*/ 19663 h 122"/>
                  <a:gd name="T4" fmla="*/ 10334 w 74"/>
                  <a:gd name="T5" fmla="*/ 15486 h 122"/>
                  <a:gd name="T6" fmla="*/ 4871 w 74"/>
                  <a:gd name="T7" fmla="*/ 11403 h 122"/>
                  <a:gd name="T8" fmla="*/ 3270 w 74"/>
                  <a:gd name="T9" fmla="*/ 11403 h 122"/>
                  <a:gd name="T10" fmla="*/ 3270 w 74"/>
                  <a:gd name="T11" fmla="*/ 9199 h 122"/>
                  <a:gd name="T12" fmla="*/ 4871 w 74"/>
                  <a:gd name="T13" fmla="*/ 9199 h 122"/>
                  <a:gd name="T14" fmla="*/ 9604 w 74"/>
                  <a:gd name="T15" fmla="*/ 5617 h 122"/>
                  <a:gd name="T16" fmla="*/ 5787 w 74"/>
                  <a:gd name="T17" fmla="*/ 2363 h 122"/>
                  <a:gd name="T18" fmla="*/ 1601 w 74"/>
                  <a:gd name="T19" fmla="*/ 3803 h 122"/>
                  <a:gd name="T20" fmla="*/ 928 w 74"/>
                  <a:gd name="T21" fmla="*/ 1600 h 122"/>
                  <a:gd name="T22" fmla="*/ 6567 w 74"/>
                  <a:gd name="T23" fmla="*/ 0 h 122"/>
                  <a:gd name="T24" fmla="*/ 12484 w 74"/>
                  <a:gd name="T25" fmla="*/ 5080 h 122"/>
                  <a:gd name="T26" fmla="*/ 8676 w 74"/>
                  <a:gd name="T27" fmla="*/ 10086 h 122"/>
                  <a:gd name="T28" fmla="*/ 8676 w 74"/>
                  <a:gd name="T29" fmla="*/ 10086 h 122"/>
                  <a:gd name="T30" fmla="*/ 13412 w 74"/>
                  <a:gd name="T31" fmla="*/ 15715 h 122"/>
                  <a:gd name="T32" fmla="*/ 5639 w 74"/>
                  <a:gd name="T33" fmla="*/ 22002 h 122"/>
                  <a:gd name="T34" fmla="*/ 0 w 74"/>
                  <a:gd name="T35" fmla="*/ 20561 h 122"/>
                  <a:gd name="T36" fmla="*/ 768 w 74"/>
                  <a:gd name="T37" fmla="*/ 18358 h 1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
                  <a:gd name="T58" fmla="*/ 0 h 122"/>
                  <a:gd name="T59" fmla="*/ 74 w 74"/>
                  <a:gd name="T60" fmla="*/ 122 h 1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 h="122">
                    <a:moveTo>
                      <a:pt x="4" y="102"/>
                    </a:moveTo>
                    <a:cubicBezTo>
                      <a:pt x="9" y="105"/>
                      <a:pt x="19" y="109"/>
                      <a:pt x="31" y="109"/>
                    </a:cubicBezTo>
                    <a:cubicBezTo>
                      <a:pt x="51" y="109"/>
                      <a:pt x="58" y="96"/>
                      <a:pt x="57" y="86"/>
                    </a:cubicBezTo>
                    <a:cubicBezTo>
                      <a:pt x="57" y="70"/>
                      <a:pt x="42" y="63"/>
                      <a:pt x="27" y="63"/>
                    </a:cubicBezTo>
                    <a:cubicBezTo>
                      <a:pt x="18" y="63"/>
                      <a:pt x="18" y="63"/>
                      <a:pt x="18" y="63"/>
                    </a:cubicBezTo>
                    <a:cubicBezTo>
                      <a:pt x="18" y="51"/>
                      <a:pt x="18" y="51"/>
                      <a:pt x="18" y="51"/>
                    </a:cubicBezTo>
                    <a:cubicBezTo>
                      <a:pt x="27" y="51"/>
                      <a:pt x="27" y="51"/>
                      <a:pt x="27" y="51"/>
                    </a:cubicBezTo>
                    <a:cubicBezTo>
                      <a:pt x="38" y="51"/>
                      <a:pt x="53" y="45"/>
                      <a:pt x="53" y="31"/>
                    </a:cubicBezTo>
                    <a:cubicBezTo>
                      <a:pt x="53" y="21"/>
                      <a:pt x="47" y="13"/>
                      <a:pt x="32" y="13"/>
                    </a:cubicBezTo>
                    <a:cubicBezTo>
                      <a:pt x="23" y="13"/>
                      <a:pt x="14" y="17"/>
                      <a:pt x="9" y="21"/>
                    </a:cubicBezTo>
                    <a:cubicBezTo>
                      <a:pt x="5" y="9"/>
                      <a:pt x="5" y="9"/>
                      <a:pt x="5" y="9"/>
                    </a:cubicBezTo>
                    <a:cubicBezTo>
                      <a:pt x="11" y="4"/>
                      <a:pt x="23" y="0"/>
                      <a:pt x="36" y="0"/>
                    </a:cubicBezTo>
                    <a:cubicBezTo>
                      <a:pt x="59" y="0"/>
                      <a:pt x="69" y="14"/>
                      <a:pt x="69" y="28"/>
                    </a:cubicBezTo>
                    <a:cubicBezTo>
                      <a:pt x="69" y="40"/>
                      <a:pt x="62" y="51"/>
                      <a:pt x="48" y="56"/>
                    </a:cubicBezTo>
                    <a:cubicBezTo>
                      <a:pt x="48" y="56"/>
                      <a:pt x="48" y="56"/>
                      <a:pt x="48" y="56"/>
                    </a:cubicBezTo>
                    <a:cubicBezTo>
                      <a:pt x="62" y="59"/>
                      <a:pt x="74" y="70"/>
                      <a:pt x="74" y="87"/>
                    </a:cubicBezTo>
                    <a:cubicBezTo>
                      <a:pt x="74" y="106"/>
                      <a:pt x="59" y="122"/>
                      <a:pt x="31" y="122"/>
                    </a:cubicBezTo>
                    <a:cubicBezTo>
                      <a:pt x="17" y="122"/>
                      <a:pt x="6" y="118"/>
                      <a:pt x="0" y="114"/>
                    </a:cubicBezTo>
                    <a:lnTo>
                      <a:pt x="4" y="102"/>
                    </a:lnTo>
                    <a:close/>
                  </a:path>
                </a:pathLst>
              </a:custGeom>
              <a:solidFill>
                <a:srgbClr val="FFFFFF"/>
              </a:solidFill>
              <a:ln w="9525">
                <a:noFill/>
                <a:round/>
                <a:headEnd/>
                <a:tailEnd/>
              </a:ln>
            </p:spPr>
            <p:txBody>
              <a:bodyPr/>
              <a:lstStyle/>
              <a:p>
                <a:endParaRPr lang="el-GR" sz="1500"/>
              </a:p>
            </p:txBody>
          </p:sp>
        </p:grpSp>
        <p:pic>
          <p:nvPicPr>
            <p:cNvPr id="6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95462">
              <a:off x="3276584" y="3421975"/>
              <a:ext cx="1344274" cy="14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8" name="Picture 67" descr="Diagram 1 no line.emf"/>
          <p:cNvPicPr>
            <a:picLocks noChangeAspect="1"/>
          </p:cNvPicPr>
          <p:nvPr/>
        </p:nvPicPr>
        <p:blipFill>
          <a:blip r:embed="rId7" cstate="print"/>
          <a:srcRect/>
          <a:stretch>
            <a:fillRect/>
          </a:stretch>
        </p:blipFill>
        <p:spPr bwMode="auto">
          <a:xfrm>
            <a:off x="3276218" y="1587494"/>
            <a:ext cx="2235000" cy="2745000"/>
          </a:xfrm>
          <a:prstGeom prst="rect">
            <a:avLst/>
          </a:prstGeom>
          <a:noFill/>
          <a:ln w="9525">
            <a:noFill/>
            <a:miter lim="800000"/>
            <a:headEnd/>
            <a:tailEnd/>
          </a:ln>
        </p:spPr>
      </p:pic>
      <p:sp>
        <p:nvSpPr>
          <p:cNvPr id="5" name="Title 4">
            <a:extLst>
              <a:ext uri="{FF2B5EF4-FFF2-40B4-BE49-F238E27FC236}">
                <a16:creationId xmlns:a16="http://schemas.microsoft.com/office/drawing/2014/main" id="{4CA43B41-B7B3-4DB7-9FB2-BF1AA2722BCB}"/>
              </a:ext>
            </a:extLst>
          </p:cNvPr>
          <p:cNvSpPr>
            <a:spLocks noGrp="1"/>
          </p:cNvSpPr>
          <p:nvPr>
            <p:ph type="title"/>
          </p:nvPr>
        </p:nvSpPr>
        <p:spPr/>
        <p:txBody>
          <a:bodyPr/>
          <a:lstStyle/>
          <a:p>
            <a:r>
              <a:rPr lang="el-GR" dirty="0"/>
              <a:t>Οι 5 στιγμές  της  υγιεινής των χεριών</a:t>
            </a:r>
            <a:endParaRPr lang="en-GB" dirty="0"/>
          </a:p>
        </p:txBody>
      </p:sp>
    </p:spTree>
    <p:extLst>
      <p:ext uri="{BB962C8B-B14F-4D97-AF65-F5344CB8AC3E}">
        <p14:creationId xmlns:p14="http://schemas.microsoft.com/office/powerpoint/2010/main" val="21822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ΒΗΜΑ 1</a:t>
            </a:r>
          </a:p>
        </p:txBody>
      </p:sp>
      <p:sp>
        <p:nvSpPr>
          <p:cNvPr id="3" name="Text Box 4"/>
          <p:cNvSpPr txBox="1">
            <a:spLocks noChangeArrowheads="1"/>
          </p:cNvSpPr>
          <p:nvPr/>
        </p:nvSpPr>
        <p:spPr bwMode="auto">
          <a:xfrm>
            <a:off x="4883734" y="1633364"/>
            <a:ext cx="3468688" cy="2246769"/>
          </a:xfrm>
          <a:prstGeom prst="rect">
            <a:avLst/>
          </a:prstGeom>
          <a:noFill/>
          <a:ln>
            <a:noFill/>
          </a:ln>
          <a:effectLst/>
        </p:spPr>
        <p:txBody>
          <a:bodyPr>
            <a:spAutoFit/>
          </a:bodyPr>
          <a:lstStyle>
            <a:lvl1pPr marL="180975" indent="-1809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Χειραψία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Βοήθεια στον ασθενή να μετακινηθεί, να πλυθεί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Τοποθέτηση μάσκας οξυγόνου, μασάζ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Σφυγμομέτρηση, μέτρηση πίεσης, στηθοσκόπηση, κτλ. </a:t>
            </a:r>
            <a:endParaRPr lang="en-US" b="0" dirty="0">
              <a:solidFill>
                <a:srgbClr val="000000"/>
              </a:solidFill>
              <a:latin typeface="Calibri Light" panose="020F0302020204030204" pitchFamily="34" charset="0"/>
              <a:cs typeface="Calibri Light" panose="020F0302020204030204" pitchFamily="34" charset="0"/>
            </a:endParaRPr>
          </a:p>
        </p:txBody>
      </p:sp>
      <p:pic>
        <p:nvPicPr>
          <p:cNvPr id="4" name="Picture 6" descr="C:\Users\LEMONIA\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828" y="1229133"/>
            <a:ext cx="3960440" cy="325673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3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l-GR" b="1" dirty="0">
                <a:latin typeface="Calibri" pitchFamily="34" charset="0"/>
              </a:rPr>
              <a:t>ΔΙΚΑΙΩΜΑΤΑ ΑΣΘΕΝΩΝ</a:t>
            </a:r>
            <a:endParaRPr lang="el-GR" b="1" dirty="0"/>
          </a:p>
        </p:txBody>
      </p:sp>
      <p:sp>
        <p:nvSpPr>
          <p:cNvPr id="2" name="Text Placeholder 1"/>
          <p:cNvSpPr>
            <a:spLocks noGrp="1"/>
          </p:cNvSpPr>
          <p:nvPr>
            <p:ph type="body" idx="1"/>
          </p:nvPr>
        </p:nvSpPr>
        <p:spPr/>
        <p:txBody>
          <a:bodyPr/>
          <a:lstStyle/>
          <a:p>
            <a:endParaRPr lang="el-GR"/>
          </a:p>
        </p:txBody>
      </p:sp>
      <p:pic>
        <p:nvPicPr>
          <p:cNvPr id="2052" name="Picture 4" descr="doctornurse"/>
          <p:cNvPicPr>
            <a:picLocks noChangeAspect="1" noChangeArrowheads="1"/>
          </p:cNvPicPr>
          <p:nvPr/>
        </p:nvPicPr>
        <p:blipFill>
          <a:blip r:embed="rId3" cstate="print"/>
          <a:srcRect/>
          <a:stretch>
            <a:fillRect/>
          </a:stretch>
        </p:blipFill>
        <p:spPr bwMode="auto">
          <a:xfrm>
            <a:off x="827584" y="625252"/>
            <a:ext cx="1980220" cy="2996386"/>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77"/>
    </mc:Choice>
    <mc:Fallback xmlns="">
      <p:transition spd="slow" advTm="337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9" name="Text Box 11"/>
          <p:cNvSpPr txBox="1">
            <a:spLocks noChangeArrowheads="1"/>
          </p:cNvSpPr>
          <p:nvPr/>
        </p:nvSpPr>
        <p:spPr bwMode="auto">
          <a:xfrm>
            <a:off x="4963742" y="1117821"/>
            <a:ext cx="3723058" cy="3477875"/>
          </a:xfrm>
          <a:prstGeom prst="rect">
            <a:avLst/>
          </a:prstGeom>
          <a:noFill/>
          <a:ln>
            <a:noFill/>
          </a:ln>
          <a:effectLst/>
        </p:spPr>
        <p:txBody>
          <a:bodyPr wrap="square">
            <a:spAutoFit/>
          </a:bodyPr>
          <a:lstStyle>
            <a:lvl1pPr marL="180975" indent="-1809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Επαφή με βλεννογόνο στόματος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Επαφή με οφθαλμούς (τοποθέτηση κολλύριου)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Τοποθέτηση καθετήρων</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Ενδοφλέβια χορήγηση φαρμάκου</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Αναρρόφηση εκκρίσεων αναπνευστικού συστήματος</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Περιποίηση τραχειοστομίας</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Φροντίδα κεντρικού φλεβικού καθετήρα, κτλ</a:t>
            </a:r>
            <a:r>
              <a:rPr lang="en-GB" b="0" dirty="0">
                <a:solidFill>
                  <a:srgbClr val="000000"/>
                </a:solidFill>
                <a:latin typeface="Calibri Light" panose="020F0302020204030204" pitchFamily="34" charset="0"/>
                <a:cs typeface="Calibri Light" panose="020F0302020204030204" pitchFamily="34" charset="0"/>
              </a:rPr>
              <a:t>. </a:t>
            </a:r>
          </a:p>
        </p:txBody>
      </p:sp>
      <p:pic>
        <p:nvPicPr>
          <p:cNvPr id="56324" name="Picture 6" descr="C:\Users\LEMONIA\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221058"/>
            <a:ext cx="3480387" cy="336185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l-GR" dirty="0"/>
              <a:t>ΒΗΜΑ 2</a:t>
            </a:r>
          </a:p>
        </p:txBody>
      </p:sp>
    </p:spTree>
    <p:extLst>
      <p:ext uri="{BB962C8B-B14F-4D97-AF65-F5344CB8AC3E}">
        <p14:creationId xmlns:p14="http://schemas.microsoft.com/office/powerpoint/2010/main" val="35766632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9"/>
                                        </p:tgtEl>
                                        <p:attrNameLst>
                                          <p:attrName>style.visibility</p:attrName>
                                        </p:attrNameLst>
                                      </p:cBhvr>
                                      <p:to>
                                        <p:strVal val="visible"/>
                                      </p:to>
                                    </p:set>
                                    <p:animEffect transition="in" filter="fade">
                                      <p:cBhvr>
                                        <p:cTn id="7" dur="500"/>
                                        <p:tgtEl>
                                          <p:spTgt spid="539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ΒΗΜΑ 3</a:t>
            </a:r>
          </a:p>
        </p:txBody>
      </p:sp>
      <p:sp>
        <p:nvSpPr>
          <p:cNvPr id="3" name="Text Box 13"/>
          <p:cNvSpPr txBox="1">
            <a:spLocks noChangeArrowheads="1"/>
          </p:cNvSpPr>
          <p:nvPr/>
        </p:nvSpPr>
        <p:spPr bwMode="auto">
          <a:xfrm>
            <a:off x="4860032" y="1271325"/>
            <a:ext cx="3722688" cy="4093428"/>
          </a:xfrm>
          <a:prstGeom prst="rect">
            <a:avLst/>
          </a:prstGeom>
          <a:noFill/>
          <a:ln>
            <a:noFill/>
          </a:ln>
          <a:effectLst/>
        </p:spPr>
        <p:txBody>
          <a:bodyPr>
            <a:spAutoFit/>
          </a:bodyPr>
          <a:lstStyle>
            <a:lvl1pPr marL="180975" indent="-1809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επαφή με βλεννογόνους του ασθενή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φροντίδα τραυμάτων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τοποθέτηση ενδοτραχιακού καθετήρα</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αιμοληψία</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λήψη δείγματος ούρων</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Μετά την επαφή με σωματικά υγρά του ασθενή(εκκρίσεις αναπνευστικού, γαστρικά υγρά, εντερικό περιεχόμενο, ούρα), κτλ</a:t>
            </a:r>
          </a:p>
        </p:txBody>
      </p:sp>
      <p:pic>
        <p:nvPicPr>
          <p:cNvPr id="4" name="Picture 6" descr="C:\Users\LEMONIA\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02913"/>
            <a:ext cx="3420380" cy="3309173"/>
          </a:xfrm>
          <a:prstGeom prst="rect">
            <a:avLst/>
          </a:prstGeom>
          <a:noFill/>
          <a:ln w="38100">
            <a:noFill/>
            <a:miter lim="800000"/>
            <a:headEnd/>
            <a:tailEnd/>
          </a:ln>
        </p:spPr>
      </p:pic>
    </p:spTree>
    <p:extLst>
      <p:ext uri="{BB962C8B-B14F-4D97-AF65-F5344CB8AC3E}">
        <p14:creationId xmlns:p14="http://schemas.microsoft.com/office/powerpoint/2010/main" val="22023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708" name="Text Box 12"/>
          <p:cNvSpPr txBox="1">
            <a:spLocks noChangeArrowheads="1"/>
          </p:cNvSpPr>
          <p:nvPr/>
        </p:nvSpPr>
        <p:spPr bwMode="auto">
          <a:xfrm>
            <a:off x="5308228" y="1561356"/>
            <a:ext cx="3384376" cy="2246769"/>
          </a:xfrm>
          <a:prstGeom prst="rect">
            <a:avLst/>
          </a:prstGeom>
          <a:noFill/>
          <a:ln>
            <a:noFill/>
          </a:ln>
          <a:effectLst/>
        </p:spPr>
        <p:txBody>
          <a:bodyPr wrap="square">
            <a:spAutoFit/>
          </a:bodyPr>
          <a:lstStyle>
            <a:lvl1pPr marL="180975" indent="-1809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Χειραψία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Βοήθεια στον ασθενή να μετακινηθεί, να πλυθεί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Τοποθέτηση μάσκας οξυγόνου, μασάζ </a:t>
            </a:r>
          </a:p>
          <a:p>
            <a:pPr>
              <a:buFont typeface="Arial" pitchFamily="34" charset="0"/>
              <a:buChar char="•"/>
            </a:pPr>
            <a:r>
              <a:rPr lang="el-GR" b="0" dirty="0">
                <a:solidFill>
                  <a:srgbClr val="000000"/>
                </a:solidFill>
                <a:latin typeface="Calibri Light" panose="020F0302020204030204" pitchFamily="34" charset="0"/>
                <a:cs typeface="Calibri Light" panose="020F0302020204030204" pitchFamily="34" charset="0"/>
              </a:rPr>
              <a:t>Σφυγμομέτρηση, μέτρηση πίεσης, στηθοσκόπηση, κτλ. </a:t>
            </a:r>
          </a:p>
        </p:txBody>
      </p:sp>
      <p:sp>
        <p:nvSpPr>
          <p:cNvPr id="2" name="Title 1"/>
          <p:cNvSpPr>
            <a:spLocks noGrp="1"/>
          </p:cNvSpPr>
          <p:nvPr>
            <p:ph type="title"/>
          </p:nvPr>
        </p:nvSpPr>
        <p:spPr/>
        <p:txBody>
          <a:bodyPr/>
          <a:lstStyle/>
          <a:p>
            <a:r>
              <a:rPr lang="el-GR" dirty="0"/>
              <a:t>ΒΗΜΑ 4</a:t>
            </a:r>
          </a:p>
        </p:txBody>
      </p:sp>
      <p:pic>
        <p:nvPicPr>
          <p:cNvPr id="58372" name="Picture 6" descr="C:\Users\LEMONIA\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206025"/>
            <a:ext cx="4186018" cy="3302950"/>
          </a:xfrm>
          <a:prstGeom prst="rect">
            <a:avLst/>
          </a:prstGeom>
          <a:noFill/>
          <a:ln w="38100">
            <a:noFill/>
            <a:miter lim="800000"/>
            <a:headEnd/>
            <a:tailEnd/>
          </a:ln>
        </p:spPr>
      </p:pic>
    </p:spTree>
    <p:extLst>
      <p:ext uri="{BB962C8B-B14F-4D97-AF65-F5344CB8AC3E}">
        <p14:creationId xmlns:p14="http://schemas.microsoft.com/office/powerpoint/2010/main" val="14644897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1708"/>
                                        </p:tgtEl>
                                        <p:attrNameLst>
                                          <p:attrName>style.visibility</p:attrName>
                                        </p:attrNameLst>
                                      </p:cBhvr>
                                      <p:to>
                                        <p:strVal val="visible"/>
                                      </p:to>
                                    </p:set>
                                    <p:animEffect transition="in" filter="fade">
                                      <p:cBhvr>
                                        <p:cTn id="7" dur="500"/>
                                        <p:tgtEl>
                                          <p:spTgt spid="541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ΒΗΜΑ 5</a:t>
            </a:r>
          </a:p>
        </p:txBody>
      </p:sp>
      <p:pic>
        <p:nvPicPr>
          <p:cNvPr id="59395" name="Picture 2" descr="G:\Documents\Transcend\ΠΕΡΙΕΧΟΜΕΝΟ CD ΓΙΑ ΥΓΙΕΙΝΗ ΧΕΡΙΩΝ\Φωτογραφίες (Τεχνική πλυσίματος-Τεχνική αντισηπτικού διαλύματος-\τα 5 βηματα της υγιεινής των χεριών-φωτογραφίες\5.jpg"/>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985349" y="1201738"/>
            <a:ext cx="4752975" cy="3744912"/>
          </a:xfrm>
          <a:prstGeom prst="rect">
            <a:avLst/>
          </a:prstGeom>
          <a:noFill/>
          <a:ln w="38100">
            <a:noFill/>
            <a:miter lim="800000"/>
            <a:headEnd/>
            <a:tailEnd/>
          </a:ln>
        </p:spPr>
      </p:pic>
      <p:sp>
        <p:nvSpPr>
          <p:cNvPr id="66564" name="Content Placeholder 3"/>
          <p:cNvSpPr>
            <a:spLocks noGrp="1"/>
          </p:cNvSpPr>
          <p:nvPr>
            <p:ph sz="half" idx="4294967295"/>
          </p:nvPr>
        </p:nvSpPr>
        <p:spPr>
          <a:xfrm>
            <a:off x="4572000" y="1201738"/>
            <a:ext cx="4356100" cy="2543175"/>
          </a:xfrm>
          <a:prstGeom prst="rect">
            <a:avLst/>
          </a:prstGeom>
          <a:noFill/>
          <a:ln>
            <a:noFill/>
          </a:ln>
        </p:spPr>
        <p:txBody>
          <a:bodyPr>
            <a:noAutofit/>
          </a:bodyPr>
          <a:lstStyle/>
          <a:p>
            <a:pPr eaLnBrk="1" hangingPunct="1"/>
            <a:r>
              <a:rPr lang="el-GR" sz="2000" dirty="0">
                <a:solidFill>
                  <a:srgbClr val="000000"/>
                </a:solidFill>
                <a:latin typeface="Calibri Light" panose="020F0302020204030204" pitchFamily="34" charset="0"/>
                <a:cs typeface="Calibri Light" panose="020F0302020204030204" pitchFamily="34" charset="0"/>
              </a:rPr>
              <a:t>Αλλαγή κλινοσκεπασμάτων (ο ασθενής δεν βρίσκεται στο κρεβάτι) </a:t>
            </a:r>
          </a:p>
          <a:p>
            <a:pPr eaLnBrk="1" hangingPunct="1"/>
            <a:r>
              <a:rPr lang="el-GR" sz="2000" dirty="0">
                <a:solidFill>
                  <a:srgbClr val="000000"/>
                </a:solidFill>
                <a:latin typeface="Calibri Light" panose="020F0302020204030204" pitchFamily="34" charset="0"/>
                <a:cs typeface="Calibri Light" panose="020F0302020204030204" pitchFamily="34" charset="0"/>
              </a:rPr>
              <a:t>Ρύθμιση συσκευής έγχυσης ορού </a:t>
            </a:r>
          </a:p>
          <a:p>
            <a:pPr eaLnBrk="1" hangingPunct="1"/>
            <a:r>
              <a:rPr lang="el-GR" sz="2000" dirty="0">
                <a:solidFill>
                  <a:srgbClr val="000000"/>
                </a:solidFill>
                <a:latin typeface="Calibri Light" panose="020F0302020204030204" pitchFamily="34" charset="0"/>
                <a:cs typeface="Calibri Light" panose="020F0302020204030204" pitchFamily="34" charset="0"/>
              </a:rPr>
              <a:t>Επαφή με το κομοδίνο, το κρεβάτι, το τραπέζι φαγητού, διάγραμμα ασθενή, κουδούνι έκκλησης, διακόπτες, πιεσόμετρο τοίχου, μάσκες οξυγόνου κτλ</a:t>
            </a:r>
            <a:endParaRPr lang="el-GR"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540803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12BB-D8FF-47A0-A448-A7FE5108B6F9}"/>
              </a:ext>
            </a:extLst>
          </p:cNvPr>
          <p:cNvSpPr>
            <a:spLocks noGrp="1"/>
          </p:cNvSpPr>
          <p:nvPr>
            <p:ph type="title"/>
          </p:nvPr>
        </p:nvSpPr>
        <p:spPr/>
        <p:txBody>
          <a:bodyPr/>
          <a:lstStyle/>
          <a:p>
            <a:r>
              <a:rPr lang="el-GR" dirty="0" err="1"/>
              <a:t>Συνιστώμενη</a:t>
            </a:r>
            <a:r>
              <a:rPr lang="el-GR" dirty="0"/>
              <a:t> τεχνική υγιεινής χεριών</a:t>
            </a:r>
            <a:endParaRPr lang="en-GB" dirty="0"/>
          </a:p>
        </p:txBody>
      </p:sp>
      <p:sp>
        <p:nvSpPr>
          <p:cNvPr id="3" name="Content Placeholder 2">
            <a:extLst>
              <a:ext uri="{FF2B5EF4-FFF2-40B4-BE49-F238E27FC236}">
                <a16:creationId xmlns:a16="http://schemas.microsoft.com/office/drawing/2014/main" id="{67892D48-0395-487C-ADCA-6DD504E056D7}"/>
              </a:ext>
            </a:extLst>
          </p:cNvPr>
          <p:cNvSpPr>
            <a:spLocks noGrp="1"/>
          </p:cNvSpPr>
          <p:nvPr>
            <p:ph idx="1"/>
          </p:nvPr>
        </p:nvSpPr>
        <p:spPr/>
        <p:txBody>
          <a:bodyPr>
            <a:normAutofit lnSpcReduction="10000"/>
          </a:bodyPr>
          <a:lstStyle/>
          <a:p>
            <a:r>
              <a:rPr lang="el-GR" b="1" dirty="0">
                <a:solidFill>
                  <a:schemeClr val="accent5">
                    <a:lumMod val="75000"/>
                  </a:schemeClr>
                </a:solidFill>
              </a:rPr>
              <a:t>Αλκοολούχα διαλύματα</a:t>
            </a:r>
          </a:p>
          <a:p>
            <a:pPr lvl="1"/>
            <a:r>
              <a:rPr lang="el-GR" dirty="0"/>
              <a:t>Εφαρμόζουμε στην παλάμη του ενός χεριού και τρίβουμε τα χέρια μεταξύ τους καλύπτοντας όλες τις επιφάνειες μέχρι να στεγνώσει </a:t>
            </a:r>
          </a:p>
          <a:p>
            <a:pPr lvl="1"/>
            <a:r>
              <a:rPr lang="el-GR" dirty="0"/>
              <a:t>Όγκος: ανάλογα με τις οδηγίες του κατασκευαστή</a:t>
            </a:r>
          </a:p>
          <a:p>
            <a:r>
              <a:rPr lang="el-GR" b="1" dirty="0">
                <a:solidFill>
                  <a:schemeClr val="accent5">
                    <a:lumMod val="75000"/>
                  </a:schemeClr>
                </a:solidFill>
              </a:rPr>
              <a:t>Πλύσιμο </a:t>
            </a:r>
            <a:r>
              <a:rPr lang="el-GR" dirty="0"/>
              <a:t> </a:t>
            </a:r>
          </a:p>
          <a:p>
            <a:pPr lvl="1"/>
            <a:r>
              <a:rPr lang="el-GR" dirty="0"/>
              <a:t>Βρέχουμε τα χέρια με νερό, εφαρμόζουμε το σαπούνι και τρίβουμε τα χέρια για τουλάχιστον 15 </a:t>
            </a:r>
            <a:r>
              <a:rPr lang="el-GR" dirty="0" err="1"/>
              <a:t>sec</a:t>
            </a:r>
            <a:endParaRPr lang="el-GR" dirty="0"/>
          </a:p>
          <a:p>
            <a:pPr lvl="1"/>
            <a:r>
              <a:rPr lang="el-GR" dirty="0"/>
              <a:t>Ξεπλένουμε τα χέρια και τα στεγνώνουμε με </a:t>
            </a:r>
            <a:r>
              <a:rPr lang="el-GR" dirty="0" err="1"/>
              <a:t>χειροπετσέτα</a:t>
            </a:r>
            <a:r>
              <a:rPr lang="el-GR" dirty="0"/>
              <a:t> μιας χρήσεως</a:t>
            </a:r>
          </a:p>
          <a:p>
            <a:pPr lvl="1"/>
            <a:r>
              <a:rPr lang="el-GR" dirty="0"/>
              <a:t>Χρησιμοποιούμε τη </a:t>
            </a:r>
            <a:r>
              <a:rPr lang="el-GR" dirty="0" err="1"/>
              <a:t>χειροπετσέτα</a:t>
            </a:r>
            <a:r>
              <a:rPr lang="el-GR" dirty="0"/>
              <a:t> για να κλείσουμε τη βρύση</a:t>
            </a:r>
            <a:endParaRPr lang="en-GB" dirty="0"/>
          </a:p>
        </p:txBody>
      </p:sp>
      <p:sp>
        <p:nvSpPr>
          <p:cNvPr id="44036" name="Text Box 4"/>
          <p:cNvSpPr txBox="1">
            <a:spLocks noChangeArrowheads="1"/>
          </p:cNvSpPr>
          <p:nvPr/>
        </p:nvSpPr>
        <p:spPr bwMode="auto">
          <a:xfrm>
            <a:off x="1091614" y="5296190"/>
            <a:ext cx="6960773" cy="276999"/>
          </a:xfrm>
          <a:prstGeom prst="rect">
            <a:avLst/>
          </a:prstGeom>
          <a:noFill/>
          <a:ln w="9525">
            <a:noFill/>
            <a:miter lim="800000"/>
            <a:headEnd/>
            <a:tailEnd/>
          </a:ln>
        </p:spPr>
        <p:txBody>
          <a:bodyPr wrap="square">
            <a:spAutoFit/>
          </a:bodyPr>
          <a:lstStyle/>
          <a:p>
            <a:pPr eaLnBrk="0" hangingPunct="0">
              <a:lnSpc>
                <a:spcPct val="80000"/>
              </a:lnSpc>
            </a:pPr>
            <a:r>
              <a:rPr lang="en-US" sz="1500" dirty="0">
                <a:solidFill>
                  <a:schemeClr val="bg1">
                    <a:lumMod val="50000"/>
                  </a:schemeClr>
                </a:solidFill>
                <a:latin typeface="Calibri" pitchFamily="34" charset="0"/>
              </a:rPr>
              <a:t>Guideline for Hand Hygiene in Health-care Settings.  </a:t>
            </a:r>
            <a:r>
              <a:rPr lang="en-US" sz="1500" i="1" dirty="0">
                <a:solidFill>
                  <a:schemeClr val="bg1">
                    <a:lumMod val="50000"/>
                  </a:schemeClr>
                </a:solidFill>
                <a:latin typeface="Calibri" pitchFamily="34" charset="0"/>
              </a:rPr>
              <a:t>MMWR 2002</a:t>
            </a:r>
            <a:r>
              <a:rPr lang="en-US" sz="1500" dirty="0">
                <a:solidFill>
                  <a:schemeClr val="bg1">
                    <a:lumMod val="50000"/>
                  </a:schemeClr>
                </a:solidFill>
                <a:latin typeface="Calibri" pitchFamily="34" charset="0"/>
              </a:rPr>
              <a:t>;  vol. 51, no. RR-16.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200897"/>
            <a:ext cx="6727032" cy="3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628" y="218051"/>
            <a:ext cx="6720748" cy="92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55" y="1705375"/>
            <a:ext cx="7163594" cy="202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453" y="1705376"/>
            <a:ext cx="7191375" cy="239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3453" y="1705375"/>
            <a:ext cx="7151688" cy="225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3653" y="4684948"/>
            <a:ext cx="2049372" cy="47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0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fade">
                                      <p:cBhvr>
                                        <p:cTn id="12" dur="5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fade">
                                      <p:cBhvr>
                                        <p:cTn id="17" dur="500"/>
                                        <p:tgtEl>
                                          <p:spTgt spid="717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175"/>
                                        </p:tgtEl>
                                        <p:attrNameLst>
                                          <p:attrName>style.visibility</p:attrName>
                                        </p:attrNameLst>
                                      </p:cBhvr>
                                      <p:to>
                                        <p:strVal val="visible"/>
                                      </p:to>
                                    </p:set>
                                    <p:animEffect transition="in" filter="fade">
                                      <p:cBhvr>
                                        <p:cTn id="21"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598295-DE15-406A-B0E6-53818BAC9B56}"/>
              </a:ext>
            </a:extLst>
          </p:cNvPr>
          <p:cNvSpPr>
            <a:spLocks noGrp="1"/>
          </p:cNvSpPr>
          <p:nvPr>
            <p:ph type="title"/>
          </p:nvPr>
        </p:nvSpPr>
        <p:spPr/>
        <p:txBody>
          <a:bodyPr/>
          <a:lstStyle/>
          <a:p>
            <a:endParaRPr lang="en-GB"/>
          </a:p>
        </p:txBody>
      </p:sp>
      <p:pic>
        <p:nvPicPr>
          <p:cNvPr id="5" name="John Hopkins Hand Rubbing Steps Using the WHO Technique">
            <a:hlinkClick r:id="" action="ppaction://media"/>
            <a:extLst>
              <a:ext uri="{FF2B5EF4-FFF2-40B4-BE49-F238E27FC236}">
                <a16:creationId xmlns:a16="http://schemas.microsoft.com/office/drawing/2014/main" id="{0F35D5E6-733B-4A64-8D8D-DF14E7419C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8272" y="941948"/>
            <a:ext cx="7427455" cy="4177944"/>
          </a:xfrm>
        </p:spPr>
      </p:pic>
    </p:spTree>
    <p:extLst>
      <p:ext uri="{BB962C8B-B14F-4D97-AF65-F5344CB8AC3E}">
        <p14:creationId xmlns:p14="http://schemas.microsoft.com/office/powerpoint/2010/main" val="236922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303" y="229259"/>
            <a:ext cx="4964445" cy="91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372" y="1502142"/>
            <a:ext cx="6800929" cy="3379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1648" y="1467112"/>
            <a:ext cx="6730048" cy="328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25" y="5231364"/>
            <a:ext cx="6762750" cy="37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3653" y="4684948"/>
            <a:ext cx="2049372" cy="47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34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5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149"/>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6150"/>
                                        </p:tgtEl>
                                        <p:attrNameLst>
                                          <p:attrName>style.visibility</p:attrName>
                                        </p:attrNameLst>
                                      </p:cBhvr>
                                      <p:to>
                                        <p:strVal val="visible"/>
                                      </p:to>
                                    </p:set>
                                    <p:animEffect transition="in" filter="fade">
                                      <p:cBhvr>
                                        <p:cTn id="15" dur="500"/>
                                        <p:tgtEl>
                                          <p:spTgt spid="615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151"/>
                                        </p:tgtEl>
                                        <p:attrNameLst>
                                          <p:attrName>style.visibility</p:attrName>
                                        </p:attrNameLst>
                                      </p:cBhvr>
                                      <p:to>
                                        <p:strVal val="visible"/>
                                      </p:to>
                                    </p:set>
                                    <p:animEffect transition="in" filter="fade">
                                      <p:cBhvr>
                                        <p:cTn id="1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EF18-3A66-40EF-AB59-D4E277A7D9C9}"/>
              </a:ext>
            </a:extLst>
          </p:cNvPr>
          <p:cNvSpPr>
            <a:spLocks noGrp="1"/>
          </p:cNvSpPr>
          <p:nvPr>
            <p:ph type="title"/>
          </p:nvPr>
        </p:nvSpPr>
        <p:spPr/>
        <p:txBody>
          <a:bodyPr/>
          <a:lstStyle/>
          <a:p>
            <a:endParaRPr lang="en-GB"/>
          </a:p>
        </p:txBody>
      </p:sp>
      <p:pic>
        <p:nvPicPr>
          <p:cNvPr id="4" name="BMJ Learning Hand washing technique">
            <a:hlinkClick r:id="" action="ppaction://media"/>
            <a:extLst>
              <a:ext uri="{FF2B5EF4-FFF2-40B4-BE49-F238E27FC236}">
                <a16:creationId xmlns:a16="http://schemas.microsoft.com/office/drawing/2014/main" id="{76C5A94F-B670-4517-9153-2706130DAE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3682" y="839843"/>
            <a:ext cx="7373007" cy="4147316"/>
          </a:xfrm>
        </p:spPr>
      </p:pic>
    </p:spTree>
    <p:extLst>
      <p:ext uri="{BB962C8B-B14F-4D97-AF65-F5344CB8AC3E}">
        <p14:creationId xmlns:p14="http://schemas.microsoft.com/office/powerpoint/2010/main" val="275819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p:txBody>
          <a:bodyPr/>
          <a:lstStyle/>
          <a:p>
            <a:pPr eaLnBrk="1" hangingPunct="1"/>
            <a:r>
              <a:rPr lang="el-GR" dirty="0">
                <a:latin typeface="Calibri" pitchFamily="34" charset="0"/>
              </a:rPr>
              <a:t>«Δύσκολες» περιοχές</a:t>
            </a:r>
          </a:p>
        </p:txBody>
      </p:sp>
      <p:pic>
        <p:nvPicPr>
          <p:cNvPr id="46083" name="Picture 5" descr="nhsu_200150"/>
          <p:cNvPicPr>
            <a:picLocks noChangeAspect="1" noChangeArrowheads="1"/>
          </p:cNvPicPr>
          <p:nvPr/>
        </p:nvPicPr>
        <p:blipFill>
          <a:blip r:embed="rId2" cstate="print"/>
          <a:srcRect/>
          <a:stretch>
            <a:fillRect/>
          </a:stretch>
        </p:blipFill>
        <p:spPr bwMode="auto">
          <a:xfrm>
            <a:off x="815438" y="999093"/>
            <a:ext cx="4692666" cy="4215561"/>
          </a:xfrm>
          <a:prstGeom prst="rect">
            <a:avLst/>
          </a:prstGeom>
          <a:noFill/>
          <a:ln w="9525">
            <a:noFill/>
            <a:miter lim="800000"/>
            <a:headEnd/>
            <a:tailEnd/>
          </a:ln>
        </p:spPr>
      </p:pic>
      <p:grpSp>
        <p:nvGrpSpPr>
          <p:cNvPr id="11" name="10 - Ομάδα"/>
          <p:cNvGrpSpPr/>
          <p:nvPr/>
        </p:nvGrpSpPr>
        <p:grpSpPr>
          <a:xfrm>
            <a:off x="5508104" y="2256865"/>
            <a:ext cx="2820458" cy="1609018"/>
            <a:chOff x="5609431" y="2555612"/>
            <a:chExt cx="3384550" cy="1930820"/>
          </a:xfrm>
        </p:grpSpPr>
        <p:sp>
          <p:nvSpPr>
            <p:cNvPr id="217098" name="Text Box 10"/>
            <p:cNvSpPr txBox="1">
              <a:spLocks noChangeArrowheads="1"/>
            </p:cNvSpPr>
            <p:nvPr/>
          </p:nvSpPr>
          <p:spPr bwMode="auto">
            <a:xfrm>
              <a:off x="5609431" y="2555612"/>
              <a:ext cx="3384550" cy="418653"/>
            </a:xfrm>
            <a:prstGeom prst="rect">
              <a:avLst/>
            </a:prstGeom>
            <a:noFill/>
            <a:ln w="0">
              <a:noFill/>
              <a:miter lim="800000"/>
              <a:headEnd/>
              <a:tailEnd/>
            </a:ln>
            <a:effectLst/>
          </p:spPr>
          <p:txBody>
            <a:bodyPr>
              <a:spAutoFit/>
            </a:bodyPr>
            <a:lstStyle/>
            <a:p>
              <a:pPr algn="ctr">
                <a:defRPr/>
              </a:pPr>
              <a:r>
                <a:rPr lang="el-GR" sz="1667" b="1" dirty="0">
                  <a:latin typeface="Calibri" pitchFamily="34" charset="0"/>
                </a:rPr>
                <a:t>Χειρότερο καθάρισμα</a:t>
              </a:r>
            </a:p>
          </p:txBody>
        </p:sp>
        <p:grpSp>
          <p:nvGrpSpPr>
            <p:cNvPr id="10" name="9 - Ομάδα"/>
            <p:cNvGrpSpPr/>
            <p:nvPr/>
          </p:nvGrpSpPr>
          <p:grpSpPr>
            <a:xfrm>
              <a:off x="7159625" y="2883920"/>
              <a:ext cx="221678" cy="1218753"/>
              <a:chOff x="6607175" y="2883920"/>
              <a:chExt cx="221678" cy="1218753"/>
            </a:xfrm>
          </p:grpSpPr>
          <p:sp>
            <p:nvSpPr>
              <p:cNvPr id="46084" name="Rectangle 9"/>
              <p:cNvSpPr>
                <a:spLocks noChangeArrowheads="1"/>
              </p:cNvSpPr>
              <p:nvPr/>
            </p:nvSpPr>
            <p:spPr bwMode="auto">
              <a:xfrm>
                <a:off x="6607175" y="2883920"/>
                <a:ext cx="221678" cy="418653"/>
              </a:xfrm>
              <a:prstGeom prst="rect">
                <a:avLst/>
              </a:prstGeom>
              <a:solidFill>
                <a:srgbClr val="DE0000"/>
              </a:solidFill>
              <a:ln w="0">
                <a:noFill/>
                <a:miter lim="800000"/>
                <a:headEnd/>
                <a:tailEnd/>
              </a:ln>
            </p:spPr>
            <p:txBody>
              <a:bodyPr wrap="none" anchor="ctr">
                <a:spAutoFit/>
              </a:bodyPr>
              <a:lstStyle/>
              <a:p>
                <a:endParaRPr lang="el-GR" sz="1667"/>
              </a:p>
            </p:txBody>
          </p:sp>
          <p:sp>
            <p:nvSpPr>
              <p:cNvPr id="46086" name="Rectangle 11"/>
              <p:cNvSpPr>
                <a:spLocks noChangeArrowheads="1"/>
              </p:cNvSpPr>
              <p:nvPr/>
            </p:nvSpPr>
            <p:spPr bwMode="auto">
              <a:xfrm>
                <a:off x="6607175" y="3156969"/>
                <a:ext cx="221677" cy="418653"/>
              </a:xfrm>
              <a:prstGeom prst="rect">
                <a:avLst/>
              </a:prstGeom>
              <a:solidFill>
                <a:srgbClr val="CCCCFF"/>
              </a:solidFill>
              <a:ln w="0">
                <a:noFill/>
                <a:miter lim="800000"/>
                <a:headEnd/>
                <a:tailEnd/>
              </a:ln>
            </p:spPr>
            <p:txBody>
              <a:bodyPr wrap="none" anchor="ctr">
                <a:spAutoFit/>
              </a:bodyPr>
              <a:lstStyle/>
              <a:p>
                <a:endParaRPr lang="el-GR" sz="1667"/>
              </a:p>
            </p:txBody>
          </p:sp>
          <p:sp>
            <p:nvSpPr>
              <p:cNvPr id="46087" name="Rectangle 12"/>
              <p:cNvSpPr>
                <a:spLocks noChangeArrowheads="1"/>
              </p:cNvSpPr>
              <p:nvPr/>
            </p:nvSpPr>
            <p:spPr bwMode="auto">
              <a:xfrm>
                <a:off x="6607175" y="3417321"/>
                <a:ext cx="221677" cy="418653"/>
              </a:xfrm>
              <a:prstGeom prst="rect">
                <a:avLst/>
              </a:prstGeom>
              <a:solidFill>
                <a:srgbClr val="592ED2"/>
              </a:solidFill>
              <a:ln w="0">
                <a:noFill/>
                <a:miter lim="800000"/>
                <a:headEnd/>
                <a:tailEnd/>
              </a:ln>
            </p:spPr>
            <p:txBody>
              <a:bodyPr wrap="none" anchor="ctr">
                <a:spAutoFit/>
              </a:bodyPr>
              <a:lstStyle/>
              <a:p>
                <a:endParaRPr lang="el-GR" sz="1667"/>
              </a:p>
            </p:txBody>
          </p:sp>
          <p:sp>
            <p:nvSpPr>
              <p:cNvPr id="46088" name="Rectangle 13"/>
              <p:cNvSpPr>
                <a:spLocks noChangeArrowheads="1"/>
              </p:cNvSpPr>
              <p:nvPr/>
            </p:nvSpPr>
            <p:spPr bwMode="auto">
              <a:xfrm>
                <a:off x="6607175" y="3684020"/>
                <a:ext cx="221677" cy="418653"/>
              </a:xfrm>
              <a:prstGeom prst="rect">
                <a:avLst/>
              </a:prstGeom>
              <a:solidFill>
                <a:srgbClr val="660066"/>
              </a:solidFill>
              <a:ln w="0">
                <a:noFill/>
                <a:miter lim="800000"/>
                <a:headEnd/>
                <a:tailEnd/>
              </a:ln>
            </p:spPr>
            <p:txBody>
              <a:bodyPr wrap="none" anchor="ctr">
                <a:spAutoFit/>
              </a:bodyPr>
              <a:lstStyle/>
              <a:p>
                <a:endParaRPr lang="el-GR" sz="1667"/>
              </a:p>
            </p:txBody>
          </p:sp>
        </p:grpSp>
        <p:sp>
          <p:nvSpPr>
            <p:cNvPr id="217102" name="Text Box 14"/>
            <p:cNvSpPr txBox="1">
              <a:spLocks noChangeArrowheads="1"/>
            </p:cNvSpPr>
            <p:nvPr/>
          </p:nvSpPr>
          <p:spPr bwMode="auto">
            <a:xfrm>
              <a:off x="5609431" y="4067779"/>
              <a:ext cx="3384550" cy="418653"/>
            </a:xfrm>
            <a:prstGeom prst="rect">
              <a:avLst/>
            </a:prstGeom>
            <a:noFill/>
            <a:ln w="0">
              <a:noFill/>
              <a:miter lim="800000"/>
              <a:headEnd/>
              <a:tailEnd/>
            </a:ln>
            <a:effectLst/>
          </p:spPr>
          <p:txBody>
            <a:bodyPr>
              <a:spAutoFit/>
            </a:bodyPr>
            <a:lstStyle/>
            <a:p>
              <a:pPr algn="ctr">
                <a:defRPr/>
              </a:pPr>
              <a:r>
                <a:rPr lang="el-GR" sz="1667" b="1" dirty="0">
                  <a:latin typeface="Calibri" pitchFamily="34" charset="0"/>
                </a:rPr>
                <a:t>Καλύτερο καθάρισμα</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329F-4F68-4D52-B337-0FD4D2A70B55}"/>
              </a:ext>
            </a:extLst>
          </p:cNvPr>
          <p:cNvSpPr>
            <a:spLocks noGrp="1"/>
          </p:cNvSpPr>
          <p:nvPr>
            <p:ph type="title"/>
          </p:nvPr>
        </p:nvSpPr>
        <p:spPr/>
        <p:txBody>
          <a:bodyPr/>
          <a:lstStyle/>
          <a:p>
            <a:r>
              <a:rPr lang="el-GR" dirty="0"/>
              <a:t>Τι πρέπει να κάνουμε;</a:t>
            </a:r>
            <a:endParaRPr lang="en-GB" dirty="0"/>
          </a:p>
        </p:txBody>
      </p:sp>
      <p:sp>
        <p:nvSpPr>
          <p:cNvPr id="3" name="Content Placeholder 2">
            <a:extLst>
              <a:ext uri="{FF2B5EF4-FFF2-40B4-BE49-F238E27FC236}">
                <a16:creationId xmlns:a16="http://schemas.microsoft.com/office/drawing/2014/main" id="{DC7BB0EE-1ABA-4A16-B4A7-DBC5D553DD0E}"/>
              </a:ext>
            </a:extLst>
          </p:cNvPr>
          <p:cNvSpPr>
            <a:spLocks noGrp="1"/>
          </p:cNvSpPr>
          <p:nvPr>
            <p:ph idx="1"/>
          </p:nvPr>
        </p:nvSpPr>
        <p:spPr/>
        <p:txBody>
          <a:bodyPr>
            <a:normAutofit fontScale="70000" lnSpcReduction="20000"/>
          </a:bodyPr>
          <a:lstStyle/>
          <a:p>
            <a:r>
              <a:rPr lang="el-GR" dirty="0"/>
              <a:t>Άνδρας 52 ετών διαγιγνώσκεται με σιδηροπενική αναιμία. Προγραμματίζεται </a:t>
            </a:r>
            <a:r>
              <a:rPr lang="el-GR" dirty="0" err="1"/>
              <a:t>γαστροσκόπηση</a:t>
            </a:r>
            <a:r>
              <a:rPr lang="el-GR" dirty="0"/>
              <a:t> και </a:t>
            </a:r>
            <a:r>
              <a:rPr lang="el-GR" dirty="0" err="1"/>
              <a:t>κολονοσκόπηση</a:t>
            </a:r>
            <a:r>
              <a:rPr lang="el-GR" dirty="0"/>
              <a:t> αλλά ο ασθενής δεν θέλει να υποβληθεί σε </a:t>
            </a:r>
            <a:r>
              <a:rPr lang="el-GR" dirty="0" err="1"/>
              <a:t>κολονοσκόπηση</a:t>
            </a:r>
            <a:r>
              <a:rPr lang="el-GR" dirty="0"/>
              <a:t>.</a:t>
            </a:r>
          </a:p>
          <a:p>
            <a:r>
              <a:rPr lang="el-GR" dirty="0"/>
              <a:t>Γυναίκα 32 ετών εισάγεται μετά από εκούσια </a:t>
            </a:r>
            <a:r>
              <a:rPr lang="el-GR" dirty="0" err="1"/>
              <a:t>αυτοδηλητηρίαση</a:t>
            </a:r>
            <a:r>
              <a:rPr lang="el-GR" dirty="0"/>
              <a:t> με 30 </a:t>
            </a:r>
            <a:r>
              <a:rPr lang="en-GB" dirty="0"/>
              <a:t>gr </a:t>
            </a:r>
            <a:r>
              <a:rPr lang="el-GR" dirty="0" err="1"/>
              <a:t>παρακεταμόλης</a:t>
            </a:r>
            <a:r>
              <a:rPr lang="el-GR" dirty="0"/>
              <a:t>. Έχει ιστορικό καταθλιπτικής συνδρομής. Δηλώνει ότι δεν επιθυμεί να νοσηλευθεί και αναλαμβάνει την ευθύνη για την έξοδό της.</a:t>
            </a:r>
          </a:p>
          <a:p>
            <a:r>
              <a:rPr lang="el-GR" dirty="0"/>
              <a:t>Γυναίκα 83 ετών, ζει μόνη της και προσέρχεται στο ΤΕΠ εξαιτίας επίμονου βήχα. Στην ακτινογραφία θώρακος διαπιστώνεται όζος πνεύμονα μεγέθους 2 </a:t>
            </a:r>
            <a:r>
              <a:rPr lang="en-GB" dirty="0"/>
              <a:t>cm</a:t>
            </a:r>
            <a:r>
              <a:rPr lang="el-GR" dirty="0"/>
              <a:t>, πιθανά κακοήθης. Η θέση του όζου δεν δικαιολογεί τον βήχα που αποδίδεται μάλλον στην έναρξη αναστολέα του </a:t>
            </a:r>
            <a:r>
              <a:rPr lang="en-GB" dirty="0"/>
              <a:t>ACE</a:t>
            </a:r>
            <a:r>
              <a:rPr lang="el-GR" dirty="0"/>
              <a:t> για υπέρταση. Προτείνεται στην ασθενή να υποβληθεί σε </a:t>
            </a:r>
            <a:r>
              <a:rPr lang="en-GB" dirty="0"/>
              <a:t>CT </a:t>
            </a:r>
            <a:r>
              <a:rPr lang="el-GR" dirty="0"/>
              <a:t>θώρακος και βρογχοσκόπηση αλλά δηλώνει ότι δεν επιθυμεί περαιτέρω διερεύνηση.</a:t>
            </a:r>
          </a:p>
          <a:p>
            <a:r>
              <a:rPr lang="el-GR" dirty="0"/>
              <a:t>Άνδρας 62 ετών, με ιστορικό σακχαρώδη διαβήτη προσέρχεται με μέλαινες κενώσεις από εβδομάδος. Έχει </a:t>
            </a:r>
            <a:r>
              <a:rPr lang="en-GB" dirty="0"/>
              <a:t>Hb=6,5 g/dl</a:t>
            </a:r>
            <a:r>
              <a:rPr lang="el-GR" dirty="0"/>
              <a:t> και εμφανίζει ισχαιμικές αλλοιώσεις στο ΗΚΓ. Στη </a:t>
            </a:r>
            <a:r>
              <a:rPr lang="el-GR" dirty="0" err="1"/>
              <a:t>γαστροσκόπηση</a:t>
            </a:r>
            <a:r>
              <a:rPr lang="el-GR" dirty="0"/>
              <a:t> υπάρχει έλκος 12δακτυλου με ορατό αγγείο. Ενημερώνετε τον ασθενή ότι πρέπει να μεταγγισθεί άμεσα αλλά αυτός αρνείται λόγω των θρησκευτικών του πεποιθήσεων.</a:t>
            </a:r>
            <a:endParaRPr lang="en-GB" dirty="0"/>
          </a:p>
        </p:txBody>
      </p:sp>
    </p:spTree>
    <p:extLst>
      <p:ext uri="{BB962C8B-B14F-4D97-AF65-F5344CB8AC3E}">
        <p14:creationId xmlns:p14="http://schemas.microsoft.com/office/powerpoint/2010/main" val="8090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l-GR" dirty="0">
                <a:latin typeface="Calibri" pitchFamily="34" charset="0"/>
              </a:rPr>
              <a:t>Πρόσθετα μέτρα καθαριότητας</a:t>
            </a:r>
          </a:p>
        </p:txBody>
      </p:sp>
      <p:pic>
        <p:nvPicPr>
          <p:cNvPr id="53251" name="Picture 3" descr="nhsu_200151"/>
          <p:cNvPicPr>
            <a:picLocks noChangeAspect="1" noChangeArrowheads="1"/>
          </p:cNvPicPr>
          <p:nvPr/>
        </p:nvPicPr>
        <p:blipFill>
          <a:blip r:embed="rId2" cstate="print"/>
          <a:srcRect/>
          <a:stretch>
            <a:fillRect/>
          </a:stretch>
        </p:blipFill>
        <p:spPr bwMode="auto">
          <a:xfrm>
            <a:off x="1075533" y="1722441"/>
            <a:ext cx="6954573" cy="3442229"/>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eaLnBrk="1" hangingPunct="1">
              <a:lnSpc>
                <a:spcPct val="80000"/>
              </a:lnSpc>
            </a:pPr>
            <a:r>
              <a:rPr lang="el-GR" dirty="0"/>
              <a:t>Χρήση γαντιών</a:t>
            </a:r>
            <a:endParaRPr lang="en-US" dirty="0"/>
          </a:p>
        </p:txBody>
      </p:sp>
      <p:sp>
        <p:nvSpPr>
          <p:cNvPr id="128003" name="Rectangle 3"/>
          <p:cNvSpPr>
            <a:spLocks noGrp="1" noChangeArrowheads="1"/>
          </p:cNvSpPr>
          <p:nvPr>
            <p:ph idx="1"/>
          </p:nvPr>
        </p:nvSpPr>
        <p:spPr/>
        <p:txBody>
          <a:bodyPr>
            <a:normAutofit/>
          </a:bodyPr>
          <a:lstStyle/>
          <a:p>
            <a:pPr eaLnBrk="1" hangingPunct="1">
              <a:lnSpc>
                <a:spcPct val="85000"/>
              </a:lnSpc>
              <a:spcBef>
                <a:spcPct val="50000"/>
              </a:spcBef>
              <a:defRPr/>
            </a:pPr>
            <a:r>
              <a:rPr lang="el-GR" dirty="0"/>
              <a:t>Φοράτε γάντια όταν έρχεστε σε επαφή με αίμα ή άλλα δυνητικά μολυσματικά υλικά</a:t>
            </a:r>
          </a:p>
          <a:p>
            <a:pPr eaLnBrk="1" hangingPunct="1">
              <a:lnSpc>
                <a:spcPct val="85000"/>
              </a:lnSpc>
              <a:spcBef>
                <a:spcPct val="50000"/>
              </a:spcBef>
              <a:defRPr/>
            </a:pPr>
            <a:r>
              <a:rPr lang="el-GR" dirty="0"/>
              <a:t>Βγάλτε τα γάντια μόλις τελειώσετε τη  φροντίδα του ασθενούς</a:t>
            </a:r>
          </a:p>
          <a:p>
            <a:pPr eaLnBrk="1" hangingPunct="1">
              <a:lnSpc>
                <a:spcPct val="85000"/>
              </a:lnSpc>
              <a:spcBef>
                <a:spcPct val="50000"/>
              </a:spcBef>
              <a:defRPr/>
            </a:pPr>
            <a:r>
              <a:rPr lang="el-GR" dirty="0"/>
              <a:t>Μη φοράτε το ίδιο ζευγάρι γάντια για τη φροντίδα περισσότερων από ένα ασθενή</a:t>
            </a:r>
          </a:p>
          <a:p>
            <a:pPr eaLnBrk="1" hangingPunct="1">
              <a:lnSpc>
                <a:spcPct val="85000"/>
              </a:lnSpc>
              <a:spcBef>
                <a:spcPct val="50000"/>
              </a:spcBef>
              <a:defRPr/>
            </a:pPr>
            <a:r>
              <a:rPr lang="el-GR" dirty="0"/>
              <a:t>Υγιεινή χεριών πριν (πλύσιμο ή επάλειψη με αλκοόλ) και μετά (πάντα πλύσιμο) τη χρήση των γαντιών. </a:t>
            </a:r>
            <a:endParaRPr lang="el-GR" sz="2333" dirty="0"/>
          </a:p>
          <a:p>
            <a:pPr eaLnBrk="1" hangingPunct="1">
              <a:lnSpc>
                <a:spcPct val="85000"/>
              </a:lnSpc>
              <a:spcBef>
                <a:spcPct val="50000"/>
              </a:spcBef>
              <a:defRPr/>
            </a:pPr>
            <a:r>
              <a:rPr lang="el-GR" sz="3583" b="1" i="1" dirty="0">
                <a:solidFill>
                  <a:srgbClr val="C00000"/>
                </a:solidFill>
                <a:effectLst>
                  <a:outerShdw blurRad="38100" dist="38100" dir="2700000" algn="tl">
                    <a:srgbClr val="000000">
                      <a:alpha val="43137"/>
                    </a:srgbClr>
                  </a:outerShdw>
                </a:effectLst>
              </a:rPr>
              <a:t>Μην πλένετε τα γάντια !</a:t>
            </a:r>
            <a:endParaRPr lang="en-US" sz="3583" b="1" i="1" dirty="0">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p:txBody>
          <a:bodyPr/>
          <a:lstStyle/>
          <a:p>
            <a:pPr algn="ctr" eaLnBrk="1" hangingPunct="1">
              <a:lnSpc>
                <a:spcPct val="80000"/>
              </a:lnSpc>
            </a:pPr>
            <a:r>
              <a:rPr lang="el-GR" sz="3333" dirty="0"/>
              <a:t>Παράγοντες χαμηλής συμμόρφωσης όπως αναφέρονται από το προσωπικό</a:t>
            </a:r>
            <a:endParaRPr lang="en-US" sz="3333" dirty="0"/>
          </a:p>
        </p:txBody>
      </p:sp>
      <p:sp>
        <p:nvSpPr>
          <p:cNvPr id="2" name="Content Placeholder 1">
            <a:extLst>
              <a:ext uri="{FF2B5EF4-FFF2-40B4-BE49-F238E27FC236}">
                <a16:creationId xmlns:a16="http://schemas.microsoft.com/office/drawing/2014/main" id="{05FD6328-C941-4146-B0AB-B5783FED404B}"/>
              </a:ext>
            </a:extLst>
          </p:cNvPr>
          <p:cNvSpPr>
            <a:spLocks noGrp="1"/>
          </p:cNvSpPr>
          <p:nvPr>
            <p:ph idx="1"/>
          </p:nvPr>
        </p:nvSpPr>
        <p:spPr/>
        <p:txBody>
          <a:bodyPr/>
          <a:lstStyle/>
          <a:p>
            <a:r>
              <a:rPr lang="el-GR" dirty="0"/>
              <a:t>Πολλή δουλειά / ανεπαρκής χρόνος</a:t>
            </a:r>
          </a:p>
          <a:p>
            <a:r>
              <a:rPr lang="el-GR" dirty="0"/>
              <a:t>Έλλειψη προσωπικού / υπερβολικός αριθμός ασθενών</a:t>
            </a:r>
          </a:p>
          <a:p>
            <a:r>
              <a:rPr lang="el-GR" dirty="0"/>
              <a:t>Τα υλικά που χρησιμοποιούνται προκαλούν ξηρότητα και ερεθισμό στα χέρια</a:t>
            </a:r>
          </a:p>
          <a:p>
            <a:r>
              <a:rPr lang="el-GR" dirty="0"/>
              <a:t>Οι νιπτήρες είναι σε άβολη θέση ή δεν υπάρχουν</a:t>
            </a:r>
          </a:p>
          <a:p>
            <a:r>
              <a:rPr lang="el-GR" dirty="0"/>
              <a:t>Δεν υπάρχει σαπούνι και </a:t>
            </a:r>
            <a:r>
              <a:rPr lang="el-GR" dirty="0" err="1"/>
              <a:t>χειροπετσέτες</a:t>
            </a:r>
            <a:endParaRPr lang="el-GR" dirty="0"/>
          </a:p>
          <a:p>
            <a:r>
              <a:rPr lang="el-GR" dirty="0"/>
              <a:t>Προτεραιότητα στις ανάγκες του ασθενούς</a:t>
            </a:r>
          </a:p>
          <a:p>
            <a:r>
              <a:rPr lang="el-GR" dirty="0"/>
              <a:t>Χαμηλή πιθανότητα να μόλυνσης από τους ασθενείς</a:t>
            </a:r>
          </a:p>
          <a:p>
            <a:endParaRPr lang="en-GB" dirty="0"/>
          </a:p>
        </p:txBody>
      </p:sp>
      <p:sp>
        <p:nvSpPr>
          <p:cNvPr id="28676" name="Text Box 1028"/>
          <p:cNvSpPr txBox="1">
            <a:spLocks noChangeArrowheads="1"/>
          </p:cNvSpPr>
          <p:nvPr/>
        </p:nvSpPr>
        <p:spPr bwMode="auto">
          <a:xfrm>
            <a:off x="2921000" y="5471215"/>
            <a:ext cx="6223000" cy="243785"/>
          </a:xfrm>
          <a:prstGeom prst="rect">
            <a:avLst/>
          </a:prstGeom>
          <a:noFill/>
          <a:ln w="9525">
            <a:noFill/>
            <a:miter lim="800000"/>
            <a:headEnd/>
            <a:tailEnd/>
          </a:ln>
        </p:spPr>
        <p:txBody>
          <a:bodyPr>
            <a:spAutoFit/>
          </a:bodyPr>
          <a:lstStyle/>
          <a:p>
            <a:pPr algn="r" eaLnBrk="0" hangingPunct="0">
              <a:lnSpc>
                <a:spcPct val="80000"/>
              </a:lnSpc>
            </a:pPr>
            <a:r>
              <a:rPr lang="en-US" sz="1200" b="0" dirty="0">
                <a:latin typeface="Calibri Light" panose="020F0302020204030204" pitchFamily="34" charset="0"/>
                <a:cs typeface="Calibri Light" panose="020F0302020204030204" pitchFamily="34" charset="0"/>
              </a:rPr>
              <a:t>Adapted from </a:t>
            </a:r>
            <a:r>
              <a:rPr lang="en-US" sz="1200" b="0" dirty="0" err="1">
                <a:latin typeface="Calibri Light" panose="020F0302020204030204" pitchFamily="34" charset="0"/>
                <a:cs typeface="Calibri Light" panose="020F0302020204030204" pitchFamily="34" charset="0"/>
              </a:rPr>
              <a:t>Pittet</a:t>
            </a:r>
            <a:r>
              <a:rPr lang="en-US" sz="1200" b="0" dirty="0">
                <a:latin typeface="Calibri Light" panose="020F0302020204030204" pitchFamily="34" charset="0"/>
                <a:cs typeface="Calibri Light" panose="020F0302020204030204" pitchFamily="34" charset="0"/>
              </a:rPr>
              <a:t> D, </a:t>
            </a:r>
            <a:r>
              <a:rPr lang="en-US" sz="1200" b="0" i="1" dirty="0">
                <a:latin typeface="Calibri Light" panose="020F0302020204030204" pitchFamily="34" charset="0"/>
                <a:cs typeface="Calibri Light" panose="020F0302020204030204" pitchFamily="34" charset="0"/>
              </a:rPr>
              <a:t>Infect Control Hosp Epidemiol</a:t>
            </a:r>
            <a:r>
              <a:rPr lang="en-US" sz="1200" b="0" dirty="0">
                <a:latin typeface="Calibri Light" panose="020F0302020204030204" pitchFamily="34" charset="0"/>
                <a:cs typeface="Calibri Light" panose="020F0302020204030204" pitchFamily="34" charset="0"/>
              </a:rPr>
              <a:t> 2000;21:381-386.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pPr eaLnBrk="1" hangingPunct="1"/>
            <a:r>
              <a:rPr lang="el-GR" sz="3000"/>
              <a:t>Ακομα ένας λόγος για τον οποιο το προσωπικό δεν πλένει συχνά τα χέρια του</a:t>
            </a:r>
          </a:p>
        </p:txBody>
      </p:sp>
      <p:sp>
        <p:nvSpPr>
          <p:cNvPr id="29699" name="Content Placeholder 2"/>
          <p:cNvSpPr>
            <a:spLocks noGrp="1"/>
          </p:cNvSpPr>
          <p:nvPr>
            <p:ph sz="half" idx="1"/>
          </p:nvPr>
        </p:nvSpPr>
        <p:spPr>
          <a:xfrm>
            <a:off x="457200" y="2167758"/>
            <a:ext cx="4038600" cy="2937377"/>
          </a:xfrm>
        </p:spPr>
        <p:txBody>
          <a:bodyPr>
            <a:normAutofit/>
          </a:bodyPr>
          <a:lstStyle/>
          <a:p>
            <a:pPr eaLnBrk="1" hangingPunct="1">
              <a:lnSpc>
                <a:spcPct val="80000"/>
              </a:lnSpc>
            </a:pPr>
            <a:r>
              <a:rPr lang="el-GR" dirty="0"/>
              <a:t>Συχνό πλύσιμο με σαπούνι και </a:t>
            </a:r>
            <a:r>
              <a:rPr lang="el-GR" dirty="0" err="1"/>
              <a:t>νερο</a:t>
            </a:r>
            <a:r>
              <a:rPr lang="el-GR" dirty="0"/>
              <a:t> προκαλεί ξηρότητα και  ερεθισμό στο δέρμα</a:t>
            </a:r>
            <a:r>
              <a:rPr lang="en-US" dirty="0"/>
              <a:t>. </a:t>
            </a:r>
          </a:p>
          <a:p>
            <a:pPr eaLnBrk="1" hangingPunct="1">
              <a:lnSpc>
                <a:spcPct val="80000"/>
              </a:lnSpc>
            </a:pPr>
            <a:r>
              <a:rPr lang="el-GR" dirty="0"/>
              <a:t>Το χειμώνα ορισμένα άτομα από το </a:t>
            </a:r>
            <a:r>
              <a:rPr lang="el-GR" dirty="0" err="1"/>
              <a:t>προσωπικο</a:t>
            </a:r>
            <a:r>
              <a:rPr lang="el-GR" dirty="0"/>
              <a:t> </a:t>
            </a:r>
            <a:r>
              <a:rPr lang="el-GR" dirty="0" err="1"/>
              <a:t>εμφανιζουν</a:t>
            </a:r>
            <a:r>
              <a:rPr lang="el-GR" dirty="0"/>
              <a:t> διαβρώσεις στο δέρμα του με αιμορραγία</a:t>
            </a:r>
          </a:p>
        </p:txBody>
      </p:sp>
      <p:pic>
        <p:nvPicPr>
          <p:cNvPr id="6" name="Picture 9" descr="JMBBhandclosedcrop">
            <a:extLst>
              <a:ext uri="{FF2B5EF4-FFF2-40B4-BE49-F238E27FC236}">
                <a16:creationId xmlns:a16="http://schemas.microsoft.com/office/drawing/2014/main" id="{B4CFE646-14FC-4458-92F3-AC2FE961DF3F}"/>
              </a:ext>
            </a:extLst>
          </p:cNvPr>
          <p:cNvPicPr>
            <a:picLocks noGrp="1" noChangeAspect="1" noChangeArrowheads="1"/>
          </p:cNvPicPr>
          <p:nvPr>
            <p:ph sz="half" idx="13"/>
          </p:nvPr>
        </p:nvPicPr>
        <p:blipFill>
          <a:blip r:embed="rId2" cstate="print"/>
          <a:srcRect/>
          <a:stretch>
            <a:fillRect/>
          </a:stretch>
        </p:blipFill>
        <p:spPr bwMode="auto">
          <a:xfrm>
            <a:off x="4723886" y="1344613"/>
            <a:ext cx="3877703" cy="37719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6"/>
          <p:cNvSpPr>
            <a:spLocks noGrp="1"/>
          </p:cNvSpPr>
          <p:nvPr>
            <p:ph type="title"/>
          </p:nvPr>
        </p:nvSpPr>
        <p:spPr>
          <a:xfrm>
            <a:off x="1365250" y="2091350"/>
            <a:ext cx="2375958" cy="1649859"/>
          </a:xfrm>
        </p:spPr>
        <p:txBody>
          <a:bodyPr/>
          <a:lstStyle/>
          <a:p>
            <a:pPr eaLnBrk="1" hangingPunct="1"/>
            <a:r>
              <a:rPr lang="el-GR" dirty="0">
                <a:solidFill>
                  <a:srgbClr val="C00000"/>
                </a:solidFill>
              </a:rPr>
              <a:t>Που είναι ο νιπτήρας;</a:t>
            </a:r>
          </a:p>
        </p:txBody>
      </p:sp>
      <p:pic>
        <p:nvPicPr>
          <p:cNvPr id="30723" name="Picture 13" descr="CTICU1nursecropcomp"/>
          <p:cNvPicPr>
            <a:picLocks noGrp="1" noChangeAspect="1" noChangeArrowheads="1"/>
          </p:cNvPicPr>
          <p:nvPr>
            <p:ph idx="1"/>
          </p:nvPr>
        </p:nvPicPr>
        <p:blipFill>
          <a:blip r:embed="rId2" cstate="print"/>
          <a:srcRect/>
          <a:stretch>
            <a:fillRect/>
          </a:stretch>
        </p:blipFill>
        <p:spPr>
          <a:xfrm>
            <a:off x="3870854" y="521229"/>
            <a:ext cx="4021667" cy="4706938"/>
          </a:xfrm>
          <a:noFill/>
        </p:spPr>
      </p:pic>
      <p:sp>
        <p:nvSpPr>
          <p:cNvPr id="17" name="Right Arrow 16"/>
          <p:cNvSpPr/>
          <p:nvPr/>
        </p:nvSpPr>
        <p:spPr bwMode="auto">
          <a:xfrm rot="704698">
            <a:off x="4068938" y="2263786"/>
            <a:ext cx="835304" cy="478965"/>
          </a:xfrm>
          <a:prstGeom prst="rightArrow">
            <a:avLst/>
          </a:prstGeom>
          <a:solidFill>
            <a:srgbClr val="FFFF00"/>
          </a:solidFill>
          <a:ln w="0" cap="flat" cmpd="sng" algn="ctr">
            <a:solidFill>
              <a:schemeClr val="tx1"/>
            </a:solidFill>
            <a:prstDash val="solid"/>
            <a:round/>
            <a:headEnd type="none" w="med" len="med"/>
            <a:tailEnd type="none" w="med" len="med"/>
          </a:ln>
          <a:effectLst/>
        </p:spPr>
        <p:txBody>
          <a:bodyPr wrap="square">
            <a:spAutoFit/>
          </a:bodyPr>
          <a:lstStyle/>
          <a:p>
            <a:pP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LOGO2 low res copy"/>
          <p:cNvPicPr>
            <a:picLocks noChangeAspect="1" noChangeArrowheads="1"/>
          </p:cNvPicPr>
          <p:nvPr/>
        </p:nvPicPr>
        <p:blipFill>
          <a:blip r:embed="rId2" cstate="print"/>
          <a:srcRect/>
          <a:stretch>
            <a:fillRect/>
          </a:stretch>
        </p:blipFill>
        <p:spPr bwMode="auto">
          <a:xfrm>
            <a:off x="1976848" y="222623"/>
            <a:ext cx="2419350" cy="218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3"/>
          <p:cNvPicPr>
            <a:picLocks noChangeAspect="1" noChangeArrowheads="1"/>
          </p:cNvPicPr>
          <p:nvPr/>
        </p:nvPicPr>
        <p:blipFill>
          <a:blip r:embed="rId3" cstate="print"/>
          <a:srcRect/>
          <a:stretch>
            <a:fillRect/>
          </a:stretch>
        </p:blipFill>
        <p:spPr bwMode="auto">
          <a:xfrm>
            <a:off x="5074351" y="222623"/>
            <a:ext cx="2093912" cy="2160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6"/>
          <p:cNvPicPr>
            <a:picLocks noChangeAspect="1" noChangeArrowheads="1"/>
          </p:cNvPicPr>
          <p:nvPr/>
        </p:nvPicPr>
        <p:blipFill>
          <a:blip r:embed="rId4" cstate="print"/>
          <a:srcRect/>
          <a:stretch>
            <a:fillRect/>
          </a:stretch>
        </p:blipFill>
        <p:spPr bwMode="auto">
          <a:xfrm>
            <a:off x="1295810" y="3293596"/>
            <a:ext cx="3100388" cy="147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7" descr="clip_image001"/>
          <p:cNvPicPr>
            <a:picLocks noChangeAspect="1" noChangeArrowheads="1"/>
          </p:cNvPicPr>
          <p:nvPr/>
        </p:nvPicPr>
        <p:blipFill>
          <a:blip r:embed="rId5" cstate="print"/>
          <a:srcRect/>
          <a:stretch>
            <a:fillRect/>
          </a:stretch>
        </p:blipFill>
        <p:spPr bwMode="auto">
          <a:xfrm>
            <a:off x="5068888" y="3034834"/>
            <a:ext cx="1900237" cy="1997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9478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l-GR" dirty="0">
                <a:latin typeface="Calibri" pitchFamily="34" charset="0"/>
              </a:rPr>
              <a:t>ΜΕΤΡΑ ΑΣΦΑΛΕΙΑΣ ΣΤΟ ΝΟΣΟΚΟΜΕΙΟ</a:t>
            </a:r>
            <a:endParaRPr lang="el-GR" sz="1667" dirty="0">
              <a:latin typeface="Calibri" pitchFamily="34" charset="0"/>
            </a:endParaRPr>
          </a:p>
        </p:txBody>
      </p:sp>
      <p:sp>
        <p:nvSpPr>
          <p:cNvPr id="5" name="4 - Θέση κειμένου"/>
          <p:cNvSpPr>
            <a:spLocks noGrp="1"/>
          </p:cNvSpPr>
          <p:nvPr>
            <p:ph type="body" idx="1"/>
          </p:nvPr>
        </p:nvSpPr>
        <p:spPr/>
        <p:txBody>
          <a:bodyPr/>
          <a:lstStyle/>
          <a:p>
            <a:endParaRPr lang="el-GR"/>
          </a:p>
        </p:txBody>
      </p:sp>
      <p:pic>
        <p:nvPicPr>
          <p:cNvPr id="2052" name="Picture 6" descr="images (9)"/>
          <p:cNvPicPr>
            <a:picLocks noChangeArrowheads="1"/>
          </p:cNvPicPr>
          <p:nvPr/>
        </p:nvPicPr>
        <p:blipFill>
          <a:blip r:embed="rId2" cstate="print"/>
          <a:srcRect/>
          <a:stretch>
            <a:fillRect/>
          </a:stretch>
        </p:blipFill>
        <p:spPr bwMode="auto">
          <a:xfrm>
            <a:off x="755576" y="2074533"/>
            <a:ext cx="2095500" cy="1609725"/>
          </a:xfrm>
          <a:prstGeom prst="rect">
            <a:avLst/>
          </a:prstGeom>
          <a:noFill/>
          <a:ln w="9525">
            <a:noFill/>
            <a:miter lim="800000"/>
            <a:headEnd/>
            <a:tailEnd/>
          </a:ln>
        </p:spPr>
      </p:pic>
    </p:spTree>
    <p:extLst>
      <p:ext uri="{BB962C8B-B14F-4D97-AF65-F5344CB8AC3E}">
        <p14:creationId xmlns:p14="http://schemas.microsoft.com/office/powerpoint/2010/main" val="3290583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Calibri" pitchFamily="34" charset="0"/>
              </a:rPr>
              <a:t>Μέτρα ασφαλείας</a:t>
            </a:r>
            <a:endParaRPr lang="el-GR" dirty="0"/>
          </a:p>
        </p:txBody>
      </p:sp>
      <p:graphicFrame>
        <p:nvGraphicFramePr>
          <p:cNvPr id="4" name="Content Placeholder 3"/>
          <p:cNvGraphicFramePr>
            <a:graphicFrameLocks noGrp="1"/>
          </p:cNvGraphicFramePr>
          <p:nvPr>
            <p:ph idx="1"/>
          </p:nvPr>
        </p:nvGraphicFramePr>
        <p:xfrm>
          <a:off x="1151620" y="0"/>
          <a:ext cx="7140793" cy="5617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4380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Επαγγελματικοί κίνδυνοι υγειονομικών</a:t>
            </a:r>
          </a:p>
        </p:txBody>
      </p:sp>
      <p:sp>
        <p:nvSpPr>
          <p:cNvPr id="3" name="2 - Θέση περιεχομένου"/>
          <p:cNvSpPr>
            <a:spLocks noGrp="1"/>
          </p:cNvSpPr>
          <p:nvPr>
            <p:ph idx="1"/>
          </p:nvPr>
        </p:nvSpPr>
        <p:spPr/>
        <p:txBody>
          <a:bodyPr>
            <a:normAutofit/>
          </a:bodyPr>
          <a:lstStyle/>
          <a:p>
            <a:pPr eaLnBrk="1" hangingPunct="1">
              <a:lnSpc>
                <a:spcPct val="90000"/>
              </a:lnSpc>
            </a:pPr>
            <a:r>
              <a:rPr lang="el-GR" dirty="0"/>
              <a:t>Μετάδοση μολυσματικών ασθενειών μέσω έκθεσης σε μολυσματικά βιολογικά υγρά (π.χ. </a:t>
            </a:r>
            <a:r>
              <a:rPr lang="en-US" dirty="0"/>
              <a:t>HBV, HCV, HIV)</a:t>
            </a:r>
            <a:r>
              <a:rPr lang="el-GR" dirty="0"/>
              <a:t> </a:t>
            </a:r>
          </a:p>
          <a:p>
            <a:pPr eaLnBrk="1" hangingPunct="1">
              <a:lnSpc>
                <a:spcPct val="90000"/>
              </a:lnSpc>
            </a:pPr>
            <a:r>
              <a:rPr lang="el-GR" dirty="0"/>
              <a:t>Μετάδοση </a:t>
            </a:r>
            <a:r>
              <a:rPr lang="el-GR" dirty="0" err="1"/>
              <a:t>αερογενών</a:t>
            </a:r>
            <a:r>
              <a:rPr lang="el-GR" dirty="0"/>
              <a:t> λοιμώξεων</a:t>
            </a:r>
            <a:r>
              <a:rPr lang="en-US" dirty="0"/>
              <a:t> (</a:t>
            </a:r>
            <a:r>
              <a:rPr lang="el-GR" dirty="0"/>
              <a:t>π.χ. φυματίωση)</a:t>
            </a:r>
          </a:p>
          <a:p>
            <a:pPr eaLnBrk="1" hangingPunct="1">
              <a:lnSpc>
                <a:spcPct val="90000"/>
              </a:lnSpc>
            </a:pPr>
            <a:r>
              <a:rPr lang="el-GR" dirty="0"/>
              <a:t>Ψυχολογικές διαταραχές (</a:t>
            </a:r>
            <a:r>
              <a:rPr lang="en-US" dirty="0"/>
              <a:t>burn-out syndrome, </a:t>
            </a:r>
            <a:r>
              <a:rPr lang="el-GR" dirty="0"/>
              <a:t>κατάθλιψη κτλ)</a:t>
            </a:r>
          </a:p>
          <a:p>
            <a:pPr eaLnBrk="1" hangingPunct="1">
              <a:lnSpc>
                <a:spcPct val="90000"/>
              </a:lnSpc>
            </a:pPr>
            <a:r>
              <a:rPr lang="el-GR" dirty="0"/>
              <a:t>Διάφοροι άλλοι κίνδυνοι (ορθοπεδικές παθήσεις, φλεβική ανεπάρκεια, τροχαία κτλ)</a:t>
            </a:r>
          </a:p>
        </p:txBody>
      </p:sp>
    </p:spTree>
    <p:extLst>
      <p:ext uri="{BB962C8B-B14F-4D97-AF65-F5344CB8AC3E}">
        <p14:creationId xmlns:p14="http://schemas.microsoft.com/office/powerpoint/2010/main" val="778250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Λοιμώδη βιολογικά υγρά</a:t>
            </a:r>
          </a:p>
        </p:txBody>
      </p:sp>
      <p:sp>
        <p:nvSpPr>
          <p:cNvPr id="3" name="2 - Θέση περιεχομένου"/>
          <p:cNvSpPr>
            <a:spLocks noGrp="1"/>
          </p:cNvSpPr>
          <p:nvPr>
            <p:ph idx="1"/>
          </p:nvPr>
        </p:nvSpPr>
        <p:spPr/>
        <p:txBody>
          <a:bodyPr>
            <a:normAutofit/>
          </a:bodyPr>
          <a:lstStyle/>
          <a:p>
            <a:r>
              <a:rPr lang="el-GR" dirty="0"/>
              <a:t>Αίμα</a:t>
            </a:r>
          </a:p>
          <a:p>
            <a:r>
              <a:rPr lang="el-GR" dirty="0"/>
              <a:t>Οποιοδήποτε υγρό περιέχει ορατό αίμα</a:t>
            </a:r>
          </a:p>
          <a:p>
            <a:r>
              <a:rPr lang="el-GR" dirty="0"/>
              <a:t>ΕΝΥ, περιτοναϊκό, πλευριτικό, περικαρδιακό, αρθρικό και αμνιακό υγρό, σπέρμα, κολπικές εκκρίσεις, σίελος (στην  οδοντιατρική)</a:t>
            </a:r>
          </a:p>
          <a:p>
            <a:r>
              <a:rPr lang="el-GR" dirty="0"/>
              <a:t>Δεν είναι λοιμώδη (εκτός αν περιέχουν ορατό αίμα): </a:t>
            </a:r>
            <a:r>
              <a:rPr lang="el-GR" i="1" dirty="0">
                <a:solidFill>
                  <a:srgbClr val="C00000"/>
                </a:solidFill>
              </a:rPr>
              <a:t>κόπρανα*, ούρα*, πτύελα*, </a:t>
            </a:r>
            <a:r>
              <a:rPr lang="el-GR" dirty="0"/>
              <a:t>εμέσματα, ρινικές εκκρίσεις, ιδρώτας και δάκρυα. </a:t>
            </a:r>
          </a:p>
        </p:txBody>
      </p:sp>
      <p:sp>
        <p:nvSpPr>
          <p:cNvPr id="4" name="TextBox 3">
            <a:extLst>
              <a:ext uri="{FF2B5EF4-FFF2-40B4-BE49-F238E27FC236}">
                <a16:creationId xmlns:a16="http://schemas.microsoft.com/office/drawing/2014/main" id="{9E2B511F-CE16-4E38-A782-DBBB028C608A}"/>
              </a:ext>
            </a:extLst>
          </p:cNvPr>
          <p:cNvSpPr txBox="1"/>
          <p:nvPr/>
        </p:nvSpPr>
        <p:spPr>
          <a:xfrm>
            <a:off x="3733305" y="5364940"/>
            <a:ext cx="5348515" cy="307777"/>
          </a:xfrm>
          <a:prstGeom prst="rect">
            <a:avLst/>
          </a:prstGeom>
          <a:noFill/>
        </p:spPr>
        <p:txBody>
          <a:bodyPr wrap="none" rtlCol="0">
            <a:spAutoFit/>
          </a:bodyPr>
          <a:lstStyle/>
          <a:p>
            <a:r>
              <a:rPr lang="el-GR" sz="1400" dirty="0">
                <a:solidFill>
                  <a:srgbClr val="C00000"/>
                </a:solidFill>
                <a:latin typeface="Calibri Light" panose="020F0302020204030204" pitchFamily="34" charset="0"/>
                <a:cs typeface="Calibri Light" panose="020F0302020204030204" pitchFamily="34" charset="0"/>
              </a:rPr>
              <a:t>* Όσον αφορά τα αιματογενώς μεταδιδόμενα νοσήματα – </a:t>
            </a:r>
            <a:r>
              <a:rPr lang="en-GB" sz="1400" dirty="0">
                <a:solidFill>
                  <a:srgbClr val="C00000"/>
                </a:solidFill>
                <a:latin typeface="Calibri Light" panose="020F0302020204030204" pitchFamily="34" charset="0"/>
                <a:cs typeface="Calibri Light" panose="020F0302020204030204" pitchFamily="34" charset="0"/>
              </a:rPr>
              <a:t>HBV, HCV, HIV</a:t>
            </a:r>
          </a:p>
        </p:txBody>
      </p:sp>
    </p:spTree>
    <p:extLst>
      <p:ext uri="{BB962C8B-B14F-4D97-AF65-F5344CB8AC3E}">
        <p14:creationId xmlns:p14="http://schemas.microsoft.com/office/powerpoint/2010/main" val="395366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lstStyle/>
          <a:p>
            <a:endParaRPr lang="el-GR"/>
          </a:p>
        </p:txBody>
      </p:sp>
      <p:sp>
        <p:nvSpPr>
          <p:cNvPr id="3075" name="Rectangle 3"/>
          <p:cNvSpPr>
            <a:spLocks noGrp="1" noChangeArrowheads="1"/>
          </p:cNvSpPr>
          <p:nvPr>
            <p:ph idx="1"/>
          </p:nvPr>
        </p:nvSpPr>
        <p:spPr/>
        <p:txBody>
          <a:bodyPr>
            <a:normAutofit/>
          </a:bodyPr>
          <a:lstStyle/>
          <a:p>
            <a:pPr algn="ctr">
              <a:buFontTx/>
              <a:buNone/>
            </a:pPr>
            <a:r>
              <a:rPr lang="el-GR" dirty="0"/>
              <a:t>   </a:t>
            </a:r>
            <a:r>
              <a:rPr lang="el-GR" sz="2333" dirty="0">
                <a:latin typeface="Calibri" pitchFamily="34" charset="0"/>
              </a:rPr>
              <a:t>Η χώρα μας το 1992 διατυπώνει </a:t>
            </a:r>
          </a:p>
          <a:p>
            <a:pPr algn="ctr">
              <a:buFontTx/>
              <a:buNone/>
            </a:pPr>
            <a:r>
              <a:rPr lang="el-GR" sz="2333" dirty="0">
                <a:latin typeface="Calibri" pitchFamily="34" charset="0"/>
              </a:rPr>
              <a:t>σε Νόμο (</a:t>
            </a:r>
            <a:r>
              <a:rPr lang="el-GR" sz="2333" b="1" dirty="0">
                <a:latin typeface="Calibri" pitchFamily="34" charset="0"/>
              </a:rPr>
              <a:t>Ν.2071/ΦΕΚ</a:t>
            </a:r>
            <a:r>
              <a:rPr lang="en-US" sz="2333" b="1" dirty="0">
                <a:latin typeface="Calibri" pitchFamily="34" charset="0"/>
              </a:rPr>
              <a:t> A’</a:t>
            </a:r>
            <a:r>
              <a:rPr lang="el-GR" sz="2333" b="1" dirty="0">
                <a:latin typeface="Calibri" pitchFamily="34" charset="0"/>
              </a:rPr>
              <a:t> 123/</a:t>
            </a:r>
            <a:r>
              <a:rPr lang="en-US" sz="2333" b="1" dirty="0">
                <a:latin typeface="Calibri" pitchFamily="34" charset="0"/>
              </a:rPr>
              <a:t>19</a:t>
            </a:r>
            <a:r>
              <a:rPr lang="el-GR" sz="2333" b="1" dirty="0">
                <a:latin typeface="Calibri" pitchFamily="34" charset="0"/>
              </a:rPr>
              <a:t>92/άρθρο 47</a:t>
            </a:r>
            <a:r>
              <a:rPr lang="el-GR" sz="2333" dirty="0">
                <a:latin typeface="Calibri" pitchFamily="34" charset="0"/>
              </a:rPr>
              <a:t>), </a:t>
            </a:r>
          </a:p>
          <a:p>
            <a:pPr algn="ctr">
              <a:buFontTx/>
              <a:buNone/>
            </a:pPr>
            <a:r>
              <a:rPr lang="el-GR" sz="2333" dirty="0">
                <a:latin typeface="Calibri" pitchFamily="34" charset="0"/>
              </a:rPr>
              <a:t>"τα Δικαιώματα του Νοσοκομειακού Ασθενούς". </a:t>
            </a:r>
          </a:p>
          <a:p>
            <a:pPr algn="ctr">
              <a:buFontTx/>
              <a:buNone/>
            </a:pPr>
            <a:r>
              <a:rPr lang="el-GR" sz="2333" dirty="0">
                <a:latin typeface="Calibri" pitchFamily="34" charset="0"/>
              </a:rPr>
              <a:t>Από τον Απρίλιο του 2006 κατοχυρώνει τα δικαιώματα των νοσοκομειακών ασθενών ενεργοποιώντας το νόμο 2071/1992(ΦΕΚ Α΄123) σε μια προσπάθεια προστασίας του πολίτη σε συνδυασμό με καλύτερη παροχή υγείας</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l-GR" dirty="0"/>
              <a:t>Έκθεση σε βιολογικά υγρά </a:t>
            </a:r>
          </a:p>
        </p:txBody>
      </p:sp>
      <p:sp>
        <p:nvSpPr>
          <p:cNvPr id="2" name="Content Placeholder 1">
            <a:extLst>
              <a:ext uri="{FF2B5EF4-FFF2-40B4-BE49-F238E27FC236}">
                <a16:creationId xmlns:a16="http://schemas.microsoft.com/office/drawing/2014/main" id="{549343F6-5123-4C77-8AAF-54B0C4B1BFA6}"/>
              </a:ext>
            </a:extLst>
          </p:cNvPr>
          <p:cNvSpPr>
            <a:spLocks noGrp="1"/>
          </p:cNvSpPr>
          <p:nvPr>
            <p:ph idx="1"/>
          </p:nvPr>
        </p:nvSpPr>
        <p:spPr/>
        <p:txBody>
          <a:bodyPr>
            <a:normAutofit fontScale="92500" lnSpcReduction="20000"/>
          </a:bodyPr>
          <a:lstStyle/>
          <a:p>
            <a:r>
              <a:rPr lang="el-GR" dirty="0"/>
              <a:t>Τρύπημα από μολυσμένη με αίμα βελόνα  ή άλλο αιχμηρό αντικείμενο </a:t>
            </a:r>
          </a:p>
          <a:p>
            <a:r>
              <a:rPr lang="el-GR" dirty="0"/>
              <a:t>Έκθεση βλεννογόνων (οφθαλμού, στόματος, </a:t>
            </a:r>
            <a:r>
              <a:rPr lang="el-GR" dirty="0" err="1"/>
              <a:t>ρινός</a:t>
            </a:r>
            <a:r>
              <a:rPr lang="el-GR" dirty="0"/>
              <a:t>) σε αίμα ή βιολογικά υγρά (</a:t>
            </a:r>
            <a:r>
              <a:rPr lang="el-GR" dirty="0" err="1"/>
              <a:t>splash</a:t>
            </a:r>
            <a:r>
              <a:rPr lang="el-GR" dirty="0"/>
              <a:t>)</a:t>
            </a:r>
          </a:p>
          <a:p>
            <a:r>
              <a:rPr lang="el-GR" dirty="0"/>
              <a:t>Επαφή μη ακέραιου δέρματος με αίμα</a:t>
            </a:r>
          </a:p>
          <a:p>
            <a:endParaRPr lang="el-GR" dirty="0"/>
          </a:p>
          <a:p>
            <a:r>
              <a:rPr lang="el-GR" dirty="0"/>
              <a:t>3 εκ ατυχήματα ετησίως σε 35 εκ υγειονομικούς στον κόσμο*</a:t>
            </a:r>
          </a:p>
          <a:p>
            <a:r>
              <a:rPr lang="el-GR" dirty="0"/>
              <a:t>2 εκ εκτίθενται σε HBV, 70,000 λοιμώξεις με ιό HBV (~ ως 30%)</a:t>
            </a:r>
          </a:p>
          <a:p>
            <a:r>
              <a:rPr lang="el-GR" dirty="0"/>
              <a:t>0,9 εκ εκτίθενται σε HCV, 15,000 λοιμώξεις με ιό HCV (~ ως 10%)</a:t>
            </a:r>
          </a:p>
          <a:p>
            <a:r>
              <a:rPr lang="el-GR" dirty="0"/>
              <a:t>170 </a:t>
            </a:r>
            <a:r>
              <a:rPr lang="el-GR" dirty="0" err="1"/>
              <a:t>χιλ</a:t>
            </a:r>
            <a:r>
              <a:rPr lang="el-GR" dirty="0"/>
              <a:t> εκτίθενται σε HIV, 1,000 λοιμώξεις με ιό HIV (~ ως 0,33%)</a:t>
            </a:r>
          </a:p>
          <a:p>
            <a:pPr marL="0" indent="0" algn="r">
              <a:buNone/>
            </a:pPr>
            <a:r>
              <a:rPr lang="el-GR" dirty="0"/>
              <a:t>* </a:t>
            </a:r>
            <a:r>
              <a:rPr lang="el-GR" sz="1900" dirty="0"/>
              <a:t>από τρύπημα με κοίλη βελόνα </a:t>
            </a:r>
            <a:endParaRPr lang="el-GR" dirty="0"/>
          </a:p>
          <a:p>
            <a:endParaRPr lang="en-GB" dirty="0"/>
          </a:p>
        </p:txBody>
      </p:sp>
    </p:spTree>
    <p:extLst>
      <p:ext uri="{BB962C8B-B14F-4D97-AF65-F5344CB8AC3E}">
        <p14:creationId xmlns:p14="http://schemas.microsoft.com/office/powerpoint/2010/main" val="3567683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Πιθανότητα μετάδοσης </a:t>
            </a:r>
            <a:r>
              <a:rPr lang="el-GR" dirty="0" err="1"/>
              <a:t>αιματογενούς</a:t>
            </a:r>
            <a:r>
              <a:rPr lang="el-GR" dirty="0"/>
              <a:t> νοσήματος</a:t>
            </a:r>
          </a:p>
        </p:txBody>
      </p:sp>
      <p:sp>
        <p:nvSpPr>
          <p:cNvPr id="3" name="2 - Θέση περιεχομένου"/>
          <p:cNvSpPr>
            <a:spLocks noGrp="1"/>
          </p:cNvSpPr>
          <p:nvPr>
            <p:ph idx="1"/>
          </p:nvPr>
        </p:nvSpPr>
        <p:spPr/>
        <p:txBody>
          <a:bodyPr/>
          <a:lstStyle/>
          <a:p>
            <a:r>
              <a:rPr lang="el-GR" dirty="0" err="1"/>
              <a:t>Διαδερμική</a:t>
            </a:r>
            <a:r>
              <a:rPr lang="el-GR" dirty="0"/>
              <a:t> έκθεση</a:t>
            </a:r>
            <a:r>
              <a:rPr lang="en-US" dirty="0"/>
              <a:t> </a:t>
            </a:r>
            <a:r>
              <a:rPr lang="el-GR" dirty="0"/>
              <a:t>με κοίλη βελόνα σε αίμα θετικό για το αντίστοιχο παθογόνο:</a:t>
            </a:r>
          </a:p>
          <a:p>
            <a:pPr lvl="1"/>
            <a:r>
              <a:rPr lang="en-US" dirty="0"/>
              <a:t>HIV</a:t>
            </a:r>
            <a:r>
              <a:rPr lang="el-GR" dirty="0"/>
              <a:t>: 1 στις 300</a:t>
            </a:r>
          </a:p>
          <a:p>
            <a:pPr lvl="2"/>
            <a:r>
              <a:rPr lang="el-GR" dirty="0"/>
              <a:t>Ανάλογα με το </a:t>
            </a:r>
            <a:r>
              <a:rPr lang="en-US" dirty="0"/>
              <a:t>HIV-RNA</a:t>
            </a:r>
          </a:p>
          <a:p>
            <a:pPr lvl="1"/>
            <a:r>
              <a:rPr lang="en-US" dirty="0"/>
              <a:t>HCV</a:t>
            </a:r>
            <a:r>
              <a:rPr lang="el-GR" dirty="0"/>
              <a:t>: 1 στις 30</a:t>
            </a:r>
          </a:p>
          <a:p>
            <a:pPr lvl="1"/>
            <a:r>
              <a:rPr lang="en-US" dirty="0"/>
              <a:t>HBV</a:t>
            </a:r>
            <a:r>
              <a:rPr lang="el-GR" dirty="0"/>
              <a:t>: 1 στις 3</a:t>
            </a:r>
            <a:endParaRPr lang="en-US" dirty="0"/>
          </a:p>
          <a:p>
            <a:pPr lvl="2"/>
            <a:r>
              <a:rPr lang="el-GR" dirty="0"/>
              <a:t>Ανάλογα με αν ο ασθενής είναι </a:t>
            </a:r>
            <a:r>
              <a:rPr lang="en-US" dirty="0" err="1"/>
              <a:t>HbeAg</a:t>
            </a:r>
            <a:r>
              <a:rPr lang="en-US" dirty="0"/>
              <a:t>(+)</a:t>
            </a:r>
          </a:p>
          <a:p>
            <a:endParaRPr lang="el-GR" dirty="0"/>
          </a:p>
        </p:txBody>
      </p:sp>
    </p:spTree>
    <p:extLst>
      <p:ext uri="{BB962C8B-B14F-4D97-AF65-F5344CB8AC3E}">
        <p14:creationId xmlns:p14="http://schemas.microsoft.com/office/powerpoint/2010/main" val="313576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l-GR" sz="3333">
                <a:latin typeface="Calibri" pitchFamily="34" charset="0"/>
              </a:rPr>
              <a:t>Πώς προστατεύουμε το προσωπικό υγείας;</a:t>
            </a:r>
            <a:r>
              <a:rPr lang="el-GR" sz="3333"/>
              <a:t> </a:t>
            </a:r>
          </a:p>
        </p:txBody>
      </p:sp>
      <p:sp>
        <p:nvSpPr>
          <p:cNvPr id="6147" name="Rectangle 3"/>
          <p:cNvSpPr>
            <a:spLocks noGrp="1" noChangeArrowheads="1"/>
          </p:cNvSpPr>
          <p:nvPr>
            <p:ph idx="1"/>
          </p:nvPr>
        </p:nvSpPr>
        <p:spPr/>
        <p:txBody>
          <a:bodyPr/>
          <a:lstStyle/>
          <a:p>
            <a:pPr algn="ctr" eaLnBrk="1" hangingPunct="1">
              <a:buFontTx/>
              <a:buNone/>
            </a:pPr>
            <a:r>
              <a:rPr lang="el-GR"/>
              <a:t>???</a:t>
            </a:r>
          </a:p>
        </p:txBody>
      </p:sp>
      <p:pic>
        <p:nvPicPr>
          <p:cNvPr id="6148" name="Picture 4" descr="images (25)"/>
          <p:cNvPicPr>
            <a:picLocks noChangeAspect="1" noChangeArrowheads="1"/>
          </p:cNvPicPr>
          <p:nvPr/>
        </p:nvPicPr>
        <p:blipFill>
          <a:blip r:embed="rId2" cstate="print"/>
          <a:srcRect/>
          <a:stretch>
            <a:fillRect/>
          </a:stretch>
        </p:blipFill>
        <p:spPr bwMode="auto">
          <a:xfrm>
            <a:off x="1992313" y="2017449"/>
            <a:ext cx="2159000" cy="3180293"/>
          </a:xfrm>
          <a:prstGeom prst="rect">
            <a:avLst/>
          </a:prstGeom>
          <a:noFill/>
          <a:ln w="9525">
            <a:noFill/>
            <a:miter lim="800000"/>
            <a:headEnd/>
            <a:tailEnd/>
          </a:ln>
        </p:spPr>
      </p:pic>
      <p:pic>
        <p:nvPicPr>
          <p:cNvPr id="6149" name="Picture 5" descr="images (7)"/>
          <p:cNvPicPr>
            <a:picLocks noChangeAspect="1" noChangeArrowheads="1"/>
          </p:cNvPicPr>
          <p:nvPr/>
        </p:nvPicPr>
        <p:blipFill>
          <a:blip r:embed="rId3" cstate="print"/>
          <a:srcRect/>
          <a:stretch>
            <a:fillRect/>
          </a:stretch>
        </p:blipFill>
        <p:spPr bwMode="auto">
          <a:xfrm>
            <a:off x="4992693" y="2557199"/>
            <a:ext cx="2579688" cy="2160323"/>
          </a:xfrm>
          <a:prstGeom prst="rect">
            <a:avLst/>
          </a:prstGeom>
          <a:noFill/>
          <a:ln w="9525">
            <a:noFill/>
            <a:miter lim="800000"/>
            <a:headEnd/>
            <a:tailEnd/>
          </a:ln>
        </p:spPr>
      </p:pic>
    </p:spTree>
    <p:extLst>
      <p:ext uri="{BB962C8B-B14F-4D97-AF65-F5344CB8AC3E}">
        <p14:creationId xmlns:p14="http://schemas.microsoft.com/office/powerpoint/2010/main" val="2664870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dirty="0"/>
              <a:t>Εφαρμογή μέτρων προστασίας</a:t>
            </a:r>
          </a:p>
        </p:txBody>
      </p:sp>
      <p:sp>
        <p:nvSpPr>
          <p:cNvPr id="8195" name="Rectangle 3"/>
          <p:cNvSpPr>
            <a:spLocks noGrp="1" noChangeArrowheads="1"/>
          </p:cNvSpPr>
          <p:nvPr>
            <p:ph idx="1"/>
          </p:nvPr>
        </p:nvSpPr>
        <p:spPr/>
        <p:txBody>
          <a:bodyPr>
            <a:normAutofit/>
          </a:bodyPr>
          <a:lstStyle/>
          <a:p>
            <a:pPr eaLnBrk="1" hangingPunct="1">
              <a:lnSpc>
                <a:spcPct val="90000"/>
              </a:lnSpc>
            </a:pPr>
            <a:r>
              <a:rPr lang="el-GR" sz="2000" dirty="0"/>
              <a:t>Κανόνες ασφαλείας</a:t>
            </a:r>
            <a:r>
              <a:rPr lang="en-US" sz="2000" dirty="0"/>
              <a:t> </a:t>
            </a:r>
            <a:r>
              <a:rPr lang="el-GR" sz="2000" dirty="0"/>
              <a:t>και συμπεριφοράς</a:t>
            </a:r>
          </a:p>
          <a:p>
            <a:pPr eaLnBrk="1" hangingPunct="1">
              <a:lnSpc>
                <a:spcPct val="90000"/>
              </a:lnSpc>
            </a:pPr>
            <a:r>
              <a:rPr lang="el-GR" sz="2000" dirty="0"/>
              <a:t>Χρήση τεχνικών μέσων προφύλαξης (μάσκες, γάντια κλπ)</a:t>
            </a:r>
          </a:p>
          <a:p>
            <a:pPr>
              <a:lnSpc>
                <a:spcPct val="90000"/>
              </a:lnSpc>
            </a:pPr>
            <a:r>
              <a:rPr lang="el-GR" sz="2000" dirty="0"/>
              <a:t>Χρήση πρωτοκόλλων πρωτογενούς (πριν το συμβάν) και δευτερογενούς (μετά το συμβάν) πρόληψης και αντιμετώπισης</a:t>
            </a:r>
          </a:p>
          <a:p>
            <a:pPr eaLnBrk="1" hangingPunct="1">
              <a:lnSpc>
                <a:spcPct val="90000"/>
              </a:lnSpc>
            </a:pPr>
            <a:r>
              <a:rPr lang="el-GR" sz="2000" dirty="0"/>
              <a:t>Εμβολιασμοί (</a:t>
            </a:r>
            <a:r>
              <a:rPr lang="en-US" sz="2000" dirty="0"/>
              <a:t>HBV)</a:t>
            </a:r>
            <a:endParaRPr lang="el-GR" sz="2000" dirty="0"/>
          </a:p>
          <a:p>
            <a:pPr eaLnBrk="1" hangingPunct="1">
              <a:lnSpc>
                <a:spcPct val="90000"/>
              </a:lnSpc>
            </a:pPr>
            <a:r>
              <a:rPr lang="el-GR" sz="2000" dirty="0"/>
              <a:t>Δράση μετά την έκθεση (άμεσες ενέργειες, αναφορά ατυχήματος, αξιολόγηση συμβάντος και πιθανού κινδύνου, πλάνο δράσης, αξιολόγηση, καταγραφή και αναφορά)</a:t>
            </a:r>
          </a:p>
          <a:p>
            <a:pPr lvl="1">
              <a:lnSpc>
                <a:spcPct val="90000"/>
              </a:lnSpc>
            </a:pPr>
            <a:r>
              <a:rPr lang="el-GR" sz="1700" dirty="0"/>
              <a:t>Χορήγηση άνοσης σφαιρίνης για </a:t>
            </a:r>
            <a:r>
              <a:rPr lang="en-US" sz="1700" dirty="0"/>
              <a:t>HBV</a:t>
            </a:r>
            <a:r>
              <a:rPr lang="el-GR" sz="1700" dirty="0"/>
              <a:t> ή </a:t>
            </a:r>
            <a:r>
              <a:rPr lang="en-US" sz="1700" dirty="0"/>
              <a:t>PEP</a:t>
            </a:r>
            <a:r>
              <a:rPr lang="el-GR" sz="1700" dirty="0"/>
              <a:t> (</a:t>
            </a:r>
            <a:r>
              <a:rPr lang="en-US" sz="1700" dirty="0"/>
              <a:t>Post exposure prophylaxis) </a:t>
            </a:r>
            <a:r>
              <a:rPr lang="el-GR" sz="1700" dirty="0"/>
              <a:t>για έκθεση σε </a:t>
            </a:r>
            <a:r>
              <a:rPr lang="en-US" sz="1700" dirty="0"/>
              <a:t>HIV</a:t>
            </a:r>
          </a:p>
          <a:p>
            <a:pPr eaLnBrk="1" hangingPunct="1">
              <a:lnSpc>
                <a:spcPct val="90000"/>
              </a:lnSpc>
            </a:pPr>
            <a:r>
              <a:rPr lang="el-GR" sz="2000" dirty="0"/>
              <a:t>Συνεχής θεωρητική και πρακτική εκπαίδευση προσωπικού  </a:t>
            </a:r>
          </a:p>
        </p:txBody>
      </p:sp>
    </p:spTree>
    <p:extLst>
      <p:ext uri="{BB962C8B-B14F-4D97-AF65-F5344CB8AC3E}">
        <p14:creationId xmlns:p14="http://schemas.microsoft.com/office/powerpoint/2010/main" val="3285230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l-GR"/>
              <a:t>Είδη μέτρων προφύλαξης</a:t>
            </a:r>
          </a:p>
        </p:txBody>
      </p:sp>
      <p:sp>
        <p:nvSpPr>
          <p:cNvPr id="7171" name="Rectangle 3"/>
          <p:cNvSpPr>
            <a:spLocks noGrp="1" noChangeArrowheads="1"/>
          </p:cNvSpPr>
          <p:nvPr>
            <p:ph idx="1"/>
          </p:nvPr>
        </p:nvSpPr>
        <p:spPr/>
        <p:txBody>
          <a:bodyPr/>
          <a:lstStyle/>
          <a:p>
            <a:pPr eaLnBrk="1" hangingPunct="1"/>
            <a:r>
              <a:rPr lang="el-GR" dirty="0"/>
              <a:t>Τυπικές προφυλάξεις (</a:t>
            </a:r>
            <a:r>
              <a:rPr lang="en-US" dirty="0"/>
              <a:t>Standard</a:t>
            </a:r>
            <a:r>
              <a:rPr lang="el-GR" dirty="0"/>
              <a:t>/</a:t>
            </a:r>
            <a:r>
              <a:rPr lang="en-US" dirty="0"/>
              <a:t>Universal precautions</a:t>
            </a:r>
            <a:r>
              <a:rPr lang="el-GR" dirty="0"/>
              <a:t>)</a:t>
            </a:r>
          </a:p>
          <a:p>
            <a:pPr eaLnBrk="1" hangingPunct="1"/>
            <a:r>
              <a:rPr lang="el-GR" dirty="0"/>
              <a:t>Προφυλάξεις επαφής (</a:t>
            </a:r>
            <a:r>
              <a:rPr lang="en-US" dirty="0"/>
              <a:t>Contact precautions)</a:t>
            </a:r>
            <a:endParaRPr lang="el-GR" dirty="0"/>
          </a:p>
          <a:p>
            <a:pPr eaLnBrk="1" hangingPunct="1"/>
            <a:r>
              <a:rPr lang="el-GR" dirty="0"/>
              <a:t>Προφυλάξεις σταγονιδίων</a:t>
            </a:r>
            <a:r>
              <a:rPr lang="en-US" dirty="0"/>
              <a:t> (Droplets precautions)</a:t>
            </a:r>
            <a:endParaRPr lang="el-GR" dirty="0"/>
          </a:p>
          <a:p>
            <a:pPr eaLnBrk="1" hangingPunct="1"/>
            <a:r>
              <a:rPr lang="el-GR" dirty="0"/>
              <a:t>Προφυλάξεις αερογενούς μετάδοσης</a:t>
            </a:r>
            <a:r>
              <a:rPr lang="en-US" dirty="0"/>
              <a:t> (Airborne)</a:t>
            </a:r>
            <a:endParaRPr lang="el-GR" dirty="0"/>
          </a:p>
        </p:txBody>
      </p:sp>
    </p:spTree>
    <p:extLst>
      <p:ext uri="{BB962C8B-B14F-4D97-AF65-F5344CB8AC3E}">
        <p14:creationId xmlns:p14="http://schemas.microsoft.com/office/powerpoint/2010/main" val="288594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Τυπικές προφυλάξεις</a:t>
            </a:r>
          </a:p>
        </p:txBody>
      </p:sp>
      <p:sp>
        <p:nvSpPr>
          <p:cNvPr id="3" name="2 - Θέση περιεχομένου"/>
          <p:cNvSpPr>
            <a:spLocks noGrp="1"/>
          </p:cNvSpPr>
          <p:nvPr>
            <p:ph idx="1"/>
          </p:nvPr>
        </p:nvSpPr>
        <p:spPr/>
        <p:txBody>
          <a:bodyPr>
            <a:normAutofit/>
          </a:bodyPr>
          <a:lstStyle/>
          <a:p>
            <a:r>
              <a:rPr lang="el-GR" dirty="0"/>
              <a:t>Στοχεύουν στην αποφυγή επαφής με αίμα, άλλα βιολογικά υγρά και εκκρίσεις (εκτός του ιδρώτα) του ασθενούς</a:t>
            </a:r>
          </a:p>
          <a:p>
            <a:r>
              <a:rPr lang="el-GR" dirty="0"/>
              <a:t>Περιλαμβάνουν:</a:t>
            </a:r>
          </a:p>
          <a:p>
            <a:pPr lvl="1"/>
            <a:r>
              <a:rPr lang="el-GR" dirty="0"/>
              <a:t>Υγιεινή χεριών</a:t>
            </a:r>
          </a:p>
          <a:p>
            <a:pPr lvl="1"/>
            <a:r>
              <a:rPr lang="el-GR" dirty="0"/>
              <a:t>Γάντια όταν υπάρχει πιθανότητα επαφής με αίμα, άλλα βιολογικά υγρά ή εκκρίσεις </a:t>
            </a:r>
          </a:p>
          <a:p>
            <a:pPr lvl="1"/>
            <a:r>
              <a:rPr lang="el-GR" dirty="0"/>
              <a:t>Μάσκα/γυαλιά όταν υπάρχει πιθανότητα δημιουργίας σταγόνων ή αερολύματος βιολογικών υγρών</a:t>
            </a:r>
          </a:p>
          <a:p>
            <a:pPr lvl="1"/>
            <a:r>
              <a:rPr lang="el-GR" dirty="0"/>
              <a:t>Ποδιά μιας χρήσεως όταν υπάρχει πιθανότητα επαφής με βιολογικά υγρά</a:t>
            </a:r>
          </a:p>
          <a:p>
            <a:pPr lvl="1"/>
            <a:endParaRPr lang="el-GR" dirty="0"/>
          </a:p>
        </p:txBody>
      </p:sp>
    </p:spTree>
    <p:extLst>
      <p:ext uri="{BB962C8B-B14F-4D97-AF65-F5344CB8AC3E}">
        <p14:creationId xmlns:p14="http://schemas.microsoft.com/office/powerpoint/2010/main" val="133531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Τυπικές προφυλάξεις</a:t>
            </a:r>
          </a:p>
        </p:txBody>
      </p:sp>
      <p:sp>
        <p:nvSpPr>
          <p:cNvPr id="3" name="2 - Θέση περιεχομένου"/>
          <p:cNvSpPr>
            <a:spLocks noGrp="1"/>
          </p:cNvSpPr>
          <p:nvPr>
            <p:ph idx="1"/>
          </p:nvPr>
        </p:nvSpPr>
        <p:spPr/>
        <p:txBody>
          <a:bodyPr>
            <a:normAutofit/>
          </a:bodyPr>
          <a:lstStyle/>
          <a:p>
            <a:r>
              <a:rPr lang="el-GR" dirty="0"/>
              <a:t>Εκτός των παραπάνω στις τυπικές  προφυλάξεις περιλαμβάνονται:</a:t>
            </a:r>
          </a:p>
          <a:p>
            <a:pPr lvl="1"/>
            <a:r>
              <a:rPr lang="el-GR" dirty="0"/>
              <a:t>Διαχείριση αιχμηρών αντικειμένων</a:t>
            </a:r>
          </a:p>
          <a:p>
            <a:pPr lvl="1"/>
            <a:r>
              <a:rPr lang="el-GR" dirty="0"/>
              <a:t>Διαχείριση κλινοσκεπασμάτων ασθενών</a:t>
            </a:r>
          </a:p>
          <a:p>
            <a:pPr lvl="1"/>
            <a:r>
              <a:rPr lang="el-GR" dirty="0"/>
              <a:t>Διαχείριση βιολογικών υγρών, ιστών και απορριμμάτων </a:t>
            </a:r>
          </a:p>
          <a:p>
            <a:pPr lvl="1"/>
            <a:r>
              <a:rPr lang="el-GR" dirty="0"/>
              <a:t>Περιβαλλοντικός καθαρισμός</a:t>
            </a:r>
          </a:p>
        </p:txBody>
      </p:sp>
    </p:spTree>
    <p:extLst>
      <p:ext uri="{BB962C8B-B14F-4D97-AF65-F5344CB8AC3E}">
        <p14:creationId xmlns:p14="http://schemas.microsoft.com/office/powerpoint/2010/main" val="2902965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Προφυλάξεις επαφής</a:t>
            </a:r>
          </a:p>
        </p:txBody>
      </p:sp>
      <p:sp>
        <p:nvSpPr>
          <p:cNvPr id="3" name="2 - Θέση περιεχομένου"/>
          <p:cNvSpPr>
            <a:spLocks noGrp="1"/>
          </p:cNvSpPr>
          <p:nvPr>
            <p:ph idx="1"/>
          </p:nvPr>
        </p:nvSpPr>
        <p:spPr/>
        <p:txBody>
          <a:bodyPr>
            <a:normAutofit fontScale="92500" lnSpcReduction="10000"/>
          </a:bodyPr>
          <a:lstStyle/>
          <a:p>
            <a:r>
              <a:rPr lang="el-GR" dirty="0"/>
              <a:t>Στοχεύουν στην αποφυγή μετάδοσης νοσημάτων που μεταδίδονται με άμεση επαφή  </a:t>
            </a:r>
          </a:p>
          <a:p>
            <a:pPr lvl="1"/>
            <a:r>
              <a:rPr lang="el-GR" dirty="0" err="1"/>
              <a:t>Πολυανθεκτικά</a:t>
            </a:r>
            <a:r>
              <a:rPr lang="el-GR" dirty="0"/>
              <a:t> βακτήρια πχ </a:t>
            </a:r>
            <a:r>
              <a:rPr lang="en-US" dirty="0"/>
              <a:t>Methicillin-resistant Staph </a:t>
            </a:r>
            <a:r>
              <a:rPr lang="en-US" dirty="0" err="1"/>
              <a:t>aureus</a:t>
            </a:r>
            <a:r>
              <a:rPr lang="en-US" dirty="0"/>
              <a:t>, </a:t>
            </a:r>
            <a:r>
              <a:rPr lang="en-US" dirty="0" err="1"/>
              <a:t>Vancomycin-resistan</a:t>
            </a:r>
            <a:r>
              <a:rPr lang="en-GB" dirty="0"/>
              <a:t>t</a:t>
            </a:r>
            <a:r>
              <a:rPr lang="en-US" dirty="0"/>
              <a:t> enterococci, </a:t>
            </a:r>
            <a:r>
              <a:rPr lang="el-GR" dirty="0"/>
              <a:t>λοιμώδης διάρροια</a:t>
            </a:r>
            <a:r>
              <a:rPr lang="en-US" dirty="0"/>
              <a:t>, </a:t>
            </a:r>
            <a:r>
              <a:rPr lang="el-GR" dirty="0"/>
              <a:t>ψώρα, γενικευμένος έρπης ζωστήρας, ιογενείς αιμορραγικοί πυρετοί</a:t>
            </a:r>
            <a:r>
              <a:rPr lang="en-GB" dirty="0"/>
              <a:t>, </a:t>
            </a:r>
            <a:r>
              <a:rPr lang="en-GB" i="1" dirty="0">
                <a:solidFill>
                  <a:srgbClr val="C00000"/>
                </a:solidFill>
              </a:rPr>
              <a:t>Candida </a:t>
            </a:r>
            <a:r>
              <a:rPr lang="en-GB" i="1" dirty="0" err="1">
                <a:solidFill>
                  <a:srgbClr val="C00000"/>
                </a:solidFill>
              </a:rPr>
              <a:t>auris</a:t>
            </a:r>
            <a:endParaRPr lang="el-GR" i="1" dirty="0">
              <a:solidFill>
                <a:srgbClr val="C00000"/>
              </a:solidFill>
            </a:endParaRPr>
          </a:p>
          <a:p>
            <a:r>
              <a:rPr lang="el-GR" dirty="0"/>
              <a:t>Ο ασθενής φιλοξενείται σε επισημασμένο μονόκλινο δωμάτιο ή σε δωμάτιο με άλλους ασθενείς με το ίδιο πρόβλημα (</a:t>
            </a:r>
            <a:r>
              <a:rPr lang="en-US" dirty="0" err="1"/>
              <a:t>cohorting</a:t>
            </a:r>
            <a:r>
              <a:rPr lang="en-US" dirty="0"/>
              <a:t>)</a:t>
            </a:r>
          </a:p>
          <a:p>
            <a:r>
              <a:rPr lang="el-GR" dirty="0"/>
              <a:t>Επιπλέον των τυπικών προφυλάξεων πρέπει:</a:t>
            </a:r>
          </a:p>
          <a:p>
            <a:pPr lvl="1"/>
            <a:r>
              <a:rPr lang="el-GR" dirty="0"/>
              <a:t>Να χρησιμοποιούνται γάντια και ποδιά μιας χρήσεως για </a:t>
            </a:r>
            <a:r>
              <a:rPr lang="el-GR" b="1" dirty="0">
                <a:solidFill>
                  <a:srgbClr val="C00000"/>
                </a:solidFill>
              </a:rPr>
              <a:t>ΚΆΘΕ επαφή </a:t>
            </a:r>
            <a:r>
              <a:rPr lang="el-GR" dirty="0"/>
              <a:t>με τον ασθενή</a:t>
            </a:r>
          </a:p>
          <a:p>
            <a:pPr lvl="1"/>
            <a:r>
              <a:rPr lang="el-GR" dirty="0"/>
              <a:t>Ακουστικά, πιεσόμετρα κλπ δεν πρέπει να χρησιμοποιούνται σε άλλον ασθενή πριν απολυμανθούν.</a:t>
            </a:r>
          </a:p>
        </p:txBody>
      </p:sp>
    </p:spTree>
    <p:extLst>
      <p:ext uri="{BB962C8B-B14F-4D97-AF65-F5344CB8AC3E}">
        <p14:creationId xmlns:p14="http://schemas.microsoft.com/office/powerpoint/2010/main" val="32876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07ACA2-AAFB-47AA-8777-36B870D70BE7}"/>
              </a:ext>
            </a:extLst>
          </p:cNvPr>
          <p:cNvSpPr>
            <a:spLocks noGrp="1"/>
          </p:cNvSpPr>
          <p:nvPr>
            <p:ph type="title"/>
          </p:nvPr>
        </p:nvSpPr>
        <p:spPr/>
        <p:txBody>
          <a:bodyPr/>
          <a:lstStyle/>
          <a:p>
            <a:r>
              <a:rPr lang="el-GR" dirty="0"/>
              <a:t>Μετάδοση μέσω σταγονιδίων</a:t>
            </a:r>
            <a:endParaRPr lang="en-GB" dirty="0"/>
          </a:p>
        </p:txBody>
      </p:sp>
      <p:sp>
        <p:nvSpPr>
          <p:cNvPr id="3" name="Content Placeholder 2"/>
          <p:cNvSpPr>
            <a:spLocks noGrp="1"/>
          </p:cNvSpPr>
          <p:nvPr>
            <p:ph idx="1"/>
          </p:nvPr>
        </p:nvSpPr>
        <p:spPr/>
        <p:txBody>
          <a:bodyPr>
            <a:normAutofit fontScale="92500" lnSpcReduction="20000"/>
          </a:bodyPr>
          <a:lstStyle/>
          <a:p>
            <a:r>
              <a:rPr lang="el-GR" dirty="0"/>
              <a:t>Συμβαίνει όταν ένα άτομο με μεταδοτικό νόσημα μιλάει, βήχει ή φταρνίζεται</a:t>
            </a:r>
          </a:p>
          <a:p>
            <a:r>
              <a:rPr lang="el-GR" dirty="0"/>
              <a:t>Σταγονίδια: λοιμώδη σωματίδια με μέγεθος &gt;5</a:t>
            </a:r>
            <a:r>
              <a:rPr lang="en-GB" dirty="0"/>
              <a:t>-10</a:t>
            </a:r>
            <a:r>
              <a:rPr lang="el-GR" dirty="0"/>
              <a:t> μ</a:t>
            </a:r>
            <a:r>
              <a:rPr lang="en-GB" dirty="0"/>
              <a:t>m</a:t>
            </a:r>
            <a:endParaRPr lang="el-GR" dirty="0"/>
          </a:p>
          <a:p>
            <a:r>
              <a:rPr lang="el-GR" dirty="0"/>
              <a:t>Τα σταγονίδια μεταφέρονται από το αναπνευστικό σύστημα του πάσχοντα σε εκτεθειμένους βλεννογόνους άλλων ατόμων που βρίσκονται σε μικρή απόσταση </a:t>
            </a:r>
          </a:p>
          <a:p>
            <a:pPr lvl="1"/>
            <a:r>
              <a:rPr lang="el-GR" dirty="0"/>
              <a:t>Η «εμβέλεια» των σταγονιδίων περιορίζεται από την ταχύτητα αποβολής τους και τη βαρύτητα και θεωρείται ότι δεν ξεπερνάει το 1 </a:t>
            </a:r>
            <a:r>
              <a:rPr lang="en-GB" dirty="0"/>
              <a:t>m</a:t>
            </a:r>
            <a:endParaRPr lang="el-GR" b="1" dirty="0">
              <a:solidFill>
                <a:srgbClr val="FF0000"/>
              </a:solidFill>
            </a:endParaRPr>
          </a:p>
          <a:p>
            <a:pPr lvl="1"/>
            <a:r>
              <a:rPr lang="el-GR" dirty="0"/>
              <a:t>Δεδομένα από τον ιό της ευλογιάς και το </a:t>
            </a:r>
            <a:r>
              <a:rPr lang="en-GB" dirty="0"/>
              <a:t>SARS</a:t>
            </a:r>
            <a:r>
              <a:rPr lang="el-GR" dirty="0"/>
              <a:t> δείχνουν ότι για τις λοιμώξεις αυτές τα σταγονίδια μπορεί να μολύνουν άτομα 2-3 </a:t>
            </a:r>
            <a:r>
              <a:rPr lang="en-GB" dirty="0"/>
              <a:t>m</a:t>
            </a:r>
          </a:p>
          <a:p>
            <a:r>
              <a:rPr lang="el-GR" dirty="0"/>
              <a:t>Τα σταγονίδια μπορεί να μεταφερθούν σε βλεννογόνους έμμεσα, μέσω πχ των χεριών</a:t>
            </a:r>
            <a:endParaRPr lang="en-GB" dirty="0"/>
          </a:p>
        </p:txBody>
      </p:sp>
    </p:spTree>
    <p:extLst>
      <p:ext uri="{BB962C8B-B14F-4D97-AF65-F5344CB8AC3E}">
        <p14:creationId xmlns:p14="http://schemas.microsoft.com/office/powerpoint/2010/main" val="362029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Παραδείγματα μετάδοσης μέσω σταγονιδίων</a:t>
            </a:r>
            <a:endParaRPr lang="en-GB" sz="3600" dirty="0"/>
          </a:p>
        </p:txBody>
      </p:sp>
      <p:sp>
        <p:nvSpPr>
          <p:cNvPr id="3" name="Content Placeholder 2"/>
          <p:cNvSpPr>
            <a:spLocks noGrp="1"/>
          </p:cNvSpPr>
          <p:nvPr>
            <p:ph idx="1"/>
          </p:nvPr>
        </p:nvSpPr>
        <p:spPr/>
        <p:txBody>
          <a:bodyPr>
            <a:normAutofit fontScale="92500" lnSpcReduction="10000"/>
          </a:bodyPr>
          <a:lstStyle/>
          <a:p>
            <a:r>
              <a:rPr lang="el-GR" b="1" dirty="0">
                <a:solidFill>
                  <a:srgbClr val="C00000"/>
                </a:solidFill>
              </a:rPr>
              <a:t>Γρίππη</a:t>
            </a:r>
          </a:p>
          <a:p>
            <a:r>
              <a:rPr lang="en-GB" b="1" dirty="0">
                <a:solidFill>
                  <a:srgbClr val="C00000"/>
                </a:solidFill>
              </a:rPr>
              <a:t>SARS-</a:t>
            </a:r>
            <a:r>
              <a:rPr lang="en-GB" b="1" dirty="0" err="1">
                <a:solidFill>
                  <a:srgbClr val="C00000"/>
                </a:solidFill>
              </a:rPr>
              <a:t>CoV</a:t>
            </a:r>
            <a:endParaRPr lang="en-GB" b="1" dirty="0">
              <a:solidFill>
                <a:srgbClr val="C00000"/>
              </a:solidFill>
            </a:endParaRPr>
          </a:p>
          <a:p>
            <a:r>
              <a:rPr lang="el-GR" dirty="0"/>
              <a:t>Κοκκύτης</a:t>
            </a:r>
          </a:p>
          <a:p>
            <a:r>
              <a:rPr lang="el-GR" dirty="0"/>
              <a:t>Αδενοιοί, Ρινοϊοί</a:t>
            </a:r>
          </a:p>
          <a:p>
            <a:r>
              <a:rPr lang="en-GB" dirty="0"/>
              <a:t>Parvovirus B19</a:t>
            </a:r>
            <a:endParaRPr lang="el-GR" dirty="0"/>
          </a:p>
          <a:p>
            <a:r>
              <a:rPr lang="el-GR" dirty="0"/>
              <a:t>Ερυθρά, Παρωτίτιδα</a:t>
            </a:r>
          </a:p>
          <a:p>
            <a:r>
              <a:rPr lang="en-GB" b="1" i="1" dirty="0">
                <a:solidFill>
                  <a:srgbClr val="C00000"/>
                </a:solidFill>
              </a:rPr>
              <a:t>Neisseria meningitidis</a:t>
            </a:r>
            <a:endParaRPr lang="el-GR" b="1" i="1" dirty="0">
              <a:solidFill>
                <a:srgbClr val="C00000"/>
              </a:solidFill>
            </a:endParaRPr>
          </a:p>
          <a:p>
            <a:r>
              <a:rPr lang="el-GR" b="1" dirty="0">
                <a:solidFill>
                  <a:srgbClr val="C00000"/>
                </a:solidFill>
              </a:rPr>
              <a:t>Στρεπτοκοκκική φαρυγγίτιδα (</a:t>
            </a:r>
            <a:r>
              <a:rPr lang="en-GB" b="1" dirty="0">
                <a:solidFill>
                  <a:srgbClr val="C00000"/>
                </a:solidFill>
              </a:rPr>
              <a:t>group A streptococcus</a:t>
            </a:r>
            <a:r>
              <a:rPr lang="el-GR" b="1" dirty="0">
                <a:solidFill>
                  <a:srgbClr val="C00000"/>
                </a:solidFill>
              </a:rPr>
              <a:t>)</a:t>
            </a:r>
            <a:endParaRPr lang="en-GB" b="1" dirty="0">
              <a:solidFill>
                <a:srgbClr val="C00000"/>
              </a:solidFill>
            </a:endParaRPr>
          </a:p>
          <a:p>
            <a:r>
              <a:rPr lang="en-GB" i="1" dirty="0"/>
              <a:t>Mycoplasma</a:t>
            </a:r>
            <a:r>
              <a:rPr lang="el-GR" i="1" dirty="0"/>
              <a:t> </a:t>
            </a:r>
            <a:r>
              <a:rPr lang="en-GB" i="1" dirty="0" err="1"/>
              <a:t>pneumoniae</a:t>
            </a:r>
            <a:endParaRPr lang="en-GB" i="1" dirty="0"/>
          </a:p>
          <a:p>
            <a:r>
              <a:rPr lang="en-GB" dirty="0"/>
              <a:t>RSV: </a:t>
            </a:r>
            <a:r>
              <a:rPr lang="el-GR" dirty="0"/>
              <a:t>κυρίως όμως με άμεση επαφή με αναπνευστικές εκκρίσεις</a:t>
            </a:r>
            <a:endParaRPr lang="en-GB" dirty="0"/>
          </a:p>
        </p:txBody>
      </p:sp>
    </p:spTree>
    <p:extLst>
      <p:ext uri="{BB962C8B-B14F-4D97-AF65-F5344CB8AC3E}">
        <p14:creationId xmlns:p14="http://schemas.microsoft.com/office/powerpoint/2010/main" val="209429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07504" y="-22820"/>
            <a:ext cx="8928996" cy="567784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742283" y="908846"/>
            <a:ext cx="5659438" cy="38973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Προφυλάξεις σταγονιδίων</a:t>
            </a:r>
          </a:p>
        </p:txBody>
      </p:sp>
      <p:sp>
        <p:nvSpPr>
          <p:cNvPr id="3" name="2 - Θέση περιεχομένου"/>
          <p:cNvSpPr>
            <a:spLocks noGrp="1"/>
          </p:cNvSpPr>
          <p:nvPr>
            <p:ph idx="1"/>
          </p:nvPr>
        </p:nvSpPr>
        <p:spPr/>
        <p:txBody>
          <a:bodyPr>
            <a:normAutofit/>
          </a:bodyPr>
          <a:lstStyle/>
          <a:p>
            <a:r>
              <a:rPr lang="el-GR" dirty="0"/>
              <a:t>Ο ασθενής φιλοξενείται σε επισημασμένο μονόκλινο δωμάτιο ή σε δωμάτιο με άλλους ασθενείς με το ίδιο πρόβλημα (</a:t>
            </a:r>
            <a:r>
              <a:rPr lang="en-US" dirty="0" err="1"/>
              <a:t>cohorting</a:t>
            </a:r>
            <a:r>
              <a:rPr lang="en-US" dirty="0"/>
              <a:t>).</a:t>
            </a:r>
          </a:p>
          <a:p>
            <a:r>
              <a:rPr lang="el-GR" dirty="0"/>
              <a:t>Επιπλέον των τυπικών προφυλάξεων, χρησιμοποιείται απλή (χειρουργική) μάσκα για την στενή επαφή (</a:t>
            </a:r>
            <a:r>
              <a:rPr lang="en-US" dirty="0"/>
              <a:t>&lt;</a:t>
            </a:r>
            <a:r>
              <a:rPr lang="el-GR" dirty="0"/>
              <a:t>2</a:t>
            </a:r>
            <a:r>
              <a:rPr lang="en-US" dirty="0"/>
              <a:t> m)</a:t>
            </a:r>
            <a:r>
              <a:rPr lang="el-GR" dirty="0"/>
              <a:t> με τον ασθενή</a:t>
            </a:r>
            <a:r>
              <a:rPr lang="en-US" dirty="0"/>
              <a:t>.</a:t>
            </a:r>
            <a:endParaRPr lang="el-GR" dirty="0"/>
          </a:p>
        </p:txBody>
      </p:sp>
    </p:spTree>
    <p:extLst>
      <p:ext uri="{BB962C8B-B14F-4D97-AF65-F5344CB8AC3E}">
        <p14:creationId xmlns:p14="http://schemas.microsoft.com/office/powerpoint/2010/main" val="343793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Αερογενής μετάδοση</a:t>
            </a:r>
            <a:endParaRPr lang="en-GB" dirty="0"/>
          </a:p>
        </p:txBody>
      </p:sp>
      <p:sp>
        <p:nvSpPr>
          <p:cNvPr id="3" name="Content Placeholder 2"/>
          <p:cNvSpPr>
            <a:spLocks noGrp="1"/>
          </p:cNvSpPr>
          <p:nvPr>
            <p:ph idx="1"/>
          </p:nvPr>
        </p:nvSpPr>
        <p:spPr/>
        <p:txBody>
          <a:bodyPr>
            <a:normAutofit fontScale="92500" lnSpcReduction="20000"/>
          </a:bodyPr>
          <a:lstStyle/>
          <a:p>
            <a:r>
              <a:rPr lang="el-GR" dirty="0"/>
              <a:t>Συμβαίνει μέσω αερολυμάτων (</a:t>
            </a:r>
            <a:r>
              <a:rPr lang="en-GB" dirty="0"/>
              <a:t>aerosols</a:t>
            </a:r>
            <a:r>
              <a:rPr lang="el-GR" dirty="0"/>
              <a:t>): λοιμώδη σωματίδια, συνήθως μικρότερα των σταγονιδίων, τα οποία δημιουργούνται κατά την αναπνοή, την ομιλία, το βήχα ή το φτάρνισμα ή δευτερογενώς με την εξάτμιση μεγαλύτερων σταγονιδίων.</a:t>
            </a:r>
          </a:p>
          <a:p>
            <a:pPr lvl="1"/>
            <a:r>
              <a:rPr lang="el-GR" dirty="0"/>
              <a:t>Ορισμένες επεμβατικές πράξεις όπως η διαγνωστική πρόκληση πτυέλων, η βρογχοσκόπηση, η διασωλήνωση, ο μη επεμβατικός αερισμός θετικής πίεσης και ο </a:t>
            </a:r>
            <a:r>
              <a:rPr lang="el-GR" dirty="0" err="1"/>
              <a:t>υψίσυχνος</a:t>
            </a:r>
            <a:r>
              <a:rPr lang="el-GR" dirty="0"/>
              <a:t> μηχανικός αερισμός προκαλούν τη δημιουργία αερολύματος</a:t>
            </a:r>
          </a:p>
          <a:p>
            <a:r>
              <a:rPr lang="el-GR" dirty="0"/>
              <a:t>Τα αερολύματα παραμένουν λοιμώδη για μεγάλο χρονικό διάστημα</a:t>
            </a:r>
          </a:p>
          <a:p>
            <a:r>
              <a:rPr lang="el-GR" dirty="0"/>
              <a:t>Τα αερολύματα λόγω του μικρού μεγέθους τους μπορεί:</a:t>
            </a:r>
          </a:p>
          <a:p>
            <a:pPr lvl="1"/>
            <a:r>
              <a:rPr lang="el-GR" dirty="0"/>
              <a:t>Να μεταφερθούν σε μεγάλη απόσταση.</a:t>
            </a:r>
          </a:p>
          <a:p>
            <a:pPr lvl="1"/>
            <a:r>
              <a:rPr lang="el-GR" dirty="0"/>
              <a:t>Να μεταφέρουν τον λοιμώδη παράγοντα στους μικρούς αεραγωγούς</a:t>
            </a:r>
          </a:p>
        </p:txBody>
      </p:sp>
    </p:spTree>
    <p:extLst>
      <p:ext uri="{BB962C8B-B14F-4D97-AF65-F5344CB8AC3E}">
        <p14:creationId xmlns:p14="http://schemas.microsoft.com/office/powerpoint/2010/main" val="27717054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Aerosol emission and dispersion</a:t>
            </a:r>
            <a:br>
              <a:rPr lang="en-GB" sz="3200" dirty="0"/>
            </a:br>
            <a:r>
              <a:rPr lang="en-GB" sz="3200" dirty="0"/>
              <a:t>over time</a:t>
            </a:r>
          </a:p>
        </p:txBody>
      </p:sp>
      <p:pic>
        <p:nvPicPr>
          <p:cNvPr id="5" name="Content Placeholder 4"/>
          <p:cNvPicPr>
            <a:picLocks noGrp="1" noChangeAspect="1"/>
          </p:cNvPicPr>
          <p:nvPr>
            <p:ph idx="1"/>
          </p:nvPr>
        </p:nvPicPr>
        <p:blipFill>
          <a:blip r:embed="rId2"/>
          <a:stretch>
            <a:fillRect/>
          </a:stretch>
        </p:blipFill>
        <p:spPr>
          <a:xfrm>
            <a:off x="1729093" y="1333500"/>
            <a:ext cx="5685813" cy="3771900"/>
          </a:xfrm>
          <a:prstGeom prst="rect">
            <a:avLst/>
          </a:prstGeom>
        </p:spPr>
      </p:pic>
      <p:sp>
        <p:nvSpPr>
          <p:cNvPr id="4" name="Text Placeholder 3"/>
          <p:cNvSpPr>
            <a:spLocks noGrp="1"/>
          </p:cNvSpPr>
          <p:nvPr>
            <p:ph type="body" sz="quarter" idx="4294967295"/>
          </p:nvPr>
        </p:nvSpPr>
        <p:spPr>
          <a:xfrm>
            <a:off x="3238500" y="5419740"/>
            <a:ext cx="5905500" cy="303212"/>
          </a:xfrm>
          <a:prstGeom prst="rect">
            <a:avLst/>
          </a:prstGeom>
        </p:spPr>
        <p:txBody>
          <a:bodyPr/>
          <a:lstStyle/>
          <a:p>
            <a:pPr marL="0" indent="0" algn="r">
              <a:buNone/>
            </a:pPr>
            <a:r>
              <a:rPr lang="en-GB" sz="1200" dirty="0"/>
              <a:t>J </a:t>
            </a:r>
            <a:r>
              <a:rPr lang="en-GB" sz="1200" dirty="0" err="1"/>
              <a:t>Occup</a:t>
            </a:r>
            <a:r>
              <a:rPr lang="en-GB" sz="1200" dirty="0"/>
              <a:t> Environ Med 2015;57:501-8</a:t>
            </a:r>
          </a:p>
        </p:txBody>
      </p:sp>
    </p:spTree>
    <p:extLst>
      <p:ext uri="{BB962C8B-B14F-4D97-AF65-F5344CB8AC3E}">
        <p14:creationId xmlns:p14="http://schemas.microsoft.com/office/powerpoint/2010/main" val="328245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Aerosol emission and dispersion</a:t>
            </a:r>
            <a:br>
              <a:rPr lang="en-GB" sz="3200" dirty="0"/>
            </a:br>
            <a:r>
              <a:rPr lang="en-GB" sz="3200" dirty="0"/>
              <a:t>over time</a:t>
            </a:r>
            <a:endParaRPr lang="en-GB" dirty="0"/>
          </a:p>
        </p:txBody>
      </p:sp>
      <p:pic>
        <p:nvPicPr>
          <p:cNvPr id="5" name="Content Placeholder 4"/>
          <p:cNvPicPr>
            <a:picLocks noGrp="1" noChangeAspect="1"/>
          </p:cNvPicPr>
          <p:nvPr>
            <p:ph idx="1"/>
          </p:nvPr>
        </p:nvPicPr>
        <p:blipFill>
          <a:blip r:embed="rId2"/>
          <a:stretch>
            <a:fillRect/>
          </a:stretch>
        </p:blipFill>
        <p:spPr>
          <a:xfrm>
            <a:off x="1502315" y="1333500"/>
            <a:ext cx="6139369" cy="3771900"/>
          </a:xfrm>
          <a:prstGeom prst="rect">
            <a:avLst/>
          </a:prstGeom>
        </p:spPr>
      </p:pic>
      <p:sp>
        <p:nvSpPr>
          <p:cNvPr id="3" name="Text Placeholder 3">
            <a:extLst>
              <a:ext uri="{FF2B5EF4-FFF2-40B4-BE49-F238E27FC236}">
                <a16:creationId xmlns:a16="http://schemas.microsoft.com/office/drawing/2014/main" id="{AC72DD86-289F-0C5B-EA52-94333FDE6DC0}"/>
              </a:ext>
            </a:extLst>
          </p:cNvPr>
          <p:cNvSpPr txBox="1">
            <a:spLocks/>
          </p:cNvSpPr>
          <p:nvPr/>
        </p:nvSpPr>
        <p:spPr>
          <a:xfrm>
            <a:off x="3238500" y="5419740"/>
            <a:ext cx="5905500" cy="303212"/>
          </a:xfrm>
          <a:prstGeom prst="rect">
            <a:avLst/>
          </a:prstGeom>
        </p:spPr>
        <p:txBody>
          <a:bodyPr/>
          <a:lstStyle>
            <a:lvl1pPr marL="257165" indent="-25716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0" indent="-214304"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16" indent="-171443"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02"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2988"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875"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Font typeface="Arial" panose="020B0604020202020204" pitchFamily="34" charset="0"/>
              <a:buNone/>
            </a:pPr>
            <a:r>
              <a:rPr lang="en-GB" sz="1200" b="0"/>
              <a:t>J Occup Environ Med 2015;57:501-8</a:t>
            </a:r>
            <a:endParaRPr lang="en-GB" sz="1200" b="0" dirty="0"/>
          </a:p>
        </p:txBody>
      </p:sp>
    </p:spTree>
    <p:extLst>
      <p:ext uri="{BB962C8B-B14F-4D97-AF65-F5344CB8AC3E}">
        <p14:creationId xmlns:p14="http://schemas.microsoft.com/office/powerpoint/2010/main" val="3928789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Aerosol emission and dispersion</a:t>
            </a:r>
            <a:br>
              <a:rPr lang="en-GB" sz="3200" dirty="0"/>
            </a:br>
            <a:r>
              <a:rPr lang="en-GB" sz="3200" dirty="0"/>
              <a:t>over time</a:t>
            </a:r>
            <a:endParaRPr lang="en-GB" dirty="0"/>
          </a:p>
        </p:txBody>
      </p:sp>
      <p:pic>
        <p:nvPicPr>
          <p:cNvPr id="5" name="Content Placeholder 4"/>
          <p:cNvPicPr>
            <a:picLocks noGrp="1" noChangeAspect="1"/>
          </p:cNvPicPr>
          <p:nvPr>
            <p:ph idx="1"/>
          </p:nvPr>
        </p:nvPicPr>
        <p:blipFill>
          <a:blip r:embed="rId2"/>
          <a:stretch>
            <a:fillRect/>
          </a:stretch>
        </p:blipFill>
        <p:spPr>
          <a:xfrm>
            <a:off x="1510262" y="1333500"/>
            <a:ext cx="6123475" cy="3771900"/>
          </a:xfrm>
          <a:prstGeom prst="rect">
            <a:avLst/>
          </a:prstGeom>
        </p:spPr>
      </p:pic>
      <p:sp>
        <p:nvSpPr>
          <p:cNvPr id="3" name="Text Placeholder 3">
            <a:extLst>
              <a:ext uri="{FF2B5EF4-FFF2-40B4-BE49-F238E27FC236}">
                <a16:creationId xmlns:a16="http://schemas.microsoft.com/office/drawing/2014/main" id="{5E4C48BC-DB7A-150E-400A-A673DAB6BEA0}"/>
              </a:ext>
            </a:extLst>
          </p:cNvPr>
          <p:cNvSpPr txBox="1">
            <a:spLocks/>
          </p:cNvSpPr>
          <p:nvPr/>
        </p:nvSpPr>
        <p:spPr>
          <a:xfrm>
            <a:off x="3238500" y="5419740"/>
            <a:ext cx="5905500" cy="303212"/>
          </a:xfrm>
          <a:prstGeom prst="rect">
            <a:avLst/>
          </a:prstGeom>
        </p:spPr>
        <p:txBody>
          <a:bodyPr/>
          <a:lstStyle>
            <a:lvl1pPr marL="257165" indent="-25716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190" indent="-214304"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16" indent="-171443"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02"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2988" indent="-171443"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875"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3" indent="-171443" algn="l" defTabSz="68577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r">
              <a:buFont typeface="Arial" panose="020B0604020202020204" pitchFamily="34" charset="0"/>
              <a:buNone/>
            </a:pPr>
            <a:r>
              <a:rPr lang="en-GB" sz="1200" b="0"/>
              <a:t>J Occup Environ Med 2015;57:501-8</a:t>
            </a:r>
            <a:endParaRPr lang="en-GB" sz="1200" b="0" dirty="0"/>
          </a:p>
        </p:txBody>
      </p:sp>
    </p:spTree>
    <p:extLst>
      <p:ext uri="{BB962C8B-B14F-4D97-AF65-F5344CB8AC3E}">
        <p14:creationId xmlns:p14="http://schemas.microsoft.com/office/powerpoint/2010/main" val="408649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The </a:t>
            </a:r>
            <a:r>
              <a:rPr lang="en-GB" sz="2800" dirty="0" err="1"/>
              <a:t>Aerobiologic</a:t>
            </a:r>
            <a:r>
              <a:rPr lang="en-GB" sz="2800" dirty="0"/>
              <a:t> Pathway for the Transmission</a:t>
            </a:r>
            <a:br>
              <a:rPr lang="el-GR" sz="2800" dirty="0"/>
            </a:br>
            <a:r>
              <a:rPr lang="en-GB" sz="2800" dirty="0"/>
              <a:t>of Communicable Respiratory Disease</a:t>
            </a:r>
            <a:endParaRPr lang="en-GB" sz="2400" dirty="0"/>
          </a:p>
        </p:txBody>
      </p:sp>
      <p:pic>
        <p:nvPicPr>
          <p:cNvPr id="5" name="Content Placeholder 4"/>
          <p:cNvPicPr>
            <a:picLocks noGrp="1" noChangeAspect="1"/>
          </p:cNvPicPr>
          <p:nvPr>
            <p:ph idx="1"/>
          </p:nvPr>
        </p:nvPicPr>
        <p:blipFill>
          <a:blip r:embed="rId3"/>
          <a:stretch>
            <a:fillRect/>
          </a:stretch>
        </p:blipFill>
        <p:spPr>
          <a:xfrm>
            <a:off x="457200" y="1459034"/>
            <a:ext cx="8229600" cy="3520832"/>
          </a:xfrm>
          <a:prstGeom prst="rect">
            <a:avLst/>
          </a:prstGeom>
        </p:spPr>
      </p:pic>
      <p:sp>
        <p:nvSpPr>
          <p:cNvPr id="4" name="Text Placeholder 3"/>
          <p:cNvSpPr>
            <a:spLocks noGrp="1"/>
          </p:cNvSpPr>
          <p:nvPr>
            <p:ph type="body" sz="quarter" idx="4294967295"/>
          </p:nvPr>
        </p:nvSpPr>
        <p:spPr>
          <a:xfrm>
            <a:off x="3238500" y="5412744"/>
            <a:ext cx="5905500" cy="303212"/>
          </a:xfrm>
          <a:prstGeom prst="rect">
            <a:avLst/>
          </a:prstGeom>
        </p:spPr>
        <p:txBody>
          <a:bodyPr/>
          <a:lstStyle/>
          <a:p>
            <a:pPr marL="0" indent="0" algn="r">
              <a:buNone/>
            </a:pPr>
            <a:r>
              <a:rPr lang="en-GB" sz="1200" dirty="0"/>
              <a:t>N </a:t>
            </a:r>
            <a:r>
              <a:rPr lang="en-GB" sz="1200" dirty="0" err="1"/>
              <a:t>Engl</a:t>
            </a:r>
            <a:r>
              <a:rPr lang="en-GB" sz="1200" dirty="0"/>
              <a:t> J Med 2004;</a:t>
            </a:r>
            <a:r>
              <a:rPr lang="el-GR" sz="1200" dirty="0"/>
              <a:t>350:1710-2</a:t>
            </a:r>
            <a:endParaRPr lang="en-GB" sz="1200" dirty="0"/>
          </a:p>
        </p:txBody>
      </p:sp>
    </p:spTree>
    <p:extLst>
      <p:ext uri="{BB962C8B-B14F-4D97-AF65-F5344CB8AC3E}">
        <p14:creationId xmlns:p14="http://schemas.microsoft.com/office/powerpoint/2010/main" val="42062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Προφυλάξεις </a:t>
            </a:r>
            <a:r>
              <a:rPr lang="el-GR" dirty="0" err="1"/>
              <a:t>αερογενούς</a:t>
            </a:r>
            <a:r>
              <a:rPr lang="el-GR" dirty="0"/>
              <a:t> μετάδοσης</a:t>
            </a:r>
          </a:p>
        </p:txBody>
      </p:sp>
      <p:sp>
        <p:nvSpPr>
          <p:cNvPr id="3" name="2 - Θέση περιεχομένου"/>
          <p:cNvSpPr>
            <a:spLocks noGrp="1"/>
          </p:cNvSpPr>
          <p:nvPr>
            <p:ph idx="1"/>
          </p:nvPr>
        </p:nvSpPr>
        <p:spPr/>
        <p:txBody>
          <a:bodyPr>
            <a:normAutofit fontScale="92500" lnSpcReduction="20000"/>
          </a:bodyPr>
          <a:lstStyle/>
          <a:p>
            <a:r>
              <a:rPr lang="el-GR" dirty="0"/>
              <a:t>Στοχεύουν στην αποφυγή μετάδοσης νοσημάτων που μεταδίδονται </a:t>
            </a:r>
            <a:r>
              <a:rPr lang="el-GR" dirty="0" err="1"/>
              <a:t>αερογενώς</a:t>
            </a:r>
            <a:r>
              <a:rPr lang="el-GR" dirty="0"/>
              <a:t> όπως </a:t>
            </a:r>
          </a:p>
          <a:p>
            <a:pPr lvl="1"/>
            <a:r>
              <a:rPr lang="el-GR" b="1" dirty="0">
                <a:solidFill>
                  <a:srgbClr val="C00000"/>
                </a:solidFill>
              </a:rPr>
              <a:t>Φυματίωση, ιλαρά, </a:t>
            </a:r>
            <a:r>
              <a:rPr lang="el-GR" b="1" dirty="0" err="1">
                <a:solidFill>
                  <a:srgbClr val="C00000"/>
                </a:solidFill>
              </a:rPr>
              <a:t>ανευμευλογιά</a:t>
            </a:r>
            <a:r>
              <a:rPr lang="el-GR" b="1" dirty="0">
                <a:solidFill>
                  <a:srgbClr val="C00000"/>
                </a:solidFill>
              </a:rPr>
              <a:t>.</a:t>
            </a:r>
          </a:p>
          <a:p>
            <a:pPr lvl="1"/>
            <a:r>
              <a:rPr lang="el-GR" dirty="0"/>
              <a:t>Πιθανή </a:t>
            </a:r>
            <a:r>
              <a:rPr lang="el-GR" dirty="0" err="1"/>
              <a:t>αερογενής</a:t>
            </a:r>
            <a:r>
              <a:rPr lang="el-GR" dirty="0"/>
              <a:t> μετάδοση: Γρίπη, </a:t>
            </a:r>
            <a:r>
              <a:rPr lang="el-GR" dirty="0" err="1"/>
              <a:t>ρινοϊοί</a:t>
            </a:r>
            <a:r>
              <a:rPr lang="el-GR" dirty="0"/>
              <a:t>, </a:t>
            </a:r>
            <a:r>
              <a:rPr lang="en-GB" dirty="0"/>
              <a:t>SARS-</a:t>
            </a:r>
            <a:r>
              <a:rPr lang="en-GB" dirty="0" err="1"/>
              <a:t>CoV</a:t>
            </a:r>
            <a:r>
              <a:rPr lang="en-GB" dirty="0"/>
              <a:t>, Norovirus, Rotavirus</a:t>
            </a:r>
            <a:r>
              <a:rPr lang="el-GR" dirty="0"/>
              <a:t>,</a:t>
            </a:r>
            <a:r>
              <a:rPr lang="en-GB" dirty="0"/>
              <a:t> Cl difficile</a:t>
            </a:r>
            <a:r>
              <a:rPr lang="el-GR" dirty="0"/>
              <a:t> </a:t>
            </a:r>
          </a:p>
          <a:p>
            <a:r>
              <a:rPr lang="el-GR" dirty="0"/>
              <a:t>Ο ασθενής πρέπει να φιλοξενείται σε δωμάτιο αρνητικής πίεσης με κλειστή πόρτα.</a:t>
            </a:r>
          </a:p>
          <a:p>
            <a:r>
              <a:rPr lang="el-GR" dirty="0"/>
              <a:t>Εκτός των τυπικών προφυλάξεων πρέπει:</a:t>
            </a:r>
          </a:p>
          <a:p>
            <a:pPr lvl="1"/>
            <a:r>
              <a:rPr lang="el-GR" dirty="0"/>
              <a:t>Στην περίπτωση της φυματίωσης κάθε υγειονομικός που εισέρχεται στο δωμάτιο να φοράει μάσκα υψηλής προστασιας (</a:t>
            </a:r>
            <a:r>
              <a:rPr lang="en-US" dirty="0"/>
              <a:t>N95</a:t>
            </a:r>
            <a:r>
              <a:rPr lang="el-GR" dirty="0"/>
              <a:t>-99 / </a:t>
            </a:r>
            <a:r>
              <a:rPr lang="en-GB" dirty="0"/>
              <a:t>FFP2</a:t>
            </a:r>
            <a:r>
              <a:rPr lang="el-GR" dirty="0"/>
              <a:t>-3</a:t>
            </a:r>
            <a:r>
              <a:rPr lang="en-US" dirty="0"/>
              <a:t>)</a:t>
            </a:r>
          </a:p>
          <a:p>
            <a:pPr lvl="1"/>
            <a:r>
              <a:rPr lang="el-GR" dirty="0"/>
              <a:t>Στην περίπτωση των ιογενών νοσημάτων η φροντίδα του ασθενούς πρέπει να γίνεται από άνοσα άτομα.</a:t>
            </a:r>
          </a:p>
        </p:txBody>
      </p:sp>
    </p:spTree>
    <p:extLst>
      <p:ext uri="{BB962C8B-B14F-4D97-AF65-F5344CB8AC3E}">
        <p14:creationId xmlns:p14="http://schemas.microsoft.com/office/powerpoint/2010/main" val="36212582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Μάσκες υψηλής προστασίας</a:t>
            </a:r>
          </a:p>
        </p:txBody>
      </p:sp>
      <p:pic>
        <p:nvPicPr>
          <p:cNvPr id="1026" name="Picture 2" descr="http://www.1stbiotech.co.uk/wp-content/uploads/2011/10/3m-9322-facema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47" y="1777380"/>
            <a:ext cx="3977897" cy="2987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65emall.com/Content/Image/Product/x/2494/062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1173" y="1470295"/>
            <a:ext cx="3634841" cy="36348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75833" y="1302967"/>
            <a:ext cx="1620180" cy="776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500"/>
          </a:p>
        </p:txBody>
      </p:sp>
      <p:sp>
        <p:nvSpPr>
          <p:cNvPr id="6" name="TextBox 5"/>
          <p:cNvSpPr txBox="1"/>
          <p:nvPr/>
        </p:nvSpPr>
        <p:spPr>
          <a:xfrm>
            <a:off x="1475656" y="5093148"/>
            <a:ext cx="1585690" cy="400110"/>
          </a:xfrm>
          <a:prstGeom prst="rect">
            <a:avLst/>
          </a:prstGeom>
          <a:noFill/>
        </p:spPr>
        <p:txBody>
          <a:bodyPr wrap="none" rtlCol="0">
            <a:spAutoFit/>
          </a:bodyPr>
          <a:lstStyle/>
          <a:p>
            <a:pPr algn="ctr"/>
            <a:r>
              <a:rPr lang="en-GB" sz="2000" b="1"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rPr>
              <a:t>FFP3 (EN149)</a:t>
            </a:r>
            <a:endParaRPr lang="el-GR" sz="2000" b="1"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8"/>
          <p:cNvSpPr txBox="1"/>
          <p:nvPr/>
        </p:nvSpPr>
        <p:spPr>
          <a:xfrm>
            <a:off x="5632395" y="5117573"/>
            <a:ext cx="1465466" cy="400110"/>
          </a:xfrm>
          <a:prstGeom prst="rect">
            <a:avLst/>
          </a:prstGeom>
          <a:noFill/>
        </p:spPr>
        <p:txBody>
          <a:bodyPr wrap="none" rtlCol="0">
            <a:spAutoFit/>
          </a:bodyPr>
          <a:lstStyle/>
          <a:p>
            <a:pPr algn="ctr"/>
            <a:r>
              <a:rPr lang="en-GB" sz="2000" b="1"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rPr>
              <a:t>N95 (NIOSH)</a:t>
            </a:r>
            <a:endParaRPr lang="el-GR" sz="2000" b="1"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107735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Θάλαμος αρνητικής πίεσης</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795" y="800990"/>
            <a:ext cx="6230857" cy="472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379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Ενδείξεις ανά τύπο μέτρων προφύλαξης </a:t>
            </a:r>
            <a:endParaRPr lang="en-GB" dirty="0"/>
          </a:p>
        </p:txBody>
      </p:sp>
      <p:pic>
        <p:nvPicPr>
          <p:cNvPr id="4" name="Content Placeholder 3"/>
          <p:cNvPicPr>
            <a:picLocks noGrp="1" noChangeAspect="1"/>
          </p:cNvPicPr>
          <p:nvPr>
            <p:ph idx="1"/>
          </p:nvPr>
        </p:nvPicPr>
        <p:blipFill>
          <a:blip r:embed="rId2"/>
          <a:stretch>
            <a:fillRect/>
          </a:stretch>
        </p:blipFill>
        <p:spPr>
          <a:xfrm>
            <a:off x="1115616" y="769268"/>
            <a:ext cx="6756357" cy="4808275"/>
          </a:xfrm>
          <a:prstGeom prst="rect">
            <a:avLst/>
          </a:prstGeom>
        </p:spPr>
      </p:pic>
    </p:spTree>
    <p:extLst>
      <p:ext uri="{BB962C8B-B14F-4D97-AF65-F5344CB8AC3E}">
        <p14:creationId xmlns:p14="http://schemas.microsoft.com/office/powerpoint/2010/main" val="61031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r>
              <a:rPr lang="el-GR" sz="2667" dirty="0"/>
              <a:t>Τα δικαιώματα του νοσοκομειακού ασθενούς</a:t>
            </a:r>
          </a:p>
        </p:txBody>
      </p:sp>
      <p:sp>
        <p:nvSpPr>
          <p:cNvPr id="3" name="2 - Θέση περιεχομένου"/>
          <p:cNvSpPr>
            <a:spLocks noGrp="1"/>
          </p:cNvSpPr>
          <p:nvPr>
            <p:ph idx="1"/>
          </p:nvPr>
        </p:nvSpPr>
        <p:spPr/>
        <p:txBody>
          <a:bodyPr>
            <a:normAutofit fontScale="77500" lnSpcReduction="20000"/>
          </a:bodyPr>
          <a:lstStyle/>
          <a:p>
            <a:pPr marL="449774" indent="-300290">
              <a:lnSpc>
                <a:spcPct val="110000"/>
              </a:lnSpc>
              <a:buFont typeface="+mj-lt"/>
              <a:buAutoNum type="arabicPeriod"/>
            </a:pPr>
            <a:r>
              <a:rPr lang="el-GR" dirty="0"/>
              <a:t>Ο ασθενής έχει το δικαίωμα προσεγγίσεως στις υπηρεσίες του νοσοκομείου, τις πλέον κατάλληλες για τη φύση της ασθένειας του.</a:t>
            </a:r>
          </a:p>
          <a:p>
            <a:pPr marL="449774" indent="-300290">
              <a:lnSpc>
                <a:spcPct val="110000"/>
              </a:lnSpc>
              <a:buFont typeface="+mj-lt"/>
              <a:buAutoNum type="arabicPeriod"/>
            </a:pPr>
            <a:r>
              <a:rPr lang="el-GR" dirty="0"/>
              <a:t>Ο ασθενής έχει το δικαίωμα της παροχής φροντίδας σ’ αυτόν </a:t>
            </a:r>
            <a:r>
              <a:rPr lang="el-GR" b="1" dirty="0">
                <a:solidFill>
                  <a:srgbClr val="C00000"/>
                </a:solidFill>
              </a:rPr>
              <a:t>με τον οφειλόμενο σεβασμό στην ανθρώπινη αξιοπρέπεια του</a:t>
            </a:r>
            <a:r>
              <a:rPr lang="el-GR" dirty="0"/>
              <a:t>. Αυτή η φροντίδα περιλαμβάνει όχι μόνο την εν γένει άσκηση της ιατρικής και της νοσηλευτικής, αλλά και τις παραϊατρικές υπηρεσίες, την κατάλληλη διαμονή, την κατάλληλη μεταχείριση και την αποτελεσματική διοικητική και τεχνική εξυπηρέτηση.</a:t>
            </a:r>
          </a:p>
          <a:p>
            <a:pPr marL="449774" indent="-300290">
              <a:lnSpc>
                <a:spcPct val="110000"/>
              </a:lnSpc>
              <a:buFont typeface="+mj-lt"/>
              <a:buAutoNum type="arabicPeriod"/>
            </a:pPr>
            <a:r>
              <a:rPr lang="el-GR" dirty="0"/>
              <a:t>Ο ασθενής έχει το δικαίωμα </a:t>
            </a:r>
            <a:r>
              <a:rPr lang="el-GR" b="1" dirty="0">
                <a:solidFill>
                  <a:srgbClr val="C00000"/>
                </a:solidFill>
              </a:rPr>
              <a:t>να συγκατατεθεί ή να αρνηθεί κάθε διαγνωστική ή θεραπευτική πράξη </a:t>
            </a:r>
            <a:r>
              <a:rPr lang="el-GR" dirty="0"/>
              <a:t>που πρόκειται να διενεργηθεί σε αυτόν. Σε περίπτωση ασθενούς με μερική ή πλήρη διανοητική ανικανότητα, η άσκηση αυτού του δικαιώματος γίνεται από το πρόσωπο που κατά νόμο ενεργεί για λογαριασμό του.</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D327-53E2-4029-8FAA-5139B8313EAD}"/>
              </a:ext>
            </a:extLst>
          </p:cNvPr>
          <p:cNvSpPr>
            <a:spLocks noGrp="1"/>
          </p:cNvSpPr>
          <p:nvPr>
            <p:ph type="title"/>
          </p:nvPr>
        </p:nvSpPr>
        <p:spPr/>
        <p:txBody>
          <a:bodyPr/>
          <a:lstStyle/>
          <a:p>
            <a:r>
              <a:rPr lang="en-GB" dirty="0"/>
              <a:t>COVID-19: </a:t>
            </a:r>
            <a:r>
              <a:rPr lang="el-GR" dirty="0"/>
              <a:t>Μέτρα προφύλαξης </a:t>
            </a:r>
            <a:br>
              <a:rPr lang="el-GR" dirty="0"/>
            </a:br>
            <a:r>
              <a:rPr lang="el-GR" dirty="0"/>
              <a:t>και ελέγχου λοίμωξης Ι</a:t>
            </a:r>
            <a:endParaRPr lang="en-GB" dirty="0"/>
          </a:p>
        </p:txBody>
      </p:sp>
      <p:sp>
        <p:nvSpPr>
          <p:cNvPr id="3" name="Content Placeholder 2">
            <a:extLst>
              <a:ext uri="{FF2B5EF4-FFF2-40B4-BE49-F238E27FC236}">
                <a16:creationId xmlns:a16="http://schemas.microsoft.com/office/drawing/2014/main" id="{B36BDE47-5414-4C8A-ACE1-0DCD6008E14A}"/>
              </a:ext>
            </a:extLst>
          </p:cNvPr>
          <p:cNvSpPr>
            <a:spLocks noGrp="1"/>
          </p:cNvSpPr>
          <p:nvPr>
            <p:ph idx="1"/>
          </p:nvPr>
        </p:nvSpPr>
        <p:spPr/>
        <p:txBody>
          <a:bodyPr>
            <a:normAutofit fontScale="92500" lnSpcReduction="10000"/>
          </a:bodyPr>
          <a:lstStyle/>
          <a:p>
            <a:r>
              <a:rPr lang="el-GR" dirty="0"/>
              <a:t>Χορήγηση απλής χειρουργικής μάσκας στον ασθενή. </a:t>
            </a:r>
          </a:p>
          <a:p>
            <a:r>
              <a:rPr lang="el-GR" b="1" dirty="0"/>
              <a:t>Όλα τα άτομα που έρχονται σε στενή επαφή με τον ασθενή θα πρέπει να εφαρμόζουν: </a:t>
            </a:r>
            <a:endParaRPr lang="el-GR" dirty="0"/>
          </a:p>
          <a:p>
            <a:pPr lvl="1"/>
            <a:r>
              <a:rPr lang="el-GR" dirty="0"/>
              <a:t>Μάσκα </a:t>
            </a:r>
            <a:r>
              <a:rPr lang="en-GB" dirty="0"/>
              <a:t>FFP2</a:t>
            </a:r>
            <a:r>
              <a:rPr lang="el-GR" dirty="0"/>
              <a:t>/</a:t>
            </a:r>
            <a:r>
              <a:rPr lang="en-GB" dirty="0"/>
              <a:t>FFP3/N95</a:t>
            </a:r>
            <a:r>
              <a:rPr lang="el-GR" dirty="0"/>
              <a:t> (υψηλής προστασίας)</a:t>
            </a:r>
            <a:endParaRPr lang="en-GB" dirty="0"/>
          </a:p>
          <a:p>
            <a:pPr lvl="2"/>
            <a:r>
              <a:rPr lang="el-GR" dirty="0"/>
              <a:t>Χειρουργική μάσκα μόνο αν δεν είναι διαθέσιμη μάσκα υψηλής προστασίας</a:t>
            </a:r>
            <a:r>
              <a:rPr lang="en-GB" dirty="0"/>
              <a:t> </a:t>
            </a:r>
          </a:p>
          <a:p>
            <a:pPr lvl="1"/>
            <a:r>
              <a:rPr lang="el-GR" dirty="0"/>
              <a:t>Οφθαλμική προστασία/προστασία προσώπου (ασπίδα προσώπου ή προστατευτικά γυαλιά ευρέως πεδίου) </a:t>
            </a:r>
          </a:p>
          <a:p>
            <a:pPr lvl="1"/>
            <a:r>
              <a:rPr lang="el-GR" dirty="0"/>
              <a:t>Καθαρή μη αποστειρωμένη αδιάβροχη ρόμπα με μακριά μανίκια </a:t>
            </a:r>
          </a:p>
          <a:p>
            <a:pPr lvl="1"/>
            <a:r>
              <a:rPr lang="el-GR" dirty="0"/>
              <a:t>Γάντια μιας χρήσεως (αποστειρωμένα όταν η διαδικασία το απαιτεί) </a:t>
            </a:r>
          </a:p>
          <a:p>
            <a:pPr lvl="1"/>
            <a:r>
              <a:rPr lang="el-GR" dirty="0"/>
              <a:t>Υγιεινή των χεριών με αλκοολούχο διάλυμα ή νερό και σαπούνι</a:t>
            </a:r>
          </a:p>
          <a:p>
            <a:pPr lvl="1"/>
            <a:r>
              <a:rPr lang="el-GR" dirty="0"/>
              <a:t>Αποφυγή επαφής ματιών, μύτης ή στόματος με δυνητικά μολυσμένα χέρια </a:t>
            </a:r>
          </a:p>
          <a:p>
            <a:pPr marL="257153" lvl="1" indent="0">
              <a:buNone/>
            </a:pPr>
            <a:endParaRPr lang="el-GR" dirty="0"/>
          </a:p>
          <a:p>
            <a:endParaRPr lang="el-GR" dirty="0"/>
          </a:p>
          <a:p>
            <a:endParaRPr lang="el-GR" dirty="0"/>
          </a:p>
          <a:p>
            <a:endParaRPr lang="en-GB" dirty="0"/>
          </a:p>
        </p:txBody>
      </p:sp>
    </p:spTree>
    <p:extLst>
      <p:ext uri="{BB962C8B-B14F-4D97-AF65-F5344CB8AC3E}">
        <p14:creationId xmlns:p14="http://schemas.microsoft.com/office/powerpoint/2010/main" val="4130959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2241BDB-A54F-48CF-94E4-57AB0E12BBB7}"/>
              </a:ext>
            </a:extLst>
          </p:cNvPr>
          <p:cNvPicPr>
            <a:picLocks noGrp="1" noChangeAspect="1"/>
          </p:cNvPicPr>
          <p:nvPr>
            <p:ph idx="1"/>
          </p:nvPr>
        </p:nvPicPr>
        <p:blipFill>
          <a:blip r:embed="rId2"/>
          <a:stretch>
            <a:fillRect/>
          </a:stretch>
        </p:blipFill>
        <p:spPr>
          <a:xfrm>
            <a:off x="2027234" y="211180"/>
            <a:ext cx="5089530" cy="4988005"/>
          </a:xfrm>
          <a:prstGeom prst="rect">
            <a:avLst/>
          </a:prstGeom>
        </p:spPr>
      </p:pic>
    </p:spTree>
    <p:extLst>
      <p:ext uri="{BB962C8B-B14F-4D97-AF65-F5344CB8AC3E}">
        <p14:creationId xmlns:p14="http://schemas.microsoft.com/office/powerpoint/2010/main" val="4049774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FE9A-A746-4FCC-A7A1-DF8D81CF79FC}"/>
              </a:ext>
            </a:extLst>
          </p:cNvPr>
          <p:cNvSpPr>
            <a:spLocks noGrp="1"/>
          </p:cNvSpPr>
          <p:nvPr>
            <p:ph type="title"/>
          </p:nvPr>
        </p:nvSpPr>
        <p:spPr/>
        <p:txBody>
          <a:bodyPr/>
          <a:lstStyle/>
          <a:p>
            <a:r>
              <a:rPr lang="el-GR" dirty="0"/>
              <a:t>Χειρισμοί με δημιουργία αερολύματος</a:t>
            </a:r>
            <a:endParaRPr lang="en-GB" dirty="0"/>
          </a:p>
        </p:txBody>
      </p:sp>
      <p:sp>
        <p:nvSpPr>
          <p:cNvPr id="3" name="Content Placeholder 2">
            <a:extLst>
              <a:ext uri="{FF2B5EF4-FFF2-40B4-BE49-F238E27FC236}">
                <a16:creationId xmlns:a16="http://schemas.microsoft.com/office/drawing/2014/main" id="{E79E1139-FCD7-497B-8A18-359105D7A35A}"/>
              </a:ext>
            </a:extLst>
          </p:cNvPr>
          <p:cNvSpPr>
            <a:spLocks noGrp="1"/>
          </p:cNvSpPr>
          <p:nvPr>
            <p:ph idx="1"/>
          </p:nvPr>
        </p:nvSpPr>
        <p:spPr/>
        <p:txBody>
          <a:bodyPr>
            <a:normAutofit fontScale="92500" lnSpcReduction="20000"/>
          </a:bodyPr>
          <a:lstStyle/>
          <a:p>
            <a:r>
              <a:rPr lang="el-GR" dirty="0"/>
              <a:t>Χειρισμοί που μπορεί να προκαλέσουν αερόλυμα (π.χ. </a:t>
            </a:r>
            <a:r>
              <a:rPr lang="el-GR" dirty="0" err="1"/>
              <a:t>νεφελοποίηση</a:t>
            </a:r>
            <a:r>
              <a:rPr lang="el-GR" dirty="0"/>
              <a:t>, </a:t>
            </a:r>
            <a:r>
              <a:rPr lang="el-GR" dirty="0" err="1"/>
              <a:t>ενδοτραχειακή</a:t>
            </a:r>
            <a:r>
              <a:rPr lang="el-GR" dirty="0"/>
              <a:t> διασωλήνωση, μη επεμβατικός μηχανικός αερισμός, τραχειοτομή, </a:t>
            </a:r>
            <a:r>
              <a:rPr lang="el-GR" dirty="0" err="1"/>
              <a:t>καρδιοαναπνευστική</a:t>
            </a:r>
            <a:r>
              <a:rPr lang="el-GR" dirty="0"/>
              <a:t> αναζωογόνηση, βρογχοσκόπηση, χρήση AMBU) σχετίζονται με αυξημένο κίνδυνο μετάδοσης </a:t>
            </a:r>
            <a:r>
              <a:rPr lang="el-GR" dirty="0" err="1"/>
              <a:t>κοροναϊών</a:t>
            </a:r>
            <a:r>
              <a:rPr lang="el-GR" dirty="0"/>
              <a:t>. </a:t>
            </a:r>
          </a:p>
          <a:p>
            <a:r>
              <a:rPr lang="el-GR" dirty="0"/>
              <a:t>Οι επαγγελματίες υγείας που διενεργούν χειρισμούς με κίνδυνο πρόκλησης αερολύματος θα πρέπει να εφαρμόζουν τις προηγούμενες προφυλάξεις</a:t>
            </a:r>
          </a:p>
          <a:p>
            <a:pPr lvl="1"/>
            <a:r>
              <a:rPr lang="el-GR" b="1" dirty="0">
                <a:solidFill>
                  <a:srgbClr val="C00000"/>
                </a:solidFill>
              </a:rPr>
              <a:t>ΟΠΟΣΔΗΠΟΤΕ Μάσκα υψηλής αναπνευστικής προστασίας (FFP3) </a:t>
            </a:r>
          </a:p>
          <a:p>
            <a:r>
              <a:rPr lang="el-GR" dirty="0"/>
              <a:t>Οι χειρισμοί αυτοί θα πρέπει να διενεργούνται σε επαρκώς αεριζόμενο θάλαμο ή σε θάλαμο αρνητικής πίεσης εάν είναι εφικτό. Ο αριθμός των επαγγελματιών υγείας στο θάλαμο, θα πρέπει να περιορίζεται στο ελάχιστο απαραίτητο. </a:t>
            </a:r>
          </a:p>
          <a:p>
            <a:endParaRPr lang="en-GB" dirty="0"/>
          </a:p>
        </p:txBody>
      </p:sp>
    </p:spTree>
    <p:extLst>
      <p:ext uri="{BB962C8B-B14F-4D97-AF65-F5344CB8AC3E}">
        <p14:creationId xmlns:p14="http://schemas.microsoft.com/office/powerpoint/2010/main" val="34243922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2FD3-B005-4D94-A699-59D6BAE8A5F8}"/>
              </a:ext>
            </a:extLst>
          </p:cNvPr>
          <p:cNvSpPr>
            <a:spLocks noGrp="1"/>
          </p:cNvSpPr>
          <p:nvPr>
            <p:ph type="title"/>
          </p:nvPr>
        </p:nvSpPr>
        <p:spPr/>
        <p:txBody>
          <a:bodyPr/>
          <a:lstStyle/>
          <a:p>
            <a:r>
              <a:rPr lang="en-GB" dirty="0"/>
              <a:t>COVID-19: </a:t>
            </a:r>
            <a:r>
              <a:rPr lang="el-GR" dirty="0"/>
              <a:t>Μέτρα προφύλαξης </a:t>
            </a:r>
            <a:br>
              <a:rPr lang="el-GR" dirty="0"/>
            </a:br>
            <a:r>
              <a:rPr lang="el-GR" dirty="0"/>
              <a:t>και ελέγχου λοίμωξης ΙΙ</a:t>
            </a:r>
            <a:endParaRPr lang="en-GB" dirty="0"/>
          </a:p>
        </p:txBody>
      </p:sp>
      <p:sp>
        <p:nvSpPr>
          <p:cNvPr id="3" name="Content Placeholder 2">
            <a:extLst>
              <a:ext uri="{FF2B5EF4-FFF2-40B4-BE49-F238E27FC236}">
                <a16:creationId xmlns:a16="http://schemas.microsoft.com/office/drawing/2014/main" id="{D4E3BF48-01DB-41D5-BB29-6E4FCDC76E0F}"/>
              </a:ext>
            </a:extLst>
          </p:cNvPr>
          <p:cNvSpPr>
            <a:spLocks noGrp="1"/>
          </p:cNvSpPr>
          <p:nvPr>
            <p:ph idx="1"/>
          </p:nvPr>
        </p:nvSpPr>
        <p:spPr/>
        <p:txBody>
          <a:bodyPr>
            <a:normAutofit fontScale="85000" lnSpcReduction="10000"/>
          </a:bodyPr>
          <a:lstStyle/>
          <a:p>
            <a:r>
              <a:rPr lang="el-GR" dirty="0"/>
              <a:t>Περιορισμός των μετακινήσεων του ασθενή στις απόλυτα αναγκαίες για ιατρικούς λόγους και χρήση της μικρότερης δυνατής διαδρομής </a:t>
            </a:r>
          </a:p>
          <a:p>
            <a:r>
              <a:rPr lang="el-GR" dirty="0"/>
              <a:t>Ενημέρωση του τμήματος υποδοχής του ασθενή για την εφαρμογή των μέτρων ελέγχου και πρόληψης της διασποράς </a:t>
            </a:r>
          </a:p>
          <a:p>
            <a:r>
              <a:rPr lang="el-GR" dirty="0"/>
              <a:t>Το προσωπικό που μεταφέρει τον ασθενή πρέπει να εφαρμόζει τον εξοπλισμό ατομικής προστασίας και την υγιεινή των χεριών </a:t>
            </a:r>
          </a:p>
          <a:p>
            <a:r>
              <a:rPr lang="el-GR" dirty="0"/>
              <a:t>Καθαρισμός και απολύμανση των επιφανειών με τις οποίες ήρθε σε επαφή ο ασθενής </a:t>
            </a:r>
          </a:p>
          <a:p>
            <a:r>
              <a:rPr lang="el-GR" dirty="0"/>
              <a:t>Περιορισμός του αριθμού των μελών της οικογένειας και των επισκεπτών στο ελάχιστο δυνατό </a:t>
            </a:r>
          </a:p>
          <a:p>
            <a:r>
              <a:rPr lang="el-GR" dirty="0"/>
              <a:t>Καταγραφή όλων των ατόμων που εισέρχονται στο θάλαμο του ασθενή συμπεριλαμβανομένων του προσωπικού και των επισκεπτών </a:t>
            </a:r>
          </a:p>
          <a:p>
            <a:endParaRPr lang="en-GB" dirty="0"/>
          </a:p>
        </p:txBody>
      </p:sp>
    </p:spTree>
    <p:extLst>
      <p:ext uri="{BB962C8B-B14F-4D97-AF65-F5344CB8AC3E}">
        <p14:creationId xmlns:p14="http://schemas.microsoft.com/office/powerpoint/2010/main" val="1689164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611E-6146-41F1-B4CF-D5C3DBF4CA9B}"/>
              </a:ext>
            </a:extLst>
          </p:cNvPr>
          <p:cNvSpPr>
            <a:spLocks noGrp="1"/>
          </p:cNvSpPr>
          <p:nvPr>
            <p:ph type="title"/>
          </p:nvPr>
        </p:nvSpPr>
        <p:spPr/>
        <p:txBody>
          <a:bodyPr/>
          <a:lstStyle/>
          <a:p>
            <a:r>
              <a:rPr lang="en-GB" dirty="0"/>
              <a:t>COVID-19: </a:t>
            </a:r>
            <a:r>
              <a:rPr lang="el-GR" dirty="0"/>
              <a:t>Μέτρα προφύλαξης </a:t>
            </a:r>
            <a:br>
              <a:rPr lang="el-GR" dirty="0"/>
            </a:br>
            <a:r>
              <a:rPr lang="el-GR" dirty="0"/>
              <a:t>και ελέγχου λοίμωξης ΙΙΙ</a:t>
            </a:r>
            <a:endParaRPr lang="en-GB" dirty="0"/>
          </a:p>
        </p:txBody>
      </p:sp>
      <p:sp>
        <p:nvSpPr>
          <p:cNvPr id="3" name="Content Placeholder 2">
            <a:extLst>
              <a:ext uri="{FF2B5EF4-FFF2-40B4-BE49-F238E27FC236}">
                <a16:creationId xmlns:a16="http://schemas.microsoft.com/office/drawing/2014/main" id="{7A48BE35-1341-41A9-9BCC-E05391B73924}"/>
              </a:ext>
            </a:extLst>
          </p:cNvPr>
          <p:cNvSpPr>
            <a:spLocks noGrp="1"/>
          </p:cNvSpPr>
          <p:nvPr>
            <p:ph idx="1"/>
          </p:nvPr>
        </p:nvSpPr>
        <p:spPr/>
        <p:txBody>
          <a:bodyPr/>
          <a:lstStyle/>
          <a:p>
            <a:r>
              <a:rPr lang="el-GR" dirty="0"/>
              <a:t>Ιατρικός εξοπλισμός (στηθοσκόπια, θερμόμετρα, πιεσόμετρα) αποκλειστικής χρήσης για τον συγκεκριμένο ασθενή. Στην περίπτωση που αυτό δεν είναι εφικτό ο ιατρικός εξοπλισμός καθαρίζεται και απολυμαίνεται από τον ένα ασθενή στον άλλο. </a:t>
            </a:r>
          </a:p>
          <a:p>
            <a:r>
              <a:rPr lang="el-GR" dirty="0"/>
              <a:t>Χρήση αποκλειστικού φορητού ακτινολογικού ή άλλου διαγνωστικού εξοπλισμού</a:t>
            </a:r>
          </a:p>
          <a:p>
            <a:pPr marL="0" indent="0">
              <a:buNone/>
            </a:pPr>
            <a:endParaRPr lang="el-GR" dirty="0"/>
          </a:p>
          <a:p>
            <a:endParaRPr lang="el-GR" dirty="0"/>
          </a:p>
          <a:p>
            <a:endParaRPr lang="en-GB" dirty="0"/>
          </a:p>
        </p:txBody>
      </p:sp>
    </p:spTree>
    <p:extLst>
      <p:ext uri="{BB962C8B-B14F-4D97-AF65-F5344CB8AC3E}">
        <p14:creationId xmlns:p14="http://schemas.microsoft.com/office/powerpoint/2010/main" val="2223552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D7C07-328F-410C-AA06-A3B78D5BBE6E}"/>
              </a:ext>
            </a:extLst>
          </p:cNvPr>
          <p:cNvSpPr>
            <a:spLocks noGrp="1"/>
          </p:cNvSpPr>
          <p:nvPr>
            <p:ph type="title"/>
          </p:nvPr>
        </p:nvSpPr>
        <p:spPr/>
        <p:txBody>
          <a:bodyPr/>
          <a:lstStyle/>
          <a:p>
            <a:r>
              <a:rPr lang="el-GR" dirty="0"/>
              <a:t>Γενικά μέτρα αναπνευστικής υγιεινής</a:t>
            </a:r>
            <a:endParaRPr lang="en-GB" dirty="0"/>
          </a:p>
        </p:txBody>
      </p:sp>
      <p:sp>
        <p:nvSpPr>
          <p:cNvPr id="3" name="Content Placeholder 2">
            <a:extLst>
              <a:ext uri="{FF2B5EF4-FFF2-40B4-BE49-F238E27FC236}">
                <a16:creationId xmlns:a16="http://schemas.microsoft.com/office/drawing/2014/main" id="{60CF74A2-C678-472E-A5A3-BBECD56ECC4A}"/>
              </a:ext>
            </a:extLst>
          </p:cNvPr>
          <p:cNvSpPr>
            <a:spLocks noGrp="1"/>
          </p:cNvSpPr>
          <p:nvPr>
            <p:ph idx="1"/>
          </p:nvPr>
        </p:nvSpPr>
        <p:spPr/>
        <p:txBody>
          <a:bodyPr/>
          <a:lstStyle/>
          <a:p>
            <a:r>
              <a:rPr lang="el-GR" dirty="0"/>
              <a:t>Η εφαρμογή των ακόλουθων μέτρων αναπνευστικής υγιεινής κρίνεται ιδιαίτερα σημαντική για την αποτροπή της μετάδοσης:</a:t>
            </a:r>
          </a:p>
          <a:p>
            <a:pPr lvl="1"/>
            <a:r>
              <a:rPr lang="el-GR" dirty="0"/>
              <a:t>Χρήση απλής χειρουργικής μάσκας από τον ασθενή (ή από οποιοδήποτε άτομο έχει συμπτώματα λοίμωξης αναπνευστικού)</a:t>
            </a:r>
          </a:p>
          <a:p>
            <a:pPr lvl="1"/>
            <a:r>
              <a:rPr lang="el-GR" dirty="0"/>
              <a:t>Κάλυψη μύτης και στόματος κατά τη διάρκεια βήχα ή φταρνίσματος με χαρτομάντιλο. </a:t>
            </a:r>
          </a:p>
          <a:p>
            <a:pPr lvl="1"/>
            <a:r>
              <a:rPr lang="el-GR" dirty="0"/>
              <a:t>Εφαρμογή υγιεινής χεριών μετά την επαφή με αναπνευστικές εκκρίσεις. </a:t>
            </a:r>
          </a:p>
          <a:p>
            <a:endParaRPr lang="en-GB" dirty="0"/>
          </a:p>
        </p:txBody>
      </p:sp>
    </p:spTree>
    <p:extLst>
      <p:ext uri="{BB962C8B-B14F-4D97-AF65-F5344CB8AC3E}">
        <p14:creationId xmlns:p14="http://schemas.microsoft.com/office/powerpoint/2010/main" val="3536927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9A080AD-ADBC-DD62-8577-965E8ECF7419}"/>
              </a:ext>
            </a:extLst>
          </p:cNvPr>
          <p:cNvPicPr>
            <a:picLocks noGrp="1" noChangeAspect="1"/>
          </p:cNvPicPr>
          <p:nvPr>
            <p:ph idx="4294967295"/>
          </p:nvPr>
        </p:nvPicPr>
        <p:blipFill>
          <a:blip r:embed="rId2"/>
          <a:stretch>
            <a:fillRect/>
          </a:stretch>
        </p:blipFill>
        <p:spPr>
          <a:xfrm>
            <a:off x="457200" y="1193800"/>
            <a:ext cx="8229600" cy="3327400"/>
          </a:xfrm>
          <a:prstGeom prst="rect">
            <a:avLst/>
          </a:prstGeom>
        </p:spPr>
      </p:pic>
      <p:sp>
        <p:nvSpPr>
          <p:cNvPr id="11" name="TextBox 10">
            <a:extLst>
              <a:ext uri="{FF2B5EF4-FFF2-40B4-BE49-F238E27FC236}">
                <a16:creationId xmlns:a16="http://schemas.microsoft.com/office/drawing/2014/main" id="{8155BE20-36BA-785B-435D-702326317EE9}"/>
              </a:ext>
            </a:extLst>
          </p:cNvPr>
          <p:cNvSpPr txBox="1"/>
          <p:nvPr/>
        </p:nvSpPr>
        <p:spPr>
          <a:xfrm>
            <a:off x="4427984" y="5305772"/>
            <a:ext cx="4572000" cy="338554"/>
          </a:xfrm>
          <a:prstGeom prst="rect">
            <a:avLst/>
          </a:prstGeom>
          <a:noFill/>
        </p:spPr>
        <p:txBody>
          <a:bodyPr wrap="square">
            <a:spAutoFit/>
          </a:bodyPr>
          <a:lstStyle/>
          <a:p>
            <a:pPr algn="r"/>
            <a:r>
              <a:rPr lang="en-GB" sz="1600" dirty="0">
                <a:latin typeface="Calibri Light" panose="020F0302020204030204" pitchFamily="34" charset="0"/>
                <a:ea typeface="Calibri Light" panose="020F0302020204030204" pitchFamily="34" charset="0"/>
                <a:cs typeface="Calibri Light" panose="020F0302020204030204" pitchFamily="34" charset="0"/>
                <a:hlinkClick r:id="rId3"/>
              </a:rPr>
              <a:t>https://www.reverseproject.eu/</a:t>
            </a:r>
            <a:r>
              <a:rPr lang="en-GB" sz="1600" dirty="0">
                <a:latin typeface="Calibri Light" panose="020F0302020204030204" pitchFamily="34" charset="0"/>
                <a:ea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049792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Απορρίμματα και αιχμηρά αντικείμενα</a:t>
            </a:r>
          </a:p>
        </p:txBody>
      </p:sp>
      <p:sp>
        <p:nvSpPr>
          <p:cNvPr id="3" name="2 - Θέση περιεχομένου"/>
          <p:cNvSpPr>
            <a:spLocks noGrp="1"/>
          </p:cNvSpPr>
          <p:nvPr>
            <p:ph idx="1"/>
          </p:nvPr>
        </p:nvSpPr>
        <p:spPr/>
        <p:txBody>
          <a:bodyPr>
            <a:normAutofit fontScale="85000" lnSpcReduction="10000"/>
          </a:bodyPr>
          <a:lstStyle/>
          <a:p>
            <a:r>
              <a:rPr lang="el-GR" dirty="0"/>
              <a:t>Κοινά απορρίμματα</a:t>
            </a:r>
            <a:r>
              <a:rPr lang="en-GB" dirty="0"/>
              <a:t> (</a:t>
            </a:r>
            <a:r>
              <a:rPr lang="el-GR" dirty="0"/>
              <a:t>μαύρη σακούλα): απορρίμματα αστικού χαρακτήρα</a:t>
            </a:r>
          </a:p>
          <a:p>
            <a:r>
              <a:rPr lang="el-GR" dirty="0"/>
              <a:t>Μολυσματικά μη αιχμηρά απορρίμματα (κίτρινη σακούλα): </a:t>
            </a:r>
            <a:r>
              <a:rPr lang="el-GR" b="1" dirty="0">
                <a:solidFill>
                  <a:srgbClr val="C00000"/>
                </a:solidFill>
              </a:rPr>
              <a:t>σύριγγες (χωρίς τις βελόνες), </a:t>
            </a:r>
            <a:r>
              <a:rPr lang="el-GR" dirty="0"/>
              <a:t>συσκευές ορών, λερωμένες γάζες και βαμβάκια, </a:t>
            </a:r>
            <a:r>
              <a:rPr lang="el-GR" dirty="0" err="1"/>
              <a:t>ουροκαθετήρες</a:t>
            </a:r>
            <a:r>
              <a:rPr lang="el-GR" dirty="0"/>
              <a:t>, </a:t>
            </a:r>
            <a:r>
              <a:rPr lang="el-GR" dirty="0" err="1"/>
              <a:t>ουροσυλλέκτες</a:t>
            </a:r>
            <a:r>
              <a:rPr lang="el-GR" dirty="0"/>
              <a:t>.</a:t>
            </a:r>
          </a:p>
          <a:p>
            <a:r>
              <a:rPr lang="el-GR" dirty="0"/>
              <a:t>Αιχμηρά αντικείμενα (κίτρινο δοχείο από σκληρό πλαστικό): </a:t>
            </a:r>
            <a:r>
              <a:rPr lang="el-GR" b="1" dirty="0">
                <a:solidFill>
                  <a:srgbClr val="C00000"/>
                </a:solidFill>
              </a:rPr>
              <a:t>όλες οι βελόνες (ακόμα και οι μη χρησιμοποιημένες),</a:t>
            </a:r>
            <a:r>
              <a:rPr lang="el-GR" dirty="0"/>
              <a:t> πεταλούδες, οδηγοί φλεβοκαθετήρων, σύρματα κεντρικών φλεβικών καθετήρων, νυστέρια, αντικειμενοφόρα πλακίδια</a:t>
            </a:r>
            <a:endParaRPr lang="en-GB" dirty="0"/>
          </a:p>
          <a:p>
            <a:r>
              <a:rPr lang="el-GR" dirty="0"/>
              <a:t>Μικτά - τοξικά απόβλητα (κόκκινη σακούλα): Φάρμακα, συσκευές ορού και περιέκτες φαρμάκων με υπολείμματα φαρμάκου, απόβλητα από χημειοθεραπείες, εργαστηριακά αντιδραστήρια και παθολογοανατομικά απόβλητα</a:t>
            </a:r>
          </a:p>
          <a:p>
            <a:endParaRPr lang="el-GR" dirty="0"/>
          </a:p>
        </p:txBody>
      </p:sp>
    </p:spTree>
    <p:extLst>
      <p:ext uri="{BB962C8B-B14F-4D97-AF65-F5344CB8AC3E}">
        <p14:creationId xmlns:p14="http://schemas.microsoft.com/office/powerpoint/2010/main" val="15077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5E2814-13A8-C7BE-D62A-6B1DBEB860D2}"/>
              </a:ext>
            </a:extLst>
          </p:cNvPr>
          <p:cNvGrpSpPr/>
          <p:nvPr/>
        </p:nvGrpSpPr>
        <p:grpSpPr>
          <a:xfrm>
            <a:off x="200682" y="134782"/>
            <a:ext cx="7899710" cy="5296304"/>
            <a:chOff x="200682" y="134782"/>
            <a:chExt cx="7899710" cy="5296304"/>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460" y="3923487"/>
              <a:ext cx="1242908" cy="1390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3528" y="619006"/>
              <a:ext cx="1824203" cy="3288458"/>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marL="144193" indent="-144193">
                <a:buFont typeface="Arial" panose="020B0604020202020204" pitchFamily="34" charset="0"/>
                <a:buChar char="•"/>
              </a:pPr>
              <a:r>
                <a:rPr lang="el-GR" sz="1300" dirty="0"/>
                <a:t>Ποτήρια καφέ – μπουκάλια νερού και αναψυκτικών</a:t>
              </a:r>
            </a:p>
            <a:p>
              <a:pPr marL="144193" indent="-144193">
                <a:buFont typeface="Arial" panose="020B0604020202020204" pitchFamily="34" charset="0"/>
                <a:buChar char="•"/>
              </a:pPr>
              <a:r>
                <a:rPr lang="el-GR" sz="1300" dirty="0"/>
                <a:t>Χαρτικα – πλαστικά – μέταλλα – γιαλιά</a:t>
              </a:r>
            </a:p>
            <a:p>
              <a:pPr marL="144193" indent="-144193">
                <a:buFont typeface="Arial" panose="020B0604020202020204" pitchFamily="34" charset="0"/>
                <a:buChar char="•"/>
              </a:pPr>
              <a:r>
                <a:rPr lang="el-GR" sz="1300" dirty="0"/>
                <a:t>Υπολείμματα τροφίμων</a:t>
              </a:r>
            </a:p>
            <a:p>
              <a:pPr marL="144193" indent="-144193">
                <a:buFont typeface="Arial" panose="020B0604020202020204" pitchFamily="34" charset="0"/>
                <a:buChar char="•"/>
              </a:pPr>
              <a:r>
                <a:rPr lang="el-GR" sz="1300" dirty="0"/>
                <a:t>Πάνες ενηλίκων – σερβιέττες</a:t>
              </a:r>
            </a:p>
            <a:p>
              <a:pPr marL="144193" indent="-144193">
                <a:buFont typeface="Arial" panose="020B0604020202020204" pitchFamily="34" charset="0"/>
                <a:buChar char="•"/>
              </a:pPr>
              <a:r>
                <a:rPr lang="el-GR" sz="1300" dirty="0"/>
                <a:t>Γύψινα εκμαγεία</a:t>
              </a:r>
            </a:p>
            <a:p>
              <a:pPr marL="144193" indent="-144193">
                <a:buFont typeface="Arial" panose="020B0604020202020204" pitchFamily="34" charset="0"/>
                <a:buChar char="•"/>
              </a:pPr>
              <a:r>
                <a:rPr lang="el-GR" sz="1300" dirty="0"/>
                <a:t>Κενές συσκευασίες φαρμάκων</a:t>
              </a:r>
            </a:p>
            <a:p>
              <a:pPr marL="144193" indent="-144193">
                <a:buFont typeface="Arial" panose="020B0604020202020204" pitchFamily="34" charset="0"/>
                <a:buChar char="•"/>
              </a:pPr>
              <a:r>
                <a:rPr lang="el-GR" sz="1300" dirty="0"/>
                <a:t>Γάντια μιας χρήσης, χωρίς αίμα ή άλλα βιολογικά υλικά</a:t>
              </a:r>
            </a:p>
            <a:p>
              <a:pPr marL="238115" indent="-238115">
                <a:buFont typeface="Arial" panose="020B0604020202020204" pitchFamily="34" charset="0"/>
                <a:buChar char="•"/>
              </a:pPr>
              <a:endParaRPr lang="el-GR" sz="1500" dirty="0"/>
            </a:p>
            <a:p>
              <a:pPr marL="238115" indent="-238115">
                <a:buFont typeface="Arial" panose="020B0604020202020204" pitchFamily="34" charset="0"/>
                <a:buChar char="•"/>
              </a:pPr>
              <a:endParaRPr lang="el-GR" sz="1500" dirty="0"/>
            </a:p>
          </p:txBody>
        </p:sp>
        <p:sp>
          <p:nvSpPr>
            <p:cNvPr id="5" name="Rectangle 4"/>
            <p:cNvSpPr/>
            <p:nvPr/>
          </p:nvSpPr>
          <p:spPr>
            <a:xfrm>
              <a:off x="2307748" y="619006"/>
              <a:ext cx="1824203" cy="328845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a:bodyPr>
            <a:lstStyle/>
            <a:p>
              <a:pPr marL="144193" indent="-144193">
                <a:buFont typeface="Arial" panose="020B0604020202020204" pitchFamily="34" charset="0"/>
                <a:buChar char="•"/>
              </a:pPr>
              <a:r>
                <a:rPr lang="el-GR" sz="1300" dirty="0">
                  <a:solidFill>
                    <a:schemeClr val="tx2">
                      <a:lumMod val="75000"/>
                    </a:schemeClr>
                  </a:solidFill>
                </a:rPr>
                <a:t>Βελόνες (χρησιμοποιημένες και μη)</a:t>
              </a:r>
            </a:p>
            <a:p>
              <a:pPr marL="144193" indent="-144193">
                <a:buFont typeface="Arial" panose="020B0604020202020204" pitchFamily="34" charset="0"/>
                <a:buChar char="•"/>
              </a:pPr>
              <a:r>
                <a:rPr lang="el-GR" sz="1300" dirty="0">
                  <a:solidFill>
                    <a:schemeClr val="tx2">
                      <a:lumMod val="75000"/>
                    </a:schemeClr>
                  </a:solidFill>
                </a:rPr>
                <a:t>Λάμες νυστεριών</a:t>
              </a:r>
            </a:p>
            <a:p>
              <a:pPr marL="144193" indent="-144193">
                <a:buFont typeface="Arial" panose="020B0604020202020204" pitchFamily="34" charset="0"/>
                <a:buChar char="•"/>
              </a:pPr>
              <a:r>
                <a:rPr lang="el-GR" sz="1300" dirty="0">
                  <a:solidFill>
                    <a:schemeClr val="tx2">
                      <a:lumMod val="75000"/>
                    </a:schemeClr>
                  </a:solidFill>
                </a:rPr>
                <a:t>Ράμματα</a:t>
              </a:r>
            </a:p>
            <a:p>
              <a:pPr marL="144193" indent="-144193">
                <a:buFont typeface="Arial" panose="020B0604020202020204" pitchFamily="34" charset="0"/>
                <a:buChar char="•"/>
              </a:pPr>
              <a:r>
                <a:rPr lang="el-GR" sz="1300" dirty="0">
                  <a:solidFill>
                    <a:schemeClr val="tx2">
                      <a:lumMod val="75000"/>
                    </a:schemeClr>
                  </a:solidFill>
                </a:rPr>
                <a:t>Σύριγγες με ενσωματωμένη βελόνα</a:t>
              </a:r>
            </a:p>
            <a:p>
              <a:pPr marL="144193" indent="-144193">
                <a:buFont typeface="Arial" panose="020B0604020202020204" pitchFamily="34" charset="0"/>
                <a:buChar char="•"/>
              </a:pPr>
              <a:r>
                <a:rPr lang="el-GR" sz="1300" dirty="0">
                  <a:solidFill>
                    <a:schemeClr val="tx2">
                      <a:lumMod val="75000"/>
                    </a:schemeClr>
                  </a:solidFill>
                </a:rPr>
                <a:t>Χειρουργικά εργαλεία</a:t>
              </a:r>
            </a:p>
          </p:txBody>
        </p:sp>
        <p:sp>
          <p:nvSpPr>
            <p:cNvPr id="6" name="Rectangle 5"/>
            <p:cNvSpPr/>
            <p:nvPr/>
          </p:nvSpPr>
          <p:spPr>
            <a:xfrm>
              <a:off x="4291968" y="619006"/>
              <a:ext cx="1824203" cy="328845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44193" indent="-144193">
                <a:buFont typeface="Arial" panose="020B0604020202020204" pitchFamily="34" charset="0"/>
                <a:buChar char="•"/>
              </a:pPr>
              <a:r>
                <a:rPr lang="el-GR" sz="1300" dirty="0">
                  <a:solidFill>
                    <a:schemeClr val="tx2">
                      <a:lumMod val="75000"/>
                    </a:schemeClr>
                  </a:solidFill>
                </a:rPr>
                <a:t>Υλικά που προέρχονται από ασθενείς με μεταδοτικό νόσημα</a:t>
              </a:r>
            </a:p>
            <a:p>
              <a:pPr marL="144193" indent="-144193">
                <a:buFont typeface="Arial" panose="020B0604020202020204" pitchFamily="34" charset="0"/>
                <a:buChar char="•"/>
              </a:pPr>
              <a:r>
                <a:rPr lang="el-GR" sz="1300" dirty="0">
                  <a:solidFill>
                    <a:schemeClr val="tx2">
                      <a:lumMod val="75000"/>
                    </a:schemeClr>
                  </a:solidFill>
                </a:rPr>
                <a:t>Αίμα &amp; παράγωγα αίματος</a:t>
              </a:r>
            </a:p>
            <a:p>
              <a:pPr marL="144193" indent="-144193">
                <a:buFont typeface="Arial" panose="020B0604020202020204" pitchFamily="34" charset="0"/>
                <a:buChar char="•"/>
              </a:pPr>
              <a:r>
                <a:rPr lang="el-GR" sz="1300" dirty="0">
                  <a:solidFill>
                    <a:schemeClr val="tx2">
                      <a:lumMod val="75000"/>
                    </a:schemeClr>
                  </a:solidFill>
                </a:rPr>
                <a:t>Ιστοί &amp; όργανα</a:t>
              </a:r>
            </a:p>
            <a:p>
              <a:pPr marL="144193" indent="-144193">
                <a:buFont typeface="Arial" panose="020B0604020202020204" pitchFamily="34" charset="0"/>
                <a:buChar char="•"/>
              </a:pPr>
              <a:r>
                <a:rPr lang="el-GR" sz="1300" dirty="0">
                  <a:solidFill>
                    <a:schemeClr val="tx2">
                      <a:lumMod val="75000"/>
                    </a:schemeClr>
                  </a:solidFill>
                </a:rPr>
                <a:t>Απόβλητα με αίμα &amp; βιολογικά υγρά με ορατή ποσότητα αίματος (γάντια, γάζες κλπ)</a:t>
              </a:r>
            </a:p>
            <a:p>
              <a:pPr marL="144193" indent="-144193">
                <a:buFont typeface="Arial" panose="020B0604020202020204" pitchFamily="34" charset="0"/>
                <a:buChar char="•"/>
              </a:pPr>
              <a:r>
                <a:rPr lang="el-GR" sz="1300" dirty="0">
                  <a:solidFill>
                    <a:schemeClr val="tx2">
                      <a:lumMod val="75000"/>
                    </a:schemeClr>
                  </a:solidFill>
                </a:rPr>
                <a:t>Μικροβιολογικές καλλιέργειες</a:t>
              </a:r>
            </a:p>
          </p:txBody>
        </p:sp>
        <p:sp>
          <p:nvSpPr>
            <p:cNvPr id="7" name="Rectangle 6"/>
            <p:cNvSpPr/>
            <p:nvPr/>
          </p:nvSpPr>
          <p:spPr>
            <a:xfrm>
              <a:off x="6276189" y="619006"/>
              <a:ext cx="1824203" cy="328845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Φάρμακα</a:t>
              </a:r>
            </a:p>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Συσκευές ορού και περιέκτες φαρμάκων με υπολείμματα φαρμάκου</a:t>
              </a:r>
            </a:p>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Απόβλητα από χημειοθεραπείες</a:t>
              </a:r>
            </a:p>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Εργαστηριακά αντιδραστήρια και παθολογοανατομικά απόβλητα</a:t>
              </a:r>
            </a:p>
            <a:p>
              <a:pPr marL="144193" indent="-144193">
                <a:buFont typeface="Arial" panose="020B0604020202020204" pitchFamily="34" charset="0"/>
                <a:buChar char="•"/>
              </a:pPr>
              <a:r>
                <a:rPr lang="el-GR" sz="1300" dirty="0">
                  <a:effectLst>
                    <a:outerShdw blurRad="38100" dist="38100" dir="2700000" algn="tl">
                      <a:srgbClr val="000000">
                        <a:alpha val="43137"/>
                      </a:srgbClr>
                    </a:outerShdw>
                  </a:effectLst>
                </a:rPr>
                <a:t>Απόβλητα με υψηλή περιεκτικότητα σε βαρέα μέταλλα (πχ υδράργυρος)</a:t>
              </a:r>
            </a:p>
          </p:txBody>
        </p:sp>
        <p:sp>
          <p:nvSpPr>
            <p:cNvPr id="11" name="AutoShape 2" descr="data:image/jpeg;base64,/9j/4AAQSkZJRgABAQAAAQABAAD/2wCEAAkGBxAQDw8QEBEVEBAQEA8QDw8QEBAUEA8QFBEXFhQRFBQYHSggGBonHBQVITEhJSksLi8uFx8zODYtOCgtLiwBCgoKDg0OGhAQGiwkHCQsLywsLCwsLCwsLC4sLCwsLCwsLCwsLCwsLCwsLCwsLCwsLCwsLCwsLCwsLCwsLCwsLP/AABEIAOEA4QMBEQACEQEDEQH/xAAbAAEBAAMBAQEAAAAAAAAAAAAAAQIDBQQGB//EAD4QAAEDAgMEBQoFBAEFAAAAAAEAAhEDEgQhURMxYZEFIkFScQYUMoGSobHB0fAWI0LS4WJygsIzFSSisuL/xAAbAQEBAAMBAQEAAAAAAAAAAAAAAQIDBAUGB//EADgRAAIBAgMFBQcEAgIDAQAAAAABAgMREiFRBBMxQWEFUnGRoRQVIjKB0fBCscHhBvFyglNikhb/2gAMAwEAAhEDEQA/AP3FAEAQBAEAQELhqOaAoKAxvGo5hALxqOYQC8ajmEAvGo5hALxqOYQC8ajmEA2g1HMIBtBqOYQDaN1HMICbRuo5hANq3vDmEA2re8OYQFFQHcQfWEBSUADhqOaAqAIAgCAIAgCAIAgCAIDw9IYq3qNPWO890fVQHMDZQhvZVc1paDkZnLPPRUHnMfYWNwTLjyTECiOPJLgzLRA+iXKY9X7AS4Et48glwJbx5BXESwlvHkEuB1ePIKXBXtHHkrcGMDj7KXBLRx9lLgzpCCCJBG4wiBsrvc4dYzHhkqDzxBkZEbiFLg7+Fq3sa7UZ+PaqU2oAgCAIAgCAIAgCA8+MxFg/qPoj5oDkbzJzJ3nVYgzaFlbIhUBFLAIDIIAfBGkCWjRSyAtGiYUUWjRMKILBorZARwSyBlKoMVAAqAgCA0uCxyKe3omtBLD29Zvj2hVA6ioCAIAgCAIAgCA116oY0uPZzJ0CA4tSoXEudvPIDRY3BnTaqiGZHJUGMcQsboEjiFMSBY4q4kCwNUugMtUxIoy1UxLUEy1THEgkapjjqC5d5XEgIGqXQEcVboEjiFLoCOIVugLfBUFDY3pwBqfvUdgYh1pDhvaZUB3qbw4AjcQCFUUyVAQBAEAQBARzgAScgMyUBxMXib3T+keiPn4rFsGDVAZuMBRyQJdktcpWKkefaDvD2guB7TTXGa80Z2ZNqO8PaasPaqXfXmhhehNq3vN9pv1U9rpd+Pmi4WZsxDc+s3d3gtkduoJZ1I+aI4PQxNYd5vtN+q1vbaT/AFrzRcLJtB3m+236qe2Ue+vNDC9BtW95vttT2yj34+aGF6E2re8322/VPbKPfj5oYWNqO8322/VX2ul315omF6GQrDvN9pv1Wa2ykv1rzQwvQyqVmk5Oaf8ANv1Wc9rpN5TXmiKLMNoO8Pab9VFtNPvLzRbdDOm/PePUQVupVoylZST+qI1kXzgXW3CdIMq+1U99usXxaWJhdr2My/NdV7cTEyKzBhKXB0eiauRYf05jwP8APxRcQdBZAIAgCAIAgOZ0liMyzsEes781i3YHhDhotTqJFsZioFd9HUWYuBRTg3kLCAq1F8UQxNNndHILV7PRX6F5IyxMljO63kE3FHuLyRLstjO63kFdzS7q8l9hd6ixvdbyCKjS7q8l9i4mUMZ3RyCu5pd1eS+xMTJa3ujkFNzS7q8kLsWN7reQTdUu6vJC7AazujkruqXdXkhdlLGD9I5BNzSX6V5L7C7JazujkE3VLuryQuxazujkE3NHuryX2F2LafcbyCm5o9xeSF2VgZOTQPALKNOlF3UUvoG2QupgyQJ17VHKipYnbFrzGdhtqfDmrv6WqGFmQrs+yrv4akszV5wzujmVr9phexcLNtDEhr2uAgbiBod63KaauSx3gtgCAIAgCAIDg46oHVHEbshOsCFzSqxkrotjxuevOqVszYkS5aHVMrGyi7NdGzVViMZI3BwXoKpHU12I5wUdWOpbCQm8jqLEuCm8jqLFDhqrvI6ksVrxqm9guZbMlw1TeR1JYlw1U3kdS2Fw1Tex1JYr3gnesnVi+YsS4aqbyOpbMlwTeR1FmLgm8jqLMtwCOpFEseOu+XHxXlV6qc2zakaZXNiMhcmOwKHLZGZLHoYcl6NOd6craGtrM+g6Lr30xq3I/JdGx1t5ST5oxkrM9i6yBAEAQHh6XxBZTy3vNs6ZE/JcW3VnTotrjwMoq7OEDlG9eVTrQp0lFSuzZa7NcLklVuZFWvGUQin1AIP2Vnja/UvMmRjafsrGVRrn6lFp+yFjvXqUWn7IU33/ALAWn7ITfLvCwDPDmFjvV3gLfDmFd+u96gW8RzCOuu8CW8RzCx3y73qBHEcws1tC73qQRxHMJ7RHvAkcRzCb9d4WBbxHMJv13hYhbxHMKb9d4GJbxHNTfRfNAWcRzCm+jqgLOI5hVVY6oFtGo5hZqtHvIG6hUa3eRzXbs+204fNIwlFs6PQlYGq5rTLS0u94+pXV2bUjKtPB8vExmnbM7q9s1hAEAQHh6YwrqtItb6QIcJ7Y7PeuXbKDrUXBcTKLs7nyWJo1qRh7C2d2h8CF8ftOyVKDW8VrnTGSfA07V2i5HYzLtXaKX6iw2rtFjdaixdqdEuSxNs7RY36lsUVnaKX6iyLtnaJfqWyMds7RW61FkNq/RMiZE2rtFMtRYbZ2iuWpbE2r9EyuLE2r9EutRZDaP0S6GRC9/wBwl46jIl70utRkW9/BMtRZCXplqTIkvTIuRJcl0CEuVugbMOx73NY0CXGBJ7VvoUnWqKEeLJJpK59V0F0U+iS+o4FxbaGt3ATJz9QX13Z2wvZk3J3bOWcsR2V6hrCAIAgCA4nlQz8tjtHEcx/C8Ht+N6MZaM3UeJ81K+TbOgSoBKmQKgCAKAIAgKgCgCoIgCAIAgIUAVBUAhQEQGJVKe7yfZOJp8L3f+JHzXr9iwxbVHomzXVfwn2i+1OQIAgCAIAgOb5QMnDu/pLT74+a8vtiGLZJdLP1NlJ2kfIL4g6hCgEKAqAoRAQqAoAgKoUQhBCAQgEICIAgMSqAgKoBKAhKqKYFUHZ8lGTWedKZ97h9F9B2BG9aT0X7mmtwPq19YcwQBAEAQBAebpKndRqj+h3MCfkuXboY9nnHozKLs0fDlfnh2lQBCFUBQsgbNk7TnAWDmik2J+yFMX5Yl1qNk77ITF+WF1qXZH7ITELrUbI/ZCX/ACwyGyP2QmL8sLjZH7ITEMtRsj9kJi/LC61JsnfZCYvywuhsXfZCYl+IXRNg7T3hMSF0ayI3rIpEBFQQoDFUH0Xkiz/mdxY34n5r6n/H4/DOXgjnr8j6NfRmgIAgCAIAgI8SCNRCxkrpoHwNRsEjQkcivzipDDJx0O5GIK12KVAFAbaB6w4SeQSTyIaulnFtJrg4tc4iajaTarotLndV24QCfUtmy/HUaayXK9v2N2y04yd5JPLmzmOxlSxo2tQOFznVPM6JlvYLZgZC7LeDwXbuIYm3FW0xP8/0dioU8TeBW0uZU61SoabW13MJaAbsJQ6zpPW38Nw3KSpQgm3BP/syOlSgm3BP6s3Go/ziNsbL2jZ+bUIgkC24m4HOYiYk9i1qEN1fDnbvMw3dLd/Ir63Zpw9eqSRtnuLgGtBwuHaWOfEOicwJidy2Tp00r4Uv+zf0M50qWXwLzefT6m/DVy3aMq1SXHKm91CjTDfzNncAD1s88+wLTUpKWGVOOXNYm+V7dPuYVKUHaUYrzbPOcRUaX0ziHOcXWtf5pQAbac3ZmC05iTutJW9UoySlgSWmJ8/56Ge6pO0sCtpdmVKpVfawVnB/XdccLhxIDZsiYmIMjvBYzhTj8TirZL5pef5oHTpLPArcLXZHV6rnUmCs9hcGtcThKBBcahbdv4bhKqpwtKWFNLP5noFSpJN4E/q9A/GuFQO2zjTmkdmMNQLYc2bDUmQR2/OEjQTjbCk/+T87BUYYPlV9bv8AY9mEY/zgMdXFdtlRxDaNBoYQ5oALmm4O62nYVzVWlRclDC7pcX+zNNSFJ07qFs9WevEdnbBcJ7YByXNFnHHgaFkZEVBiVQYlVIH1nkqyKLj3qjvcAF9j2FC2zt6t/Y5az+I7S9o1BAEAQBAEAQHxXSlO2tUH9bveZ+a+D7Qhh2ia6nZB/CjyALiMjJQBCmyjv9R+BWE+BGczysxT6dHDWVHUr69Jj3NdBsLHTn6p9S6OzacZ1amKN7Jv63PQ7NpxnixK9o3OXU6dqURj6ba5rtZsmYaqS1ztpUGYuaIdHWP+K7Y7FCq6U3DC83JcrI7VskajpyccN7trojX/ANbqjB41m3e6rRdSdTrdZr3Un1GDcROWY/yCyex03tFOSisMk7rldJl9lg69OWFJO91yurm2h0zivOKNJ920pUcRewHqYgii59J8dswPXyGM9jobqU4/K2rdM7NGMtmo7uU48G1bVZ5o14XpVzWYWu/E1qjqtSKrWVKGzBL4FM0jBGXaByyWU9li3UpqnFJLK6d+F73MqlBOU6agkksr3v43WRcLjaz6+IDqzw1mJqMH/eUqIawPIix7SXADTwSpSpwpwairuPdbztqhUpQjTi1FZrut5+K4Hn6Q6UxIdiyKtVoZizSZU2g2NEXmA9kEkQPvcttHZqLjTTis43atm/BmynQpNQTis43tbN+HI+ur9KCmHBwLrNmC4RDi5syAvEjsbnmna9zyI0HJ5czOr0mGvcy1xLQCYLdxt7J/q9ywjskpRTuYqg2r3JT6VaS6GuycG8yR8lk9jkkncroNcwOlATTFpF7g0SRlu+qj2OVm8XAbh2b0LiP9n/FSn/CORc/E0rYUhVSKYlWyBiqkD7PyfZGHp8bjzcV9t2TDDssPq/NnHV+ZnSXpGAQBAEAQBAEB8p5QsiuT3g0+6Pkvje2YYdpfVJnVS+U5YXkM2lUIRAbKO/1H4FYz4AyxtBr6dNrmMfmIFVrHC6wxk7jllnBK10J4JyabXh68DdQm4pNNrLkeZuGYLRZRDGOD2Q2h1TeBeOwGO0do8F0uo3fOV3k+Ohv3jzd3d+IrUNo4mpSouuAY8ubSc4ta4ktk7wAGmOwhSM8EbRlLLPmIzwKyb9TYKTi9jnMp7RoAFQCne0X2kN7QLS7LXLNY3iotJu2men3McSs1d2/PU0swYa41djSbVsk1LKIdfdmbhuynP4rN1bpQxSw34XfAydWTWG7tpdmNXAM6zjh6BcXON7mUe3MOJ1mZ8VlGs8kpyt9fqjJVpcMTt9TaMOIqTTpW1HONUW0us4GZfmQ528581rc1dWcrrhx9DDG7ppu68fQzpscAAG04tAYGilkLSN07g6N2qknFu9314/nAxbT5v1N2KYRSlgbf1ZJDAIkTmcoWmk06lpN2+pjFpys+BorkgvzpiKjJkMBDIcADPbkIW6Fmlx4PXiZxs7ceBvwDDNW8NkVTbkyQ3K3ctO0NLDgb4Z8TCo1lbQmI/wBn/FWn/COZc/E0LYUxKqKQqgiqB950cy2jSGlNnOF+gbJDBQhHojilxZ6F0GIQBAEAQBAEB875UU+sx2rSOR/lfL9vQtOEuljoos4S+eZuKoAgM6Hpep3wKxlwHI9JpBzWTOUHKM8og81zRqunJ2M6cmoq2hhTwTRGZMNtzjcDImAs5bVN+dzY6jNdenSpNL3m1sy65wtJyyJPZIGi2U6lWq8MVdmLqtLM00xSL2scRc6k0MZulgIO5wkkEjP3ArZJ1YwcorK+fj9BvnwPW/BsLrsw7IyCN4MjLxK547TOMcPIqqNKxi7AMOeYOWYInJ1w7I3/ABKq2uayyKqsinAsknOSXH0jvd6X0U9qna2X+hvZGvHUAGOcGmoZaRTDg24l+pGXpFbNnrSlJRvbjna/Im9kuB4auPmlbswQG9mIpz1A0gExGf3vXXDZVGrixZ/8XzNaqtPFYY+pa542VxfaT+dSbNkWwHcXEdu7ilCniSeK1uj5mW/lGy0Orh7JeWODpMuALTBzHZ4HkvOrY7JSVrcOIc8SXQ8+I/2f8Vtp/wAI1R5+JoW0yIqCFAGNkgakDms6ccUkiM/QmiABoIX6LFWSRwlVAQBAEAQBAEBxvKZk02HR0cx/C8Lt6F6UZaM3UeJ8yvlDoKoAoDOj6XqPwWM+A5Htpei3wHwXFP5n4lj8qD3x68gBvJ0CRjiKfCeV/S+J84w3m2HdXGGxLtoSWtpVa4ouIoUgSHVHM6zjA9Jmoy+m7N2WkqM1UnhxR+qV/mfJX4eBpnJ3R5umumMdV8zaMMKr2YnC4ltVjNgHMfTeTh2iq8/mOZeCAd0yAt2zbHs1FVHjsnFppu/BrPJcE7GMpSdsj7jonpBtekyoA4B8iKgipTe1xa+lUHY8OBHGOfzu1bM6c3F8Vpwa5NdGb4yuj3LjMggNWKpF7C0EAktIJExDgd3qW2hUVOakyNXRy6vRNQsa0OpBzXFzXmiDBIAyHYcjmM816MdvpKWK0v8A6MMLNlToyo4Nl1O9oFrjRabSH3SB2ZZQsFttNcE7PlfpYuFnvw+GYySxjWF0XWjecz6955riq1p1PmbelzJJI8+J/wBn/ELdS/hGEefiaFtMiKoGJQHo6NZdWpDWoz4rs2KOOvBdUYz4Nn3i+9OIIAgCAIAgCAIDn9Osmg7gWn3x815na8MWyy6WZspP4j5FfEnUEAUBnR9L1H4FYT4DkesPtYCexo3eC5cOKbXUsflQaAOs4i45DPIDfa3l645ZSu/hisl+Zl8TidO4Qmi6lToGp+aa1F9LE06VWliXVDUvl+Teu45i6Q4gjX0tlqreKpOVsrNOLacUrcunhqYNcjheTXQuMw1W/E0WV/zq2Iouo4ljaVGtiB+YXscAS6CQHCYBMBehtu1bPXhhpScckneLu1Hha3LUwipJ5n2dFrGtIcWgvN7xdIudvgmJGWnYvAqY5STinlksuSNuRtpvztm7K5rt/V4/XtWE43WK1uVvsVPkbFpKEAQBAEB4MT/s/wCK7KX8Iwjz8TQtxSFARUHQ8n2TiafC48mlen2TDFtUel36Guq/hPtF9qcgQBAEAQBAEAQHn6QZNKoP6He4SuXbYY9nnHozKLs0fFFfAM7CKAIDOjv9R+BWE+A5Htpei3wHwXHP5n4lj8qPPiMKw+m2WQ4byLA4Q4ZfpOXhA9XTRrzXyuz/AH/v9w0j5ejUq7OrX8zG3FRolrarS6WuJfN8u/SJ4r25Yccae9+G3TplwNXWx7xS/Mo4c4UbF7WveIfZTqCidxLobAAaI1Gi5cbUZVd58SyXDNX9bmXSxs6Jw4e17KmGbTda1oANS0tc11xIJyEueMj2+tNqquGGUKjaz04q350EVfkd7DYXqua0wQwm6LjkABvPhyWvs7Y32hWkpStbPh1+gnLAjIYCoA6a0yGgHZBtpc4Nnfnv3L2Kn+OQik1Pnp/ZrVdgdG1Zjb+vYCN/itn/AOap3+b9/uTfslTBvimdvbcAI2N1zoPH3LXS/wAbhKN3Pj0/srrmbsC+ANrBBaC4UpuuPdnKFI/43DG1jy8P7G/IMM5gl1Tada0fl2RAmd5lcHavZEdjpKopXu7GdOpidjnYns/uf8QvLpfwjOPPxNC3GRCqQiA7PkqyazjpTPMkfyvc7Cheu5aL9zTWeR9WvrDmCAIAgCAIAgCAjhII1UkrqwPharYJGhI5L85qRwza0Z2rgYLWUtpiYMTE9k6LLC8N7ZAyoDreo/ArCSbyQfA9tP0R4D4Lin8z8Sx4IyWJkavQ/s/9P/n4eG7d8+X6v3/v9ycDJ7+wZuPIDU8PisYQvnLh+ZC+hWNjtkneTvJ1Uk3LlkWxvwtYNcSRILSDEdsH5L2Oxdtp7HVlKrezVuHU11YOSyNzsY2073G4OEhgyDw63LSIX0FTt/ZJRssXkaVQnc3edAOuh+bR1crYBm4CeO9bn29sq5S4X+Xlr4GO6kam4kBrA4PbaQRaYDo11HDgtUe3tlhCOLEstC7qTZTjGm/JwuAAIiRkRIzUj/kOx4m8/IbmRhiqwLWNh2UGXRmIieK8ztvtOjtNCMIJ3vfNWyszOlBxd2cbFdn9z/iF4lL+EbY8/E863GRFLECyB9F5JM/5Xf2D4lfSdgQ+eXgjnrcj6JfRmgIAgCAIAgCAIAgPlcbQDXVnW3uFSADMNac5gcl8ZtdBQnVko4mpdck+eR0xeSNdCkyKcsBL6jmnN2Q5rVRpU3GDlHOUmjJt5kZTBY1pyb5yW+q2EjTjKnGD4by3oxfO/Q2U6bBVpgAg3ua6A8CIMZntWW6p76CirO9nxWts3zJd2ZsZTaWNDm3XVCwkExGpzlaKNKisM3G7c2s7lU5R8jzVejg9j2m901msJIk2NjIx2ZHPiVlSpxWcIq6qW58DbHaHFp25GdLBNpOqVGtc83NpBkGGta3I5HPdGateEMMsME7TtbRPPkSVdyiky1sCwv2YaQzaCTEibfRnsPYNIWmNBLa7N/Be3HpexIVcKvbM1U+jWGrS6uQL7xs3AEgSIJM9mq7E6UqsIW43T4pevMy9oeF5M04jotrqbLGlpde3qtJJA3Eid655tTpwlCObbyvoWO0uLzVzazopuzdLGzYXscGOuEnK4zB8AtsYJ0XKSzw4sr/6z05D2n4uZ7qQgNbDjbhhnrA7VrnFVKl3/wCLXoaXO+duZsbB2QLCQWZug9WJRUY1FSjON045vPL86mOK17GFOmLCS3OwvEB08J7PUtFPYYui20r4W1a9/HT6GTqZmeTtmCwwaQJecg2ATr9yt+4hU3cZxywLPPKy5ciYrXseGrhwaRkC4UzUBbfkSddxSjsq3DbWeG643+vL6ciptM8tGhDHucy57S0BhnIH9RA3pTo4acpSjeStl0fOyMm8zOjRbbTOzuL6jmvHW6gn0Rnlrms6VKLjF4LuUrPjkv4I2Z0sPTEdUPnEGnJJ9GOC2wo0lZWv8bV+hG36He8n2NFN9rbfzHt3kzblJle/2VCMaUsKt8TXkaKjzOovUNYQBAEAQBAEAQBAfK9Py2uSCRc1pkEjsj5L47tlShtLlF2ukdNLOJzNocszkZGZyOq8jHLV+bNtiFxiJMTMTlOqxcm1ZgpquyNxy3ZnLwWW8m3fE8urFkS86nfIzO/XxUxy1ZbAPOeZz35nPxRTkuDeYsBUcCSCZO8gmT60U5J3Td/EWJcYiTEzE5TqpidrXyBTVdINxkbjJkeCrqTbvid/EWIKhEQSI3QTlO+EU5Lg3kUgqOH6jwzO5FUkuDfmLDaHU7rd53aeCY5avT6aeHQWJtHRFxiIiTEaK45Wtd28RYCq4bnERugnJFOSyTfmLENR0RJiAIkxA3BXFK1rvzFgKjh+o7iN5yB3hVTmuDfmLDaumbjOsmeaqnJO93fxZLIgqOEwSJ3wTn46qqUlwbzFkGvPYSIMjM5HXxVjKS4Mh9l5PtjDs1NzjxlxX2fZcbbNG/PPzOSp8x0V6BgEAQBAEAQBAEAQHznlQzrU3atI5H+V8v2/D4oS8ToovicNfOm4hUZURChCCUAQpEAUAQEJVBJQElAJVKSUAlZASqQqyAWaRD7zo1ltGkNKbPgF9zskcNGC6I4pO7Z6V0mIQBAEAQBAEAQBAcbynZNNjtHRzH8Lw+3oXoxlo/3NtHifML5FnUFAYoUIAgJKgEqghKAShTGUAlUElASVSklEQsrIAFWwKskiGTWyQNTC2wjdpGLP0RogAaCF99FWVjhKqAgCAIAgCAIAgCA5/TzJw7+Fp9/8rze1oYtll0zM6btI+OJXxD4nYFiCIUiAkoCICShRKAxlC2Eq2BCVQSVQSVbAKohkFUgUKkLKLiD09HMurUhrUZ8ZXbskMVaC6ownwZ98vtziCAIAgCAIAgCAIAgPPj2XUqg1Y7nC0bTDHRlHVMseJ8M7evz5o7iLApJQGJKAlyFISgISliklWwMSVQJSxQsiEQFVAVIWUuBKgAK2RRGdTydZdiafC53JpXq9mQvtEel36Gqr8p9svrTkCAIAgCAIAgCAIAgIRKjVwfOYryccXE03iOwPmR6xvXzdfsKUpN05K2jOiNZWzNB8m63fZzd9Fze4K/eXqZb9E/DdfvU+bvonuCv3l6jfx0IfJqv3qfN30T3BX7y9fsN/En4Yrd+nzd9E9wbR3o+v2Lv46E/DFfvU+b/onuHaO9H1G/iT8L1+9T5u/anuHaO8vUe0RB8l6/ep83/tT3FtGqHtESfhfEd6n7Tv2q+4to1j6l9ojoT8LYjvU/af+1PcW0axJ7REo8mMR3qftO/ap7i2nWP59C7+JPwxiNaftO/anuLadY+f9DfxH4YxGtP2nftT3HtOsfP+hv4k/DGI1p+079qvuTadY+f9E38SfhjE60/bd+1Pcm0ax8/6G/iPwzidaftu/aquxNo1Xn/Q38SfhjE60/bd+1Zrsauua8/6JvonY6B6FfQcX1HAuttDWyQJ3kk+C9TYez3Qljm8zVUqYskd1eqaggCAIAgCAIAgCAIAgCAIAgCAIAgCAIAgCAIAgCAIAgCAIAgCAIAgCAIAgCAIAgCAIAgCAIAgCAIAgCAIAgCAIAgCAIAgCAIAgCAIAgCAID//2Q=="/>
            <p:cNvSpPr>
              <a:spLocks noChangeAspect="1" noChangeArrowheads="1"/>
            </p:cNvSpPr>
            <p:nvPr/>
          </p:nvSpPr>
          <p:spPr bwMode="auto">
            <a:xfrm>
              <a:off x="200682" y="466605"/>
              <a:ext cx="2540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l-GR" sz="1500"/>
            </a:p>
          </p:txBody>
        </p:sp>
        <p:pic>
          <p:nvPicPr>
            <p:cNvPr id="3076" name="Picture 4" descr="http://i00.i.aliimg.com/img/pb/849/156/407/407156849_2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4009628"/>
              <a:ext cx="981645" cy="1177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mg.leadong-web.com/html-en/image/25-qUKpVdzZTWkN-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286" y="3935062"/>
              <a:ext cx="1486874" cy="149602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hce-uk.com/WebRoot/ePagesForSAPlarge/Shops/Healthcare/4F31/0CDD/1235/F857/192D/0A0C/05E7/C29E/HCF1008_m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882" y="3935062"/>
              <a:ext cx="698898" cy="136815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23528" y="134782"/>
              <a:ext cx="1824203" cy="432048"/>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l-GR" sz="1333" b="1" dirty="0"/>
                <a:t>ΑΣΤΙΚΟΥ ΧΑΡΑΚΤΗΡΑ</a:t>
              </a:r>
            </a:p>
          </p:txBody>
        </p:sp>
        <p:sp>
          <p:nvSpPr>
            <p:cNvPr id="18" name="Rectangle 17"/>
            <p:cNvSpPr/>
            <p:nvPr/>
          </p:nvSpPr>
          <p:spPr>
            <a:xfrm>
              <a:off x="2307748" y="134782"/>
              <a:ext cx="1824203" cy="43204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a:bodyPr>
            <a:lstStyle/>
            <a:p>
              <a:pPr algn="ctr"/>
              <a:r>
                <a:rPr lang="el-GR" sz="1417" b="1" dirty="0">
                  <a:solidFill>
                    <a:schemeClr val="tx2">
                      <a:lumMod val="75000"/>
                    </a:schemeClr>
                  </a:solidFill>
                </a:rPr>
                <a:t>ΑΙΧΜΗΡΑ</a:t>
              </a:r>
            </a:p>
          </p:txBody>
        </p:sp>
        <p:sp>
          <p:nvSpPr>
            <p:cNvPr id="19" name="Rectangle 18"/>
            <p:cNvSpPr/>
            <p:nvPr/>
          </p:nvSpPr>
          <p:spPr>
            <a:xfrm>
              <a:off x="4291968" y="134782"/>
              <a:ext cx="1824203" cy="43204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l-GR" sz="1417" b="1" dirty="0">
                  <a:solidFill>
                    <a:schemeClr val="tx2">
                      <a:lumMod val="75000"/>
                    </a:schemeClr>
                  </a:solidFill>
                </a:rPr>
                <a:t>ΜΟΛΥΣΜΑΤΙΚΑ</a:t>
              </a:r>
            </a:p>
          </p:txBody>
        </p:sp>
        <p:sp>
          <p:nvSpPr>
            <p:cNvPr id="20" name="Rectangle 19"/>
            <p:cNvSpPr/>
            <p:nvPr/>
          </p:nvSpPr>
          <p:spPr>
            <a:xfrm>
              <a:off x="6276189" y="134782"/>
              <a:ext cx="1824203" cy="43204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rmAutofit/>
            </a:bodyPr>
            <a:lstStyle/>
            <a:p>
              <a:pPr algn="ctr"/>
              <a:r>
                <a:rPr lang="el-GR" sz="1417" b="1" dirty="0">
                  <a:effectLst>
                    <a:outerShdw blurRad="38100" dist="38100" dir="2700000" algn="tl">
                      <a:srgbClr val="000000">
                        <a:alpha val="43137"/>
                      </a:srgbClr>
                    </a:outerShdw>
                  </a:effectLst>
                </a:rPr>
                <a:t>ΜΙΚΤΑ - ΤΟΞΙΚΑ</a:t>
              </a:r>
            </a:p>
          </p:txBody>
        </p:sp>
      </p:grpSp>
    </p:spTree>
    <p:extLst>
      <p:ext uri="{BB962C8B-B14F-4D97-AF65-F5344CB8AC3E}">
        <p14:creationId xmlns:p14="http://schemas.microsoft.com/office/powerpoint/2010/main" val="660525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Αιμοληψίες</a:t>
            </a:r>
          </a:p>
        </p:txBody>
      </p:sp>
      <p:sp>
        <p:nvSpPr>
          <p:cNvPr id="3" name="2 - Θέση περιεχομένου"/>
          <p:cNvSpPr>
            <a:spLocks noGrp="1"/>
          </p:cNvSpPr>
          <p:nvPr>
            <p:ph idx="1"/>
          </p:nvPr>
        </p:nvSpPr>
        <p:spPr/>
        <p:txBody>
          <a:bodyPr>
            <a:normAutofit fontScale="92500" lnSpcReduction="10000"/>
          </a:bodyPr>
          <a:lstStyle/>
          <a:p>
            <a:r>
              <a:rPr lang="el-GR" dirty="0"/>
              <a:t>Προετοιμάζουμε τα φιαλίδια ΠΡΙΝ αρχίσουμε την αιμοληψία</a:t>
            </a:r>
          </a:p>
          <a:p>
            <a:r>
              <a:rPr lang="el-GR" dirty="0"/>
              <a:t>Χρησιμοποιούμε γάντια κατά τη διάρκεια της αιμοληψίας</a:t>
            </a:r>
          </a:p>
          <a:p>
            <a:pPr lvl="1"/>
            <a:r>
              <a:rPr lang="el-GR" dirty="0"/>
              <a:t>Η χρήση γαντιών </a:t>
            </a:r>
            <a:r>
              <a:rPr lang="el-GR" b="1" dirty="0">
                <a:solidFill>
                  <a:srgbClr val="C00000"/>
                </a:solidFill>
                <a:effectLst>
                  <a:outerShdw blurRad="38100" dist="38100" dir="2700000" algn="tl">
                    <a:srgbClr val="000000">
                      <a:alpha val="43137"/>
                    </a:srgbClr>
                  </a:outerShdw>
                </a:effectLst>
              </a:rPr>
              <a:t>ΜΕΙΩΝΕΙ</a:t>
            </a:r>
            <a:r>
              <a:rPr lang="en-US" dirty="0"/>
              <a:t> </a:t>
            </a:r>
            <a:r>
              <a:rPr lang="el-GR" dirty="0"/>
              <a:t>την πιθανότητα μετάδοσης </a:t>
            </a:r>
            <a:r>
              <a:rPr lang="el-GR" dirty="0" err="1"/>
              <a:t>αιματογενούς</a:t>
            </a:r>
            <a:r>
              <a:rPr lang="el-GR" dirty="0"/>
              <a:t> νοσήματος ακόμα και σε περίπτωση τρυπήματος</a:t>
            </a:r>
          </a:p>
          <a:p>
            <a:r>
              <a:rPr lang="el-GR" dirty="0"/>
              <a:t>Προσοχή κατά την έγχυση του αίματος στα αντίστοιχα φιαλίδια:</a:t>
            </a:r>
          </a:p>
          <a:p>
            <a:pPr lvl="1"/>
            <a:r>
              <a:rPr lang="el-GR" dirty="0"/>
              <a:t>Ελέγχουμε την ετικέτα (είναι ο σωστός ασθενής?)</a:t>
            </a:r>
          </a:p>
          <a:p>
            <a:pPr lvl="1"/>
            <a:r>
              <a:rPr lang="el-GR" dirty="0"/>
              <a:t>Έγχυση με τη βελόνα κατευθείαν στο φιαλίδιο</a:t>
            </a:r>
          </a:p>
          <a:p>
            <a:pPr lvl="2"/>
            <a:r>
              <a:rPr lang="el-GR" dirty="0"/>
              <a:t>Αφήνουμε να τραβήξει όσο μπορεί (υπάρχει κενό αέρος)</a:t>
            </a:r>
          </a:p>
          <a:p>
            <a:pPr lvl="2"/>
            <a:r>
              <a:rPr lang="el-GR" dirty="0"/>
              <a:t>Αν τραβήξει λίγο, ΔΕΝ πιέζουμε περαιτέρω το έμβολο της σύριγγας</a:t>
            </a:r>
          </a:p>
          <a:p>
            <a:pPr lvl="1"/>
            <a:r>
              <a:rPr lang="el-GR" dirty="0"/>
              <a:t>Έγχυση χωρίς βελόνα με άνοιγμα φιαλιδίων</a:t>
            </a:r>
          </a:p>
          <a:p>
            <a:pPr lvl="2"/>
            <a:r>
              <a:rPr lang="el-GR" dirty="0"/>
              <a:t>Προσοχή στο αντιπηκτικό</a:t>
            </a:r>
          </a:p>
        </p:txBody>
      </p:sp>
    </p:spTree>
    <p:extLst>
      <p:ext uri="{BB962C8B-B14F-4D97-AF65-F5344CB8AC3E}">
        <p14:creationId xmlns:p14="http://schemas.microsoft.com/office/powerpoint/2010/main" val="1487926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667" dirty="0"/>
              <a:t>Τα δικαιώματα του νοσοκομειακού ασθενούς</a:t>
            </a:r>
          </a:p>
        </p:txBody>
      </p:sp>
      <p:sp>
        <p:nvSpPr>
          <p:cNvPr id="3" name="2 - Θέση περιεχομένου"/>
          <p:cNvSpPr>
            <a:spLocks noGrp="1"/>
          </p:cNvSpPr>
          <p:nvPr>
            <p:ph idx="1"/>
          </p:nvPr>
        </p:nvSpPr>
        <p:spPr/>
        <p:txBody>
          <a:bodyPr>
            <a:noAutofit/>
          </a:bodyPr>
          <a:lstStyle/>
          <a:p>
            <a:pPr marL="449774" indent="-300290">
              <a:buFont typeface="+mj-lt"/>
              <a:buAutoNum type="arabicPeriod" startAt="4"/>
            </a:pPr>
            <a:r>
              <a:rPr lang="el-GR" sz="1833" dirty="0"/>
              <a:t>Ο ασθενής δικαιούται να ζητήσει </a:t>
            </a:r>
            <a:r>
              <a:rPr lang="el-GR" sz="1833" b="1" dirty="0">
                <a:solidFill>
                  <a:srgbClr val="C00000"/>
                </a:solidFill>
              </a:rPr>
              <a:t>να πληροφορηθεί ότι αφορά στην κατάστασή του</a:t>
            </a:r>
            <a:r>
              <a:rPr lang="el-GR" sz="1833" dirty="0"/>
              <a:t>.</a:t>
            </a:r>
            <a:r>
              <a:rPr lang="en-US" sz="1833" dirty="0"/>
              <a:t> </a:t>
            </a:r>
            <a:r>
              <a:rPr lang="el-GR" sz="1833" dirty="0"/>
              <a:t>Το συμφέρον του ασθενούς είναι καθοριστικό και εξαρτάται από </a:t>
            </a:r>
            <a:r>
              <a:rPr lang="el-GR" sz="1833" b="1" dirty="0">
                <a:solidFill>
                  <a:srgbClr val="C00000"/>
                </a:solidFill>
              </a:rPr>
              <a:t>την πληρότητα και την ακρίβεια των πληροφοριών</a:t>
            </a:r>
            <a:r>
              <a:rPr lang="el-GR" sz="1833" dirty="0">
                <a:solidFill>
                  <a:srgbClr val="C00000"/>
                </a:solidFill>
              </a:rPr>
              <a:t> </a:t>
            </a:r>
            <a:r>
              <a:rPr lang="el-GR" sz="1833" dirty="0"/>
              <a:t>που του δίνονται. Η πληροφόρηση του ασθενούς πρέπει να του επιτρέψει να σχηματίσει πλήρη εικόνα των ιατρικών, κοινωνικών και οικονομικών παραμέτρων της καταστάσεως του </a:t>
            </a:r>
            <a:r>
              <a:rPr lang="el-GR" sz="1833" b="1" dirty="0">
                <a:solidFill>
                  <a:srgbClr val="C00000"/>
                </a:solidFill>
              </a:rPr>
              <a:t>και να λαμβάνει αποφάσεις ο ίδιος ή να μετέχει στη λήψη αποφάσεων, που είναι δυνατόν να προδικάσουν τη μετέπειτα ζωή του</a:t>
            </a:r>
            <a:r>
              <a:rPr lang="el-GR" sz="1667" dirty="0"/>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Βελόνες και αιχμηρά αντικείμενα</a:t>
            </a:r>
          </a:p>
        </p:txBody>
      </p:sp>
      <p:sp>
        <p:nvSpPr>
          <p:cNvPr id="3" name="2 - Θέση περιεχομένου"/>
          <p:cNvSpPr>
            <a:spLocks noGrp="1"/>
          </p:cNvSpPr>
          <p:nvPr>
            <p:ph idx="1"/>
          </p:nvPr>
        </p:nvSpPr>
        <p:spPr/>
        <p:txBody>
          <a:bodyPr>
            <a:normAutofit fontScale="92500"/>
          </a:bodyPr>
          <a:lstStyle/>
          <a:p>
            <a:r>
              <a:rPr lang="el-GR" dirty="0"/>
              <a:t>Μετά από αιμοληψίες, ενέσεις κλπ απορρίπτουμε τη βελόνα στα ειδικά δοχεία αιχμηρών αντικειμένων (από σκληρό κίτρινο πλαστικό)</a:t>
            </a:r>
          </a:p>
          <a:p>
            <a:r>
              <a:rPr lang="el-GR" dirty="0"/>
              <a:t>Η βελόνα πρέπει να αφαιρείται χρησιμοποιώντας τις ειδικές εγκοπές που έχουν τα δοχεία.</a:t>
            </a:r>
            <a:endParaRPr lang="en-US" dirty="0"/>
          </a:p>
          <a:p>
            <a:pPr lvl="1"/>
            <a:r>
              <a:rPr lang="el-GR" b="1" dirty="0">
                <a:solidFill>
                  <a:srgbClr val="C00000"/>
                </a:solidFill>
                <a:effectLst>
                  <a:outerShdw blurRad="38100" dist="38100" dir="2700000" algn="tl">
                    <a:srgbClr val="000000">
                      <a:alpha val="43137"/>
                    </a:srgbClr>
                  </a:outerShdw>
                </a:effectLst>
              </a:rPr>
              <a:t>ΔΕΝ</a:t>
            </a:r>
            <a:r>
              <a:rPr lang="el-GR" dirty="0"/>
              <a:t> αφαιρούμε τη βελόνα με το χέρι μας</a:t>
            </a:r>
          </a:p>
          <a:p>
            <a:r>
              <a:rPr lang="el-GR" dirty="0"/>
              <a:t>Δεν καλύπτουμε </a:t>
            </a:r>
            <a:r>
              <a:rPr lang="el-GR" b="1" dirty="0">
                <a:solidFill>
                  <a:srgbClr val="C00000"/>
                </a:solidFill>
                <a:effectLst>
                  <a:outerShdw blurRad="38100" dist="38100" dir="2700000" algn="tl">
                    <a:srgbClr val="000000">
                      <a:alpha val="43137"/>
                    </a:srgbClr>
                  </a:outerShdw>
                </a:effectLst>
              </a:rPr>
              <a:t>ΠΟΤΕ</a:t>
            </a:r>
            <a:r>
              <a:rPr lang="el-GR" dirty="0"/>
              <a:t> τη βελόνα με το κάλυμμά της – υπάρχει κίνδυνος να τρυπηθούμε</a:t>
            </a:r>
          </a:p>
          <a:p>
            <a:pPr lvl="1"/>
            <a:r>
              <a:rPr lang="el-GR" dirty="0"/>
              <a:t>Αν πρέπει οπωσδήποτε να καλύψουμε την βελόνα (πχ για να την απορρίψουμε σε άλλο χώρο) τότε χρησιμοποιούμε την τεχνική του ενός χεριού  </a:t>
            </a:r>
          </a:p>
        </p:txBody>
      </p:sp>
    </p:spTree>
    <p:extLst>
      <p:ext uri="{BB962C8B-B14F-4D97-AF65-F5344CB8AC3E}">
        <p14:creationId xmlns:p14="http://schemas.microsoft.com/office/powerpoint/2010/main" val="20855814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Τεχνική κάλυψης της βελόνας</a:t>
            </a:r>
          </a:p>
        </p:txBody>
      </p:sp>
      <p:pic>
        <p:nvPicPr>
          <p:cNvPr id="72707" name="Picture 3"/>
          <p:cNvPicPr>
            <a:picLocks noChangeAspect="1" noChangeArrowheads="1"/>
          </p:cNvPicPr>
          <p:nvPr/>
        </p:nvPicPr>
        <p:blipFill>
          <a:blip r:embed="rId2" cstate="print"/>
          <a:srcRect/>
          <a:stretch>
            <a:fillRect/>
          </a:stretch>
        </p:blipFill>
        <p:spPr bwMode="auto">
          <a:xfrm>
            <a:off x="776059" y="1755059"/>
            <a:ext cx="7587908" cy="2362583"/>
          </a:xfrm>
          <a:prstGeom prst="rect">
            <a:avLst/>
          </a:prstGeom>
          <a:noFill/>
          <a:ln w="9525">
            <a:noFill/>
            <a:miter lim="800000"/>
            <a:headEnd/>
            <a:tailEnd/>
          </a:ln>
        </p:spPr>
      </p:pic>
    </p:spTree>
    <p:extLst>
      <p:ext uri="{BB962C8B-B14F-4D97-AF65-F5344CB8AC3E}">
        <p14:creationId xmlns:p14="http://schemas.microsoft.com/office/powerpoint/2010/main" val="187723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Δοχείο αιχμηρών αντικειμένων</a:t>
            </a:r>
          </a:p>
        </p:txBody>
      </p:sp>
      <p:pic>
        <p:nvPicPr>
          <p:cNvPr id="3074" name="Picture 2"/>
          <p:cNvPicPr>
            <a:picLocks noChangeAspect="1" noChangeArrowheads="1"/>
          </p:cNvPicPr>
          <p:nvPr/>
        </p:nvPicPr>
        <p:blipFill>
          <a:blip r:embed="rId2" cstate="print"/>
          <a:srcRect/>
          <a:stretch>
            <a:fillRect/>
          </a:stretch>
        </p:blipFill>
        <p:spPr bwMode="auto">
          <a:xfrm>
            <a:off x="791580" y="1177316"/>
            <a:ext cx="3814320" cy="4393724"/>
          </a:xfrm>
          <a:prstGeom prst="rect">
            <a:avLst/>
          </a:prstGeom>
          <a:noFill/>
          <a:ln w="9525">
            <a:noFill/>
            <a:miter lim="800000"/>
            <a:headEnd/>
            <a:tailEnd/>
          </a:ln>
        </p:spPr>
      </p:pic>
      <p:pic>
        <p:nvPicPr>
          <p:cNvPr id="5" name="Picture 2" descr="http://www.allsafemedical.com/images/sharps_containers_medical_waste_removal.jpg"/>
          <p:cNvPicPr>
            <a:picLocks noChangeAspect="1" noChangeArrowheads="1"/>
          </p:cNvPicPr>
          <p:nvPr/>
        </p:nvPicPr>
        <p:blipFill>
          <a:blip r:embed="rId3" cstate="print"/>
          <a:srcRect/>
          <a:stretch>
            <a:fillRect/>
          </a:stretch>
        </p:blipFill>
        <p:spPr bwMode="auto">
          <a:xfrm>
            <a:off x="4992052" y="1303242"/>
            <a:ext cx="2802369" cy="4037626"/>
          </a:xfrm>
          <a:prstGeom prst="rect">
            <a:avLst/>
          </a:prstGeom>
          <a:noFill/>
        </p:spPr>
      </p:pic>
    </p:spTree>
    <p:extLst>
      <p:ext uri="{BB962C8B-B14F-4D97-AF65-F5344CB8AC3E}">
        <p14:creationId xmlns:p14="http://schemas.microsoft.com/office/powerpoint/2010/main" val="20227292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Βελόνες και αιχμηρά αντικείμενα</a:t>
            </a:r>
          </a:p>
        </p:txBody>
      </p:sp>
      <p:sp>
        <p:nvSpPr>
          <p:cNvPr id="3" name="2 - Θέση περιεχομένου"/>
          <p:cNvSpPr>
            <a:spLocks noGrp="1"/>
          </p:cNvSpPr>
          <p:nvPr>
            <p:ph idx="1"/>
          </p:nvPr>
        </p:nvSpPr>
        <p:spPr/>
        <p:txBody>
          <a:bodyPr>
            <a:normAutofit fontScale="92500"/>
          </a:bodyPr>
          <a:lstStyle/>
          <a:p>
            <a:r>
              <a:rPr lang="el-GR" dirty="0"/>
              <a:t>Αν ο κάδος των αιχμηρών είναι γεμάτος &gt;3/4 τότε </a:t>
            </a:r>
            <a:r>
              <a:rPr lang="el-GR" b="1" dirty="0">
                <a:solidFill>
                  <a:srgbClr val="C00000"/>
                </a:solidFill>
                <a:effectLst>
                  <a:outerShdw blurRad="38100" dist="38100" dir="2700000" algn="tl">
                    <a:srgbClr val="000000">
                      <a:alpha val="43137"/>
                    </a:srgbClr>
                  </a:outerShdw>
                </a:effectLst>
              </a:rPr>
              <a:t>ΔΕΝ </a:t>
            </a:r>
            <a:r>
              <a:rPr lang="el-GR" dirty="0"/>
              <a:t>απορρίπτουμε τη βελόνα στον κάδο αυτό</a:t>
            </a:r>
          </a:p>
          <a:p>
            <a:pPr lvl="1"/>
            <a:r>
              <a:rPr lang="el-GR" dirty="0"/>
              <a:t>Ενημερώνουμε την προϊσταμένη του τμήματος ότι ο κάδος έχει γεμίσει</a:t>
            </a:r>
          </a:p>
          <a:p>
            <a:pPr lvl="1"/>
            <a:r>
              <a:rPr lang="el-GR" dirty="0"/>
              <a:t>Απορρίπτουμε τη βελόνα σε άλλο κάδο</a:t>
            </a:r>
          </a:p>
          <a:p>
            <a:r>
              <a:rPr lang="el-GR" b="1" dirty="0">
                <a:solidFill>
                  <a:srgbClr val="C00000"/>
                </a:solidFill>
                <a:effectLst>
                  <a:outerShdw blurRad="38100" dist="38100" dir="2700000" algn="tl">
                    <a:srgbClr val="000000">
                      <a:alpha val="43137"/>
                    </a:srgbClr>
                  </a:outerShdw>
                </a:effectLst>
              </a:rPr>
              <a:t>ΠΟΤΕ</a:t>
            </a:r>
            <a:r>
              <a:rPr lang="el-GR" dirty="0"/>
              <a:t> δεν σπρώχνουμε με δύναμη κάποιο αιχμηρό αντικείμενο μέσα στο δοχείο</a:t>
            </a:r>
          </a:p>
          <a:p>
            <a:r>
              <a:rPr lang="el-GR" b="1" dirty="0">
                <a:solidFill>
                  <a:srgbClr val="C00000"/>
                </a:solidFill>
                <a:effectLst>
                  <a:outerShdw blurRad="38100" dist="38100" dir="2700000" algn="tl">
                    <a:srgbClr val="000000">
                      <a:alpha val="43137"/>
                    </a:srgbClr>
                  </a:outerShdw>
                </a:effectLst>
              </a:rPr>
              <a:t>ΠΟΤΕ</a:t>
            </a:r>
            <a:r>
              <a:rPr lang="el-GR" dirty="0"/>
              <a:t> δεν βάζουμε τα χέρια μας μέσα στον κάδο των αιχμηρών αντικειμένων.</a:t>
            </a:r>
          </a:p>
          <a:p>
            <a:r>
              <a:rPr lang="el-GR" b="1" dirty="0">
                <a:solidFill>
                  <a:srgbClr val="C00000"/>
                </a:solidFill>
                <a:effectLst>
                  <a:outerShdw blurRad="38100" dist="38100" dir="2700000" algn="tl">
                    <a:srgbClr val="000000">
                      <a:alpha val="43137"/>
                    </a:srgbClr>
                  </a:outerShdw>
                </a:effectLst>
              </a:rPr>
              <a:t>ΠΑΝΤΑ</a:t>
            </a:r>
            <a:r>
              <a:rPr lang="el-GR" dirty="0"/>
              <a:t> απορρίπτουμε εμείς οι ίδιοι τα αιχμηρά αντικείμενα που χρησιμοποιήσαμε </a:t>
            </a:r>
            <a:r>
              <a:rPr lang="el-GR" b="1" dirty="0">
                <a:solidFill>
                  <a:srgbClr val="C00000"/>
                </a:solidFill>
                <a:effectLst>
                  <a:outerShdw blurRad="38100" dist="38100" dir="2700000" algn="tl">
                    <a:srgbClr val="000000">
                      <a:alpha val="43137"/>
                    </a:srgbClr>
                  </a:outerShdw>
                </a:effectLst>
              </a:rPr>
              <a:t>– ΕΙΝΑΙ ΔΙΚΗ ΜΑΣ ΕΥΘΥΝΗ !</a:t>
            </a:r>
          </a:p>
        </p:txBody>
      </p:sp>
    </p:spTree>
    <p:extLst>
      <p:ext uri="{BB962C8B-B14F-4D97-AF65-F5344CB8AC3E}">
        <p14:creationId xmlns:p14="http://schemas.microsoft.com/office/powerpoint/2010/main" val="3637324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 Θέση περιεχομένου"/>
          <p:cNvGraphicFramePr>
            <a:graphicFrameLocks/>
          </p:cNvGraphicFramePr>
          <p:nvPr/>
        </p:nvGraphicFramePr>
        <p:xfrm>
          <a:off x="1331640" y="277215"/>
          <a:ext cx="6480720" cy="4645526"/>
        </p:xfrm>
        <a:graphic>
          <a:graphicData uri="http://schemas.openxmlformats.org/drawingml/2006/table">
            <a:tbl>
              <a:tblPr firstRow="1" bandRow="1">
                <a:tableStyleId>{85BE263C-DBD7-4A20-BB59-AAB30ACAA65A}</a:tableStyleId>
              </a:tblPr>
              <a:tblGrid>
                <a:gridCol w="5460607">
                  <a:extLst>
                    <a:ext uri="{9D8B030D-6E8A-4147-A177-3AD203B41FA5}">
                      <a16:colId xmlns:a16="http://schemas.microsoft.com/office/drawing/2014/main" val="20000"/>
                    </a:ext>
                  </a:extLst>
                </a:gridCol>
                <a:gridCol w="1020113">
                  <a:extLst>
                    <a:ext uri="{9D8B030D-6E8A-4147-A177-3AD203B41FA5}">
                      <a16:colId xmlns:a16="http://schemas.microsoft.com/office/drawing/2014/main" val="20001"/>
                    </a:ext>
                  </a:extLst>
                </a:gridCol>
              </a:tblGrid>
              <a:tr h="506403">
                <a:tc gridSpan="2">
                  <a:txBody>
                    <a:bodyPr/>
                    <a:lstStyle/>
                    <a:p>
                      <a:pPr algn="ctr"/>
                      <a:r>
                        <a:rPr lang="el-GR" sz="2000" dirty="0">
                          <a:effectLst>
                            <a:outerShdw blurRad="38100" dist="38100" dir="2700000" algn="tl">
                              <a:srgbClr val="000000">
                                <a:alpha val="43137"/>
                              </a:srgbClr>
                            </a:outerShdw>
                          </a:effectLst>
                        </a:rPr>
                        <a:t>ΣΥΝΘΗΚΕΣ</a:t>
                      </a:r>
                      <a:r>
                        <a:rPr lang="el-GR" sz="2000" baseline="0" dirty="0">
                          <a:effectLst>
                            <a:outerShdw blurRad="38100" dist="38100" dir="2700000" algn="tl">
                              <a:srgbClr val="000000">
                                <a:alpha val="43137"/>
                              </a:srgbClr>
                            </a:outerShdw>
                          </a:effectLst>
                        </a:rPr>
                        <a:t> ΕΚΘΕΣΗΣ ΣΕ ΑΙΜΑ*</a:t>
                      </a:r>
                      <a:endParaRPr lang="el-GR" sz="2000" dirty="0">
                        <a:effectLst>
                          <a:outerShdw blurRad="38100" dist="38100" dir="2700000" algn="tl">
                            <a:srgbClr val="000000">
                              <a:alpha val="43137"/>
                            </a:srgbClr>
                          </a:outerShdw>
                        </a:effectLst>
                      </a:endParaRPr>
                    </a:p>
                  </a:txBody>
                  <a:tcPr marL="76200" marR="76200" marT="38100" marB="38100" anchor="ctr"/>
                </a:tc>
                <a:tc hMerge="1">
                  <a:txBody>
                    <a:bodyPr/>
                    <a:lstStyle/>
                    <a:p>
                      <a:endParaRPr lang="el-GR" sz="2400" dirty="0"/>
                    </a:p>
                  </a:txBody>
                  <a:tcPr/>
                </a:tc>
                <a:extLst>
                  <a:ext uri="{0D108BD9-81ED-4DB2-BD59-A6C34878D82A}">
                    <a16:rowId xmlns:a16="http://schemas.microsoft.com/office/drawing/2014/main" val="10000"/>
                  </a:ext>
                </a:extLst>
              </a:tr>
              <a:tr h="453699">
                <a:tc>
                  <a:txBody>
                    <a:bodyPr/>
                    <a:lstStyle/>
                    <a:p>
                      <a:pPr algn="l" fontAlgn="b"/>
                      <a:r>
                        <a:rPr lang="el-GR" sz="1700" u="none" strike="noStrike" dirty="0" err="1"/>
                        <a:t>Επανακάλυψη</a:t>
                      </a:r>
                      <a:r>
                        <a:rPr lang="el-GR" sz="1700" u="none" strike="noStrike" baseline="0" dirty="0"/>
                        <a:t> βελόνας</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17,9 %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1"/>
                  </a:ext>
                </a:extLst>
              </a:tr>
              <a:tr h="360040">
                <a:tc>
                  <a:txBody>
                    <a:bodyPr/>
                    <a:lstStyle/>
                    <a:p>
                      <a:pPr algn="l" fontAlgn="b"/>
                      <a:r>
                        <a:rPr lang="el-GR" sz="1700" u="none" strike="noStrike" dirty="0"/>
                        <a:t>Χρήση αιχμηρού αντικειμένου</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17,4 %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2"/>
                  </a:ext>
                </a:extLst>
              </a:tr>
              <a:tr h="415673">
                <a:tc>
                  <a:txBody>
                    <a:bodyPr/>
                    <a:lstStyle/>
                    <a:p>
                      <a:pPr algn="l" fontAlgn="b"/>
                      <a:r>
                        <a:rPr lang="el-GR" sz="1700" u="none" strike="noStrike" dirty="0"/>
                        <a:t>Τοποθέτηση </a:t>
                      </a:r>
                      <a:r>
                        <a:rPr lang="el-GR" sz="1700" u="none" strike="noStrike" dirty="0" err="1"/>
                        <a:t>ενδαγγειακού</a:t>
                      </a:r>
                      <a:r>
                        <a:rPr lang="el-GR" sz="1700" u="none" strike="noStrike" dirty="0"/>
                        <a:t> </a:t>
                      </a:r>
                      <a:r>
                        <a:rPr lang="el-GR" sz="1700" u="none" strike="noStrike" baseline="0" dirty="0"/>
                        <a:t>καθετήρα</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15,0 %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3"/>
                  </a:ext>
                </a:extLst>
              </a:tr>
              <a:tr h="415673">
                <a:tc>
                  <a:txBody>
                    <a:bodyPr/>
                    <a:lstStyle/>
                    <a:p>
                      <a:pPr algn="l" fontAlgn="b"/>
                      <a:r>
                        <a:rPr lang="el-GR" sz="1700" u="none" strike="noStrike" dirty="0"/>
                        <a:t>Αιμοληψία</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14,2 %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4"/>
                  </a:ext>
                </a:extLst>
              </a:tr>
              <a:tr h="415673">
                <a:tc>
                  <a:txBody>
                    <a:bodyPr/>
                    <a:lstStyle/>
                    <a:p>
                      <a:pPr algn="l" fontAlgn="b"/>
                      <a:r>
                        <a:rPr lang="el-GR" sz="1700" u="none" strike="noStrike" dirty="0"/>
                        <a:t>Αιχμηρά αντικείμενα</a:t>
                      </a:r>
                      <a:r>
                        <a:rPr lang="el-GR" sz="1700" u="none" strike="noStrike" baseline="0" dirty="0"/>
                        <a:t> σε δοχείο μη αιχμηρών</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12,3 %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5"/>
                  </a:ext>
                </a:extLst>
              </a:tr>
              <a:tr h="415673">
                <a:tc>
                  <a:txBody>
                    <a:bodyPr/>
                    <a:lstStyle/>
                    <a:p>
                      <a:pPr algn="l" fontAlgn="b"/>
                      <a:r>
                        <a:rPr lang="el-GR" sz="1700" u="none" strike="noStrike" dirty="0"/>
                        <a:t>Μέτρηση</a:t>
                      </a:r>
                      <a:r>
                        <a:rPr lang="el-GR" sz="1700" u="none" strike="noStrike" baseline="0" dirty="0"/>
                        <a:t> γλυκόζης τριχοειδικού αίματος </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7,8 %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6"/>
                  </a:ext>
                </a:extLst>
              </a:tr>
              <a:tr h="415673">
                <a:tc>
                  <a:txBody>
                    <a:bodyPr/>
                    <a:lstStyle/>
                    <a:p>
                      <a:pPr algn="l" fontAlgn="b"/>
                      <a:r>
                        <a:rPr lang="el-GR" sz="1700" u="none" strike="noStrike" dirty="0"/>
                        <a:t>Υποδόρια ένεση</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5,1 %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7"/>
                  </a:ext>
                </a:extLst>
              </a:tr>
              <a:tr h="415673">
                <a:tc>
                  <a:txBody>
                    <a:bodyPr/>
                    <a:lstStyle/>
                    <a:p>
                      <a:pPr algn="l" fontAlgn="b"/>
                      <a:r>
                        <a:rPr lang="el-GR" sz="1700" u="none" strike="noStrike" dirty="0"/>
                        <a:t>Αιχμηρά αντικείμενα</a:t>
                      </a:r>
                      <a:r>
                        <a:rPr lang="el-GR" sz="1700" u="none" strike="noStrike" baseline="0" dirty="0"/>
                        <a:t> σε κάδο </a:t>
                      </a:r>
                      <a:r>
                        <a:rPr lang="el-GR" sz="1700" u="none" strike="noStrike" baseline="0" dirty="0" err="1"/>
                        <a:t>απορριμάτων</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4,0 %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8"/>
                  </a:ext>
                </a:extLst>
              </a:tr>
              <a:tr h="415673">
                <a:tc>
                  <a:txBody>
                    <a:bodyPr/>
                    <a:lstStyle/>
                    <a:p>
                      <a:pPr algn="l" fontAlgn="b"/>
                      <a:r>
                        <a:rPr lang="el-GR" sz="1700" u="none" strike="noStrike" dirty="0"/>
                        <a:t>Έγχυση</a:t>
                      </a:r>
                      <a:r>
                        <a:rPr lang="el-GR" sz="1700" u="none" strike="noStrike" baseline="0" dirty="0"/>
                        <a:t> αίματος σε σωληνάριο αιμοληψίας</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2,7 %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09"/>
                  </a:ext>
                </a:extLst>
              </a:tr>
              <a:tr h="415673">
                <a:tc>
                  <a:txBody>
                    <a:bodyPr/>
                    <a:lstStyle/>
                    <a:p>
                      <a:pPr algn="l" fontAlgn="b"/>
                      <a:r>
                        <a:rPr lang="el-GR" sz="1700" u="none" strike="noStrike" dirty="0"/>
                        <a:t>Υπερχείλιση δοχείου</a:t>
                      </a:r>
                      <a:r>
                        <a:rPr lang="el-GR" sz="1700" u="none" strike="noStrike" baseline="0" dirty="0"/>
                        <a:t> αιχμηρών</a:t>
                      </a:r>
                      <a:endParaRPr lang="en-US" sz="1700" b="0" i="0" u="none" strike="noStrike" dirty="0">
                        <a:solidFill>
                          <a:srgbClr val="000000"/>
                        </a:solidFill>
                        <a:latin typeface="+mj-lt"/>
                      </a:endParaRPr>
                    </a:p>
                  </a:txBody>
                  <a:tcPr marL="7938" marR="7938" marT="7939" marB="0" anchor="b"/>
                </a:tc>
                <a:tc>
                  <a:txBody>
                    <a:bodyPr/>
                    <a:lstStyle/>
                    <a:p>
                      <a:pPr algn="l" fontAlgn="b"/>
                      <a:r>
                        <a:rPr lang="el-GR" sz="1700" u="none" strike="noStrike" dirty="0"/>
                        <a:t>2,4 %</a:t>
                      </a:r>
                      <a:endParaRPr lang="el-GR" sz="1700" b="0" i="0" u="none" strike="noStrike" dirty="0">
                        <a:solidFill>
                          <a:srgbClr val="000000"/>
                        </a:solidFill>
                        <a:latin typeface="+mj-lt"/>
                      </a:endParaRPr>
                    </a:p>
                  </a:txBody>
                  <a:tcPr marL="7938" marR="7938" marT="7939" marB="0" anchor="b"/>
                </a:tc>
                <a:extLst>
                  <a:ext uri="{0D108BD9-81ED-4DB2-BD59-A6C34878D82A}">
                    <a16:rowId xmlns:a16="http://schemas.microsoft.com/office/drawing/2014/main" val="10010"/>
                  </a:ext>
                </a:extLst>
              </a:tr>
            </a:tbl>
          </a:graphicData>
        </a:graphic>
      </p:graphicFrame>
      <p:sp>
        <p:nvSpPr>
          <p:cNvPr id="5" name="4 - TextBox"/>
          <p:cNvSpPr txBox="1"/>
          <p:nvPr/>
        </p:nvSpPr>
        <p:spPr>
          <a:xfrm>
            <a:off x="1331641" y="5017740"/>
            <a:ext cx="6480719" cy="369332"/>
          </a:xfrm>
          <a:prstGeom prst="rect">
            <a:avLst/>
          </a:prstGeom>
          <a:solidFill>
            <a:schemeClr val="bg1">
              <a:lumMod val="85000"/>
            </a:schemeClr>
          </a:solidFill>
        </p:spPr>
        <p:txBody>
          <a:bodyPr wrap="square" rtlCol="0">
            <a:spAutoFit/>
          </a:bodyPr>
          <a:lstStyle/>
          <a:p>
            <a:r>
              <a:rPr lang="el-GR" sz="1800" dirty="0">
                <a:latin typeface="Calibri Light" panose="020F0302020204030204" pitchFamily="34" charset="0"/>
                <a:cs typeface="Calibri Light" panose="020F0302020204030204" pitchFamily="34" charset="0"/>
              </a:rPr>
              <a:t>* ΓΝ «Ο Ευαγγελισμός», 392 επεισόδια έκθεσης 2008-2010</a:t>
            </a:r>
          </a:p>
        </p:txBody>
      </p:sp>
    </p:spTree>
    <p:extLst>
      <p:ext uri="{BB962C8B-B14F-4D97-AF65-F5344CB8AC3E}">
        <p14:creationId xmlns:p14="http://schemas.microsoft.com/office/powerpoint/2010/main" val="1244467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391647" y="1117309"/>
            <a:ext cx="6420713" cy="3480387"/>
          </a:xfrm>
          <a:prstGeom prst="roundRect">
            <a:avLst>
              <a:gd name="adj" fmla="val 812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sz="2667" dirty="0">
                <a:effectLst>
                  <a:outerShdw blurRad="38100" dist="38100" dir="2700000" algn="tl">
                    <a:srgbClr val="000000">
                      <a:alpha val="43137"/>
                    </a:srgbClr>
                  </a:outerShdw>
                </a:effectLst>
              </a:rPr>
              <a:t>Μόνο στο </a:t>
            </a:r>
            <a:r>
              <a:rPr lang="el-GR" sz="2667" b="1" dirty="0">
                <a:effectLst>
                  <a:outerShdw blurRad="38100" dist="38100" dir="2700000" algn="tl">
                    <a:srgbClr val="000000">
                      <a:alpha val="43137"/>
                    </a:srgbClr>
                  </a:outerShdw>
                </a:effectLst>
              </a:rPr>
              <a:t>59,4 %</a:t>
            </a:r>
            <a:r>
              <a:rPr lang="el-GR" sz="2667" dirty="0">
                <a:effectLst>
                  <a:outerShdw blurRad="38100" dist="38100" dir="2700000" algn="tl">
                    <a:srgbClr val="000000">
                      <a:alpha val="43137"/>
                    </a:srgbClr>
                  </a:outerShdw>
                </a:effectLst>
              </a:rPr>
              <a:t> των επεισοδίων η έκθεση έγινε κατά τη διάρκεια κάποιας ιατρικής ή νοσηλευτικής πράξης</a:t>
            </a:r>
          </a:p>
          <a:p>
            <a:pPr algn="ctr"/>
            <a:endParaRPr lang="el-GR" sz="2667" dirty="0">
              <a:effectLst>
                <a:outerShdw blurRad="38100" dist="38100" dir="2700000" algn="tl">
                  <a:srgbClr val="000000">
                    <a:alpha val="43137"/>
                  </a:srgbClr>
                </a:outerShdw>
              </a:effectLst>
            </a:endParaRPr>
          </a:p>
          <a:p>
            <a:pPr algn="ctr"/>
            <a:r>
              <a:rPr lang="el-GR" sz="2667" dirty="0">
                <a:effectLst>
                  <a:outerShdw blurRad="38100" dist="38100" dir="2700000" algn="tl">
                    <a:srgbClr val="000000">
                      <a:alpha val="43137"/>
                    </a:srgbClr>
                  </a:outerShdw>
                </a:effectLst>
              </a:rPr>
              <a:t>Στο </a:t>
            </a:r>
            <a:r>
              <a:rPr lang="el-GR" sz="2667" b="1" dirty="0">
                <a:effectLst>
                  <a:outerShdw blurRad="38100" dist="38100" dir="2700000" algn="tl">
                    <a:srgbClr val="000000">
                      <a:alpha val="43137"/>
                    </a:srgbClr>
                  </a:outerShdw>
                </a:effectLst>
              </a:rPr>
              <a:t>39,3%</a:t>
            </a:r>
            <a:r>
              <a:rPr lang="el-GR" sz="2667" dirty="0">
                <a:effectLst>
                  <a:outerShdw blurRad="38100" dist="38100" dir="2700000" algn="tl">
                    <a:srgbClr val="000000">
                      <a:alpha val="43137"/>
                    </a:srgbClr>
                  </a:outerShdw>
                </a:effectLst>
              </a:rPr>
              <a:t> των επεισοδίων η έκθεση έγινε μετά την πράξη ή χωρίς ο υγειονομικός να έχει χρησιμοποιήσει κάποιο εργαλείο κλπ  </a:t>
            </a:r>
          </a:p>
        </p:txBody>
      </p:sp>
    </p:spTree>
    <p:extLst>
      <p:ext uri="{BB962C8B-B14F-4D97-AF65-F5344CB8AC3E}">
        <p14:creationId xmlns:p14="http://schemas.microsoft.com/office/powerpoint/2010/main" val="18581177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Τι κάνουμε μετά από έκθεση σε βιολογικά υγρά;</a:t>
            </a:r>
          </a:p>
        </p:txBody>
      </p:sp>
      <p:sp>
        <p:nvSpPr>
          <p:cNvPr id="3" name="2 - Θέση περιεχομένου"/>
          <p:cNvSpPr>
            <a:spLocks noGrp="1"/>
          </p:cNvSpPr>
          <p:nvPr>
            <p:ph idx="1"/>
          </p:nvPr>
        </p:nvSpPr>
        <p:spPr/>
        <p:txBody>
          <a:bodyPr>
            <a:normAutofit fontScale="85000" lnSpcReduction="20000"/>
          </a:bodyPr>
          <a:lstStyle/>
          <a:p>
            <a:r>
              <a:rPr lang="el-GR" dirty="0"/>
              <a:t>Καθαρισμός της περιοχής</a:t>
            </a:r>
          </a:p>
          <a:p>
            <a:pPr lvl="1"/>
            <a:r>
              <a:rPr lang="el-GR" dirty="0"/>
              <a:t>Πλύσιμο (νερό ή στείρος φυσιολογικός ορός)</a:t>
            </a:r>
          </a:p>
          <a:p>
            <a:pPr lvl="1"/>
            <a:r>
              <a:rPr lang="el-GR" dirty="0"/>
              <a:t>Αντισηψία</a:t>
            </a:r>
            <a:endParaRPr lang="en-US" dirty="0"/>
          </a:p>
          <a:p>
            <a:pPr lvl="1"/>
            <a:r>
              <a:rPr lang="el-GR" dirty="0"/>
              <a:t>Πρόκληση αιμορραγίας σε τρυπήματα: αμφίβολη χρησιμότητα  </a:t>
            </a:r>
          </a:p>
          <a:p>
            <a:r>
              <a:rPr lang="el-GR" dirty="0"/>
              <a:t>Ενημέρωση του άμεσα ανώτερού μας και του Τμήματος Ελέγχου Λοιμώξεων (ή Ιατρικής Εργασίας).</a:t>
            </a:r>
          </a:p>
          <a:p>
            <a:r>
              <a:rPr lang="el-GR" dirty="0"/>
              <a:t>Έλεγχος του ασθενούς (χρειάζεται ενημερωμένη συγκατάθεση) για </a:t>
            </a:r>
            <a:r>
              <a:rPr lang="en-US" dirty="0"/>
              <a:t>HBV, HCV, HIV</a:t>
            </a:r>
            <a:endParaRPr lang="el-GR" dirty="0"/>
          </a:p>
          <a:p>
            <a:r>
              <a:rPr lang="el-GR" dirty="0"/>
              <a:t>Έλεγχος του υγειονομικού για </a:t>
            </a:r>
            <a:r>
              <a:rPr lang="en-US" dirty="0"/>
              <a:t>HBV, HCV, HIV</a:t>
            </a:r>
            <a:endParaRPr lang="el-GR" dirty="0"/>
          </a:p>
          <a:p>
            <a:r>
              <a:rPr lang="el-GR" dirty="0"/>
              <a:t>Αξιολόγηση κινδύνου (</a:t>
            </a:r>
            <a:r>
              <a:rPr lang="en-US" dirty="0"/>
              <a:t>Risk assessment)</a:t>
            </a:r>
            <a:endParaRPr lang="el-GR" dirty="0"/>
          </a:p>
          <a:p>
            <a:r>
              <a:rPr lang="el-GR" dirty="0"/>
              <a:t>Ανάλογα με την περίπτωση χορήγηση </a:t>
            </a:r>
            <a:r>
              <a:rPr lang="el-GR" dirty="0" err="1"/>
              <a:t>υπερανόσου</a:t>
            </a:r>
            <a:r>
              <a:rPr lang="el-GR" dirty="0"/>
              <a:t> γ-σφαιρίνης έναντι του </a:t>
            </a:r>
            <a:r>
              <a:rPr lang="en-US" dirty="0"/>
              <a:t>HBV</a:t>
            </a:r>
            <a:r>
              <a:rPr lang="el-GR" dirty="0"/>
              <a:t> σε συνδυασμό με έναρξη εμβολιασμού ή χορήγηση </a:t>
            </a:r>
            <a:r>
              <a:rPr lang="el-GR" dirty="0" err="1"/>
              <a:t>αντιρετροϊκής</a:t>
            </a:r>
            <a:r>
              <a:rPr lang="el-GR" dirty="0"/>
              <a:t> αγωγής έναντι του </a:t>
            </a:r>
            <a:r>
              <a:rPr lang="en-US" dirty="0"/>
              <a:t>HIV (Post-exposure prophylaxis – PEP)</a:t>
            </a:r>
            <a:r>
              <a:rPr lang="el-GR" dirty="0"/>
              <a:t> </a:t>
            </a:r>
          </a:p>
        </p:txBody>
      </p:sp>
    </p:spTree>
    <p:extLst>
      <p:ext uri="{BB962C8B-B14F-4D97-AF65-F5344CB8AC3E}">
        <p14:creationId xmlns:p14="http://schemas.microsoft.com/office/powerpoint/2010/main" val="33987841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l-GR">
                <a:latin typeface="Calibri" pitchFamily="34" charset="0"/>
              </a:rPr>
              <a:t>Υγιές προσωπικό</a:t>
            </a:r>
            <a:r>
              <a:rPr lang="el-GR"/>
              <a:t> </a:t>
            </a:r>
          </a:p>
        </p:txBody>
      </p:sp>
      <p:sp>
        <p:nvSpPr>
          <p:cNvPr id="13315" name="Rectangle 3"/>
          <p:cNvSpPr>
            <a:spLocks noGrp="1" noChangeArrowheads="1"/>
          </p:cNvSpPr>
          <p:nvPr>
            <p:ph idx="1"/>
          </p:nvPr>
        </p:nvSpPr>
        <p:spPr/>
        <p:txBody>
          <a:bodyPr/>
          <a:lstStyle/>
          <a:p>
            <a:pPr eaLnBrk="1" hangingPunct="1"/>
            <a:r>
              <a:rPr lang="el-GR" dirty="0"/>
              <a:t>Όταν είμαστε ασθενείς εμείς αποφεύγουμε να ερχόμαστε σε επαφή με τους ασθενείς μας!</a:t>
            </a:r>
          </a:p>
        </p:txBody>
      </p:sp>
      <p:pic>
        <p:nvPicPr>
          <p:cNvPr id="13316" name="Picture 5" descr="images (17)"/>
          <p:cNvPicPr>
            <a:picLocks noChangeAspect="1" noChangeArrowheads="1"/>
          </p:cNvPicPr>
          <p:nvPr/>
        </p:nvPicPr>
        <p:blipFill>
          <a:blip r:embed="rId2" cstate="print"/>
          <a:srcRect/>
          <a:stretch>
            <a:fillRect/>
          </a:stretch>
        </p:blipFill>
        <p:spPr bwMode="auto">
          <a:xfrm>
            <a:off x="2914905" y="2466606"/>
            <a:ext cx="3300367" cy="2911176"/>
          </a:xfrm>
          <a:prstGeom prst="rect">
            <a:avLst/>
          </a:prstGeom>
          <a:noFill/>
          <a:ln w="9525">
            <a:noFill/>
            <a:miter lim="800000"/>
            <a:headEnd/>
            <a:tailEnd/>
          </a:ln>
        </p:spPr>
      </p:pic>
    </p:spTree>
    <p:extLst>
      <p:ext uri="{BB962C8B-B14F-4D97-AF65-F5344CB8AC3E}">
        <p14:creationId xmlns:p14="http://schemas.microsoft.com/office/powerpoint/2010/main" val="29686424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43187" y="920487"/>
            <a:ext cx="8057626" cy="3545917"/>
          </a:xfrm>
          <a:prstGeom prst="rect">
            <a:avLst/>
          </a:prstGeom>
        </p:spPr>
        <p:txBody>
          <a:bodyPr>
            <a:noAutofit/>
          </a:bodyPr>
          <a:lstStyle>
            <a:lvl1pPr marL="308610" indent="-308610" algn="l" rtl="0" eaLnBrk="1" fontAlgn="base" hangingPunct="1">
              <a:spcBef>
                <a:spcPct val="20000"/>
              </a:spcBef>
              <a:spcAft>
                <a:spcPct val="0"/>
              </a:spcAft>
              <a:buFont typeface="Arial" panose="020B0604020202020204" pitchFamily="34" charset="0"/>
              <a:buChar char="•"/>
              <a:defRPr sz="2880" kern="1200">
                <a:solidFill>
                  <a:schemeClr val="tx1"/>
                </a:solidFill>
                <a:latin typeface="+mn-lt"/>
                <a:ea typeface="+mn-ea"/>
                <a:cs typeface="+mn-cs"/>
              </a:defRPr>
            </a:lvl1pPr>
            <a:lvl2pPr marL="668655" indent="-257175" algn="l" rtl="0" eaLnBrk="1" fontAlgn="base" hangingPunct="1">
              <a:spcBef>
                <a:spcPct val="20000"/>
              </a:spcBef>
              <a:spcAft>
                <a:spcPct val="0"/>
              </a:spcAft>
              <a:buFont typeface="Arial" panose="020B0604020202020204" pitchFamily="34" charset="0"/>
              <a:buChar char="–"/>
              <a:defRPr sz="2520" kern="1200">
                <a:solidFill>
                  <a:schemeClr val="tx1"/>
                </a:solidFill>
                <a:latin typeface="+mn-lt"/>
                <a:ea typeface="+mn-ea"/>
                <a:cs typeface="+mn-cs"/>
              </a:defRPr>
            </a:lvl2pPr>
            <a:lvl3pPr marL="1028700" indent="-205740" algn="l" rtl="0" eaLnBrk="1" fontAlgn="base" hangingPunct="1">
              <a:spcBef>
                <a:spcPct val="20000"/>
              </a:spcBef>
              <a:spcAft>
                <a:spcPct val="0"/>
              </a:spcAft>
              <a:buFont typeface="Arial" panose="020B0604020202020204" pitchFamily="34" charset="0"/>
              <a:buChar char="•"/>
              <a:defRPr sz="2160" kern="1200">
                <a:solidFill>
                  <a:schemeClr val="tx1"/>
                </a:solidFill>
                <a:latin typeface="+mn-lt"/>
                <a:ea typeface="+mn-ea"/>
                <a:cs typeface="+mn-cs"/>
              </a:defRPr>
            </a:lvl3pPr>
            <a:lvl4pPr marL="1440180" indent="-20574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1851660" indent="-20574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a:buFont typeface="Wingdings" pitchFamily="2" charset="2"/>
              <a:buNone/>
              <a:defRPr/>
            </a:pPr>
            <a:r>
              <a:rPr lang="el-GR" sz="6000" b="1" dirty="0">
                <a:solidFill>
                  <a:srgbClr val="C00000"/>
                </a:solidFill>
                <a:effectLst>
                  <a:outerShdw blurRad="38100" dist="38100" dir="2700000" algn="tl">
                    <a:srgbClr val="000000">
                      <a:alpha val="43137"/>
                    </a:srgbClr>
                  </a:outerShdw>
                </a:effectLst>
                <a:latin typeface="Monotype Corsiva" panose="03010101010201010101" pitchFamily="66" charset="0"/>
              </a:rPr>
              <a:t>…</a:t>
            </a:r>
            <a:r>
              <a:rPr lang="en-GB" sz="6000" b="1" dirty="0">
                <a:solidFill>
                  <a:srgbClr val="C00000"/>
                </a:solidFill>
                <a:effectLst>
                  <a:outerShdw blurRad="38100" dist="38100" dir="2700000" algn="tl">
                    <a:srgbClr val="000000">
                      <a:alpha val="43137"/>
                    </a:srgbClr>
                  </a:outerShdw>
                </a:effectLst>
                <a:latin typeface="Monotype Corsiva" panose="03010101010201010101" pitchFamily="66" charset="0"/>
              </a:rPr>
              <a:t>there is a moral requirement to maximize the health benefit from scarce resources…. </a:t>
            </a:r>
            <a:endParaRPr lang="el-GR" sz="6000" b="1" dirty="0">
              <a:solidFill>
                <a:srgbClr val="C00000"/>
              </a:solidFill>
              <a:latin typeface="Monotype Corsiva" panose="03010101010201010101" pitchFamily="66" charset="0"/>
            </a:endParaRPr>
          </a:p>
        </p:txBody>
      </p:sp>
      <p:sp>
        <p:nvSpPr>
          <p:cNvPr id="3" name="Text Box 4"/>
          <p:cNvSpPr txBox="1">
            <a:spLocks noChangeArrowheads="1"/>
          </p:cNvSpPr>
          <p:nvPr/>
        </p:nvSpPr>
        <p:spPr bwMode="auto">
          <a:xfrm>
            <a:off x="430232" y="5419743"/>
            <a:ext cx="8705850" cy="276999"/>
          </a:xfrm>
          <a:prstGeom prst="rect">
            <a:avLst/>
          </a:prstGeom>
          <a:noFill/>
          <a:ln w="0">
            <a:noFill/>
            <a:miter lim="800000"/>
            <a:headEnd/>
            <a:tailEnd/>
          </a:ln>
        </p:spPr>
        <p:txBody>
          <a:bodyPr>
            <a:spAutoFit/>
          </a:bodyPr>
          <a:lstStyle/>
          <a:p>
            <a:pPr algn="r"/>
            <a:r>
              <a:rPr lang="en-GB" sz="1200" b="0" dirty="0">
                <a:latin typeface="Calibri Light" panose="020F0302020204030204" pitchFamily="34" charset="0"/>
                <a:cs typeface="Calibri Light" panose="020F0302020204030204" pitchFamily="34" charset="0"/>
              </a:rPr>
              <a:t>RS </a:t>
            </a:r>
            <a:r>
              <a:rPr lang="en-GB" sz="1200" b="0" dirty="0" err="1">
                <a:latin typeface="Calibri Light" panose="020F0302020204030204" pitchFamily="34" charset="0"/>
                <a:cs typeface="Calibri Light" panose="020F0302020204030204" pitchFamily="34" charset="0"/>
              </a:rPr>
              <a:t>Downie</a:t>
            </a:r>
            <a:r>
              <a:rPr lang="en-GB" sz="1200" b="0" dirty="0">
                <a:latin typeface="Calibri Light" panose="020F0302020204030204" pitchFamily="34" charset="0"/>
                <a:cs typeface="Calibri Light" panose="020F0302020204030204" pitchFamily="34" charset="0"/>
              </a:rPr>
              <a:t>, J McNaughton. Clinical Judgement – Evidence in Practice, Oxford, 2000, p 149</a:t>
            </a:r>
            <a:endParaRPr lang="el-GR" sz="1200"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5427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667" dirty="0"/>
              <a:t>Τα δικαιώματα του νοσοκομειακού ασθενούς</a:t>
            </a:r>
          </a:p>
        </p:txBody>
      </p:sp>
      <p:sp>
        <p:nvSpPr>
          <p:cNvPr id="3" name="2 - Θέση περιεχομένου"/>
          <p:cNvSpPr>
            <a:spLocks noGrp="1"/>
          </p:cNvSpPr>
          <p:nvPr>
            <p:ph idx="1"/>
          </p:nvPr>
        </p:nvSpPr>
        <p:spPr/>
        <p:txBody>
          <a:bodyPr>
            <a:noAutofit/>
          </a:bodyPr>
          <a:lstStyle/>
          <a:p>
            <a:pPr marL="530468" indent="-380985">
              <a:buFont typeface="+mj-lt"/>
              <a:buAutoNum type="arabicPeriod" startAt="5"/>
            </a:pPr>
            <a:r>
              <a:rPr lang="el-GR" sz="1833" dirty="0"/>
              <a:t>Ο ασθενής ή ο εκπρόσωπός του σε περίπτωση εφαρμογής της παρ. 3, έχει το Δικαίωμα να πληροφορηθεί, πλήρως και εκ των προτέρων, για τους κινδύνους που ενδέχεται να παρουσιασθούν ή να προκύψουν εξ αφορμής εφαρμογής σε αυτόν </a:t>
            </a:r>
            <a:r>
              <a:rPr lang="el-GR" sz="1833" b="1" dirty="0" err="1">
                <a:solidFill>
                  <a:srgbClr val="C00000"/>
                </a:solidFill>
              </a:rPr>
              <a:t>ασυνήθων</a:t>
            </a:r>
            <a:r>
              <a:rPr lang="el-GR" sz="1833" b="1" dirty="0">
                <a:solidFill>
                  <a:srgbClr val="C00000"/>
                </a:solidFill>
              </a:rPr>
              <a:t> ή πειραματικών διαγνωστικών και θεραπευτικών πράξεων</a:t>
            </a:r>
            <a:r>
              <a:rPr lang="el-GR" sz="1833" dirty="0"/>
              <a:t>. Η εφαρμογή των πράξεων αυτών στον ασθενή λαμβάνει χώρα </a:t>
            </a:r>
            <a:r>
              <a:rPr lang="el-GR" sz="1833" b="1" dirty="0">
                <a:solidFill>
                  <a:srgbClr val="C00000"/>
                </a:solidFill>
              </a:rPr>
              <a:t>μόνο ύστερα από συγκεκριμένη συγκατάθεση του ίδιου</a:t>
            </a:r>
            <a:r>
              <a:rPr lang="el-GR" sz="1833" dirty="0"/>
              <a:t>.</a:t>
            </a:r>
            <a:r>
              <a:rPr lang="en-US" sz="1833" dirty="0"/>
              <a:t> </a:t>
            </a:r>
            <a:r>
              <a:rPr lang="el-GR" sz="1833" dirty="0"/>
              <a:t>Ο ασθενής πρέπει να αισθάνεται τελείως ελεύθερος στην απόφαση του, να δεχθεί ή να απορρίψει, κάθε συνεργασία του με σκοπό την έρευνα ή την εκπαίδευσή. Η συγκατάθεσή του για τυχόν συμμετοχή του, είναι δικαίωμά του και μπορεί να ανακληθεί ανά πάσα στιγμή</a:t>
            </a:r>
            <a:r>
              <a:rPr lang="en-US" sz="1833" dirty="0"/>
              <a:t>.</a:t>
            </a:r>
            <a:endParaRPr lang="el-GR" sz="1833"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0"/>
  <p:tag name="PRESGUID" val="0a049a26-13d2-4441-a155-2a0650b0651a"/>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ight green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r">
          <a:defRPr sz="1400" dirty="0">
            <a:solidFill>
              <a:schemeClr val="accent4">
                <a:lumMod val="50000"/>
              </a:schemeClr>
            </a:solidFill>
            <a:latin typeface="Calibri Light" panose="020F0302020204030204" pitchFamily="34" charset="0"/>
            <a:cs typeface="Calibri Light" panose="020F0302020204030204" pitchFamily="34" charset="0"/>
          </a:defRPr>
        </a:defPPr>
      </a:lstStyle>
    </a:spDef>
    <a:txDef>
      <a:spPr>
        <a:noFill/>
      </a:spPr>
      <a:bodyPr wrap="none" rtlCol="0">
        <a:spAutoFit/>
      </a:bodyPr>
      <a:lstStyle>
        <a:defPPr algn="r">
          <a:defRPr sz="1400" dirty="0" smtClean="0">
            <a:solidFill>
              <a:schemeClr val="accent4">
                <a:lumMod val="50000"/>
              </a:schemeClr>
            </a:solidFill>
            <a:latin typeface="Calibri Light" panose="020F0302020204030204" pitchFamily="34" charset="0"/>
            <a:cs typeface="Calibri Light" panose="020F0302020204030204" pitchFamily="34" charset="0"/>
          </a:defRPr>
        </a:defPPr>
      </a:lstStyle>
    </a:txDef>
  </a:objectDefaults>
  <a:extraClrSchemeLst/>
  <a:extLst>
    <a:ext uri="{05A4C25C-085E-4340-85A3-A5531E510DB2}">
      <thm15:themeFamily xmlns:thm15="http://schemas.microsoft.com/office/thememl/2012/main" name="APK_light" id="{A924A407-DD4B-460E-88C6-6554B57230E5}" vid="{F2863EE2-4290-488D-B052-FFF03C9F3B9F}"/>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ΑΠΚ Παρουσίαση GR 2020_light_blue</Template>
  <TotalTime>2098</TotalTime>
  <Words>4499</Words>
  <Application>Microsoft Office PowerPoint</Application>
  <PresentationFormat>On-screen Show (16:10)</PresentationFormat>
  <Paragraphs>416</Paragraphs>
  <Slides>88</Slides>
  <Notes>14</Notes>
  <HiddenSlides>5</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88</vt:i4>
      </vt:variant>
    </vt:vector>
  </HeadingPairs>
  <TitlesOfParts>
    <vt:vector size="98" baseType="lpstr">
      <vt:lpstr>Arial</vt:lpstr>
      <vt:lpstr>Calibri</vt:lpstr>
      <vt:lpstr>Calibri Light</vt:lpstr>
      <vt:lpstr>Courier New</vt:lpstr>
      <vt:lpstr>Gabriola</vt:lpstr>
      <vt:lpstr>Monotype Corsiva</vt:lpstr>
      <vt:lpstr>Times</vt:lpstr>
      <vt:lpstr>Verdana</vt:lpstr>
      <vt:lpstr>Wingdings</vt:lpstr>
      <vt:lpstr>Light green theme</vt:lpstr>
      <vt:lpstr>ΕΙΣΑΓΩΓΙΚΟ ΜΑΘΗΜΑ ΚΛΙΝΙΚΗΣ ΑΣΚΗΣΗΣ ΣΤΗΝ ΠΑΘΟΛΟΓΙΑ</vt:lpstr>
      <vt:lpstr>ΔΙΚΑΙΩΜΑΤΑ ΑΣΘΕΝΩΝ  ΥΓΙΕΙΝΗ ΧΕΡΙΩΝ  ΜΕΤΡΑ ΑΣΦΑΛΕΙΑΣ ΣΤΟ ΝΟΣΟΚΟΜΕΙΟ</vt:lpstr>
      <vt:lpstr>ΔΙΚΑΙΩΜΑΤΑ ΑΣΘΕΝΩΝ</vt:lpstr>
      <vt:lpstr>Τι πρέπει να κάνουμε;</vt:lpstr>
      <vt:lpstr>PowerPoint Presentation</vt:lpstr>
      <vt:lpstr>PowerPoint Presentation</vt:lpstr>
      <vt:lpstr>Τα δικαιώματα του νοσοκομειακού ασθενούς</vt:lpstr>
      <vt:lpstr>Τα δικαιώματα του νοσοκομειακού ασθενούς</vt:lpstr>
      <vt:lpstr>Τα δικαιώματα του νοσοκομειακού ασθενούς</vt:lpstr>
      <vt:lpstr>Τα δικαιώματα του νοσοκομειακού ασθενούς</vt:lpstr>
      <vt:lpstr>Κώδικας Ιατρικής Δεοντολογίας</vt:lpstr>
      <vt:lpstr>Κώδικας Ιατρικής Δεοντολογίας </vt:lpstr>
      <vt:lpstr>PowerPoint Presentation</vt:lpstr>
      <vt:lpstr>Κώδικας Ιατρικής Δεοντολογίας </vt:lpstr>
      <vt:lpstr>Προστασία δικαιωμάτων των ασθενών </vt:lpstr>
      <vt:lpstr>PowerPoint Presentation</vt:lpstr>
      <vt:lpstr>ΥΓΙΕΙΝΗ ΧΕΡΙΩΝ: ΒΑΣΙΚΕΣ ΑΡΧΕΣ</vt:lpstr>
      <vt:lpstr>The spread of nosocomial infections</vt:lpstr>
      <vt:lpstr>Μεταφορά με τα χέρια: Βήμα 1 </vt:lpstr>
      <vt:lpstr>Μεταφορά με τα χέρια: Βήμα 2 </vt:lpstr>
      <vt:lpstr>Μεταφορά με τα χέρια: Βήμα 3 </vt:lpstr>
      <vt:lpstr>Μεταφορά με τα χέρια: Βήμα 4</vt:lpstr>
      <vt:lpstr>Μεταφορά με τα χέρια: Βήμα 5</vt:lpstr>
      <vt:lpstr>Υγιεινή χεριών και η αλυσίδα της λοίμωξης</vt:lpstr>
      <vt:lpstr>Το προσωπικό δεν συνειδητοποιεί το πότε έχει μικρόβια στα χέρια του!</vt:lpstr>
      <vt:lpstr>Καλλιέργεια από παλάμη νοσηλεύτριας μετά από επώαση 24 ωρών</vt:lpstr>
      <vt:lpstr>Γενικές ενδείξεις για υγιεινή των χεριών</vt:lpstr>
      <vt:lpstr>Οι 5 στιγμές  της  υγιεινής των χεριών</vt:lpstr>
      <vt:lpstr>ΒΗΜΑ 1</vt:lpstr>
      <vt:lpstr>ΒΗΜΑ 2</vt:lpstr>
      <vt:lpstr>ΒΗΜΑ 3</vt:lpstr>
      <vt:lpstr>ΒΗΜΑ 4</vt:lpstr>
      <vt:lpstr>ΒΗΜΑ 5</vt:lpstr>
      <vt:lpstr>Συνιστώμενη τεχνική υγιεινής χεριών</vt:lpstr>
      <vt:lpstr>PowerPoint Presentation</vt:lpstr>
      <vt:lpstr>PowerPoint Presentation</vt:lpstr>
      <vt:lpstr>PowerPoint Presentation</vt:lpstr>
      <vt:lpstr>PowerPoint Presentation</vt:lpstr>
      <vt:lpstr>«Δύσκολες» περιοχές</vt:lpstr>
      <vt:lpstr>Πρόσθετα μέτρα καθαριότητας</vt:lpstr>
      <vt:lpstr>Χρήση γαντιών</vt:lpstr>
      <vt:lpstr>Παράγοντες χαμηλής συμμόρφωσης όπως αναφέρονται από το προσωπικό</vt:lpstr>
      <vt:lpstr>Ακομα ένας λόγος για τον οποιο το προσωπικό δεν πλένει συχνά τα χέρια του</vt:lpstr>
      <vt:lpstr>Που είναι ο νιπτήρας;</vt:lpstr>
      <vt:lpstr>PowerPoint Presentation</vt:lpstr>
      <vt:lpstr>ΜΕΤΡΑ ΑΣΦΑΛΕΙΑΣ ΣΤΟ ΝΟΣΟΚΟΜΕΙΟ</vt:lpstr>
      <vt:lpstr>Μέτρα ασφαλείας</vt:lpstr>
      <vt:lpstr>Επαγγελματικοί κίνδυνοι υγειονομικών</vt:lpstr>
      <vt:lpstr>Λοιμώδη βιολογικά υγρά</vt:lpstr>
      <vt:lpstr>Έκθεση σε βιολογικά υγρά </vt:lpstr>
      <vt:lpstr>Πιθανότητα μετάδοσης αιματογενούς νοσήματος</vt:lpstr>
      <vt:lpstr>Πώς προστατεύουμε το προσωπικό υγείας; </vt:lpstr>
      <vt:lpstr>Εφαρμογή μέτρων προστασίας</vt:lpstr>
      <vt:lpstr>Είδη μέτρων προφύλαξης</vt:lpstr>
      <vt:lpstr>Τυπικές προφυλάξεις</vt:lpstr>
      <vt:lpstr>Τυπικές προφυλάξεις</vt:lpstr>
      <vt:lpstr>Προφυλάξεις επαφής</vt:lpstr>
      <vt:lpstr>Μετάδοση μέσω σταγονιδίων</vt:lpstr>
      <vt:lpstr>Παραδείγματα μετάδοσης μέσω σταγονιδίων</vt:lpstr>
      <vt:lpstr>Προφυλάξεις σταγονιδίων</vt:lpstr>
      <vt:lpstr>Αερογενής μετάδοση</vt:lpstr>
      <vt:lpstr>Aerosol emission and dispersion over time</vt:lpstr>
      <vt:lpstr>Aerosol emission and dispersion over time</vt:lpstr>
      <vt:lpstr>Aerosol emission and dispersion over time</vt:lpstr>
      <vt:lpstr>The Aerobiologic Pathway for the Transmission of Communicable Respiratory Disease</vt:lpstr>
      <vt:lpstr>Προφυλάξεις αερογενούς μετάδοσης</vt:lpstr>
      <vt:lpstr>Μάσκες υψηλής προστασίας</vt:lpstr>
      <vt:lpstr>Θάλαμος αρνητικής πίεσης</vt:lpstr>
      <vt:lpstr>Ενδείξεις ανά τύπο μέτρων προφύλαξης </vt:lpstr>
      <vt:lpstr>COVID-19: Μέτρα προφύλαξης  και ελέγχου λοίμωξης Ι</vt:lpstr>
      <vt:lpstr>PowerPoint Presentation</vt:lpstr>
      <vt:lpstr>Χειρισμοί με δημιουργία αερολύματος</vt:lpstr>
      <vt:lpstr>COVID-19: Μέτρα προφύλαξης  και ελέγχου λοίμωξης ΙΙ</vt:lpstr>
      <vt:lpstr>COVID-19: Μέτρα προφύλαξης  και ελέγχου λοίμωξης ΙΙΙ</vt:lpstr>
      <vt:lpstr>Γενικά μέτρα αναπνευστικής υγιεινής</vt:lpstr>
      <vt:lpstr>PowerPoint Presentation</vt:lpstr>
      <vt:lpstr>Απορρίμματα και αιχμηρά αντικείμενα</vt:lpstr>
      <vt:lpstr>PowerPoint Presentation</vt:lpstr>
      <vt:lpstr>Αιμοληψίες</vt:lpstr>
      <vt:lpstr>Βελόνες και αιχμηρά αντικείμενα</vt:lpstr>
      <vt:lpstr>Τεχνική κάλυψης της βελόνας</vt:lpstr>
      <vt:lpstr>Δοχείο αιχμηρών αντικειμένων</vt:lpstr>
      <vt:lpstr>Βελόνες και αιχμηρά αντικείμενα</vt:lpstr>
      <vt:lpstr>PowerPoint Presentation</vt:lpstr>
      <vt:lpstr>PowerPoint Presentation</vt:lpstr>
      <vt:lpstr>Τι κάνουμε μετά από έκθεση σε βιολογικά υγρά;</vt:lpstr>
      <vt:lpstr>Υγιές προσωπικό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Eleni Kakalou</dc:creator>
  <cp:lastModifiedBy>Michael Samarkos</cp:lastModifiedBy>
  <cp:revision>140</cp:revision>
  <dcterms:created xsi:type="dcterms:W3CDTF">2010-10-20T12:52:05Z</dcterms:created>
  <dcterms:modified xsi:type="dcterms:W3CDTF">2024-04-01T10:10:53Z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A1D2B7D9-DB2B-4329-9428-650853A02624</vt:lpwstr>
  </property>
  <property fmtid="{D5CDD505-2E9C-101B-9397-08002B2CF9AE}" pid="3" name="ArticulatePath">
    <vt:lpwstr>https://d.docs.live.net/242bed026ae1b729/A' Παθολογική Κλινική/Μαθήματα/Διάφορα μαθήματα/Εισαγωγικό μάθημα φοιτητών Ιατρικής v5</vt:lpwstr>
  </property>
</Properties>
</file>