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9" r:id="rId2"/>
    <p:sldId id="308" r:id="rId3"/>
    <p:sldId id="275" r:id="rId4"/>
    <p:sldId id="276" r:id="rId5"/>
    <p:sldId id="277" r:id="rId6"/>
    <p:sldId id="278" r:id="rId7"/>
    <p:sldId id="279" r:id="rId8"/>
    <p:sldId id="309" r:id="rId9"/>
    <p:sldId id="322" r:id="rId10"/>
    <p:sldId id="307" r:id="rId11"/>
    <p:sldId id="280" r:id="rId12"/>
    <p:sldId id="310" r:id="rId13"/>
    <p:sldId id="311" r:id="rId14"/>
    <p:sldId id="305" r:id="rId15"/>
    <p:sldId id="281" r:id="rId16"/>
    <p:sldId id="282" r:id="rId17"/>
    <p:sldId id="283" r:id="rId18"/>
    <p:sldId id="284" r:id="rId19"/>
    <p:sldId id="285" r:id="rId20"/>
    <p:sldId id="286" r:id="rId21"/>
    <p:sldId id="287" r:id="rId22"/>
    <p:sldId id="288" r:id="rId23"/>
    <p:sldId id="256" r:id="rId24"/>
    <p:sldId id="315" r:id="rId25"/>
    <p:sldId id="326" r:id="rId26"/>
    <p:sldId id="289" r:id="rId27"/>
    <p:sldId id="290" r:id="rId28"/>
    <p:sldId id="291" r:id="rId29"/>
    <p:sldId id="292" r:id="rId30"/>
    <p:sldId id="328" r:id="rId31"/>
    <p:sldId id="325" r:id="rId32"/>
    <p:sldId id="313" r:id="rId33"/>
    <p:sldId id="323" r:id="rId34"/>
    <p:sldId id="324" r:id="rId35"/>
    <p:sldId id="317" r:id="rId36"/>
    <p:sldId id="294" r:id="rId37"/>
    <p:sldId id="295" r:id="rId38"/>
    <p:sldId id="296" r:id="rId39"/>
    <p:sldId id="297" r:id="rId40"/>
    <p:sldId id="298" r:id="rId41"/>
    <p:sldId id="314" r:id="rId42"/>
    <p:sldId id="299" r:id="rId43"/>
    <p:sldId id="300" r:id="rId44"/>
    <p:sldId id="301" r:id="rId45"/>
    <p:sldId id="302" r:id="rId46"/>
    <p:sldId id="303" r:id="rId47"/>
    <p:sldId id="304"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73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F8997-376E-441A-BBD8-7BE22AFACBB8}" type="datetimeFigureOut">
              <a:rPr lang="el-GR" smtClean="0"/>
              <a:pPr/>
              <a:t>10/12/2024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07F4B-CB62-451C-9F07-D43E94FE3BF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42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a:p>
        </p:txBody>
      </p:sp>
      <p:sp>
        <p:nvSpPr>
          <p:cNvPr id="4" name="3 - Θέση αριθμού διαφάνειας"/>
          <p:cNvSpPr>
            <a:spLocks noGrp="1"/>
          </p:cNvSpPr>
          <p:nvPr>
            <p:ph type="sldNum" sz="quarter" idx="5"/>
          </p:nvPr>
        </p:nvSpPr>
        <p:spPr/>
        <p:txBody>
          <a:bodyPr/>
          <a:lstStyle/>
          <a:p>
            <a:pPr>
              <a:defRPr/>
            </a:pPr>
            <a:fld id="{DC38D76D-D3A0-4547-A904-7D515996FEEA}" type="slidenum">
              <a:rPr lang="el-GR" smtClean="0"/>
              <a:pPr>
                <a:defRPr/>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510BA9B5-C1CC-4CFB-8022-A994C7628EEF}" type="slidenum">
              <a:rPr lang="el-GR" smtClean="0"/>
              <a:pPr/>
              <a:t>4</a:t>
            </a:fld>
            <a:endParaRPr lang="el-GR"/>
          </a:p>
        </p:txBody>
      </p:sp>
    </p:spTree>
    <p:extLst>
      <p:ext uri="{BB962C8B-B14F-4D97-AF65-F5344CB8AC3E}">
        <p14:creationId xmlns:p14="http://schemas.microsoft.com/office/powerpoint/2010/main" val="422421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3807F4B-CB62-451C-9F07-D43E94FE3BFC}" type="slidenum">
              <a:rPr lang="el-GR" smtClean="0"/>
              <a:pPr/>
              <a:t>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3807F4B-CB62-451C-9F07-D43E94FE3BFC}" type="slidenum">
              <a:rPr lang="el-GR" smtClean="0"/>
              <a:pPr/>
              <a:t>10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10BA9B5-C1CC-4CFB-8022-A994C7628EEF}" type="slidenum">
              <a:rPr lang="el-GR" smtClean="0"/>
              <a:pPr/>
              <a:t>43</a:t>
            </a:fld>
            <a:endParaRPr lang="el-GR"/>
          </a:p>
        </p:txBody>
      </p:sp>
    </p:spTree>
    <p:extLst>
      <p:ext uri="{BB962C8B-B14F-4D97-AF65-F5344CB8AC3E}">
        <p14:creationId xmlns:p14="http://schemas.microsoft.com/office/powerpoint/2010/main" val="85359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221797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D0479B-2232-4AA4-9074-322C6F74E5CD}" type="datetimeFigureOut">
              <a:rPr lang="el-GR" smtClean="0"/>
              <a:pPr/>
              <a:t>10/12/2024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24DEE98-893E-4EAD-8EAF-C246B1AF644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0479B-2232-4AA4-9074-322C6F74E5CD}" type="datetimeFigureOut">
              <a:rPr lang="el-GR" smtClean="0"/>
              <a:pPr/>
              <a:t>10/12/2024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DEE98-893E-4EAD-8EAF-C246B1AF644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420888"/>
            <a:ext cx="7772400" cy="1470025"/>
          </a:xfrm>
        </p:spPr>
        <p:txBody>
          <a:bodyPr>
            <a:normAutofit/>
          </a:bodyPr>
          <a:lstStyle/>
          <a:p>
            <a:pPr>
              <a:defRPr/>
            </a:pPr>
            <a:r>
              <a:rPr lang="el-GR" sz="3200" b="1" i="1" dirty="0">
                <a:solidFill>
                  <a:schemeClr val="tx2">
                    <a:lumMod val="75000"/>
                  </a:schemeClr>
                </a:solidFill>
                <a:effectLst>
                  <a:outerShdw blurRad="38100" dist="38100" dir="2700000" algn="tl">
                    <a:srgbClr val="000000">
                      <a:alpha val="43137"/>
                    </a:srgbClr>
                  </a:outerShdw>
                </a:effectLst>
              </a:rPr>
              <a:t>ΒΗΧΑΣ – ΑΠΟΧΡΕΜΨΗ</a:t>
            </a:r>
            <a:br>
              <a:rPr lang="el-GR" sz="3200" b="1" i="1" dirty="0">
                <a:solidFill>
                  <a:schemeClr val="tx2">
                    <a:lumMod val="75000"/>
                  </a:schemeClr>
                </a:solidFill>
                <a:effectLst>
                  <a:outerShdw blurRad="38100" dist="38100" dir="2700000" algn="tl">
                    <a:srgbClr val="000000">
                      <a:alpha val="43137"/>
                    </a:srgbClr>
                  </a:outerShdw>
                </a:effectLst>
              </a:rPr>
            </a:br>
            <a:r>
              <a:rPr lang="el-GR" sz="3200" b="1" i="1" dirty="0">
                <a:solidFill>
                  <a:schemeClr val="tx2">
                    <a:lumMod val="75000"/>
                  </a:schemeClr>
                </a:solidFill>
                <a:effectLst>
                  <a:outerShdw blurRad="38100" dist="38100" dir="2700000" algn="tl">
                    <a:srgbClr val="000000">
                      <a:alpha val="43137"/>
                    </a:srgbClr>
                  </a:outerShdw>
                </a:effectLst>
              </a:rPr>
              <a:t>ΑΙΜΟΠΤΥΣΗ-ΠΛΗΚΤΡΟΔΑΚΤΥΛΙΑ</a:t>
            </a:r>
          </a:p>
        </p:txBody>
      </p:sp>
      <p:sp>
        <p:nvSpPr>
          <p:cNvPr id="5" name="Subtitle 4"/>
          <p:cNvSpPr>
            <a:spLocks noGrp="1"/>
          </p:cNvSpPr>
          <p:nvPr>
            <p:ph type="subTitle" idx="1"/>
          </p:nvPr>
        </p:nvSpPr>
        <p:spPr>
          <a:xfrm>
            <a:off x="428625" y="4286250"/>
            <a:ext cx="8208963" cy="654918"/>
          </a:xfrm>
        </p:spPr>
        <p:txBody>
          <a:bodyPr>
            <a:normAutofit/>
          </a:bodyPr>
          <a:lstStyle/>
          <a:p>
            <a:pPr eaLnBrk="1" fontAlgn="auto" hangingPunct="1">
              <a:spcAft>
                <a:spcPts val="0"/>
              </a:spcAft>
              <a:buFont typeface="Arial" pitchFamily="34" charset="0"/>
              <a:buNone/>
              <a:defRPr/>
            </a:pPr>
            <a:r>
              <a:rPr lang="el-GR" sz="2400" b="1" dirty="0">
                <a:solidFill>
                  <a:srgbClr val="C00000"/>
                </a:solidFill>
                <a:effectLst>
                  <a:outerShdw blurRad="38100" dist="38100" dir="2700000" algn="tl">
                    <a:srgbClr val="000000">
                      <a:alpha val="43137"/>
                    </a:srgbClr>
                  </a:outerShdw>
                </a:effectLst>
              </a:rPr>
              <a:t>Αναπληρώτρια Καθηγήτρια Μ. Γ. Μαντζουράνη</a:t>
            </a:r>
          </a:p>
        </p:txBody>
      </p:sp>
      <p:pic>
        <p:nvPicPr>
          <p:cNvPr id="2053" name="2 - Εικόνα" descr="ΛογότυποΕλληνικά small.png"/>
          <p:cNvPicPr>
            <a:picLocks noChangeAspect="1" noChangeArrowheads="1"/>
          </p:cNvPicPr>
          <p:nvPr/>
        </p:nvPicPr>
        <p:blipFill>
          <a:blip r:embed="rId3" cstate="print"/>
          <a:srcRect/>
          <a:stretch>
            <a:fillRect/>
          </a:stretch>
        </p:blipFill>
        <p:spPr bwMode="auto">
          <a:xfrm>
            <a:off x="7991475" y="404813"/>
            <a:ext cx="1152525" cy="1152525"/>
          </a:xfrm>
          <a:prstGeom prst="rect">
            <a:avLst/>
          </a:prstGeom>
          <a:noFill/>
          <a:ln w="9525">
            <a:noFill/>
            <a:miter lim="800000"/>
            <a:headEnd/>
            <a:tailEnd/>
          </a:ln>
        </p:spPr>
      </p:pic>
      <p:pic>
        <p:nvPicPr>
          <p:cNvPr id="2054" name="Picture 4"/>
          <p:cNvPicPr>
            <a:picLocks noChangeAspect="1" noChangeArrowheads="1"/>
          </p:cNvPicPr>
          <p:nvPr/>
        </p:nvPicPr>
        <p:blipFill>
          <a:blip r:embed="rId4" cstate="print"/>
          <a:srcRect/>
          <a:stretch>
            <a:fillRect/>
          </a:stretch>
        </p:blipFill>
        <p:spPr bwMode="auto">
          <a:xfrm>
            <a:off x="0" y="333375"/>
            <a:ext cx="1009650" cy="1295400"/>
          </a:xfrm>
          <a:prstGeom prst="rect">
            <a:avLst/>
          </a:prstGeom>
          <a:noFill/>
          <a:ln w="9525">
            <a:noFill/>
            <a:miter lim="800000"/>
            <a:headEnd/>
            <a:tailEnd/>
          </a:ln>
        </p:spPr>
      </p:pic>
      <p:sp>
        <p:nvSpPr>
          <p:cNvPr id="57349" name="Rectangle 5"/>
          <p:cNvSpPr>
            <a:spLocks noChangeArrowheads="1"/>
          </p:cNvSpPr>
          <p:nvPr/>
        </p:nvSpPr>
        <p:spPr bwMode="auto">
          <a:xfrm>
            <a:off x="0" y="225425"/>
            <a:ext cx="9144000" cy="1692275"/>
          </a:xfrm>
          <a:prstGeom prst="rect">
            <a:avLst/>
          </a:prstGeom>
          <a:noFill/>
          <a:ln w="9525">
            <a:noFill/>
            <a:miter lim="800000"/>
            <a:headEnd/>
            <a:tailEnd/>
          </a:ln>
          <a:effectLst/>
        </p:spPr>
        <p:txBody>
          <a:bodyPr anchor="ctr">
            <a:spAutoFit/>
          </a:bodyPr>
          <a:lstStyle/>
          <a:p>
            <a:pPr algn="ctr">
              <a:defRPr/>
            </a:pPr>
            <a:r>
              <a:rPr lang="el-GR" sz="2200" b="1" dirty="0">
                <a:solidFill>
                  <a:srgbClr val="17375E"/>
                </a:solidFill>
                <a:effectLst>
                  <a:outerShdw blurRad="38100" dist="38100" dir="2700000" algn="tl">
                    <a:srgbClr val="C0C0C0"/>
                  </a:outerShdw>
                </a:effectLst>
                <a:latin typeface="Calibri" pitchFamily="34" charset="0"/>
              </a:rPr>
              <a:t>ΕΘΝΙΚΟ ΚΑΙ ΚΑΠΟΔΙΣΤΡΙΑΚΟ ΠΑΝΕΠΙΣΤΗΜΙΟ ΑΘΗΝΩΝ</a:t>
            </a:r>
            <a:endParaRPr lang="el-GR" sz="2200" dirty="0">
              <a:solidFill>
                <a:srgbClr val="17375E"/>
              </a:solidFill>
              <a:effectLst>
                <a:outerShdw blurRad="38100" dist="38100" dir="2700000" algn="tl">
                  <a:srgbClr val="C0C0C0"/>
                </a:outerShdw>
              </a:effectLst>
              <a:latin typeface="Calibri" pitchFamily="34" charset="0"/>
            </a:endParaRPr>
          </a:p>
          <a:p>
            <a:pPr algn="ctr" eaLnBrk="0" hangingPunct="0">
              <a:defRPr/>
            </a:pPr>
            <a:r>
              <a:rPr lang="el-GR" sz="2200" b="1" dirty="0">
                <a:solidFill>
                  <a:srgbClr val="17375E"/>
                </a:solidFill>
                <a:effectLst>
                  <a:outerShdw blurRad="38100" dist="38100" dir="2700000" algn="tl">
                    <a:srgbClr val="C0C0C0"/>
                  </a:outerShdw>
                </a:effectLst>
                <a:latin typeface="Calibri" pitchFamily="34" charset="0"/>
              </a:rPr>
              <a:t>ΙΑΤΡΙΚΗ ΣΧΟΛΗ</a:t>
            </a:r>
          </a:p>
          <a:p>
            <a:pPr algn="ctr" eaLnBrk="0" hangingPunct="0">
              <a:defRPr/>
            </a:pPr>
            <a:r>
              <a:rPr lang="el-GR" sz="2200" b="1" dirty="0">
                <a:solidFill>
                  <a:srgbClr val="17375E"/>
                </a:solidFill>
                <a:effectLst>
                  <a:outerShdw blurRad="38100" dist="38100" dir="2700000" algn="tl">
                    <a:srgbClr val="C0C0C0"/>
                  </a:outerShdw>
                </a:effectLst>
                <a:latin typeface="Calibri" pitchFamily="34" charset="0"/>
              </a:rPr>
              <a:t>Α΄ΠΑΘΟΛΟΓΙΚΗ ΚΛΙΝΙΚΗ </a:t>
            </a:r>
          </a:p>
          <a:p>
            <a:pPr algn="ctr" eaLnBrk="0" hangingPunct="0">
              <a:defRPr/>
            </a:pPr>
            <a:endParaRPr lang="el-GR" b="1" dirty="0">
              <a:solidFill>
                <a:srgbClr val="17375E"/>
              </a:solidFill>
              <a:latin typeface="Calibri" pitchFamily="34" charset="0"/>
            </a:endParaRPr>
          </a:p>
          <a:p>
            <a:pPr algn="ctr" eaLnBrk="0" hangingPunct="0">
              <a:defRPr/>
            </a:pPr>
            <a:r>
              <a:rPr lang="el-GR" sz="2000" b="1" dirty="0">
                <a:solidFill>
                  <a:srgbClr val="17375E"/>
                </a:solidFill>
                <a:effectLst>
                  <a:outerShdw blurRad="38100" dist="38100" dir="2700000" algn="tl">
                    <a:srgbClr val="C0C0C0"/>
                  </a:outerShdw>
                </a:effectLst>
                <a:latin typeface="Calibri" pitchFamily="34" charset="0"/>
              </a:rPr>
              <a:t>Διευθύντρια: Καθηγήτρια Ε. </a:t>
            </a:r>
            <a:r>
              <a:rPr lang="el-GR" sz="2000" b="1" dirty="0" err="1">
                <a:solidFill>
                  <a:srgbClr val="17375E"/>
                </a:solidFill>
                <a:effectLst>
                  <a:outerShdw blurRad="38100" dist="38100" dir="2700000" algn="tl">
                    <a:srgbClr val="C0C0C0"/>
                  </a:outerShdw>
                </a:effectLst>
                <a:latin typeface="Calibri" pitchFamily="34" charset="0"/>
              </a:rPr>
              <a:t>Γκόγκα</a:t>
            </a:r>
            <a:endParaRPr lang="el-GR" sz="2000" b="1">
              <a:solidFill>
                <a:srgbClr val="17375E"/>
              </a:solidFill>
              <a:effectLst>
                <a:outerShdw blurRad="38100" dist="38100" dir="2700000" algn="tl">
                  <a:srgbClr val="C0C0C0"/>
                </a:outerShdw>
              </a:effectLst>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txBody>
          <a:bodyPr>
            <a:normAutofit/>
          </a:bodyPr>
          <a:lstStyle/>
          <a:p>
            <a:r>
              <a:rPr lang="el-GR" sz="2400" b="1" i="1" dirty="0"/>
              <a:t>Κλινική περίπτωση </a:t>
            </a:r>
            <a:endParaRPr lang="el-GR" sz="2400" dirty="0"/>
          </a:p>
        </p:txBody>
      </p:sp>
      <p:sp>
        <p:nvSpPr>
          <p:cNvPr id="3" name="2 - Θέση περιεχομένου"/>
          <p:cNvSpPr>
            <a:spLocks noGrp="1"/>
          </p:cNvSpPr>
          <p:nvPr>
            <p:ph idx="1"/>
          </p:nvPr>
        </p:nvSpPr>
        <p:spPr>
          <a:xfrm>
            <a:off x="4429124" y="1571612"/>
            <a:ext cx="4429156" cy="3786214"/>
          </a:xfrm>
        </p:spPr>
        <p:txBody>
          <a:bodyPr>
            <a:normAutofit/>
          </a:bodyPr>
          <a:lstStyle/>
          <a:p>
            <a:pPr marL="457200" indent="-457200">
              <a:lnSpc>
                <a:spcPct val="150000"/>
              </a:lnSpc>
              <a:buFont typeface="+mj-lt"/>
              <a:buAutoNum type="arabicPeriod"/>
            </a:pPr>
            <a:r>
              <a:rPr lang="el-GR" sz="1800" dirty="0"/>
              <a:t>Είναι η α/α θώρακα διαγνωστική για χρόνια βρογχίτιδα; </a:t>
            </a:r>
          </a:p>
          <a:p>
            <a:pPr marL="457200" indent="-457200">
              <a:lnSpc>
                <a:spcPct val="150000"/>
              </a:lnSpc>
              <a:buFont typeface="+mj-lt"/>
              <a:buAutoNum type="arabicPeriod"/>
            </a:pPr>
            <a:r>
              <a:rPr lang="el-GR" sz="1800" dirty="0"/>
              <a:t>Πώς γίνεται η παρακολούθηση του ασθενούς με ΧΑΠ;</a:t>
            </a:r>
          </a:p>
          <a:p>
            <a:pPr marL="457200" indent="-457200">
              <a:lnSpc>
                <a:spcPct val="150000"/>
              </a:lnSpc>
              <a:buFont typeface="+mj-lt"/>
              <a:buAutoNum type="arabicPeriod"/>
            </a:pPr>
            <a:r>
              <a:rPr lang="el-GR" sz="1800" dirty="0"/>
              <a:t>Ποια η θέση του καπνίσματος στην αιτιολογία της ΧΑΠ;</a:t>
            </a:r>
          </a:p>
          <a:p>
            <a:pPr marL="514350" indent="-514350">
              <a:lnSpc>
                <a:spcPct val="150000"/>
              </a:lnSpc>
              <a:buFont typeface="+mj-lt"/>
              <a:buAutoNum type="arabicPeriod"/>
            </a:pPr>
            <a:r>
              <a:rPr lang="el-GR" sz="1800" b="1" dirty="0"/>
              <a:t>Τρέχουσα διάγνωση: Παροξυσμός χρόνιας βρογχίτιδας/ΧΑΠ </a:t>
            </a:r>
          </a:p>
          <a:p>
            <a:pPr marL="514350" indent="-514350">
              <a:buFont typeface="+mj-lt"/>
              <a:buAutoNum type="arabicPeriod"/>
            </a:pPr>
            <a:endParaRPr lang="el-GR" dirty="0"/>
          </a:p>
        </p:txBody>
      </p:sp>
      <p:pic>
        <p:nvPicPr>
          <p:cNvPr id="1026" name="Picture 2" descr="C:\Users\l1apk_az.LAIKO-NET\Desktop\gwvfdtspal4d36e7f47b6ee.jpg"/>
          <p:cNvPicPr>
            <a:picLocks noChangeAspect="1" noChangeArrowheads="1"/>
          </p:cNvPicPr>
          <p:nvPr/>
        </p:nvPicPr>
        <p:blipFill>
          <a:blip r:embed="rId3" cstate="print"/>
          <a:srcRect/>
          <a:stretch>
            <a:fillRect/>
          </a:stretch>
        </p:blipFill>
        <p:spPr bwMode="auto">
          <a:xfrm>
            <a:off x="0" y="1571612"/>
            <a:ext cx="4286248" cy="34290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4F8~1\AppData\Local\Temp\pgx0bo6b.tmp\Scan1.jpg"/>
          <p:cNvPicPr>
            <a:picLocks noChangeAspect="1" noChangeArrowheads="1"/>
          </p:cNvPicPr>
          <p:nvPr/>
        </p:nvPicPr>
        <p:blipFill>
          <a:blip r:embed="rId2" cstate="print"/>
          <a:srcRect/>
          <a:stretch>
            <a:fillRect/>
          </a:stretch>
        </p:blipFill>
        <p:spPr bwMode="auto">
          <a:xfrm>
            <a:off x="179512" y="0"/>
            <a:ext cx="8964488" cy="7029399"/>
          </a:xfrm>
          <a:prstGeom prst="rect">
            <a:avLst/>
          </a:prstGeom>
          <a:noFill/>
        </p:spPr>
      </p:pic>
      <p:pic>
        <p:nvPicPr>
          <p:cNvPr id="4" name="2 - Εικόνα" descr="ΛογότυποΕλληνικά small.png"/>
          <p:cNvPicPr>
            <a:picLocks noChangeAspect="1" noChangeArrowheads="1"/>
          </p:cNvPicPr>
          <p:nvPr/>
        </p:nvPicPr>
        <p:blipFill>
          <a:blip r:embed="rId3" cstate="print"/>
          <a:srcRect/>
          <a:stretch>
            <a:fillRect/>
          </a:stretch>
        </p:blipFill>
        <p:spPr bwMode="auto">
          <a:xfrm>
            <a:off x="7991475" y="188640"/>
            <a:ext cx="1152525" cy="11525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214282" y="0"/>
            <a:ext cx="8572560" cy="7929594"/>
          </a:xfrm>
          <a:prstGeom prst="rect">
            <a:avLst/>
          </a:prstGeom>
        </p:spPr>
      </p:pic>
      <p:sp>
        <p:nvSpPr>
          <p:cNvPr id="4" name="3 - TextBox"/>
          <p:cNvSpPr txBox="1"/>
          <p:nvPr/>
        </p:nvSpPr>
        <p:spPr>
          <a:xfrm>
            <a:off x="357158" y="6286520"/>
            <a:ext cx="1108509" cy="369332"/>
          </a:xfrm>
          <a:prstGeom prst="rect">
            <a:avLst/>
          </a:prstGeom>
          <a:noFill/>
        </p:spPr>
        <p:txBody>
          <a:bodyPr wrap="none" rtlCol="0">
            <a:spAutoFit/>
          </a:bodyPr>
          <a:lstStyle/>
          <a:p>
            <a:r>
              <a:rPr lang="en-US" dirty="0" err="1"/>
              <a:t>UpToDate</a:t>
            </a:r>
            <a:endParaRPr lang="el-GR" dirty="0"/>
          </a:p>
        </p:txBody>
      </p:sp>
    </p:spTree>
    <p:extLst>
      <p:ext uri="{BB962C8B-B14F-4D97-AF65-F5344CB8AC3E}">
        <p14:creationId xmlns:p14="http://schemas.microsoft.com/office/powerpoint/2010/main" val="404644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0" y="0"/>
            <a:ext cx="10501386" cy="7572404"/>
          </a:xfrm>
          <a:prstGeom prst="rect">
            <a:avLst/>
          </a:prstGeom>
        </p:spPr>
      </p:pic>
      <p:sp>
        <p:nvSpPr>
          <p:cNvPr id="3" name="2 - TextBox"/>
          <p:cNvSpPr txBox="1"/>
          <p:nvPr/>
        </p:nvSpPr>
        <p:spPr>
          <a:xfrm>
            <a:off x="8035491" y="0"/>
            <a:ext cx="184731" cy="369332"/>
          </a:xfrm>
          <a:prstGeom prst="rect">
            <a:avLst/>
          </a:prstGeom>
          <a:noFill/>
        </p:spPr>
        <p:txBody>
          <a:bodyPr wrap="none" rtlCol="0">
            <a:spAutoFit/>
          </a:bodyPr>
          <a:lstStyle/>
          <a:p>
            <a:endParaRPr lang="el-GR" dirty="0"/>
          </a:p>
        </p:txBody>
      </p:sp>
      <p:sp>
        <p:nvSpPr>
          <p:cNvPr id="5" name="4 - Ορθογώνιο"/>
          <p:cNvSpPr/>
          <p:nvPr/>
        </p:nvSpPr>
        <p:spPr>
          <a:xfrm>
            <a:off x="4429124" y="6215082"/>
            <a:ext cx="5000660" cy="553998"/>
          </a:xfrm>
          <a:prstGeom prst="rect">
            <a:avLst/>
          </a:prstGeom>
        </p:spPr>
        <p:txBody>
          <a:bodyPr wrap="square">
            <a:spAutoFit/>
          </a:bodyPr>
          <a:lstStyle/>
          <a:p>
            <a:r>
              <a:rPr lang="en-US" sz="1000" b="1" dirty="0" err="1"/>
              <a:t>UpToDate</a:t>
            </a:r>
            <a:r>
              <a:rPr lang="en-US" sz="1000" b="1" dirty="0"/>
              <a:t>: </a:t>
            </a:r>
            <a:r>
              <a:rPr lang="en-US" sz="1000" dirty="0"/>
              <a:t>Reproduced with permission from Irwin, RS, </a:t>
            </a:r>
            <a:r>
              <a:rPr lang="en-US" sz="1000" dirty="0" err="1"/>
              <a:t>Boulet</a:t>
            </a:r>
            <a:r>
              <a:rPr lang="en-US" sz="1000" dirty="0"/>
              <a:t>, LP, </a:t>
            </a:r>
            <a:r>
              <a:rPr lang="en-US" sz="1000" dirty="0" err="1"/>
              <a:t>Cloutier</a:t>
            </a:r>
            <a:r>
              <a:rPr lang="en-US" sz="1000" dirty="0"/>
              <a:t>, MM, et al. Managing a cough as a defense mechanism and as a symptom. A consensus panel report </a:t>
            </a:r>
          </a:p>
          <a:p>
            <a:r>
              <a:rPr lang="en-US" sz="1000" dirty="0"/>
              <a:t>of the American College of Chest Physicians. Chest 1998; 114(</a:t>
            </a:r>
            <a:r>
              <a:rPr lang="en-US" sz="1000" dirty="0" err="1"/>
              <a:t>suppl</a:t>
            </a:r>
            <a:r>
              <a:rPr lang="en-US" sz="1000" dirty="0"/>
              <a:t> 2):133S</a:t>
            </a:r>
            <a:endParaRPr lang="el-GR" sz="1000" dirty="0"/>
          </a:p>
        </p:txBody>
      </p:sp>
    </p:spTree>
    <p:extLst>
      <p:ext uri="{BB962C8B-B14F-4D97-AF65-F5344CB8AC3E}">
        <p14:creationId xmlns:p14="http://schemas.microsoft.com/office/powerpoint/2010/main" val="404644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491880" y="2132856"/>
            <a:ext cx="2236894" cy="584775"/>
          </a:xfrm>
          <a:prstGeom prst="rect">
            <a:avLst/>
          </a:prstGeom>
        </p:spPr>
        <p:txBody>
          <a:bodyPr wrap="none">
            <a:spAutoFit/>
          </a:bodyPr>
          <a:lstStyle/>
          <a:p>
            <a:r>
              <a:rPr lang="el-GR" sz="3200" b="1" i="1" dirty="0">
                <a:effectLst>
                  <a:outerShdw blurRad="38100" dist="38100" dir="2700000" algn="tl">
                    <a:srgbClr val="000000">
                      <a:alpha val="43137"/>
                    </a:srgbClr>
                  </a:outerShdw>
                </a:effectLst>
              </a:rPr>
              <a:t>Απόχρεμψη</a:t>
            </a:r>
            <a:endParaRPr lang="el-GR" sz="3200" i="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55776" y="260648"/>
            <a:ext cx="3472233" cy="1938992"/>
          </a:xfrm>
          <a:prstGeom prst="rect">
            <a:avLst/>
          </a:prstGeom>
        </p:spPr>
        <p:txBody>
          <a:bodyPr wrap="none">
            <a:spAutoFit/>
          </a:bodyPr>
          <a:lstStyle/>
          <a:p>
            <a:pPr algn="ctr"/>
            <a:r>
              <a:rPr lang="el-GR" sz="2400" b="1" dirty="0"/>
              <a:t>Χαρακτήρες απόχρεμψης</a:t>
            </a:r>
          </a:p>
          <a:p>
            <a:pPr algn="ctr"/>
            <a:endParaRPr lang="el-GR" sz="2400" b="1" dirty="0"/>
          </a:p>
          <a:p>
            <a:pPr algn="ctr"/>
            <a:endParaRPr lang="el-GR" sz="2400" b="1" dirty="0"/>
          </a:p>
          <a:p>
            <a:pPr algn="ctr"/>
            <a:endParaRPr lang="el-GR" sz="2400" b="1" dirty="0"/>
          </a:p>
          <a:p>
            <a:pPr algn="ctr"/>
            <a:endParaRPr lang="el-GR" sz="2400" b="1" dirty="0"/>
          </a:p>
        </p:txBody>
      </p:sp>
      <p:sp>
        <p:nvSpPr>
          <p:cNvPr id="3" name="2 - Ορθογώνιο"/>
          <p:cNvSpPr/>
          <p:nvPr/>
        </p:nvSpPr>
        <p:spPr>
          <a:xfrm>
            <a:off x="539552" y="811729"/>
            <a:ext cx="7848872" cy="5632311"/>
          </a:xfrm>
          <a:prstGeom prst="rect">
            <a:avLst/>
          </a:prstGeom>
        </p:spPr>
        <p:txBody>
          <a:bodyPr wrap="square">
            <a:spAutoFit/>
          </a:bodyPr>
          <a:lstStyle/>
          <a:p>
            <a:pPr algn="just">
              <a:lnSpc>
                <a:spcPct val="150000"/>
              </a:lnSpc>
            </a:pPr>
            <a:r>
              <a:rPr lang="el-GR" sz="2000" b="1" i="1" dirty="0"/>
              <a:t>Πτύελα:</a:t>
            </a:r>
            <a:r>
              <a:rPr lang="el-GR" sz="2000" i="1" dirty="0"/>
              <a:t> Εκκρίσεις Βλεννώδη, </a:t>
            </a:r>
            <a:r>
              <a:rPr lang="el-GR" sz="2000" i="1" dirty="0" err="1"/>
              <a:t>Βλεννοπυώδη</a:t>
            </a:r>
            <a:r>
              <a:rPr lang="el-GR" sz="2000" i="1" dirty="0"/>
              <a:t>, Κολλώδη που παράγονται στο στόμα, στους αεραγωγούς και στους πνεύμονες έναντι κάποιου βλαπτικού παράγοντα</a:t>
            </a:r>
          </a:p>
          <a:p>
            <a:pPr algn="just">
              <a:lnSpc>
                <a:spcPct val="150000"/>
              </a:lnSpc>
            </a:pPr>
            <a:r>
              <a:rPr lang="el-GR" sz="2000" i="1" dirty="0"/>
              <a:t>Χροιά:  </a:t>
            </a:r>
            <a:r>
              <a:rPr lang="el-GR" sz="2000" i="1" dirty="0" err="1"/>
              <a:t>λευκωπά</a:t>
            </a:r>
            <a:r>
              <a:rPr lang="el-GR" sz="2000" i="1" dirty="0"/>
              <a:t>, κίτρινα, κιτρινοπράσινα </a:t>
            </a:r>
          </a:p>
          <a:p>
            <a:pPr algn="just">
              <a:lnSpc>
                <a:spcPct val="150000"/>
              </a:lnSpc>
            </a:pPr>
            <a:r>
              <a:rPr lang="el-GR" sz="2000" i="1" dirty="0"/>
              <a:t>              πράσινα (λοίμωξη από </a:t>
            </a:r>
            <a:r>
              <a:rPr lang="el-GR" sz="2000" i="1" dirty="0" err="1"/>
              <a:t>ψευδομονάδα</a:t>
            </a:r>
            <a:r>
              <a:rPr lang="el-GR" sz="2000" i="1" dirty="0"/>
              <a:t> ή σε βαθύ ίκτερο)</a:t>
            </a:r>
          </a:p>
          <a:p>
            <a:pPr algn="just">
              <a:lnSpc>
                <a:spcPct val="150000"/>
              </a:lnSpc>
            </a:pPr>
            <a:r>
              <a:rPr lang="el-GR" sz="2000" i="1" dirty="0"/>
              <a:t>              πηκτή από  μαύρη σταφίδα (πνευμονία από </a:t>
            </a:r>
            <a:r>
              <a:rPr lang="el-GR" sz="2000" i="1" dirty="0" err="1"/>
              <a:t>κλεμψιέλλα</a:t>
            </a:r>
            <a:r>
              <a:rPr lang="el-GR" sz="2000" i="1" dirty="0"/>
              <a:t>)</a:t>
            </a:r>
          </a:p>
          <a:p>
            <a:pPr algn="just">
              <a:lnSpc>
                <a:spcPct val="150000"/>
              </a:lnSpc>
            </a:pPr>
            <a:r>
              <a:rPr lang="el-GR" sz="2000" i="1" dirty="0"/>
              <a:t>Οσμή : δύσοσμα (αναερόβια λοίμωξη, πνευμονικό απόστημα, </a:t>
            </a:r>
          </a:p>
          <a:p>
            <a:pPr algn="just">
              <a:lnSpc>
                <a:spcPct val="150000"/>
              </a:lnSpc>
            </a:pPr>
            <a:r>
              <a:rPr lang="el-GR" sz="2000" i="1" dirty="0"/>
              <a:t>	επιμολυνθείσα βρογχεκτασία)       </a:t>
            </a:r>
          </a:p>
          <a:p>
            <a:pPr algn="just">
              <a:lnSpc>
                <a:spcPct val="150000"/>
              </a:lnSpc>
            </a:pPr>
            <a:r>
              <a:rPr lang="el-GR" sz="2000" i="1" dirty="0"/>
              <a:t>Πρόσμιξη αίματος: βρογχεκτασία, φυματίωση, κακοήθεια, </a:t>
            </a:r>
          </a:p>
          <a:p>
            <a:pPr algn="just">
              <a:lnSpc>
                <a:spcPct val="150000"/>
              </a:lnSpc>
            </a:pPr>
            <a:r>
              <a:rPr lang="el-GR" sz="2000" i="1" dirty="0"/>
              <a:t>	πνευμονικό οίδημα, πνευμονικό </a:t>
            </a:r>
            <a:r>
              <a:rPr lang="el-GR" sz="2000" i="1" dirty="0" err="1"/>
              <a:t>έμφρακτο</a:t>
            </a:r>
            <a:r>
              <a:rPr lang="el-GR" sz="2000" i="1" dirty="0"/>
              <a:t>, πνευμονία       </a:t>
            </a:r>
          </a:p>
          <a:p>
            <a:pPr algn="just">
              <a:lnSpc>
                <a:spcPct val="150000"/>
              </a:lnSpc>
            </a:pPr>
            <a:endParaRPr lang="el-GR" sz="2000" i="1" dirty="0"/>
          </a:p>
          <a:p>
            <a:pPr algn="just">
              <a:lnSpc>
                <a:spcPct val="150000"/>
              </a:lnSpc>
            </a:pPr>
            <a:endParaRPr lang="el-GR" sz="2000" i="1" dirty="0"/>
          </a:p>
        </p:txBody>
      </p:sp>
      <p:pic>
        <p:nvPicPr>
          <p:cNvPr id="4" name="2 - Εικόνα" descr="ΛογότυποΕλληνικά small.png"/>
          <p:cNvPicPr>
            <a:picLocks noChangeAspect="1" noChangeArrowheads="1"/>
          </p:cNvPicPr>
          <p:nvPr/>
        </p:nvPicPr>
        <p:blipFill>
          <a:blip r:embed="rId2" cstate="print"/>
          <a:srcRect/>
          <a:stretch>
            <a:fillRect/>
          </a:stretch>
        </p:blipFill>
        <p:spPr bwMode="auto">
          <a:xfrm>
            <a:off x="7991475" y="0"/>
            <a:ext cx="1152525" cy="11525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404665"/>
            <a:ext cx="9144000" cy="2369880"/>
          </a:xfrm>
          <a:prstGeom prst="rect">
            <a:avLst/>
          </a:prstGeom>
          <a:noFill/>
        </p:spPr>
        <p:txBody>
          <a:bodyPr wrap="square" rtlCol="0">
            <a:spAutoFit/>
          </a:bodyPr>
          <a:lstStyle/>
          <a:p>
            <a:pPr algn="ctr"/>
            <a:r>
              <a:rPr lang="el-GR" sz="2400" b="1" dirty="0"/>
              <a:t>Διαγνωστική προσέγγιση (1)</a:t>
            </a:r>
          </a:p>
          <a:p>
            <a:pPr algn="ctr"/>
            <a:endParaRPr lang="el-GR" sz="2400" b="1" dirty="0"/>
          </a:p>
          <a:p>
            <a:pPr algn="ctr"/>
            <a:r>
              <a:rPr lang="el-GR" sz="2400" b="1" dirty="0"/>
              <a:t>Ιστορικό - Κλινική εξέταση</a:t>
            </a:r>
          </a:p>
          <a:p>
            <a:pPr algn="ctr"/>
            <a:r>
              <a:rPr lang="el-GR" sz="2800" b="1" dirty="0"/>
              <a:t>α/α θώρακος</a:t>
            </a:r>
          </a:p>
          <a:p>
            <a:endParaRPr lang="el-GR" sz="2400" dirty="0"/>
          </a:p>
          <a:p>
            <a:r>
              <a:rPr lang="el-GR" sz="2400" dirty="0"/>
              <a:t>               Αρνητική                                                              Θετική</a:t>
            </a:r>
          </a:p>
        </p:txBody>
      </p:sp>
      <p:sp>
        <p:nvSpPr>
          <p:cNvPr id="3" name="2 - TextBox"/>
          <p:cNvSpPr txBox="1"/>
          <p:nvPr/>
        </p:nvSpPr>
        <p:spPr>
          <a:xfrm>
            <a:off x="0" y="3068960"/>
            <a:ext cx="1212511" cy="707886"/>
          </a:xfrm>
          <a:prstGeom prst="rect">
            <a:avLst/>
          </a:prstGeom>
          <a:noFill/>
        </p:spPr>
        <p:txBody>
          <a:bodyPr wrap="none" rtlCol="0">
            <a:spAutoFit/>
          </a:bodyPr>
          <a:lstStyle/>
          <a:p>
            <a:r>
              <a:rPr lang="el-GR" sz="2000"/>
              <a:t>Κάπνισμα</a:t>
            </a:r>
          </a:p>
          <a:p>
            <a:r>
              <a:rPr lang="el-GR" sz="2000"/>
              <a:t>ΑΜΕΑ</a:t>
            </a:r>
          </a:p>
        </p:txBody>
      </p:sp>
      <p:sp>
        <p:nvSpPr>
          <p:cNvPr id="4" name="3 - TextBox"/>
          <p:cNvSpPr txBox="1"/>
          <p:nvPr/>
        </p:nvSpPr>
        <p:spPr>
          <a:xfrm>
            <a:off x="889206" y="3789040"/>
            <a:ext cx="1877758" cy="1015663"/>
          </a:xfrm>
          <a:prstGeom prst="rect">
            <a:avLst/>
          </a:prstGeom>
          <a:noFill/>
        </p:spPr>
        <p:txBody>
          <a:bodyPr wrap="none" rtlCol="0">
            <a:spAutoFit/>
          </a:bodyPr>
          <a:lstStyle/>
          <a:p>
            <a:pPr algn="ctr"/>
            <a:r>
              <a:rPr lang="el-GR" sz="2000" err="1"/>
              <a:t>Οσπισθορρινική</a:t>
            </a:r>
            <a:endParaRPr lang="el-GR" sz="2000"/>
          </a:p>
          <a:p>
            <a:pPr algn="ctr"/>
            <a:r>
              <a:rPr lang="el-GR" sz="2000"/>
              <a:t> έκκριση</a:t>
            </a:r>
          </a:p>
          <a:p>
            <a:pPr algn="ctr"/>
            <a:r>
              <a:rPr lang="el-GR" sz="2000"/>
              <a:t>α/α </a:t>
            </a:r>
            <a:r>
              <a:rPr lang="el-GR" sz="2000" err="1"/>
              <a:t>ιγμορίων</a:t>
            </a:r>
            <a:endParaRPr lang="el-GR" sz="2000"/>
          </a:p>
        </p:txBody>
      </p:sp>
      <p:sp>
        <p:nvSpPr>
          <p:cNvPr id="5" name="4 - TextBox"/>
          <p:cNvSpPr txBox="1"/>
          <p:nvPr/>
        </p:nvSpPr>
        <p:spPr>
          <a:xfrm>
            <a:off x="2267744" y="2996952"/>
            <a:ext cx="620683" cy="400110"/>
          </a:xfrm>
          <a:prstGeom prst="rect">
            <a:avLst/>
          </a:prstGeom>
          <a:noFill/>
        </p:spPr>
        <p:txBody>
          <a:bodyPr wrap="none" rtlCol="0">
            <a:spAutoFit/>
          </a:bodyPr>
          <a:lstStyle/>
          <a:p>
            <a:r>
              <a:rPr lang="el-GR" sz="2000"/>
              <a:t>ΓΟΠ</a:t>
            </a:r>
          </a:p>
        </p:txBody>
      </p:sp>
      <p:sp>
        <p:nvSpPr>
          <p:cNvPr id="6" name="5 - TextBox"/>
          <p:cNvSpPr txBox="1"/>
          <p:nvPr/>
        </p:nvSpPr>
        <p:spPr>
          <a:xfrm>
            <a:off x="2987824" y="3573016"/>
            <a:ext cx="891911" cy="400110"/>
          </a:xfrm>
          <a:prstGeom prst="rect">
            <a:avLst/>
          </a:prstGeom>
          <a:noFill/>
        </p:spPr>
        <p:txBody>
          <a:bodyPr wrap="none" rtlCol="0">
            <a:spAutoFit/>
          </a:bodyPr>
          <a:lstStyle/>
          <a:p>
            <a:r>
              <a:rPr lang="el-GR" sz="2000"/>
              <a:t>Άσθμα</a:t>
            </a:r>
          </a:p>
        </p:txBody>
      </p:sp>
      <p:sp>
        <p:nvSpPr>
          <p:cNvPr id="7" name="6 - TextBox"/>
          <p:cNvSpPr txBox="1"/>
          <p:nvPr/>
        </p:nvSpPr>
        <p:spPr>
          <a:xfrm>
            <a:off x="4860032" y="2996952"/>
            <a:ext cx="1788438" cy="1631216"/>
          </a:xfrm>
          <a:prstGeom prst="rect">
            <a:avLst/>
          </a:prstGeom>
          <a:noFill/>
        </p:spPr>
        <p:txBody>
          <a:bodyPr wrap="none" rtlCol="0">
            <a:spAutoFit/>
          </a:bodyPr>
          <a:lstStyle/>
          <a:p>
            <a:r>
              <a:rPr lang="el-GR" sz="2000"/>
              <a:t>Οζώδης σκίαση</a:t>
            </a:r>
          </a:p>
          <a:p>
            <a:endParaRPr lang="el-GR" sz="2000"/>
          </a:p>
          <a:p>
            <a:r>
              <a:rPr lang="el-GR" sz="2000" err="1"/>
              <a:t>Φυμάτωμα</a:t>
            </a:r>
            <a:endParaRPr lang="el-GR" sz="2000"/>
          </a:p>
          <a:p>
            <a:r>
              <a:rPr lang="el-GR" sz="2000"/>
              <a:t>Κοκκίωμα</a:t>
            </a:r>
          </a:p>
          <a:p>
            <a:r>
              <a:rPr lang="el-GR" sz="2000"/>
              <a:t>Νεόπλασμα</a:t>
            </a:r>
          </a:p>
        </p:txBody>
      </p:sp>
      <p:sp>
        <p:nvSpPr>
          <p:cNvPr id="8" name="7 - TextBox"/>
          <p:cNvSpPr txBox="1"/>
          <p:nvPr/>
        </p:nvSpPr>
        <p:spPr>
          <a:xfrm>
            <a:off x="7075741" y="2996952"/>
            <a:ext cx="2068259" cy="1323439"/>
          </a:xfrm>
          <a:prstGeom prst="rect">
            <a:avLst/>
          </a:prstGeom>
          <a:noFill/>
        </p:spPr>
        <p:txBody>
          <a:bodyPr wrap="none" rtlCol="0">
            <a:spAutoFit/>
          </a:bodyPr>
          <a:lstStyle/>
          <a:p>
            <a:r>
              <a:rPr lang="el-GR" sz="2000"/>
              <a:t>Διάχυτες σκιάσεις</a:t>
            </a:r>
          </a:p>
          <a:p>
            <a:endParaRPr lang="el-GR" sz="2000"/>
          </a:p>
          <a:p>
            <a:r>
              <a:rPr lang="el-GR" sz="2000"/>
              <a:t>Πνευμονία</a:t>
            </a:r>
          </a:p>
          <a:p>
            <a:r>
              <a:rPr lang="el-GR" sz="2000"/>
              <a:t>Διάμεση </a:t>
            </a:r>
            <a:r>
              <a:rPr lang="el-GR" sz="2000" err="1"/>
              <a:t>ίνωση</a:t>
            </a:r>
            <a:endParaRPr lang="el-GR" sz="2000"/>
          </a:p>
        </p:txBody>
      </p:sp>
      <p:cxnSp>
        <p:nvCxnSpPr>
          <p:cNvPr id="12" name="11 - Ευθύγραμμο βέλος σύνδεσης"/>
          <p:cNvCxnSpPr/>
          <p:nvPr/>
        </p:nvCxnSpPr>
        <p:spPr>
          <a:xfrm flipH="1">
            <a:off x="683569" y="2636912"/>
            <a:ext cx="792087"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a:off x="1403648" y="2636912"/>
            <a:ext cx="21602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1403648" y="2636912"/>
            <a:ext cx="100811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a:endCxn id="6" idx="1"/>
          </p:cNvCxnSpPr>
          <p:nvPr/>
        </p:nvCxnSpPr>
        <p:spPr>
          <a:xfrm>
            <a:off x="1475656" y="2636912"/>
            <a:ext cx="1512168" cy="11361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flipH="1">
            <a:off x="5868144" y="2636912"/>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p:nvPr/>
        </p:nvCxnSpPr>
        <p:spPr>
          <a:xfrm>
            <a:off x="6732240" y="2636912"/>
            <a:ext cx="108012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a:off x="5436096" y="335699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a:off x="7812360" y="3356992"/>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flipH="1">
            <a:off x="2339752" y="1844824"/>
            <a:ext cx="201622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p:nvPr/>
        </p:nvCxnSpPr>
        <p:spPr>
          <a:xfrm>
            <a:off x="4355976" y="1844824"/>
            <a:ext cx="201622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2 - Εικόνα" descr="ΛογότυποΕλληνικά small.png">
            <a:extLst>
              <a:ext uri="{FF2B5EF4-FFF2-40B4-BE49-F238E27FC236}">
                <a16:creationId xmlns:a16="http://schemas.microsoft.com/office/drawing/2014/main" id="{1784B9CE-BB95-4141-A05F-8E8C0901DE21}"/>
              </a:ext>
            </a:extLst>
          </p:cNvPr>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0" y="1052736"/>
            <a:ext cx="4420708" cy="3973041"/>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4716016" y="1124744"/>
            <a:ext cx="3764244" cy="388843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636" y="1"/>
            <a:ext cx="9169636"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188640"/>
            <a:ext cx="8424936" cy="8233023"/>
          </a:xfrm>
          <a:prstGeom prst="rect">
            <a:avLst/>
          </a:prstGeom>
          <a:noFill/>
        </p:spPr>
        <p:txBody>
          <a:bodyPr wrap="square" rtlCol="0">
            <a:spAutoFit/>
          </a:bodyPr>
          <a:lstStyle/>
          <a:p>
            <a:pPr algn="ctr"/>
            <a:r>
              <a:rPr lang="el-GR" sz="2800" b="1" dirty="0"/>
              <a:t>Διαγνωστική προσέγγιση (2)</a:t>
            </a:r>
          </a:p>
          <a:p>
            <a:pPr algn="ctr"/>
            <a:endParaRPr lang="el-GR" sz="2400" b="1" dirty="0"/>
          </a:p>
          <a:p>
            <a:pPr algn="ctr"/>
            <a:r>
              <a:rPr lang="el-GR" sz="2400" b="1" dirty="0"/>
              <a:t>Ακτινογραφία θώρακος</a:t>
            </a:r>
          </a:p>
          <a:p>
            <a:endParaRPr lang="el-GR" sz="2400" dirty="0"/>
          </a:p>
          <a:p>
            <a:endParaRPr lang="el-GR" sz="2400" dirty="0"/>
          </a:p>
          <a:p>
            <a:r>
              <a:rPr lang="el-GR" sz="2400" b="1" dirty="0"/>
              <a:t>                   (-)                                                                         (+)</a:t>
            </a:r>
          </a:p>
          <a:p>
            <a:endParaRPr lang="el-GR" sz="2400" b="1" dirty="0"/>
          </a:p>
          <a:p>
            <a:endParaRPr lang="el-GR" sz="2400" dirty="0"/>
          </a:p>
          <a:p>
            <a:pPr>
              <a:lnSpc>
                <a:spcPct val="150000"/>
              </a:lnSpc>
            </a:pPr>
            <a:r>
              <a:rPr lang="el-GR" sz="2200" dirty="0"/>
              <a:t>Λειτουργικές δοκιμασίες πνευμόνων			</a:t>
            </a:r>
            <a:r>
              <a:rPr lang="en-US" sz="2200" dirty="0"/>
              <a:t>CT </a:t>
            </a:r>
            <a:r>
              <a:rPr lang="el-GR" sz="2200" dirty="0"/>
              <a:t>θώρακος</a:t>
            </a:r>
          </a:p>
          <a:p>
            <a:pPr>
              <a:lnSpc>
                <a:spcPct val="150000"/>
              </a:lnSpc>
            </a:pPr>
            <a:r>
              <a:rPr lang="el-GR" sz="2200" dirty="0"/>
              <a:t>(</a:t>
            </a:r>
            <a:r>
              <a:rPr lang="el-GR" sz="2200" dirty="0" err="1"/>
              <a:t>σπειρομέτρηση</a:t>
            </a:r>
            <a:r>
              <a:rPr lang="el-GR" sz="2200" dirty="0"/>
              <a:t>)					</a:t>
            </a:r>
            <a:r>
              <a:rPr lang="el-GR" sz="2200" dirty="0" err="1"/>
              <a:t>Βρογχοσκόπιση</a:t>
            </a:r>
            <a:endParaRPr lang="en-US" sz="2200" dirty="0"/>
          </a:p>
          <a:p>
            <a:pPr>
              <a:lnSpc>
                <a:spcPct val="150000"/>
              </a:lnSpc>
            </a:pPr>
            <a:r>
              <a:rPr lang="el-GR" sz="2200" dirty="0"/>
              <a:t>                                                                                                     Βιοψία βλάβης </a:t>
            </a:r>
          </a:p>
          <a:p>
            <a:pPr>
              <a:lnSpc>
                <a:spcPct val="150000"/>
              </a:lnSpc>
            </a:pPr>
            <a:endParaRPr lang="el-GR" sz="2200" dirty="0"/>
          </a:p>
          <a:p>
            <a:pPr algn="ctr">
              <a:lnSpc>
                <a:spcPct val="150000"/>
              </a:lnSpc>
            </a:pPr>
            <a:r>
              <a:rPr lang="el-GR" sz="2200" dirty="0"/>
              <a:t>			</a:t>
            </a:r>
          </a:p>
          <a:p>
            <a:endParaRPr lang="el-GR" sz="2400" dirty="0"/>
          </a:p>
          <a:p>
            <a:pPr algn="ctr"/>
            <a:endParaRPr lang="el-GR" sz="2400" dirty="0"/>
          </a:p>
          <a:p>
            <a:endParaRPr lang="el-GR" sz="2400" dirty="0"/>
          </a:p>
          <a:p>
            <a:pPr algn="ctr"/>
            <a:endParaRPr lang="el-GR" sz="2400" b="1" dirty="0"/>
          </a:p>
          <a:p>
            <a:endParaRPr lang="el-GR" sz="2400" b="1" dirty="0"/>
          </a:p>
          <a:p>
            <a:pPr algn="ctr"/>
            <a:endParaRPr lang="el-GR" sz="2400" b="1" dirty="0"/>
          </a:p>
          <a:p>
            <a:pPr algn="ctr"/>
            <a:endParaRPr lang="el-GR" sz="2400" b="1" dirty="0"/>
          </a:p>
        </p:txBody>
      </p:sp>
      <p:cxnSp>
        <p:nvCxnSpPr>
          <p:cNvPr id="6" name="5 - Ευθύγραμμο βέλος σύνδεσης"/>
          <p:cNvCxnSpPr/>
          <p:nvPr/>
        </p:nvCxnSpPr>
        <p:spPr>
          <a:xfrm flipH="1">
            <a:off x="2195736" y="1412776"/>
            <a:ext cx="194421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4067944" y="1412776"/>
            <a:ext cx="2952328"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a:off x="2051720" y="256490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a:off x="7236296" y="249289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2 - Εικόνα" descr="ΛογότυποΕλληνικά small.png">
            <a:extLst>
              <a:ext uri="{FF2B5EF4-FFF2-40B4-BE49-F238E27FC236}">
                <a16:creationId xmlns:a16="http://schemas.microsoft.com/office/drawing/2014/main" id="{3138824E-FC17-8B4E-ABAA-9E98F187439B}"/>
              </a:ext>
            </a:extLst>
          </p:cNvPr>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229600" cy="548680"/>
          </a:xfrm>
        </p:spPr>
        <p:txBody>
          <a:bodyPr>
            <a:normAutofit/>
          </a:bodyPr>
          <a:lstStyle/>
          <a:p>
            <a:r>
              <a:rPr lang="el-GR" sz="2800" b="1" i="1" dirty="0"/>
              <a:t>Κλινική περίπτωση </a:t>
            </a:r>
          </a:p>
        </p:txBody>
      </p:sp>
      <p:sp>
        <p:nvSpPr>
          <p:cNvPr id="3" name="2 - Θέση περιεχομένου"/>
          <p:cNvSpPr>
            <a:spLocks noGrp="1"/>
          </p:cNvSpPr>
          <p:nvPr>
            <p:ph idx="1"/>
          </p:nvPr>
        </p:nvSpPr>
        <p:spPr>
          <a:xfrm>
            <a:off x="0" y="980728"/>
            <a:ext cx="9144000" cy="6309320"/>
          </a:xfrm>
        </p:spPr>
        <p:txBody>
          <a:bodyPr>
            <a:noAutofit/>
          </a:bodyPr>
          <a:lstStyle/>
          <a:p>
            <a:pPr marL="0" indent="0">
              <a:buNone/>
            </a:pPr>
            <a:r>
              <a:rPr lang="el-GR" sz="1800" b="1" dirty="0"/>
              <a:t>Αιτία προσέλευσης</a:t>
            </a:r>
          </a:p>
          <a:p>
            <a:pPr marL="0" indent="0">
              <a:buNone/>
            </a:pPr>
            <a:endParaRPr lang="el-GR" sz="1800" b="1" dirty="0"/>
          </a:p>
          <a:p>
            <a:pPr marL="0" indent="0">
              <a:buNone/>
            </a:pPr>
            <a:r>
              <a:rPr lang="el-GR" sz="1800" b="1" dirty="0"/>
              <a:t>Άνδρας, 60 ετών, προσέρχεται λόγω </a:t>
            </a:r>
          </a:p>
          <a:p>
            <a:pPr marL="457200" indent="-368300">
              <a:buFont typeface="Wingdings" pitchFamily="2" charset="2"/>
              <a:buChar char="Ø"/>
              <a:tabLst>
                <a:tab pos="447675" algn="l"/>
              </a:tabLst>
            </a:pPr>
            <a:r>
              <a:rPr lang="el-GR" sz="1800" i="1" dirty="0"/>
              <a:t>έ</a:t>
            </a:r>
            <a:r>
              <a:rPr lang="el-GR" sz="2000" i="1" dirty="0"/>
              <a:t>ξαρσης του βήχα </a:t>
            </a:r>
            <a:r>
              <a:rPr lang="el-GR" sz="1800" i="1" dirty="0"/>
              <a:t>(ιδιαίτερα συχνά τους χειμερινούς μήνες), </a:t>
            </a:r>
          </a:p>
          <a:p>
            <a:pPr marL="457200" indent="-368300">
              <a:buFont typeface="Wingdings" pitchFamily="2" charset="2"/>
              <a:buChar char="Ø"/>
              <a:tabLst>
                <a:tab pos="447675" algn="l"/>
              </a:tabLst>
            </a:pPr>
            <a:r>
              <a:rPr lang="el-GR" sz="2000" i="1" dirty="0" err="1"/>
              <a:t>βλεννοπυώδους</a:t>
            </a:r>
            <a:r>
              <a:rPr lang="el-GR" sz="2000" i="1" dirty="0"/>
              <a:t> απόχρεμψης </a:t>
            </a:r>
            <a:endParaRPr lang="el-GR" sz="1800" i="1" dirty="0"/>
          </a:p>
          <a:p>
            <a:pPr marL="457200" indent="-368300">
              <a:buFont typeface="Wingdings" pitchFamily="2" charset="2"/>
              <a:buChar char="Ø"/>
              <a:tabLst>
                <a:tab pos="447675" algn="l"/>
              </a:tabLst>
            </a:pPr>
            <a:r>
              <a:rPr lang="el-GR" sz="1800" i="1" dirty="0"/>
              <a:t>πυρετού με ρινική καταρροή (αγωγή με </a:t>
            </a:r>
            <a:r>
              <a:rPr lang="el-GR" sz="1800" i="1" dirty="0" err="1"/>
              <a:t>βλεννολυτικά</a:t>
            </a:r>
            <a:r>
              <a:rPr lang="el-GR" sz="1800" i="1" dirty="0"/>
              <a:t> φάρμακα και αντιμικροβιακή χημειοθεραπεία) και </a:t>
            </a:r>
          </a:p>
          <a:p>
            <a:pPr marL="457200" indent="-368300">
              <a:buFont typeface="Wingdings" pitchFamily="2" charset="2"/>
              <a:buChar char="Ø"/>
              <a:tabLst>
                <a:tab pos="447675" algn="l"/>
              </a:tabLst>
            </a:pPr>
            <a:r>
              <a:rPr lang="el-GR" sz="2000" i="1" dirty="0"/>
              <a:t>Δύσπνοιας στη κόπωση </a:t>
            </a:r>
          </a:p>
          <a:p>
            <a:pPr marL="457200" indent="-368300">
              <a:buNone/>
              <a:tabLst>
                <a:tab pos="447675" algn="l"/>
              </a:tabLst>
            </a:pPr>
            <a:endParaRPr lang="el-GR" sz="2000" i="1" dirty="0"/>
          </a:p>
          <a:p>
            <a:pPr marL="457200" indent="-368300">
              <a:buNone/>
              <a:tabLst>
                <a:tab pos="447675" algn="l"/>
              </a:tabLst>
            </a:pPr>
            <a:r>
              <a:rPr lang="el-GR" sz="2000" b="1" dirty="0"/>
              <a:t>Αναφέρει</a:t>
            </a:r>
          </a:p>
          <a:p>
            <a:pPr marL="457200" indent="-368300">
              <a:buFont typeface="Wingdings" pitchFamily="2" charset="2"/>
              <a:buChar char="ü"/>
              <a:tabLst>
                <a:tab pos="447675" algn="l"/>
              </a:tabLst>
            </a:pPr>
            <a:r>
              <a:rPr lang="el-GR" sz="2000" i="1" dirty="0"/>
              <a:t>συχνά επεισόδια με επίμονο, παραγωγικό βήχα από ετών και </a:t>
            </a:r>
          </a:p>
          <a:p>
            <a:pPr marL="457200" indent="-368300">
              <a:buFont typeface="Wingdings" pitchFamily="2" charset="2"/>
              <a:buChar char="ü"/>
              <a:tabLst>
                <a:tab pos="447675" algn="l"/>
              </a:tabLst>
            </a:pPr>
            <a:r>
              <a:rPr lang="el-GR" sz="2000" i="1" dirty="0"/>
              <a:t>συχνά το στήθος του «βράζει»</a:t>
            </a:r>
            <a:endParaRPr lang="el-GR" sz="1800" i="1" dirty="0"/>
          </a:p>
          <a:p>
            <a:pPr marL="0" indent="0">
              <a:lnSpc>
                <a:spcPct val="150000"/>
              </a:lnSpc>
              <a:buNone/>
            </a:pPr>
            <a:endParaRPr lang="el-GR" sz="1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908720"/>
            <a:ext cx="9144000" cy="4478149"/>
          </a:xfrm>
          <a:prstGeom prst="rect">
            <a:avLst/>
          </a:prstGeom>
        </p:spPr>
        <p:txBody>
          <a:bodyPr wrap="square">
            <a:spAutoFit/>
          </a:bodyPr>
          <a:lstStyle/>
          <a:p>
            <a:pPr algn="ctr">
              <a:lnSpc>
                <a:spcPct val="150000"/>
              </a:lnSpc>
            </a:pPr>
            <a:r>
              <a:rPr lang="el-GR" sz="2800" b="1"/>
              <a:t>Διαγνωστική προσέγγιση (3)</a:t>
            </a:r>
          </a:p>
          <a:p>
            <a:pPr marL="457200" indent="-457200" algn="ctr">
              <a:lnSpc>
                <a:spcPct val="150000"/>
              </a:lnSpc>
              <a:buFont typeface="Wingdings" pitchFamily="2" charset="2"/>
              <a:buChar char="Ø"/>
            </a:pPr>
            <a:r>
              <a:rPr lang="el-GR" sz="2400" b="1"/>
              <a:t>Πτύελα / βρογχικά </a:t>
            </a:r>
            <a:r>
              <a:rPr lang="el-GR" sz="2400" b="1" err="1"/>
              <a:t>εκπλύματα</a:t>
            </a:r>
            <a:endParaRPr lang="el-GR" sz="2400" b="1"/>
          </a:p>
          <a:p>
            <a:pPr algn="ctr">
              <a:lnSpc>
                <a:spcPct val="150000"/>
              </a:lnSpc>
            </a:pPr>
            <a:r>
              <a:rPr lang="el-GR" sz="2400" b="1"/>
              <a:t>κύτταρα&gt;25 πυοσφαίρια </a:t>
            </a:r>
            <a:r>
              <a:rPr lang="el-GR" sz="2400" b="1" err="1"/>
              <a:t>κ.ο.π</a:t>
            </a:r>
            <a:r>
              <a:rPr lang="el-GR" sz="2400" b="1"/>
              <a:t>. &amp; κύτταρα&lt;25 πλακώδη </a:t>
            </a:r>
            <a:r>
              <a:rPr lang="el-GR" sz="2400" b="1" err="1"/>
              <a:t>κ.ο.π</a:t>
            </a:r>
            <a:r>
              <a:rPr lang="el-GR" sz="2400" b="1"/>
              <a:t>. </a:t>
            </a:r>
          </a:p>
          <a:p>
            <a:pPr>
              <a:lnSpc>
                <a:spcPct val="150000"/>
              </a:lnSpc>
            </a:pPr>
            <a:endParaRPr lang="el-GR" sz="2400"/>
          </a:p>
          <a:p>
            <a:pPr>
              <a:lnSpc>
                <a:spcPct val="150000"/>
              </a:lnSpc>
            </a:pPr>
            <a:r>
              <a:rPr lang="el-GR" sz="2400"/>
              <a:t>Μικροσκοπικός έλεγχος</a:t>
            </a:r>
          </a:p>
          <a:p>
            <a:pPr marL="457200" indent="-457200">
              <a:lnSpc>
                <a:spcPct val="150000"/>
              </a:lnSpc>
              <a:buFont typeface="+mj-lt"/>
              <a:buAutoNum type="arabicPeriod"/>
            </a:pPr>
            <a:r>
              <a:rPr lang="el-GR" sz="2200"/>
              <a:t>Άμεσο παρασκεύασμα</a:t>
            </a:r>
          </a:p>
          <a:p>
            <a:pPr marL="457200" indent="-457200">
              <a:lnSpc>
                <a:spcPct val="150000"/>
              </a:lnSpc>
              <a:buFont typeface="+mj-lt"/>
              <a:buAutoNum type="arabicPeriod"/>
            </a:pPr>
            <a:r>
              <a:rPr lang="el-GR" sz="2200"/>
              <a:t>Χρώση</a:t>
            </a:r>
            <a:r>
              <a:rPr lang="en-US" sz="2200"/>
              <a:t>:</a:t>
            </a:r>
            <a:r>
              <a:rPr lang="el-GR" sz="2200"/>
              <a:t> </a:t>
            </a:r>
            <a:r>
              <a:rPr lang="en-US" sz="2200"/>
              <a:t>Gram</a:t>
            </a:r>
            <a:r>
              <a:rPr lang="el-GR" sz="2200"/>
              <a:t>, </a:t>
            </a:r>
            <a:r>
              <a:rPr lang="en-US" sz="2200" err="1"/>
              <a:t>Ziehl-Neelsen</a:t>
            </a:r>
            <a:r>
              <a:rPr lang="el-GR" sz="2200"/>
              <a:t>, </a:t>
            </a:r>
            <a:r>
              <a:rPr lang="en-US" sz="2200"/>
              <a:t>Wright </a:t>
            </a:r>
            <a:endParaRPr lang="el-GR" sz="2200"/>
          </a:p>
          <a:p>
            <a:pPr marL="457200" indent="-457200">
              <a:lnSpc>
                <a:spcPct val="150000"/>
              </a:lnSpc>
            </a:pPr>
            <a:r>
              <a:rPr lang="el-GR" sz="2200"/>
              <a:t>	</a:t>
            </a:r>
          </a:p>
        </p:txBody>
      </p:sp>
      <p:sp>
        <p:nvSpPr>
          <p:cNvPr id="3" name="2 - TextBox"/>
          <p:cNvSpPr txBox="1"/>
          <p:nvPr/>
        </p:nvSpPr>
        <p:spPr>
          <a:xfrm>
            <a:off x="6084168" y="3573016"/>
            <a:ext cx="2909643" cy="769441"/>
          </a:xfrm>
          <a:prstGeom prst="rect">
            <a:avLst/>
          </a:prstGeom>
          <a:noFill/>
        </p:spPr>
        <p:txBody>
          <a:bodyPr wrap="none" rtlCol="0">
            <a:spAutoFit/>
          </a:bodyPr>
          <a:lstStyle/>
          <a:p>
            <a:r>
              <a:rPr lang="el-GR" sz="2200"/>
              <a:t>Κυτταρολογική εξέταση</a:t>
            </a:r>
          </a:p>
          <a:p>
            <a:r>
              <a:rPr lang="el-GR" sz="2200"/>
              <a:t>κατά Παπανικολάου</a:t>
            </a:r>
          </a:p>
        </p:txBody>
      </p:sp>
      <p:cxnSp>
        <p:nvCxnSpPr>
          <p:cNvPr id="5" name="4 - Ευθύγραμμο βέλος σύνδεσης"/>
          <p:cNvCxnSpPr/>
          <p:nvPr/>
        </p:nvCxnSpPr>
        <p:spPr>
          <a:xfrm flipH="1">
            <a:off x="2195736" y="2708920"/>
            <a:ext cx="187220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a:off x="4139952" y="2708920"/>
            <a:ext cx="259228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2 - Εικόνα" descr="ΛογότυποΕλληνικά small.png"/>
          <p:cNvPicPr>
            <a:picLocks noChangeAspect="1" noChangeArrowheads="1"/>
          </p:cNvPicPr>
          <p:nvPr/>
        </p:nvPicPr>
        <p:blipFill>
          <a:blip r:embed="rId2" cstate="print"/>
          <a:srcRect/>
          <a:stretch>
            <a:fillRect/>
          </a:stretch>
        </p:blipFill>
        <p:spPr bwMode="auto">
          <a:xfrm>
            <a:off x="7991475" y="404664"/>
            <a:ext cx="1152525" cy="11525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67744" y="2132856"/>
            <a:ext cx="4464299" cy="2031325"/>
          </a:xfrm>
          <a:prstGeom prst="rect">
            <a:avLst/>
          </a:prstGeom>
        </p:spPr>
        <p:txBody>
          <a:bodyPr wrap="square">
            <a:spAutoFit/>
          </a:bodyPr>
          <a:lstStyle/>
          <a:p>
            <a:pPr algn="ctr">
              <a:lnSpc>
                <a:spcPct val="150000"/>
              </a:lnSpc>
            </a:pPr>
            <a:r>
              <a:rPr lang="el-GR" sz="2800" b="1"/>
              <a:t>Διαγνωστική προσέγγιση (4)</a:t>
            </a:r>
          </a:p>
          <a:p>
            <a:pPr algn="ctr">
              <a:lnSpc>
                <a:spcPct val="150000"/>
              </a:lnSpc>
            </a:pPr>
            <a:endParaRPr lang="el-GR" sz="2800" b="1"/>
          </a:p>
          <a:p>
            <a:pPr algn="ctr">
              <a:lnSpc>
                <a:spcPct val="150000"/>
              </a:lnSpc>
            </a:pPr>
            <a:r>
              <a:rPr lang="el-GR" sz="2800" b="1"/>
              <a:t>Βρογχοσκόπηση</a:t>
            </a:r>
          </a:p>
        </p:txBody>
      </p:sp>
      <p:pic>
        <p:nvPicPr>
          <p:cNvPr id="3" name="2 - Εικόνα" descr="ΛογότυποΕλληνικά small.png"/>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5878532"/>
          </a:xfrm>
          <a:prstGeom prst="rect">
            <a:avLst/>
          </a:prstGeom>
          <a:noFill/>
        </p:spPr>
        <p:txBody>
          <a:bodyPr wrap="square" rtlCol="0">
            <a:spAutoFit/>
          </a:bodyPr>
          <a:lstStyle/>
          <a:p>
            <a:pPr algn="ctr"/>
            <a:r>
              <a:rPr lang="el-GR" sz="2800" b="1" dirty="0">
                <a:effectLst>
                  <a:outerShdw blurRad="38100" dist="38100" dir="2700000" algn="tl">
                    <a:srgbClr val="000000">
                      <a:alpha val="43137"/>
                    </a:srgbClr>
                  </a:outerShdw>
                </a:effectLst>
              </a:rPr>
              <a:t>Αιμόπτυση</a:t>
            </a:r>
          </a:p>
          <a:p>
            <a:pPr algn="ctr"/>
            <a:endParaRPr lang="el-GR" sz="2800" b="1" dirty="0"/>
          </a:p>
          <a:p>
            <a:pPr algn="ctr"/>
            <a:r>
              <a:rPr lang="el-GR" sz="2000" b="1" i="1" dirty="0"/>
              <a:t>Αποβολή αίματος</a:t>
            </a:r>
            <a:r>
              <a:rPr lang="en-US" sz="2000" b="1" i="1" dirty="0"/>
              <a:t> </a:t>
            </a:r>
            <a:r>
              <a:rPr lang="el-GR" sz="2000" b="1" i="1" dirty="0"/>
              <a:t>με βήχα, δυνητικά απειλητική για τη ζωή</a:t>
            </a:r>
          </a:p>
          <a:p>
            <a:pPr algn="ctr"/>
            <a:r>
              <a:rPr lang="el-GR" sz="2000" i="1" dirty="0"/>
              <a:t>(διάβρωση κυρίως βρογχικών αρτηριών)</a:t>
            </a:r>
            <a:r>
              <a:rPr lang="en-US" sz="2000" i="1" dirty="0"/>
              <a:t> </a:t>
            </a:r>
            <a:endParaRPr lang="el-GR" sz="2000" i="1" dirty="0"/>
          </a:p>
          <a:p>
            <a:pPr algn="just"/>
            <a:endParaRPr lang="el-GR" sz="2000" dirty="0"/>
          </a:p>
          <a:p>
            <a:pPr algn="just"/>
            <a:r>
              <a:rPr lang="el-GR" sz="2000" b="1" dirty="0"/>
              <a:t>Αίτια απειλητικά για την ζωή</a:t>
            </a:r>
          </a:p>
          <a:p>
            <a:pPr marL="914400" lvl="1" indent="-457200" algn="just">
              <a:lnSpc>
                <a:spcPct val="150000"/>
              </a:lnSpc>
              <a:buFont typeface="Wingdings" pitchFamily="2" charset="2"/>
              <a:buChar char="Ø"/>
            </a:pPr>
            <a:r>
              <a:rPr lang="el-GR" sz="2000" i="1" dirty="0"/>
              <a:t>σοβαρή απόφραξη των αεραγωγών</a:t>
            </a:r>
          </a:p>
          <a:p>
            <a:pPr marL="914400" lvl="1" indent="-457200" algn="just">
              <a:lnSpc>
                <a:spcPct val="150000"/>
              </a:lnSpc>
              <a:buFont typeface="Wingdings" pitchFamily="2" charset="2"/>
              <a:buChar char="Ø"/>
            </a:pPr>
            <a:r>
              <a:rPr lang="el-GR" sz="2000" i="1" dirty="0"/>
              <a:t>σημαντική επιδείνωση της ανταλλαγής αερίων </a:t>
            </a:r>
          </a:p>
          <a:p>
            <a:pPr marL="914400" lvl="1" indent="-457200" algn="just">
              <a:lnSpc>
                <a:spcPct val="150000"/>
              </a:lnSpc>
              <a:buFont typeface="Wingdings" pitchFamily="2" charset="2"/>
              <a:buChar char="Ø"/>
            </a:pPr>
            <a:r>
              <a:rPr lang="el-GR" sz="2000" i="1" dirty="0"/>
              <a:t>αιμοδυναμική αστάθεια ή </a:t>
            </a:r>
          </a:p>
          <a:p>
            <a:pPr marL="914400" lvl="1" indent="-457200" algn="just">
              <a:lnSpc>
                <a:spcPct val="150000"/>
              </a:lnSpc>
              <a:buFont typeface="Wingdings" pitchFamily="2" charset="2"/>
              <a:buChar char="Ø"/>
            </a:pPr>
            <a:r>
              <a:rPr lang="el-GR" sz="2000" i="1" dirty="0"/>
              <a:t>≥150 </a:t>
            </a:r>
            <a:r>
              <a:rPr lang="el-GR" sz="2000" i="1" dirty="0" err="1"/>
              <a:t>mL</a:t>
            </a:r>
            <a:r>
              <a:rPr lang="el-GR" sz="2000" i="1" dirty="0"/>
              <a:t> αίματος απόχρεμψη σε διάστημα 24 ωρών ή </a:t>
            </a:r>
          </a:p>
          <a:p>
            <a:pPr marL="914400" lvl="1" indent="-457200" algn="just">
              <a:lnSpc>
                <a:spcPct val="150000"/>
              </a:lnSpc>
              <a:buFont typeface="Wingdings" pitchFamily="2" charset="2"/>
              <a:buChar char="Ø"/>
            </a:pPr>
            <a:r>
              <a:rPr lang="el-GR" sz="2000" i="1" dirty="0"/>
              <a:t>αιμορραγία ≥100 </a:t>
            </a:r>
            <a:r>
              <a:rPr lang="el-GR" sz="2000" i="1" dirty="0" err="1"/>
              <a:t>mL</a:t>
            </a:r>
            <a:r>
              <a:rPr lang="el-GR" sz="2000" i="1" dirty="0"/>
              <a:t> ανά ώρα (μαζική αιμόπτυση)</a:t>
            </a:r>
          </a:p>
          <a:p>
            <a:pPr marL="914400" lvl="1" indent="-457200" algn="just">
              <a:lnSpc>
                <a:spcPct val="150000"/>
              </a:lnSpc>
              <a:buFont typeface="Wingdings" pitchFamily="2" charset="2"/>
              <a:buChar char="Ø"/>
            </a:pPr>
            <a:endParaRPr lang="el-GR" sz="2000" dirty="0"/>
          </a:p>
          <a:p>
            <a:pPr marL="914400" lvl="1" indent="-457200" algn="just">
              <a:lnSpc>
                <a:spcPct val="150000"/>
              </a:lnSpc>
            </a:pPr>
            <a:r>
              <a:rPr lang="el-GR" sz="2000" b="1" dirty="0" err="1"/>
              <a:t>Ψευδοαιμόπτυση</a:t>
            </a:r>
            <a:r>
              <a:rPr lang="el-GR" sz="2000" dirty="0"/>
              <a:t>: αποβολή αίματος από το στόμα προερχόμενο </a:t>
            </a:r>
          </a:p>
          <a:p>
            <a:pPr marL="914400" lvl="1" indent="-457200" algn="just">
              <a:lnSpc>
                <a:spcPct val="150000"/>
              </a:lnSpc>
            </a:pPr>
            <a:r>
              <a:rPr lang="el-GR" sz="2000" dirty="0"/>
              <a:t>                                           από τον ρινοφάρυγγα ή πεπτικό σωλήνα</a:t>
            </a:r>
          </a:p>
        </p:txBody>
      </p:sp>
      <p:pic>
        <p:nvPicPr>
          <p:cNvPr id="3" name="2 - Εικόνα" descr="ΛογότυποΕλληνικά small.png"/>
          <p:cNvPicPr>
            <a:picLocks noChangeAspect="1" noChangeArrowheads="1"/>
          </p:cNvPicPr>
          <p:nvPr/>
        </p:nvPicPr>
        <p:blipFill>
          <a:blip r:embed="rId2" cstate="print"/>
          <a:srcRect/>
          <a:stretch>
            <a:fillRect/>
          </a:stretch>
        </p:blipFill>
        <p:spPr bwMode="auto">
          <a:xfrm>
            <a:off x="8143900" y="1"/>
            <a:ext cx="1000100" cy="10001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425700" y="0"/>
            <a:ext cx="4292600" cy="6477000"/>
          </a:xfrm>
          <a:prstGeom prst="rect">
            <a:avLst/>
          </a:prstGeom>
        </p:spPr>
      </p:pic>
    </p:spTree>
    <p:extLst>
      <p:ext uri="{BB962C8B-B14F-4D97-AF65-F5344CB8AC3E}">
        <p14:creationId xmlns:p14="http://schemas.microsoft.com/office/powerpoint/2010/main" val="229092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699959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0" y="0"/>
            <a:ext cx="9252520" cy="6858000"/>
          </a:xfrm>
          <a:prstGeom prst="rect">
            <a:avLst/>
          </a:prstGeom>
        </p:spPr>
      </p:pic>
    </p:spTree>
    <p:extLst>
      <p:ext uri="{BB962C8B-B14F-4D97-AF65-F5344CB8AC3E}">
        <p14:creationId xmlns:p14="http://schemas.microsoft.com/office/powerpoint/2010/main" val="404644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2536" y="764704"/>
            <a:ext cx="9144000" cy="523220"/>
          </a:xfrm>
          <a:prstGeom prst="rect">
            <a:avLst/>
          </a:prstGeom>
          <a:noFill/>
        </p:spPr>
        <p:txBody>
          <a:bodyPr wrap="square" numCol="1" rtlCol="0">
            <a:spAutoFit/>
          </a:bodyPr>
          <a:lstStyle/>
          <a:p>
            <a:pPr algn="ctr"/>
            <a:r>
              <a:rPr lang="el-GR" sz="2800" b="1">
                <a:effectLst>
                  <a:outerShdw blurRad="38100" dist="38100" dir="2700000" algn="tl">
                    <a:srgbClr val="000000">
                      <a:alpha val="43137"/>
                    </a:srgbClr>
                  </a:outerShdw>
                </a:effectLst>
              </a:rPr>
              <a:t>Αίτια αιμόπτυσης (1)</a:t>
            </a:r>
            <a:endParaRPr lang="el-GR">
              <a:effectLst>
                <a:outerShdw blurRad="38100" dist="38100" dir="2700000" algn="tl">
                  <a:srgbClr val="000000">
                    <a:alpha val="43137"/>
                  </a:srgbClr>
                </a:outerShdw>
              </a:effectLst>
            </a:endParaRPr>
          </a:p>
        </p:txBody>
      </p:sp>
      <p:sp>
        <p:nvSpPr>
          <p:cNvPr id="3" name="2 - TextBox"/>
          <p:cNvSpPr txBox="1"/>
          <p:nvPr/>
        </p:nvSpPr>
        <p:spPr>
          <a:xfrm>
            <a:off x="0" y="1628800"/>
            <a:ext cx="9144000" cy="4154984"/>
          </a:xfrm>
          <a:prstGeom prst="rect">
            <a:avLst/>
          </a:prstGeom>
          <a:noFill/>
        </p:spPr>
        <p:txBody>
          <a:bodyPr wrap="square" rtlCol="0">
            <a:spAutoFit/>
          </a:bodyPr>
          <a:lstStyle/>
          <a:p>
            <a:pPr>
              <a:lnSpc>
                <a:spcPct val="150000"/>
              </a:lnSpc>
            </a:pPr>
            <a:r>
              <a:rPr lang="el-GR" sz="2200" b="1"/>
              <a:t>Παθήσεις αναπνευστικού</a:t>
            </a:r>
          </a:p>
          <a:p>
            <a:pPr marL="457200" indent="-457200">
              <a:lnSpc>
                <a:spcPct val="150000"/>
              </a:lnSpc>
              <a:buFont typeface="Wingdings" pitchFamily="2" charset="2"/>
              <a:buChar char="ü"/>
            </a:pPr>
            <a:r>
              <a:rPr lang="el-GR" sz="2200"/>
              <a:t>Λοιμώξεις (60%-70%) : οξεία βρογχίτιδα, πνευμονία, φυματίωση, 			μύκητες, γρίπη, πνευμονικό απόστημα, χρόνια βρογχίτιδα</a:t>
            </a:r>
          </a:p>
          <a:p>
            <a:pPr marL="457200" indent="-457200">
              <a:lnSpc>
                <a:spcPct val="150000"/>
              </a:lnSpc>
              <a:buFont typeface="Wingdings" pitchFamily="2" charset="2"/>
              <a:buChar char="ü"/>
            </a:pPr>
            <a:r>
              <a:rPr lang="en-US" sz="2200"/>
              <a:t>Ca </a:t>
            </a:r>
            <a:r>
              <a:rPr lang="el-GR" sz="2200"/>
              <a:t>πνεύμονα (23%)</a:t>
            </a:r>
          </a:p>
          <a:p>
            <a:pPr marL="457200" indent="-457200">
              <a:lnSpc>
                <a:spcPct val="150000"/>
              </a:lnSpc>
              <a:buFont typeface="Wingdings" pitchFamily="2" charset="2"/>
              <a:buChar char="ü"/>
            </a:pPr>
            <a:r>
              <a:rPr lang="el-GR" sz="2200"/>
              <a:t>Βρογχεκτασία</a:t>
            </a:r>
          </a:p>
          <a:p>
            <a:pPr marL="457200" indent="-457200">
              <a:lnSpc>
                <a:spcPct val="150000"/>
              </a:lnSpc>
              <a:buFont typeface="Wingdings" pitchFamily="2" charset="2"/>
              <a:buChar char="ü"/>
            </a:pPr>
            <a:r>
              <a:rPr lang="el-GR" sz="2200" err="1"/>
              <a:t>Σαρκοείδωση</a:t>
            </a:r>
            <a:endParaRPr lang="el-GR" sz="2200"/>
          </a:p>
          <a:p>
            <a:pPr marL="457200" indent="-457200">
              <a:lnSpc>
                <a:spcPct val="150000"/>
              </a:lnSpc>
              <a:buFont typeface="Wingdings" pitchFamily="2" charset="2"/>
              <a:buChar char="ü"/>
            </a:pPr>
            <a:r>
              <a:rPr lang="el-GR" sz="2200"/>
              <a:t>Σύνδρομο </a:t>
            </a:r>
            <a:r>
              <a:rPr lang="en-US" sz="2200" err="1"/>
              <a:t>Goodpasture</a:t>
            </a:r>
            <a:endParaRPr lang="el-GR" sz="2200"/>
          </a:p>
          <a:p>
            <a:pPr marL="457200" indent="-457200">
              <a:lnSpc>
                <a:spcPct val="150000"/>
              </a:lnSpc>
              <a:buFont typeface="Wingdings" pitchFamily="2" charset="2"/>
              <a:buChar char="ü"/>
            </a:pPr>
            <a:r>
              <a:rPr lang="el-GR" sz="2200"/>
              <a:t>Κοκκιωμάτωση </a:t>
            </a:r>
            <a:r>
              <a:rPr lang="en-US" sz="2200"/>
              <a:t>Wegener</a:t>
            </a:r>
            <a:endParaRPr lang="el-GR" sz="2200"/>
          </a:p>
        </p:txBody>
      </p:sp>
      <p:sp>
        <p:nvSpPr>
          <p:cNvPr id="4" name="3 - TextBox"/>
          <p:cNvSpPr txBox="1"/>
          <p:nvPr/>
        </p:nvSpPr>
        <p:spPr>
          <a:xfrm>
            <a:off x="3923928" y="3501008"/>
            <a:ext cx="4768485" cy="2071208"/>
          </a:xfrm>
          <a:prstGeom prst="rect">
            <a:avLst/>
          </a:prstGeom>
          <a:noFill/>
        </p:spPr>
        <p:txBody>
          <a:bodyPr wrap="none" rtlCol="0">
            <a:spAutoFit/>
          </a:bodyPr>
          <a:lstStyle/>
          <a:p>
            <a:pPr>
              <a:lnSpc>
                <a:spcPct val="150000"/>
              </a:lnSpc>
              <a:buFont typeface="Wingdings" pitchFamily="2" charset="2"/>
              <a:buChar char="ü"/>
            </a:pPr>
            <a:r>
              <a:rPr lang="el-GR" sz="2200" err="1"/>
              <a:t>Βρογχολιθίαση</a:t>
            </a:r>
            <a:endParaRPr lang="el-GR" sz="2200"/>
          </a:p>
          <a:p>
            <a:pPr>
              <a:lnSpc>
                <a:spcPct val="150000"/>
              </a:lnSpc>
              <a:buFont typeface="Wingdings" pitchFamily="2" charset="2"/>
              <a:buChar char="ü"/>
            </a:pPr>
            <a:r>
              <a:rPr lang="el-GR" sz="2200"/>
              <a:t>Ιδιοπαθής πνευμονική </a:t>
            </a:r>
            <a:r>
              <a:rPr lang="el-GR" sz="2200" err="1"/>
              <a:t>αιμοσιδήρωση</a:t>
            </a:r>
            <a:endParaRPr lang="el-GR" sz="2200"/>
          </a:p>
          <a:p>
            <a:pPr>
              <a:lnSpc>
                <a:spcPct val="150000"/>
              </a:lnSpc>
              <a:buFont typeface="Wingdings" pitchFamily="2" charset="2"/>
              <a:buChar char="ü"/>
            </a:pPr>
            <a:r>
              <a:rPr lang="el-GR" sz="2200"/>
              <a:t>Πνευμονική </a:t>
            </a:r>
            <a:r>
              <a:rPr lang="el-GR" sz="2200" err="1"/>
              <a:t>ενδομητρίωση</a:t>
            </a:r>
            <a:endParaRPr lang="el-GR" sz="2200"/>
          </a:p>
          <a:p>
            <a:pPr>
              <a:lnSpc>
                <a:spcPct val="150000"/>
              </a:lnSpc>
              <a:buFont typeface="Wingdings" pitchFamily="2" charset="2"/>
              <a:buChar char="ü"/>
            </a:pPr>
            <a:r>
              <a:rPr lang="el-GR" sz="2200"/>
              <a:t>Ξένο σώμα, Τραύματα</a:t>
            </a:r>
          </a:p>
        </p:txBody>
      </p:sp>
      <p:pic>
        <p:nvPicPr>
          <p:cNvPr id="5" name="2 - Εικόνα" descr="ΛογότυποΕλληνικά small.png"/>
          <p:cNvPicPr>
            <a:picLocks noChangeAspect="1" noChangeArrowheads="1"/>
          </p:cNvPicPr>
          <p:nvPr/>
        </p:nvPicPr>
        <p:blipFill>
          <a:blip r:embed="rId2" cstate="print"/>
          <a:srcRect/>
          <a:stretch>
            <a:fillRect/>
          </a:stretch>
        </p:blipFill>
        <p:spPr bwMode="auto">
          <a:xfrm>
            <a:off x="7991475" y="260648"/>
            <a:ext cx="1152525" cy="11525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836712"/>
            <a:ext cx="9144000" cy="3877985"/>
          </a:xfrm>
          <a:prstGeom prst="rect">
            <a:avLst/>
          </a:prstGeom>
        </p:spPr>
        <p:txBody>
          <a:bodyPr wrap="square">
            <a:spAutoFit/>
          </a:bodyPr>
          <a:lstStyle/>
          <a:p>
            <a:pPr marL="2743200" lvl="5" indent="-457200"/>
            <a:r>
              <a:rPr lang="el-GR" sz="2400" b="1" dirty="0"/>
              <a:t>	Παθήσεις κυκλοφορικού</a:t>
            </a:r>
            <a:endParaRPr lang="en-US" sz="2400" b="1" dirty="0"/>
          </a:p>
          <a:p>
            <a:pPr lvl="5"/>
            <a:endParaRPr lang="el-GR" sz="2400" b="1" dirty="0"/>
          </a:p>
          <a:p>
            <a:pPr marL="2743200" lvl="5" indent="-457200">
              <a:lnSpc>
                <a:spcPct val="150000"/>
              </a:lnSpc>
              <a:buFont typeface="Wingdings" pitchFamily="2" charset="2"/>
              <a:buChar char="ü"/>
            </a:pPr>
            <a:r>
              <a:rPr lang="el-GR" sz="2200" i="1" dirty="0"/>
              <a:t>Συμφορητική καρδιακή ανεπάρκεια</a:t>
            </a:r>
          </a:p>
          <a:p>
            <a:pPr marL="2743200" lvl="5" indent="-457200">
              <a:lnSpc>
                <a:spcPct val="150000"/>
              </a:lnSpc>
              <a:buFont typeface="Wingdings" pitchFamily="2" charset="2"/>
              <a:buChar char="ü"/>
            </a:pPr>
            <a:r>
              <a:rPr lang="el-GR" sz="2200" i="1" dirty="0"/>
              <a:t>Βαριά στένωση μιτροειδούς</a:t>
            </a:r>
          </a:p>
          <a:p>
            <a:pPr marL="2743200" lvl="5" indent="-457200">
              <a:lnSpc>
                <a:spcPct val="150000"/>
              </a:lnSpc>
              <a:buFont typeface="Wingdings" pitchFamily="2" charset="2"/>
              <a:buChar char="ü"/>
            </a:pPr>
            <a:r>
              <a:rPr lang="el-GR" sz="2200" i="1" dirty="0"/>
              <a:t>Πνευμονική </a:t>
            </a:r>
            <a:r>
              <a:rPr lang="el-GR" sz="2200" i="1" dirty="0" err="1"/>
              <a:t>θρομβοεμβολική</a:t>
            </a:r>
            <a:r>
              <a:rPr lang="el-GR" sz="2200" i="1" dirty="0"/>
              <a:t> νόσος</a:t>
            </a:r>
          </a:p>
          <a:p>
            <a:pPr marL="2743200" lvl="5" indent="-457200">
              <a:lnSpc>
                <a:spcPct val="150000"/>
              </a:lnSpc>
              <a:buFont typeface="Wingdings" pitchFamily="2" charset="2"/>
              <a:buChar char="ü"/>
            </a:pPr>
            <a:r>
              <a:rPr lang="el-GR" sz="2200" i="1" dirty="0"/>
              <a:t>Πρωτοπαθής πνευμονική υπέρταση</a:t>
            </a:r>
          </a:p>
          <a:p>
            <a:pPr marL="2743200" lvl="5" indent="-457200">
              <a:lnSpc>
                <a:spcPct val="150000"/>
              </a:lnSpc>
              <a:buFont typeface="Wingdings" pitchFamily="2" charset="2"/>
              <a:buChar char="ü"/>
            </a:pPr>
            <a:r>
              <a:rPr lang="el-GR" sz="2200" i="1" dirty="0"/>
              <a:t>Σύνδρομο </a:t>
            </a:r>
            <a:r>
              <a:rPr lang="en-US" sz="2200" i="1" dirty="0" err="1"/>
              <a:t>Eisenmenger</a:t>
            </a:r>
            <a:endParaRPr lang="en-US" sz="2200" i="1" dirty="0"/>
          </a:p>
          <a:p>
            <a:pPr marL="2743200" lvl="5" indent="-457200">
              <a:lnSpc>
                <a:spcPct val="150000"/>
              </a:lnSpc>
              <a:buFont typeface="Wingdings" pitchFamily="2" charset="2"/>
              <a:buChar char="ü"/>
            </a:pPr>
            <a:r>
              <a:rPr lang="el-GR" sz="2200" i="1" dirty="0"/>
              <a:t>Αγγειακές δυσπλασίες (Ν. </a:t>
            </a:r>
            <a:r>
              <a:rPr lang="en-US" sz="2200" i="1" dirty="0" err="1"/>
              <a:t>Rendu</a:t>
            </a:r>
            <a:r>
              <a:rPr lang="en-US" sz="2200" i="1" dirty="0"/>
              <a:t>-Osler)</a:t>
            </a:r>
          </a:p>
        </p:txBody>
      </p:sp>
      <p:sp>
        <p:nvSpPr>
          <p:cNvPr id="3" name="2 - Ορθογώνιο"/>
          <p:cNvSpPr/>
          <p:nvPr/>
        </p:nvSpPr>
        <p:spPr>
          <a:xfrm>
            <a:off x="0" y="0"/>
            <a:ext cx="9144000" cy="523220"/>
          </a:xfrm>
          <a:prstGeom prst="rect">
            <a:avLst/>
          </a:prstGeom>
        </p:spPr>
        <p:txBody>
          <a:bodyPr wrap="square">
            <a:spAutoFit/>
          </a:bodyPr>
          <a:lstStyle/>
          <a:p>
            <a:pPr algn="ctr"/>
            <a:r>
              <a:rPr lang="el-GR" sz="2800" b="1">
                <a:effectLst>
                  <a:outerShdw blurRad="38100" dist="38100" dir="2700000" algn="tl">
                    <a:srgbClr val="000000">
                      <a:alpha val="43137"/>
                    </a:srgbClr>
                  </a:outerShdw>
                </a:effectLst>
              </a:rPr>
              <a:t>Αίτια αιμόπτυσης (2)</a:t>
            </a:r>
            <a:endParaRPr lang="el-GR" sz="2800">
              <a:effectLst>
                <a:outerShdw blurRad="38100" dist="38100" dir="2700000" algn="tl">
                  <a:srgbClr val="000000">
                    <a:alpha val="43137"/>
                  </a:srgbClr>
                </a:outerShdw>
              </a:effectLst>
            </a:endParaRPr>
          </a:p>
        </p:txBody>
      </p:sp>
      <p:sp>
        <p:nvSpPr>
          <p:cNvPr id="4" name="3 - TextBox"/>
          <p:cNvSpPr txBox="1"/>
          <p:nvPr/>
        </p:nvSpPr>
        <p:spPr>
          <a:xfrm>
            <a:off x="0" y="4797152"/>
            <a:ext cx="3635896" cy="1477328"/>
          </a:xfrm>
          <a:prstGeom prst="rect">
            <a:avLst/>
          </a:prstGeom>
          <a:noFill/>
        </p:spPr>
        <p:txBody>
          <a:bodyPr wrap="square" rtlCol="0">
            <a:spAutoFit/>
          </a:bodyPr>
          <a:lstStyle/>
          <a:p>
            <a:pPr marL="457200" indent="-457200"/>
            <a:r>
              <a:rPr lang="el-GR" sz="2400" b="1" dirty="0"/>
              <a:t>	</a:t>
            </a:r>
            <a:r>
              <a:rPr lang="el-GR" sz="2400" b="1" dirty="0" err="1"/>
              <a:t>Ψευδοαιμόπτυση</a:t>
            </a:r>
            <a:endParaRPr lang="el-GR" sz="2400" b="1" dirty="0"/>
          </a:p>
          <a:p>
            <a:pPr marL="457200" indent="-457200">
              <a:lnSpc>
                <a:spcPct val="150000"/>
              </a:lnSpc>
              <a:buFont typeface="Wingdings" pitchFamily="2" charset="2"/>
              <a:buChar char="ü"/>
            </a:pPr>
            <a:r>
              <a:rPr lang="el-GR" sz="2200" i="1" dirty="0"/>
              <a:t>Αιμορραγία πεπτικού</a:t>
            </a:r>
          </a:p>
          <a:p>
            <a:pPr marL="457200" indent="-457200">
              <a:lnSpc>
                <a:spcPct val="150000"/>
              </a:lnSpc>
              <a:buFont typeface="Wingdings" pitchFamily="2" charset="2"/>
              <a:buChar char="ü"/>
            </a:pPr>
            <a:r>
              <a:rPr lang="el-GR" sz="2200" i="1" dirty="0"/>
              <a:t>Αιμορραγία ρινοφάρυγγα</a:t>
            </a:r>
          </a:p>
        </p:txBody>
      </p:sp>
      <p:sp>
        <p:nvSpPr>
          <p:cNvPr id="5" name="4 - TextBox"/>
          <p:cNvSpPr txBox="1"/>
          <p:nvPr/>
        </p:nvSpPr>
        <p:spPr>
          <a:xfrm>
            <a:off x="5292080" y="4797152"/>
            <a:ext cx="3452099" cy="1477328"/>
          </a:xfrm>
          <a:prstGeom prst="rect">
            <a:avLst/>
          </a:prstGeom>
          <a:noFill/>
        </p:spPr>
        <p:txBody>
          <a:bodyPr wrap="none" rtlCol="0">
            <a:spAutoFit/>
          </a:bodyPr>
          <a:lstStyle/>
          <a:p>
            <a:pPr marL="457200" indent="-457200">
              <a:lnSpc>
                <a:spcPct val="150000"/>
              </a:lnSpc>
              <a:buFont typeface="Wingdings" pitchFamily="2" charset="2"/>
              <a:buChar char="ü"/>
            </a:pPr>
            <a:r>
              <a:rPr lang="el-GR" sz="2400" b="1"/>
              <a:t>Αιμορραγική διάθεση</a:t>
            </a:r>
          </a:p>
          <a:p>
            <a:pPr marL="457200" indent="-457200">
              <a:lnSpc>
                <a:spcPct val="150000"/>
              </a:lnSpc>
              <a:buFont typeface="Wingdings" pitchFamily="2" charset="2"/>
              <a:buChar char="ü"/>
            </a:pPr>
            <a:r>
              <a:rPr lang="el-GR" sz="2400" b="1"/>
              <a:t>Αντιπηκτική αγωγή</a:t>
            </a:r>
          </a:p>
          <a:p>
            <a:endParaRPr lang="el-GR"/>
          </a:p>
        </p:txBody>
      </p:sp>
      <p:pic>
        <p:nvPicPr>
          <p:cNvPr id="6" name="2 - Εικόνα" descr="ΛογότυποΕλληνικά small.png"/>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819472"/>
            <a:ext cx="9144000" cy="8208912"/>
          </a:xfrm>
          <a:prstGeom prst="rect">
            <a:avLst/>
          </a:prstGeom>
          <a:noFill/>
          <a:ln w="9525">
            <a:noFill/>
            <a:miter lim="800000"/>
            <a:headEnd/>
            <a:tailEnd/>
          </a:ln>
          <a:effectLst/>
        </p:spPr>
      </p:pic>
      <p:pic>
        <p:nvPicPr>
          <p:cNvPr id="3" name="2 - Εικόνα" descr="ΛογότυποΕλληνικά small.png"/>
          <p:cNvPicPr>
            <a:picLocks noChangeAspect="1" noChangeArrowheads="1"/>
          </p:cNvPicPr>
          <p:nvPr/>
        </p:nvPicPr>
        <p:blipFill>
          <a:blip r:embed="rId3"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980728"/>
            <a:ext cx="9144000" cy="2416046"/>
          </a:xfrm>
          <a:prstGeom prst="rect">
            <a:avLst/>
          </a:prstGeom>
          <a:noFill/>
        </p:spPr>
        <p:txBody>
          <a:bodyPr wrap="square" rtlCol="0">
            <a:spAutoFit/>
          </a:bodyPr>
          <a:lstStyle/>
          <a:p>
            <a:r>
              <a:rPr lang="el-GR" sz="2800" b="1" dirty="0">
                <a:effectLst>
                  <a:outerShdw blurRad="38100" dist="38100" dir="2700000" algn="tl">
                    <a:srgbClr val="000000">
                      <a:alpha val="43137"/>
                    </a:srgbClr>
                  </a:outerShdw>
                </a:effectLst>
              </a:rPr>
              <a:t>Διαγνωστική προσέγγιση</a:t>
            </a:r>
          </a:p>
          <a:p>
            <a:endParaRPr lang="el-GR" sz="2400" dirty="0"/>
          </a:p>
          <a:p>
            <a:pPr>
              <a:lnSpc>
                <a:spcPct val="150000"/>
              </a:lnSpc>
            </a:pPr>
            <a:r>
              <a:rPr lang="el-GR" sz="2200" b="1" dirty="0"/>
              <a:t>Απεικονιστικός έλεγχος</a:t>
            </a:r>
          </a:p>
          <a:p>
            <a:pPr>
              <a:lnSpc>
                <a:spcPct val="150000"/>
              </a:lnSpc>
            </a:pPr>
            <a:r>
              <a:rPr lang="el-GR" sz="2400" b="1" i="1" dirty="0"/>
              <a:t>Ακτινογραφία θώρακος</a:t>
            </a:r>
          </a:p>
          <a:p>
            <a:pPr>
              <a:lnSpc>
                <a:spcPct val="150000"/>
              </a:lnSpc>
            </a:pPr>
            <a:r>
              <a:rPr lang="en-US" sz="2200" dirty="0"/>
              <a:t>CT </a:t>
            </a:r>
            <a:r>
              <a:rPr lang="el-GR" sz="2200" dirty="0"/>
              <a:t>θώρακος</a:t>
            </a:r>
          </a:p>
        </p:txBody>
      </p:sp>
      <p:sp>
        <p:nvSpPr>
          <p:cNvPr id="3" name="2 - TextBox"/>
          <p:cNvSpPr txBox="1"/>
          <p:nvPr/>
        </p:nvSpPr>
        <p:spPr>
          <a:xfrm>
            <a:off x="3792407" y="1844824"/>
            <a:ext cx="5351593" cy="1107996"/>
          </a:xfrm>
          <a:prstGeom prst="rect">
            <a:avLst/>
          </a:prstGeom>
          <a:noFill/>
        </p:spPr>
        <p:txBody>
          <a:bodyPr wrap="none" rtlCol="0">
            <a:spAutoFit/>
          </a:bodyPr>
          <a:lstStyle/>
          <a:p>
            <a:pPr>
              <a:lnSpc>
                <a:spcPct val="150000"/>
              </a:lnSpc>
            </a:pPr>
            <a:r>
              <a:rPr lang="el-GR" sz="2200" b="1"/>
              <a:t>Κατευθυνόμενη βιοψία δια λεπτής βελόνης</a:t>
            </a:r>
          </a:p>
          <a:p>
            <a:pPr>
              <a:lnSpc>
                <a:spcPct val="150000"/>
              </a:lnSpc>
            </a:pPr>
            <a:r>
              <a:rPr lang="en-US" sz="2200" b="1"/>
              <a:t>F</a:t>
            </a:r>
            <a:r>
              <a:rPr lang="en-US" sz="2200"/>
              <a:t>ine </a:t>
            </a:r>
            <a:r>
              <a:rPr lang="en-US" sz="2200" b="1"/>
              <a:t>N</a:t>
            </a:r>
            <a:r>
              <a:rPr lang="en-US" sz="2200"/>
              <a:t>eedle </a:t>
            </a:r>
            <a:r>
              <a:rPr lang="en-US" sz="2200" b="1"/>
              <a:t>A</a:t>
            </a:r>
            <a:r>
              <a:rPr lang="en-US" sz="2200"/>
              <a:t>spiration (</a:t>
            </a:r>
            <a:r>
              <a:rPr lang="en-US" sz="2200" b="1"/>
              <a:t>FNA)</a:t>
            </a:r>
            <a:endParaRPr lang="el-GR" sz="2200"/>
          </a:p>
        </p:txBody>
      </p:sp>
      <p:sp>
        <p:nvSpPr>
          <p:cNvPr id="4" name="3 - TextBox"/>
          <p:cNvSpPr txBox="1"/>
          <p:nvPr/>
        </p:nvSpPr>
        <p:spPr>
          <a:xfrm>
            <a:off x="611560" y="3573016"/>
            <a:ext cx="7213321" cy="1015663"/>
          </a:xfrm>
          <a:prstGeom prst="rect">
            <a:avLst/>
          </a:prstGeom>
          <a:noFill/>
        </p:spPr>
        <p:txBody>
          <a:bodyPr wrap="none" rtlCol="0">
            <a:spAutoFit/>
          </a:bodyPr>
          <a:lstStyle/>
          <a:p>
            <a:r>
              <a:rPr lang="el-GR" sz="2000" b="1" dirty="0"/>
              <a:t>Εξέταση πτυέλων :</a:t>
            </a:r>
            <a:r>
              <a:rPr lang="el-GR" sz="2000" dirty="0"/>
              <a:t> Καλλιέργεια πτυέλων / Κυτταρολογική πτυέλων</a:t>
            </a:r>
            <a:endParaRPr lang="el-GR" sz="2000" b="1" dirty="0"/>
          </a:p>
          <a:p>
            <a:endParaRPr lang="el-GR" sz="2000" b="1" dirty="0"/>
          </a:p>
          <a:p>
            <a:r>
              <a:rPr lang="el-GR" sz="2000" b="1" dirty="0"/>
              <a:t>Βρογχοσκόπηση</a:t>
            </a:r>
          </a:p>
        </p:txBody>
      </p:sp>
      <p:pic>
        <p:nvPicPr>
          <p:cNvPr id="5" name="2 - Εικόνα" descr="ΛογότυποΕλληνικά small.png"/>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1340768"/>
            <a:ext cx="8496944" cy="4170372"/>
          </a:xfrm>
          <a:prstGeom prst="rect">
            <a:avLst/>
          </a:prstGeom>
          <a:noFill/>
        </p:spPr>
        <p:txBody>
          <a:bodyPr wrap="square" rtlCol="0">
            <a:spAutoFit/>
          </a:bodyPr>
          <a:lstStyle/>
          <a:p>
            <a:pPr algn="ctr">
              <a:lnSpc>
                <a:spcPct val="150000"/>
              </a:lnSpc>
            </a:pPr>
            <a:r>
              <a:rPr lang="el-GR" sz="3000" b="1" dirty="0"/>
              <a:t>Βήχας</a:t>
            </a:r>
          </a:p>
          <a:p>
            <a:endParaRPr lang="el-GR" sz="2200" b="1" dirty="0"/>
          </a:p>
          <a:p>
            <a:pPr>
              <a:lnSpc>
                <a:spcPct val="150000"/>
              </a:lnSpc>
            </a:pPr>
            <a:r>
              <a:rPr lang="el-GR" sz="2200" i="1" dirty="0"/>
              <a:t>Απότομη εκπνοή του αέρα με κλειστή τη γλωττίδα και παραγωγή χαρακτηριστικού τραχύ ήχου</a:t>
            </a:r>
          </a:p>
          <a:p>
            <a:pPr>
              <a:lnSpc>
                <a:spcPct val="150000"/>
              </a:lnSpc>
            </a:pPr>
            <a:r>
              <a:rPr lang="el-GR" sz="2200" i="1" dirty="0"/>
              <a:t>Οξύς βήχας: διάρκεια ≤ 3βδομάδες  (σύνηθες αίτιο: ιογενείς λοιμώξεις)  </a:t>
            </a:r>
          </a:p>
          <a:p>
            <a:pPr>
              <a:lnSpc>
                <a:spcPct val="150000"/>
              </a:lnSpc>
            </a:pPr>
            <a:r>
              <a:rPr lang="el-GR" sz="2200" i="1" dirty="0"/>
              <a:t>Χρόνιος βήχας: διάρκεια &gt; 3βδομάδες</a:t>
            </a:r>
          </a:p>
          <a:p>
            <a:pPr>
              <a:lnSpc>
                <a:spcPct val="150000"/>
              </a:lnSpc>
            </a:pPr>
            <a:r>
              <a:rPr lang="el-GR" sz="2200" dirty="0"/>
              <a:t> </a:t>
            </a:r>
          </a:p>
          <a:p>
            <a:pPr>
              <a:lnSpc>
                <a:spcPct val="150000"/>
              </a:lnSpc>
            </a:pPr>
            <a:endParaRPr lang="el-GR" sz="2200" dirty="0"/>
          </a:p>
        </p:txBody>
      </p:sp>
      <p:pic>
        <p:nvPicPr>
          <p:cNvPr id="3" name="2 - Εικόνα" descr="ΛογότυποΕλληνικά small.png"/>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049325" y="4077072"/>
            <a:ext cx="2973157" cy="278092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0" y="0"/>
            <a:ext cx="9144000" cy="7929594"/>
          </a:xfrm>
          <a:prstGeom prst="rect">
            <a:avLst/>
          </a:prstGeom>
        </p:spPr>
      </p:pic>
      <p:sp>
        <p:nvSpPr>
          <p:cNvPr id="3" name="2 - Ορθογώνιο"/>
          <p:cNvSpPr/>
          <p:nvPr/>
        </p:nvSpPr>
        <p:spPr>
          <a:xfrm>
            <a:off x="4786314" y="4786322"/>
            <a:ext cx="4143404"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46445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1043608" y="764704"/>
            <a:ext cx="18450260" cy="17398552"/>
          </a:xfrm>
          <a:prstGeom prst="rect">
            <a:avLst/>
          </a:prstGeom>
          <a:solidFill>
            <a:schemeClr val="bg1"/>
          </a:solidFill>
        </p:spPr>
      </p:pic>
      <p:sp>
        <p:nvSpPr>
          <p:cNvPr id="3" name="2 - Ορθογώνιο"/>
          <p:cNvSpPr/>
          <p:nvPr/>
        </p:nvSpPr>
        <p:spPr>
          <a:xfrm>
            <a:off x="1043608" y="764704"/>
            <a:ext cx="1166529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a:solidFill>
                  <a:schemeClr val="tx1"/>
                </a:solidFill>
                <a:effectLst>
                  <a:outerShdw blurRad="38100" dist="38100" dir="2700000" algn="tl">
                    <a:srgbClr val="000000">
                      <a:alpha val="43137"/>
                    </a:srgbClr>
                  </a:outerShdw>
                </a:effectLst>
              </a:rPr>
              <a:t>    Διαγνωστική προσέγγιση</a:t>
            </a:r>
          </a:p>
        </p:txBody>
      </p:sp>
      <p:sp>
        <p:nvSpPr>
          <p:cNvPr id="4" name="3 - Ορθογώνιο"/>
          <p:cNvSpPr/>
          <p:nvPr/>
        </p:nvSpPr>
        <p:spPr>
          <a:xfrm>
            <a:off x="7596336" y="764704"/>
            <a:ext cx="9937104" cy="7632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ρθογώνιο"/>
          <p:cNvSpPr/>
          <p:nvPr/>
        </p:nvSpPr>
        <p:spPr>
          <a:xfrm>
            <a:off x="179512" y="6453336"/>
            <a:ext cx="1224136"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46445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3857684" y="-571528"/>
            <a:ext cx="13001684" cy="9001188"/>
          </a:xfrm>
          <a:prstGeom prst="rect">
            <a:avLst/>
          </a:prstGeom>
        </p:spPr>
      </p:pic>
      <p:sp>
        <p:nvSpPr>
          <p:cNvPr id="3" name="2 - Στρογγυλεμένο ορθογώνιο"/>
          <p:cNvSpPr/>
          <p:nvPr/>
        </p:nvSpPr>
        <p:spPr>
          <a:xfrm>
            <a:off x="-3929122" y="-642966"/>
            <a:ext cx="4500594" cy="2286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Approach to the evaluation of nonlife-threatening hemoptysis</a:t>
            </a:r>
            <a:endParaRPr lang="el-GR" dirty="0"/>
          </a:p>
        </p:txBody>
      </p:sp>
      <p:sp>
        <p:nvSpPr>
          <p:cNvPr id="6" name="5 - Ορθογώνιο"/>
          <p:cNvSpPr/>
          <p:nvPr/>
        </p:nvSpPr>
        <p:spPr>
          <a:xfrm>
            <a:off x="571472" y="-500090"/>
            <a:ext cx="7358114"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1643042" y="0"/>
            <a:ext cx="7500958" cy="369332"/>
          </a:xfrm>
          <a:prstGeom prst="rect">
            <a:avLst/>
          </a:prstGeom>
        </p:spPr>
        <p:txBody>
          <a:bodyPr wrap="square">
            <a:spAutoFit/>
          </a:bodyPr>
          <a:lstStyle/>
          <a:p>
            <a:r>
              <a:rPr lang="en-US" b="1" dirty="0"/>
              <a:t>Approach to the evaluation of nonlife-threatening </a:t>
            </a:r>
            <a:r>
              <a:rPr lang="en-US" b="1" dirty="0" err="1"/>
              <a:t>hemoptysis</a:t>
            </a:r>
            <a:endParaRPr lang="el-GR" b="1" dirty="0"/>
          </a:p>
        </p:txBody>
      </p:sp>
    </p:spTree>
    <p:extLst>
      <p:ext uri="{BB962C8B-B14F-4D97-AF65-F5344CB8AC3E}">
        <p14:creationId xmlns:p14="http://schemas.microsoft.com/office/powerpoint/2010/main" val="4046445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0" y="188640"/>
            <a:ext cx="9144000" cy="1253801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0" y="-8784976"/>
            <a:ext cx="9144000" cy="17569952"/>
          </a:xfrm>
          <a:prstGeom prst="rect">
            <a:avLst/>
          </a:prstGeom>
        </p:spPr>
      </p:pic>
      <p:sp>
        <p:nvSpPr>
          <p:cNvPr id="4" name="3 - Ορθογώνιο"/>
          <p:cNvSpPr/>
          <p:nvPr/>
        </p:nvSpPr>
        <p:spPr>
          <a:xfrm>
            <a:off x="0" y="0"/>
            <a:ext cx="9144000"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ρθογώνιο"/>
          <p:cNvSpPr/>
          <p:nvPr/>
        </p:nvSpPr>
        <p:spPr>
          <a:xfrm>
            <a:off x="0" y="6237312"/>
            <a:ext cx="914400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36945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1052736"/>
            <a:ext cx="8208912" cy="2262158"/>
          </a:xfrm>
          <a:prstGeom prst="rect">
            <a:avLst/>
          </a:prstGeom>
          <a:noFill/>
        </p:spPr>
        <p:txBody>
          <a:bodyPr wrap="square" rtlCol="0">
            <a:spAutoFit/>
          </a:bodyPr>
          <a:lstStyle/>
          <a:p>
            <a:pPr algn="ctr">
              <a:lnSpc>
                <a:spcPct val="150000"/>
              </a:lnSpc>
            </a:pPr>
            <a:r>
              <a:rPr lang="el-GR" sz="2800" b="1" dirty="0" err="1"/>
              <a:t>Πληκτροδακτυλία</a:t>
            </a:r>
            <a:r>
              <a:rPr lang="el-GR" sz="2800" b="1" dirty="0"/>
              <a:t> ή </a:t>
            </a:r>
            <a:r>
              <a:rPr lang="el-GR" sz="2800" b="1" dirty="0" err="1"/>
              <a:t>Ιπποκράτια</a:t>
            </a:r>
            <a:r>
              <a:rPr lang="el-GR" sz="2800" b="1" dirty="0"/>
              <a:t> δάκτυλα</a:t>
            </a:r>
          </a:p>
          <a:p>
            <a:pPr algn="just">
              <a:lnSpc>
                <a:spcPct val="150000"/>
              </a:lnSpc>
            </a:pPr>
            <a:r>
              <a:rPr lang="el-GR" sz="2200" b="1" i="1" dirty="0" err="1"/>
              <a:t>Υπερτροφική</a:t>
            </a:r>
            <a:r>
              <a:rPr lang="el-GR" sz="2200" b="1" i="1" dirty="0"/>
              <a:t> </a:t>
            </a:r>
            <a:r>
              <a:rPr lang="el-GR" sz="2200" b="1" i="1" dirty="0" err="1"/>
              <a:t>οστεοαρθρίτιδα</a:t>
            </a:r>
            <a:r>
              <a:rPr lang="el-GR" sz="2200" b="1" i="1" dirty="0"/>
              <a:t>: </a:t>
            </a:r>
            <a:r>
              <a:rPr lang="el-GR" sz="2200" i="1" dirty="0"/>
              <a:t>αυξημένη κύρτωση των ονύχων         με πάχυνση και </a:t>
            </a:r>
            <a:r>
              <a:rPr lang="el-GR" sz="2200" i="1" dirty="0" err="1"/>
              <a:t>αποστρογγυλοποίηση</a:t>
            </a:r>
            <a:r>
              <a:rPr lang="el-GR" sz="2200" i="1" dirty="0"/>
              <a:t> των ονυχοφόρων φαλάγγων,       ως αποτέλεσμα πάχυνσης των μαλακών ιστών της περιοχής</a:t>
            </a:r>
          </a:p>
        </p:txBody>
      </p:sp>
      <p:pic>
        <p:nvPicPr>
          <p:cNvPr id="3" name="2 - Εικόνα" descr="ΛογότυποΕλληνικά small.png"/>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pic>
        <p:nvPicPr>
          <p:cNvPr id="6148" name="Picture 4" descr="http://www.doctor4all.gr/portal/images/stories/photos/giatron/anapneustiko/icon01.jpg"/>
          <p:cNvPicPr>
            <a:picLocks noChangeAspect="1" noChangeArrowheads="1"/>
          </p:cNvPicPr>
          <p:nvPr/>
        </p:nvPicPr>
        <p:blipFill>
          <a:blip r:embed="rId3" cstate="print"/>
          <a:srcRect/>
          <a:stretch>
            <a:fillRect/>
          </a:stretch>
        </p:blipFill>
        <p:spPr bwMode="auto">
          <a:xfrm>
            <a:off x="1691680" y="4293096"/>
            <a:ext cx="5905500" cy="197167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ZOCl5zQCkwI/Tvx0j3VFrhI/AAAAAAAAAIE/751LGW9RK2A/s1600/images.jpg"/>
          <p:cNvPicPr>
            <a:picLocks noChangeAspect="1" noChangeArrowheads="1"/>
          </p:cNvPicPr>
          <p:nvPr/>
        </p:nvPicPr>
        <p:blipFill>
          <a:blip r:embed="rId2" cstate="print"/>
          <a:srcRect/>
          <a:stretch>
            <a:fillRect/>
          </a:stretch>
        </p:blipFill>
        <p:spPr bwMode="auto">
          <a:xfrm>
            <a:off x="0" y="0"/>
            <a:ext cx="2390775" cy="2420888"/>
          </a:xfrm>
          <a:prstGeom prst="rect">
            <a:avLst/>
          </a:prstGeom>
          <a:noFill/>
        </p:spPr>
      </p:pic>
      <p:pic>
        <p:nvPicPr>
          <p:cNvPr id="41986" name="Picture 2" descr="https://encrypted-tbn3.gstatic.com/images?q=tbn:ANd9GcTEXR3_0U1EOks31EVuKaY97aoRHMR_2dHXpYSLTi4QXAXZsvsS"/>
          <p:cNvPicPr>
            <a:picLocks noChangeAspect="1" noChangeArrowheads="1"/>
          </p:cNvPicPr>
          <p:nvPr/>
        </p:nvPicPr>
        <p:blipFill>
          <a:blip r:embed="rId3" cstate="print"/>
          <a:srcRect/>
          <a:stretch>
            <a:fillRect/>
          </a:stretch>
        </p:blipFill>
        <p:spPr bwMode="auto">
          <a:xfrm>
            <a:off x="1763688" y="2276872"/>
            <a:ext cx="3816424" cy="2400438"/>
          </a:xfrm>
          <a:prstGeom prst="rect">
            <a:avLst/>
          </a:prstGeom>
          <a:noFill/>
        </p:spPr>
      </p:pic>
      <p:pic>
        <p:nvPicPr>
          <p:cNvPr id="41988" name="Picture 4" descr="https://encrypted-tbn0.gstatic.com/images?q=tbn:ANd9GcRSpopbkFmFa3330Uo3ir2xbyU9HwAMbKW8yUjJdBh6Sw4Q6rGKzA"/>
          <p:cNvPicPr>
            <a:picLocks noChangeAspect="1" noChangeArrowheads="1"/>
          </p:cNvPicPr>
          <p:nvPr/>
        </p:nvPicPr>
        <p:blipFill>
          <a:blip r:embed="rId4" cstate="print"/>
          <a:srcRect/>
          <a:stretch>
            <a:fillRect/>
          </a:stretch>
        </p:blipFill>
        <p:spPr bwMode="auto">
          <a:xfrm>
            <a:off x="5652120" y="4509120"/>
            <a:ext cx="3491880" cy="2348880"/>
          </a:xfrm>
          <a:prstGeom prst="rect">
            <a:avLst/>
          </a:prstGeom>
          <a:noFill/>
        </p:spPr>
      </p:pic>
      <p:sp>
        <p:nvSpPr>
          <p:cNvPr id="5" name="4 - Ορθογώνιο"/>
          <p:cNvSpPr/>
          <p:nvPr/>
        </p:nvSpPr>
        <p:spPr>
          <a:xfrm>
            <a:off x="2843808" y="260648"/>
            <a:ext cx="2919774" cy="671851"/>
          </a:xfrm>
          <a:prstGeom prst="rect">
            <a:avLst/>
          </a:prstGeom>
        </p:spPr>
        <p:txBody>
          <a:bodyPr wrap="none">
            <a:spAutoFit/>
          </a:bodyPr>
          <a:lstStyle/>
          <a:p>
            <a:pPr algn="ctr">
              <a:lnSpc>
                <a:spcPct val="150000"/>
              </a:lnSpc>
            </a:pPr>
            <a:r>
              <a:rPr lang="el-GR" sz="2800" b="1" dirty="0" err="1"/>
              <a:t>Πληκτροδακτυλία</a:t>
            </a:r>
            <a:r>
              <a:rPr lang="el-GR" b="1" dirty="0"/>
              <a:t> </a:t>
            </a:r>
          </a:p>
        </p:txBody>
      </p:sp>
      <p:pic>
        <p:nvPicPr>
          <p:cNvPr id="6" name="2 - Εικόνα" descr="ΛογότυποΕλληνικά small.png">
            <a:extLst>
              <a:ext uri="{FF2B5EF4-FFF2-40B4-BE49-F238E27FC236}">
                <a16:creationId xmlns:a16="http://schemas.microsoft.com/office/drawing/2014/main" id="{EB9BB15F-587B-3F41-9D47-7954CD8EE4F0}"/>
              </a:ext>
            </a:extLst>
          </p:cNvPr>
          <p:cNvPicPr>
            <a:picLocks noChangeAspect="1" noChangeArrowheads="1"/>
          </p:cNvPicPr>
          <p:nvPr/>
        </p:nvPicPr>
        <p:blipFill>
          <a:blip r:embed="rId5"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548680"/>
            <a:ext cx="9144000" cy="1969770"/>
          </a:xfrm>
          <a:prstGeom prst="rect">
            <a:avLst/>
          </a:prstGeom>
          <a:noFill/>
        </p:spPr>
        <p:txBody>
          <a:bodyPr wrap="square" rtlCol="0">
            <a:spAutoFit/>
          </a:bodyPr>
          <a:lstStyle/>
          <a:p>
            <a:pPr algn="ctr"/>
            <a:r>
              <a:rPr lang="el-GR" sz="2800" b="1" dirty="0"/>
              <a:t>Παθογένεια </a:t>
            </a:r>
            <a:r>
              <a:rPr lang="el-GR" sz="2800" b="1" dirty="0" err="1"/>
              <a:t>Πληκτροδακτυλίας</a:t>
            </a:r>
            <a:endParaRPr lang="el-GR" sz="2800" b="1" dirty="0"/>
          </a:p>
          <a:p>
            <a:pPr algn="ctr"/>
            <a:endParaRPr lang="el-GR" sz="2400" b="1" dirty="0"/>
          </a:p>
          <a:p>
            <a:pPr algn="ctr"/>
            <a:r>
              <a:rPr lang="el-GR" sz="2400" b="1" dirty="0"/>
              <a:t>Άγνωστη</a:t>
            </a:r>
          </a:p>
          <a:p>
            <a:pPr algn="ctr"/>
            <a:endParaRPr lang="el-GR" sz="2400" b="1" dirty="0"/>
          </a:p>
          <a:p>
            <a:pPr algn="ctr"/>
            <a:endParaRPr lang="el-GR" sz="2200" dirty="0"/>
          </a:p>
        </p:txBody>
      </p:sp>
      <p:pic>
        <p:nvPicPr>
          <p:cNvPr id="3" name="2 - Εικόνα" descr="ΛογότυποΕλληνικά small.png">
            <a:extLst>
              <a:ext uri="{FF2B5EF4-FFF2-40B4-BE49-F238E27FC236}">
                <a16:creationId xmlns:a16="http://schemas.microsoft.com/office/drawing/2014/main" id="{27201DE4-54FE-1A41-BA1E-642E83AC23F2}"/>
              </a:ext>
            </a:extLst>
          </p:cNvPr>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448175" y="2060848"/>
            <a:ext cx="4695825" cy="4219575"/>
          </a:xfrm>
          <a:prstGeom prst="rect">
            <a:avLst/>
          </a:prstGeom>
          <a:noFill/>
          <a:ln w="9525">
            <a:noFill/>
            <a:miter lim="800000"/>
            <a:headEnd/>
            <a:tailEnd/>
          </a:ln>
        </p:spPr>
      </p:pic>
      <p:sp>
        <p:nvSpPr>
          <p:cNvPr id="5" name="4 - Ορθογώνιο"/>
          <p:cNvSpPr/>
          <p:nvPr/>
        </p:nvSpPr>
        <p:spPr>
          <a:xfrm>
            <a:off x="0" y="3140968"/>
            <a:ext cx="4427984" cy="1938992"/>
          </a:xfrm>
          <a:prstGeom prst="rect">
            <a:avLst/>
          </a:prstGeom>
        </p:spPr>
        <p:txBody>
          <a:bodyPr wrap="square">
            <a:spAutoFit/>
          </a:bodyPr>
          <a:lstStyle/>
          <a:p>
            <a:pPr algn="just">
              <a:lnSpc>
                <a:spcPct val="150000"/>
              </a:lnSpc>
            </a:pPr>
            <a:r>
              <a:rPr lang="el-GR" sz="2000" i="1" dirty="0"/>
              <a:t>Πιθανή συσχέτιση με </a:t>
            </a:r>
            <a:endParaRPr lang="en-US" sz="2000" i="1" dirty="0"/>
          </a:p>
          <a:p>
            <a:pPr marL="342900" indent="-342900" algn="just">
              <a:lnSpc>
                <a:spcPct val="150000"/>
              </a:lnSpc>
              <a:buFont typeface="Wingdings" pitchFamily="2" charset="2"/>
              <a:buChar char="ü"/>
            </a:pPr>
            <a:r>
              <a:rPr lang="el-GR" sz="2000" i="1" dirty="0"/>
              <a:t>τοπική αγγειοδιασταλτική δράση αυξητικών παραγόντων πνευμονικής προέλευσης ή </a:t>
            </a:r>
            <a:r>
              <a:rPr lang="el-GR" sz="2000" i="1" dirty="0" err="1"/>
              <a:t>προσταγλανδινών</a:t>
            </a:r>
            <a:endParaRPr lang="el-GR" sz="20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404664"/>
            <a:ext cx="9144000" cy="6109365"/>
          </a:xfrm>
          <a:prstGeom prst="rect">
            <a:avLst/>
          </a:prstGeom>
          <a:noFill/>
        </p:spPr>
        <p:txBody>
          <a:bodyPr wrap="square" rtlCol="0">
            <a:spAutoFit/>
          </a:bodyPr>
          <a:lstStyle/>
          <a:p>
            <a:pPr algn="ctr"/>
            <a:r>
              <a:rPr lang="el-GR" sz="2800" b="1" dirty="0"/>
              <a:t>Αίτια </a:t>
            </a:r>
            <a:r>
              <a:rPr lang="el-GR" sz="2800" b="1" dirty="0" err="1"/>
              <a:t>Πληκτοδακτυλίας</a:t>
            </a:r>
            <a:r>
              <a:rPr lang="el-GR" sz="2800" b="1" dirty="0"/>
              <a:t> (1)</a:t>
            </a:r>
          </a:p>
          <a:p>
            <a:pPr algn="ctr">
              <a:lnSpc>
                <a:spcPct val="150000"/>
              </a:lnSpc>
            </a:pPr>
            <a:endParaRPr lang="el-GR" sz="2200" b="1" i="1" dirty="0"/>
          </a:p>
          <a:p>
            <a:pPr marL="914400" lvl="1" indent="-457200" algn="just">
              <a:lnSpc>
                <a:spcPct val="150000"/>
              </a:lnSpc>
              <a:buFont typeface="+mj-lt"/>
              <a:buAutoNum type="arabicPeriod"/>
            </a:pPr>
            <a:r>
              <a:rPr lang="el-GR" sz="2200" b="1" i="1" dirty="0"/>
              <a:t>Κληρονομική</a:t>
            </a:r>
          </a:p>
          <a:p>
            <a:pPr marL="914400" lvl="1" indent="-457200" algn="just">
              <a:lnSpc>
                <a:spcPct val="150000"/>
              </a:lnSpc>
              <a:buFont typeface="+mj-lt"/>
              <a:buAutoNum type="arabicPeriod"/>
            </a:pPr>
            <a:r>
              <a:rPr lang="el-GR" sz="2200" b="1" i="1" dirty="0"/>
              <a:t>Υπερθυρεοειδισμός</a:t>
            </a:r>
          </a:p>
          <a:p>
            <a:pPr marL="914400" lvl="1" indent="-457200" algn="just">
              <a:lnSpc>
                <a:spcPct val="150000"/>
              </a:lnSpc>
              <a:buFont typeface="+mj-lt"/>
              <a:buAutoNum type="arabicPeriod"/>
            </a:pPr>
            <a:r>
              <a:rPr lang="el-GR" sz="2200" b="1" i="1" dirty="0"/>
              <a:t>Τοπικές αγγειακές ανωμαλίες</a:t>
            </a:r>
          </a:p>
          <a:p>
            <a:pPr marL="914400" lvl="1" indent="-457200" algn="just">
              <a:lnSpc>
                <a:spcPct val="150000"/>
              </a:lnSpc>
              <a:buFont typeface="+mj-lt"/>
              <a:buAutoNum type="arabicPeriod"/>
            </a:pPr>
            <a:r>
              <a:rPr lang="el-GR" sz="2200" b="1" i="1" dirty="0"/>
              <a:t>Πνευμονικά νοσήματα</a:t>
            </a:r>
          </a:p>
          <a:p>
            <a:pPr marL="914400" lvl="1" indent="-457200" algn="just">
              <a:lnSpc>
                <a:spcPct val="150000"/>
              </a:lnSpc>
              <a:buFont typeface="Wingdings" pitchFamily="2" charset="2"/>
              <a:buChar char="ü"/>
            </a:pPr>
            <a:r>
              <a:rPr lang="el-GR" sz="2200" i="1" dirty="0" err="1"/>
              <a:t>Βρογχογενές</a:t>
            </a:r>
            <a:r>
              <a:rPr lang="el-GR" sz="2200" i="1" dirty="0"/>
              <a:t> </a:t>
            </a:r>
            <a:r>
              <a:rPr lang="en-US" sz="2200" i="1" dirty="0"/>
              <a:t>Ca </a:t>
            </a:r>
            <a:r>
              <a:rPr lang="el-GR" sz="2200" i="1" dirty="0" err="1"/>
              <a:t>πνεύμονος</a:t>
            </a:r>
            <a:endParaRPr lang="el-GR" sz="2200" i="1" dirty="0"/>
          </a:p>
          <a:p>
            <a:pPr marL="914400" lvl="1" indent="-457200" algn="just">
              <a:lnSpc>
                <a:spcPct val="150000"/>
              </a:lnSpc>
              <a:buFont typeface="Wingdings" pitchFamily="2" charset="2"/>
              <a:buChar char="ü"/>
            </a:pPr>
            <a:r>
              <a:rPr lang="el-GR" sz="2200" i="1" dirty="0"/>
              <a:t>Νεοπλάσματα υπεζωκότα</a:t>
            </a:r>
          </a:p>
          <a:p>
            <a:pPr marL="914400" lvl="1" indent="-457200" algn="just">
              <a:lnSpc>
                <a:spcPct val="150000"/>
              </a:lnSpc>
              <a:buFont typeface="Wingdings" pitchFamily="2" charset="2"/>
              <a:buChar char="ü"/>
            </a:pPr>
            <a:r>
              <a:rPr lang="el-GR" sz="2200" i="1" dirty="0"/>
              <a:t>Χρόνιες λοιμώξεις (απόστημα </a:t>
            </a:r>
            <a:r>
              <a:rPr lang="el-GR" sz="2200" i="1" dirty="0" err="1"/>
              <a:t>πνεύμονος</a:t>
            </a:r>
            <a:r>
              <a:rPr lang="el-GR" sz="2200" i="1" dirty="0"/>
              <a:t>, εμπύημα, </a:t>
            </a:r>
            <a:r>
              <a:rPr lang="el-GR" sz="2200" i="1" dirty="0" err="1"/>
              <a:t>βρογχεκτασίες</a:t>
            </a:r>
            <a:r>
              <a:rPr lang="el-GR" sz="2200" i="1" dirty="0"/>
              <a:t>)</a:t>
            </a:r>
          </a:p>
          <a:p>
            <a:pPr marL="914400" lvl="1" indent="-457200" algn="just">
              <a:lnSpc>
                <a:spcPct val="150000"/>
              </a:lnSpc>
              <a:buFont typeface="Wingdings" pitchFamily="2" charset="2"/>
              <a:buChar char="ü"/>
            </a:pPr>
            <a:r>
              <a:rPr lang="el-GR" sz="2200" i="1" dirty="0"/>
              <a:t>Εμφύσημα με πνευμονική υπέρταση</a:t>
            </a:r>
          </a:p>
          <a:p>
            <a:pPr marL="914400" lvl="1" indent="-457200" algn="just">
              <a:lnSpc>
                <a:spcPct val="150000"/>
              </a:lnSpc>
              <a:buFont typeface="Wingdings" pitchFamily="2" charset="2"/>
              <a:buChar char="ü"/>
            </a:pPr>
            <a:r>
              <a:rPr lang="el-GR" sz="2200" i="1" dirty="0"/>
              <a:t>Πνευμονική αρτηριοσκλήρυνση</a:t>
            </a:r>
          </a:p>
          <a:p>
            <a:pPr marL="914400" lvl="1" indent="-457200" algn="just">
              <a:lnSpc>
                <a:spcPct val="150000"/>
              </a:lnSpc>
            </a:pPr>
            <a:endParaRPr lang="el-GR" sz="2200" dirty="0"/>
          </a:p>
        </p:txBody>
      </p:sp>
      <p:pic>
        <p:nvPicPr>
          <p:cNvPr id="3" name="2 - Εικόνα" descr="ΛογότυποΕλληνικά small.png">
            <a:extLst>
              <a:ext uri="{FF2B5EF4-FFF2-40B4-BE49-F238E27FC236}">
                <a16:creationId xmlns:a16="http://schemas.microsoft.com/office/drawing/2014/main" id="{1FC1BBF4-54A3-8E4C-9E25-A0837499C96F}"/>
              </a:ext>
            </a:extLst>
          </p:cNvPr>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694140"/>
          </a:xfrm>
          <a:prstGeom prst="rect">
            <a:avLst/>
          </a:prstGeom>
        </p:spPr>
        <p:txBody>
          <a:bodyPr wrap="square">
            <a:spAutoFit/>
          </a:bodyPr>
          <a:lstStyle/>
          <a:p>
            <a:pPr algn="ctr">
              <a:lnSpc>
                <a:spcPct val="150000"/>
              </a:lnSpc>
            </a:pPr>
            <a:r>
              <a:rPr lang="el-GR" sz="2200" b="1" dirty="0"/>
              <a:t>Αντανακλαστικό του βήχα</a:t>
            </a:r>
          </a:p>
          <a:p>
            <a:pPr algn="ctr">
              <a:lnSpc>
                <a:spcPct val="150000"/>
              </a:lnSpc>
            </a:pPr>
            <a:endParaRPr lang="el-GR" sz="2200" b="1" dirty="0"/>
          </a:p>
          <a:p>
            <a:pPr>
              <a:lnSpc>
                <a:spcPct val="150000"/>
              </a:lnSpc>
            </a:pPr>
            <a:r>
              <a:rPr lang="el-GR" b="1" i="1" dirty="0"/>
              <a:t>Αποστολή του βήχα</a:t>
            </a:r>
            <a:r>
              <a:rPr lang="el-GR" i="1" dirty="0"/>
              <a:t>: Προστασία της αεροφόρου οδού των πνευμόνων από χημικές ή μηχανικές ερεθιστικές ουσίες</a:t>
            </a:r>
          </a:p>
          <a:p>
            <a:pPr>
              <a:lnSpc>
                <a:spcPct val="150000"/>
              </a:lnSpc>
            </a:pPr>
            <a:r>
              <a:rPr lang="el-GR" i="1" dirty="0"/>
              <a:t>Κέντρο βήχα: Προμήκης</a:t>
            </a:r>
          </a:p>
          <a:p>
            <a:pPr marL="457200" indent="-457200">
              <a:lnSpc>
                <a:spcPct val="150000"/>
              </a:lnSpc>
              <a:buFont typeface="+mj-lt"/>
              <a:buAutoNum type="arabicPeriod"/>
            </a:pPr>
            <a:r>
              <a:rPr lang="el-GR" i="1" dirty="0"/>
              <a:t>Φάση ερεθισμού υποδοχέων</a:t>
            </a:r>
          </a:p>
          <a:p>
            <a:pPr marL="457200" indent="-457200">
              <a:lnSpc>
                <a:spcPct val="150000"/>
              </a:lnSpc>
              <a:buFont typeface="+mj-lt"/>
              <a:buAutoNum type="arabicPeriod"/>
            </a:pPr>
            <a:r>
              <a:rPr lang="el-GR" i="1" dirty="0"/>
              <a:t>Φάση βαθιάς εισπνοής διάρκειας &gt;2</a:t>
            </a:r>
            <a:r>
              <a:rPr lang="en-US" i="1" dirty="0"/>
              <a:t>sec</a:t>
            </a:r>
            <a:r>
              <a:rPr lang="el-GR" i="1" dirty="0"/>
              <a:t> (2,5 </a:t>
            </a:r>
            <a:r>
              <a:rPr lang="en-US" i="1" dirty="0"/>
              <a:t>L </a:t>
            </a:r>
            <a:r>
              <a:rPr lang="el-GR" i="1" dirty="0"/>
              <a:t>αέρα)</a:t>
            </a:r>
          </a:p>
          <a:p>
            <a:pPr marL="457200" indent="-457200">
              <a:lnSpc>
                <a:spcPct val="150000"/>
              </a:lnSpc>
              <a:buFont typeface="+mj-lt"/>
              <a:buAutoNum type="arabicPeriod"/>
            </a:pPr>
            <a:r>
              <a:rPr lang="el-GR" i="1" dirty="0"/>
              <a:t>Φάση συμπίεσης: σύγκλειση της γλωττίδας, παγίδευση αέρα στους πνεύμονες</a:t>
            </a:r>
          </a:p>
          <a:p>
            <a:pPr marL="457200" indent="-457200">
              <a:lnSpc>
                <a:spcPct val="150000"/>
              </a:lnSpc>
              <a:buFont typeface="+mj-lt"/>
              <a:buAutoNum type="arabicPeriod"/>
            </a:pPr>
            <a:r>
              <a:rPr lang="el-GR" i="1" dirty="0"/>
              <a:t>Φάση εξώθησης &lt;1</a:t>
            </a:r>
            <a:r>
              <a:rPr lang="en-US" i="1" dirty="0"/>
              <a:t>sec </a:t>
            </a:r>
            <a:r>
              <a:rPr lang="el-GR" i="1" dirty="0"/>
              <a:t>: Σύσπαση θωρακικών και κοιλιακών μυών, αύξηση </a:t>
            </a:r>
            <a:r>
              <a:rPr lang="el-GR" i="1" dirty="0" err="1"/>
              <a:t>ενδοπνευμονικής</a:t>
            </a:r>
            <a:r>
              <a:rPr lang="el-GR" i="1" dirty="0"/>
              <a:t> πίεσης (1000</a:t>
            </a:r>
            <a:r>
              <a:rPr lang="en-US" i="1" dirty="0"/>
              <a:t>mmHg)-</a:t>
            </a:r>
            <a:r>
              <a:rPr lang="el-GR" i="1" dirty="0"/>
              <a:t>Απότομη διάνοιξη της γλωττίδας</a:t>
            </a:r>
            <a:r>
              <a:rPr lang="en-US" i="1" dirty="0"/>
              <a:t>-</a:t>
            </a:r>
            <a:endParaRPr lang="el-GR" i="1" dirty="0"/>
          </a:p>
          <a:p>
            <a:pPr lvl="1">
              <a:lnSpc>
                <a:spcPct val="150000"/>
              </a:lnSpc>
            </a:pPr>
            <a:r>
              <a:rPr lang="el-GR" i="1" dirty="0"/>
              <a:t>Ανάπτυξη μεγάλης διαφοράς πίεσης ανάμεσα στον αυλό του τραχειοβρογχικού δένδρου  και της φαρυγγικής κοιλότητας, ισχυρή </a:t>
            </a:r>
            <a:r>
              <a:rPr lang="el-GR" i="1" dirty="0" err="1"/>
              <a:t>εξωθητική</a:t>
            </a:r>
            <a:r>
              <a:rPr lang="el-GR" i="1" dirty="0"/>
              <a:t> ροή αέρα με βεληνεκές 120 </a:t>
            </a:r>
            <a:r>
              <a:rPr lang="en-US" i="1" dirty="0"/>
              <a:t>cm-</a:t>
            </a:r>
            <a:r>
              <a:rPr lang="el-GR" i="1" dirty="0"/>
              <a:t>200 </a:t>
            </a:r>
            <a:r>
              <a:rPr lang="en-US" i="1" dirty="0"/>
              <a:t>cm</a:t>
            </a:r>
            <a:r>
              <a:rPr lang="el-GR" i="1" dirty="0"/>
              <a:t>  και ταχύτητα έως 120</a:t>
            </a:r>
            <a:r>
              <a:rPr lang="en-US" i="1" dirty="0"/>
              <a:t>km/h</a:t>
            </a:r>
            <a:endParaRPr lang="el-GR" i="1" dirty="0"/>
          </a:p>
          <a:p>
            <a:pPr>
              <a:lnSpc>
                <a:spcPct val="150000"/>
              </a:lnSpc>
            </a:pPr>
            <a:endParaRPr lang="el-GR" sz="2200" dirty="0"/>
          </a:p>
          <a:p>
            <a:pPr>
              <a:lnSpc>
                <a:spcPct val="150000"/>
              </a:lnSpc>
            </a:pPr>
            <a:endParaRPr lang="el-GR" sz="2200" dirty="0"/>
          </a:p>
        </p:txBody>
      </p:sp>
      <p:pic>
        <p:nvPicPr>
          <p:cNvPr id="3" name="2 - Εικόνα" descr="ΛογότυποΕλληνικά small.png"/>
          <p:cNvPicPr>
            <a:picLocks noChangeAspect="1" noChangeArrowheads="1"/>
          </p:cNvPicPr>
          <p:nvPr/>
        </p:nvPicPr>
        <p:blipFill>
          <a:blip r:embed="rId3" cstate="print"/>
          <a:srcRect/>
          <a:stretch>
            <a:fillRect/>
          </a:stretch>
        </p:blipFill>
        <p:spPr bwMode="auto">
          <a:xfrm>
            <a:off x="7991475" y="0"/>
            <a:ext cx="1152525" cy="11525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60648"/>
            <a:ext cx="9144000" cy="8140690"/>
          </a:xfrm>
          <a:prstGeom prst="rect">
            <a:avLst/>
          </a:prstGeom>
        </p:spPr>
        <p:txBody>
          <a:bodyPr wrap="square">
            <a:spAutoFit/>
          </a:bodyPr>
          <a:lstStyle/>
          <a:p>
            <a:pPr algn="ctr"/>
            <a:r>
              <a:rPr lang="el-GR" sz="2800" b="1" dirty="0"/>
              <a:t>Αίτια </a:t>
            </a:r>
            <a:r>
              <a:rPr lang="el-GR" sz="2800" b="1" dirty="0" err="1"/>
              <a:t>Πληκτοδακτυλίας</a:t>
            </a:r>
            <a:r>
              <a:rPr lang="el-GR" sz="2800" b="1" dirty="0"/>
              <a:t> (2)</a:t>
            </a:r>
          </a:p>
          <a:p>
            <a:pPr marL="457200" indent="-457200">
              <a:lnSpc>
                <a:spcPct val="150000"/>
              </a:lnSpc>
              <a:buFont typeface="+mj-lt"/>
              <a:buAutoNum type="arabicPeriod"/>
            </a:pPr>
            <a:r>
              <a:rPr lang="el-GR" sz="2200" b="1" dirty="0"/>
              <a:t>Νοσήματα καρδιαγγειακού</a:t>
            </a:r>
          </a:p>
          <a:p>
            <a:pPr marL="914400" lvl="1" indent="-457200">
              <a:lnSpc>
                <a:spcPct val="150000"/>
              </a:lnSpc>
              <a:buFont typeface="Wingdings" pitchFamily="2" charset="2"/>
              <a:buChar char="ü"/>
            </a:pPr>
            <a:r>
              <a:rPr lang="el-GR" sz="2200" i="1" dirty="0"/>
              <a:t> Συγγενείς καρδιοπάθειες</a:t>
            </a:r>
          </a:p>
          <a:p>
            <a:pPr marL="914400" lvl="1" indent="-457200">
              <a:lnSpc>
                <a:spcPct val="150000"/>
              </a:lnSpc>
              <a:buFont typeface="Wingdings" pitchFamily="2" charset="2"/>
              <a:buChar char="ü"/>
            </a:pPr>
            <a:r>
              <a:rPr lang="el-GR" sz="2200" i="1" dirty="0"/>
              <a:t>Λοιμώδη ενδοκαρδίτιδα</a:t>
            </a:r>
          </a:p>
          <a:p>
            <a:pPr marL="914400" lvl="1" indent="-457200">
              <a:lnSpc>
                <a:spcPct val="150000"/>
              </a:lnSpc>
              <a:buFont typeface="Wingdings" pitchFamily="2" charset="2"/>
              <a:buChar char="ü"/>
            </a:pPr>
            <a:r>
              <a:rPr lang="el-GR" sz="2200" i="1" dirty="0"/>
              <a:t>Πνευμονική </a:t>
            </a:r>
            <a:r>
              <a:rPr lang="el-GR" sz="2200" i="1" dirty="0" err="1"/>
              <a:t>αρτηριοφλεβώδης</a:t>
            </a:r>
            <a:r>
              <a:rPr lang="el-GR" sz="2200" i="1" dirty="0"/>
              <a:t> επικοινωνία</a:t>
            </a:r>
          </a:p>
          <a:p>
            <a:pPr marL="457200" indent="-457200">
              <a:lnSpc>
                <a:spcPct val="150000"/>
              </a:lnSpc>
              <a:buFont typeface="+mj-lt"/>
              <a:buAutoNum type="arabicPeriod"/>
            </a:pPr>
            <a:r>
              <a:rPr lang="el-GR" sz="2200" b="1" dirty="0"/>
              <a:t>Νοσήματα από το γαστρεντερικό</a:t>
            </a:r>
          </a:p>
          <a:p>
            <a:pPr marL="914400" lvl="1" indent="-457200">
              <a:lnSpc>
                <a:spcPct val="150000"/>
              </a:lnSpc>
              <a:buFont typeface="Wingdings" pitchFamily="2" charset="2"/>
              <a:buChar char="ü"/>
            </a:pPr>
            <a:r>
              <a:rPr lang="el-GR" sz="2200" i="1" dirty="0"/>
              <a:t>Κίρρωση</a:t>
            </a:r>
          </a:p>
          <a:p>
            <a:pPr marL="914400" lvl="1" indent="-457200">
              <a:lnSpc>
                <a:spcPct val="150000"/>
              </a:lnSpc>
              <a:buFont typeface="Wingdings" pitchFamily="2" charset="2"/>
              <a:buChar char="ü"/>
            </a:pPr>
            <a:r>
              <a:rPr lang="el-GR" sz="2200" i="1" dirty="0" err="1"/>
              <a:t>Φλεγμωνώδης</a:t>
            </a:r>
            <a:r>
              <a:rPr lang="el-GR" sz="2200" i="1" dirty="0"/>
              <a:t> νόσοι του εντέρου (ελκώδης </a:t>
            </a:r>
            <a:r>
              <a:rPr lang="el-GR" sz="2200" i="1" dirty="0" err="1"/>
              <a:t>κολιτιδα</a:t>
            </a:r>
            <a:r>
              <a:rPr lang="el-GR" sz="2200" i="1" dirty="0"/>
              <a:t>)</a:t>
            </a:r>
          </a:p>
          <a:p>
            <a:pPr marL="914400" lvl="1" indent="-457200">
              <a:lnSpc>
                <a:spcPct val="150000"/>
              </a:lnSpc>
              <a:buFont typeface="Wingdings" pitchFamily="2" charset="2"/>
              <a:buChar char="ü"/>
            </a:pPr>
            <a:r>
              <a:rPr lang="el-GR" sz="2200" i="1" dirty="0" err="1"/>
              <a:t>Κοκκιωματωδης</a:t>
            </a:r>
            <a:r>
              <a:rPr lang="el-GR" sz="2200" i="1" dirty="0"/>
              <a:t> νόσος του εντέρου (ν.</a:t>
            </a:r>
            <a:r>
              <a:rPr lang="en-US" sz="2200" i="1" dirty="0"/>
              <a:t> Crohn)</a:t>
            </a:r>
          </a:p>
          <a:p>
            <a:pPr marL="914400" lvl="1" indent="-457200">
              <a:lnSpc>
                <a:spcPct val="150000"/>
              </a:lnSpc>
              <a:buFont typeface="Wingdings" pitchFamily="2" charset="2"/>
              <a:buChar char="ü"/>
            </a:pPr>
            <a:r>
              <a:rPr lang="el-GR" sz="2200" i="1" dirty="0"/>
              <a:t>Κατά τόπους εντερίτιδα</a:t>
            </a:r>
          </a:p>
          <a:p>
            <a:pPr marL="914400" lvl="1" indent="-457200">
              <a:lnSpc>
                <a:spcPct val="150000"/>
              </a:lnSpc>
              <a:buFont typeface="Wingdings" pitchFamily="2" charset="2"/>
              <a:buChar char="ü"/>
            </a:pPr>
            <a:r>
              <a:rPr lang="el-GR" sz="2200" i="1" dirty="0"/>
              <a:t>Νεοπλάσματα</a:t>
            </a:r>
          </a:p>
          <a:p>
            <a:pPr marL="914400" lvl="1" indent="-457200">
              <a:lnSpc>
                <a:spcPct val="150000"/>
              </a:lnSpc>
              <a:buFont typeface="Wingdings" pitchFamily="2" charset="2"/>
              <a:buChar char="ü"/>
            </a:pPr>
            <a:r>
              <a:rPr lang="el-GR" sz="2200" i="1" dirty="0" err="1"/>
              <a:t>Στεατόρροια</a:t>
            </a:r>
            <a:r>
              <a:rPr lang="el-GR" sz="2200" i="1" dirty="0"/>
              <a:t> αγνώστου αιτιολογίας</a:t>
            </a:r>
          </a:p>
          <a:p>
            <a:pPr marL="457200" indent="-457200">
              <a:lnSpc>
                <a:spcPct val="150000"/>
              </a:lnSpc>
            </a:pPr>
            <a:endParaRPr lang="el-GR" sz="2200" b="1" dirty="0"/>
          </a:p>
          <a:p>
            <a:pPr marL="457200" indent="-457200">
              <a:lnSpc>
                <a:spcPct val="150000"/>
              </a:lnSpc>
            </a:pPr>
            <a:endParaRPr lang="el-GR" sz="2200" b="1" dirty="0"/>
          </a:p>
          <a:p>
            <a:pPr marL="457200" indent="-457200">
              <a:buFont typeface="+mj-lt"/>
              <a:buAutoNum type="arabicPeriod"/>
            </a:pPr>
            <a:endParaRPr lang="el-GR" sz="2200" b="1" dirty="0"/>
          </a:p>
          <a:p>
            <a:pPr marL="457200" indent="-457200">
              <a:buFont typeface="+mj-lt"/>
              <a:buAutoNum type="arabicPeriod"/>
            </a:pPr>
            <a:endParaRPr lang="el-GR" sz="2200" b="1" dirty="0"/>
          </a:p>
          <a:p>
            <a:pPr marL="457200" indent="-457200">
              <a:buFont typeface="+mj-lt"/>
              <a:buAutoNum type="arabicPeriod"/>
            </a:pPr>
            <a:endParaRPr lang="el-GR" sz="2200" b="1" dirty="0"/>
          </a:p>
        </p:txBody>
      </p:sp>
      <p:pic>
        <p:nvPicPr>
          <p:cNvPr id="3" name="2 - Εικόνα" descr="ΛογότυποΕλληνικά small.png">
            <a:extLst>
              <a:ext uri="{FF2B5EF4-FFF2-40B4-BE49-F238E27FC236}">
                <a16:creationId xmlns:a16="http://schemas.microsoft.com/office/drawing/2014/main" id="{C375A7CD-FD94-284F-952A-3796A687AAA6}"/>
              </a:ext>
            </a:extLst>
          </p:cNvPr>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05072" y="-99392"/>
            <a:ext cx="9649072" cy="7200800"/>
          </a:xfrm>
          <a:prstGeom prst="rect">
            <a:avLst/>
          </a:prstGeom>
          <a:noFill/>
          <a:ln w="9525">
            <a:noFill/>
            <a:miter lim="800000"/>
            <a:headEnd/>
            <a:tailEnd/>
          </a:ln>
          <a:effectLst/>
        </p:spPr>
      </p:pic>
      <p:pic>
        <p:nvPicPr>
          <p:cNvPr id="3" name="2 - Εικόνα" descr="ΛογότυποΕλληνικά small.png"/>
          <p:cNvPicPr>
            <a:picLocks noChangeAspect="1" noChangeArrowheads="1"/>
          </p:cNvPicPr>
          <p:nvPr/>
        </p:nvPicPr>
        <p:blipFill>
          <a:blip r:embed="rId3" cstate="print"/>
          <a:srcRect/>
          <a:stretch>
            <a:fillRect/>
          </a:stretch>
        </p:blipFill>
        <p:spPr bwMode="auto">
          <a:xfrm>
            <a:off x="7991475" y="1511619"/>
            <a:ext cx="1152525" cy="45719"/>
          </a:xfrm>
          <a:prstGeom prst="rect">
            <a:avLst/>
          </a:prstGeom>
          <a:noFill/>
          <a:ln w="9525">
            <a:noFill/>
            <a:miter lim="800000"/>
            <a:headEnd/>
            <a:tailEnd/>
          </a:ln>
        </p:spPr>
      </p:pic>
      <p:pic>
        <p:nvPicPr>
          <p:cNvPr id="4" name="2 - Εικόνα" descr="ΛογότυποΕλληνικά small.png"/>
          <p:cNvPicPr>
            <a:picLocks noChangeAspect="1" noChangeArrowheads="1"/>
          </p:cNvPicPr>
          <p:nvPr/>
        </p:nvPicPr>
        <p:blipFill>
          <a:blip r:embed="rId3" cstate="print"/>
          <a:srcRect/>
          <a:stretch>
            <a:fillRect/>
          </a:stretch>
        </p:blipFill>
        <p:spPr bwMode="auto">
          <a:xfrm>
            <a:off x="7982547" y="1124744"/>
            <a:ext cx="1152525" cy="1152525"/>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RskH6NieF3tYMqu9DNeXtfpAfVwtLkfnmsjBPqBjqbUNpy36vr"/>
          <p:cNvPicPr>
            <a:picLocks noChangeAspect="1" noChangeArrowheads="1"/>
          </p:cNvPicPr>
          <p:nvPr/>
        </p:nvPicPr>
        <p:blipFill>
          <a:blip r:embed="rId2" cstate="print"/>
          <a:srcRect/>
          <a:stretch>
            <a:fillRect/>
          </a:stretch>
        </p:blipFill>
        <p:spPr bwMode="auto">
          <a:xfrm>
            <a:off x="1835696" y="103473"/>
            <a:ext cx="5112568" cy="6617791"/>
          </a:xfrm>
          <a:prstGeom prst="rect">
            <a:avLst/>
          </a:prstGeom>
          <a:noFill/>
        </p:spPr>
      </p:pic>
      <p:pic>
        <p:nvPicPr>
          <p:cNvPr id="4" name="2 - Εικόνα" descr="ΛογότυποΕλληνικά small.png">
            <a:extLst>
              <a:ext uri="{FF2B5EF4-FFF2-40B4-BE49-F238E27FC236}">
                <a16:creationId xmlns:a16="http://schemas.microsoft.com/office/drawing/2014/main" id="{5DE2062B-70C8-B740-8E16-06D3001A334C}"/>
              </a:ext>
            </a:extLst>
          </p:cNvPr>
          <p:cNvPicPr>
            <a:picLocks noChangeAspect="1" noChangeArrowheads="1"/>
          </p:cNvPicPr>
          <p:nvPr/>
        </p:nvPicPr>
        <p:blipFill>
          <a:blip r:embed="rId3"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A82722F-F14D-664E-9DCC-014527F026DF}"/>
              </a:ext>
            </a:extLst>
          </p:cNvPr>
          <p:cNvSpPr/>
          <p:nvPr/>
        </p:nvSpPr>
        <p:spPr>
          <a:xfrm>
            <a:off x="0" y="476672"/>
            <a:ext cx="9468544" cy="5647700"/>
          </a:xfrm>
          <a:prstGeom prst="rect">
            <a:avLst/>
          </a:prstGeom>
        </p:spPr>
        <p:txBody>
          <a:bodyPr wrap="square">
            <a:spAutoFit/>
          </a:bodyPr>
          <a:lstStyle/>
          <a:p>
            <a:r>
              <a:rPr lang="el-GR" i="1" dirty="0">
                <a:latin typeface="TimesNewRomanPSMT"/>
              </a:rPr>
              <a:t>Άνδρας</a:t>
            </a:r>
            <a:r>
              <a:rPr lang="el-GR" sz="1900" i="1" dirty="0"/>
              <a:t> ηλικίας 25 ετών, άνεργος.</a:t>
            </a:r>
            <a:br>
              <a:rPr lang="el-GR" sz="1900" i="1" dirty="0"/>
            </a:br>
            <a:r>
              <a:rPr lang="el-GR" sz="1900" b="1" i="1" dirty="0"/>
              <a:t>Αιτία εισόδου</a:t>
            </a:r>
            <a:r>
              <a:rPr lang="el-GR" sz="1900" i="1" dirty="0"/>
              <a:t>: Από πενθημέρου αναπνευστικής λοίμωξης με πυρετός, βήχας &amp; απόχρεμψη</a:t>
            </a:r>
            <a:br>
              <a:rPr lang="el-GR" sz="1900" i="1" dirty="0"/>
            </a:br>
            <a:r>
              <a:rPr lang="el-GR" sz="1900" b="1" i="1" dirty="0"/>
              <a:t>Παρούσα νόσος</a:t>
            </a:r>
            <a:r>
              <a:rPr lang="el-GR" sz="1900" i="1" dirty="0"/>
              <a:t>: Σε βρεφική ηλικία διάγνωση </a:t>
            </a:r>
            <a:r>
              <a:rPr lang="el-GR" sz="1900" i="1" dirty="0" err="1"/>
              <a:t>Ινοκυστικής</a:t>
            </a:r>
            <a:r>
              <a:rPr lang="el-GR" sz="1900" i="1" dirty="0"/>
              <a:t> νόσου (</a:t>
            </a:r>
            <a:r>
              <a:rPr lang="en-US" sz="1900" i="1" dirty="0"/>
              <a:t>test </a:t>
            </a:r>
            <a:r>
              <a:rPr lang="el-GR" sz="1900" i="1" dirty="0"/>
              <a:t>ιδρώτα) μετά από   διαρροϊκό σύνδρομο με συχνές λοιμώξεις αναπνευστικού. Ακολούθησαν συχνά επεισόδια λοιμώξεων κατωτέρου αναπνευστικού με δύσπνοια στην κόπωση, βήχα και πλούσια απόχρεμψη (παχύρρευστα, πρασινωπά άφθονα πτύελα στις πρωινές ώρες (καλλιέργειες πτυέλων:</a:t>
            </a:r>
            <a:r>
              <a:rPr lang="en" sz="1900" i="1" dirty="0"/>
              <a:t> Pseudomonas aeruginosa</a:t>
            </a:r>
            <a:r>
              <a:rPr lang="el-GR" sz="1900" i="1" dirty="0"/>
              <a:t>: </a:t>
            </a:r>
            <a:r>
              <a:rPr lang="el-GR" sz="1900" i="1" dirty="0" err="1"/>
              <a:t>αντιψευδομοναδική</a:t>
            </a:r>
            <a:r>
              <a:rPr lang="el-GR" sz="1900" i="1" dirty="0"/>
              <a:t> αγωγή ), ενίοτε </a:t>
            </a:r>
            <a:r>
              <a:rPr lang="el-GR" sz="1900" i="1" dirty="0" err="1"/>
              <a:t>αιμόφυρτα</a:t>
            </a:r>
            <a:r>
              <a:rPr lang="el-GR" sz="1900" i="1" dirty="0"/>
              <a:t>. </a:t>
            </a:r>
          </a:p>
          <a:p>
            <a:r>
              <a:rPr lang="el-GR" sz="1900" i="1" dirty="0"/>
              <a:t>Δεξιά καρδιακή ανεπάρκεια </a:t>
            </a:r>
            <a:r>
              <a:rPr lang="el-GR" sz="1900" i="1" dirty="0" err="1"/>
              <a:t>λόγω</a:t>
            </a:r>
            <a:r>
              <a:rPr lang="el-GR" sz="1900" i="1" dirty="0"/>
              <a:t> πνευμονικής καρδιάς. </a:t>
            </a:r>
          </a:p>
          <a:p>
            <a:r>
              <a:rPr lang="el-GR" sz="1900" b="1" i="1" dirty="0"/>
              <a:t>Κληρονομικό αναμνηστικό</a:t>
            </a:r>
            <a:r>
              <a:rPr lang="el-GR" sz="1900" i="1" dirty="0"/>
              <a:t>: μητέρα: υπέρταση,  </a:t>
            </a:r>
          </a:p>
          <a:p>
            <a:r>
              <a:rPr lang="el-GR" sz="1900" i="1" dirty="0"/>
              <a:t>			  πατέρας: θάνατος 65 ετών, καρδιακή ανακοπή </a:t>
            </a:r>
            <a:br>
              <a:rPr lang="el-GR" sz="1900" i="1" dirty="0"/>
            </a:br>
            <a:r>
              <a:rPr lang="el-GR" sz="1900" b="1" i="1" dirty="0"/>
              <a:t>Ανασκόπηση συστημάτων</a:t>
            </a:r>
            <a:r>
              <a:rPr lang="el-GR" sz="1900" i="1" dirty="0"/>
              <a:t>: Τα προαναφερόμενα ενοχλήματα, οιδήματα κάτω άκρων και συχνά επεισόδια μεγάλων διαρροϊκών κενώσεων.</a:t>
            </a:r>
            <a:br>
              <a:rPr lang="el-GR" sz="1900" i="1" dirty="0"/>
            </a:br>
            <a:r>
              <a:rPr lang="el-GR" sz="1900" i="1" dirty="0"/>
              <a:t>Αντικειμενική εξέταση: Άτομο αρτιμελές με όψη πάσχοντος και ελαττωμένη θρέψη, με κυανωτικά χείλη. </a:t>
            </a:r>
            <a:r>
              <a:rPr lang="el-GR" sz="1900" i="1" dirty="0" err="1"/>
              <a:t>Πληκτροδακτυλία</a:t>
            </a:r>
            <a:r>
              <a:rPr lang="el-GR" sz="1900" i="1" dirty="0"/>
              <a:t>. Θώρακας με αυξημένη προσθοπίσθια διάμετρο, οριζοντίωση πλευρών καρδιακή ώση αψηλάφητη και αμβλεία πλευροστερνική γωνία, </a:t>
            </a:r>
            <a:r>
              <a:rPr lang="el-GR" sz="1900" i="1" dirty="0" err="1"/>
              <a:t>Επικρουστικά</a:t>
            </a:r>
            <a:r>
              <a:rPr lang="el-GR" sz="1900" i="1" dirty="0"/>
              <a:t>: Ήχος υπερσαφής πνευμονικός, μείωση της έντασης των καρδιακών τόνων, ελάττωση του αναπνευστικού ψιθυρίσματος και διάσπαρτοι υποτρίζοντας και υγροί παχύρρευστοι ρόγχοι άμφω. </a:t>
            </a:r>
          </a:p>
          <a:p>
            <a:r>
              <a:rPr lang="el-GR" sz="1900" i="1" dirty="0"/>
              <a:t>Ήπαρ ψηλαφητό περί τα 4 εκ. Ζυμώδες οίδημα κάτω άκρων άμφω</a:t>
            </a:r>
          </a:p>
        </p:txBody>
      </p:sp>
      <p:sp>
        <p:nvSpPr>
          <p:cNvPr id="3" name="Ορθογώνιο 2">
            <a:extLst>
              <a:ext uri="{FF2B5EF4-FFF2-40B4-BE49-F238E27FC236}">
                <a16:creationId xmlns:a16="http://schemas.microsoft.com/office/drawing/2014/main" id="{4901EB3E-1295-004E-B761-76047C319B02}"/>
              </a:ext>
            </a:extLst>
          </p:cNvPr>
          <p:cNvSpPr/>
          <p:nvPr/>
        </p:nvSpPr>
        <p:spPr>
          <a:xfrm>
            <a:off x="3707904" y="0"/>
            <a:ext cx="2637069" cy="461665"/>
          </a:xfrm>
          <a:prstGeom prst="rect">
            <a:avLst/>
          </a:prstGeom>
        </p:spPr>
        <p:txBody>
          <a:bodyPr wrap="none">
            <a:spAutoFit/>
          </a:bodyPr>
          <a:lstStyle/>
          <a:p>
            <a:r>
              <a:rPr lang="el-GR" sz="2400" b="1" i="1" dirty="0"/>
              <a:t>Κλινική Περίπτωση</a:t>
            </a:r>
            <a:endParaRPr lang="el-GR" sz="2400" dirty="0"/>
          </a:p>
        </p:txBody>
      </p:sp>
    </p:spTree>
    <p:extLst>
      <p:ext uri="{BB962C8B-B14F-4D97-AF65-F5344CB8AC3E}">
        <p14:creationId xmlns:p14="http://schemas.microsoft.com/office/powerpoint/2010/main" val="3779494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FE589134-DF36-304A-A0E6-27277528A234}"/>
              </a:ext>
            </a:extLst>
          </p:cNvPr>
          <p:cNvSpPr/>
          <p:nvPr/>
        </p:nvSpPr>
        <p:spPr>
          <a:xfrm>
            <a:off x="395536" y="1305342"/>
            <a:ext cx="8496944" cy="5170646"/>
          </a:xfrm>
          <a:prstGeom prst="rect">
            <a:avLst/>
          </a:prstGeom>
        </p:spPr>
        <p:txBody>
          <a:bodyPr wrap="square">
            <a:spAutoFit/>
          </a:bodyPr>
          <a:lstStyle/>
          <a:p>
            <a:pPr>
              <a:lnSpc>
                <a:spcPct val="150000"/>
              </a:lnSpc>
            </a:pPr>
            <a:r>
              <a:rPr lang="el-GR" sz="2200" i="1" dirty="0" err="1"/>
              <a:t>Αιμοδιάγραμμα</a:t>
            </a:r>
            <a:r>
              <a:rPr lang="el-GR" sz="2200" i="1" dirty="0"/>
              <a:t>: </a:t>
            </a:r>
            <a:r>
              <a:rPr lang="en" sz="2200" i="1" dirty="0" err="1"/>
              <a:t>Ht</a:t>
            </a:r>
            <a:r>
              <a:rPr lang="en" sz="2200" i="1" dirty="0"/>
              <a:t>: 40%, Hb: 12 g%, WBC: 12.000/mm3 </a:t>
            </a:r>
            <a:endParaRPr lang="el-GR" sz="2200" i="1" dirty="0"/>
          </a:p>
          <a:p>
            <a:pPr>
              <a:lnSpc>
                <a:spcPct val="150000"/>
              </a:lnSpc>
            </a:pPr>
            <a:r>
              <a:rPr lang="en" sz="2200" i="1" dirty="0"/>
              <a:t>(</a:t>
            </a:r>
            <a:r>
              <a:rPr lang="el-GR" sz="2200" i="1" dirty="0"/>
              <a:t>Π: 78%, Λ: 18%, Μ: 2%, Η: 2%), </a:t>
            </a:r>
            <a:r>
              <a:rPr lang="el-GR" sz="2200" i="1" dirty="0" err="1"/>
              <a:t>ουρία</a:t>
            </a:r>
            <a:r>
              <a:rPr lang="el-GR" sz="2200" i="1" dirty="0"/>
              <a:t> </a:t>
            </a:r>
            <a:r>
              <a:rPr lang="el-GR" sz="2200" i="1" dirty="0" err="1"/>
              <a:t>αίματος</a:t>
            </a:r>
            <a:r>
              <a:rPr lang="el-GR" sz="2200" i="1" dirty="0"/>
              <a:t>: 45 </a:t>
            </a:r>
            <a:r>
              <a:rPr lang="en" sz="2200" i="1" dirty="0"/>
              <a:t>mg/dl, </a:t>
            </a:r>
            <a:endParaRPr lang="el-GR" sz="2200" i="1" dirty="0"/>
          </a:p>
          <a:p>
            <a:pPr>
              <a:lnSpc>
                <a:spcPct val="150000"/>
              </a:lnSpc>
            </a:pPr>
            <a:r>
              <a:rPr lang="el-GR" sz="2200" i="1" dirty="0" err="1"/>
              <a:t>λευκώματα</a:t>
            </a:r>
            <a:r>
              <a:rPr lang="el-GR" sz="2200" i="1" dirty="0"/>
              <a:t> </a:t>
            </a:r>
            <a:r>
              <a:rPr lang="el-GR" sz="2200" i="1" dirty="0" err="1"/>
              <a:t>ορού</a:t>
            </a:r>
            <a:r>
              <a:rPr lang="el-GR" sz="2200" i="1" dirty="0"/>
              <a:t>: </a:t>
            </a:r>
            <a:r>
              <a:rPr lang="el-GR" sz="2200" i="1" dirty="0" err="1"/>
              <a:t>ολικά</a:t>
            </a:r>
            <a:r>
              <a:rPr lang="el-GR" sz="2200" i="1" dirty="0"/>
              <a:t> 6,2</a:t>
            </a:r>
            <a:r>
              <a:rPr lang="en" sz="2200" i="1" dirty="0"/>
              <a:t>g/dl</a:t>
            </a:r>
            <a:r>
              <a:rPr lang="el-GR" sz="2200" i="1" dirty="0"/>
              <a:t> </a:t>
            </a:r>
            <a:r>
              <a:rPr lang="en" sz="2200" i="1" dirty="0"/>
              <a:t>(</a:t>
            </a:r>
            <a:r>
              <a:rPr lang="el-GR" sz="2200" i="1" dirty="0" err="1"/>
              <a:t>λευκωματίνες</a:t>
            </a:r>
            <a:r>
              <a:rPr lang="el-GR" sz="2200" i="1" dirty="0"/>
              <a:t> 3,2</a:t>
            </a:r>
            <a:r>
              <a:rPr lang="en" sz="2200" i="1" dirty="0"/>
              <a:t>g/dl, </a:t>
            </a:r>
            <a:r>
              <a:rPr lang="el-GR" sz="2200" i="1" dirty="0" err="1"/>
              <a:t>σφαιρίνες</a:t>
            </a:r>
            <a:r>
              <a:rPr lang="el-GR" sz="2200" i="1" dirty="0"/>
              <a:t>: 3</a:t>
            </a:r>
            <a:r>
              <a:rPr lang="en" sz="2200" i="1" dirty="0"/>
              <a:t>g/dl)</a:t>
            </a:r>
            <a:endParaRPr lang="el-GR" sz="2200" i="1" dirty="0"/>
          </a:p>
          <a:p>
            <a:pPr>
              <a:lnSpc>
                <a:spcPct val="150000"/>
              </a:lnSpc>
            </a:pPr>
            <a:r>
              <a:rPr lang="el-GR" sz="2200" i="1" dirty="0" err="1"/>
              <a:t>Χολερυθρίνη</a:t>
            </a:r>
            <a:r>
              <a:rPr lang="el-GR" sz="2200" i="1" dirty="0"/>
              <a:t> </a:t>
            </a:r>
            <a:r>
              <a:rPr lang="el-GR" sz="2200" i="1" dirty="0" err="1"/>
              <a:t>ορου</a:t>
            </a:r>
            <a:r>
              <a:rPr lang="el-GR" sz="2200" i="1" dirty="0"/>
              <a:t>́: 0,7 </a:t>
            </a:r>
            <a:r>
              <a:rPr lang="en" sz="2200" i="1" dirty="0"/>
              <a:t>mg/dl, SGOT: 48 U/l, SGPT: 6 U/l</a:t>
            </a:r>
            <a:endParaRPr lang="el-GR" sz="2200" i="1" dirty="0"/>
          </a:p>
          <a:p>
            <a:pPr>
              <a:lnSpc>
                <a:spcPct val="150000"/>
              </a:lnSpc>
            </a:pPr>
            <a:r>
              <a:rPr lang="el-GR" sz="2200" i="1" dirty="0" err="1"/>
              <a:t>Διαστάση</a:t>
            </a:r>
            <a:r>
              <a:rPr lang="el-GR" sz="2200" i="1" dirty="0"/>
              <a:t> ορού: 860 </a:t>
            </a:r>
            <a:r>
              <a:rPr lang="en" sz="2200" i="1" dirty="0"/>
              <a:t>mg/dl, </a:t>
            </a:r>
            <a:endParaRPr lang="el-GR" sz="2200" i="1" dirty="0"/>
          </a:p>
          <a:p>
            <a:pPr>
              <a:lnSpc>
                <a:spcPct val="150000"/>
              </a:lnSpc>
            </a:pPr>
            <a:r>
              <a:rPr lang="el-GR" sz="2200" i="1" dirty="0" err="1"/>
              <a:t>Αέρια</a:t>
            </a:r>
            <a:r>
              <a:rPr lang="el-GR" sz="2200" i="1" dirty="0"/>
              <a:t> </a:t>
            </a:r>
            <a:r>
              <a:rPr lang="el-GR" sz="2200" i="1" dirty="0" err="1"/>
              <a:t>αίματος</a:t>
            </a:r>
            <a:r>
              <a:rPr lang="el-GR" sz="2200" i="1" dirty="0"/>
              <a:t>: </a:t>
            </a:r>
            <a:r>
              <a:rPr lang="en" sz="2200" i="1" dirty="0"/>
              <a:t>PO2: 60 mmHg, PCO2: 48 mmHg, pH: 7,36. </a:t>
            </a:r>
            <a:endParaRPr lang="el-GR" sz="2200" i="1" dirty="0"/>
          </a:p>
          <a:p>
            <a:pPr>
              <a:lnSpc>
                <a:spcPct val="150000"/>
              </a:lnSpc>
            </a:pPr>
            <a:r>
              <a:rPr lang="el-GR" sz="2200" i="1" dirty="0"/>
              <a:t>Πτύελα για Β. </a:t>
            </a:r>
            <a:r>
              <a:rPr lang="en" sz="2200" i="1" dirty="0"/>
              <a:t>Coch </a:t>
            </a:r>
            <a:r>
              <a:rPr lang="el-GR" sz="2200" i="1" dirty="0"/>
              <a:t>αρνητικά</a:t>
            </a:r>
          </a:p>
          <a:p>
            <a:pPr>
              <a:lnSpc>
                <a:spcPct val="150000"/>
              </a:lnSpc>
            </a:pPr>
            <a:r>
              <a:rPr lang="el-GR" sz="2200" i="1" dirty="0"/>
              <a:t>Καλλιέργεια πτυέλων για κοινά: μεγάλη ανάπτυξη </a:t>
            </a:r>
            <a:r>
              <a:rPr lang="en" sz="2200" i="1" dirty="0"/>
              <a:t>P. aeruginosa</a:t>
            </a:r>
            <a:endParaRPr lang="el-GR" sz="2200" i="1" dirty="0"/>
          </a:p>
          <a:p>
            <a:pPr>
              <a:lnSpc>
                <a:spcPct val="150000"/>
              </a:lnSpc>
            </a:pPr>
            <a:r>
              <a:rPr lang="el-GR" sz="2200" i="1" dirty="0"/>
              <a:t>Ευαισθησία: σιπροφλοξασίνη, κεφταζιντίμη, ιμιπενέμη και μεροπενέμη</a:t>
            </a:r>
            <a:br>
              <a:rPr lang="el-GR" sz="2200" dirty="0"/>
            </a:br>
            <a:endParaRPr lang="el-GR" sz="2200" dirty="0"/>
          </a:p>
        </p:txBody>
      </p:sp>
      <p:sp>
        <p:nvSpPr>
          <p:cNvPr id="3" name="Ορθογώνιο 2">
            <a:extLst>
              <a:ext uri="{FF2B5EF4-FFF2-40B4-BE49-F238E27FC236}">
                <a16:creationId xmlns:a16="http://schemas.microsoft.com/office/drawing/2014/main" id="{D03AFC86-9C92-1148-8E05-743034DB03EB}"/>
              </a:ext>
            </a:extLst>
          </p:cNvPr>
          <p:cNvSpPr/>
          <p:nvPr/>
        </p:nvSpPr>
        <p:spPr>
          <a:xfrm>
            <a:off x="0" y="0"/>
            <a:ext cx="9144000" cy="1077218"/>
          </a:xfrm>
          <a:prstGeom prst="rect">
            <a:avLst/>
          </a:prstGeom>
        </p:spPr>
        <p:txBody>
          <a:bodyPr wrap="square">
            <a:spAutoFit/>
          </a:bodyPr>
          <a:lstStyle/>
          <a:p>
            <a:pPr algn="ctr"/>
            <a:br>
              <a:rPr lang="el-GR" sz="1600" b="1" i="1" dirty="0"/>
            </a:br>
            <a:r>
              <a:rPr lang="el-GR" sz="2400" b="1" i="1" dirty="0"/>
              <a:t>Κλινική Περίπτωση</a:t>
            </a:r>
            <a:br>
              <a:rPr lang="el-GR" sz="2400" b="1" i="1" dirty="0"/>
            </a:br>
            <a:r>
              <a:rPr lang="el-GR" sz="2400" b="1" i="1" dirty="0" err="1"/>
              <a:t>Εργαστηριακά</a:t>
            </a:r>
            <a:r>
              <a:rPr lang="el-GR" sz="2400" b="1" i="1" dirty="0"/>
              <a:t> </a:t>
            </a:r>
            <a:r>
              <a:rPr lang="el-GR" sz="2400" b="1" i="1" dirty="0" err="1"/>
              <a:t>ευρήματα</a:t>
            </a:r>
            <a:endParaRPr lang="el-GR" sz="2400" dirty="0"/>
          </a:p>
        </p:txBody>
      </p:sp>
      <p:pic>
        <p:nvPicPr>
          <p:cNvPr id="4" name="2 - Εικόνα" descr="ΛογότυποΕλληνικά small.png">
            <a:extLst>
              <a:ext uri="{FF2B5EF4-FFF2-40B4-BE49-F238E27FC236}">
                <a16:creationId xmlns:a16="http://schemas.microsoft.com/office/drawing/2014/main" id="{F84028EC-59D7-8749-BDA5-8AC659EB20A7}"/>
              </a:ext>
            </a:extLst>
          </p:cNvPr>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extLst>
      <p:ext uri="{BB962C8B-B14F-4D97-AF65-F5344CB8AC3E}">
        <p14:creationId xmlns:p14="http://schemas.microsoft.com/office/powerpoint/2010/main" val="947051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1B6668B-CD96-4742-9D1F-346F39805E6F}"/>
              </a:ext>
            </a:extLst>
          </p:cNvPr>
          <p:cNvSpPr/>
          <p:nvPr/>
        </p:nvSpPr>
        <p:spPr>
          <a:xfrm>
            <a:off x="2286000" y="260648"/>
            <a:ext cx="4572000" cy="1107996"/>
          </a:xfrm>
          <a:prstGeom prst="rect">
            <a:avLst/>
          </a:prstGeom>
        </p:spPr>
        <p:txBody>
          <a:bodyPr>
            <a:spAutoFit/>
          </a:bodyPr>
          <a:lstStyle/>
          <a:p>
            <a:pPr algn="ctr"/>
            <a:r>
              <a:rPr lang="el-GR" sz="2400" b="1" i="1" dirty="0"/>
              <a:t>κλινική περίπτωση</a:t>
            </a:r>
          </a:p>
          <a:p>
            <a:pPr algn="ctr"/>
            <a:r>
              <a:rPr lang="el-GR" sz="2400" b="1" i="1" dirty="0"/>
              <a:t>Πορεία νόσου</a:t>
            </a:r>
            <a:br>
              <a:rPr lang="el-GR" b="1" i="1" dirty="0"/>
            </a:br>
            <a:endParaRPr lang="el-GR" dirty="0"/>
          </a:p>
        </p:txBody>
      </p:sp>
      <p:sp>
        <p:nvSpPr>
          <p:cNvPr id="3" name="Ορθογώνιο 2">
            <a:extLst>
              <a:ext uri="{FF2B5EF4-FFF2-40B4-BE49-F238E27FC236}">
                <a16:creationId xmlns:a16="http://schemas.microsoft.com/office/drawing/2014/main" id="{DBB113DE-331C-2F4A-84E6-9A003E1A4093}"/>
              </a:ext>
            </a:extLst>
          </p:cNvPr>
          <p:cNvSpPr/>
          <p:nvPr/>
        </p:nvSpPr>
        <p:spPr>
          <a:xfrm>
            <a:off x="323528" y="1582341"/>
            <a:ext cx="8820472" cy="3647152"/>
          </a:xfrm>
          <a:prstGeom prst="rect">
            <a:avLst/>
          </a:prstGeom>
        </p:spPr>
        <p:txBody>
          <a:bodyPr wrap="square">
            <a:spAutoFit/>
          </a:bodyPr>
          <a:lstStyle/>
          <a:p>
            <a:pPr>
              <a:lnSpc>
                <a:spcPct val="150000"/>
              </a:lnSpc>
            </a:pPr>
            <a:r>
              <a:rPr lang="el-GR" sz="2200" b="1" dirty="0"/>
              <a:t>Χορήγηση  </a:t>
            </a:r>
            <a:r>
              <a:rPr lang="el-GR" sz="2200" dirty="0"/>
              <a:t>Οξυγόνου 30%, </a:t>
            </a:r>
            <a:r>
              <a:rPr lang="en" sz="2200" dirty="0"/>
              <a:t>IV </a:t>
            </a:r>
            <a:r>
              <a:rPr lang="el-GR" sz="2200" dirty="0"/>
              <a:t>υγρών (γλυκόζη 5%) </a:t>
            </a:r>
          </a:p>
          <a:p>
            <a:pPr>
              <a:lnSpc>
                <a:spcPct val="150000"/>
              </a:lnSpc>
            </a:pPr>
            <a:r>
              <a:rPr lang="el-GR" sz="2200" dirty="0" err="1"/>
              <a:t>Σιπροφλοξασίνης</a:t>
            </a:r>
            <a:r>
              <a:rPr lang="el-GR" sz="2200" dirty="0"/>
              <a:t> 400 </a:t>
            </a:r>
            <a:r>
              <a:rPr lang="en" sz="2200" dirty="0"/>
              <a:t>mgx2 IV</a:t>
            </a:r>
            <a:r>
              <a:rPr lang="el-GR" sz="2200" dirty="0"/>
              <a:t>, </a:t>
            </a:r>
            <a:r>
              <a:rPr lang="en" sz="2200" dirty="0"/>
              <a:t> </a:t>
            </a:r>
            <a:r>
              <a:rPr lang="el-GR" sz="2200" dirty="0"/>
              <a:t>Ηρεμιστικά και αντιβηχικά</a:t>
            </a:r>
          </a:p>
          <a:p>
            <a:pPr>
              <a:lnSpc>
                <a:spcPct val="150000"/>
              </a:lnSpc>
            </a:pPr>
            <a:r>
              <a:rPr lang="el-GR" sz="2200" b="1" dirty="0"/>
              <a:t>Υποχώρηση την 5</a:t>
            </a:r>
            <a:r>
              <a:rPr lang="el-GR" sz="2200" b="1" baseline="30000" dirty="0"/>
              <a:t>η</a:t>
            </a:r>
            <a:r>
              <a:rPr lang="el-GR" sz="2200" b="1" dirty="0"/>
              <a:t> </a:t>
            </a:r>
            <a:r>
              <a:rPr lang="el-GR" sz="2200" b="1" dirty="0" err="1"/>
              <a:t>ημέρα</a:t>
            </a:r>
            <a:r>
              <a:rPr lang="el-GR" sz="2200" dirty="0"/>
              <a:t>: πυρετού αιμόπτυσης κυάνωσης οιδημάτων κάτω άκρων και  μείωση απόχρεμψης </a:t>
            </a:r>
          </a:p>
          <a:p>
            <a:pPr>
              <a:lnSpc>
                <a:spcPct val="150000"/>
              </a:lnSpc>
            </a:pPr>
            <a:r>
              <a:rPr lang="el-GR" sz="2200" b="1" dirty="0"/>
              <a:t>Έξοδος</a:t>
            </a:r>
            <a:r>
              <a:rPr lang="el-GR" sz="2200" dirty="0"/>
              <a:t>: 15</a:t>
            </a:r>
            <a:r>
              <a:rPr lang="el-GR" sz="2200" b="1" i="1" baseline="30000" dirty="0"/>
              <a:t>η </a:t>
            </a:r>
            <a:r>
              <a:rPr lang="el-GR" sz="2200" dirty="0"/>
              <a:t>ημέρα νοσηλείας σε σχετικά καλή κατάσταση, με σύσταση συνέχισης της αγωγής με σιπροφλοξασίνη 500 </a:t>
            </a:r>
            <a:r>
              <a:rPr lang="en" sz="2200" dirty="0"/>
              <a:t>mg x2 </a:t>
            </a:r>
            <a:r>
              <a:rPr lang="el-GR" sz="2200" dirty="0"/>
              <a:t>και τα φάρμακα που ελάμβανε χρονίως </a:t>
            </a:r>
          </a:p>
        </p:txBody>
      </p:sp>
      <p:pic>
        <p:nvPicPr>
          <p:cNvPr id="4" name="2 - Εικόνα" descr="ΛογότυποΕλληνικά small.png">
            <a:extLst>
              <a:ext uri="{FF2B5EF4-FFF2-40B4-BE49-F238E27FC236}">
                <a16:creationId xmlns:a16="http://schemas.microsoft.com/office/drawing/2014/main" id="{4784C2B4-D255-A743-978D-BF198E54D87F}"/>
              </a:ext>
            </a:extLst>
          </p:cNvPr>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extLst>
      <p:ext uri="{BB962C8B-B14F-4D97-AF65-F5344CB8AC3E}">
        <p14:creationId xmlns:p14="http://schemas.microsoft.com/office/powerpoint/2010/main" val="2125437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11560" y="1844824"/>
            <a:ext cx="8001056" cy="3594638"/>
          </a:xfrm>
          <a:prstGeom prst="rect">
            <a:avLst/>
          </a:prstGeom>
        </p:spPr>
        <p:txBody>
          <a:bodyPr wrap="square">
            <a:spAutoFit/>
          </a:bodyPr>
          <a:lstStyle/>
          <a:p>
            <a:pPr marL="457200" indent="-457200">
              <a:lnSpc>
                <a:spcPct val="150000"/>
              </a:lnSpc>
              <a:buFont typeface="+mj-lt"/>
              <a:buAutoNum type="arabicPeriod"/>
            </a:pPr>
            <a:r>
              <a:rPr lang="el-GR" sz="2200" dirty="0"/>
              <a:t>Ποιες ερωτήσεις θα κάνετε σε ασθενή προκειμένου να </a:t>
            </a:r>
            <a:r>
              <a:rPr lang="el-GR" sz="2200" dirty="0" err="1"/>
              <a:t>διαφοροδιαγνώσετε</a:t>
            </a:r>
            <a:r>
              <a:rPr lang="el-GR" sz="2200" dirty="0"/>
              <a:t> την αιματέμεση από την αιμόπτυση;</a:t>
            </a:r>
          </a:p>
          <a:p>
            <a:pPr marL="457200" indent="-457200">
              <a:lnSpc>
                <a:spcPct val="150000"/>
              </a:lnSpc>
              <a:buFont typeface="+mj-lt"/>
              <a:buAutoNum type="arabicPeriod"/>
            </a:pPr>
            <a:r>
              <a:rPr lang="el-GR" sz="2200" dirty="0"/>
              <a:t>Ποια τα συνήθη αίτια αιμόπτυσης;</a:t>
            </a:r>
          </a:p>
          <a:p>
            <a:pPr marL="457200" indent="-457200">
              <a:lnSpc>
                <a:spcPct val="150000"/>
              </a:lnSpc>
              <a:buFont typeface="+mj-lt"/>
              <a:buAutoNum type="arabicPeriod"/>
            </a:pPr>
            <a:r>
              <a:rPr lang="el-GR" sz="2200" dirty="0"/>
              <a:t>Σε τι μπορεί να βοηθήσει η εξέταση των πτυέλων σε ασθενή με πνευμονικό νόσημα;</a:t>
            </a:r>
          </a:p>
          <a:p>
            <a:pPr marL="457200" indent="-457200">
              <a:lnSpc>
                <a:spcPct val="150000"/>
              </a:lnSpc>
              <a:buFont typeface="+mj-lt"/>
              <a:buAutoNum type="arabicPeriod"/>
            </a:pPr>
            <a:r>
              <a:rPr lang="el-GR" sz="2200" dirty="0"/>
              <a:t>Ποια τα αίτια </a:t>
            </a:r>
            <a:r>
              <a:rPr lang="el-GR" sz="2200" dirty="0" err="1"/>
              <a:t>πληκτροδακτυλίας</a:t>
            </a:r>
            <a:r>
              <a:rPr lang="el-GR" sz="2200" dirty="0"/>
              <a:t>;</a:t>
            </a:r>
          </a:p>
          <a:p>
            <a:pPr marL="457200" indent="-457200">
              <a:lnSpc>
                <a:spcPct val="150000"/>
              </a:lnSpc>
              <a:buFont typeface="+mj-lt"/>
              <a:buAutoNum type="arabicPeriod"/>
            </a:pPr>
            <a:r>
              <a:rPr lang="el-GR" sz="2200" dirty="0"/>
              <a:t>Ποια είναι τα συνήθη αίτια χρόνιου βήχα;</a:t>
            </a:r>
          </a:p>
        </p:txBody>
      </p:sp>
      <p:sp>
        <p:nvSpPr>
          <p:cNvPr id="2" name="Ορθογώνιο 1">
            <a:extLst>
              <a:ext uri="{FF2B5EF4-FFF2-40B4-BE49-F238E27FC236}">
                <a16:creationId xmlns:a16="http://schemas.microsoft.com/office/drawing/2014/main" id="{1BD8C894-6D08-554D-B3B9-7FFED62A4D80}"/>
              </a:ext>
            </a:extLst>
          </p:cNvPr>
          <p:cNvSpPr/>
          <p:nvPr/>
        </p:nvSpPr>
        <p:spPr>
          <a:xfrm>
            <a:off x="2286000" y="548680"/>
            <a:ext cx="4572000" cy="830997"/>
          </a:xfrm>
          <a:prstGeom prst="rect">
            <a:avLst/>
          </a:prstGeom>
        </p:spPr>
        <p:txBody>
          <a:bodyPr>
            <a:spAutoFit/>
          </a:bodyPr>
          <a:lstStyle/>
          <a:p>
            <a:pPr algn="ctr"/>
            <a:r>
              <a:rPr lang="el-GR" sz="2400" b="1" i="1" dirty="0"/>
              <a:t>κλινική περίπτωση</a:t>
            </a:r>
          </a:p>
          <a:p>
            <a:pPr algn="ctr"/>
            <a:r>
              <a:rPr lang="el-GR" sz="2400" b="1" i="1" dirty="0"/>
              <a:t>Ερωτήματα</a:t>
            </a:r>
            <a:endParaRPr lang="el-GR" sz="2400" dirty="0"/>
          </a:p>
        </p:txBody>
      </p:sp>
      <p:pic>
        <p:nvPicPr>
          <p:cNvPr id="4" name="2 - Εικόνα" descr="ΛογότυποΕλληνικά small.png">
            <a:extLst>
              <a:ext uri="{FF2B5EF4-FFF2-40B4-BE49-F238E27FC236}">
                <a16:creationId xmlns:a16="http://schemas.microsoft.com/office/drawing/2014/main" id="{12966470-9AC3-0749-B3AC-3C63617F287D}"/>
              </a:ext>
            </a:extLst>
          </p:cNvPr>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6E0AF74-4E64-8E40-8133-3B407067A3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388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0" y="4509120"/>
          <a:ext cx="9144000" cy="23488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25976">
                <a:tc gridSpan="2">
                  <a:txBody>
                    <a:bodyPr/>
                    <a:lstStyle/>
                    <a:p>
                      <a:pPr algn="ctr"/>
                      <a:r>
                        <a:rPr lang="el-GR" sz="2200" err="1"/>
                        <a:t>Απαγωγός</a:t>
                      </a:r>
                      <a:r>
                        <a:rPr lang="el-GR" sz="2200"/>
                        <a:t> οδός</a:t>
                      </a:r>
                    </a:p>
                  </a:txBody>
                  <a:tcPr/>
                </a:tc>
                <a:tc hMerge="1">
                  <a:txBody>
                    <a:bodyPr/>
                    <a:lstStyle/>
                    <a:p>
                      <a:endParaRPr lang="el-GR" dirty="0"/>
                    </a:p>
                  </a:txBody>
                  <a:tcPr/>
                </a:tc>
                <a:extLst>
                  <a:ext uri="{0D108BD9-81ED-4DB2-BD59-A6C34878D82A}">
                    <a16:rowId xmlns:a16="http://schemas.microsoft.com/office/drawing/2014/main" val="10000"/>
                  </a:ext>
                </a:extLst>
              </a:tr>
              <a:tr h="525976">
                <a:tc>
                  <a:txBody>
                    <a:bodyPr/>
                    <a:lstStyle/>
                    <a:p>
                      <a:r>
                        <a:rPr lang="el-GR" sz="2000"/>
                        <a:t>Κάτω λαρυγγικό</a:t>
                      </a:r>
                    </a:p>
                  </a:txBody>
                  <a:tcPr/>
                </a:tc>
                <a:tc>
                  <a:txBody>
                    <a:bodyPr/>
                    <a:lstStyle/>
                    <a:p>
                      <a:r>
                        <a:rPr lang="el-GR" sz="2000"/>
                        <a:t>Σύγκλειση γλωττίδας</a:t>
                      </a:r>
                    </a:p>
                  </a:txBody>
                  <a:tcPr/>
                </a:tc>
                <a:extLst>
                  <a:ext uri="{0D108BD9-81ED-4DB2-BD59-A6C34878D82A}">
                    <a16:rowId xmlns:a16="http://schemas.microsoft.com/office/drawing/2014/main" val="10001"/>
                  </a:ext>
                </a:extLst>
              </a:tr>
              <a:tr h="1296928">
                <a:tc>
                  <a:txBody>
                    <a:bodyPr/>
                    <a:lstStyle/>
                    <a:p>
                      <a:r>
                        <a:rPr lang="el-GR" sz="2000" err="1"/>
                        <a:t>Νωτιαία</a:t>
                      </a:r>
                      <a:r>
                        <a:rPr lang="el-GR" sz="2000"/>
                        <a:t> νεύραΑ1 και Α2 ρίζα</a:t>
                      </a:r>
                    </a:p>
                  </a:txBody>
                  <a:tcPr/>
                </a:tc>
                <a:tc>
                  <a:txBody>
                    <a:bodyPr/>
                    <a:lstStyle/>
                    <a:p>
                      <a:r>
                        <a:rPr lang="el-GR" sz="2000"/>
                        <a:t>Σύσπαση</a:t>
                      </a:r>
                      <a:r>
                        <a:rPr lang="el-GR" sz="2000" baseline="0"/>
                        <a:t> διαφράγματος</a:t>
                      </a:r>
                    </a:p>
                    <a:p>
                      <a:r>
                        <a:rPr lang="el-GR" sz="2000" baseline="0"/>
                        <a:t>Σύσπαση θωρακικών  και </a:t>
                      </a:r>
                    </a:p>
                    <a:p>
                      <a:r>
                        <a:rPr lang="el-GR" sz="2000" baseline="0"/>
                        <a:t>κοιλιακών μυών</a:t>
                      </a:r>
                      <a:endParaRPr lang="el-GR" sz="2000"/>
                    </a:p>
                  </a:txBody>
                  <a:tcPr/>
                </a:tc>
                <a:extLst>
                  <a:ext uri="{0D108BD9-81ED-4DB2-BD59-A6C34878D82A}">
                    <a16:rowId xmlns:a16="http://schemas.microsoft.com/office/drawing/2014/main" val="10002"/>
                  </a:ext>
                </a:extLst>
              </a:tr>
            </a:tbl>
          </a:graphicData>
        </a:graphic>
      </p:graphicFrame>
      <p:graphicFrame>
        <p:nvGraphicFramePr>
          <p:cNvPr id="3" name="2 - Πίνακας"/>
          <p:cNvGraphicFramePr>
            <a:graphicFrameLocks noGrp="1"/>
          </p:cNvGraphicFramePr>
          <p:nvPr/>
        </p:nvGraphicFramePr>
        <p:xfrm>
          <a:off x="0" y="0"/>
          <a:ext cx="9144000" cy="4226298"/>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99583">
                <a:tc>
                  <a:txBody>
                    <a:bodyPr/>
                    <a:lstStyle/>
                    <a:p>
                      <a:r>
                        <a:rPr lang="el-GR" sz="2200" dirty="0"/>
                        <a:t>Θέση υποδοχέων</a:t>
                      </a:r>
                    </a:p>
                  </a:txBody>
                  <a:tcPr/>
                </a:tc>
                <a:tc>
                  <a:txBody>
                    <a:bodyPr/>
                    <a:lstStyle/>
                    <a:p>
                      <a:r>
                        <a:rPr lang="el-GR" sz="2200"/>
                        <a:t>Προσαγωγά νεύρα</a:t>
                      </a:r>
                    </a:p>
                  </a:txBody>
                  <a:tcPr/>
                </a:tc>
                <a:extLst>
                  <a:ext uri="{0D108BD9-81ED-4DB2-BD59-A6C34878D82A}">
                    <a16:rowId xmlns:a16="http://schemas.microsoft.com/office/drawing/2014/main" val="10000"/>
                  </a:ext>
                </a:extLst>
              </a:tr>
              <a:tr h="399583">
                <a:tc>
                  <a:txBody>
                    <a:bodyPr/>
                    <a:lstStyle/>
                    <a:p>
                      <a:r>
                        <a:rPr lang="el-GR" sz="2000"/>
                        <a:t>Ρινική κοιλότητα</a:t>
                      </a:r>
                    </a:p>
                  </a:txBody>
                  <a:tcPr/>
                </a:tc>
                <a:tc>
                  <a:txBody>
                    <a:bodyPr/>
                    <a:lstStyle/>
                    <a:p>
                      <a:r>
                        <a:rPr lang="el-GR" sz="2000"/>
                        <a:t>Τρίδυμο</a:t>
                      </a:r>
                    </a:p>
                  </a:txBody>
                  <a:tcPr/>
                </a:tc>
                <a:extLst>
                  <a:ext uri="{0D108BD9-81ED-4DB2-BD59-A6C34878D82A}">
                    <a16:rowId xmlns:a16="http://schemas.microsoft.com/office/drawing/2014/main" val="10001"/>
                  </a:ext>
                </a:extLst>
              </a:tr>
              <a:tr h="689691">
                <a:tc>
                  <a:txBody>
                    <a:bodyPr/>
                    <a:lstStyle/>
                    <a:p>
                      <a:r>
                        <a:rPr lang="el-GR" sz="2000" dirty="0" err="1"/>
                        <a:t>Ευσταχιανή</a:t>
                      </a:r>
                      <a:r>
                        <a:rPr lang="el-GR" sz="2000" dirty="0"/>
                        <a:t> σάλπιγγα</a:t>
                      </a:r>
                    </a:p>
                    <a:p>
                      <a:r>
                        <a:rPr lang="el-GR" sz="2000" dirty="0"/>
                        <a:t>Τυμπανική</a:t>
                      </a:r>
                      <a:r>
                        <a:rPr lang="el-GR" sz="2000" baseline="0" dirty="0"/>
                        <a:t> μεμβράνη</a:t>
                      </a:r>
                      <a:endParaRPr lang="el-GR" sz="2000" dirty="0"/>
                    </a:p>
                  </a:txBody>
                  <a:tcPr/>
                </a:tc>
                <a:tc>
                  <a:txBody>
                    <a:bodyPr/>
                    <a:lstStyle/>
                    <a:p>
                      <a:r>
                        <a:rPr lang="el-GR" sz="2000" err="1"/>
                        <a:t>Πνευμονογαστρικό</a:t>
                      </a:r>
                      <a:endParaRPr lang="el-GR" sz="2000"/>
                    </a:p>
                  </a:txBody>
                  <a:tcPr/>
                </a:tc>
                <a:extLst>
                  <a:ext uri="{0D108BD9-81ED-4DB2-BD59-A6C34878D82A}">
                    <a16:rowId xmlns:a16="http://schemas.microsoft.com/office/drawing/2014/main" val="10002"/>
                  </a:ext>
                </a:extLst>
              </a:tr>
              <a:tr h="399583">
                <a:tc>
                  <a:txBody>
                    <a:bodyPr/>
                    <a:lstStyle/>
                    <a:p>
                      <a:r>
                        <a:rPr lang="el-GR" sz="2000"/>
                        <a:t>Φάρυγγας</a:t>
                      </a:r>
                    </a:p>
                  </a:txBody>
                  <a:tcPr/>
                </a:tc>
                <a:tc>
                  <a:txBody>
                    <a:bodyPr/>
                    <a:lstStyle/>
                    <a:p>
                      <a:r>
                        <a:rPr lang="el-GR" sz="2000" err="1"/>
                        <a:t>Γλωσσοφαρυγικό</a:t>
                      </a:r>
                      <a:endParaRPr lang="el-GR" sz="2000"/>
                    </a:p>
                  </a:txBody>
                  <a:tcPr/>
                </a:tc>
                <a:extLst>
                  <a:ext uri="{0D108BD9-81ED-4DB2-BD59-A6C34878D82A}">
                    <a16:rowId xmlns:a16="http://schemas.microsoft.com/office/drawing/2014/main" val="10003"/>
                  </a:ext>
                </a:extLst>
              </a:tr>
              <a:tr h="399583">
                <a:tc>
                  <a:txBody>
                    <a:bodyPr/>
                    <a:lstStyle/>
                    <a:p>
                      <a:r>
                        <a:rPr lang="el-GR" sz="2000"/>
                        <a:t>Λάρυγγας</a:t>
                      </a:r>
                    </a:p>
                  </a:txBody>
                  <a:tcPr/>
                </a:tc>
                <a:tc>
                  <a:txBody>
                    <a:bodyPr/>
                    <a:lstStyle/>
                    <a:p>
                      <a:r>
                        <a:rPr lang="el-GR" sz="2000" err="1"/>
                        <a:t>Πνευμονογαστρικό</a:t>
                      </a:r>
                      <a:endParaRPr lang="el-GR" sz="2000"/>
                    </a:p>
                  </a:txBody>
                  <a:tcPr/>
                </a:tc>
                <a:extLst>
                  <a:ext uri="{0D108BD9-81ED-4DB2-BD59-A6C34878D82A}">
                    <a16:rowId xmlns:a16="http://schemas.microsoft.com/office/drawing/2014/main" val="10004"/>
                  </a:ext>
                </a:extLst>
              </a:tr>
              <a:tr h="689691">
                <a:tc>
                  <a:txBody>
                    <a:bodyPr/>
                    <a:lstStyle/>
                    <a:p>
                      <a:r>
                        <a:rPr lang="el-GR" sz="2000"/>
                        <a:t>Τραχεία,</a:t>
                      </a:r>
                      <a:r>
                        <a:rPr lang="el-GR" sz="2000" baseline="0"/>
                        <a:t> Τρόπιδα, Μεγάλοι και μικροί βρόγχοι</a:t>
                      </a:r>
                      <a:endParaRPr lang="el-GR"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err="1"/>
                        <a:t>Πνευμονογαστρικό</a:t>
                      </a:r>
                      <a:endParaRPr lang="el-GR" sz="2000"/>
                    </a:p>
                    <a:p>
                      <a:endParaRPr lang="el-GR" sz="2000"/>
                    </a:p>
                  </a:txBody>
                  <a:tcPr/>
                </a:tc>
                <a:extLst>
                  <a:ext uri="{0D108BD9-81ED-4DB2-BD59-A6C34878D82A}">
                    <a16:rowId xmlns:a16="http://schemas.microsoft.com/office/drawing/2014/main" val="10005"/>
                  </a:ext>
                </a:extLst>
              </a:tr>
              <a:tr h="399583">
                <a:tc>
                  <a:txBody>
                    <a:bodyPr/>
                    <a:lstStyle/>
                    <a:p>
                      <a:r>
                        <a:rPr lang="el-GR" sz="2000"/>
                        <a:t>Υπεζωκότας και Περικάρδιο</a:t>
                      </a:r>
                    </a:p>
                  </a:txBody>
                  <a:tcPr/>
                </a:tc>
                <a:tc>
                  <a:txBody>
                    <a:bodyPr/>
                    <a:lstStyle/>
                    <a:p>
                      <a:r>
                        <a:rPr lang="el-GR" sz="2000"/>
                        <a:t>Φρενικό</a:t>
                      </a:r>
                    </a:p>
                  </a:txBody>
                  <a:tcPr/>
                </a:tc>
                <a:extLst>
                  <a:ext uri="{0D108BD9-81ED-4DB2-BD59-A6C34878D82A}">
                    <a16:rowId xmlns:a16="http://schemas.microsoft.com/office/drawing/2014/main" val="10006"/>
                  </a:ext>
                </a:extLst>
              </a:tr>
              <a:tr h="399583">
                <a:tc>
                  <a:txBody>
                    <a:bodyPr/>
                    <a:lstStyle/>
                    <a:p>
                      <a:r>
                        <a:rPr lang="el-GR" sz="2000"/>
                        <a:t>Διάφραγμα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a:t>Φρενικό</a:t>
                      </a:r>
                    </a:p>
                  </a:txBody>
                  <a:tcPr/>
                </a:tc>
                <a:extLst>
                  <a:ext uri="{0D108BD9-81ED-4DB2-BD59-A6C34878D82A}">
                    <a16:rowId xmlns:a16="http://schemas.microsoft.com/office/drawing/2014/main" val="10007"/>
                  </a:ext>
                </a:extLst>
              </a:tr>
              <a:tr h="399583">
                <a:tc>
                  <a:txBody>
                    <a:bodyPr/>
                    <a:lstStyle/>
                    <a:p>
                      <a:r>
                        <a:rPr lang="el-GR" sz="2000"/>
                        <a:t>Οισοφάγος, Στόμαχος</a:t>
                      </a:r>
                    </a:p>
                  </a:txBody>
                  <a:tcPr/>
                </a:tc>
                <a:tc>
                  <a:txBody>
                    <a:bodyPr/>
                    <a:lstStyle/>
                    <a:p>
                      <a:r>
                        <a:rPr lang="el-GR" sz="2000" dirty="0" err="1"/>
                        <a:t>Πνευμονογαστρικό</a:t>
                      </a:r>
                      <a:endParaRPr lang="el-GR" sz="2000" dirty="0"/>
                    </a:p>
                  </a:txBody>
                  <a:tcPr/>
                </a:tc>
                <a:extLst>
                  <a:ext uri="{0D108BD9-81ED-4DB2-BD59-A6C34878D82A}">
                    <a16:rowId xmlns:a16="http://schemas.microsoft.com/office/drawing/2014/main" val="10008"/>
                  </a:ext>
                </a:extLst>
              </a:tr>
            </a:tbl>
          </a:graphicData>
        </a:graphic>
      </p:graphicFrame>
      <p:pic>
        <p:nvPicPr>
          <p:cNvPr id="4" name="2 - Εικόνα" descr="ΛογότυποΕλληνικά small.png"/>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691680" y="-27386"/>
            <a:ext cx="5737820" cy="6885385"/>
          </a:xfrm>
          <a:prstGeom prst="rect">
            <a:avLst/>
          </a:prstGeom>
          <a:noFill/>
          <a:ln w="9525">
            <a:noFill/>
            <a:miter lim="800000"/>
            <a:headEnd/>
            <a:tailEnd/>
          </a:ln>
        </p:spPr>
      </p:pic>
      <p:pic>
        <p:nvPicPr>
          <p:cNvPr id="3" name="2 - Εικόνα" descr="ΛογότυποΕλληνικά small.png">
            <a:extLst>
              <a:ext uri="{FF2B5EF4-FFF2-40B4-BE49-F238E27FC236}">
                <a16:creationId xmlns:a16="http://schemas.microsoft.com/office/drawing/2014/main" id="{58799DAC-16EB-AE4D-A36E-2F1EA69579FD}"/>
              </a:ext>
            </a:extLst>
          </p:cNvPr>
          <p:cNvPicPr>
            <a:picLocks noChangeAspect="1" noChangeArrowheads="1"/>
          </p:cNvPicPr>
          <p:nvPr/>
        </p:nvPicPr>
        <p:blipFill>
          <a:blip r:embed="rId3" cstate="print"/>
          <a:srcRect/>
          <a:stretch>
            <a:fillRect/>
          </a:stretch>
        </p:blipFill>
        <p:spPr bwMode="auto">
          <a:xfrm>
            <a:off x="7991475" y="404813"/>
            <a:ext cx="1152525" cy="1152525"/>
          </a:xfrm>
          <a:prstGeom prst="rect">
            <a:avLst/>
          </a:prstGeom>
          <a:noFill/>
          <a:ln w="9525">
            <a:noFill/>
            <a:miter lim="800000"/>
            <a:headEnd/>
            <a:tailEnd/>
          </a:ln>
        </p:spPr>
      </p:pic>
    </p:spTree>
    <p:extLst>
      <p:ext uri="{BB962C8B-B14F-4D97-AF65-F5344CB8AC3E}">
        <p14:creationId xmlns:p14="http://schemas.microsoft.com/office/powerpoint/2010/main" val="134420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23528" y="908720"/>
            <a:ext cx="8640960" cy="4955203"/>
          </a:xfrm>
          <a:prstGeom prst="rect">
            <a:avLst/>
          </a:prstGeom>
        </p:spPr>
        <p:txBody>
          <a:bodyPr wrap="square">
            <a:spAutoFit/>
          </a:bodyPr>
          <a:lstStyle/>
          <a:p>
            <a:pPr>
              <a:lnSpc>
                <a:spcPct val="150000"/>
              </a:lnSpc>
            </a:pPr>
            <a:r>
              <a:rPr lang="el-GR" sz="2400" b="1" dirty="0"/>
              <a:t>Είδη βήχα </a:t>
            </a:r>
            <a:endParaRPr lang="en-US" sz="2400" b="1" dirty="0"/>
          </a:p>
          <a:p>
            <a:pPr indent="361950">
              <a:lnSpc>
                <a:spcPct val="200000"/>
              </a:lnSpc>
              <a:buFont typeface="Wingdings" pitchFamily="2" charset="2"/>
              <a:buChar char="Ø"/>
            </a:pPr>
            <a:r>
              <a:rPr lang="el-GR" sz="2000" dirty="0"/>
              <a:t>Ξηρός</a:t>
            </a:r>
          </a:p>
          <a:p>
            <a:pPr indent="361950">
              <a:lnSpc>
                <a:spcPct val="200000"/>
              </a:lnSpc>
              <a:buFont typeface="Wingdings" pitchFamily="2" charset="2"/>
              <a:buChar char="Ø"/>
            </a:pPr>
            <a:r>
              <a:rPr lang="el-GR" sz="2000" dirty="0"/>
              <a:t>Παραγωγικός </a:t>
            </a:r>
          </a:p>
          <a:p>
            <a:pPr indent="361950">
              <a:lnSpc>
                <a:spcPct val="200000"/>
              </a:lnSpc>
              <a:buFont typeface="Wingdings" pitchFamily="2" charset="2"/>
              <a:buChar char="Ø"/>
            </a:pPr>
            <a:r>
              <a:rPr lang="el-GR" sz="2000" dirty="0" err="1"/>
              <a:t>Βήχιον</a:t>
            </a:r>
            <a:r>
              <a:rPr lang="el-GR" sz="2000" dirty="0"/>
              <a:t> (σε ερεθισμό του υπεζωκότα)</a:t>
            </a:r>
          </a:p>
          <a:p>
            <a:pPr indent="361950">
              <a:lnSpc>
                <a:spcPct val="200000"/>
              </a:lnSpc>
              <a:buFont typeface="Wingdings" pitchFamily="2" charset="2"/>
              <a:buChar char="Ø"/>
            </a:pPr>
            <a:r>
              <a:rPr lang="el-GR" sz="2000" dirty="0"/>
              <a:t>Βόειος (σε παράλυση φωνητικών χορδών)</a:t>
            </a:r>
          </a:p>
          <a:p>
            <a:pPr indent="361950">
              <a:lnSpc>
                <a:spcPct val="200000"/>
              </a:lnSpc>
              <a:buFont typeface="Wingdings" pitchFamily="2" charset="2"/>
              <a:buChar char="Ø"/>
            </a:pPr>
            <a:r>
              <a:rPr lang="el-GR" sz="2000" dirty="0" err="1"/>
              <a:t>Υλακώδης</a:t>
            </a:r>
            <a:r>
              <a:rPr lang="el-GR" sz="2000" dirty="0"/>
              <a:t> (σε οξεία απόφραξη του λάρυγγα)</a:t>
            </a:r>
          </a:p>
          <a:p>
            <a:pPr indent="361950">
              <a:lnSpc>
                <a:spcPct val="200000"/>
              </a:lnSpc>
              <a:buFont typeface="Wingdings" pitchFamily="2" charset="2"/>
              <a:buChar char="Ø"/>
            </a:pPr>
            <a:r>
              <a:rPr lang="el-GR" sz="2000" dirty="0"/>
              <a:t>Συριστικός (σε χρόνια απόφραξη του λάρυγγα)</a:t>
            </a:r>
          </a:p>
          <a:p>
            <a:pPr indent="361950">
              <a:lnSpc>
                <a:spcPct val="200000"/>
              </a:lnSpc>
              <a:buFont typeface="Wingdings" pitchFamily="2" charset="2"/>
              <a:buChar char="Ø"/>
            </a:pPr>
            <a:r>
              <a:rPr lang="el-GR" sz="2000" dirty="0"/>
              <a:t>Μεταλλικός (σε πίεση της τραχείας ή των μεγάλων βρόγχων εκ των έξω)</a:t>
            </a:r>
          </a:p>
        </p:txBody>
      </p:sp>
      <p:pic>
        <p:nvPicPr>
          <p:cNvPr id="4" name="2 - Εικόνα" descr="ΛογότυποΕλληνικά small.png"/>
          <p:cNvPicPr>
            <a:picLocks noChangeAspect="1" noChangeArrowheads="1"/>
          </p:cNvPicPr>
          <p:nvPr/>
        </p:nvPicPr>
        <p:blipFill>
          <a:blip r:embed="rId2" cstate="print"/>
          <a:srcRect/>
          <a:stretch>
            <a:fillRect/>
          </a:stretch>
        </p:blipFill>
        <p:spPr bwMode="auto">
          <a:xfrm>
            <a:off x="7991475" y="404813"/>
            <a:ext cx="1152525" cy="11525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548680"/>
          </a:xfrm>
        </p:spPr>
        <p:txBody>
          <a:bodyPr>
            <a:normAutofit/>
          </a:bodyPr>
          <a:lstStyle/>
          <a:p>
            <a:r>
              <a:rPr lang="el-GR" sz="2800" b="1" i="1" dirty="0"/>
              <a:t>Κλινική περίπτωση </a:t>
            </a:r>
          </a:p>
        </p:txBody>
      </p:sp>
      <p:sp>
        <p:nvSpPr>
          <p:cNvPr id="3" name="2 - Θέση περιεχομένου"/>
          <p:cNvSpPr>
            <a:spLocks noGrp="1"/>
          </p:cNvSpPr>
          <p:nvPr>
            <p:ph idx="1"/>
          </p:nvPr>
        </p:nvSpPr>
        <p:spPr>
          <a:xfrm>
            <a:off x="0" y="548680"/>
            <a:ext cx="9144000" cy="6309320"/>
          </a:xfrm>
        </p:spPr>
        <p:txBody>
          <a:bodyPr>
            <a:noAutofit/>
          </a:bodyPr>
          <a:lstStyle/>
          <a:p>
            <a:pPr marL="0" indent="0">
              <a:buNone/>
            </a:pPr>
            <a:r>
              <a:rPr lang="el-GR" sz="1800" b="1" dirty="0"/>
              <a:t>Αιτία προσέλευσης</a:t>
            </a:r>
            <a:r>
              <a:rPr lang="el-GR" sz="1800" dirty="0"/>
              <a:t>: Άνδρας, 60 ετών, προσέρχεται με επίμονο, παραγωγικό βήχα από ετών</a:t>
            </a:r>
          </a:p>
          <a:p>
            <a:pPr marL="0" indent="0">
              <a:lnSpc>
                <a:spcPct val="150000"/>
              </a:lnSpc>
              <a:buNone/>
            </a:pPr>
            <a:r>
              <a:rPr lang="el-GR" sz="1800" b="1" dirty="0"/>
              <a:t>Παρούσα νόσος</a:t>
            </a:r>
            <a:r>
              <a:rPr lang="el-GR" sz="1800" dirty="0"/>
              <a:t>: </a:t>
            </a:r>
            <a:r>
              <a:rPr lang="el-GR" sz="1800" b="1" dirty="0"/>
              <a:t>Από εικοσαετίας </a:t>
            </a:r>
            <a:r>
              <a:rPr lang="el-GR" sz="1800" dirty="0"/>
              <a:t>και πλέον </a:t>
            </a:r>
            <a:r>
              <a:rPr lang="el-GR" sz="1800" b="1" i="1" dirty="0"/>
              <a:t>πρωινός βήχας</a:t>
            </a:r>
            <a:r>
              <a:rPr lang="el-GR" sz="1800" i="1" dirty="0"/>
              <a:t>, </a:t>
            </a:r>
            <a:r>
              <a:rPr lang="el-GR" sz="1800" b="1" i="1" dirty="0"/>
              <a:t>αρχικά ξηρός ή ελάχιστα παραγωγικός, με κολλώδη πτύελα</a:t>
            </a:r>
            <a:r>
              <a:rPr lang="el-GR" sz="1800" i="1" dirty="0"/>
              <a:t>. </a:t>
            </a:r>
            <a:r>
              <a:rPr lang="el-GR" sz="1800" dirty="0"/>
              <a:t>Με την πάροδο του χρόνου, </a:t>
            </a:r>
            <a:r>
              <a:rPr lang="el-GR" sz="1800" b="1" dirty="0"/>
              <a:t>βήχας </a:t>
            </a:r>
            <a:r>
              <a:rPr lang="el-GR" sz="1800" b="1" dirty="0" err="1"/>
              <a:t>καθόλη</a:t>
            </a:r>
            <a:r>
              <a:rPr lang="el-GR" sz="1800" b="1" dirty="0"/>
              <a:t> την διάρκεια της ημέρα</a:t>
            </a:r>
            <a:r>
              <a:rPr lang="el-GR" sz="1800" dirty="0"/>
              <a:t> με αύξηση των πτυέλων. Κατά τις εξάρσεις του βήχα </a:t>
            </a:r>
            <a:r>
              <a:rPr lang="el-GR" sz="1600" i="1" dirty="0"/>
              <a:t>(ιδιαίτερα τους χειμερινούς μήνες), </a:t>
            </a:r>
            <a:r>
              <a:rPr lang="el-GR" sz="1800" b="1" i="1" dirty="0" err="1"/>
              <a:t>βλεννοπυώδης</a:t>
            </a:r>
            <a:r>
              <a:rPr lang="el-GR" sz="1800" b="1" i="1" dirty="0"/>
              <a:t> απόχρεμψη</a:t>
            </a:r>
            <a:r>
              <a:rPr lang="el-GR" sz="1800" dirty="0"/>
              <a:t>, </a:t>
            </a:r>
            <a:r>
              <a:rPr lang="el-GR" sz="1600" dirty="0"/>
              <a:t>με συνοδό πυρετό και ρινική καταρροή </a:t>
            </a:r>
            <a:r>
              <a:rPr lang="el-GR" sz="1600" i="1" dirty="0"/>
              <a:t>(αγωγή με </a:t>
            </a:r>
            <a:r>
              <a:rPr lang="el-GR" sz="1600" i="1" dirty="0" err="1"/>
              <a:t>βλεννολυτικά</a:t>
            </a:r>
            <a:r>
              <a:rPr lang="el-GR" sz="1600" i="1" dirty="0"/>
              <a:t> φάρμακα και αντιμικροβιακή χημειοθεραπεία). </a:t>
            </a:r>
            <a:r>
              <a:rPr lang="el-GR" sz="1800" b="1" i="1" dirty="0"/>
              <a:t>Δύσπνοια στη κόπωση</a:t>
            </a:r>
            <a:r>
              <a:rPr lang="el-GR" sz="1800" i="1" dirty="0"/>
              <a:t>.                                                          Αναφέρει ότι </a:t>
            </a:r>
            <a:r>
              <a:rPr lang="el-GR" sz="1800" b="1" i="1" dirty="0"/>
              <a:t>συχνά το στήθος του «βράζει»</a:t>
            </a:r>
          </a:p>
          <a:p>
            <a:pPr marL="0" indent="0">
              <a:buNone/>
            </a:pPr>
            <a:r>
              <a:rPr lang="el-GR" sz="1800" dirty="0"/>
              <a:t>Ατομικό αναμνηστικό: Αρτηριακή υπέρταση, υπό αγωγή με διουρητικό</a:t>
            </a:r>
          </a:p>
          <a:p>
            <a:pPr marL="0" indent="0">
              <a:buNone/>
            </a:pPr>
            <a:r>
              <a:rPr lang="el-GR" sz="1800" dirty="0"/>
              <a:t>Κληρονομικό αναμνηστικό: Γονείς με ιστορικό αρτηριακής υπέρτασης </a:t>
            </a:r>
          </a:p>
          <a:p>
            <a:pPr marL="0" indent="0">
              <a:buNone/>
            </a:pPr>
            <a:r>
              <a:rPr lang="el-GR" sz="1800" dirty="0"/>
              <a:t>Συνήθειες-Τρόπος ζωής: </a:t>
            </a:r>
            <a:r>
              <a:rPr lang="el-GR" sz="1800" b="1" i="1" dirty="0"/>
              <a:t>καπνιστής 1-2 πακέτων ημερησίως </a:t>
            </a:r>
            <a:r>
              <a:rPr lang="el-GR" sz="1800" dirty="0"/>
              <a:t>από νεαρής ηλικίας</a:t>
            </a:r>
          </a:p>
          <a:p>
            <a:pPr marL="0" indent="0">
              <a:buNone/>
            </a:pPr>
            <a:r>
              <a:rPr lang="el-GR" sz="1800" dirty="0"/>
              <a:t>Ανασκόπηση συστημάτων: Ουδέν πέραν των προαναφερθέντων </a:t>
            </a:r>
          </a:p>
          <a:p>
            <a:pPr marL="0" indent="0">
              <a:buNone/>
            </a:pPr>
            <a:r>
              <a:rPr lang="el-GR" sz="1800" b="1" dirty="0"/>
              <a:t>Αντικειμενική εξέταση</a:t>
            </a:r>
            <a:r>
              <a:rPr lang="el-GR" sz="1800" dirty="0"/>
              <a:t>: άρτια σωματική διάπλαση, θρέψη καλή, όψη μετρίως πάσχουσα</a:t>
            </a:r>
            <a:r>
              <a:rPr lang="en-US" sz="1800" dirty="0"/>
              <a:t> </a:t>
            </a:r>
            <a:r>
              <a:rPr lang="el-GR" sz="1800" dirty="0"/>
              <a:t>       ΑΠ: 150/80 </a:t>
            </a:r>
            <a:r>
              <a:rPr lang="el-GR" sz="1800" dirty="0" err="1"/>
              <a:t>mmHg</a:t>
            </a:r>
            <a:r>
              <a:rPr lang="el-GR" sz="1800" dirty="0"/>
              <a:t>, σφύξεις: 80/min, αναπνοές: 15/min, θερμοκρασία: 36,7ºC</a:t>
            </a:r>
          </a:p>
          <a:p>
            <a:pPr marL="0" indent="0">
              <a:buNone/>
            </a:pPr>
            <a:r>
              <a:rPr lang="el-GR" sz="1800" dirty="0"/>
              <a:t>Κεφαλή – τράχηλος: </a:t>
            </a:r>
            <a:r>
              <a:rPr lang="el-GR" sz="1800" dirty="0" err="1"/>
              <a:t>κ.φ</a:t>
            </a:r>
            <a:r>
              <a:rPr lang="el-GR" sz="1800" dirty="0"/>
              <a:t>. </a:t>
            </a:r>
          </a:p>
          <a:p>
            <a:pPr marL="0" indent="0">
              <a:buNone/>
            </a:pPr>
            <a:r>
              <a:rPr lang="el-GR" sz="1800" dirty="0"/>
              <a:t>Θώρακας: </a:t>
            </a:r>
            <a:r>
              <a:rPr lang="el-GR" sz="1800" b="1" i="1" dirty="0"/>
              <a:t>Λίγοι </a:t>
            </a:r>
            <a:r>
              <a:rPr lang="el-GR" sz="1800" b="1" i="1" dirty="0" err="1"/>
              <a:t>συρρίττοντες</a:t>
            </a:r>
            <a:r>
              <a:rPr lang="el-GR" sz="1800" b="1" i="1" dirty="0"/>
              <a:t>, αρκετοί </a:t>
            </a:r>
            <a:r>
              <a:rPr lang="el-GR" sz="1800" b="1" i="1" dirty="0" err="1"/>
              <a:t>ρεγχάζοντες</a:t>
            </a:r>
            <a:r>
              <a:rPr lang="el-GR" sz="1800" b="1" i="1" dirty="0"/>
              <a:t> διάχυτα, υγροί ρόγχοι στις βάσεις</a:t>
            </a:r>
          </a:p>
          <a:p>
            <a:pPr marL="0" indent="0">
              <a:buNone/>
            </a:pPr>
            <a:r>
              <a:rPr lang="el-GR" sz="1800" dirty="0"/>
              <a:t>Κοιλία: Ουδέν παθολογικό   Άκρα: Ουδέν παθολογικό</a:t>
            </a:r>
          </a:p>
          <a:p>
            <a:pPr marL="0" indent="0">
              <a:buNone/>
            </a:pPr>
            <a:r>
              <a:rPr lang="el-GR" sz="1800" b="1" i="1" dirty="0"/>
              <a:t>Ακτινογραφία θώρακος: Μικρή </a:t>
            </a:r>
            <a:r>
              <a:rPr lang="el-GR" sz="1800" b="1" i="1" dirty="0" err="1"/>
              <a:t>αεροπλήθεια</a:t>
            </a:r>
            <a:r>
              <a:rPr lang="el-GR" sz="1800" b="1" i="1" dirty="0"/>
              <a:t> με έντονη σκιαγράφηση των βρόγχων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txBody>
          <a:bodyPr>
            <a:normAutofit/>
          </a:bodyPr>
          <a:lstStyle/>
          <a:p>
            <a:r>
              <a:rPr lang="el-GR" sz="2400" b="1" i="1" dirty="0"/>
              <a:t>Κλινική περίπτωση </a:t>
            </a:r>
            <a:endParaRPr lang="el-GR" sz="2400" dirty="0"/>
          </a:p>
        </p:txBody>
      </p:sp>
      <p:sp>
        <p:nvSpPr>
          <p:cNvPr id="3" name="2 - Θέση περιεχομένου"/>
          <p:cNvSpPr>
            <a:spLocks noGrp="1"/>
          </p:cNvSpPr>
          <p:nvPr>
            <p:ph idx="1"/>
          </p:nvPr>
        </p:nvSpPr>
        <p:spPr>
          <a:xfrm>
            <a:off x="4429124" y="1571612"/>
            <a:ext cx="4429156" cy="3786214"/>
          </a:xfrm>
        </p:spPr>
        <p:txBody>
          <a:bodyPr>
            <a:normAutofit/>
          </a:bodyPr>
          <a:lstStyle/>
          <a:p>
            <a:pPr marL="457200" indent="-457200">
              <a:lnSpc>
                <a:spcPct val="150000"/>
              </a:lnSpc>
              <a:buFont typeface="+mj-lt"/>
              <a:buAutoNum type="arabicPeriod"/>
            </a:pPr>
            <a:r>
              <a:rPr lang="el-GR" sz="1800" dirty="0"/>
              <a:t>Είναι η α/α θώρακα διαγνωστική για χρόνια βρογχίτιδα; </a:t>
            </a:r>
          </a:p>
          <a:p>
            <a:pPr marL="457200" indent="-457200">
              <a:lnSpc>
                <a:spcPct val="150000"/>
              </a:lnSpc>
              <a:buFont typeface="+mj-lt"/>
              <a:buAutoNum type="arabicPeriod"/>
            </a:pPr>
            <a:r>
              <a:rPr lang="el-GR" sz="1800" dirty="0"/>
              <a:t>Πώς γίνεται η παρακολούθηση του ασθενούς με ΧΑΠ;</a:t>
            </a:r>
          </a:p>
          <a:p>
            <a:pPr marL="457200" indent="-457200">
              <a:lnSpc>
                <a:spcPct val="150000"/>
              </a:lnSpc>
              <a:buFont typeface="+mj-lt"/>
              <a:buAutoNum type="arabicPeriod"/>
            </a:pPr>
            <a:r>
              <a:rPr lang="el-GR" sz="1800" dirty="0"/>
              <a:t>Ποια η θέση του καπνίσματος στην αιτιολογία της ΧΑΠ;</a:t>
            </a:r>
          </a:p>
          <a:p>
            <a:pPr marL="514350" indent="-514350">
              <a:lnSpc>
                <a:spcPct val="150000"/>
              </a:lnSpc>
              <a:buFont typeface="+mj-lt"/>
              <a:buAutoNum type="arabicPeriod"/>
            </a:pPr>
            <a:r>
              <a:rPr lang="el-GR" sz="1800" b="1" dirty="0"/>
              <a:t>Τρέχουσα διάγνωση:…………………..</a:t>
            </a:r>
          </a:p>
          <a:p>
            <a:pPr marL="514350" indent="-514350">
              <a:buFont typeface="+mj-lt"/>
              <a:buAutoNum type="arabicPeriod"/>
            </a:pPr>
            <a:endParaRPr lang="el-GR" dirty="0"/>
          </a:p>
        </p:txBody>
      </p:sp>
      <p:pic>
        <p:nvPicPr>
          <p:cNvPr id="1026" name="Picture 2" descr="C:\Users\l1apk_az.LAIKO-NET\Desktop\gwvfdtspal4d36e7f47b6ee.jpg"/>
          <p:cNvPicPr>
            <a:picLocks noChangeAspect="1" noChangeArrowheads="1"/>
          </p:cNvPicPr>
          <p:nvPr/>
        </p:nvPicPr>
        <p:blipFill>
          <a:blip r:embed="rId3" cstate="print"/>
          <a:srcRect/>
          <a:stretch>
            <a:fillRect/>
          </a:stretch>
        </p:blipFill>
        <p:spPr bwMode="auto">
          <a:xfrm>
            <a:off x="0" y="1571612"/>
            <a:ext cx="4286248" cy="3429024"/>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1657</Words>
  <Application>Microsoft Office PowerPoint</Application>
  <PresentationFormat>Προβολή στην οθόνη (4:3)</PresentationFormat>
  <Paragraphs>279</Paragraphs>
  <Slides>47</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47</vt:i4>
      </vt:variant>
    </vt:vector>
  </HeadingPairs>
  <TitlesOfParts>
    <vt:vector size="52" baseType="lpstr">
      <vt:lpstr>Arial</vt:lpstr>
      <vt:lpstr>Calibri</vt:lpstr>
      <vt:lpstr>TimesNewRomanPSMT</vt:lpstr>
      <vt:lpstr>Wingdings</vt:lpstr>
      <vt:lpstr>Θέμα του Office</vt:lpstr>
      <vt:lpstr>ΒΗΧΑΣ – ΑΠΟΧΡΕΜΨΗ ΑΙΜΟΠΤΥΣΗ-ΠΛΗΚΤΡΟΔΑΚΤΥΛΙΑ</vt:lpstr>
      <vt:lpstr>Κλινική περίπτωση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Κλινική περίπτωση </vt:lpstr>
      <vt:lpstr>Κλινική περίπτωση </vt:lpstr>
      <vt:lpstr>Κλινική περίπτωση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ΒΗΧΑΣ – ΑΠΟΧΡΕΜΨΗ ΑΙΜΟΠΤΥΣΗ-ΠΛΗΚΤΡΟΔΑΚΤΥΛΙΑ</dc:title>
  <dc:creator>Μαρίνα Ματζουράνη</dc:creator>
  <cp:lastModifiedBy>l1apk_az</cp:lastModifiedBy>
  <cp:revision>67</cp:revision>
  <dcterms:created xsi:type="dcterms:W3CDTF">2021-10-03T13:45:16Z</dcterms:created>
  <dcterms:modified xsi:type="dcterms:W3CDTF">2024-12-10T13:55:20Z</dcterms:modified>
</cp:coreProperties>
</file>