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2" r:id="rId3"/>
    <p:sldId id="293" r:id="rId4"/>
    <p:sldId id="264" r:id="rId5"/>
    <p:sldId id="265" r:id="rId6"/>
    <p:sldId id="294" r:id="rId7"/>
    <p:sldId id="266" r:id="rId8"/>
    <p:sldId id="295" r:id="rId9"/>
    <p:sldId id="296" r:id="rId10"/>
    <p:sldId id="290" r:id="rId11"/>
    <p:sldId id="291" r:id="rId12"/>
    <p:sldId id="297" r:id="rId13"/>
    <p:sldId id="298" r:id="rId14"/>
    <p:sldId id="299" r:id="rId15"/>
    <p:sldId id="285" r:id="rId16"/>
    <p:sldId id="263" r:id="rId17"/>
    <p:sldId id="267" r:id="rId18"/>
    <p:sldId id="268" r:id="rId19"/>
    <p:sldId id="269" r:id="rId20"/>
    <p:sldId id="270" r:id="rId21"/>
    <p:sldId id="271" r:id="rId22"/>
    <p:sldId id="276" r:id="rId23"/>
    <p:sldId id="277" r:id="rId24"/>
    <p:sldId id="281" r:id="rId25"/>
    <p:sldId id="272" r:id="rId26"/>
    <p:sldId id="273" r:id="rId27"/>
    <p:sldId id="279" r:id="rId28"/>
    <p:sldId id="280" r:id="rId29"/>
    <p:sldId id="257" r:id="rId30"/>
    <p:sldId id="274" r:id="rId31"/>
    <p:sldId id="259" r:id="rId32"/>
    <p:sldId id="286" r:id="rId33"/>
    <p:sldId id="287" r:id="rId34"/>
    <p:sldId id="301" r:id="rId35"/>
    <p:sldId id="300" r:id="rId36"/>
    <p:sldId id="258" r:id="rId37"/>
    <p:sldId id="275" r:id="rId38"/>
    <p:sldId id="278" r:id="rId39"/>
    <p:sldId id="288" r:id="rId40"/>
    <p:sldId id="261" r:id="rId41"/>
    <p:sldId id="284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976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37F0D2-A9EA-D845-9677-52A6C3C6111E}" type="doc">
      <dgm:prSet loTypeId="urn:microsoft.com/office/officeart/2005/8/layout/list1" loCatId="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54AED2C5-CF1F-8743-900A-324507F672CB}">
      <dgm:prSet custT="1"/>
      <dgm:spPr/>
      <dgm:t>
        <a:bodyPr/>
        <a:lstStyle/>
        <a:p>
          <a:pPr rtl="0"/>
          <a:r>
            <a:rPr lang="en-US" sz="1400" dirty="0" smtClean="0"/>
            <a:t>Cohn cold ethanol fractionation method developed in the 1950s. </a:t>
          </a:r>
          <a:endParaRPr lang="en-US" sz="1400" dirty="0"/>
        </a:p>
      </dgm:t>
    </dgm:pt>
    <dgm:pt modelId="{04383608-023B-A845-9B39-561CAE47BD06}" type="parTrans" cxnId="{089E65A8-3921-5045-8111-FB6D5193B469}">
      <dgm:prSet/>
      <dgm:spPr/>
      <dgm:t>
        <a:bodyPr/>
        <a:lstStyle/>
        <a:p>
          <a:endParaRPr lang="en-US" sz="5400"/>
        </a:p>
      </dgm:t>
    </dgm:pt>
    <dgm:pt modelId="{7896C1A5-AA03-7D4A-92CC-D0F515CE8C17}" type="sibTrans" cxnId="{089E65A8-3921-5045-8111-FB6D5193B469}">
      <dgm:prSet/>
      <dgm:spPr/>
      <dgm:t>
        <a:bodyPr/>
        <a:lstStyle/>
        <a:p>
          <a:endParaRPr lang="en-US" sz="5400"/>
        </a:p>
      </dgm:t>
    </dgm:pt>
    <dgm:pt modelId="{E8BBF42D-D85D-4B47-AA1B-1FDC684DB0A5}">
      <dgm:prSet custT="1"/>
      <dgm:spPr/>
      <dgm:t>
        <a:bodyPr/>
        <a:lstStyle/>
        <a:p>
          <a:pPr rtl="0"/>
          <a:r>
            <a:rPr lang="en-US" sz="1400" dirty="0" smtClean="0"/>
            <a:t>primary reason why most anti-Ds are for  </a:t>
          </a:r>
          <a:r>
            <a:rPr lang="en-US" sz="1400" b="1" dirty="0" smtClean="0"/>
            <a:t>intramuscular use only</a:t>
          </a:r>
          <a:r>
            <a:rPr lang="en-US" sz="1400" dirty="0" smtClean="0"/>
            <a:t>. </a:t>
          </a:r>
          <a:endParaRPr lang="en-US" sz="1400" dirty="0"/>
        </a:p>
      </dgm:t>
    </dgm:pt>
    <dgm:pt modelId="{70AA729D-D50C-EF4C-A553-2E0FFE3CECE1}" type="parTrans" cxnId="{BA67FF28-FE31-FA42-BDB8-99C541E4DB31}">
      <dgm:prSet/>
      <dgm:spPr/>
      <dgm:t>
        <a:bodyPr/>
        <a:lstStyle/>
        <a:p>
          <a:endParaRPr lang="en-US" sz="5400"/>
        </a:p>
      </dgm:t>
    </dgm:pt>
    <dgm:pt modelId="{F83E2D95-ABCA-004D-940F-5C78CE0B9A59}" type="sibTrans" cxnId="{BA67FF28-FE31-FA42-BDB8-99C541E4DB31}">
      <dgm:prSet/>
      <dgm:spPr/>
      <dgm:t>
        <a:bodyPr/>
        <a:lstStyle/>
        <a:p>
          <a:endParaRPr lang="en-US" sz="5400"/>
        </a:p>
      </dgm:t>
    </dgm:pt>
    <dgm:pt modelId="{089675E7-3803-4D44-BCA2-F9462D49630A}">
      <dgm:prSet custT="1"/>
      <dgm:spPr/>
      <dgm:t>
        <a:bodyPr/>
        <a:lstStyle/>
        <a:p>
          <a:pPr rtl="0"/>
          <a:r>
            <a:rPr lang="en-US" sz="1400" dirty="0" smtClean="0"/>
            <a:t>Rho(D) immune globulin may trigger an </a:t>
          </a:r>
          <a:r>
            <a:rPr lang="en-US" sz="1400" b="1" dirty="0" smtClean="0"/>
            <a:t>allergic reaction. </a:t>
          </a:r>
          <a:endParaRPr lang="en-US" sz="1400" b="1" dirty="0"/>
        </a:p>
      </dgm:t>
    </dgm:pt>
    <dgm:pt modelId="{B8DC0F8E-8E48-894F-9B58-3CAAFA0B683B}" type="parTrans" cxnId="{E0F2ED3C-1354-9749-9362-FB0744A9D5BF}">
      <dgm:prSet/>
      <dgm:spPr/>
      <dgm:t>
        <a:bodyPr/>
        <a:lstStyle/>
        <a:p>
          <a:endParaRPr lang="en-US" sz="5400"/>
        </a:p>
      </dgm:t>
    </dgm:pt>
    <dgm:pt modelId="{8D2F03FD-FC14-FC49-B75F-D3FF75F1C1FF}" type="sibTrans" cxnId="{E0F2ED3C-1354-9749-9362-FB0744A9D5BF}">
      <dgm:prSet/>
      <dgm:spPr/>
      <dgm:t>
        <a:bodyPr/>
        <a:lstStyle/>
        <a:p>
          <a:endParaRPr lang="en-US" sz="5400"/>
        </a:p>
      </dgm:t>
    </dgm:pt>
    <dgm:pt modelId="{CFA15E21-F46A-D44B-AC77-9EEA4BB7B98E}">
      <dgm:prSet custT="1"/>
      <dgm:spPr/>
      <dgm:t>
        <a:bodyPr/>
        <a:lstStyle/>
        <a:p>
          <a:pPr rtl="0"/>
          <a:r>
            <a:rPr lang="en-US" sz="1400" b="1" dirty="0" smtClean="0"/>
            <a:t>although small, residual risk</a:t>
          </a:r>
          <a:r>
            <a:rPr lang="en-US" sz="1400" dirty="0" smtClean="0"/>
            <a:t> may remain for contamination with small viruses. </a:t>
          </a:r>
          <a:endParaRPr lang="en-US" sz="1400" dirty="0"/>
        </a:p>
      </dgm:t>
    </dgm:pt>
    <dgm:pt modelId="{EC8674C1-7F7E-BA43-8BD0-6B73E1D4F536}" type="parTrans" cxnId="{582856A7-9622-ED47-9E9D-295D087E6EC9}">
      <dgm:prSet/>
      <dgm:spPr/>
      <dgm:t>
        <a:bodyPr/>
        <a:lstStyle/>
        <a:p>
          <a:endParaRPr lang="en-US" sz="5400"/>
        </a:p>
      </dgm:t>
    </dgm:pt>
    <dgm:pt modelId="{9919AEDA-C59F-9840-AA02-71328BACB126}" type="sibTrans" cxnId="{582856A7-9622-ED47-9E9D-295D087E6EC9}">
      <dgm:prSet/>
      <dgm:spPr/>
      <dgm:t>
        <a:bodyPr/>
        <a:lstStyle/>
        <a:p>
          <a:endParaRPr lang="en-US" sz="5400"/>
        </a:p>
      </dgm:t>
    </dgm:pt>
    <dgm:pt modelId="{7B98BAF5-F2BA-414B-B6C5-585F9C18C995}">
      <dgm:prSet custT="1"/>
      <dgm:spPr/>
      <dgm:t>
        <a:bodyPr/>
        <a:lstStyle/>
        <a:p>
          <a:pPr rtl="0"/>
          <a:r>
            <a:rPr lang="en-US" sz="1400" dirty="0" smtClean="0"/>
            <a:t>theoretical possibility of transmission of </a:t>
          </a:r>
          <a:r>
            <a:rPr lang="en-US" sz="1400" b="1" dirty="0" smtClean="0"/>
            <a:t>the prion </a:t>
          </a:r>
          <a:r>
            <a:rPr lang="en-US" sz="1400" dirty="0" smtClean="0"/>
            <a:t>responsible for </a:t>
          </a:r>
          <a:r>
            <a:rPr lang="en-US" sz="1400" dirty="0" err="1" smtClean="0"/>
            <a:t>Creutzfeldt</a:t>
          </a:r>
          <a:r>
            <a:rPr lang="en-US" sz="1400" dirty="0" smtClean="0"/>
            <a:t>–</a:t>
          </a:r>
          <a:r>
            <a:rPr lang="en-US" sz="1400" dirty="0" err="1" smtClean="0"/>
            <a:t>Jakob</a:t>
          </a:r>
          <a:r>
            <a:rPr lang="en-US" sz="1400" dirty="0" smtClean="0"/>
            <a:t> disease, or of other, unknown infectious agents.</a:t>
          </a:r>
          <a:endParaRPr lang="en-US" sz="1400" dirty="0"/>
        </a:p>
      </dgm:t>
    </dgm:pt>
    <dgm:pt modelId="{0571E7D2-A175-9648-B0D7-30ECC6FAF752}" type="parTrans" cxnId="{34A3DDFA-5D18-F942-B44F-D6333F797DF9}">
      <dgm:prSet/>
      <dgm:spPr/>
      <dgm:t>
        <a:bodyPr/>
        <a:lstStyle/>
        <a:p>
          <a:endParaRPr lang="en-US" sz="5400"/>
        </a:p>
      </dgm:t>
    </dgm:pt>
    <dgm:pt modelId="{5729FFBC-5709-5841-8226-40CCB82E55BA}" type="sibTrans" cxnId="{34A3DDFA-5D18-F942-B44F-D6333F797DF9}">
      <dgm:prSet/>
      <dgm:spPr/>
      <dgm:t>
        <a:bodyPr/>
        <a:lstStyle/>
        <a:p>
          <a:endParaRPr lang="en-US" sz="5400"/>
        </a:p>
      </dgm:t>
    </dgm:pt>
    <dgm:pt modelId="{3FCEF44B-CC28-0042-8918-45384B7D335E}" type="pres">
      <dgm:prSet presAssocID="{3837F0D2-A9EA-D845-9677-52A6C3C611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C3ADC3-0031-F54E-8AA4-C180506F09E2}" type="pres">
      <dgm:prSet presAssocID="{54AED2C5-CF1F-8743-900A-324507F672CB}" presName="parentLin" presStyleCnt="0"/>
      <dgm:spPr/>
    </dgm:pt>
    <dgm:pt modelId="{B2D7B68B-DE49-2947-96A4-5685A6B7B6B6}" type="pres">
      <dgm:prSet presAssocID="{54AED2C5-CF1F-8743-900A-324507F672CB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1EF8B9E0-7934-3243-8369-98C619A03A45}" type="pres">
      <dgm:prSet presAssocID="{54AED2C5-CF1F-8743-900A-324507F672C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558784-FB41-E94B-898D-D1C3768E8351}" type="pres">
      <dgm:prSet presAssocID="{54AED2C5-CF1F-8743-900A-324507F672CB}" presName="negativeSpace" presStyleCnt="0"/>
      <dgm:spPr/>
    </dgm:pt>
    <dgm:pt modelId="{6C81FFC5-3DD4-9542-AF63-AC559E462899}" type="pres">
      <dgm:prSet presAssocID="{54AED2C5-CF1F-8743-900A-324507F672CB}" presName="childText" presStyleLbl="conFgAcc1" presStyleIdx="0" presStyleCnt="5">
        <dgm:presLayoutVars>
          <dgm:bulletEnabled val="1"/>
        </dgm:presLayoutVars>
      </dgm:prSet>
      <dgm:spPr/>
    </dgm:pt>
    <dgm:pt modelId="{B1112495-91A1-7A4C-B142-4D4703A7C062}" type="pres">
      <dgm:prSet presAssocID="{7896C1A5-AA03-7D4A-92CC-D0F515CE8C17}" presName="spaceBetweenRectangles" presStyleCnt="0"/>
      <dgm:spPr/>
    </dgm:pt>
    <dgm:pt modelId="{A8F9686E-4A52-C349-BAD6-3D1347E104A3}" type="pres">
      <dgm:prSet presAssocID="{089675E7-3803-4D44-BCA2-F9462D49630A}" presName="parentLin" presStyleCnt="0"/>
      <dgm:spPr/>
    </dgm:pt>
    <dgm:pt modelId="{59685666-6815-0946-90B3-F2BC33F2056C}" type="pres">
      <dgm:prSet presAssocID="{089675E7-3803-4D44-BCA2-F9462D49630A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6D209FBC-CF1A-ED4D-A6D2-02E60EA65816}" type="pres">
      <dgm:prSet presAssocID="{089675E7-3803-4D44-BCA2-F9462D49630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94451E-DE7D-C748-83F9-0A82F71D7CF0}" type="pres">
      <dgm:prSet presAssocID="{089675E7-3803-4D44-BCA2-F9462D49630A}" presName="negativeSpace" presStyleCnt="0"/>
      <dgm:spPr/>
    </dgm:pt>
    <dgm:pt modelId="{8481F4AB-2B1F-B847-BD91-342BECB64ED9}" type="pres">
      <dgm:prSet presAssocID="{089675E7-3803-4D44-BCA2-F9462D49630A}" presName="childText" presStyleLbl="conFgAcc1" presStyleIdx="1" presStyleCnt="5">
        <dgm:presLayoutVars>
          <dgm:bulletEnabled val="1"/>
        </dgm:presLayoutVars>
      </dgm:prSet>
      <dgm:spPr/>
    </dgm:pt>
    <dgm:pt modelId="{16E8C31A-6801-0B41-A907-D7A5AECFBBDA}" type="pres">
      <dgm:prSet presAssocID="{8D2F03FD-FC14-FC49-B75F-D3FF75F1C1FF}" presName="spaceBetweenRectangles" presStyleCnt="0"/>
      <dgm:spPr/>
    </dgm:pt>
    <dgm:pt modelId="{EF5485D0-DEA1-A242-95E1-3FA9A6A20F38}" type="pres">
      <dgm:prSet presAssocID="{E8BBF42D-D85D-4B47-AA1B-1FDC684DB0A5}" presName="parentLin" presStyleCnt="0"/>
      <dgm:spPr/>
    </dgm:pt>
    <dgm:pt modelId="{AB064B3C-4025-C647-8B2A-CEF6E25C7E85}" type="pres">
      <dgm:prSet presAssocID="{E8BBF42D-D85D-4B47-AA1B-1FDC684DB0A5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58885F03-27AC-7847-AACA-9D7F34308B36}" type="pres">
      <dgm:prSet presAssocID="{E8BBF42D-D85D-4B47-AA1B-1FDC684DB0A5}" presName="parentText" presStyleLbl="node1" presStyleIdx="2" presStyleCnt="5" custScaleX="11859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F32DE9-EFC3-A44C-9A3E-DC5094181FEA}" type="pres">
      <dgm:prSet presAssocID="{E8BBF42D-D85D-4B47-AA1B-1FDC684DB0A5}" presName="negativeSpace" presStyleCnt="0"/>
      <dgm:spPr/>
    </dgm:pt>
    <dgm:pt modelId="{7AB0BD23-5D29-5A40-A8D4-13EF8AB4C76B}" type="pres">
      <dgm:prSet presAssocID="{E8BBF42D-D85D-4B47-AA1B-1FDC684DB0A5}" presName="childText" presStyleLbl="conFgAcc1" presStyleIdx="2" presStyleCnt="5">
        <dgm:presLayoutVars>
          <dgm:bulletEnabled val="1"/>
        </dgm:presLayoutVars>
      </dgm:prSet>
      <dgm:spPr/>
    </dgm:pt>
    <dgm:pt modelId="{D336E36A-16EE-BD45-8593-B77972CC9DA9}" type="pres">
      <dgm:prSet presAssocID="{F83E2D95-ABCA-004D-940F-5C78CE0B9A59}" presName="spaceBetweenRectangles" presStyleCnt="0"/>
      <dgm:spPr/>
    </dgm:pt>
    <dgm:pt modelId="{DB297566-3D77-0C45-8AB7-21DAA930DF59}" type="pres">
      <dgm:prSet presAssocID="{CFA15E21-F46A-D44B-AC77-9EEA4BB7B98E}" presName="parentLin" presStyleCnt="0"/>
      <dgm:spPr/>
    </dgm:pt>
    <dgm:pt modelId="{608E9D1A-656A-4643-BF6C-873669DEEC3D}" type="pres">
      <dgm:prSet presAssocID="{CFA15E21-F46A-D44B-AC77-9EEA4BB7B98E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DB3890D1-063B-4F4E-B89E-86969FF46E46}" type="pres">
      <dgm:prSet presAssocID="{CFA15E21-F46A-D44B-AC77-9EEA4BB7B98E}" presName="parentText" presStyleLbl="node1" presStyleIdx="3" presStyleCnt="5" custScaleX="11859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EB63F9-1BB5-1748-94E2-E1C92C4BD27F}" type="pres">
      <dgm:prSet presAssocID="{CFA15E21-F46A-D44B-AC77-9EEA4BB7B98E}" presName="negativeSpace" presStyleCnt="0"/>
      <dgm:spPr/>
    </dgm:pt>
    <dgm:pt modelId="{412AA318-DDB5-544F-BF43-43E0827B3DE1}" type="pres">
      <dgm:prSet presAssocID="{CFA15E21-F46A-D44B-AC77-9EEA4BB7B98E}" presName="childText" presStyleLbl="conFgAcc1" presStyleIdx="3" presStyleCnt="5">
        <dgm:presLayoutVars>
          <dgm:bulletEnabled val="1"/>
        </dgm:presLayoutVars>
      </dgm:prSet>
      <dgm:spPr/>
    </dgm:pt>
    <dgm:pt modelId="{ED6F686D-2B5B-7D46-9EAB-4CEE504AA098}" type="pres">
      <dgm:prSet presAssocID="{9919AEDA-C59F-9840-AA02-71328BACB126}" presName="spaceBetweenRectangles" presStyleCnt="0"/>
      <dgm:spPr/>
    </dgm:pt>
    <dgm:pt modelId="{6F84A0F5-E588-8247-821B-066E8A0D20EA}" type="pres">
      <dgm:prSet presAssocID="{7B98BAF5-F2BA-414B-B6C5-585F9C18C995}" presName="parentLin" presStyleCnt="0"/>
      <dgm:spPr/>
    </dgm:pt>
    <dgm:pt modelId="{87CF171A-BA39-F94E-9C34-8C0EADB05155}" type="pres">
      <dgm:prSet presAssocID="{7B98BAF5-F2BA-414B-B6C5-585F9C18C995}" presName="parentLeftMargin" presStyleLbl="node1" presStyleIdx="3" presStyleCnt="5"/>
      <dgm:spPr/>
      <dgm:t>
        <a:bodyPr/>
        <a:lstStyle/>
        <a:p>
          <a:endParaRPr lang="en-US"/>
        </a:p>
      </dgm:t>
    </dgm:pt>
    <dgm:pt modelId="{C84D377A-4EE8-2648-BA74-82F595ED6EA0}" type="pres">
      <dgm:prSet presAssocID="{7B98BAF5-F2BA-414B-B6C5-585F9C18C995}" presName="parentText" presStyleLbl="node1" presStyleIdx="4" presStyleCnt="5" custScaleX="11437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88105-D4CD-A14D-9FE6-B69083226ECD}" type="pres">
      <dgm:prSet presAssocID="{7B98BAF5-F2BA-414B-B6C5-585F9C18C995}" presName="negativeSpace" presStyleCnt="0"/>
      <dgm:spPr/>
    </dgm:pt>
    <dgm:pt modelId="{78442D49-588F-EC45-8F53-C95EF81B28C5}" type="pres">
      <dgm:prSet presAssocID="{7B98BAF5-F2BA-414B-B6C5-585F9C18C995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A20C9D0F-B570-9547-B1B7-22018812347C}" type="presOf" srcId="{E8BBF42D-D85D-4B47-AA1B-1FDC684DB0A5}" destId="{58885F03-27AC-7847-AACA-9D7F34308B36}" srcOrd="1" destOrd="0" presId="urn:microsoft.com/office/officeart/2005/8/layout/list1"/>
    <dgm:cxn modelId="{A77E621F-939F-2A41-BD88-D14897372B9D}" type="presOf" srcId="{7B98BAF5-F2BA-414B-B6C5-585F9C18C995}" destId="{C84D377A-4EE8-2648-BA74-82F595ED6EA0}" srcOrd="1" destOrd="0" presId="urn:microsoft.com/office/officeart/2005/8/layout/list1"/>
    <dgm:cxn modelId="{089E65A8-3921-5045-8111-FB6D5193B469}" srcId="{3837F0D2-A9EA-D845-9677-52A6C3C6111E}" destId="{54AED2C5-CF1F-8743-900A-324507F672CB}" srcOrd="0" destOrd="0" parTransId="{04383608-023B-A845-9B39-561CAE47BD06}" sibTransId="{7896C1A5-AA03-7D4A-92CC-D0F515CE8C17}"/>
    <dgm:cxn modelId="{7139A859-B6A8-A448-A20F-014E4855B57E}" type="presOf" srcId="{54AED2C5-CF1F-8743-900A-324507F672CB}" destId="{1EF8B9E0-7934-3243-8369-98C619A03A45}" srcOrd="1" destOrd="0" presId="urn:microsoft.com/office/officeart/2005/8/layout/list1"/>
    <dgm:cxn modelId="{BCB60803-6F0A-3449-BADC-119DAD4D83DD}" type="presOf" srcId="{CFA15E21-F46A-D44B-AC77-9EEA4BB7B98E}" destId="{608E9D1A-656A-4643-BF6C-873669DEEC3D}" srcOrd="0" destOrd="0" presId="urn:microsoft.com/office/officeart/2005/8/layout/list1"/>
    <dgm:cxn modelId="{E195DACC-1B5A-3340-81C9-74AA4A4B3CCF}" type="presOf" srcId="{089675E7-3803-4D44-BCA2-F9462D49630A}" destId="{6D209FBC-CF1A-ED4D-A6D2-02E60EA65816}" srcOrd="1" destOrd="0" presId="urn:microsoft.com/office/officeart/2005/8/layout/list1"/>
    <dgm:cxn modelId="{B5D7D5DE-B63B-AE4F-A81F-F6E6CE1AE566}" type="presOf" srcId="{54AED2C5-CF1F-8743-900A-324507F672CB}" destId="{B2D7B68B-DE49-2947-96A4-5685A6B7B6B6}" srcOrd="0" destOrd="0" presId="urn:microsoft.com/office/officeart/2005/8/layout/list1"/>
    <dgm:cxn modelId="{610FDBEC-D522-E140-AC0A-62C8322F4466}" type="presOf" srcId="{089675E7-3803-4D44-BCA2-F9462D49630A}" destId="{59685666-6815-0946-90B3-F2BC33F2056C}" srcOrd="0" destOrd="0" presId="urn:microsoft.com/office/officeart/2005/8/layout/list1"/>
    <dgm:cxn modelId="{996EE802-B5F3-3A46-B80E-71F03EFAE933}" type="presOf" srcId="{3837F0D2-A9EA-D845-9677-52A6C3C6111E}" destId="{3FCEF44B-CC28-0042-8918-45384B7D335E}" srcOrd="0" destOrd="0" presId="urn:microsoft.com/office/officeart/2005/8/layout/list1"/>
    <dgm:cxn modelId="{D2D98226-31B0-614F-AE02-A0F4CDF2B088}" type="presOf" srcId="{7B98BAF5-F2BA-414B-B6C5-585F9C18C995}" destId="{87CF171A-BA39-F94E-9C34-8C0EADB05155}" srcOrd="0" destOrd="0" presId="urn:microsoft.com/office/officeart/2005/8/layout/list1"/>
    <dgm:cxn modelId="{34A3DDFA-5D18-F942-B44F-D6333F797DF9}" srcId="{3837F0D2-A9EA-D845-9677-52A6C3C6111E}" destId="{7B98BAF5-F2BA-414B-B6C5-585F9C18C995}" srcOrd="4" destOrd="0" parTransId="{0571E7D2-A175-9648-B0D7-30ECC6FAF752}" sibTransId="{5729FFBC-5709-5841-8226-40CCB82E55BA}"/>
    <dgm:cxn modelId="{58B7625F-15BC-1641-BE0B-B9857BE89669}" type="presOf" srcId="{CFA15E21-F46A-D44B-AC77-9EEA4BB7B98E}" destId="{DB3890D1-063B-4F4E-B89E-86969FF46E46}" srcOrd="1" destOrd="0" presId="urn:microsoft.com/office/officeart/2005/8/layout/list1"/>
    <dgm:cxn modelId="{E0F2ED3C-1354-9749-9362-FB0744A9D5BF}" srcId="{3837F0D2-A9EA-D845-9677-52A6C3C6111E}" destId="{089675E7-3803-4D44-BCA2-F9462D49630A}" srcOrd="1" destOrd="0" parTransId="{B8DC0F8E-8E48-894F-9B58-3CAAFA0B683B}" sibTransId="{8D2F03FD-FC14-FC49-B75F-D3FF75F1C1FF}"/>
    <dgm:cxn modelId="{582856A7-9622-ED47-9E9D-295D087E6EC9}" srcId="{3837F0D2-A9EA-D845-9677-52A6C3C6111E}" destId="{CFA15E21-F46A-D44B-AC77-9EEA4BB7B98E}" srcOrd="3" destOrd="0" parTransId="{EC8674C1-7F7E-BA43-8BD0-6B73E1D4F536}" sibTransId="{9919AEDA-C59F-9840-AA02-71328BACB126}"/>
    <dgm:cxn modelId="{26A78FCB-7A11-E44B-BBA0-6174DBDA3B98}" type="presOf" srcId="{E8BBF42D-D85D-4B47-AA1B-1FDC684DB0A5}" destId="{AB064B3C-4025-C647-8B2A-CEF6E25C7E85}" srcOrd="0" destOrd="0" presId="urn:microsoft.com/office/officeart/2005/8/layout/list1"/>
    <dgm:cxn modelId="{BA67FF28-FE31-FA42-BDB8-99C541E4DB31}" srcId="{3837F0D2-A9EA-D845-9677-52A6C3C6111E}" destId="{E8BBF42D-D85D-4B47-AA1B-1FDC684DB0A5}" srcOrd="2" destOrd="0" parTransId="{70AA729D-D50C-EF4C-A553-2E0FFE3CECE1}" sibTransId="{F83E2D95-ABCA-004D-940F-5C78CE0B9A59}"/>
    <dgm:cxn modelId="{F3E4E6EE-6AB1-EE49-BEB0-F696AD765BE4}" type="presParOf" srcId="{3FCEF44B-CC28-0042-8918-45384B7D335E}" destId="{06C3ADC3-0031-F54E-8AA4-C180506F09E2}" srcOrd="0" destOrd="0" presId="urn:microsoft.com/office/officeart/2005/8/layout/list1"/>
    <dgm:cxn modelId="{09A2266C-73BF-234A-B756-7958208E4B8D}" type="presParOf" srcId="{06C3ADC3-0031-F54E-8AA4-C180506F09E2}" destId="{B2D7B68B-DE49-2947-96A4-5685A6B7B6B6}" srcOrd="0" destOrd="0" presId="urn:microsoft.com/office/officeart/2005/8/layout/list1"/>
    <dgm:cxn modelId="{62E2AC30-BA35-4D40-ADCB-9CE020175DBA}" type="presParOf" srcId="{06C3ADC3-0031-F54E-8AA4-C180506F09E2}" destId="{1EF8B9E0-7934-3243-8369-98C619A03A45}" srcOrd="1" destOrd="0" presId="urn:microsoft.com/office/officeart/2005/8/layout/list1"/>
    <dgm:cxn modelId="{FE7AB650-722D-6C4E-84C0-44E892279956}" type="presParOf" srcId="{3FCEF44B-CC28-0042-8918-45384B7D335E}" destId="{6A558784-FB41-E94B-898D-D1C3768E8351}" srcOrd="1" destOrd="0" presId="urn:microsoft.com/office/officeart/2005/8/layout/list1"/>
    <dgm:cxn modelId="{6A0854F5-CBB1-CA40-B71F-72647E10CAB2}" type="presParOf" srcId="{3FCEF44B-CC28-0042-8918-45384B7D335E}" destId="{6C81FFC5-3DD4-9542-AF63-AC559E462899}" srcOrd="2" destOrd="0" presId="urn:microsoft.com/office/officeart/2005/8/layout/list1"/>
    <dgm:cxn modelId="{84800E53-FA10-6E4F-8BB7-E578FAFF7EAD}" type="presParOf" srcId="{3FCEF44B-CC28-0042-8918-45384B7D335E}" destId="{B1112495-91A1-7A4C-B142-4D4703A7C062}" srcOrd="3" destOrd="0" presId="urn:microsoft.com/office/officeart/2005/8/layout/list1"/>
    <dgm:cxn modelId="{761C3631-F4F9-E447-899E-F88E6372B2F6}" type="presParOf" srcId="{3FCEF44B-CC28-0042-8918-45384B7D335E}" destId="{A8F9686E-4A52-C349-BAD6-3D1347E104A3}" srcOrd="4" destOrd="0" presId="urn:microsoft.com/office/officeart/2005/8/layout/list1"/>
    <dgm:cxn modelId="{7D7836A4-94A7-5F49-BBE5-C80A2585B08D}" type="presParOf" srcId="{A8F9686E-4A52-C349-BAD6-3D1347E104A3}" destId="{59685666-6815-0946-90B3-F2BC33F2056C}" srcOrd="0" destOrd="0" presId="urn:microsoft.com/office/officeart/2005/8/layout/list1"/>
    <dgm:cxn modelId="{9A412284-FD1E-B54E-8D42-2A2E3A6C75EE}" type="presParOf" srcId="{A8F9686E-4A52-C349-BAD6-3D1347E104A3}" destId="{6D209FBC-CF1A-ED4D-A6D2-02E60EA65816}" srcOrd="1" destOrd="0" presId="urn:microsoft.com/office/officeart/2005/8/layout/list1"/>
    <dgm:cxn modelId="{4E5C0FCE-1261-5348-8D52-B6E0143AC9E5}" type="presParOf" srcId="{3FCEF44B-CC28-0042-8918-45384B7D335E}" destId="{1E94451E-DE7D-C748-83F9-0A82F71D7CF0}" srcOrd="5" destOrd="0" presId="urn:microsoft.com/office/officeart/2005/8/layout/list1"/>
    <dgm:cxn modelId="{14584A9C-0F2C-1B4D-8A4B-DE9E4B09E80C}" type="presParOf" srcId="{3FCEF44B-CC28-0042-8918-45384B7D335E}" destId="{8481F4AB-2B1F-B847-BD91-342BECB64ED9}" srcOrd="6" destOrd="0" presId="urn:microsoft.com/office/officeart/2005/8/layout/list1"/>
    <dgm:cxn modelId="{83123E12-0B7E-974E-90B4-71044100CE47}" type="presParOf" srcId="{3FCEF44B-CC28-0042-8918-45384B7D335E}" destId="{16E8C31A-6801-0B41-A907-D7A5AECFBBDA}" srcOrd="7" destOrd="0" presId="urn:microsoft.com/office/officeart/2005/8/layout/list1"/>
    <dgm:cxn modelId="{533E8151-3A1F-114F-8C3A-771E2DE24D39}" type="presParOf" srcId="{3FCEF44B-CC28-0042-8918-45384B7D335E}" destId="{EF5485D0-DEA1-A242-95E1-3FA9A6A20F38}" srcOrd="8" destOrd="0" presId="urn:microsoft.com/office/officeart/2005/8/layout/list1"/>
    <dgm:cxn modelId="{31A8E71F-F7B5-8A43-9A81-E3404FA45A1E}" type="presParOf" srcId="{EF5485D0-DEA1-A242-95E1-3FA9A6A20F38}" destId="{AB064B3C-4025-C647-8B2A-CEF6E25C7E85}" srcOrd="0" destOrd="0" presId="urn:microsoft.com/office/officeart/2005/8/layout/list1"/>
    <dgm:cxn modelId="{B9F89CE3-523A-ED40-8173-724010980A49}" type="presParOf" srcId="{EF5485D0-DEA1-A242-95E1-3FA9A6A20F38}" destId="{58885F03-27AC-7847-AACA-9D7F34308B36}" srcOrd="1" destOrd="0" presId="urn:microsoft.com/office/officeart/2005/8/layout/list1"/>
    <dgm:cxn modelId="{133DAAE3-5699-8843-B21D-44A5E89B83BD}" type="presParOf" srcId="{3FCEF44B-CC28-0042-8918-45384B7D335E}" destId="{4EF32DE9-EFC3-A44C-9A3E-DC5094181FEA}" srcOrd="9" destOrd="0" presId="urn:microsoft.com/office/officeart/2005/8/layout/list1"/>
    <dgm:cxn modelId="{B8E7807B-37A7-544E-B29D-A9969D74991A}" type="presParOf" srcId="{3FCEF44B-CC28-0042-8918-45384B7D335E}" destId="{7AB0BD23-5D29-5A40-A8D4-13EF8AB4C76B}" srcOrd="10" destOrd="0" presId="urn:microsoft.com/office/officeart/2005/8/layout/list1"/>
    <dgm:cxn modelId="{DF71A344-BCB0-704E-B060-9740A6F1CA79}" type="presParOf" srcId="{3FCEF44B-CC28-0042-8918-45384B7D335E}" destId="{D336E36A-16EE-BD45-8593-B77972CC9DA9}" srcOrd="11" destOrd="0" presId="urn:microsoft.com/office/officeart/2005/8/layout/list1"/>
    <dgm:cxn modelId="{9E39BE30-DFA0-5A43-9023-AA50ABC25F58}" type="presParOf" srcId="{3FCEF44B-CC28-0042-8918-45384B7D335E}" destId="{DB297566-3D77-0C45-8AB7-21DAA930DF59}" srcOrd="12" destOrd="0" presId="urn:microsoft.com/office/officeart/2005/8/layout/list1"/>
    <dgm:cxn modelId="{1EFF965C-3187-F643-A7EF-96A681D34ABA}" type="presParOf" srcId="{DB297566-3D77-0C45-8AB7-21DAA930DF59}" destId="{608E9D1A-656A-4643-BF6C-873669DEEC3D}" srcOrd="0" destOrd="0" presId="urn:microsoft.com/office/officeart/2005/8/layout/list1"/>
    <dgm:cxn modelId="{DACEBFC2-DCA4-B64E-8160-AF594D544172}" type="presParOf" srcId="{DB297566-3D77-0C45-8AB7-21DAA930DF59}" destId="{DB3890D1-063B-4F4E-B89E-86969FF46E46}" srcOrd="1" destOrd="0" presId="urn:microsoft.com/office/officeart/2005/8/layout/list1"/>
    <dgm:cxn modelId="{ED74E02A-29D2-5045-AEB7-75A9F1AC6FFF}" type="presParOf" srcId="{3FCEF44B-CC28-0042-8918-45384B7D335E}" destId="{A5EB63F9-1BB5-1748-94E2-E1C92C4BD27F}" srcOrd="13" destOrd="0" presId="urn:microsoft.com/office/officeart/2005/8/layout/list1"/>
    <dgm:cxn modelId="{0A0DDCAA-0DF3-DC45-86EB-BC1325BFE7E5}" type="presParOf" srcId="{3FCEF44B-CC28-0042-8918-45384B7D335E}" destId="{412AA318-DDB5-544F-BF43-43E0827B3DE1}" srcOrd="14" destOrd="0" presId="urn:microsoft.com/office/officeart/2005/8/layout/list1"/>
    <dgm:cxn modelId="{72036A9A-AEB9-D743-9BE5-0DE2E9F302E5}" type="presParOf" srcId="{3FCEF44B-CC28-0042-8918-45384B7D335E}" destId="{ED6F686D-2B5B-7D46-9EAB-4CEE504AA098}" srcOrd="15" destOrd="0" presId="urn:microsoft.com/office/officeart/2005/8/layout/list1"/>
    <dgm:cxn modelId="{3284D137-8F3B-4749-8E3F-4F1673B5E5F7}" type="presParOf" srcId="{3FCEF44B-CC28-0042-8918-45384B7D335E}" destId="{6F84A0F5-E588-8247-821B-066E8A0D20EA}" srcOrd="16" destOrd="0" presId="urn:microsoft.com/office/officeart/2005/8/layout/list1"/>
    <dgm:cxn modelId="{0DBF273C-91AC-AB4F-ADD7-504DA4D8F37D}" type="presParOf" srcId="{6F84A0F5-E588-8247-821B-066E8A0D20EA}" destId="{87CF171A-BA39-F94E-9C34-8C0EADB05155}" srcOrd="0" destOrd="0" presId="urn:microsoft.com/office/officeart/2005/8/layout/list1"/>
    <dgm:cxn modelId="{A0AD9F05-7025-F640-B439-33476478569B}" type="presParOf" srcId="{6F84A0F5-E588-8247-821B-066E8A0D20EA}" destId="{C84D377A-4EE8-2648-BA74-82F595ED6EA0}" srcOrd="1" destOrd="0" presId="urn:microsoft.com/office/officeart/2005/8/layout/list1"/>
    <dgm:cxn modelId="{ADFF32EE-D361-5A41-A237-B3CF1F054CCD}" type="presParOf" srcId="{3FCEF44B-CC28-0042-8918-45384B7D335E}" destId="{A7D88105-D4CD-A14D-9FE6-B69083226ECD}" srcOrd="17" destOrd="0" presId="urn:microsoft.com/office/officeart/2005/8/layout/list1"/>
    <dgm:cxn modelId="{06FAC430-12A0-D24E-AE2C-C86643AB08A1}" type="presParOf" srcId="{3FCEF44B-CC28-0042-8918-45384B7D335E}" destId="{78442D49-588F-EC45-8F53-C95EF81B28C5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13E18B-FB14-AB4B-812B-98A6767990AF}" type="doc">
      <dgm:prSet loTypeId="urn:microsoft.com/office/officeart/2005/8/layout/cycle7" loCatId="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1F51A01-584F-6E40-85F3-BDE90E09DE79}">
      <dgm:prSet/>
      <dgm:spPr/>
      <dgm:t>
        <a:bodyPr/>
        <a:lstStyle/>
        <a:p>
          <a:pPr rtl="0"/>
          <a:r>
            <a:rPr lang="en-US" dirty="0" smtClean="0"/>
            <a:t>Sperm donation</a:t>
          </a:r>
          <a:endParaRPr lang="en-US" dirty="0"/>
        </a:p>
      </dgm:t>
    </dgm:pt>
    <dgm:pt modelId="{82F0D18E-3115-2648-8E55-050DAAEC2A84}" type="parTrans" cxnId="{159C0D87-5E42-ED42-BCCC-111913DBFAE0}">
      <dgm:prSet/>
      <dgm:spPr/>
      <dgm:t>
        <a:bodyPr/>
        <a:lstStyle/>
        <a:p>
          <a:endParaRPr lang="en-US"/>
        </a:p>
      </dgm:t>
    </dgm:pt>
    <dgm:pt modelId="{5E955C8F-D6C4-9541-A156-F632E082F83E}" type="sibTrans" cxnId="{159C0D87-5E42-ED42-BCCC-111913DBFAE0}">
      <dgm:prSet/>
      <dgm:spPr/>
      <dgm:t>
        <a:bodyPr/>
        <a:lstStyle/>
        <a:p>
          <a:endParaRPr lang="en-US"/>
        </a:p>
      </dgm:t>
    </dgm:pt>
    <dgm:pt modelId="{C7896A60-BD93-5E44-A127-8C4B98303D22}">
      <dgm:prSet/>
      <dgm:spPr/>
      <dgm:t>
        <a:bodyPr/>
        <a:lstStyle/>
        <a:p>
          <a:pPr rtl="0"/>
          <a:r>
            <a:rPr lang="en-US" smtClean="0"/>
            <a:t>Oocyte donation </a:t>
          </a:r>
          <a:endParaRPr lang="en-US"/>
        </a:p>
      </dgm:t>
    </dgm:pt>
    <dgm:pt modelId="{742E0282-A440-7A43-AC7F-6BAD483517D6}" type="parTrans" cxnId="{43A5146F-E02C-B249-B549-AEA41B99DC1D}">
      <dgm:prSet/>
      <dgm:spPr/>
      <dgm:t>
        <a:bodyPr/>
        <a:lstStyle/>
        <a:p>
          <a:endParaRPr lang="en-US"/>
        </a:p>
      </dgm:t>
    </dgm:pt>
    <dgm:pt modelId="{B7E633A8-F170-DB4C-A080-D9B3B5674243}" type="sibTrans" cxnId="{43A5146F-E02C-B249-B549-AEA41B99DC1D}">
      <dgm:prSet/>
      <dgm:spPr/>
      <dgm:t>
        <a:bodyPr/>
        <a:lstStyle/>
        <a:p>
          <a:endParaRPr lang="en-US"/>
        </a:p>
      </dgm:t>
    </dgm:pt>
    <dgm:pt modelId="{9574AC8E-4DA0-094D-A953-CC0F81F1B04D}">
      <dgm:prSet/>
      <dgm:spPr/>
      <dgm:t>
        <a:bodyPr/>
        <a:lstStyle/>
        <a:p>
          <a:pPr rtl="0"/>
          <a:r>
            <a:rPr lang="en-US" dirty="0" smtClean="0"/>
            <a:t>Third party reproduction.</a:t>
          </a:r>
          <a:endParaRPr lang="en-US" dirty="0"/>
        </a:p>
      </dgm:t>
    </dgm:pt>
    <dgm:pt modelId="{E8F4AE34-7C5C-7E49-AEB5-D16DCFC18F53}" type="parTrans" cxnId="{B4510AB8-EEFC-FF43-A1C0-164B3CD7AF2B}">
      <dgm:prSet/>
      <dgm:spPr/>
      <dgm:t>
        <a:bodyPr/>
        <a:lstStyle/>
        <a:p>
          <a:endParaRPr lang="en-US"/>
        </a:p>
      </dgm:t>
    </dgm:pt>
    <dgm:pt modelId="{4B2B8285-5604-B649-996D-FEDB467CCD3B}" type="sibTrans" cxnId="{B4510AB8-EEFC-FF43-A1C0-164B3CD7AF2B}">
      <dgm:prSet/>
      <dgm:spPr/>
      <dgm:t>
        <a:bodyPr/>
        <a:lstStyle/>
        <a:p>
          <a:endParaRPr lang="en-US"/>
        </a:p>
      </dgm:t>
    </dgm:pt>
    <dgm:pt modelId="{8CCC797F-6BCF-6341-BB06-DBA0DB6AB9C8}">
      <dgm:prSet/>
      <dgm:spPr/>
      <dgm:t>
        <a:bodyPr/>
        <a:lstStyle/>
        <a:p>
          <a:pPr rtl="0"/>
          <a:r>
            <a:rPr lang="en-US" dirty="0" err="1" smtClean="0"/>
            <a:t>Surrogasy</a:t>
          </a:r>
          <a:r>
            <a:rPr lang="en-US" dirty="0" smtClean="0"/>
            <a:t> </a:t>
          </a:r>
          <a:endParaRPr lang="en-US" dirty="0"/>
        </a:p>
      </dgm:t>
    </dgm:pt>
    <dgm:pt modelId="{0A50EB5E-FCC7-8245-B74A-A3D778C2C06C}" type="parTrans" cxnId="{1ACE890A-1ACC-6946-959D-1D5E73F705ED}">
      <dgm:prSet/>
      <dgm:spPr/>
      <dgm:t>
        <a:bodyPr/>
        <a:lstStyle/>
        <a:p>
          <a:endParaRPr lang="en-US"/>
        </a:p>
      </dgm:t>
    </dgm:pt>
    <dgm:pt modelId="{F06DFE08-1426-1743-89C9-925633F68B6D}" type="sibTrans" cxnId="{1ACE890A-1ACC-6946-959D-1D5E73F705ED}">
      <dgm:prSet/>
      <dgm:spPr/>
      <dgm:t>
        <a:bodyPr/>
        <a:lstStyle/>
        <a:p>
          <a:endParaRPr lang="en-US"/>
        </a:p>
      </dgm:t>
    </dgm:pt>
    <dgm:pt modelId="{9D708FDF-9142-2342-A4A8-6E06755A6C24}" type="pres">
      <dgm:prSet presAssocID="{2013E18B-FB14-AB4B-812B-98A6767990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6BDC37-36A1-1A4B-B9EA-B5271358D177}" type="pres">
      <dgm:prSet presAssocID="{61F51A01-584F-6E40-85F3-BDE90E09DE7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2408CF-83A1-6045-9C83-4F7D54EF7299}" type="pres">
      <dgm:prSet presAssocID="{5E955C8F-D6C4-9541-A156-F632E082F83E}" presName="sibTrans" presStyleLbl="sibTrans2D1" presStyleIdx="0" presStyleCnt="4"/>
      <dgm:spPr/>
      <dgm:t>
        <a:bodyPr/>
        <a:lstStyle/>
        <a:p>
          <a:endParaRPr lang="en-US"/>
        </a:p>
      </dgm:t>
    </dgm:pt>
    <dgm:pt modelId="{4B8C4119-F64F-374B-8B46-287A84292671}" type="pres">
      <dgm:prSet presAssocID="{5E955C8F-D6C4-9541-A156-F632E082F83E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039E7084-D98B-6E47-A37F-0DDDC819FAB0}" type="pres">
      <dgm:prSet presAssocID="{C7896A60-BD93-5E44-A127-8C4B98303D2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DE5183-2E19-4841-AAF6-BB6DC25AE9C3}" type="pres">
      <dgm:prSet presAssocID="{B7E633A8-F170-DB4C-A080-D9B3B5674243}" presName="sibTrans" presStyleLbl="sibTrans2D1" presStyleIdx="1" presStyleCnt="4"/>
      <dgm:spPr/>
      <dgm:t>
        <a:bodyPr/>
        <a:lstStyle/>
        <a:p>
          <a:endParaRPr lang="en-US"/>
        </a:p>
      </dgm:t>
    </dgm:pt>
    <dgm:pt modelId="{3ABF5EEC-907E-0849-A6B8-C7C147CDF43E}" type="pres">
      <dgm:prSet presAssocID="{B7E633A8-F170-DB4C-A080-D9B3B5674243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B2F37EE6-485D-4841-A7B2-842F01B56F3A}" type="pres">
      <dgm:prSet presAssocID="{9574AC8E-4DA0-094D-A953-CC0F81F1B04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1D278A-77D2-1747-A15D-0A7254E3D64D}" type="pres">
      <dgm:prSet presAssocID="{4B2B8285-5604-B649-996D-FEDB467CCD3B}" presName="sibTrans" presStyleLbl="sibTrans2D1" presStyleIdx="2" presStyleCnt="4"/>
      <dgm:spPr/>
      <dgm:t>
        <a:bodyPr/>
        <a:lstStyle/>
        <a:p>
          <a:endParaRPr lang="en-US"/>
        </a:p>
      </dgm:t>
    </dgm:pt>
    <dgm:pt modelId="{0B663E48-EAB6-604E-A1CF-3843A239A73F}" type="pres">
      <dgm:prSet presAssocID="{4B2B8285-5604-B649-996D-FEDB467CCD3B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0F61B666-4798-464D-8D7B-5EC9C8DCDB9B}" type="pres">
      <dgm:prSet presAssocID="{8CCC797F-6BCF-6341-BB06-DBA0DB6AB9C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1C9308-2609-9541-A0C5-99BEF705AFDB}" type="pres">
      <dgm:prSet presAssocID="{F06DFE08-1426-1743-89C9-925633F68B6D}" presName="sibTrans" presStyleLbl="sibTrans2D1" presStyleIdx="3" presStyleCnt="4"/>
      <dgm:spPr/>
      <dgm:t>
        <a:bodyPr/>
        <a:lstStyle/>
        <a:p>
          <a:endParaRPr lang="en-US"/>
        </a:p>
      </dgm:t>
    </dgm:pt>
    <dgm:pt modelId="{210E2CBD-D35C-8144-9A83-3A9C84FF4971}" type="pres">
      <dgm:prSet presAssocID="{F06DFE08-1426-1743-89C9-925633F68B6D}" presName="connectorText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13B0921F-11A0-DF4A-A6DA-6040A5EB2503}" type="presOf" srcId="{5E955C8F-D6C4-9541-A156-F632E082F83E}" destId="{B62408CF-83A1-6045-9C83-4F7D54EF7299}" srcOrd="0" destOrd="0" presId="urn:microsoft.com/office/officeart/2005/8/layout/cycle7"/>
    <dgm:cxn modelId="{A53EE358-81C6-494A-B867-17AD813B861D}" type="presOf" srcId="{4B2B8285-5604-B649-996D-FEDB467CCD3B}" destId="{0B663E48-EAB6-604E-A1CF-3843A239A73F}" srcOrd="1" destOrd="0" presId="urn:microsoft.com/office/officeart/2005/8/layout/cycle7"/>
    <dgm:cxn modelId="{DF9380DB-CD3F-A44C-B24F-94545F2D78AA}" type="presOf" srcId="{C7896A60-BD93-5E44-A127-8C4B98303D22}" destId="{039E7084-D98B-6E47-A37F-0DDDC819FAB0}" srcOrd="0" destOrd="0" presId="urn:microsoft.com/office/officeart/2005/8/layout/cycle7"/>
    <dgm:cxn modelId="{159C0D87-5E42-ED42-BCCC-111913DBFAE0}" srcId="{2013E18B-FB14-AB4B-812B-98A6767990AF}" destId="{61F51A01-584F-6E40-85F3-BDE90E09DE79}" srcOrd="0" destOrd="0" parTransId="{82F0D18E-3115-2648-8E55-050DAAEC2A84}" sibTransId="{5E955C8F-D6C4-9541-A156-F632E082F83E}"/>
    <dgm:cxn modelId="{43A5146F-E02C-B249-B549-AEA41B99DC1D}" srcId="{2013E18B-FB14-AB4B-812B-98A6767990AF}" destId="{C7896A60-BD93-5E44-A127-8C4B98303D22}" srcOrd="1" destOrd="0" parTransId="{742E0282-A440-7A43-AC7F-6BAD483517D6}" sibTransId="{B7E633A8-F170-DB4C-A080-D9B3B5674243}"/>
    <dgm:cxn modelId="{C41706D3-12B5-9449-ACDC-D10D02D5A4F4}" type="presOf" srcId="{2013E18B-FB14-AB4B-812B-98A6767990AF}" destId="{9D708FDF-9142-2342-A4A8-6E06755A6C24}" srcOrd="0" destOrd="0" presId="urn:microsoft.com/office/officeart/2005/8/layout/cycle7"/>
    <dgm:cxn modelId="{1ACE890A-1ACC-6946-959D-1D5E73F705ED}" srcId="{2013E18B-FB14-AB4B-812B-98A6767990AF}" destId="{8CCC797F-6BCF-6341-BB06-DBA0DB6AB9C8}" srcOrd="3" destOrd="0" parTransId="{0A50EB5E-FCC7-8245-B74A-A3D778C2C06C}" sibTransId="{F06DFE08-1426-1743-89C9-925633F68B6D}"/>
    <dgm:cxn modelId="{132BD038-8945-5C4B-8E80-1D073FFC591C}" type="presOf" srcId="{B7E633A8-F170-DB4C-A080-D9B3B5674243}" destId="{3ABF5EEC-907E-0849-A6B8-C7C147CDF43E}" srcOrd="1" destOrd="0" presId="urn:microsoft.com/office/officeart/2005/8/layout/cycle7"/>
    <dgm:cxn modelId="{9A0E0E74-9E47-F44C-A70D-82422D11B632}" type="presOf" srcId="{B7E633A8-F170-DB4C-A080-D9B3B5674243}" destId="{8BDE5183-2E19-4841-AAF6-BB6DC25AE9C3}" srcOrd="0" destOrd="0" presId="urn:microsoft.com/office/officeart/2005/8/layout/cycle7"/>
    <dgm:cxn modelId="{B46166A0-B099-9E47-A97F-9FFA8A0D048D}" type="presOf" srcId="{F06DFE08-1426-1743-89C9-925633F68B6D}" destId="{4F1C9308-2609-9541-A0C5-99BEF705AFDB}" srcOrd="0" destOrd="0" presId="urn:microsoft.com/office/officeart/2005/8/layout/cycle7"/>
    <dgm:cxn modelId="{53C38465-67BB-AB4D-AFD0-3BDD3A7F261B}" type="presOf" srcId="{5E955C8F-D6C4-9541-A156-F632E082F83E}" destId="{4B8C4119-F64F-374B-8B46-287A84292671}" srcOrd="1" destOrd="0" presId="urn:microsoft.com/office/officeart/2005/8/layout/cycle7"/>
    <dgm:cxn modelId="{2FF6D27F-18F4-9745-898C-9BDCDD437AE9}" type="presOf" srcId="{4B2B8285-5604-B649-996D-FEDB467CCD3B}" destId="{C41D278A-77D2-1747-A15D-0A7254E3D64D}" srcOrd="0" destOrd="0" presId="urn:microsoft.com/office/officeart/2005/8/layout/cycle7"/>
    <dgm:cxn modelId="{5D74BBC8-2D03-AE49-AF9C-6A783806A59D}" type="presOf" srcId="{8CCC797F-6BCF-6341-BB06-DBA0DB6AB9C8}" destId="{0F61B666-4798-464D-8D7B-5EC9C8DCDB9B}" srcOrd="0" destOrd="0" presId="urn:microsoft.com/office/officeart/2005/8/layout/cycle7"/>
    <dgm:cxn modelId="{B4510AB8-EEFC-FF43-A1C0-164B3CD7AF2B}" srcId="{2013E18B-FB14-AB4B-812B-98A6767990AF}" destId="{9574AC8E-4DA0-094D-A953-CC0F81F1B04D}" srcOrd="2" destOrd="0" parTransId="{E8F4AE34-7C5C-7E49-AEB5-D16DCFC18F53}" sibTransId="{4B2B8285-5604-B649-996D-FEDB467CCD3B}"/>
    <dgm:cxn modelId="{86E3C82B-623E-DC4D-807D-173B5F2D475E}" type="presOf" srcId="{61F51A01-584F-6E40-85F3-BDE90E09DE79}" destId="{796BDC37-36A1-1A4B-B9EA-B5271358D177}" srcOrd="0" destOrd="0" presId="urn:microsoft.com/office/officeart/2005/8/layout/cycle7"/>
    <dgm:cxn modelId="{968C405D-C250-654D-B01C-D381CFEAE24B}" type="presOf" srcId="{9574AC8E-4DA0-094D-A953-CC0F81F1B04D}" destId="{B2F37EE6-485D-4841-A7B2-842F01B56F3A}" srcOrd="0" destOrd="0" presId="urn:microsoft.com/office/officeart/2005/8/layout/cycle7"/>
    <dgm:cxn modelId="{1C0E24CF-B4D0-AC45-86D8-312305A463DE}" type="presOf" srcId="{F06DFE08-1426-1743-89C9-925633F68B6D}" destId="{210E2CBD-D35C-8144-9A83-3A9C84FF4971}" srcOrd="1" destOrd="0" presId="urn:microsoft.com/office/officeart/2005/8/layout/cycle7"/>
    <dgm:cxn modelId="{0BAB11D4-B1B5-144D-9C68-416BC9C43F42}" type="presParOf" srcId="{9D708FDF-9142-2342-A4A8-6E06755A6C24}" destId="{796BDC37-36A1-1A4B-B9EA-B5271358D177}" srcOrd="0" destOrd="0" presId="urn:microsoft.com/office/officeart/2005/8/layout/cycle7"/>
    <dgm:cxn modelId="{3D428FA4-3535-E146-B191-0B1653F70618}" type="presParOf" srcId="{9D708FDF-9142-2342-A4A8-6E06755A6C24}" destId="{B62408CF-83A1-6045-9C83-4F7D54EF7299}" srcOrd="1" destOrd="0" presId="urn:microsoft.com/office/officeart/2005/8/layout/cycle7"/>
    <dgm:cxn modelId="{A8AACDFE-6490-D340-AC80-73E64FEC7B4F}" type="presParOf" srcId="{B62408CF-83A1-6045-9C83-4F7D54EF7299}" destId="{4B8C4119-F64F-374B-8B46-287A84292671}" srcOrd="0" destOrd="0" presId="urn:microsoft.com/office/officeart/2005/8/layout/cycle7"/>
    <dgm:cxn modelId="{C8A4AAF2-AE52-2845-84E4-5EBB8CFC547A}" type="presParOf" srcId="{9D708FDF-9142-2342-A4A8-6E06755A6C24}" destId="{039E7084-D98B-6E47-A37F-0DDDC819FAB0}" srcOrd="2" destOrd="0" presId="urn:microsoft.com/office/officeart/2005/8/layout/cycle7"/>
    <dgm:cxn modelId="{DFBD086A-C8B6-FE48-9CA0-59780242F256}" type="presParOf" srcId="{9D708FDF-9142-2342-A4A8-6E06755A6C24}" destId="{8BDE5183-2E19-4841-AAF6-BB6DC25AE9C3}" srcOrd="3" destOrd="0" presId="urn:microsoft.com/office/officeart/2005/8/layout/cycle7"/>
    <dgm:cxn modelId="{D6DC49C7-FE3D-4146-ADEE-DCE804F0E564}" type="presParOf" srcId="{8BDE5183-2E19-4841-AAF6-BB6DC25AE9C3}" destId="{3ABF5EEC-907E-0849-A6B8-C7C147CDF43E}" srcOrd="0" destOrd="0" presId="urn:microsoft.com/office/officeart/2005/8/layout/cycle7"/>
    <dgm:cxn modelId="{6E069A5E-0E4F-EE40-AA87-3FE6DB0CE9FD}" type="presParOf" srcId="{9D708FDF-9142-2342-A4A8-6E06755A6C24}" destId="{B2F37EE6-485D-4841-A7B2-842F01B56F3A}" srcOrd="4" destOrd="0" presId="urn:microsoft.com/office/officeart/2005/8/layout/cycle7"/>
    <dgm:cxn modelId="{FE63F312-A3A2-3C46-B9C4-6014E3866161}" type="presParOf" srcId="{9D708FDF-9142-2342-A4A8-6E06755A6C24}" destId="{C41D278A-77D2-1747-A15D-0A7254E3D64D}" srcOrd="5" destOrd="0" presId="urn:microsoft.com/office/officeart/2005/8/layout/cycle7"/>
    <dgm:cxn modelId="{A6B9585D-E703-B54F-890D-7FBAA4E9B54D}" type="presParOf" srcId="{C41D278A-77D2-1747-A15D-0A7254E3D64D}" destId="{0B663E48-EAB6-604E-A1CF-3843A239A73F}" srcOrd="0" destOrd="0" presId="urn:microsoft.com/office/officeart/2005/8/layout/cycle7"/>
    <dgm:cxn modelId="{34E3B310-60BD-9A4D-BA83-B2CA58D2A57F}" type="presParOf" srcId="{9D708FDF-9142-2342-A4A8-6E06755A6C24}" destId="{0F61B666-4798-464D-8D7B-5EC9C8DCDB9B}" srcOrd="6" destOrd="0" presId="urn:microsoft.com/office/officeart/2005/8/layout/cycle7"/>
    <dgm:cxn modelId="{BA85D7C4-A4F7-EF4F-8391-0C253CE7EC01}" type="presParOf" srcId="{9D708FDF-9142-2342-A4A8-6E06755A6C24}" destId="{4F1C9308-2609-9541-A0C5-99BEF705AFDB}" srcOrd="7" destOrd="0" presId="urn:microsoft.com/office/officeart/2005/8/layout/cycle7"/>
    <dgm:cxn modelId="{13BC417A-E98B-4F49-87FD-E84B14F1BD39}" type="presParOf" srcId="{4F1C9308-2609-9541-A0C5-99BEF705AFDB}" destId="{210E2CBD-D35C-8144-9A83-3A9C84FF4971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60FF-3D82-5949-B88C-819DF7C02A30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51EA-95F5-DE48-8B84-149AA7F791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5470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60FF-3D82-5949-B88C-819DF7C02A30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51EA-95F5-DE48-8B84-149AA7F791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6981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60FF-3D82-5949-B88C-819DF7C02A30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51EA-95F5-DE48-8B84-149AA7F791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7890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60FF-3D82-5949-B88C-819DF7C02A30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51EA-95F5-DE48-8B84-149AA7F791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5202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60FF-3D82-5949-B88C-819DF7C02A30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51EA-95F5-DE48-8B84-149AA7F791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3798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60FF-3D82-5949-B88C-819DF7C02A30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51EA-95F5-DE48-8B84-149AA7F791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4871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60FF-3D82-5949-B88C-819DF7C02A30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51EA-95F5-DE48-8B84-149AA7F791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816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60FF-3D82-5949-B88C-819DF7C02A30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51EA-95F5-DE48-8B84-149AA7F791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3397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60FF-3D82-5949-B88C-819DF7C02A30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51EA-95F5-DE48-8B84-149AA7F791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8457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60FF-3D82-5949-B88C-819DF7C02A30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51EA-95F5-DE48-8B84-149AA7F791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2183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60FF-3D82-5949-B88C-819DF7C02A30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51EA-95F5-DE48-8B84-149AA7F791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9846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460FF-3D82-5949-B88C-819DF7C02A30}" type="datetimeFigureOut">
              <a:rPr lang="en-US" smtClean="0"/>
              <a:pPr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F51EA-95F5-DE48-8B84-149AA7F791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69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51" y="126649"/>
            <a:ext cx="2764789" cy="12417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9835" y="126649"/>
            <a:ext cx="785812" cy="11345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2278" y="6159684"/>
            <a:ext cx="7733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 smtClean="0"/>
              <a:t>Νικόλαος Φ. Βλάχος </a:t>
            </a:r>
            <a:r>
              <a:rPr lang="en-US" sz="1400" dirty="0" smtClean="0"/>
              <a:t>MD. PhD, FACOG</a:t>
            </a:r>
          </a:p>
          <a:p>
            <a:pPr algn="ctr"/>
            <a:r>
              <a:rPr lang="el-GR" sz="1400" dirty="0" smtClean="0"/>
              <a:t>Καθηγητής Μαιευτικής, Γυναικολογίας και Υποβοηθούμενης Αναπαραγωγής</a:t>
            </a:r>
            <a:endParaRPr lang="en-US" sz="14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458010" y="2646218"/>
            <a:ext cx="7711825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aseline="30000" dirty="0" smtClean="0"/>
              <a:t>Πρόληψη αιμολυτικής νόσου  </a:t>
            </a:r>
            <a:r>
              <a:rPr lang="el-GR" sz="3200" baseline="30000" dirty="0"/>
              <a:t>με χορήγηση αντι- D ανοσοσφαιρίνης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212556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32" y="759959"/>
            <a:ext cx="3810000" cy="49149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328" y="747131"/>
            <a:ext cx="3810000" cy="49149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43084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498600"/>
            <a:ext cx="6604000" cy="38608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Feto</a:t>
            </a:r>
            <a:r>
              <a:rPr lang="en-US" dirty="0" smtClean="0"/>
              <a:t>-maternal blood exchange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6165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844550" y="3892550"/>
            <a:ext cx="7226300" cy="673100"/>
          </a:xfrm>
          <a:prstGeom prst="rect">
            <a:avLst/>
          </a:prstGeom>
          <a:solidFill>
            <a:srgbClr val="FAFD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7" name="Oval 3"/>
          <p:cNvSpPr>
            <a:spLocks noChangeArrowheads="1"/>
          </p:cNvSpPr>
          <p:nvPr/>
        </p:nvSpPr>
        <p:spPr bwMode="auto">
          <a:xfrm>
            <a:off x="3740150" y="5492750"/>
            <a:ext cx="292100" cy="2159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8" name="Oval 4"/>
          <p:cNvSpPr>
            <a:spLocks noChangeArrowheads="1"/>
          </p:cNvSpPr>
          <p:nvPr/>
        </p:nvSpPr>
        <p:spPr bwMode="auto">
          <a:xfrm>
            <a:off x="3587750" y="5035550"/>
            <a:ext cx="215900" cy="2159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9" name="Oval 5"/>
          <p:cNvSpPr>
            <a:spLocks noChangeArrowheads="1"/>
          </p:cNvSpPr>
          <p:nvPr/>
        </p:nvSpPr>
        <p:spPr bwMode="auto">
          <a:xfrm>
            <a:off x="4273550" y="5187950"/>
            <a:ext cx="139700" cy="1397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0" name="Oval 6"/>
          <p:cNvSpPr>
            <a:spLocks noChangeArrowheads="1"/>
          </p:cNvSpPr>
          <p:nvPr/>
        </p:nvSpPr>
        <p:spPr bwMode="auto">
          <a:xfrm>
            <a:off x="3282950" y="5416550"/>
            <a:ext cx="368300" cy="2159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1" name="Oval 7"/>
          <p:cNvSpPr>
            <a:spLocks noChangeArrowheads="1"/>
          </p:cNvSpPr>
          <p:nvPr/>
        </p:nvSpPr>
        <p:spPr bwMode="auto">
          <a:xfrm>
            <a:off x="3968750" y="5111750"/>
            <a:ext cx="292100" cy="2921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2" name="Oval 8"/>
          <p:cNvSpPr>
            <a:spLocks noChangeArrowheads="1"/>
          </p:cNvSpPr>
          <p:nvPr/>
        </p:nvSpPr>
        <p:spPr bwMode="auto">
          <a:xfrm>
            <a:off x="4502150" y="5187950"/>
            <a:ext cx="292100" cy="2921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3" name="Oval 9"/>
          <p:cNvSpPr>
            <a:spLocks noChangeArrowheads="1"/>
          </p:cNvSpPr>
          <p:nvPr/>
        </p:nvSpPr>
        <p:spPr bwMode="auto">
          <a:xfrm>
            <a:off x="6254750" y="2292350"/>
            <a:ext cx="139700" cy="1397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4" name="Oval 10"/>
          <p:cNvSpPr>
            <a:spLocks noChangeArrowheads="1"/>
          </p:cNvSpPr>
          <p:nvPr/>
        </p:nvSpPr>
        <p:spPr bwMode="auto">
          <a:xfrm>
            <a:off x="6026150" y="2368550"/>
            <a:ext cx="139700" cy="635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5" name="Oval 11"/>
          <p:cNvSpPr>
            <a:spLocks noChangeArrowheads="1"/>
          </p:cNvSpPr>
          <p:nvPr/>
        </p:nvSpPr>
        <p:spPr bwMode="auto">
          <a:xfrm>
            <a:off x="5949950" y="2520950"/>
            <a:ext cx="139700" cy="1397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6" name="Oval 12"/>
          <p:cNvSpPr>
            <a:spLocks noChangeArrowheads="1"/>
          </p:cNvSpPr>
          <p:nvPr/>
        </p:nvSpPr>
        <p:spPr bwMode="auto">
          <a:xfrm>
            <a:off x="6483350" y="2444750"/>
            <a:ext cx="139700" cy="1397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7" name="Oval 13"/>
          <p:cNvSpPr>
            <a:spLocks noChangeArrowheads="1"/>
          </p:cNvSpPr>
          <p:nvPr/>
        </p:nvSpPr>
        <p:spPr bwMode="auto">
          <a:xfrm>
            <a:off x="6178550" y="2063750"/>
            <a:ext cx="139700" cy="1397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8" name="Oval 14"/>
          <p:cNvSpPr>
            <a:spLocks noChangeArrowheads="1"/>
          </p:cNvSpPr>
          <p:nvPr/>
        </p:nvSpPr>
        <p:spPr bwMode="auto">
          <a:xfrm>
            <a:off x="5873750" y="2063750"/>
            <a:ext cx="139700" cy="1397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9" name="Oval 15"/>
          <p:cNvSpPr>
            <a:spLocks noChangeArrowheads="1"/>
          </p:cNvSpPr>
          <p:nvPr/>
        </p:nvSpPr>
        <p:spPr bwMode="auto">
          <a:xfrm>
            <a:off x="4273550" y="1073150"/>
            <a:ext cx="673100" cy="5969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3200" name="Oval 16"/>
          <p:cNvSpPr>
            <a:spLocks noChangeArrowheads="1"/>
          </p:cNvSpPr>
          <p:nvPr/>
        </p:nvSpPr>
        <p:spPr bwMode="auto">
          <a:xfrm>
            <a:off x="4654550" y="1377950"/>
            <a:ext cx="215900" cy="1397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1" name="Oval 17"/>
          <p:cNvSpPr>
            <a:spLocks noChangeArrowheads="1"/>
          </p:cNvSpPr>
          <p:nvPr/>
        </p:nvSpPr>
        <p:spPr bwMode="auto">
          <a:xfrm>
            <a:off x="2597150" y="1454150"/>
            <a:ext cx="444500" cy="3683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2" name="Oval 18"/>
          <p:cNvSpPr>
            <a:spLocks noChangeArrowheads="1"/>
          </p:cNvSpPr>
          <p:nvPr/>
        </p:nvSpPr>
        <p:spPr bwMode="auto">
          <a:xfrm>
            <a:off x="1911350" y="2444750"/>
            <a:ext cx="368300" cy="2921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3" name="Line 19"/>
          <p:cNvSpPr>
            <a:spLocks noChangeShapeType="1"/>
          </p:cNvSpPr>
          <p:nvPr/>
        </p:nvSpPr>
        <p:spPr bwMode="auto">
          <a:xfrm flipH="1" flipV="1">
            <a:off x="5029200" y="1524000"/>
            <a:ext cx="762000" cy="381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4" name="Rectangle 20"/>
          <p:cNvSpPr>
            <a:spLocks noChangeArrowheads="1"/>
          </p:cNvSpPr>
          <p:nvPr/>
        </p:nvSpPr>
        <p:spPr bwMode="auto">
          <a:xfrm>
            <a:off x="1357313" y="3292475"/>
            <a:ext cx="2732087" cy="515938"/>
          </a:xfrm>
          <a:prstGeom prst="rect">
            <a:avLst/>
          </a:prstGeom>
          <a:solidFill>
            <a:srgbClr val="FC012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b="1">
                <a:solidFill>
                  <a:schemeClr val="bg2"/>
                </a:solidFill>
              </a:rPr>
              <a:t>IGM antibodies</a:t>
            </a:r>
          </a:p>
        </p:txBody>
      </p:sp>
      <p:sp>
        <p:nvSpPr>
          <p:cNvPr id="93205" name="Oval 21"/>
          <p:cNvSpPr>
            <a:spLocks noChangeArrowheads="1"/>
          </p:cNvSpPr>
          <p:nvPr/>
        </p:nvSpPr>
        <p:spPr bwMode="auto">
          <a:xfrm>
            <a:off x="5111750" y="5111750"/>
            <a:ext cx="292100" cy="2921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6" name="Oval 22"/>
          <p:cNvSpPr>
            <a:spLocks noChangeArrowheads="1"/>
          </p:cNvSpPr>
          <p:nvPr/>
        </p:nvSpPr>
        <p:spPr bwMode="auto">
          <a:xfrm>
            <a:off x="4273550" y="5492750"/>
            <a:ext cx="139700" cy="1397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7" name="Oval 23"/>
          <p:cNvSpPr>
            <a:spLocks noChangeArrowheads="1"/>
          </p:cNvSpPr>
          <p:nvPr/>
        </p:nvSpPr>
        <p:spPr bwMode="auto">
          <a:xfrm>
            <a:off x="4883150" y="5264150"/>
            <a:ext cx="292100" cy="2921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8" name="Rectangle 24"/>
          <p:cNvSpPr>
            <a:spLocks noChangeArrowheads="1"/>
          </p:cNvSpPr>
          <p:nvPr/>
        </p:nvSpPr>
        <p:spPr bwMode="auto">
          <a:xfrm>
            <a:off x="3186113" y="214313"/>
            <a:ext cx="2452687" cy="819150"/>
          </a:xfrm>
          <a:prstGeom prst="rect">
            <a:avLst/>
          </a:prstGeom>
          <a:solidFill>
            <a:srgbClr val="FC012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US" sz="2400"/>
              <a:t>1</a:t>
            </a:r>
            <a:r>
              <a:rPr lang="en-US" sz="2400">
                <a:solidFill>
                  <a:srgbClr val="000000"/>
                </a:solidFill>
              </a:rPr>
              <a:t>. Cleared by Macrophage</a:t>
            </a:r>
          </a:p>
        </p:txBody>
      </p:sp>
      <p:sp>
        <p:nvSpPr>
          <p:cNvPr id="93209" name="Rectangle 25"/>
          <p:cNvSpPr>
            <a:spLocks noChangeArrowheads="1"/>
          </p:cNvSpPr>
          <p:nvPr/>
        </p:nvSpPr>
        <p:spPr bwMode="auto">
          <a:xfrm>
            <a:off x="304800" y="1219200"/>
            <a:ext cx="1905000" cy="819150"/>
          </a:xfrm>
          <a:prstGeom prst="rect">
            <a:avLst/>
          </a:prstGeom>
          <a:solidFill>
            <a:srgbClr val="FC012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US" sz="2400" b="1"/>
              <a:t>2. </a:t>
            </a:r>
            <a:r>
              <a:rPr lang="en-US" sz="2400" b="1">
                <a:solidFill>
                  <a:srgbClr val="000000"/>
                </a:solidFill>
              </a:rPr>
              <a:t>Plasma stem cells</a:t>
            </a:r>
          </a:p>
        </p:txBody>
      </p:sp>
      <p:sp>
        <p:nvSpPr>
          <p:cNvPr id="93210" name="Line 26"/>
          <p:cNvSpPr>
            <a:spLocks noChangeShapeType="1"/>
          </p:cNvSpPr>
          <p:nvPr/>
        </p:nvSpPr>
        <p:spPr bwMode="auto">
          <a:xfrm>
            <a:off x="2057400" y="2895600"/>
            <a:ext cx="0" cy="381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11" name="Arc 27"/>
          <p:cNvSpPr>
            <a:spLocks/>
          </p:cNvSpPr>
          <p:nvPr/>
        </p:nvSpPr>
        <p:spPr bwMode="auto">
          <a:xfrm>
            <a:off x="3201988" y="1373188"/>
            <a:ext cx="914400" cy="2286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62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21599"/>
                </a:moveTo>
                <a:cubicBezTo>
                  <a:pt x="-1" y="9685"/>
                  <a:pt x="9647" y="20"/>
                  <a:pt x="21562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85"/>
                  <a:pt x="9647" y="20"/>
                  <a:pt x="21562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50800" cap="rnd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12" name="Arc 28"/>
          <p:cNvSpPr>
            <a:spLocks/>
          </p:cNvSpPr>
          <p:nvPr/>
        </p:nvSpPr>
        <p:spPr bwMode="auto">
          <a:xfrm>
            <a:off x="2058988" y="1830388"/>
            <a:ext cx="609600" cy="4572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44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21599"/>
                </a:moveTo>
                <a:cubicBezTo>
                  <a:pt x="-1" y="9692"/>
                  <a:pt x="9636" y="30"/>
                  <a:pt x="21544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92"/>
                  <a:pt x="9636" y="30"/>
                  <a:pt x="21544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50800" cap="rnd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13" name="Arc 29"/>
          <p:cNvSpPr>
            <a:spLocks/>
          </p:cNvSpPr>
          <p:nvPr/>
        </p:nvSpPr>
        <p:spPr bwMode="auto">
          <a:xfrm>
            <a:off x="5562600" y="2819400"/>
            <a:ext cx="838200" cy="19812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50800" cap="rnd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14" name="Rectangle 30"/>
          <p:cNvSpPr>
            <a:spLocks noChangeArrowheads="1"/>
          </p:cNvSpPr>
          <p:nvPr/>
        </p:nvSpPr>
        <p:spPr bwMode="auto">
          <a:xfrm>
            <a:off x="1662113" y="5815013"/>
            <a:ext cx="617696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b="1"/>
              <a:t>The First Pregnancy is not Affected</a:t>
            </a:r>
          </a:p>
        </p:txBody>
      </p:sp>
      <p:sp>
        <p:nvSpPr>
          <p:cNvPr id="93215" name="Rectangle 31"/>
          <p:cNvSpPr>
            <a:spLocks noChangeArrowheads="1"/>
          </p:cNvSpPr>
          <p:nvPr/>
        </p:nvSpPr>
        <p:spPr bwMode="auto">
          <a:xfrm>
            <a:off x="6386513" y="176213"/>
            <a:ext cx="2466975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5400" b="1"/>
              <a:t>Mother</a:t>
            </a:r>
          </a:p>
        </p:txBody>
      </p:sp>
      <p:sp>
        <p:nvSpPr>
          <p:cNvPr id="93216" name="Rectangle 32"/>
          <p:cNvSpPr>
            <a:spLocks noChangeArrowheads="1"/>
          </p:cNvSpPr>
          <p:nvPr/>
        </p:nvSpPr>
        <p:spPr bwMode="auto">
          <a:xfrm>
            <a:off x="3567113" y="3948113"/>
            <a:ext cx="143668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>
                <a:solidFill>
                  <a:schemeClr val="bg2"/>
                </a:solidFill>
              </a:rPr>
              <a:t>Placental</a:t>
            </a:r>
          </a:p>
        </p:txBody>
      </p:sp>
      <p:sp>
        <p:nvSpPr>
          <p:cNvPr id="93217" name="Text Box 33"/>
          <p:cNvSpPr txBox="1">
            <a:spLocks noChangeArrowheads="1"/>
          </p:cNvSpPr>
          <p:nvPr/>
        </p:nvSpPr>
        <p:spPr bwMode="auto">
          <a:xfrm>
            <a:off x="6172200" y="1143000"/>
            <a:ext cx="2617788" cy="495300"/>
          </a:xfrm>
          <a:prstGeom prst="rect">
            <a:avLst/>
          </a:prstGeom>
          <a:solidFill>
            <a:srgbClr val="66FFCC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charset="0"/>
              </a:rPr>
              <a:t>Primary Response</a:t>
            </a:r>
          </a:p>
        </p:txBody>
      </p:sp>
      <p:sp>
        <p:nvSpPr>
          <p:cNvPr id="93218" name="Text Box 34"/>
          <p:cNvSpPr txBox="1">
            <a:spLocks noChangeArrowheads="1"/>
          </p:cNvSpPr>
          <p:nvPr/>
        </p:nvSpPr>
        <p:spPr bwMode="auto">
          <a:xfrm>
            <a:off x="6781800" y="1905000"/>
            <a:ext cx="2057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 b="1">
                <a:latin typeface="Times New Roman" charset="0"/>
              </a:rPr>
              <a:t>6 wks to 6 M.</a:t>
            </a:r>
          </a:p>
          <a:p>
            <a:pPr>
              <a:buFontTx/>
              <a:buChar char="•"/>
            </a:pPr>
            <a:r>
              <a:rPr lang="en-US" sz="2400" b="1">
                <a:latin typeface="Times New Roman" charset="0"/>
              </a:rPr>
              <a:t>IGM.</a:t>
            </a:r>
          </a:p>
        </p:txBody>
      </p:sp>
    </p:spTree>
    <p:extLst>
      <p:ext uri="{BB962C8B-B14F-4D97-AF65-F5344CB8AC3E}">
        <p14:creationId xmlns:p14="http://schemas.microsoft.com/office/powerpoint/2010/main" xmlns="" val="233263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844550" y="3892550"/>
            <a:ext cx="7226300" cy="673100"/>
          </a:xfrm>
          <a:prstGeom prst="rect">
            <a:avLst/>
          </a:prstGeom>
          <a:solidFill>
            <a:srgbClr val="FAFD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1" name="Oval 3"/>
          <p:cNvSpPr>
            <a:spLocks noChangeArrowheads="1"/>
          </p:cNvSpPr>
          <p:nvPr/>
        </p:nvSpPr>
        <p:spPr bwMode="auto">
          <a:xfrm>
            <a:off x="3740150" y="5492750"/>
            <a:ext cx="292100" cy="2159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2" name="Oval 4"/>
          <p:cNvSpPr>
            <a:spLocks noChangeArrowheads="1"/>
          </p:cNvSpPr>
          <p:nvPr/>
        </p:nvSpPr>
        <p:spPr bwMode="auto">
          <a:xfrm>
            <a:off x="3587750" y="5035550"/>
            <a:ext cx="215900" cy="2159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3" name="Oval 5"/>
          <p:cNvSpPr>
            <a:spLocks noChangeArrowheads="1"/>
          </p:cNvSpPr>
          <p:nvPr/>
        </p:nvSpPr>
        <p:spPr bwMode="auto">
          <a:xfrm>
            <a:off x="4273550" y="5187950"/>
            <a:ext cx="139700" cy="1397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4" name="Oval 6"/>
          <p:cNvSpPr>
            <a:spLocks noChangeArrowheads="1"/>
          </p:cNvSpPr>
          <p:nvPr/>
        </p:nvSpPr>
        <p:spPr bwMode="auto">
          <a:xfrm>
            <a:off x="3282950" y="5416550"/>
            <a:ext cx="368300" cy="2159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5" name="Oval 7"/>
          <p:cNvSpPr>
            <a:spLocks noChangeArrowheads="1"/>
          </p:cNvSpPr>
          <p:nvPr/>
        </p:nvSpPr>
        <p:spPr bwMode="auto">
          <a:xfrm>
            <a:off x="3968750" y="5111750"/>
            <a:ext cx="292100" cy="2921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6" name="Oval 8"/>
          <p:cNvSpPr>
            <a:spLocks noChangeArrowheads="1"/>
          </p:cNvSpPr>
          <p:nvPr/>
        </p:nvSpPr>
        <p:spPr bwMode="auto">
          <a:xfrm>
            <a:off x="4502150" y="5187950"/>
            <a:ext cx="292100" cy="2921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7" name="Oval 9"/>
          <p:cNvSpPr>
            <a:spLocks noChangeArrowheads="1"/>
          </p:cNvSpPr>
          <p:nvPr/>
        </p:nvSpPr>
        <p:spPr bwMode="auto">
          <a:xfrm>
            <a:off x="6254750" y="2292350"/>
            <a:ext cx="139700" cy="1397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8" name="Oval 10"/>
          <p:cNvSpPr>
            <a:spLocks noChangeArrowheads="1"/>
          </p:cNvSpPr>
          <p:nvPr/>
        </p:nvSpPr>
        <p:spPr bwMode="auto">
          <a:xfrm>
            <a:off x="6026150" y="2368550"/>
            <a:ext cx="139700" cy="635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9" name="Oval 11"/>
          <p:cNvSpPr>
            <a:spLocks noChangeArrowheads="1"/>
          </p:cNvSpPr>
          <p:nvPr/>
        </p:nvSpPr>
        <p:spPr bwMode="auto">
          <a:xfrm>
            <a:off x="5949950" y="2520950"/>
            <a:ext cx="139700" cy="1397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0" name="Oval 12"/>
          <p:cNvSpPr>
            <a:spLocks noChangeArrowheads="1"/>
          </p:cNvSpPr>
          <p:nvPr/>
        </p:nvSpPr>
        <p:spPr bwMode="auto">
          <a:xfrm>
            <a:off x="6483350" y="2444750"/>
            <a:ext cx="139700" cy="1397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1" name="Oval 13"/>
          <p:cNvSpPr>
            <a:spLocks noChangeArrowheads="1"/>
          </p:cNvSpPr>
          <p:nvPr/>
        </p:nvSpPr>
        <p:spPr bwMode="auto">
          <a:xfrm>
            <a:off x="6178550" y="2063750"/>
            <a:ext cx="139700" cy="1397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2" name="Oval 14"/>
          <p:cNvSpPr>
            <a:spLocks noChangeArrowheads="1"/>
          </p:cNvSpPr>
          <p:nvPr/>
        </p:nvSpPr>
        <p:spPr bwMode="auto">
          <a:xfrm>
            <a:off x="5873750" y="2063750"/>
            <a:ext cx="139700" cy="1397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3" name="Oval 15"/>
          <p:cNvSpPr>
            <a:spLocks noChangeArrowheads="1"/>
          </p:cNvSpPr>
          <p:nvPr/>
        </p:nvSpPr>
        <p:spPr bwMode="auto">
          <a:xfrm>
            <a:off x="4273550" y="1073150"/>
            <a:ext cx="673100" cy="5969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4" name="Oval 16"/>
          <p:cNvSpPr>
            <a:spLocks noChangeArrowheads="1"/>
          </p:cNvSpPr>
          <p:nvPr/>
        </p:nvSpPr>
        <p:spPr bwMode="auto">
          <a:xfrm>
            <a:off x="4654550" y="1377950"/>
            <a:ext cx="215900" cy="1397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5" name="Oval 17"/>
          <p:cNvSpPr>
            <a:spLocks noChangeArrowheads="1"/>
          </p:cNvSpPr>
          <p:nvPr/>
        </p:nvSpPr>
        <p:spPr bwMode="auto">
          <a:xfrm>
            <a:off x="2597150" y="1454150"/>
            <a:ext cx="444500" cy="3683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6" name="Oval 18"/>
          <p:cNvSpPr>
            <a:spLocks noChangeArrowheads="1"/>
          </p:cNvSpPr>
          <p:nvPr/>
        </p:nvSpPr>
        <p:spPr bwMode="auto">
          <a:xfrm>
            <a:off x="1911350" y="2444750"/>
            <a:ext cx="368300" cy="2921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7" name="Line 19"/>
          <p:cNvSpPr>
            <a:spLocks noChangeShapeType="1"/>
          </p:cNvSpPr>
          <p:nvPr/>
        </p:nvSpPr>
        <p:spPr bwMode="auto">
          <a:xfrm flipH="1" flipV="1">
            <a:off x="5029200" y="1524000"/>
            <a:ext cx="762000" cy="381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8" name="Rectangle 20"/>
          <p:cNvSpPr>
            <a:spLocks noChangeArrowheads="1"/>
          </p:cNvSpPr>
          <p:nvPr/>
        </p:nvSpPr>
        <p:spPr bwMode="auto">
          <a:xfrm>
            <a:off x="1357313" y="3292475"/>
            <a:ext cx="1446212" cy="515938"/>
          </a:xfrm>
          <a:prstGeom prst="rect">
            <a:avLst/>
          </a:prstGeom>
          <a:solidFill>
            <a:srgbClr val="FC012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b="1">
                <a:solidFill>
                  <a:schemeClr val="bg2"/>
                </a:solidFill>
              </a:rPr>
              <a:t>Anti - D</a:t>
            </a:r>
          </a:p>
        </p:txBody>
      </p:sp>
      <p:sp>
        <p:nvSpPr>
          <p:cNvPr id="94229" name="Line 21"/>
          <p:cNvSpPr>
            <a:spLocks noChangeShapeType="1"/>
          </p:cNvSpPr>
          <p:nvPr/>
        </p:nvSpPr>
        <p:spPr bwMode="auto">
          <a:xfrm>
            <a:off x="2133600" y="3810000"/>
            <a:ext cx="914400" cy="1371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0" name="Oval 22"/>
          <p:cNvSpPr>
            <a:spLocks noChangeArrowheads="1"/>
          </p:cNvSpPr>
          <p:nvPr/>
        </p:nvSpPr>
        <p:spPr bwMode="auto">
          <a:xfrm>
            <a:off x="5111750" y="5111750"/>
            <a:ext cx="292100" cy="2921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31" name="Oval 23"/>
          <p:cNvSpPr>
            <a:spLocks noChangeArrowheads="1"/>
          </p:cNvSpPr>
          <p:nvPr/>
        </p:nvSpPr>
        <p:spPr bwMode="auto">
          <a:xfrm>
            <a:off x="4273550" y="5492750"/>
            <a:ext cx="139700" cy="1397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32" name="Oval 24"/>
          <p:cNvSpPr>
            <a:spLocks noChangeArrowheads="1"/>
          </p:cNvSpPr>
          <p:nvPr/>
        </p:nvSpPr>
        <p:spPr bwMode="auto">
          <a:xfrm>
            <a:off x="4883150" y="5264150"/>
            <a:ext cx="292100" cy="2921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33" name="Rectangle 25"/>
          <p:cNvSpPr>
            <a:spLocks noChangeArrowheads="1"/>
          </p:cNvSpPr>
          <p:nvPr/>
        </p:nvSpPr>
        <p:spPr bwMode="auto">
          <a:xfrm>
            <a:off x="3186113" y="214313"/>
            <a:ext cx="2538412" cy="819150"/>
          </a:xfrm>
          <a:prstGeom prst="rect">
            <a:avLst/>
          </a:prstGeom>
          <a:solidFill>
            <a:srgbClr val="FC012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</a:rPr>
              <a:t>Macroph. antigen</a:t>
            </a:r>
          </a:p>
          <a:p>
            <a:pPr eaLnBrk="0" hangingPunct="0"/>
            <a:r>
              <a:rPr lang="en-US" sz="2400">
                <a:solidFill>
                  <a:srgbClr val="000000"/>
                </a:solidFill>
              </a:rPr>
              <a:t>Presenting cell</a:t>
            </a:r>
          </a:p>
        </p:txBody>
      </p:sp>
      <p:sp>
        <p:nvSpPr>
          <p:cNvPr id="94234" name="Rectangle 26"/>
          <p:cNvSpPr>
            <a:spLocks noChangeArrowheads="1"/>
          </p:cNvSpPr>
          <p:nvPr/>
        </p:nvSpPr>
        <p:spPr bwMode="auto">
          <a:xfrm>
            <a:off x="595313" y="1204913"/>
            <a:ext cx="2058987" cy="454025"/>
          </a:xfrm>
          <a:prstGeom prst="rect">
            <a:avLst/>
          </a:prstGeom>
          <a:solidFill>
            <a:srgbClr val="FC012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</a:rPr>
              <a:t>T- helper cell</a:t>
            </a:r>
          </a:p>
        </p:txBody>
      </p:sp>
      <p:sp>
        <p:nvSpPr>
          <p:cNvPr id="94235" name="Rectangle 27"/>
          <p:cNvSpPr>
            <a:spLocks noChangeArrowheads="1"/>
          </p:cNvSpPr>
          <p:nvPr/>
        </p:nvSpPr>
        <p:spPr bwMode="auto">
          <a:xfrm>
            <a:off x="442913" y="2347913"/>
            <a:ext cx="993775" cy="454025"/>
          </a:xfrm>
          <a:prstGeom prst="rect">
            <a:avLst/>
          </a:prstGeom>
          <a:solidFill>
            <a:srgbClr val="FC012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</a:rPr>
              <a:t>B cell</a:t>
            </a:r>
          </a:p>
        </p:txBody>
      </p:sp>
      <p:sp>
        <p:nvSpPr>
          <p:cNvPr id="94236" name="Line 28"/>
          <p:cNvSpPr>
            <a:spLocks noChangeShapeType="1"/>
          </p:cNvSpPr>
          <p:nvPr/>
        </p:nvSpPr>
        <p:spPr bwMode="auto">
          <a:xfrm>
            <a:off x="2057400" y="2895600"/>
            <a:ext cx="0" cy="381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7" name="Arc 29"/>
          <p:cNvSpPr>
            <a:spLocks/>
          </p:cNvSpPr>
          <p:nvPr/>
        </p:nvSpPr>
        <p:spPr bwMode="auto">
          <a:xfrm>
            <a:off x="3201988" y="1373188"/>
            <a:ext cx="914400" cy="2286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62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21599"/>
                </a:moveTo>
                <a:cubicBezTo>
                  <a:pt x="-1" y="9685"/>
                  <a:pt x="9647" y="20"/>
                  <a:pt x="21562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85"/>
                  <a:pt x="9647" y="20"/>
                  <a:pt x="21562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50800" cap="rnd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8" name="Arc 30"/>
          <p:cNvSpPr>
            <a:spLocks/>
          </p:cNvSpPr>
          <p:nvPr/>
        </p:nvSpPr>
        <p:spPr bwMode="auto">
          <a:xfrm>
            <a:off x="2058988" y="1830388"/>
            <a:ext cx="609600" cy="4572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44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21599"/>
                </a:moveTo>
                <a:cubicBezTo>
                  <a:pt x="-1" y="9692"/>
                  <a:pt x="9636" y="30"/>
                  <a:pt x="21544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92"/>
                  <a:pt x="9636" y="30"/>
                  <a:pt x="21544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50800" cap="rnd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9" name="Arc 31"/>
          <p:cNvSpPr>
            <a:spLocks/>
          </p:cNvSpPr>
          <p:nvPr/>
        </p:nvSpPr>
        <p:spPr bwMode="auto">
          <a:xfrm>
            <a:off x="5562600" y="2819400"/>
            <a:ext cx="838200" cy="19812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50800" cap="rnd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0" name="Line 32"/>
          <p:cNvSpPr>
            <a:spLocks noChangeShapeType="1"/>
          </p:cNvSpPr>
          <p:nvPr/>
        </p:nvSpPr>
        <p:spPr bwMode="auto">
          <a:xfrm>
            <a:off x="3429000" y="5257800"/>
            <a:ext cx="762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1" name="Line 33"/>
          <p:cNvSpPr>
            <a:spLocks noChangeShapeType="1"/>
          </p:cNvSpPr>
          <p:nvPr/>
        </p:nvSpPr>
        <p:spPr bwMode="auto">
          <a:xfrm flipH="1">
            <a:off x="3200400" y="5410200"/>
            <a:ext cx="4572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2" name="Line 34"/>
          <p:cNvSpPr>
            <a:spLocks noChangeShapeType="1"/>
          </p:cNvSpPr>
          <p:nvPr/>
        </p:nvSpPr>
        <p:spPr bwMode="auto">
          <a:xfrm>
            <a:off x="4114800" y="50292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3" name="Line 35"/>
          <p:cNvSpPr>
            <a:spLocks noChangeShapeType="1"/>
          </p:cNvSpPr>
          <p:nvPr/>
        </p:nvSpPr>
        <p:spPr bwMode="auto">
          <a:xfrm>
            <a:off x="3962400" y="5105400"/>
            <a:ext cx="3048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4" name="Line 36"/>
          <p:cNvSpPr>
            <a:spLocks noChangeShapeType="1"/>
          </p:cNvSpPr>
          <p:nvPr/>
        </p:nvSpPr>
        <p:spPr bwMode="auto">
          <a:xfrm flipH="1">
            <a:off x="4572000" y="5181600"/>
            <a:ext cx="1524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5" name="Line 37"/>
          <p:cNvSpPr>
            <a:spLocks noChangeShapeType="1"/>
          </p:cNvSpPr>
          <p:nvPr/>
        </p:nvSpPr>
        <p:spPr bwMode="auto">
          <a:xfrm>
            <a:off x="4495800" y="5181600"/>
            <a:ext cx="3048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6" name="Line 38"/>
          <p:cNvSpPr>
            <a:spLocks noChangeShapeType="1"/>
          </p:cNvSpPr>
          <p:nvPr/>
        </p:nvSpPr>
        <p:spPr bwMode="auto">
          <a:xfrm flipH="1">
            <a:off x="3505200" y="4953000"/>
            <a:ext cx="457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7" name="Line 39"/>
          <p:cNvSpPr>
            <a:spLocks noChangeShapeType="1"/>
          </p:cNvSpPr>
          <p:nvPr/>
        </p:nvSpPr>
        <p:spPr bwMode="auto">
          <a:xfrm>
            <a:off x="3581400" y="5029200"/>
            <a:ext cx="2286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8" name="Rectangle 40"/>
          <p:cNvSpPr>
            <a:spLocks noChangeArrowheads="1"/>
          </p:cNvSpPr>
          <p:nvPr/>
        </p:nvSpPr>
        <p:spPr bwMode="auto">
          <a:xfrm>
            <a:off x="1662113" y="5815013"/>
            <a:ext cx="4448175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5400" b="1"/>
              <a:t>Fetal Anemia</a:t>
            </a:r>
          </a:p>
        </p:txBody>
      </p:sp>
      <p:sp>
        <p:nvSpPr>
          <p:cNvPr id="94249" name="Rectangle 41"/>
          <p:cNvSpPr>
            <a:spLocks noChangeArrowheads="1"/>
          </p:cNvSpPr>
          <p:nvPr/>
        </p:nvSpPr>
        <p:spPr bwMode="auto">
          <a:xfrm>
            <a:off x="6386513" y="176213"/>
            <a:ext cx="2466975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5400" b="1"/>
              <a:t>Mother</a:t>
            </a:r>
          </a:p>
        </p:txBody>
      </p:sp>
      <p:sp>
        <p:nvSpPr>
          <p:cNvPr id="94250" name="Rectangle 42"/>
          <p:cNvSpPr>
            <a:spLocks noChangeArrowheads="1"/>
          </p:cNvSpPr>
          <p:nvPr/>
        </p:nvSpPr>
        <p:spPr bwMode="auto">
          <a:xfrm>
            <a:off x="3567113" y="3948113"/>
            <a:ext cx="143668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>
                <a:solidFill>
                  <a:schemeClr val="bg2"/>
                </a:solidFill>
              </a:rPr>
              <a:t>Placental</a:t>
            </a:r>
          </a:p>
        </p:txBody>
      </p:sp>
      <p:sp>
        <p:nvSpPr>
          <p:cNvPr id="94251" name="Rectangle 43"/>
          <p:cNvSpPr>
            <a:spLocks noChangeArrowheads="1"/>
          </p:cNvSpPr>
          <p:nvPr/>
        </p:nvSpPr>
        <p:spPr bwMode="auto">
          <a:xfrm>
            <a:off x="6096000" y="1219200"/>
            <a:ext cx="2862263" cy="466725"/>
          </a:xfrm>
          <a:prstGeom prst="rect">
            <a:avLst/>
          </a:prstGeom>
          <a:solidFill>
            <a:srgbClr val="66FFCC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charset="0"/>
              </a:rPr>
              <a:t>Secondary Response</a:t>
            </a:r>
          </a:p>
        </p:txBody>
      </p:sp>
      <p:sp>
        <p:nvSpPr>
          <p:cNvPr id="94252" name="Text Box 44"/>
          <p:cNvSpPr txBox="1">
            <a:spLocks noChangeArrowheads="1"/>
          </p:cNvSpPr>
          <p:nvPr/>
        </p:nvSpPr>
        <p:spPr bwMode="auto">
          <a:xfrm>
            <a:off x="6705600" y="1905000"/>
            <a:ext cx="21113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400" b="1">
                <a:latin typeface="Times New Roman" charset="0"/>
              </a:rPr>
              <a:t>Small amount</a:t>
            </a:r>
          </a:p>
          <a:p>
            <a:pPr>
              <a:buFontTx/>
              <a:buChar char="•"/>
            </a:pPr>
            <a:r>
              <a:rPr lang="en-US" sz="2400" b="1">
                <a:latin typeface="Times New Roman" charset="0"/>
              </a:rPr>
              <a:t>Rapid </a:t>
            </a:r>
          </a:p>
          <a:p>
            <a:pPr>
              <a:buFontTx/>
              <a:buChar char="•"/>
            </a:pPr>
            <a:r>
              <a:rPr lang="en-US" sz="2400" b="1">
                <a:latin typeface="Times New Roman" charset="0"/>
              </a:rPr>
              <a:t>IgG</a:t>
            </a:r>
          </a:p>
        </p:txBody>
      </p:sp>
      <p:sp>
        <p:nvSpPr>
          <p:cNvPr id="94253" name="Text Box 45"/>
          <p:cNvSpPr txBox="1">
            <a:spLocks noChangeArrowheads="1"/>
          </p:cNvSpPr>
          <p:nvPr/>
        </p:nvSpPr>
        <p:spPr bwMode="auto">
          <a:xfrm>
            <a:off x="3184525" y="3089275"/>
            <a:ext cx="658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Times New Roman" charset="0"/>
              </a:rPr>
              <a:t>IgG</a:t>
            </a:r>
          </a:p>
        </p:txBody>
      </p:sp>
    </p:spTree>
    <p:extLst>
      <p:ext uri="{BB962C8B-B14F-4D97-AF65-F5344CB8AC3E}">
        <p14:creationId xmlns:p14="http://schemas.microsoft.com/office/powerpoint/2010/main" xmlns="" val="22512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615950" y="3640138"/>
            <a:ext cx="7835900" cy="5969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35" name="Oval 3"/>
          <p:cNvSpPr>
            <a:spLocks noChangeArrowheads="1"/>
          </p:cNvSpPr>
          <p:nvPr/>
        </p:nvSpPr>
        <p:spPr bwMode="auto">
          <a:xfrm>
            <a:off x="1682750" y="5011738"/>
            <a:ext cx="292100" cy="215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Oval 4"/>
          <p:cNvSpPr>
            <a:spLocks noChangeArrowheads="1"/>
          </p:cNvSpPr>
          <p:nvPr/>
        </p:nvSpPr>
        <p:spPr bwMode="auto">
          <a:xfrm>
            <a:off x="2063750" y="5240338"/>
            <a:ext cx="2159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37" name="Oval 5"/>
          <p:cNvSpPr>
            <a:spLocks noChangeArrowheads="1"/>
          </p:cNvSpPr>
          <p:nvPr/>
        </p:nvSpPr>
        <p:spPr bwMode="auto">
          <a:xfrm>
            <a:off x="2368550" y="5164138"/>
            <a:ext cx="139700" cy="2921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38" name="Oval 6"/>
          <p:cNvSpPr>
            <a:spLocks noChangeArrowheads="1"/>
          </p:cNvSpPr>
          <p:nvPr/>
        </p:nvSpPr>
        <p:spPr bwMode="auto">
          <a:xfrm>
            <a:off x="1682750" y="5468938"/>
            <a:ext cx="139700" cy="215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39" name="Oval 7"/>
          <p:cNvSpPr>
            <a:spLocks noChangeArrowheads="1"/>
          </p:cNvSpPr>
          <p:nvPr/>
        </p:nvSpPr>
        <p:spPr bwMode="auto">
          <a:xfrm>
            <a:off x="1987550" y="5697538"/>
            <a:ext cx="292100" cy="215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0" name="Oval 8"/>
          <p:cNvSpPr>
            <a:spLocks noChangeArrowheads="1"/>
          </p:cNvSpPr>
          <p:nvPr/>
        </p:nvSpPr>
        <p:spPr bwMode="auto">
          <a:xfrm>
            <a:off x="5035550" y="4554538"/>
            <a:ext cx="2159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1" name="Oval 9"/>
          <p:cNvSpPr>
            <a:spLocks noChangeArrowheads="1"/>
          </p:cNvSpPr>
          <p:nvPr/>
        </p:nvSpPr>
        <p:spPr bwMode="auto">
          <a:xfrm>
            <a:off x="5035550" y="5011738"/>
            <a:ext cx="139700" cy="3683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2" name="Oval 10"/>
          <p:cNvSpPr>
            <a:spLocks noChangeArrowheads="1"/>
          </p:cNvSpPr>
          <p:nvPr/>
        </p:nvSpPr>
        <p:spPr bwMode="auto">
          <a:xfrm>
            <a:off x="5340350" y="4706938"/>
            <a:ext cx="2159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3" name="Oval 11"/>
          <p:cNvSpPr>
            <a:spLocks noChangeArrowheads="1"/>
          </p:cNvSpPr>
          <p:nvPr/>
        </p:nvSpPr>
        <p:spPr bwMode="auto">
          <a:xfrm>
            <a:off x="5645150" y="4935538"/>
            <a:ext cx="215900" cy="215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4" name="Oval 12"/>
          <p:cNvSpPr>
            <a:spLocks noChangeArrowheads="1"/>
          </p:cNvSpPr>
          <p:nvPr/>
        </p:nvSpPr>
        <p:spPr bwMode="auto">
          <a:xfrm>
            <a:off x="7702550" y="4783138"/>
            <a:ext cx="292100" cy="2921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5" name="Oval 13"/>
          <p:cNvSpPr>
            <a:spLocks noChangeArrowheads="1"/>
          </p:cNvSpPr>
          <p:nvPr/>
        </p:nvSpPr>
        <p:spPr bwMode="auto">
          <a:xfrm>
            <a:off x="7397750" y="4554538"/>
            <a:ext cx="139700" cy="2921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6" name="Oval 14"/>
          <p:cNvSpPr>
            <a:spLocks noChangeArrowheads="1"/>
          </p:cNvSpPr>
          <p:nvPr/>
        </p:nvSpPr>
        <p:spPr bwMode="auto">
          <a:xfrm>
            <a:off x="7473950" y="5164138"/>
            <a:ext cx="292100" cy="215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7" name="Oval 15"/>
          <p:cNvSpPr>
            <a:spLocks noChangeArrowheads="1"/>
          </p:cNvSpPr>
          <p:nvPr/>
        </p:nvSpPr>
        <p:spPr bwMode="auto">
          <a:xfrm>
            <a:off x="8007350" y="4706938"/>
            <a:ext cx="292100" cy="215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8" name="Oval 16"/>
          <p:cNvSpPr>
            <a:spLocks noChangeArrowheads="1"/>
          </p:cNvSpPr>
          <p:nvPr/>
        </p:nvSpPr>
        <p:spPr bwMode="auto">
          <a:xfrm>
            <a:off x="7397750" y="4935538"/>
            <a:ext cx="139700" cy="215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9" name="Oval 17"/>
          <p:cNvSpPr>
            <a:spLocks noChangeArrowheads="1"/>
          </p:cNvSpPr>
          <p:nvPr/>
        </p:nvSpPr>
        <p:spPr bwMode="auto">
          <a:xfrm>
            <a:off x="3816350" y="3030538"/>
            <a:ext cx="139700" cy="215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0" name="Oval 18"/>
          <p:cNvSpPr>
            <a:spLocks noChangeArrowheads="1"/>
          </p:cNvSpPr>
          <p:nvPr/>
        </p:nvSpPr>
        <p:spPr bwMode="auto">
          <a:xfrm>
            <a:off x="3359150" y="3182938"/>
            <a:ext cx="2159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1" name="Oval 19"/>
          <p:cNvSpPr>
            <a:spLocks noChangeArrowheads="1"/>
          </p:cNvSpPr>
          <p:nvPr/>
        </p:nvSpPr>
        <p:spPr bwMode="auto">
          <a:xfrm>
            <a:off x="3206750" y="2801938"/>
            <a:ext cx="2159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2" name="Oval 20"/>
          <p:cNvSpPr>
            <a:spLocks noChangeArrowheads="1"/>
          </p:cNvSpPr>
          <p:nvPr/>
        </p:nvSpPr>
        <p:spPr bwMode="auto">
          <a:xfrm>
            <a:off x="3587750" y="2725738"/>
            <a:ext cx="63500" cy="215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3" name="Oval 21"/>
          <p:cNvSpPr>
            <a:spLocks noChangeArrowheads="1"/>
          </p:cNvSpPr>
          <p:nvPr/>
        </p:nvSpPr>
        <p:spPr bwMode="auto">
          <a:xfrm>
            <a:off x="3130550" y="3030538"/>
            <a:ext cx="139700" cy="215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4" name="Oval 22"/>
          <p:cNvSpPr>
            <a:spLocks noChangeArrowheads="1"/>
          </p:cNvSpPr>
          <p:nvPr/>
        </p:nvSpPr>
        <p:spPr bwMode="auto">
          <a:xfrm>
            <a:off x="3435350" y="2954338"/>
            <a:ext cx="1397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5" name="Oval 23"/>
          <p:cNvSpPr>
            <a:spLocks noChangeArrowheads="1"/>
          </p:cNvSpPr>
          <p:nvPr/>
        </p:nvSpPr>
        <p:spPr bwMode="auto">
          <a:xfrm>
            <a:off x="2216150" y="1430338"/>
            <a:ext cx="520700" cy="4445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6" name="Oval 24"/>
          <p:cNvSpPr>
            <a:spLocks noChangeArrowheads="1"/>
          </p:cNvSpPr>
          <p:nvPr/>
        </p:nvSpPr>
        <p:spPr bwMode="auto">
          <a:xfrm>
            <a:off x="2444750" y="1582738"/>
            <a:ext cx="215900" cy="215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7" name="Oval 25"/>
          <p:cNvSpPr>
            <a:spLocks noChangeArrowheads="1"/>
          </p:cNvSpPr>
          <p:nvPr/>
        </p:nvSpPr>
        <p:spPr bwMode="auto">
          <a:xfrm>
            <a:off x="1149350" y="1887538"/>
            <a:ext cx="444500" cy="292100"/>
          </a:xfrm>
          <a:prstGeom prst="ellipse">
            <a:avLst/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8" name="Oval 26"/>
          <p:cNvSpPr>
            <a:spLocks noChangeArrowheads="1"/>
          </p:cNvSpPr>
          <p:nvPr/>
        </p:nvSpPr>
        <p:spPr bwMode="auto">
          <a:xfrm>
            <a:off x="1073150" y="2725738"/>
            <a:ext cx="368300" cy="368300"/>
          </a:xfrm>
          <a:prstGeom prst="ellipse">
            <a:avLst/>
          </a:prstGeom>
          <a:solidFill>
            <a:srgbClr val="51D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9" name="Oval 27"/>
          <p:cNvSpPr>
            <a:spLocks noChangeArrowheads="1"/>
          </p:cNvSpPr>
          <p:nvPr/>
        </p:nvSpPr>
        <p:spPr bwMode="auto">
          <a:xfrm>
            <a:off x="1301750" y="3487738"/>
            <a:ext cx="444500" cy="444500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60" name="Line 28"/>
          <p:cNvSpPr>
            <a:spLocks noChangeShapeType="1"/>
          </p:cNvSpPr>
          <p:nvPr/>
        </p:nvSpPr>
        <p:spPr bwMode="auto">
          <a:xfrm flipH="1" flipV="1">
            <a:off x="2819400" y="1957388"/>
            <a:ext cx="457200" cy="60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61" name="Line 29"/>
          <p:cNvSpPr>
            <a:spLocks noChangeShapeType="1"/>
          </p:cNvSpPr>
          <p:nvPr/>
        </p:nvSpPr>
        <p:spPr bwMode="auto">
          <a:xfrm flipH="1">
            <a:off x="1676400" y="1804988"/>
            <a:ext cx="457200" cy="152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62" name="Line 30"/>
          <p:cNvSpPr>
            <a:spLocks noChangeShapeType="1"/>
          </p:cNvSpPr>
          <p:nvPr/>
        </p:nvSpPr>
        <p:spPr bwMode="auto">
          <a:xfrm>
            <a:off x="1219200" y="2262188"/>
            <a:ext cx="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63" name="Line 31"/>
          <p:cNvSpPr>
            <a:spLocks noChangeShapeType="1"/>
          </p:cNvSpPr>
          <p:nvPr/>
        </p:nvSpPr>
        <p:spPr bwMode="auto">
          <a:xfrm>
            <a:off x="1295400" y="3176588"/>
            <a:ext cx="76200" cy="228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64" name="Rectangle 32"/>
          <p:cNvSpPr>
            <a:spLocks noChangeArrowheads="1"/>
          </p:cNvSpPr>
          <p:nvPr/>
        </p:nvSpPr>
        <p:spPr bwMode="auto">
          <a:xfrm>
            <a:off x="1509713" y="693738"/>
            <a:ext cx="2170112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Macroph. Antigen</a:t>
            </a:r>
          </a:p>
          <a:p>
            <a:pPr eaLnBrk="0" hangingPunct="0"/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Presenting Cell</a:t>
            </a:r>
          </a:p>
        </p:txBody>
      </p:sp>
      <p:sp>
        <p:nvSpPr>
          <p:cNvPr id="95265" name="Rectangle 33"/>
          <p:cNvSpPr>
            <a:spLocks noChangeArrowheads="1"/>
          </p:cNvSpPr>
          <p:nvPr/>
        </p:nvSpPr>
        <p:spPr bwMode="auto">
          <a:xfrm>
            <a:off x="138113" y="1455738"/>
            <a:ext cx="122713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T-Hellper</a:t>
            </a:r>
          </a:p>
        </p:txBody>
      </p:sp>
      <p:sp>
        <p:nvSpPr>
          <p:cNvPr id="95266" name="Rectangle 34"/>
          <p:cNvSpPr>
            <a:spLocks noChangeArrowheads="1"/>
          </p:cNvSpPr>
          <p:nvPr/>
        </p:nvSpPr>
        <p:spPr bwMode="auto">
          <a:xfrm>
            <a:off x="61913" y="2751138"/>
            <a:ext cx="817562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B-cell</a:t>
            </a:r>
          </a:p>
        </p:txBody>
      </p:sp>
      <p:sp>
        <p:nvSpPr>
          <p:cNvPr id="95267" name="Rectangle 35"/>
          <p:cNvSpPr>
            <a:spLocks noChangeArrowheads="1"/>
          </p:cNvSpPr>
          <p:nvPr/>
        </p:nvSpPr>
        <p:spPr bwMode="auto">
          <a:xfrm>
            <a:off x="214313" y="3390900"/>
            <a:ext cx="10953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 b="1">
                <a:solidFill>
                  <a:schemeClr val="accent1"/>
                </a:solidFill>
              </a:rPr>
              <a:t>Anti-D</a:t>
            </a:r>
          </a:p>
        </p:txBody>
      </p:sp>
      <p:sp>
        <p:nvSpPr>
          <p:cNvPr id="95268" name="Arc 36"/>
          <p:cNvSpPr>
            <a:spLocks/>
          </p:cNvSpPr>
          <p:nvPr/>
        </p:nvSpPr>
        <p:spPr bwMode="auto">
          <a:xfrm>
            <a:off x="2438400" y="3405188"/>
            <a:ext cx="990600" cy="15240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50800" cap="rnd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69" name="Line 37"/>
          <p:cNvSpPr>
            <a:spLocks noChangeShapeType="1"/>
          </p:cNvSpPr>
          <p:nvPr/>
        </p:nvSpPr>
        <p:spPr bwMode="auto">
          <a:xfrm>
            <a:off x="1600200" y="4014788"/>
            <a:ext cx="152400" cy="838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70" name="Line 38"/>
          <p:cNvSpPr>
            <a:spLocks noChangeShapeType="1"/>
          </p:cNvSpPr>
          <p:nvPr/>
        </p:nvSpPr>
        <p:spPr bwMode="auto">
          <a:xfrm flipH="1">
            <a:off x="1600200" y="5005388"/>
            <a:ext cx="4572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71" name="Line 39"/>
          <p:cNvSpPr>
            <a:spLocks noChangeShapeType="1"/>
          </p:cNvSpPr>
          <p:nvPr/>
        </p:nvSpPr>
        <p:spPr bwMode="auto">
          <a:xfrm>
            <a:off x="1676400" y="5005388"/>
            <a:ext cx="3810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72" name="Line 40"/>
          <p:cNvSpPr>
            <a:spLocks noChangeShapeType="1"/>
          </p:cNvSpPr>
          <p:nvPr/>
        </p:nvSpPr>
        <p:spPr bwMode="auto">
          <a:xfrm flipH="1">
            <a:off x="2209800" y="5310188"/>
            <a:ext cx="5334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73" name="Line 41"/>
          <p:cNvSpPr>
            <a:spLocks noChangeShapeType="1"/>
          </p:cNvSpPr>
          <p:nvPr/>
        </p:nvSpPr>
        <p:spPr bwMode="auto">
          <a:xfrm>
            <a:off x="2286000" y="5233988"/>
            <a:ext cx="5334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74" name="Oval 42"/>
          <p:cNvSpPr>
            <a:spLocks noChangeArrowheads="1"/>
          </p:cNvSpPr>
          <p:nvPr/>
        </p:nvSpPr>
        <p:spPr bwMode="auto">
          <a:xfrm>
            <a:off x="5187950" y="2954338"/>
            <a:ext cx="2159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75" name="Oval 43"/>
          <p:cNvSpPr>
            <a:spLocks noChangeArrowheads="1"/>
          </p:cNvSpPr>
          <p:nvPr/>
        </p:nvSpPr>
        <p:spPr bwMode="auto">
          <a:xfrm>
            <a:off x="5492750" y="3106738"/>
            <a:ext cx="139700" cy="215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76" name="Oval 44"/>
          <p:cNvSpPr>
            <a:spLocks noChangeArrowheads="1"/>
          </p:cNvSpPr>
          <p:nvPr/>
        </p:nvSpPr>
        <p:spPr bwMode="auto">
          <a:xfrm>
            <a:off x="5721350" y="2725738"/>
            <a:ext cx="215900" cy="215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77" name="Oval 45"/>
          <p:cNvSpPr>
            <a:spLocks noChangeArrowheads="1"/>
          </p:cNvSpPr>
          <p:nvPr/>
        </p:nvSpPr>
        <p:spPr bwMode="auto">
          <a:xfrm>
            <a:off x="5416550" y="2725738"/>
            <a:ext cx="215900" cy="215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78" name="Oval 46"/>
          <p:cNvSpPr>
            <a:spLocks noChangeArrowheads="1"/>
          </p:cNvSpPr>
          <p:nvPr/>
        </p:nvSpPr>
        <p:spPr bwMode="auto">
          <a:xfrm>
            <a:off x="5721350" y="2954338"/>
            <a:ext cx="2159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79" name="Oval 47"/>
          <p:cNvSpPr>
            <a:spLocks noChangeArrowheads="1"/>
          </p:cNvSpPr>
          <p:nvPr/>
        </p:nvSpPr>
        <p:spPr bwMode="auto">
          <a:xfrm>
            <a:off x="7931150" y="3030538"/>
            <a:ext cx="215900" cy="2921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80" name="Oval 48"/>
          <p:cNvSpPr>
            <a:spLocks noChangeArrowheads="1"/>
          </p:cNvSpPr>
          <p:nvPr/>
        </p:nvSpPr>
        <p:spPr bwMode="auto">
          <a:xfrm>
            <a:off x="7397750" y="3030538"/>
            <a:ext cx="139700" cy="215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81" name="Oval 49"/>
          <p:cNvSpPr>
            <a:spLocks noChangeArrowheads="1"/>
          </p:cNvSpPr>
          <p:nvPr/>
        </p:nvSpPr>
        <p:spPr bwMode="auto">
          <a:xfrm>
            <a:off x="7702550" y="2954338"/>
            <a:ext cx="1397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82" name="Oval 50"/>
          <p:cNvSpPr>
            <a:spLocks noChangeArrowheads="1"/>
          </p:cNvSpPr>
          <p:nvPr/>
        </p:nvSpPr>
        <p:spPr bwMode="auto">
          <a:xfrm>
            <a:off x="7550150" y="3106738"/>
            <a:ext cx="292100" cy="215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83" name="Oval 51"/>
          <p:cNvSpPr>
            <a:spLocks noChangeArrowheads="1"/>
          </p:cNvSpPr>
          <p:nvPr/>
        </p:nvSpPr>
        <p:spPr bwMode="auto">
          <a:xfrm>
            <a:off x="7473950" y="2725738"/>
            <a:ext cx="2921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84" name="Rectangle 52"/>
          <p:cNvSpPr>
            <a:spLocks noChangeArrowheads="1"/>
          </p:cNvSpPr>
          <p:nvPr/>
        </p:nvSpPr>
        <p:spPr bwMode="auto">
          <a:xfrm>
            <a:off x="4938713" y="1714500"/>
            <a:ext cx="11795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>
                <a:effectLst>
                  <a:outerShdw blurRad="38100" dist="38100" dir="2700000" algn="tl">
                    <a:srgbClr val="DDDDDD"/>
                  </a:outerShdw>
                </a:effectLst>
              </a:rPr>
              <a:t>Anti - A</a:t>
            </a:r>
          </a:p>
        </p:txBody>
      </p:sp>
      <p:sp>
        <p:nvSpPr>
          <p:cNvPr id="95285" name="Rectangle 53"/>
          <p:cNvSpPr>
            <a:spLocks noChangeArrowheads="1"/>
          </p:cNvSpPr>
          <p:nvPr/>
        </p:nvSpPr>
        <p:spPr bwMode="auto">
          <a:xfrm>
            <a:off x="7148513" y="1714500"/>
            <a:ext cx="11795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>
                <a:effectLst>
                  <a:outerShdw blurRad="38100" dist="38100" dir="2700000" algn="tl">
                    <a:srgbClr val="DDDDDD"/>
                  </a:outerShdw>
                </a:effectLst>
              </a:rPr>
              <a:t>Anti - B</a:t>
            </a:r>
          </a:p>
        </p:txBody>
      </p:sp>
      <p:sp>
        <p:nvSpPr>
          <p:cNvPr id="95286" name="Rectangle 54"/>
          <p:cNvSpPr>
            <a:spLocks noChangeArrowheads="1"/>
          </p:cNvSpPr>
          <p:nvPr/>
        </p:nvSpPr>
        <p:spPr bwMode="auto">
          <a:xfrm>
            <a:off x="6234113" y="0"/>
            <a:ext cx="2466975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5400" b="1" u="sng">
                <a:solidFill>
                  <a:schemeClr val="accent1"/>
                </a:solidFill>
              </a:rPr>
              <a:t>Mother</a:t>
            </a:r>
          </a:p>
        </p:txBody>
      </p:sp>
      <p:sp>
        <p:nvSpPr>
          <p:cNvPr id="95287" name="Rectangle 55"/>
          <p:cNvSpPr>
            <a:spLocks noChangeArrowheads="1"/>
          </p:cNvSpPr>
          <p:nvPr/>
        </p:nvSpPr>
        <p:spPr bwMode="auto">
          <a:xfrm>
            <a:off x="3567113" y="6019800"/>
            <a:ext cx="1895475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5400" u="sng">
                <a:solidFill>
                  <a:srgbClr val="FAFD00"/>
                </a:solidFill>
              </a:rPr>
              <a:t>Infant</a:t>
            </a:r>
          </a:p>
        </p:txBody>
      </p:sp>
      <p:sp>
        <p:nvSpPr>
          <p:cNvPr id="95288" name="Oval 56"/>
          <p:cNvSpPr>
            <a:spLocks noChangeArrowheads="1"/>
          </p:cNvSpPr>
          <p:nvPr/>
        </p:nvSpPr>
        <p:spPr bwMode="auto">
          <a:xfrm>
            <a:off x="5187950" y="4935538"/>
            <a:ext cx="292100" cy="215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89" name="Oval 57"/>
          <p:cNvSpPr>
            <a:spLocks noChangeArrowheads="1"/>
          </p:cNvSpPr>
          <p:nvPr/>
        </p:nvSpPr>
        <p:spPr bwMode="auto">
          <a:xfrm>
            <a:off x="5416550" y="5240338"/>
            <a:ext cx="2921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90" name="Rectangle 58"/>
          <p:cNvSpPr>
            <a:spLocks noChangeArrowheads="1"/>
          </p:cNvSpPr>
          <p:nvPr/>
        </p:nvSpPr>
        <p:spPr bwMode="auto">
          <a:xfrm>
            <a:off x="4405313" y="5600700"/>
            <a:ext cx="1978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>
                <a:effectLst>
                  <a:outerShdw blurRad="38100" dist="38100" dir="2700000" algn="tl">
                    <a:srgbClr val="DDDDDD"/>
                  </a:outerShdw>
                </a:effectLst>
              </a:rPr>
              <a:t>B Rh positive</a:t>
            </a:r>
          </a:p>
        </p:txBody>
      </p:sp>
      <p:sp>
        <p:nvSpPr>
          <p:cNvPr id="95291" name="Rectangle 59"/>
          <p:cNvSpPr>
            <a:spLocks noChangeArrowheads="1"/>
          </p:cNvSpPr>
          <p:nvPr/>
        </p:nvSpPr>
        <p:spPr bwMode="auto">
          <a:xfrm>
            <a:off x="6919913" y="5616575"/>
            <a:ext cx="200977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>
                <a:effectLst>
                  <a:outerShdw blurRad="38100" dist="38100" dir="2700000" algn="tl">
                    <a:srgbClr val="DDDDDD"/>
                  </a:outerShdw>
                </a:effectLst>
              </a:rPr>
              <a:t>A Rh Positive</a:t>
            </a:r>
          </a:p>
        </p:txBody>
      </p:sp>
      <p:sp>
        <p:nvSpPr>
          <p:cNvPr id="95292" name="Oval 60"/>
          <p:cNvSpPr>
            <a:spLocks noChangeArrowheads="1"/>
          </p:cNvSpPr>
          <p:nvPr/>
        </p:nvSpPr>
        <p:spPr bwMode="auto">
          <a:xfrm>
            <a:off x="8083550" y="5087938"/>
            <a:ext cx="1397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93" name="Rectangle 61"/>
          <p:cNvSpPr>
            <a:spLocks noChangeArrowheads="1"/>
          </p:cNvSpPr>
          <p:nvPr/>
        </p:nvSpPr>
        <p:spPr bwMode="auto">
          <a:xfrm>
            <a:off x="976313" y="6134100"/>
            <a:ext cx="24479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ja-JP" altLang="en-US" sz="2400" b="1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</a:rPr>
              <a:t>“</a:t>
            </a:r>
            <a:r>
              <a:rPr lang="en-US" sz="2400" b="1">
                <a:effectLst>
                  <a:outerShdw blurRad="38100" dist="38100" dir="2700000" algn="tl">
                    <a:srgbClr val="DDDDDD"/>
                  </a:outerShdw>
                </a:effectLst>
              </a:rPr>
              <a:t>O</a:t>
            </a:r>
            <a:r>
              <a:rPr lang="ja-JP" altLang="en-US" sz="2400" b="1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</a:rPr>
              <a:t>”</a:t>
            </a:r>
            <a:r>
              <a:rPr lang="en-US" sz="2400" b="1">
                <a:effectLst>
                  <a:outerShdw blurRad="38100" dist="38100" dir="2700000" algn="tl">
                    <a:srgbClr val="DDDDDD"/>
                  </a:outerShdw>
                </a:effectLst>
              </a:rPr>
              <a:t> Rh positive</a:t>
            </a:r>
          </a:p>
        </p:txBody>
      </p:sp>
      <p:sp>
        <p:nvSpPr>
          <p:cNvPr id="95294" name="Line 62"/>
          <p:cNvSpPr>
            <a:spLocks noChangeShapeType="1"/>
          </p:cNvSpPr>
          <p:nvPr/>
        </p:nvSpPr>
        <p:spPr bwMode="auto">
          <a:xfrm>
            <a:off x="5562600" y="2185988"/>
            <a:ext cx="762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95" name="Line 63"/>
          <p:cNvSpPr>
            <a:spLocks noChangeShapeType="1"/>
          </p:cNvSpPr>
          <p:nvPr/>
        </p:nvSpPr>
        <p:spPr bwMode="auto">
          <a:xfrm>
            <a:off x="7696200" y="2262188"/>
            <a:ext cx="762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96" name="Rectangle 64"/>
          <p:cNvSpPr>
            <a:spLocks noChangeArrowheads="1"/>
          </p:cNvSpPr>
          <p:nvPr/>
        </p:nvSpPr>
        <p:spPr bwMode="auto">
          <a:xfrm>
            <a:off x="5472113" y="952500"/>
            <a:ext cx="35655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 b="1">
                <a:effectLst>
                  <a:outerShdw blurRad="38100" dist="38100" dir="2700000" algn="tl">
                    <a:srgbClr val="DDDDDD"/>
                  </a:outerShdw>
                </a:effectLst>
              </a:rPr>
              <a:t>Group </a:t>
            </a:r>
            <a:r>
              <a:rPr lang="ja-JP" altLang="en-US" sz="2400" b="1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</a:rPr>
              <a:t>“</a:t>
            </a:r>
            <a:r>
              <a:rPr lang="en-US" sz="2400" b="1">
                <a:effectLst>
                  <a:outerShdw blurRad="38100" dist="38100" dir="2700000" algn="tl">
                    <a:srgbClr val="DDDDDD"/>
                  </a:outerShdw>
                </a:effectLst>
              </a:rPr>
              <a:t>O</a:t>
            </a:r>
            <a:r>
              <a:rPr lang="ja-JP" altLang="en-US" sz="2400" b="1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</a:rPr>
              <a:t>”</a:t>
            </a:r>
            <a:r>
              <a:rPr lang="en-US" sz="2400" b="1">
                <a:effectLst>
                  <a:outerShdw blurRad="38100" dist="38100" dir="2700000" algn="tl">
                    <a:srgbClr val="DDDDDD"/>
                  </a:outerShdw>
                </a:effectLst>
              </a:rPr>
              <a:t> Rh Negative</a:t>
            </a:r>
          </a:p>
        </p:txBody>
      </p:sp>
      <p:sp>
        <p:nvSpPr>
          <p:cNvPr id="95297" name="Arc 65"/>
          <p:cNvSpPr>
            <a:spLocks/>
          </p:cNvSpPr>
          <p:nvPr/>
        </p:nvSpPr>
        <p:spPr bwMode="auto">
          <a:xfrm>
            <a:off x="5487988" y="1425575"/>
            <a:ext cx="1371600" cy="2286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75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21599"/>
                </a:moveTo>
                <a:cubicBezTo>
                  <a:pt x="-1" y="9680"/>
                  <a:pt x="9655" y="13"/>
                  <a:pt x="21575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80"/>
                  <a:pt x="9655" y="13"/>
                  <a:pt x="21575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98" name="Arc 66"/>
          <p:cNvSpPr>
            <a:spLocks/>
          </p:cNvSpPr>
          <p:nvPr/>
        </p:nvSpPr>
        <p:spPr bwMode="auto">
          <a:xfrm>
            <a:off x="7239000" y="1425575"/>
            <a:ext cx="685800" cy="3048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99" name="Line 67"/>
          <p:cNvSpPr>
            <a:spLocks noChangeShapeType="1"/>
          </p:cNvSpPr>
          <p:nvPr/>
        </p:nvSpPr>
        <p:spPr bwMode="auto">
          <a:xfrm>
            <a:off x="5334000" y="2643188"/>
            <a:ext cx="3048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00" name="Line 68"/>
          <p:cNvSpPr>
            <a:spLocks noChangeShapeType="1"/>
          </p:cNvSpPr>
          <p:nvPr/>
        </p:nvSpPr>
        <p:spPr bwMode="auto">
          <a:xfrm flipH="1">
            <a:off x="5715000" y="2643188"/>
            <a:ext cx="2286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01" name="Line 69"/>
          <p:cNvSpPr>
            <a:spLocks noChangeShapeType="1"/>
          </p:cNvSpPr>
          <p:nvPr/>
        </p:nvSpPr>
        <p:spPr bwMode="auto">
          <a:xfrm>
            <a:off x="5257800" y="2795588"/>
            <a:ext cx="762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02" name="Line 70"/>
          <p:cNvSpPr>
            <a:spLocks noChangeShapeType="1"/>
          </p:cNvSpPr>
          <p:nvPr/>
        </p:nvSpPr>
        <p:spPr bwMode="auto">
          <a:xfrm>
            <a:off x="7543800" y="2643188"/>
            <a:ext cx="2286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03" name="Line 71"/>
          <p:cNvSpPr>
            <a:spLocks noChangeShapeType="1"/>
          </p:cNvSpPr>
          <p:nvPr/>
        </p:nvSpPr>
        <p:spPr bwMode="auto">
          <a:xfrm flipH="1">
            <a:off x="7543800" y="2871788"/>
            <a:ext cx="6096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04" name="Line 72"/>
          <p:cNvSpPr>
            <a:spLocks noChangeShapeType="1"/>
          </p:cNvSpPr>
          <p:nvPr/>
        </p:nvSpPr>
        <p:spPr bwMode="auto">
          <a:xfrm flipH="1">
            <a:off x="7848600" y="3100388"/>
            <a:ext cx="457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05" name="Rectangle 73"/>
          <p:cNvSpPr>
            <a:spLocks noChangeArrowheads="1"/>
          </p:cNvSpPr>
          <p:nvPr/>
        </p:nvSpPr>
        <p:spPr bwMode="auto">
          <a:xfrm>
            <a:off x="4710113" y="3771900"/>
            <a:ext cx="13684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>
                <a:solidFill>
                  <a:schemeClr val="bg2"/>
                </a:solidFill>
              </a:rPr>
              <a:t>Placenta</a:t>
            </a:r>
          </a:p>
        </p:txBody>
      </p:sp>
    </p:spTree>
    <p:extLst>
      <p:ext uri="{BB962C8B-B14F-4D97-AF65-F5344CB8AC3E}">
        <p14:creationId xmlns:p14="http://schemas.microsoft.com/office/powerpoint/2010/main" xmlns="" val="244485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of Sensitization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417638"/>
            <a:ext cx="8229599" cy="4945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Risk of sensitization depends upon 3 factors:</a:t>
            </a:r>
          </a:p>
          <a:p>
            <a:pPr>
              <a:lnSpc>
                <a:spcPct val="130000"/>
              </a:lnSpc>
            </a:pPr>
            <a:r>
              <a:rPr lang="en-US" sz="2400" dirty="0"/>
              <a:t>		</a:t>
            </a:r>
            <a:r>
              <a:rPr lang="en-US" sz="2000" dirty="0"/>
              <a:t>Volume of </a:t>
            </a:r>
            <a:r>
              <a:rPr lang="en-US" sz="2000" dirty="0" err="1"/>
              <a:t>transplacental</a:t>
            </a:r>
            <a:r>
              <a:rPr lang="en-US" sz="2000" dirty="0"/>
              <a:t> hemorrhage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		Extent of maternal immune response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		Concurrent presence of ABO </a:t>
            </a:r>
            <a:r>
              <a:rPr lang="en-US" sz="2000" dirty="0" smtClean="0"/>
              <a:t>incompatibility</a:t>
            </a:r>
          </a:p>
          <a:p>
            <a:endParaRPr lang="en-US" sz="2400" dirty="0"/>
          </a:p>
          <a:p>
            <a:r>
              <a:rPr lang="en-US" sz="2400" dirty="0"/>
              <a:t>Incidence of </a:t>
            </a:r>
            <a:r>
              <a:rPr lang="en-US" sz="2400" dirty="0" err="1"/>
              <a:t>Iso</a:t>
            </a:r>
            <a:r>
              <a:rPr lang="en-US" sz="2400" dirty="0"/>
              <a:t>-immunization is only 2-16% </a:t>
            </a:r>
            <a:r>
              <a:rPr lang="en-US" sz="2400" dirty="0" smtClean="0"/>
              <a:t>:</a:t>
            </a:r>
            <a:endParaRPr lang="en-US" sz="2400" dirty="0"/>
          </a:p>
          <a:p>
            <a:pPr>
              <a:lnSpc>
                <a:spcPct val="130000"/>
              </a:lnSpc>
            </a:pPr>
            <a:r>
              <a:rPr lang="en-US" sz="2400" dirty="0"/>
              <a:t>		</a:t>
            </a:r>
            <a:r>
              <a:rPr lang="en-US" sz="2000" dirty="0"/>
              <a:t>Rh-stimulus non-responders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		Critical sensitizing volume: 0.1 ml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		Difference in immunogenicity of antigen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		ABO incompatibility: ABO incompatible fetal cells are cleared from </a:t>
            </a:r>
            <a:r>
              <a:rPr lang="en-US" sz="2000" dirty="0" smtClean="0"/>
              <a:t>		the </a:t>
            </a:r>
            <a:r>
              <a:rPr lang="en-US" sz="2000" dirty="0"/>
              <a:t>maternal circulation rapidly before they are trapped by the </a:t>
            </a:r>
            <a:r>
              <a:rPr lang="en-US" sz="2000" dirty="0" smtClean="0"/>
              <a:t>			spleen </a:t>
            </a:r>
            <a:r>
              <a:rPr lang="en-US" sz="2000" dirty="0"/>
              <a:t>(RES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9469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901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279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779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193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304800" y="2895600"/>
            <a:ext cx="86106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dirty="0"/>
              <a:t>The Antibodies </a:t>
            </a:r>
            <a:r>
              <a:rPr lang="en-US" sz="2400" dirty="0" smtClean="0"/>
              <a:t>arise </a:t>
            </a:r>
            <a:r>
              <a:rPr lang="en-US" sz="2400" dirty="0"/>
              <a:t>In The Mother As The Direct Result Of A Blood Group Incompatibility Between The Mother And Fetus. </a:t>
            </a:r>
          </a:p>
          <a:p>
            <a:endParaRPr lang="en-US" sz="2400" b="1" dirty="0"/>
          </a:p>
          <a:p>
            <a:pPr lvl="1"/>
            <a:r>
              <a:rPr lang="en-US" sz="2400" b="1" dirty="0" smtClean="0"/>
              <a:t>The </a:t>
            </a:r>
            <a:r>
              <a:rPr lang="en-US" sz="2400" b="1" dirty="0"/>
              <a:t>mother </a:t>
            </a:r>
            <a:r>
              <a:rPr lang="en-US" sz="2400" b="1" dirty="0" smtClean="0"/>
              <a:t>becomes </a:t>
            </a:r>
            <a:r>
              <a:rPr lang="en-US" sz="2400" b="1" dirty="0" err="1" smtClean="0"/>
              <a:t>Iso</a:t>
            </a:r>
            <a:r>
              <a:rPr lang="en-US" sz="2400" b="1" dirty="0" smtClean="0"/>
              <a:t>-immunized</a:t>
            </a:r>
            <a:r>
              <a:rPr lang="en-US" sz="2400" dirty="0" smtClean="0"/>
              <a:t>.</a:t>
            </a:r>
          </a:p>
          <a:p>
            <a:pPr lvl="1"/>
            <a:r>
              <a:rPr lang="en-US" sz="2400" b="1" dirty="0" smtClean="0"/>
              <a:t>In </a:t>
            </a:r>
            <a:r>
              <a:rPr lang="en-US" sz="2400" b="1" dirty="0"/>
              <a:t>The Fetus: </a:t>
            </a:r>
            <a:r>
              <a:rPr lang="en-US" sz="2400" b="1" dirty="0" smtClean="0"/>
              <a:t>			</a:t>
            </a:r>
            <a:r>
              <a:rPr lang="en-US" sz="2400" b="1" dirty="0" err="1" smtClean="0"/>
              <a:t>Erythroblastosis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Fetalis</a:t>
            </a:r>
            <a:endParaRPr lang="en-US" sz="2400" b="1" dirty="0"/>
          </a:p>
          <a:p>
            <a:pPr lvl="1"/>
            <a:r>
              <a:rPr lang="en-US" sz="2400" b="1" dirty="0" smtClean="0"/>
              <a:t>In </a:t>
            </a:r>
            <a:r>
              <a:rPr lang="en-US" sz="2400" b="1" dirty="0"/>
              <a:t>The Newborn: </a:t>
            </a:r>
            <a:r>
              <a:rPr lang="en-US" sz="2400" b="1" dirty="0" smtClean="0"/>
              <a:t>		HDN</a:t>
            </a:r>
            <a:r>
              <a:rPr lang="en-US" sz="2400" b="1" dirty="0"/>
              <a:t>.</a:t>
            </a:r>
          </a:p>
          <a:p>
            <a:endParaRPr lang="en-US" sz="2400" dirty="0"/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381000" y="612775"/>
            <a:ext cx="83185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Alloimmune Hemolytic Disease Of The Fetus / Newborn:</a:t>
            </a: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304800" y="1219200"/>
            <a:ext cx="82296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1" u="sng" dirty="0"/>
              <a:t>Definition: </a:t>
            </a:r>
          </a:p>
          <a:p>
            <a:r>
              <a:rPr lang="en-US" sz="2400" dirty="0"/>
              <a:t>A condition in which the Red Cells Of The Fetus Or Newborn Are Destroyed By Maternally Derived Alloantibodies</a:t>
            </a:r>
          </a:p>
        </p:txBody>
      </p:sp>
    </p:spTree>
    <p:extLst>
      <p:ext uri="{BB962C8B-B14F-4D97-AF65-F5344CB8AC3E}">
        <p14:creationId xmlns:p14="http://schemas.microsoft.com/office/powerpoint/2010/main" xmlns="" val="8005452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677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521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922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314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776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195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378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385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362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2432363292"/>
              </p:ext>
            </p:extLst>
          </p:nvPr>
        </p:nvGraphicFramePr>
        <p:xfrm>
          <a:off x="391837" y="922147"/>
          <a:ext cx="8323169" cy="5643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607885" y="211094"/>
            <a:ext cx="5730041" cy="472320"/>
            <a:chOff x="368675" y="42197"/>
            <a:chExt cx="5161459" cy="472320"/>
          </a:xfrm>
        </p:grpSpPr>
        <p:sp>
          <p:nvSpPr>
            <p:cNvPr id="6" name="Rounded Rectangle 5"/>
            <p:cNvSpPr/>
            <p:nvPr/>
          </p:nvSpPr>
          <p:spPr>
            <a:xfrm>
              <a:off x="368675" y="42197"/>
              <a:ext cx="5161459" cy="47232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391732" y="65254"/>
              <a:ext cx="5115345" cy="4262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5091" tIns="0" rIns="195091" bIns="0" numCol="1" spcCol="1270" anchor="ctr" anchorCtr="0">
              <a:noAutofit/>
            </a:bodyPr>
            <a:lstStyle/>
            <a:p>
              <a:pPr lvl="0" algn="ctr" defTabSz="466725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 smtClean="0"/>
                <a:t>Rho(D) immune globulin is a derivative of human plasma</a:t>
              </a:r>
              <a:r>
                <a:rPr lang="en-US" sz="1600" kern="1200" dirty="0" smtClean="0"/>
                <a:t>. </a:t>
              </a:r>
              <a:endParaRPr lang="en-US" sz="1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4968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65125" y="569913"/>
            <a:ext cx="83978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Antibodies That May Be Detected During Pregnancy: 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81000" y="1524000"/>
            <a:ext cx="8474075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rgbClr val="FF0000"/>
              </a:buClr>
              <a:buFont typeface="Wingdings" charset="0"/>
              <a:buChar char="q"/>
            </a:pPr>
            <a:r>
              <a:rPr lang="en-US" sz="2000" b="1" dirty="0"/>
              <a:t> </a:t>
            </a:r>
            <a:r>
              <a:rPr lang="en-US" sz="2000" b="1" u="sng" dirty="0"/>
              <a:t>Innocuous Antibodies</a:t>
            </a:r>
            <a:r>
              <a:rPr lang="en-US" sz="2000" u="sng" dirty="0"/>
              <a:t>: </a:t>
            </a:r>
          </a:p>
          <a:p>
            <a:endParaRPr lang="en-US" sz="2000" u="sng" dirty="0"/>
          </a:p>
          <a:p>
            <a:r>
              <a:rPr lang="en-US" dirty="0"/>
              <a:t>Most Of These Antibody Are </a:t>
            </a:r>
            <a:r>
              <a:rPr lang="en-US" dirty="0" err="1"/>
              <a:t>IgM</a:t>
            </a:r>
            <a:r>
              <a:rPr lang="en-US" dirty="0"/>
              <a:t> Therefore Cannot Cross The Placental Barrier   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457200" y="3200400"/>
            <a:ext cx="8458200" cy="158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rgbClr val="FF0000"/>
              </a:buClr>
              <a:buFont typeface="Wingdings" charset="0"/>
              <a:buChar char="q"/>
            </a:pPr>
            <a:r>
              <a:rPr lang="en-US" sz="2000" b="1" u="sng" dirty="0"/>
              <a:t> Antibodies Capable Of Causing Significant Hemolytic Transfusion Reactions:</a:t>
            </a:r>
          </a:p>
          <a:p>
            <a:pPr>
              <a:buClr>
                <a:srgbClr val="FF0000"/>
              </a:buClr>
              <a:buFont typeface="Wingdings" charset="0"/>
              <a:buNone/>
            </a:pPr>
            <a:endParaRPr lang="en-US" sz="2000" b="1" u="sng" dirty="0"/>
          </a:p>
          <a:p>
            <a:r>
              <a:rPr lang="en-US" sz="2000" dirty="0" err="1"/>
              <a:t>IgG</a:t>
            </a:r>
            <a:r>
              <a:rPr lang="en-US" sz="2000" dirty="0"/>
              <a:t> antibodies</a:t>
            </a:r>
            <a:r>
              <a:rPr lang="en-US" dirty="0"/>
              <a:t>, Their Corresponding Antigens Are Not Well Developed At Birth E.g. Lu (b), </a:t>
            </a:r>
            <a:r>
              <a:rPr lang="en-US" dirty="0" err="1"/>
              <a:t>Yt</a:t>
            </a:r>
            <a:r>
              <a:rPr lang="en-US" dirty="0"/>
              <a:t> (a), And VEL — 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508000" y="5092700"/>
            <a:ext cx="8321675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charset="0"/>
              <a:buChar char="q"/>
            </a:pP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2000" b="1" u="sng" dirty="0"/>
              <a:t>Antibodies That Are Responsible For HDN </a:t>
            </a:r>
            <a:r>
              <a:rPr lang="en-US" sz="2000" u="sng" dirty="0"/>
              <a:t>:</a:t>
            </a:r>
            <a:r>
              <a:rPr lang="en-US" dirty="0">
                <a:solidFill>
                  <a:srgbClr val="FF0000"/>
                </a:solidFill>
              </a:rPr>
              <a:t>  </a:t>
            </a:r>
          </a:p>
          <a:p>
            <a:r>
              <a:rPr lang="en-US" dirty="0"/>
              <a:t>Anti-c, Anti-d, Anti-e, And Anti-k (</a:t>
            </a:r>
            <a:r>
              <a:rPr lang="en-US" dirty="0" err="1"/>
              <a:t>Kell</a:t>
            </a:r>
            <a:r>
              <a:rPr lang="en-US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xmlns="" val="2702067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8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957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Kleinhouer</a:t>
            </a:r>
            <a:r>
              <a:rPr lang="en-US" dirty="0" err="1"/>
              <a:t>-</a:t>
            </a:r>
            <a:r>
              <a:rPr lang="en-US" dirty="0" err="1" smtClean="0"/>
              <a:t>Betke</a:t>
            </a:r>
            <a:r>
              <a:rPr lang="en-US" dirty="0" smtClean="0"/>
              <a:t> test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61" y="1417639"/>
            <a:ext cx="3569267" cy="2676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3405" y="1999235"/>
            <a:ext cx="4908322" cy="1477328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Maternal blood is fixed on a slide with ethanol 80%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</a:t>
            </a:r>
            <a:r>
              <a:rPr lang="en-US" dirty="0" smtClean="0"/>
              <a:t>itrate phosphate buffer to remove adult hemoglobin.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Staining with </a:t>
            </a:r>
            <a:r>
              <a:rPr lang="en-US" dirty="0" err="1" smtClean="0"/>
              <a:t>hematoxyllin</a:t>
            </a:r>
            <a:r>
              <a:rPr lang="mr-IN" dirty="0" smtClean="0"/>
              <a:t>–</a:t>
            </a:r>
            <a:r>
              <a:rPr lang="en-US" dirty="0" smtClean="0"/>
              <a:t>eosin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5582" y="4728491"/>
            <a:ext cx="7863771" cy="646331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Fetal volume             </a:t>
            </a:r>
            <a:r>
              <a:rPr lang="en-US" u="sng" dirty="0" smtClean="0"/>
              <a:t>			</a:t>
            </a:r>
            <a:r>
              <a:rPr lang="en-US" dirty="0" smtClean="0"/>
              <a:t> 	= 	</a:t>
            </a:r>
            <a:r>
              <a:rPr lang="en-US" u="sng" dirty="0" smtClean="0"/>
              <a:t>number of fetal cells counted</a:t>
            </a:r>
          </a:p>
          <a:p>
            <a:r>
              <a:rPr lang="en-US" dirty="0" smtClean="0"/>
              <a:t>Maternal blood volume ( 5000ml)   		number of maternal cells counted	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5582" y="5750686"/>
            <a:ext cx="7597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One  dose of Rho D ( 300mcg) )  neutralizes approximately 30 ml of fetal blood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319920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413"/>
            <a:ext cx="6952224" cy="17799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345" y="668180"/>
            <a:ext cx="2364815" cy="9086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3004440"/>
            <a:ext cx="8229600" cy="3375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baseline="30000" dirty="0"/>
              <a:t>R</a:t>
            </a:r>
            <a:r>
              <a:rPr lang="en-US" sz="3200" baseline="30000" dirty="0" smtClean="0"/>
              <a:t>outine </a:t>
            </a:r>
            <a:r>
              <a:rPr lang="en-US" sz="3200" baseline="30000" dirty="0"/>
              <a:t>antenatal anti-D prophylaxis (RAADP) to all </a:t>
            </a:r>
            <a:r>
              <a:rPr lang="en-US" sz="3200" baseline="30000" dirty="0" err="1"/>
              <a:t>RhD</a:t>
            </a:r>
            <a:r>
              <a:rPr lang="en-US" sz="3200" baseline="30000" dirty="0"/>
              <a:t>-negative pregnant women, reducing the </a:t>
            </a:r>
            <a:r>
              <a:rPr lang="en-US" sz="3200" baseline="30000" dirty="0" err="1"/>
              <a:t>RhD</a:t>
            </a:r>
            <a:r>
              <a:rPr lang="en-US" sz="3200" baseline="30000" dirty="0"/>
              <a:t> </a:t>
            </a:r>
            <a:r>
              <a:rPr lang="en-US" sz="3200" baseline="30000" dirty="0" err="1"/>
              <a:t>immunisation</a:t>
            </a:r>
            <a:r>
              <a:rPr lang="en-US" sz="3200" baseline="30000" dirty="0"/>
              <a:t> incidence to 0.2–0.4%</a:t>
            </a:r>
            <a:r>
              <a:rPr lang="en-US" sz="3200" baseline="30000" dirty="0" smtClean="0"/>
              <a:t>.</a:t>
            </a:r>
            <a:endParaRPr lang="en-US" sz="3200" baseline="30000" dirty="0"/>
          </a:p>
          <a:p>
            <a:pPr marL="457200" indent="-457200">
              <a:buFont typeface="Arial"/>
              <a:buChar char="•"/>
            </a:pPr>
            <a:r>
              <a:rPr lang="en-US" sz="3200" baseline="30000" dirty="0" smtClean="0"/>
              <a:t>Arguments </a:t>
            </a:r>
            <a:r>
              <a:rPr lang="en-US" sz="3200" baseline="30000" dirty="0"/>
              <a:t>for introduction of noninvasive RHD screening to target prophylaxis include the limited availability of anti- D and rare but harmful effects such as virus transmission</a:t>
            </a:r>
            <a:r>
              <a:rPr lang="en-US" sz="3200" baseline="30000" dirty="0" smtClean="0"/>
              <a:t>. </a:t>
            </a:r>
          </a:p>
          <a:p>
            <a:pPr marL="457200" indent="-457200">
              <a:buFont typeface="Arial"/>
              <a:buChar char="•"/>
            </a:pPr>
            <a:r>
              <a:rPr lang="en-US" sz="3200" baseline="30000" dirty="0" smtClean="0"/>
              <a:t> </a:t>
            </a:r>
            <a:r>
              <a:rPr lang="en-US" sz="3200" baseline="30000" dirty="0"/>
              <a:t>E</a:t>
            </a:r>
            <a:r>
              <a:rPr lang="en-US" sz="3200" baseline="30000" dirty="0" smtClean="0"/>
              <a:t>xposing </a:t>
            </a:r>
            <a:r>
              <a:rPr lang="en-US" sz="3200" baseline="30000" dirty="0"/>
              <a:t>approximately 40% of women (who do not carry RHD-positive fetuses) to a blood product they do not need has been described as ethically unacceptable when a fetal RHD genotyping test </a:t>
            </a:r>
            <a:r>
              <a:rPr lang="en-US" sz="3200" baseline="30000" dirty="0" smtClean="0"/>
              <a:t>exists</a:t>
            </a:r>
            <a:r>
              <a:rPr lang="en-US" sz="3200" baseline="30000" dirty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29790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22414"/>
            <a:ext cx="6088624" cy="1558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645" y="274638"/>
            <a:ext cx="2364815" cy="908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656354"/>
            <a:ext cx="6642100" cy="520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283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Assisted reproductive technologies and Rh immunization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530318882"/>
              </p:ext>
            </p:extLst>
          </p:nvPr>
        </p:nvGraphicFramePr>
        <p:xfrm>
          <a:off x="457200" y="1524000"/>
          <a:ext cx="8229600" cy="4635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8736322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137E6-4D81-7B47-8CB0-168157584151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826" y="1689100"/>
            <a:ext cx="595423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67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5391" y="318005"/>
            <a:ext cx="8280624" cy="5447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 smtClean="0"/>
          </a:p>
          <a:p>
            <a:pPr algn="ctr"/>
            <a:r>
              <a:rPr lang="en-US" sz="4000" b="1" dirty="0" smtClean="0"/>
              <a:t>Dosage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en-US" dirty="0"/>
              <a:t>Potency of Rh</a:t>
            </a:r>
            <a:r>
              <a:rPr lang="en-US" baseline="-25000" dirty="0"/>
              <a:t>o</a:t>
            </a:r>
            <a:r>
              <a:rPr lang="en-US" dirty="0"/>
              <a:t>(D) IG is expressed in terms of international units (IU, units); potency established relative to the US, WHO, and European Pharmacopoeia Anti-D Reference </a:t>
            </a:r>
            <a:r>
              <a:rPr lang="en-US" dirty="0" smtClean="0"/>
              <a:t>Standard</a:t>
            </a:r>
          </a:p>
          <a:p>
            <a:pPr algn="ctr"/>
            <a:endParaRPr lang="en-US" dirty="0"/>
          </a:p>
          <a:p>
            <a:pPr algn="ctr"/>
            <a:r>
              <a:rPr lang="en-US" sz="2000" b="1" dirty="0"/>
              <a:t>Dose previously expressed in mcg; 1 mcg equals 5 units</a:t>
            </a:r>
            <a:r>
              <a:rPr lang="en-US" sz="2000" b="1" dirty="0" smtClean="0"/>
              <a:t>.</a:t>
            </a:r>
            <a:endParaRPr lang="en-US" sz="2000" b="1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A </a:t>
            </a:r>
            <a:r>
              <a:rPr lang="en-US" dirty="0"/>
              <a:t>single 1500-unit (300-mcg) dose of Rh</a:t>
            </a:r>
            <a:r>
              <a:rPr lang="en-US" baseline="-25000" dirty="0"/>
              <a:t>o</a:t>
            </a:r>
            <a:r>
              <a:rPr lang="en-US" dirty="0"/>
              <a:t>(D) IG (i.e., prefilled syringes of </a:t>
            </a:r>
            <a:r>
              <a:rPr lang="en-US" dirty="0" err="1"/>
              <a:t>HyperRHO</a:t>
            </a:r>
            <a:r>
              <a:rPr lang="en-US" dirty="0"/>
              <a:t> S/D Full Dose, </a:t>
            </a:r>
            <a:r>
              <a:rPr lang="en-US" dirty="0" err="1"/>
              <a:t>RhoGAM</a:t>
            </a:r>
            <a:r>
              <a:rPr lang="en-US" dirty="0"/>
              <a:t>, or </a:t>
            </a:r>
            <a:r>
              <a:rPr lang="en-US" dirty="0" err="1"/>
              <a:t>Rhophylac</a:t>
            </a:r>
            <a:r>
              <a:rPr lang="en-US" dirty="0"/>
              <a:t>) contains enough anti-Rh</a:t>
            </a:r>
            <a:r>
              <a:rPr lang="en-US" baseline="-25000" dirty="0"/>
              <a:t>o</a:t>
            </a:r>
            <a:r>
              <a:rPr lang="en-US" dirty="0"/>
              <a:t>(D) to suppress the immunization potential of 15 mL of Rh</a:t>
            </a:r>
            <a:r>
              <a:rPr lang="en-US" baseline="-25000" dirty="0"/>
              <a:t>o</a:t>
            </a:r>
            <a:r>
              <a:rPr lang="en-US" dirty="0"/>
              <a:t>(D)-positive RBCs</a:t>
            </a:r>
            <a:r>
              <a:rPr lang="en-US" dirty="0" smtClean="0"/>
              <a:t>.</a:t>
            </a:r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A </a:t>
            </a:r>
            <a:r>
              <a:rPr lang="en-US" dirty="0"/>
              <a:t>single 250-unit (50-mcg) dose of Rh</a:t>
            </a:r>
            <a:r>
              <a:rPr lang="en-US" baseline="-25000" dirty="0"/>
              <a:t>o</a:t>
            </a:r>
            <a:r>
              <a:rPr lang="en-US" dirty="0"/>
              <a:t>(D) IG (i.e., prefilled syringes of </a:t>
            </a:r>
            <a:r>
              <a:rPr lang="en-US" dirty="0" err="1"/>
              <a:t>HyperRHO</a:t>
            </a:r>
            <a:r>
              <a:rPr lang="en-US" dirty="0"/>
              <a:t> S/D Mini-Dose or </a:t>
            </a:r>
            <a:r>
              <a:rPr lang="en-US" dirty="0" err="1"/>
              <a:t>MICRhoGAM</a:t>
            </a:r>
            <a:r>
              <a:rPr lang="en-US" dirty="0"/>
              <a:t>) contains enough anti-Rh</a:t>
            </a:r>
            <a:r>
              <a:rPr lang="en-US" baseline="-25000" dirty="0"/>
              <a:t>o</a:t>
            </a:r>
            <a:r>
              <a:rPr lang="en-US" dirty="0"/>
              <a:t>(D) to suppress the immunization potential of 2.5 mL of Rh</a:t>
            </a:r>
            <a:r>
              <a:rPr lang="en-US" baseline="-25000" dirty="0"/>
              <a:t>o</a:t>
            </a:r>
            <a:r>
              <a:rPr lang="en-US" dirty="0"/>
              <a:t>(D)-positive </a:t>
            </a:r>
            <a:r>
              <a:rPr lang="en-US" dirty="0" smtClean="0"/>
              <a:t>RBCs</a:t>
            </a:r>
            <a:endParaRPr lang="en-US" dirty="0"/>
          </a:p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418206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427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76377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413"/>
            <a:ext cx="6952224" cy="17799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345" y="668180"/>
            <a:ext cx="2364815" cy="90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283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2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898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Free fetal </a:t>
            </a:r>
            <a:r>
              <a:rPr lang="en-US" dirty="0" err="1" smtClean="0"/>
              <a:t>dna</a:t>
            </a:r>
            <a:r>
              <a:rPr lang="en-US" dirty="0" smtClean="0"/>
              <a:t> to </a:t>
            </a:r>
            <a:r>
              <a:rPr lang="en-US" dirty="0" err="1" smtClean="0"/>
              <a:t>revent</a:t>
            </a:r>
            <a:r>
              <a:rPr lang="en-US" dirty="0" smtClean="0"/>
              <a:t> </a:t>
            </a:r>
            <a:r>
              <a:rPr lang="en-US" dirty="0" err="1" smtClean="0"/>
              <a:t>uncessasary</a:t>
            </a:r>
            <a:r>
              <a:rPr lang="en-US" dirty="0" smtClean="0"/>
              <a:t> anti rho-d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0736" y="3244334"/>
            <a:ext cx="35271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Rho(D) immune globulin</a:t>
            </a:r>
          </a:p>
        </p:txBody>
      </p:sp>
    </p:spTree>
    <p:extLst>
      <p:ext uri="{BB962C8B-B14F-4D97-AF65-F5344CB8AC3E}">
        <p14:creationId xmlns:p14="http://schemas.microsoft.com/office/powerpoint/2010/main" xmlns="" val="362432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6044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4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247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04800" y="1752600"/>
            <a:ext cx="816927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/>
              <a:t>Grades Of </a:t>
            </a:r>
            <a:r>
              <a:rPr lang="ja-JP" altLang="en-US" sz="2400">
                <a:latin typeface="Arial"/>
              </a:rPr>
              <a:t>“</a:t>
            </a:r>
            <a:r>
              <a:rPr lang="en-US" sz="2400"/>
              <a:t>Positively</a:t>
            </a:r>
            <a:r>
              <a:rPr lang="ja-JP" altLang="en-US" sz="2400">
                <a:latin typeface="Arial"/>
              </a:rPr>
              <a:t>”</a:t>
            </a:r>
            <a:r>
              <a:rPr lang="en-US" sz="2400"/>
              <a:t> Due To Variation In The Degree Genetic Expression Of The D Antigen.</a:t>
            </a:r>
          </a:p>
          <a:p>
            <a:endParaRPr lang="en-US" sz="2400"/>
          </a:p>
          <a:p>
            <a:r>
              <a:rPr lang="en-US" sz="2400"/>
              <a:t>Incomplete Expression May Result In A Weakly Positive Patient e.g. </a:t>
            </a:r>
            <a:r>
              <a:rPr lang="en-US" sz="2400" b="1"/>
              <a:t>Du</a:t>
            </a:r>
            <a:r>
              <a:rPr lang="en-US" sz="2400"/>
              <a:t> Variant Of Weakly Rh Positive Patient (They May Even Be Determined As Rh Negative). </a:t>
            </a:r>
          </a:p>
          <a:p>
            <a:endParaRPr lang="en-US" sz="2400"/>
          </a:p>
          <a:p>
            <a:r>
              <a:rPr lang="en-US" sz="2400"/>
              <a:t>A Mother With Du Rh Blood Group (Although Genetically Positive) May Become Sensitized From A D-positive Fetus Or The Other Way Around May Take Place.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228600" y="457200"/>
            <a:ext cx="85137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u="sng"/>
              <a:t>Genetic Expression (</a:t>
            </a:r>
            <a:r>
              <a:rPr lang="en-US" sz="2400" b="1" u="sng"/>
              <a:t>Rh Surface Protein</a:t>
            </a:r>
            <a:r>
              <a:rPr lang="en-US" sz="2800" b="1" u="sng"/>
              <a:t> </a:t>
            </a:r>
            <a:r>
              <a:rPr lang="en-US" sz="2400" b="1" u="sng"/>
              <a:t>Antigenicity):</a:t>
            </a:r>
          </a:p>
        </p:txBody>
      </p:sp>
    </p:spTree>
    <p:extLst>
      <p:ext uri="{BB962C8B-B14F-4D97-AF65-F5344CB8AC3E}">
        <p14:creationId xmlns:p14="http://schemas.microsoft.com/office/powerpoint/2010/main" xmlns="" val="234538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020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28600" y="457200"/>
            <a:ext cx="8245475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/>
              <a:t>Factors Affect The Expression Of The Rh Antigen</a:t>
            </a:r>
            <a:endParaRPr lang="en-US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28600" y="1295400"/>
            <a:ext cx="8610600" cy="42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rgbClr val="FF0000"/>
              </a:buClr>
              <a:buSzPct val="125000"/>
              <a:buFont typeface="Wingdings" charset="0"/>
              <a:buChar char="q"/>
            </a:pPr>
            <a:r>
              <a:rPr lang="en-US" sz="2400"/>
              <a:t> The Number Of Specific Rh-antigen Sites: </a:t>
            </a:r>
          </a:p>
          <a:p>
            <a:r>
              <a:rPr lang="en-US" sz="2400"/>
              <a:t>	- The Gene Dose, </a:t>
            </a:r>
          </a:p>
          <a:p>
            <a:r>
              <a:rPr lang="en-US" sz="2400"/>
              <a:t>	- The Relative Position Of The Alleles, </a:t>
            </a:r>
          </a:p>
          <a:p>
            <a:r>
              <a:rPr lang="en-US" sz="2400"/>
              <a:t>	- The Presence Or Absence Of Regulator Genes.</a:t>
            </a:r>
          </a:p>
          <a:p>
            <a:endParaRPr lang="en-US" sz="2400"/>
          </a:p>
          <a:p>
            <a:pPr>
              <a:buClr>
                <a:srgbClr val="FF0000"/>
              </a:buClr>
              <a:buSzPct val="120000"/>
              <a:buFont typeface="Wingdings" charset="0"/>
              <a:buChar char="q"/>
            </a:pPr>
            <a:r>
              <a:rPr lang="en-US" sz="2400"/>
              <a:t> Interaction Of Other Components Of The Rh Blood Group. </a:t>
            </a:r>
            <a:r>
              <a:rPr lang="en-US" sz="2000"/>
              <a:t>Erythrocytes Of Individuals Of Genotype Cde/cde Express Less D Antigen Than Do The Erythrocytes Of Individuals Of Genotype cDE/cde. </a:t>
            </a:r>
          </a:p>
          <a:p>
            <a:endParaRPr lang="en-US" sz="2000"/>
          </a:p>
          <a:p>
            <a:endParaRPr lang="en-US" sz="2400"/>
          </a:p>
          <a:p>
            <a:pPr>
              <a:buClr>
                <a:srgbClr val="FF0000"/>
              </a:buClr>
              <a:buSzPct val="120000"/>
              <a:buFont typeface="Wingdings" charset="0"/>
              <a:buChar char="q"/>
            </a:pPr>
            <a:r>
              <a:rPr lang="en-US" sz="2400"/>
              <a:t> The Exposure Of The D Antigen On The Surface Of The Red Cell Membrane.</a:t>
            </a:r>
          </a:p>
        </p:txBody>
      </p:sp>
    </p:spTree>
    <p:extLst>
      <p:ext uri="{BB962C8B-B14F-4D97-AF65-F5344CB8AC3E}">
        <p14:creationId xmlns:p14="http://schemas.microsoft.com/office/powerpoint/2010/main" xmlns="" val="3167152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Oval 4"/>
          <p:cNvSpPr>
            <a:spLocks noChangeArrowheads="1"/>
          </p:cNvSpPr>
          <p:nvPr/>
        </p:nvSpPr>
        <p:spPr bwMode="auto">
          <a:xfrm>
            <a:off x="228600" y="2438400"/>
            <a:ext cx="3886200" cy="2667000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latin typeface="Times New Roman" charset="0"/>
            </a:endParaRPr>
          </a:p>
        </p:txBody>
      </p:sp>
      <p:sp>
        <p:nvSpPr>
          <p:cNvPr id="86021" name="Freeform 5"/>
          <p:cNvSpPr>
            <a:spLocks/>
          </p:cNvSpPr>
          <p:nvPr/>
        </p:nvSpPr>
        <p:spPr bwMode="auto">
          <a:xfrm>
            <a:off x="3581400" y="2590800"/>
            <a:ext cx="361950" cy="376238"/>
          </a:xfrm>
          <a:custGeom>
            <a:avLst/>
            <a:gdLst>
              <a:gd name="T0" fmla="*/ 0 w 324"/>
              <a:gd name="T1" fmla="*/ 182 h 263"/>
              <a:gd name="T2" fmla="*/ 27 w 324"/>
              <a:gd name="T3" fmla="*/ 83 h 263"/>
              <a:gd name="T4" fmla="*/ 36 w 324"/>
              <a:gd name="T5" fmla="*/ 11 h 263"/>
              <a:gd name="T6" fmla="*/ 72 w 324"/>
              <a:gd name="T7" fmla="*/ 2 h 263"/>
              <a:gd name="T8" fmla="*/ 279 w 324"/>
              <a:gd name="T9" fmla="*/ 11 h 263"/>
              <a:gd name="T10" fmla="*/ 288 w 324"/>
              <a:gd name="T11" fmla="*/ 110 h 263"/>
              <a:gd name="T12" fmla="*/ 315 w 324"/>
              <a:gd name="T13" fmla="*/ 128 h 263"/>
              <a:gd name="T14" fmla="*/ 324 w 324"/>
              <a:gd name="T15" fmla="*/ 164 h 263"/>
              <a:gd name="T16" fmla="*/ 252 w 324"/>
              <a:gd name="T17" fmla="*/ 209 h 263"/>
              <a:gd name="T18" fmla="*/ 117 w 324"/>
              <a:gd name="T19" fmla="*/ 263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24" h="263">
                <a:moveTo>
                  <a:pt x="0" y="182"/>
                </a:moveTo>
                <a:cubicBezTo>
                  <a:pt x="20" y="101"/>
                  <a:pt x="10" y="133"/>
                  <a:pt x="27" y="83"/>
                </a:cubicBezTo>
                <a:cubicBezTo>
                  <a:pt x="30" y="59"/>
                  <a:pt x="24" y="32"/>
                  <a:pt x="36" y="11"/>
                </a:cubicBezTo>
                <a:cubicBezTo>
                  <a:pt x="42" y="0"/>
                  <a:pt x="60" y="2"/>
                  <a:pt x="72" y="2"/>
                </a:cubicBezTo>
                <a:cubicBezTo>
                  <a:pt x="141" y="2"/>
                  <a:pt x="210" y="8"/>
                  <a:pt x="279" y="11"/>
                </a:cubicBezTo>
                <a:cubicBezTo>
                  <a:pt x="282" y="44"/>
                  <a:pt x="278" y="78"/>
                  <a:pt x="288" y="110"/>
                </a:cubicBezTo>
                <a:cubicBezTo>
                  <a:pt x="291" y="120"/>
                  <a:pt x="309" y="119"/>
                  <a:pt x="315" y="128"/>
                </a:cubicBezTo>
                <a:cubicBezTo>
                  <a:pt x="322" y="138"/>
                  <a:pt x="321" y="152"/>
                  <a:pt x="324" y="164"/>
                </a:cubicBezTo>
                <a:cubicBezTo>
                  <a:pt x="309" y="209"/>
                  <a:pt x="293" y="195"/>
                  <a:pt x="252" y="209"/>
                </a:cubicBezTo>
                <a:cubicBezTo>
                  <a:pt x="216" y="263"/>
                  <a:pt x="173" y="235"/>
                  <a:pt x="117" y="26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2" name="Freeform 6"/>
          <p:cNvSpPr>
            <a:spLocks/>
          </p:cNvSpPr>
          <p:nvPr/>
        </p:nvSpPr>
        <p:spPr bwMode="auto">
          <a:xfrm>
            <a:off x="2590800" y="2286000"/>
            <a:ext cx="361950" cy="223838"/>
          </a:xfrm>
          <a:custGeom>
            <a:avLst/>
            <a:gdLst>
              <a:gd name="T0" fmla="*/ 0 w 324"/>
              <a:gd name="T1" fmla="*/ 182 h 263"/>
              <a:gd name="T2" fmla="*/ 27 w 324"/>
              <a:gd name="T3" fmla="*/ 83 h 263"/>
              <a:gd name="T4" fmla="*/ 36 w 324"/>
              <a:gd name="T5" fmla="*/ 11 h 263"/>
              <a:gd name="T6" fmla="*/ 72 w 324"/>
              <a:gd name="T7" fmla="*/ 2 h 263"/>
              <a:gd name="T8" fmla="*/ 279 w 324"/>
              <a:gd name="T9" fmla="*/ 11 h 263"/>
              <a:gd name="T10" fmla="*/ 288 w 324"/>
              <a:gd name="T11" fmla="*/ 110 h 263"/>
              <a:gd name="T12" fmla="*/ 315 w 324"/>
              <a:gd name="T13" fmla="*/ 128 h 263"/>
              <a:gd name="T14" fmla="*/ 324 w 324"/>
              <a:gd name="T15" fmla="*/ 164 h 263"/>
              <a:gd name="T16" fmla="*/ 252 w 324"/>
              <a:gd name="T17" fmla="*/ 209 h 263"/>
              <a:gd name="T18" fmla="*/ 117 w 324"/>
              <a:gd name="T19" fmla="*/ 263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24" h="263">
                <a:moveTo>
                  <a:pt x="0" y="182"/>
                </a:moveTo>
                <a:cubicBezTo>
                  <a:pt x="20" y="101"/>
                  <a:pt x="10" y="133"/>
                  <a:pt x="27" y="83"/>
                </a:cubicBezTo>
                <a:cubicBezTo>
                  <a:pt x="30" y="59"/>
                  <a:pt x="24" y="32"/>
                  <a:pt x="36" y="11"/>
                </a:cubicBezTo>
                <a:cubicBezTo>
                  <a:pt x="42" y="0"/>
                  <a:pt x="60" y="2"/>
                  <a:pt x="72" y="2"/>
                </a:cubicBezTo>
                <a:cubicBezTo>
                  <a:pt x="141" y="2"/>
                  <a:pt x="210" y="8"/>
                  <a:pt x="279" y="11"/>
                </a:cubicBezTo>
                <a:cubicBezTo>
                  <a:pt x="282" y="44"/>
                  <a:pt x="278" y="78"/>
                  <a:pt x="288" y="110"/>
                </a:cubicBezTo>
                <a:cubicBezTo>
                  <a:pt x="291" y="120"/>
                  <a:pt x="309" y="119"/>
                  <a:pt x="315" y="128"/>
                </a:cubicBezTo>
                <a:cubicBezTo>
                  <a:pt x="322" y="138"/>
                  <a:pt x="321" y="152"/>
                  <a:pt x="324" y="164"/>
                </a:cubicBezTo>
                <a:cubicBezTo>
                  <a:pt x="309" y="209"/>
                  <a:pt x="293" y="195"/>
                  <a:pt x="252" y="209"/>
                </a:cubicBezTo>
                <a:cubicBezTo>
                  <a:pt x="216" y="263"/>
                  <a:pt x="173" y="235"/>
                  <a:pt x="117" y="26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3" name="Oval 7"/>
          <p:cNvSpPr>
            <a:spLocks noChangeArrowheads="1"/>
          </p:cNvSpPr>
          <p:nvPr/>
        </p:nvSpPr>
        <p:spPr bwMode="auto">
          <a:xfrm>
            <a:off x="1219200" y="3657600"/>
            <a:ext cx="22860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4" name="Oval 8"/>
          <p:cNvSpPr>
            <a:spLocks noChangeArrowheads="1"/>
          </p:cNvSpPr>
          <p:nvPr/>
        </p:nvSpPr>
        <p:spPr bwMode="auto">
          <a:xfrm>
            <a:off x="1143000" y="4038600"/>
            <a:ext cx="22860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5" name="Oval 9"/>
          <p:cNvSpPr>
            <a:spLocks noChangeArrowheads="1"/>
          </p:cNvSpPr>
          <p:nvPr/>
        </p:nvSpPr>
        <p:spPr bwMode="auto">
          <a:xfrm>
            <a:off x="2590800" y="3505200"/>
            <a:ext cx="762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6" name="Oval 10"/>
          <p:cNvSpPr>
            <a:spLocks noChangeArrowheads="1"/>
          </p:cNvSpPr>
          <p:nvPr/>
        </p:nvSpPr>
        <p:spPr bwMode="auto">
          <a:xfrm>
            <a:off x="2743200" y="3505200"/>
            <a:ext cx="762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7" name="Oval 11"/>
          <p:cNvSpPr>
            <a:spLocks noChangeArrowheads="1"/>
          </p:cNvSpPr>
          <p:nvPr/>
        </p:nvSpPr>
        <p:spPr bwMode="auto">
          <a:xfrm>
            <a:off x="2895600" y="3505200"/>
            <a:ext cx="762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8" name="Oval 12"/>
          <p:cNvSpPr>
            <a:spLocks noChangeArrowheads="1"/>
          </p:cNvSpPr>
          <p:nvPr/>
        </p:nvSpPr>
        <p:spPr bwMode="auto">
          <a:xfrm>
            <a:off x="3048000" y="4114800"/>
            <a:ext cx="762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9" name="Oval 13"/>
          <p:cNvSpPr>
            <a:spLocks noChangeArrowheads="1"/>
          </p:cNvSpPr>
          <p:nvPr/>
        </p:nvSpPr>
        <p:spPr bwMode="auto">
          <a:xfrm>
            <a:off x="2743200" y="4114800"/>
            <a:ext cx="762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0" name="Oval 14"/>
          <p:cNvSpPr>
            <a:spLocks noChangeArrowheads="1"/>
          </p:cNvSpPr>
          <p:nvPr/>
        </p:nvSpPr>
        <p:spPr bwMode="auto">
          <a:xfrm>
            <a:off x="2514600" y="4114800"/>
            <a:ext cx="762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1" name="Text Box 15"/>
          <p:cNvSpPr txBox="1">
            <a:spLocks noChangeArrowheads="1"/>
          </p:cNvSpPr>
          <p:nvPr/>
        </p:nvSpPr>
        <p:spPr bwMode="auto">
          <a:xfrm>
            <a:off x="2971800" y="42672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Times New Roman" charset="0"/>
              </a:rPr>
              <a:t>D</a:t>
            </a:r>
          </a:p>
        </p:txBody>
      </p:sp>
      <p:sp>
        <p:nvSpPr>
          <p:cNvPr id="86032" name="Text Box 16"/>
          <p:cNvSpPr txBox="1">
            <a:spLocks noChangeArrowheads="1"/>
          </p:cNvSpPr>
          <p:nvPr/>
        </p:nvSpPr>
        <p:spPr bwMode="auto">
          <a:xfrm>
            <a:off x="2667000" y="4267200"/>
            <a:ext cx="319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Times New Roman" charset="0"/>
              </a:rPr>
              <a:t>c</a:t>
            </a:r>
          </a:p>
        </p:txBody>
      </p:sp>
      <p:sp>
        <p:nvSpPr>
          <p:cNvPr id="86033" name="Text Box 17"/>
          <p:cNvSpPr txBox="1">
            <a:spLocks noChangeArrowheads="1"/>
          </p:cNvSpPr>
          <p:nvPr/>
        </p:nvSpPr>
        <p:spPr bwMode="auto">
          <a:xfrm>
            <a:off x="2362200" y="42672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latin typeface="Times New Roman" charset="0"/>
              </a:rPr>
              <a:t>E</a:t>
            </a:r>
          </a:p>
        </p:txBody>
      </p:sp>
      <p:sp>
        <p:nvSpPr>
          <p:cNvPr id="86034" name="Text Box 18"/>
          <p:cNvSpPr txBox="1">
            <a:spLocks noChangeArrowheads="1"/>
          </p:cNvSpPr>
          <p:nvPr/>
        </p:nvSpPr>
        <p:spPr bwMode="auto">
          <a:xfrm>
            <a:off x="2438400" y="2971800"/>
            <a:ext cx="319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Times New Roman" charset="0"/>
              </a:rPr>
              <a:t>e</a:t>
            </a:r>
          </a:p>
        </p:txBody>
      </p:sp>
      <p:sp>
        <p:nvSpPr>
          <p:cNvPr id="86035" name="Text Box 19"/>
          <p:cNvSpPr txBox="1">
            <a:spLocks noChangeArrowheads="1"/>
          </p:cNvSpPr>
          <p:nvPr/>
        </p:nvSpPr>
        <p:spPr bwMode="auto">
          <a:xfrm>
            <a:off x="2590800" y="2971800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latin typeface="Times New Roman" charset="0"/>
              </a:rPr>
              <a:t>C</a:t>
            </a:r>
          </a:p>
        </p:txBody>
      </p:sp>
      <p:sp>
        <p:nvSpPr>
          <p:cNvPr id="86036" name="Text Box 20"/>
          <p:cNvSpPr txBox="1">
            <a:spLocks noChangeArrowheads="1"/>
          </p:cNvSpPr>
          <p:nvPr/>
        </p:nvSpPr>
        <p:spPr bwMode="auto">
          <a:xfrm>
            <a:off x="2819400" y="29718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Times New Roman" charset="0"/>
              </a:rPr>
              <a:t>d</a:t>
            </a:r>
          </a:p>
        </p:txBody>
      </p:sp>
      <p:sp>
        <p:nvSpPr>
          <p:cNvPr id="86037" name="Text Box 21"/>
          <p:cNvSpPr txBox="1">
            <a:spLocks noChangeArrowheads="1"/>
          </p:cNvSpPr>
          <p:nvPr/>
        </p:nvSpPr>
        <p:spPr bwMode="auto">
          <a:xfrm>
            <a:off x="2286000" y="1066800"/>
            <a:ext cx="1352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charset="0"/>
              </a:rPr>
              <a:t>eCd/EcD</a:t>
            </a:r>
          </a:p>
        </p:txBody>
      </p:sp>
      <p:sp>
        <p:nvSpPr>
          <p:cNvPr id="86038" name="Text Box 22"/>
          <p:cNvSpPr txBox="1">
            <a:spLocks noChangeArrowheads="1"/>
          </p:cNvSpPr>
          <p:nvPr/>
        </p:nvSpPr>
        <p:spPr bwMode="auto">
          <a:xfrm>
            <a:off x="6629400" y="304800"/>
            <a:ext cx="1565275" cy="466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charset="0"/>
              </a:rPr>
              <a:t>Phenotype</a:t>
            </a:r>
          </a:p>
        </p:txBody>
      </p:sp>
      <p:sp>
        <p:nvSpPr>
          <p:cNvPr id="86039" name="Text Box 23"/>
          <p:cNvSpPr txBox="1">
            <a:spLocks noChangeArrowheads="1"/>
          </p:cNvSpPr>
          <p:nvPr/>
        </p:nvSpPr>
        <p:spPr bwMode="auto">
          <a:xfrm>
            <a:off x="609600" y="457200"/>
            <a:ext cx="1446213" cy="466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charset="0"/>
              </a:rPr>
              <a:t>Genotype</a:t>
            </a:r>
          </a:p>
        </p:txBody>
      </p:sp>
      <p:sp>
        <p:nvSpPr>
          <p:cNvPr id="86040" name="Text Box 24"/>
          <p:cNvSpPr txBox="1">
            <a:spLocks noChangeArrowheads="1"/>
          </p:cNvSpPr>
          <p:nvPr/>
        </p:nvSpPr>
        <p:spPr bwMode="auto">
          <a:xfrm>
            <a:off x="5867400" y="1066800"/>
            <a:ext cx="1479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charset="0"/>
              </a:rPr>
              <a:t>D positive</a:t>
            </a:r>
          </a:p>
        </p:txBody>
      </p:sp>
      <p:sp>
        <p:nvSpPr>
          <p:cNvPr id="86041" name="Line 25"/>
          <p:cNvSpPr>
            <a:spLocks noChangeShapeType="1"/>
          </p:cNvSpPr>
          <p:nvPr/>
        </p:nvSpPr>
        <p:spPr bwMode="auto">
          <a:xfrm>
            <a:off x="3733800" y="1371600"/>
            <a:ext cx="1981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42" name="Rectangle 26"/>
          <p:cNvSpPr>
            <a:spLocks noChangeArrowheads="1"/>
          </p:cNvSpPr>
          <p:nvPr/>
        </p:nvSpPr>
        <p:spPr bwMode="auto">
          <a:xfrm>
            <a:off x="4953000" y="1654175"/>
            <a:ext cx="3962400" cy="44831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u="sng">
                <a:latin typeface="Times New Roman" charset="0"/>
              </a:rPr>
              <a:t>Antigenicity of the Rh surface protein: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charset="0"/>
              <a:buChar char="ü"/>
            </a:pPr>
            <a:r>
              <a:rPr lang="en-US" sz="2400">
                <a:latin typeface="Times New Roman" charset="0"/>
              </a:rPr>
              <a:t>genetic expression of the D allele.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charset="0"/>
              <a:buChar char="ü"/>
            </a:pPr>
            <a:r>
              <a:rPr lang="en-US" sz="2400">
                <a:latin typeface="Times New Roman" charset="0"/>
              </a:rPr>
              <a:t>Number of specific Rh antigen sites.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charset="0"/>
              <a:buChar char="ü"/>
            </a:pPr>
            <a:r>
              <a:rPr lang="en-US" sz="2400">
                <a:latin typeface="Times New Roman" charset="0"/>
              </a:rPr>
              <a:t>Interaction of components of the Rh gene complex.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charset="0"/>
              <a:buChar char="ü"/>
            </a:pPr>
            <a:r>
              <a:rPr lang="en-US" sz="2400">
                <a:latin typeface="Times New Roman" charset="0"/>
              </a:rPr>
              <a:t>Exposure of the D antigen on the surface of the red cell</a:t>
            </a:r>
          </a:p>
        </p:txBody>
      </p:sp>
    </p:spTree>
    <p:extLst>
      <p:ext uri="{BB962C8B-B14F-4D97-AF65-F5344CB8AC3E}">
        <p14:creationId xmlns:p14="http://schemas.microsoft.com/office/powerpoint/2010/main" xmlns="" val="195112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11724</TotalTime>
  <Words>776</Words>
  <Application>Microsoft Office PowerPoint</Application>
  <PresentationFormat>Προβολή στην οθόνη (4:3)</PresentationFormat>
  <Paragraphs>134</Paragraphs>
  <Slides>41</Slides>
  <Notes>0</Notes>
  <HiddenSlides>1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41</vt:i4>
      </vt:variant>
    </vt:vector>
  </HeadingPairs>
  <TitlesOfParts>
    <vt:vector size="42" baseType="lpstr">
      <vt:lpstr>Office Theme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Feto-maternal blood exchange</vt:lpstr>
      <vt:lpstr>Διαφάνεια 12</vt:lpstr>
      <vt:lpstr>Διαφάνεια 13</vt:lpstr>
      <vt:lpstr>Διαφάνεια 14</vt:lpstr>
      <vt:lpstr>Risk of Sensitization 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Kleinhouer-Betke test </vt:lpstr>
      <vt:lpstr>Διαφάνεια 32</vt:lpstr>
      <vt:lpstr>Διαφάνεια 33</vt:lpstr>
      <vt:lpstr>Assisted reproductive technologies and Rh immunization</vt:lpstr>
      <vt:lpstr>Διαφάνεια 35</vt:lpstr>
      <vt:lpstr>Διαφάνεια 36</vt:lpstr>
      <vt:lpstr>Διαφάνεια 37</vt:lpstr>
      <vt:lpstr>Διαφάνεια 38</vt:lpstr>
      <vt:lpstr>Διαφάνεια 39</vt:lpstr>
      <vt:lpstr>Free fetal dna to revent uncessasary anti rho-d </vt:lpstr>
      <vt:lpstr>Διαφάνεια 41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Retina</dc:creator>
  <cp:lastModifiedBy>Harry</cp:lastModifiedBy>
  <cp:revision>23</cp:revision>
  <dcterms:created xsi:type="dcterms:W3CDTF">2017-03-26T18:46:45Z</dcterms:created>
  <dcterms:modified xsi:type="dcterms:W3CDTF">2020-03-16T18:31:40Z</dcterms:modified>
</cp:coreProperties>
</file>