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78" r:id="rId3"/>
    <p:sldId id="279" r:id="rId4"/>
    <p:sldId id="283" r:id="rId5"/>
    <p:sldId id="287" r:id="rId6"/>
    <p:sldId id="282" r:id="rId7"/>
    <p:sldId id="281" r:id="rId8"/>
    <p:sldId id="284" r:id="rId9"/>
    <p:sldId id="280" r:id="rId10"/>
    <p:sldId id="285" r:id="rId11"/>
    <p:sldId id="286" r:id="rId12"/>
    <p:sldId id="288" r:id="rId13"/>
    <p:sldId id="289" r:id="rId14"/>
    <p:sldId id="272" r:id="rId15"/>
    <p:sldId id="274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39F5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81" autoAdjust="0"/>
    <p:restoredTop sz="94660"/>
  </p:normalViewPr>
  <p:slideViewPr>
    <p:cSldViewPr snapToGrid="0">
      <p:cViewPr varScale="1">
        <p:scale>
          <a:sx n="78" d="100"/>
          <a:sy n="78" d="100"/>
        </p:scale>
        <p:origin x="102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82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 smtClean="0"/>
              <a:t>Στυλ κύριου υπότιτλου</a:t>
            </a:r>
            <a:endParaRPr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93D8C-E085-4114-AE21-7C6947F66B43}" type="datetimeFigureOut">
              <a:rPr lang="en-US" smtClean="0"/>
              <a:t>11/21/2018</a:t>
            </a:fld>
            <a:endParaRPr lang="en-US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30F55-2E52-4BCC-A4EF-C812C519F8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7775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93D8C-E085-4114-AE21-7C6947F66B43}" type="datetimeFigureOut">
              <a:rPr lang="en-US" smtClean="0"/>
              <a:t>11/21/2018</a:t>
            </a:fld>
            <a:endParaRPr lang="en-US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30F55-2E52-4BCC-A4EF-C812C519F8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009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93D8C-E085-4114-AE21-7C6947F66B43}" type="datetimeFigureOut">
              <a:rPr lang="en-US" smtClean="0"/>
              <a:t>11/21/2018</a:t>
            </a:fld>
            <a:endParaRPr lang="en-US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30F55-2E52-4BCC-A4EF-C812C519F8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4726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93D8C-E085-4114-AE21-7C6947F66B43}" type="datetimeFigureOut">
              <a:rPr lang="en-US" smtClean="0"/>
              <a:t>11/21/2018</a:t>
            </a:fld>
            <a:endParaRPr lang="en-US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30F55-2E52-4BCC-A4EF-C812C519F8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8320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93D8C-E085-4114-AE21-7C6947F66B43}" type="datetimeFigureOut">
              <a:rPr lang="en-US" smtClean="0"/>
              <a:t>11/21/2018</a:t>
            </a:fld>
            <a:endParaRPr lang="en-US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30F55-2E52-4BCC-A4EF-C812C519F8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122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93D8C-E085-4114-AE21-7C6947F66B43}" type="datetimeFigureOut">
              <a:rPr lang="en-US" smtClean="0"/>
              <a:t>11/21/2018</a:t>
            </a:fld>
            <a:endParaRPr lang="en-US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30F55-2E52-4BCC-A4EF-C812C519F8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4493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93D8C-E085-4114-AE21-7C6947F66B43}" type="datetimeFigureOut">
              <a:rPr lang="en-US" smtClean="0"/>
              <a:t>11/21/2018</a:t>
            </a:fld>
            <a:endParaRPr lang="en-US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30F55-2E52-4BCC-A4EF-C812C519F8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877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93D8C-E085-4114-AE21-7C6947F66B43}" type="datetimeFigureOut">
              <a:rPr lang="en-US" smtClean="0"/>
              <a:t>11/21/2018</a:t>
            </a:fld>
            <a:endParaRPr lang="en-US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30F55-2E52-4BCC-A4EF-C812C519F8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066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93D8C-E085-4114-AE21-7C6947F66B43}" type="datetimeFigureOut">
              <a:rPr lang="en-US" smtClean="0"/>
              <a:t>11/21/2018</a:t>
            </a:fld>
            <a:endParaRPr lang="en-US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30F55-2E52-4BCC-A4EF-C812C519F8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1563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93D8C-E085-4114-AE21-7C6947F66B43}" type="datetimeFigureOut">
              <a:rPr lang="en-US" smtClean="0"/>
              <a:t>11/21/2018</a:t>
            </a:fld>
            <a:endParaRPr lang="en-US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30F55-2E52-4BCC-A4EF-C812C519F8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1701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93D8C-E085-4114-AE21-7C6947F66B43}" type="datetimeFigureOut">
              <a:rPr lang="en-US" smtClean="0"/>
              <a:t>11/21/2018</a:t>
            </a:fld>
            <a:endParaRPr lang="en-US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30F55-2E52-4BCC-A4EF-C812C519F8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9982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293D8C-E085-4114-AE21-7C6947F66B43}" type="datetimeFigureOut">
              <a:rPr lang="en-US" smtClean="0"/>
              <a:t>11/21/2018</a:t>
            </a:fld>
            <a:endParaRPr lang="en-US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E30F55-2E52-4BCC-A4EF-C812C519F8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000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330201" y="1865169"/>
            <a:ext cx="11582400" cy="3550721"/>
          </a:xfrm>
        </p:spPr>
        <p:txBody>
          <a:bodyPr>
            <a:normAutofit/>
          </a:bodyPr>
          <a:lstStyle/>
          <a:p>
            <a:r>
              <a:rPr lang="el-GR" sz="4000" b="1" dirty="0" err="1" smtClean="0">
                <a:solidFill>
                  <a:srgbClr val="FFC000"/>
                </a:solidFill>
              </a:rPr>
              <a:t>Λειτουργικη</a:t>
            </a:r>
            <a:r>
              <a:rPr lang="el-GR" sz="4000" b="1" dirty="0" smtClean="0">
                <a:solidFill>
                  <a:srgbClr val="FFC000"/>
                </a:solidFill>
              </a:rPr>
              <a:t> </a:t>
            </a:r>
            <a:r>
              <a:rPr lang="el-GR" sz="4000" b="1" dirty="0" err="1" smtClean="0">
                <a:solidFill>
                  <a:srgbClr val="FFC000"/>
                </a:solidFill>
              </a:rPr>
              <a:t>ανατομια</a:t>
            </a:r>
            <a:r>
              <a:rPr lang="el-GR" sz="4000" b="1" dirty="0" smtClean="0">
                <a:solidFill>
                  <a:srgbClr val="FFC000"/>
                </a:solidFill>
              </a:rPr>
              <a:t> </a:t>
            </a:r>
            <a:r>
              <a:rPr lang="el-GR" sz="4000" b="1" dirty="0" err="1" smtClean="0">
                <a:solidFill>
                  <a:schemeClr val="bg1"/>
                </a:solidFill>
              </a:rPr>
              <a:t>λευκης</a:t>
            </a:r>
            <a:r>
              <a:rPr lang="el-GR" sz="4000" b="1" dirty="0" smtClean="0">
                <a:solidFill>
                  <a:schemeClr val="bg1"/>
                </a:solidFill>
              </a:rPr>
              <a:t> </a:t>
            </a:r>
            <a:r>
              <a:rPr lang="el-GR" sz="4000" b="1" dirty="0" err="1" smtClean="0">
                <a:solidFill>
                  <a:srgbClr val="FFC000"/>
                </a:solidFill>
              </a:rPr>
              <a:t>ουσιας</a:t>
            </a:r>
            <a:r>
              <a:rPr lang="en-US" b="1" dirty="0" smtClean="0">
                <a:solidFill>
                  <a:srgbClr val="FFC000"/>
                </a:solidFill>
              </a:rPr>
              <a:t/>
            </a:r>
            <a:br>
              <a:rPr lang="en-US" b="1" dirty="0" smtClean="0">
                <a:solidFill>
                  <a:srgbClr val="FFC000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sz="24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E</a:t>
            </a:r>
            <a:r>
              <a:rPr lang="el-GR" sz="2400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υαγγελια</a:t>
            </a:r>
            <a:r>
              <a:rPr lang="el-GR" sz="24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el-GR" sz="2400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Λιουτα</a:t>
            </a:r>
            <a:r>
              <a:rPr lang="en-US" sz="24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, MSc.</a:t>
            </a:r>
            <a:br>
              <a:rPr lang="en-US" sz="24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el-GR" sz="2400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Κλινικος</a:t>
            </a:r>
            <a:r>
              <a:rPr lang="el-GR" sz="24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el-GR" sz="2400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Νευροψυχολογος</a:t>
            </a:r>
            <a:endParaRPr lang="en-US" sz="24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Ορθογώνιο 3"/>
          <p:cNvSpPr/>
          <p:nvPr/>
        </p:nvSpPr>
        <p:spPr>
          <a:xfrm>
            <a:off x="2484120" y="378583"/>
            <a:ext cx="71475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  UNIVERSITY </a:t>
            </a:r>
            <a:r>
              <a:rPr lang="en-US" sz="20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OF ATHENS - EVANGELISMOS HOSPITAL </a:t>
            </a:r>
          </a:p>
          <a:p>
            <a:pPr algn="ctr"/>
            <a:r>
              <a:rPr lang="en-US" sz="20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NEUROSURGICAL ANATOMY LABORATORY</a:t>
            </a:r>
          </a:p>
        </p:txBody>
      </p:sp>
      <p:sp>
        <p:nvSpPr>
          <p:cNvPr id="5" name="Ορθογώνιο 4"/>
          <p:cNvSpPr/>
          <p:nvPr/>
        </p:nvSpPr>
        <p:spPr>
          <a:xfrm>
            <a:off x="1538514" y="5963757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WHITE </a:t>
            </a:r>
            <a:r>
              <a:rPr lang="en-US" sz="2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MATTER </a:t>
            </a:r>
            <a:r>
              <a:rPr lang="en-US" sz="24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DISSECTION COURSE</a:t>
            </a:r>
            <a:endParaRPr lang="en-US" sz="24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" y="-127000"/>
            <a:ext cx="1639923" cy="1868183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200" y="1"/>
            <a:ext cx="1828800" cy="1746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671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Ψαλιδα</a:t>
            </a:r>
            <a:r>
              <a:rPr lang="en-US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endParaRPr lang="en-US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Connects mammillary bodies to hippocampus</a:t>
            </a:r>
          </a:p>
          <a:p>
            <a:r>
              <a:rPr lang="en-US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Hippocampal commissure connects the 2 hippocampi  </a:t>
            </a:r>
          </a:p>
          <a:p>
            <a:endParaRPr lang="en-US" dirty="0" smtClean="0">
              <a:solidFill>
                <a:schemeClr val="accent2">
                  <a:lumMod val="20000"/>
                  <a:lumOff val="80000"/>
                </a:schemeClr>
              </a:solidFill>
            </a:endParaRPr>
          </a:p>
          <a:p>
            <a:r>
              <a:rPr lang="en-US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M</a:t>
            </a:r>
            <a:r>
              <a:rPr lang="el-GR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νημη</a:t>
            </a:r>
            <a:r>
              <a:rPr lang="en-US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(</a:t>
            </a:r>
            <a:r>
              <a:rPr lang="el-GR" dirty="0" err="1">
                <a:solidFill>
                  <a:schemeClr val="accent2">
                    <a:lumMod val="20000"/>
                    <a:lumOff val="80000"/>
                  </a:schemeClr>
                </a:solidFill>
              </a:rPr>
              <a:t>ε</a:t>
            </a:r>
            <a:r>
              <a:rPr lang="el-GR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κδηλωτικη</a:t>
            </a:r>
            <a:r>
              <a:rPr lang="en-US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-</a:t>
            </a:r>
            <a:r>
              <a:rPr lang="el-GR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επεισοδιακη</a:t>
            </a:r>
            <a:r>
              <a:rPr lang="en-US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)</a:t>
            </a:r>
          </a:p>
          <a:p>
            <a:r>
              <a:rPr lang="en-US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A</a:t>
            </a:r>
            <a:r>
              <a:rPr lang="el-GR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μνησια</a:t>
            </a:r>
            <a:r>
              <a:rPr lang="en-US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-</a:t>
            </a:r>
            <a:r>
              <a:rPr lang="en-US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Korsakoff</a:t>
            </a:r>
            <a:r>
              <a:rPr lang="en-US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el-GR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ανοια</a:t>
            </a:r>
            <a:endParaRPr lang="en-US" dirty="0" smtClean="0">
              <a:solidFill>
                <a:schemeClr val="accent2">
                  <a:lumMod val="20000"/>
                  <a:lumOff val="80000"/>
                </a:schemeClr>
              </a:solidFill>
            </a:endParaRPr>
          </a:p>
          <a:p>
            <a:r>
              <a:rPr lang="el-GR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Κολλοιδης</a:t>
            </a:r>
            <a:r>
              <a:rPr lang="el-GR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el-GR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κυστη</a:t>
            </a:r>
            <a:r>
              <a:rPr lang="el-GR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της </a:t>
            </a:r>
            <a:r>
              <a:rPr lang="en-US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3</a:t>
            </a:r>
            <a:r>
              <a:rPr lang="el-GR" baseline="300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ης</a:t>
            </a:r>
            <a:r>
              <a:rPr lang="el-GR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el-GR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κοιλιας</a:t>
            </a:r>
            <a:endParaRPr lang="en-US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7" name="Θέση περιεχομένου 6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0931" y="669737"/>
            <a:ext cx="4783778" cy="3275201"/>
          </a:xfrm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6922" y="3944938"/>
            <a:ext cx="3106958" cy="2761740"/>
          </a:xfrm>
          <a:prstGeom prst="rect">
            <a:avLst/>
          </a:prstGeom>
        </p:spPr>
      </p:pic>
      <p:pic>
        <p:nvPicPr>
          <p:cNvPr id="8" name="Εικόνα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03880" y="3994151"/>
            <a:ext cx="3145367" cy="2609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456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Μεσολοβιο</a:t>
            </a:r>
            <a:endParaRPr lang="en-US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536575" y="2219326"/>
            <a:ext cx="5649913" cy="36845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Τ</a:t>
            </a:r>
            <a:r>
              <a:rPr lang="el-GR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ο </a:t>
            </a:r>
            <a:r>
              <a:rPr lang="el-GR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δεματιο</a:t>
            </a:r>
            <a:r>
              <a:rPr lang="el-GR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που </a:t>
            </a:r>
            <a:r>
              <a:rPr lang="el-GR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ενωνει</a:t>
            </a:r>
            <a:r>
              <a:rPr lang="el-GR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τις </a:t>
            </a:r>
            <a:r>
              <a:rPr lang="el-GR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αντιστοιχες</a:t>
            </a:r>
            <a:r>
              <a:rPr lang="el-GR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el-GR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περιοχες</a:t>
            </a:r>
            <a:r>
              <a:rPr lang="el-GR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των δυο </a:t>
            </a:r>
            <a:r>
              <a:rPr lang="el-GR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ημισφαιριων</a:t>
            </a:r>
            <a:r>
              <a:rPr lang="el-GR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endParaRPr lang="en-US" dirty="0" smtClean="0">
              <a:solidFill>
                <a:schemeClr val="accent2">
                  <a:lumMod val="20000"/>
                  <a:lumOff val="80000"/>
                </a:schemeClr>
              </a:solidFill>
            </a:endParaRPr>
          </a:p>
          <a:p>
            <a:pPr marL="0" indent="0">
              <a:buNone/>
            </a:pPr>
            <a:endParaRPr lang="el-GR" sz="2000" dirty="0" smtClean="0">
              <a:solidFill>
                <a:schemeClr val="accent2">
                  <a:lumMod val="20000"/>
                  <a:lumOff val="80000"/>
                </a:schemeClr>
              </a:solidFill>
            </a:endParaRPr>
          </a:p>
          <a:p>
            <a:pPr marL="0" indent="0">
              <a:buNone/>
            </a:pPr>
            <a:r>
              <a:rPr lang="en-US" sz="20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(</a:t>
            </a:r>
            <a:r>
              <a:rPr lang="el-GR" sz="2000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εκτος</a:t>
            </a:r>
            <a:r>
              <a:rPr lang="el-GR" sz="20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από το </a:t>
            </a:r>
            <a:r>
              <a:rPr lang="el-GR" sz="2000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κατω</a:t>
            </a:r>
            <a:r>
              <a:rPr lang="el-GR" sz="20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el-GR" sz="2000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τμημα</a:t>
            </a:r>
            <a:r>
              <a:rPr lang="el-GR" sz="20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των </a:t>
            </a:r>
            <a:r>
              <a:rPr lang="el-GR" sz="2000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κροταφικων</a:t>
            </a:r>
            <a:r>
              <a:rPr lang="el-GR" sz="20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el-GR" sz="2000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λοβων</a:t>
            </a:r>
            <a:r>
              <a:rPr lang="el-GR" sz="20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που </a:t>
            </a:r>
            <a:r>
              <a:rPr lang="el-GR" sz="2000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συνδεονται</a:t>
            </a:r>
            <a:r>
              <a:rPr lang="el-GR" sz="20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με τον </a:t>
            </a:r>
            <a:r>
              <a:rPr lang="el-GR" sz="2000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προσθιο</a:t>
            </a:r>
            <a:r>
              <a:rPr lang="el-GR" sz="20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el-GR" sz="2000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συνδεσμο</a:t>
            </a:r>
            <a:r>
              <a:rPr lang="el-GR" sz="20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)</a:t>
            </a:r>
            <a:endParaRPr lang="en-US" sz="200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7" name="Θέση περιεχομένου 6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3819" y="2816226"/>
            <a:ext cx="4934549" cy="3684588"/>
          </a:xfrm>
        </p:spPr>
      </p:pic>
      <p:pic>
        <p:nvPicPr>
          <p:cNvPr id="3" name="Εικόνα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64044" y="0"/>
            <a:ext cx="4027956" cy="2646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561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Θέση περιεχομένου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738707"/>
              </p:ext>
            </p:extLst>
          </p:nvPr>
        </p:nvGraphicFramePr>
        <p:xfrm>
          <a:off x="1826259" y="913781"/>
          <a:ext cx="8121881" cy="51889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83090"/>
                <a:gridCol w="3738791"/>
              </a:tblGrid>
              <a:tr h="1325603">
                <a:tc>
                  <a:txBody>
                    <a:bodyPr/>
                    <a:lstStyle/>
                    <a:p>
                      <a:r>
                        <a:rPr lang="en-US" sz="2800" dirty="0" err="1" smtClean="0"/>
                        <a:t>Callosal</a:t>
                      </a:r>
                      <a:r>
                        <a:rPr lang="en-US" sz="2800" dirty="0" smtClean="0"/>
                        <a:t> Disconnection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Sundromes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Lesion site</a:t>
                      </a:r>
                      <a:endParaRPr lang="en-US" sz="2800" dirty="0"/>
                    </a:p>
                  </a:txBody>
                  <a:tcPr/>
                </a:tc>
              </a:tr>
              <a:tr h="750341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Alien hand syndrome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Genu,</a:t>
                      </a:r>
                      <a:r>
                        <a:rPr lang="en-US" sz="2800" baseline="0" dirty="0" smtClean="0"/>
                        <a:t> anterior body</a:t>
                      </a:r>
                      <a:endParaRPr lang="en-US" sz="2800" dirty="0"/>
                    </a:p>
                  </a:txBody>
                  <a:tcPr/>
                </a:tc>
              </a:tr>
              <a:tr h="1163029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Left hand tactile anomia</a:t>
                      </a:r>
                      <a:r>
                        <a:rPr lang="en-US" sz="2800" baseline="0" dirty="0" smtClean="0"/>
                        <a:t> and agnosia</a:t>
                      </a:r>
                      <a:endParaRPr lang="en-US" sz="2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Posterior body</a:t>
                      </a:r>
                      <a:endParaRPr lang="en-US" sz="2800" dirty="0"/>
                    </a:p>
                  </a:txBody>
                  <a:tcPr/>
                </a:tc>
              </a:tr>
              <a:tr h="1163029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Left visual </a:t>
                      </a:r>
                      <a:r>
                        <a:rPr lang="en-US" sz="2800" dirty="0" err="1" smtClean="0"/>
                        <a:t>Hemialexia</a:t>
                      </a:r>
                      <a:r>
                        <a:rPr lang="en-US" sz="2800" dirty="0" smtClean="0"/>
                        <a:t> and hemianomia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 smtClean="0"/>
                        <a:t>Splenium</a:t>
                      </a:r>
                      <a:endParaRPr lang="en-US" sz="2800" dirty="0"/>
                    </a:p>
                  </a:txBody>
                  <a:tcPr/>
                </a:tc>
              </a:tr>
              <a:tr h="786996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Alexia without agraphia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 smtClean="0"/>
                        <a:t>Splenium</a:t>
                      </a:r>
                      <a:r>
                        <a:rPr lang="en-US" sz="2800" dirty="0" smtClean="0"/>
                        <a:t> / visual cortex</a:t>
                      </a:r>
                      <a:endParaRPr lang="en-US" sz="2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68677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Θέση περιεχομένου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210" y="130159"/>
            <a:ext cx="10657580" cy="611961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259960" y="6249769"/>
            <a:ext cx="2830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prstClr val="white"/>
                </a:solidFill>
                <a:latin typeface="Century Gothic" panose="020B0502020202020204"/>
              </a:rPr>
              <a:t>Sarrubo</a:t>
            </a:r>
            <a:r>
              <a:rPr lang="en-US" dirty="0" smtClean="0">
                <a:solidFill>
                  <a:prstClr val="white"/>
                </a:solidFill>
                <a:latin typeface="Century Gothic" panose="020B0502020202020204"/>
              </a:rPr>
              <a:t> et al. 2015.</a:t>
            </a:r>
          </a:p>
          <a:p>
            <a:r>
              <a:rPr lang="en-US" i="1" dirty="0" smtClean="0">
                <a:solidFill>
                  <a:prstClr val="white"/>
                </a:solidFill>
                <a:latin typeface="Century Gothic" panose="020B0502020202020204"/>
              </a:rPr>
              <a:t>Human Brain Mapping  </a:t>
            </a:r>
            <a:endParaRPr lang="en-US" i="1" dirty="0">
              <a:solidFill>
                <a:prstClr val="white"/>
              </a:solidFill>
              <a:latin typeface="Century Gothic" panose="020B0502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652104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Home messages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Human brain functions are complex </a:t>
            </a:r>
            <a:endParaRPr lang="en-US" dirty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Both gray and white matter support them</a:t>
            </a:r>
          </a:p>
          <a:p>
            <a:pPr marL="0" indent="0"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Functional considerations when design operation planning</a:t>
            </a:r>
          </a:p>
          <a:p>
            <a:pPr marL="0" indent="0"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In regards with function, preoperative planning should be </a:t>
            </a:r>
            <a:r>
              <a:rPr lang="en-US" b="1" i="1" u="sng" dirty="0" smtClean="0">
                <a:solidFill>
                  <a:schemeClr val="bg1"/>
                </a:solidFill>
              </a:rPr>
              <a:t>individualized</a:t>
            </a:r>
            <a:endParaRPr lang="en-US" b="1" i="1" u="sng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3281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838200" y="464694"/>
            <a:ext cx="10515600" cy="608600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5400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en-US" sz="5400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en-US" sz="5400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sz="5400" dirty="0" smtClean="0">
                <a:solidFill>
                  <a:schemeClr val="bg1"/>
                </a:solidFill>
              </a:rPr>
              <a:t>Thank you </a:t>
            </a:r>
          </a:p>
          <a:p>
            <a:pPr marL="0" indent="0" algn="ctr">
              <a:buNone/>
            </a:pPr>
            <a:r>
              <a:rPr lang="en-US" sz="5400" dirty="0" smtClean="0">
                <a:solidFill>
                  <a:schemeClr val="bg1"/>
                </a:solidFill>
                <a:latin typeface="Calibri" panose="020F0502020204030204" pitchFamily="34" charset="0"/>
              </a:rPr>
              <a:t>    </a:t>
            </a:r>
            <a:endParaRPr lang="en-US" sz="540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marL="0" indent="0" algn="ctr">
              <a:buNone/>
            </a:pPr>
            <a:endParaRPr lang="en-US" sz="54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2440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004888" y="122238"/>
            <a:ext cx="10515600" cy="1325563"/>
          </a:xfrm>
        </p:spPr>
        <p:txBody>
          <a:bodyPr/>
          <a:lstStyle/>
          <a:p>
            <a:pPr algn="ctr"/>
            <a:r>
              <a:rPr lang="el-GR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Τα </a:t>
            </a:r>
            <a:r>
              <a:rPr lang="el-GR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κυριοτερα</a:t>
            </a:r>
            <a:r>
              <a:rPr lang="el-GR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el-GR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λειτουργικα</a:t>
            </a:r>
            <a:r>
              <a:rPr lang="el-GR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el-GR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δεματια</a:t>
            </a:r>
            <a:r>
              <a:rPr lang="el-GR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endParaRPr lang="en-US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graphicFrame>
        <p:nvGraphicFramePr>
          <p:cNvPr id="8" name="Θέση περιεχομένου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2454551854"/>
              </p:ext>
            </p:extLst>
          </p:nvPr>
        </p:nvGraphicFramePr>
        <p:xfrm>
          <a:off x="1574801" y="1447801"/>
          <a:ext cx="9182100" cy="53776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60700"/>
                <a:gridCol w="3060700"/>
                <a:gridCol w="3060700"/>
              </a:tblGrid>
              <a:tr h="468621"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ΣΥΝΕΙΡΜΙΚΑ</a:t>
                      </a:r>
                      <a:endParaRPr lang="en-US" sz="2000" dirty="0"/>
                    </a:p>
                  </a:txBody>
                  <a:tcPr>
                    <a:solidFill>
                      <a:srgbClr val="39F52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ΠΡΟΒΟΛΙΚΑ</a:t>
                      </a:r>
                      <a:endParaRPr lang="en-US" sz="2000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ΣΥΝΔΕΤΙΚΑ</a:t>
                      </a:r>
                      <a:endParaRPr lang="en-US" sz="2000" dirty="0"/>
                    </a:p>
                  </a:txBody>
                  <a:tcPr>
                    <a:solidFill>
                      <a:srgbClr val="FF3300"/>
                    </a:solidFill>
                  </a:tcPr>
                </a:tc>
              </a:tr>
              <a:tr h="917983">
                <a:tc>
                  <a:txBody>
                    <a:bodyPr/>
                    <a:lstStyle/>
                    <a:p>
                      <a:r>
                        <a:rPr lang="el-GR" sz="2000" dirty="0" smtClean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</a:rPr>
                        <a:t>Ανω</a:t>
                      </a:r>
                      <a:r>
                        <a:rPr lang="el-GR" sz="2000" baseline="0" dirty="0" smtClean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</a:rPr>
                        <a:t> </a:t>
                      </a:r>
                      <a:r>
                        <a:rPr lang="el-GR" sz="2000" baseline="0" dirty="0" err="1" smtClean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</a:rPr>
                        <a:t>επιμηκες</a:t>
                      </a:r>
                      <a:r>
                        <a:rPr lang="el-GR" sz="2000" baseline="0" dirty="0" smtClean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</a:rPr>
                        <a:t> </a:t>
                      </a:r>
                      <a:r>
                        <a:rPr lang="el-GR" sz="2000" baseline="0" dirty="0" err="1" smtClean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</a:rPr>
                        <a:t>δεματιο</a:t>
                      </a:r>
                      <a:r>
                        <a:rPr lang="el-GR" sz="2000" baseline="0" dirty="0" smtClean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</a:rPr>
                        <a:t> </a:t>
                      </a:r>
                      <a:r>
                        <a:rPr lang="en-US" sz="2000" dirty="0" smtClean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</a:rPr>
                        <a:t>(SLF) I III </a:t>
                      </a:r>
                      <a:r>
                        <a:rPr lang="en-US" sz="2000" dirty="0" err="1" smtClean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</a:rPr>
                        <a:t>III</a:t>
                      </a:r>
                      <a:endParaRPr lang="en-US" sz="2000" dirty="0" smtClean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endParaRPr>
                    </a:p>
                    <a:p>
                      <a:endParaRPr lang="en-US" sz="2000" dirty="0"/>
                    </a:p>
                  </a:txBody>
                  <a:tcPr>
                    <a:solidFill>
                      <a:srgbClr val="39F52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2000" dirty="0" smtClean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</a:rPr>
                        <a:t>Φλοιονωτιαιο</a:t>
                      </a:r>
                      <a:r>
                        <a:rPr lang="el-GR" sz="2000" baseline="0" dirty="0" smtClean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</a:rPr>
                        <a:t> </a:t>
                      </a:r>
                      <a:r>
                        <a:rPr lang="el-GR" sz="2000" baseline="0" dirty="0" err="1" smtClean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</a:rPr>
                        <a:t>δεματιο</a:t>
                      </a:r>
                      <a:endParaRPr lang="en-US" sz="2000" dirty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2000" dirty="0" err="1" smtClean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</a:rPr>
                        <a:t>Μεσολοβιο</a:t>
                      </a:r>
                      <a:endParaRPr lang="en-US" sz="2000" dirty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FF3300"/>
                    </a:solidFill>
                  </a:tcPr>
                </a:tc>
              </a:tr>
              <a:tr h="91798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000" dirty="0" err="1" smtClean="0">
                          <a:solidFill>
                            <a:schemeClr val="bg1"/>
                          </a:solidFill>
                        </a:rPr>
                        <a:t>Τοξοειδες</a:t>
                      </a:r>
                      <a:r>
                        <a:rPr lang="el-GR" sz="20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l-GR" sz="2000" baseline="0" dirty="0" err="1" smtClean="0">
                          <a:solidFill>
                            <a:schemeClr val="bg1"/>
                          </a:solidFill>
                        </a:rPr>
                        <a:t>δεματιο</a:t>
                      </a:r>
                      <a:r>
                        <a:rPr lang="en-US" sz="2000" dirty="0" smtClean="0">
                          <a:solidFill>
                            <a:schemeClr val="bg1"/>
                          </a:solidFill>
                        </a:rPr>
                        <a:t> (AF) </a:t>
                      </a:r>
                    </a:p>
                    <a:p>
                      <a:r>
                        <a:rPr lang="el-GR" sz="2000" dirty="0" err="1" smtClean="0">
                          <a:solidFill>
                            <a:schemeClr val="bg1"/>
                          </a:solidFill>
                        </a:rPr>
                        <a:t>Αμεσο</a:t>
                      </a:r>
                      <a:r>
                        <a:rPr lang="en-US" sz="2000" dirty="0" smtClean="0">
                          <a:solidFill>
                            <a:schemeClr val="bg1"/>
                          </a:solidFill>
                        </a:rPr>
                        <a:t>/</a:t>
                      </a:r>
                      <a:r>
                        <a:rPr lang="el-GR" sz="2000" dirty="0" err="1" smtClean="0">
                          <a:solidFill>
                            <a:schemeClr val="bg1"/>
                          </a:solidFill>
                        </a:rPr>
                        <a:t>Εμμεσο</a:t>
                      </a:r>
                      <a:r>
                        <a:rPr lang="el-GR" sz="20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l-GR" sz="2000" baseline="0" dirty="0" err="1" smtClean="0">
                          <a:solidFill>
                            <a:schemeClr val="bg1"/>
                          </a:solidFill>
                        </a:rPr>
                        <a:t>μονοπατι</a:t>
                      </a:r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39F52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l-GR" sz="2000" dirty="0" smtClean="0">
                          <a:solidFill>
                            <a:schemeClr val="bg1"/>
                          </a:solidFill>
                        </a:rPr>
                        <a:t>Ψαλιδα</a:t>
                      </a:r>
                      <a:r>
                        <a:rPr lang="el-GR" sz="20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000" dirty="0" smtClean="0">
                          <a:solidFill>
                            <a:schemeClr val="bg1"/>
                          </a:solidFill>
                        </a:rPr>
                        <a:t>Ψαλιδα</a:t>
                      </a:r>
                      <a:r>
                        <a:rPr lang="el-GR" sz="20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2000" dirty="0" smtClean="0">
                          <a:solidFill>
                            <a:schemeClr val="bg1"/>
                          </a:solidFill>
                        </a:rPr>
                        <a:t>(hippocampal</a:t>
                      </a:r>
                      <a:r>
                        <a:rPr lang="en-US" sz="2000" baseline="0" dirty="0" smtClean="0">
                          <a:solidFill>
                            <a:schemeClr val="bg1"/>
                          </a:solidFill>
                        </a:rPr>
                        <a:t> commissure)</a:t>
                      </a:r>
                      <a:endParaRPr lang="en-US" sz="2000" dirty="0" smtClean="0">
                        <a:solidFill>
                          <a:schemeClr val="bg1"/>
                        </a:solidFill>
                      </a:endParaRPr>
                    </a:p>
                    <a:p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F3300"/>
                    </a:solidFill>
                  </a:tcPr>
                </a:tc>
              </a:tr>
              <a:tr h="639806">
                <a:tc>
                  <a:txBody>
                    <a:bodyPr/>
                    <a:lstStyle/>
                    <a:p>
                      <a:r>
                        <a:rPr lang="el-GR" sz="2000" baseline="0" dirty="0" smtClean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</a:rPr>
                        <a:t>Κατω </a:t>
                      </a:r>
                      <a:r>
                        <a:rPr lang="el-GR" sz="2000" baseline="0" dirty="0" err="1" smtClean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</a:rPr>
                        <a:t>μετωποινιακο</a:t>
                      </a:r>
                      <a:r>
                        <a:rPr lang="el-GR" sz="2000" baseline="0" dirty="0" smtClean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</a:rPr>
                        <a:t> </a:t>
                      </a:r>
                      <a:r>
                        <a:rPr lang="el-GR" sz="2000" baseline="0" dirty="0" err="1" smtClean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</a:rPr>
                        <a:t>δεματιο</a:t>
                      </a:r>
                      <a:r>
                        <a:rPr lang="el-GR" sz="2000" baseline="0" dirty="0" smtClean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</a:rPr>
                        <a:t> </a:t>
                      </a:r>
                      <a:r>
                        <a:rPr lang="en-US" sz="2000" baseline="0" dirty="0" smtClean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</a:rPr>
                        <a:t>(IFOF)</a:t>
                      </a:r>
                      <a:endParaRPr lang="en-US" sz="2000" dirty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39F52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1800" dirty="0" err="1" smtClean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</a:rPr>
                        <a:t>Προσθιος</a:t>
                      </a:r>
                      <a:r>
                        <a:rPr lang="el-GR" sz="1800" baseline="0" dirty="0" smtClean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</a:rPr>
                        <a:t> </a:t>
                      </a:r>
                      <a:r>
                        <a:rPr lang="el-GR" sz="1800" baseline="0" dirty="0" err="1" smtClean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</a:rPr>
                        <a:t>συνδεσμος</a:t>
                      </a:r>
                      <a:endParaRPr lang="en-US" sz="1800" dirty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FF3300"/>
                    </a:solidFill>
                  </a:tcPr>
                </a:tc>
              </a:tr>
              <a:tr h="52605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000" dirty="0" smtClean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</a:rPr>
                        <a:t>Κατω</a:t>
                      </a:r>
                      <a:r>
                        <a:rPr lang="el-GR" sz="2000" baseline="0" dirty="0" smtClean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</a:rPr>
                        <a:t> </a:t>
                      </a:r>
                      <a:r>
                        <a:rPr lang="el-GR" sz="2000" baseline="0" dirty="0" err="1" smtClean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</a:rPr>
                        <a:t>επιμηκες</a:t>
                      </a:r>
                      <a:r>
                        <a:rPr lang="el-GR" sz="2000" baseline="0" dirty="0" smtClean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</a:rPr>
                        <a:t> </a:t>
                      </a:r>
                      <a:r>
                        <a:rPr lang="el-GR" sz="2000" baseline="0" dirty="0" err="1" smtClean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</a:rPr>
                        <a:t>δεματιο</a:t>
                      </a:r>
                      <a:r>
                        <a:rPr lang="en-US" sz="2000" dirty="0" smtClean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</a:rPr>
                        <a:t> (ILF)</a:t>
                      </a:r>
                    </a:p>
                  </a:txBody>
                  <a:tcPr>
                    <a:solidFill>
                      <a:srgbClr val="39F52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solidFill>
                      <a:srgbClr val="FF3300"/>
                    </a:solidFill>
                  </a:tcPr>
                </a:tc>
              </a:tr>
              <a:tr h="66073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000" dirty="0" err="1" smtClean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</a:rPr>
                        <a:t>Αγκιστρο</a:t>
                      </a:r>
                      <a:endParaRPr lang="en-US" sz="2000" dirty="0" smtClean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39F52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solidFill>
                      <a:srgbClr val="FF3300"/>
                    </a:solidFill>
                  </a:tcPr>
                </a:tc>
              </a:tr>
              <a:tr h="83451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000" dirty="0" err="1" smtClean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</a:rPr>
                        <a:t>Προσαγωγειο</a:t>
                      </a:r>
                      <a:endParaRPr lang="en-US" sz="2000" dirty="0" smtClean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39F52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solidFill>
                      <a:srgbClr val="FF33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70374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33388" y="168387"/>
            <a:ext cx="10515600" cy="810408"/>
          </a:xfrm>
        </p:spPr>
        <p:txBody>
          <a:bodyPr/>
          <a:lstStyle/>
          <a:p>
            <a:r>
              <a:rPr lang="el-GR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Ανω </a:t>
            </a:r>
            <a:r>
              <a:rPr lang="el-GR" dirty="0" err="1">
                <a:solidFill>
                  <a:schemeClr val="accent2">
                    <a:lumMod val="20000"/>
                    <a:lumOff val="80000"/>
                  </a:schemeClr>
                </a:solidFill>
              </a:rPr>
              <a:t>επιμηκες</a:t>
            </a:r>
            <a:r>
              <a:rPr lang="el-GR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el-GR" dirty="0" err="1">
                <a:solidFill>
                  <a:schemeClr val="accent2">
                    <a:lumMod val="20000"/>
                    <a:lumOff val="80000"/>
                  </a:schemeClr>
                </a:solidFill>
              </a:rPr>
              <a:t>δεματιο</a:t>
            </a:r>
            <a:r>
              <a:rPr lang="el-GR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el-GR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-</a:t>
            </a:r>
            <a:r>
              <a:rPr lang="en-US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SLF</a:t>
            </a:r>
            <a:endParaRPr lang="en-US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Θέση κειμένου 3"/>
          <p:cNvSpPr>
            <a:spLocks noGrp="1"/>
          </p:cNvSpPr>
          <p:nvPr>
            <p:ph type="body" idx="1"/>
          </p:nvPr>
        </p:nvSpPr>
        <p:spPr>
          <a:xfrm>
            <a:off x="433388" y="3206839"/>
            <a:ext cx="7615908" cy="4862020"/>
          </a:xfrm>
        </p:spPr>
        <p:txBody>
          <a:bodyPr>
            <a:noAutofit/>
          </a:bodyPr>
          <a:lstStyle/>
          <a:p>
            <a:endParaRPr lang="en-US" sz="2000" b="0" dirty="0" smtClean="0">
              <a:solidFill>
                <a:schemeClr val="accent2">
                  <a:lumMod val="20000"/>
                  <a:lumOff val="80000"/>
                </a:schemeClr>
              </a:solidFill>
              <a:cs typeface="Arial" charset="0"/>
            </a:endParaRPr>
          </a:p>
          <a:p>
            <a:endParaRPr lang="el-GR" sz="2000" b="0" dirty="0" smtClean="0">
              <a:solidFill>
                <a:schemeClr val="accent2">
                  <a:lumMod val="20000"/>
                  <a:lumOff val="80000"/>
                </a:schemeClr>
              </a:solidFill>
              <a:cs typeface="Arial" charset="0"/>
            </a:endParaRPr>
          </a:p>
          <a:p>
            <a:endParaRPr lang="el-GR" sz="2000" b="0" dirty="0">
              <a:solidFill>
                <a:schemeClr val="accent2">
                  <a:lumMod val="20000"/>
                  <a:lumOff val="80000"/>
                </a:schemeClr>
              </a:solidFill>
              <a:cs typeface="Arial" charset="0"/>
            </a:endParaRPr>
          </a:p>
          <a:p>
            <a:endParaRPr lang="el-GR" sz="2000" b="0" dirty="0" smtClean="0">
              <a:solidFill>
                <a:schemeClr val="accent2">
                  <a:lumMod val="20000"/>
                  <a:lumOff val="80000"/>
                </a:schemeClr>
              </a:solidFill>
              <a:cs typeface="Arial" charset="0"/>
            </a:endParaRPr>
          </a:p>
          <a:p>
            <a:endParaRPr lang="el-GR" sz="2000" b="0" dirty="0">
              <a:solidFill>
                <a:schemeClr val="accent2">
                  <a:lumMod val="20000"/>
                  <a:lumOff val="80000"/>
                </a:schemeClr>
              </a:solidFill>
              <a:cs typeface="Arial" charset="0"/>
            </a:endParaRPr>
          </a:p>
          <a:p>
            <a:endParaRPr lang="el-GR" sz="2000" b="0" dirty="0" smtClean="0">
              <a:solidFill>
                <a:schemeClr val="accent2">
                  <a:lumMod val="20000"/>
                  <a:lumOff val="80000"/>
                </a:schemeClr>
              </a:solidFill>
              <a:cs typeface="Arial" charset="0"/>
            </a:endParaRPr>
          </a:p>
          <a:p>
            <a:endParaRPr lang="el-GR" sz="2000" b="0" dirty="0">
              <a:solidFill>
                <a:schemeClr val="accent2">
                  <a:lumMod val="20000"/>
                  <a:lumOff val="80000"/>
                </a:schemeClr>
              </a:solidFill>
              <a:cs typeface="Arial" charset="0"/>
            </a:endParaRPr>
          </a:p>
          <a:p>
            <a:endParaRPr lang="el-GR" sz="2000" b="0" dirty="0" smtClean="0">
              <a:solidFill>
                <a:schemeClr val="accent2">
                  <a:lumMod val="20000"/>
                  <a:lumOff val="80000"/>
                </a:schemeClr>
              </a:solidFill>
              <a:cs typeface="Arial" charset="0"/>
            </a:endParaRPr>
          </a:p>
          <a:p>
            <a:endParaRPr lang="el-GR" sz="2000" b="0" dirty="0">
              <a:solidFill>
                <a:schemeClr val="accent2">
                  <a:lumMod val="20000"/>
                  <a:lumOff val="80000"/>
                </a:schemeClr>
              </a:solidFill>
              <a:cs typeface="Arial" charset="0"/>
            </a:endParaRPr>
          </a:p>
          <a:p>
            <a:endParaRPr lang="el-GR" sz="2000" b="0" dirty="0" smtClean="0">
              <a:solidFill>
                <a:schemeClr val="accent2">
                  <a:lumMod val="20000"/>
                  <a:lumOff val="80000"/>
                </a:schemeClr>
              </a:solidFill>
              <a:cs typeface="Arial" charset="0"/>
            </a:endParaRPr>
          </a:p>
          <a:p>
            <a:endParaRPr lang="el-GR" sz="2000" b="0" dirty="0">
              <a:solidFill>
                <a:schemeClr val="accent2">
                  <a:lumMod val="20000"/>
                  <a:lumOff val="80000"/>
                </a:schemeClr>
              </a:solidFill>
              <a:cs typeface="Arial" charset="0"/>
            </a:endParaRPr>
          </a:p>
          <a:p>
            <a:endParaRPr lang="el-GR" sz="2000" b="0" dirty="0" smtClean="0">
              <a:solidFill>
                <a:schemeClr val="accent2">
                  <a:lumMod val="20000"/>
                  <a:lumOff val="80000"/>
                </a:schemeClr>
              </a:solidFill>
              <a:cs typeface="Arial" charset="0"/>
            </a:endParaRPr>
          </a:p>
          <a:p>
            <a:endParaRPr lang="el-GR" sz="2000" b="0" dirty="0">
              <a:solidFill>
                <a:schemeClr val="accent2">
                  <a:lumMod val="20000"/>
                  <a:lumOff val="80000"/>
                </a:schemeClr>
              </a:solidFill>
              <a:cs typeface="Arial" charset="0"/>
            </a:endParaRPr>
          </a:p>
          <a:p>
            <a:endParaRPr lang="el-GR" sz="2000" b="0" dirty="0" smtClean="0">
              <a:solidFill>
                <a:schemeClr val="accent2">
                  <a:lumMod val="20000"/>
                  <a:lumOff val="80000"/>
                </a:schemeClr>
              </a:solidFill>
              <a:cs typeface="Arial" charset="0"/>
            </a:endParaRPr>
          </a:p>
          <a:p>
            <a:endParaRPr lang="el-GR" sz="2000" b="0" dirty="0">
              <a:solidFill>
                <a:schemeClr val="accent2">
                  <a:lumMod val="20000"/>
                  <a:lumOff val="80000"/>
                </a:schemeClr>
              </a:solidFill>
              <a:cs typeface="Arial" charset="0"/>
            </a:endParaRPr>
          </a:p>
          <a:p>
            <a:endParaRPr lang="el-GR" sz="2000" b="0" dirty="0" smtClean="0">
              <a:solidFill>
                <a:schemeClr val="accent2">
                  <a:lumMod val="20000"/>
                  <a:lumOff val="80000"/>
                </a:schemeClr>
              </a:solidFill>
              <a:cs typeface="Arial" charset="0"/>
            </a:endParaRPr>
          </a:p>
          <a:p>
            <a:endParaRPr lang="el-GR" sz="2000" b="0" dirty="0" smtClean="0">
              <a:solidFill>
                <a:schemeClr val="accent2">
                  <a:lumMod val="20000"/>
                  <a:lumOff val="80000"/>
                </a:schemeClr>
              </a:solidFill>
              <a:cs typeface="Arial" charset="0"/>
            </a:endParaRPr>
          </a:p>
          <a:p>
            <a:endParaRPr lang="el-GR" sz="2000" b="0" dirty="0">
              <a:solidFill>
                <a:schemeClr val="accent2">
                  <a:lumMod val="20000"/>
                  <a:lumOff val="80000"/>
                </a:schemeClr>
              </a:solidFill>
              <a:cs typeface="Arial" charset="0"/>
            </a:endParaRPr>
          </a:p>
          <a:p>
            <a:endParaRPr lang="el-GR" sz="2000" b="0" dirty="0" smtClean="0">
              <a:solidFill>
                <a:schemeClr val="accent2">
                  <a:lumMod val="20000"/>
                  <a:lumOff val="80000"/>
                </a:schemeClr>
              </a:solidFill>
              <a:cs typeface="Arial" charset="0"/>
            </a:endParaRPr>
          </a:p>
          <a:p>
            <a:endParaRPr lang="el-GR" sz="2000" b="0" dirty="0">
              <a:solidFill>
                <a:schemeClr val="accent2">
                  <a:lumMod val="20000"/>
                  <a:lumOff val="80000"/>
                </a:schemeClr>
              </a:solidFill>
              <a:cs typeface="Arial" charset="0"/>
            </a:endParaRPr>
          </a:p>
          <a:p>
            <a:endParaRPr lang="el-GR" sz="2000" b="0" dirty="0" smtClean="0">
              <a:solidFill>
                <a:schemeClr val="accent2">
                  <a:lumMod val="20000"/>
                  <a:lumOff val="80000"/>
                </a:schemeClr>
              </a:solidFill>
              <a:cs typeface="Arial" charset="0"/>
            </a:endParaRPr>
          </a:p>
          <a:p>
            <a:endParaRPr lang="el-GR" sz="2000" b="0" dirty="0" smtClean="0">
              <a:solidFill>
                <a:schemeClr val="accent2">
                  <a:lumMod val="20000"/>
                  <a:lumOff val="80000"/>
                </a:schemeClr>
              </a:solidFill>
              <a:cs typeface="Arial" charset="0"/>
            </a:endParaRPr>
          </a:p>
          <a:p>
            <a:endParaRPr lang="el-GR" sz="2000" b="0" dirty="0">
              <a:solidFill>
                <a:schemeClr val="accent2">
                  <a:lumMod val="20000"/>
                  <a:lumOff val="80000"/>
                </a:schemeClr>
              </a:solidFill>
              <a:cs typeface="Arial" charset="0"/>
            </a:endParaRPr>
          </a:p>
          <a:p>
            <a:r>
              <a:rPr lang="en-US" sz="2000" b="0" dirty="0" smtClean="0">
                <a:solidFill>
                  <a:schemeClr val="accent2">
                    <a:lumMod val="20000"/>
                    <a:lumOff val="80000"/>
                  </a:schemeClr>
                </a:solidFill>
                <a:cs typeface="Arial" charset="0"/>
              </a:rPr>
              <a:t>SLF </a:t>
            </a:r>
            <a:r>
              <a:rPr lang="en-US" sz="2000" b="0" dirty="0" smtClean="0">
                <a:solidFill>
                  <a:srgbClr val="FFFF00"/>
                </a:solidFill>
                <a:cs typeface="Arial" charset="0"/>
              </a:rPr>
              <a:t>I </a:t>
            </a:r>
            <a:r>
              <a:rPr lang="el-GR" sz="2000" b="0" dirty="0" smtClean="0">
                <a:solidFill>
                  <a:schemeClr val="bg1"/>
                </a:solidFill>
                <a:cs typeface="Arial" charset="0"/>
              </a:rPr>
              <a:t>το πιο </a:t>
            </a:r>
            <a:r>
              <a:rPr lang="el-GR" sz="2000" b="0" dirty="0" err="1" smtClean="0">
                <a:solidFill>
                  <a:schemeClr val="bg1"/>
                </a:solidFill>
                <a:cs typeface="Arial" charset="0"/>
              </a:rPr>
              <a:t>ραχιαιο</a:t>
            </a:r>
            <a:r>
              <a:rPr lang="el-GR" sz="2000" b="0" dirty="0" smtClean="0">
                <a:solidFill>
                  <a:schemeClr val="bg1"/>
                </a:solidFill>
                <a:cs typeface="Arial" charset="0"/>
              </a:rPr>
              <a:t> </a:t>
            </a:r>
            <a:r>
              <a:rPr lang="el-GR" sz="2000" b="0" dirty="0" err="1" smtClean="0">
                <a:solidFill>
                  <a:schemeClr val="bg1"/>
                </a:solidFill>
                <a:cs typeface="Arial" charset="0"/>
              </a:rPr>
              <a:t>τμημα</a:t>
            </a:r>
            <a:r>
              <a:rPr lang="en-US" sz="2000" b="0" dirty="0" smtClean="0">
                <a:solidFill>
                  <a:schemeClr val="bg1"/>
                </a:solidFill>
                <a:cs typeface="Arial" charset="0"/>
              </a:rPr>
              <a:t>.</a:t>
            </a:r>
            <a:endParaRPr lang="el-GR" sz="2000" b="0" dirty="0" smtClean="0">
              <a:solidFill>
                <a:schemeClr val="bg1"/>
              </a:solidFill>
              <a:cs typeface="Arial" charset="0"/>
            </a:endParaRPr>
          </a:p>
          <a:p>
            <a:r>
              <a:rPr lang="el-GR" sz="2000" b="0" dirty="0" err="1" smtClean="0">
                <a:solidFill>
                  <a:schemeClr val="bg1"/>
                </a:solidFill>
                <a:cs typeface="Arial" charset="0"/>
              </a:rPr>
              <a:t>Συνδεει</a:t>
            </a:r>
            <a:r>
              <a:rPr lang="el-GR" sz="2000" b="0" dirty="0" smtClean="0">
                <a:solidFill>
                  <a:schemeClr val="bg1"/>
                </a:solidFill>
                <a:cs typeface="Arial" charset="0"/>
              </a:rPr>
              <a:t> το </a:t>
            </a:r>
            <a:r>
              <a:rPr lang="el-GR" sz="2000" b="0" dirty="0" err="1" smtClean="0">
                <a:solidFill>
                  <a:schemeClr val="bg1"/>
                </a:solidFill>
                <a:cs typeface="Arial" charset="0"/>
              </a:rPr>
              <a:t>ανω</a:t>
            </a:r>
            <a:r>
              <a:rPr lang="el-GR" sz="2000" b="0" dirty="0" smtClean="0">
                <a:solidFill>
                  <a:schemeClr val="bg1"/>
                </a:solidFill>
                <a:cs typeface="Arial" charset="0"/>
              </a:rPr>
              <a:t> </a:t>
            </a:r>
            <a:r>
              <a:rPr lang="el-GR" sz="2000" b="0" dirty="0" err="1" smtClean="0">
                <a:solidFill>
                  <a:schemeClr val="bg1"/>
                </a:solidFill>
                <a:cs typeface="Arial" charset="0"/>
              </a:rPr>
              <a:t>βρεγματικο</a:t>
            </a:r>
            <a:r>
              <a:rPr lang="el-GR" sz="2000" b="0" dirty="0" smtClean="0">
                <a:solidFill>
                  <a:schemeClr val="bg1"/>
                </a:solidFill>
                <a:cs typeface="Arial" charset="0"/>
              </a:rPr>
              <a:t> </a:t>
            </a:r>
            <a:r>
              <a:rPr lang="el-GR" sz="2000" b="0" dirty="0" err="1" smtClean="0">
                <a:solidFill>
                  <a:schemeClr val="bg1"/>
                </a:solidFill>
                <a:cs typeface="Arial" charset="0"/>
              </a:rPr>
              <a:t>λοβιο</a:t>
            </a:r>
            <a:r>
              <a:rPr lang="el-GR" sz="2000" b="0" dirty="0" smtClean="0">
                <a:solidFill>
                  <a:schemeClr val="bg1"/>
                </a:solidFill>
                <a:cs typeface="Arial" charset="0"/>
              </a:rPr>
              <a:t>/</a:t>
            </a:r>
            <a:r>
              <a:rPr lang="el-GR" sz="2000" b="0" dirty="0" err="1" smtClean="0">
                <a:solidFill>
                  <a:schemeClr val="bg1"/>
                </a:solidFill>
                <a:cs typeface="Arial" charset="0"/>
              </a:rPr>
              <a:t>προσφηνοειδες</a:t>
            </a:r>
            <a:r>
              <a:rPr lang="el-GR" sz="2000" b="0" dirty="0" smtClean="0">
                <a:solidFill>
                  <a:schemeClr val="bg1"/>
                </a:solidFill>
                <a:cs typeface="Arial" charset="0"/>
              </a:rPr>
              <a:t> με την   </a:t>
            </a:r>
            <a:r>
              <a:rPr lang="el-GR" sz="2000" b="0" dirty="0" err="1" smtClean="0">
                <a:solidFill>
                  <a:schemeClr val="bg1"/>
                </a:solidFill>
                <a:cs typeface="Arial" charset="0"/>
              </a:rPr>
              <a:t>μετωπιαια</a:t>
            </a:r>
            <a:r>
              <a:rPr lang="el-GR" sz="2000" b="0" dirty="0" smtClean="0">
                <a:solidFill>
                  <a:schemeClr val="bg1"/>
                </a:solidFill>
                <a:cs typeface="Arial" charset="0"/>
              </a:rPr>
              <a:t> </a:t>
            </a:r>
            <a:r>
              <a:rPr lang="el-GR" sz="2000" b="0" dirty="0" err="1" smtClean="0">
                <a:solidFill>
                  <a:schemeClr val="bg1"/>
                </a:solidFill>
                <a:cs typeface="Arial" charset="0"/>
              </a:rPr>
              <a:t>επικουρικη</a:t>
            </a:r>
            <a:r>
              <a:rPr lang="el-GR" sz="2000" b="0" dirty="0" smtClean="0">
                <a:solidFill>
                  <a:schemeClr val="bg1"/>
                </a:solidFill>
                <a:cs typeface="Arial" charset="0"/>
              </a:rPr>
              <a:t> </a:t>
            </a:r>
            <a:r>
              <a:rPr lang="el-GR" sz="2000" b="0" dirty="0" err="1" smtClean="0">
                <a:solidFill>
                  <a:schemeClr val="bg1"/>
                </a:solidFill>
                <a:cs typeface="Arial" charset="0"/>
              </a:rPr>
              <a:t>κινητικη</a:t>
            </a:r>
            <a:r>
              <a:rPr lang="el-GR" sz="2000" b="0" dirty="0" smtClean="0">
                <a:solidFill>
                  <a:schemeClr val="bg1"/>
                </a:solidFill>
                <a:cs typeface="Arial" charset="0"/>
              </a:rPr>
              <a:t> </a:t>
            </a:r>
            <a:r>
              <a:rPr lang="el-GR" sz="2000" b="0" dirty="0" err="1" smtClean="0">
                <a:solidFill>
                  <a:schemeClr val="bg1"/>
                </a:solidFill>
                <a:cs typeface="Arial" charset="0"/>
              </a:rPr>
              <a:t>περιοχη</a:t>
            </a:r>
            <a:r>
              <a:rPr lang="en-US" sz="2000" b="0" dirty="0" smtClean="0">
                <a:solidFill>
                  <a:schemeClr val="bg1"/>
                </a:solidFill>
                <a:cs typeface="Arial" charset="0"/>
              </a:rPr>
              <a:t> </a:t>
            </a:r>
            <a:r>
              <a:rPr lang="el-GR" sz="2000" b="0" dirty="0">
                <a:solidFill>
                  <a:schemeClr val="bg1"/>
                </a:solidFill>
                <a:cs typeface="Arial" charset="0"/>
              </a:rPr>
              <a:t>(</a:t>
            </a:r>
            <a:r>
              <a:rPr lang="en-US" sz="2000" b="0" dirty="0" smtClean="0">
                <a:solidFill>
                  <a:schemeClr val="bg1"/>
                </a:solidFill>
                <a:cs typeface="Arial" charset="0"/>
              </a:rPr>
              <a:t>SMA</a:t>
            </a:r>
            <a:r>
              <a:rPr lang="el-GR" sz="2000" b="0" dirty="0" smtClean="0">
                <a:solidFill>
                  <a:schemeClr val="bg1"/>
                </a:solidFill>
                <a:cs typeface="Arial" charset="0"/>
              </a:rPr>
              <a:t>)</a:t>
            </a:r>
          </a:p>
          <a:p>
            <a:r>
              <a:rPr lang="el-GR" sz="2000" b="0" dirty="0" err="1" smtClean="0">
                <a:solidFill>
                  <a:schemeClr val="bg1"/>
                </a:solidFill>
                <a:cs typeface="Arial" charset="0"/>
              </a:rPr>
              <a:t>Βλαβη</a:t>
            </a:r>
            <a:r>
              <a:rPr lang="en-US" sz="2000" b="0" dirty="0" smtClean="0">
                <a:solidFill>
                  <a:schemeClr val="bg1"/>
                </a:solidFill>
                <a:cs typeface="Arial" charset="0"/>
              </a:rPr>
              <a:t>= </a:t>
            </a:r>
            <a:r>
              <a:rPr lang="el-GR" sz="2000" b="0" dirty="0" smtClean="0">
                <a:solidFill>
                  <a:schemeClr val="bg1"/>
                </a:solidFill>
                <a:cs typeface="Arial" charset="0"/>
              </a:rPr>
              <a:t> </a:t>
            </a:r>
            <a:r>
              <a:rPr lang="el-GR" sz="2000" b="0" dirty="0" err="1" smtClean="0">
                <a:solidFill>
                  <a:schemeClr val="bg1"/>
                </a:solidFill>
                <a:cs typeface="Arial" charset="0"/>
              </a:rPr>
              <a:t>δυσλειτουργια</a:t>
            </a:r>
            <a:r>
              <a:rPr lang="el-GR" sz="2000" b="0" dirty="0" smtClean="0">
                <a:solidFill>
                  <a:schemeClr val="bg1"/>
                </a:solidFill>
                <a:cs typeface="Arial" charset="0"/>
              </a:rPr>
              <a:t> σε </a:t>
            </a:r>
            <a:r>
              <a:rPr lang="el-GR" sz="2000" b="0" dirty="0" err="1" smtClean="0">
                <a:solidFill>
                  <a:schemeClr val="bg1"/>
                </a:solidFill>
                <a:cs typeface="Arial" charset="0"/>
              </a:rPr>
              <a:t>προγραμματισμο</a:t>
            </a:r>
            <a:r>
              <a:rPr lang="el-GR" sz="2000" b="0" dirty="0" smtClean="0">
                <a:solidFill>
                  <a:schemeClr val="bg1"/>
                </a:solidFill>
                <a:cs typeface="Arial" charset="0"/>
              </a:rPr>
              <a:t> </a:t>
            </a:r>
            <a:r>
              <a:rPr lang="el-GR" sz="2000" b="0" dirty="0" err="1" smtClean="0">
                <a:solidFill>
                  <a:schemeClr val="bg1"/>
                </a:solidFill>
                <a:cs typeface="Arial" charset="0"/>
              </a:rPr>
              <a:t>κινησης</a:t>
            </a:r>
            <a:r>
              <a:rPr lang="el-GR" sz="2000" b="0" dirty="0" smtClean="0">
                <a:solidFill>
                  <a:schemeClr val="bg1"/>
                </a:solidFill>
                <a:cs typeface="Arial" charset="0"/>
              </a:rPr>
              <a:t> ,σε </a:t>
            </a:r>
            <a:r>
              <a:rPr lang="el-GR" sz="2000" b="0" dirty="0" err="1" smtClean="0">
                <a:solidFill>
                  <a:schemeClr val="bg1"/>
                </a:solidFill>
                <a:cs typeface="Arial" charset="0"/>
              </a:rPr>
              <a:t>οπτικη</a:t>
            </a:r>
            <a:r>
              <a:rPr lang="el-GR" sz="2000" b="0" dirty="0" smtClean="0">
                <a:solidFill>
                  <a:schemeClr val="bg1"/>
                </a:solidFill>
                <a:cs typeface="Arial" charset="0"/>
              </a:rPr>
              <a:t> </a:t>
            </a:r>
            <a:r>
              <a:rPr lang="el-GR" sz="2000" b="0" dirty="0" err="1" smtClean="0">
                <a:solidFill>
                  <a:schemeClr val="bg1"/>
                </a:solidFill>
                <a:cs typeface="Arial" charset="0"/>
              </a:rPr>
              <a:t>καθοδηγηση</a:t>
            </a:r>
            <a:r>
              <a:rPr lang="el-GR" sz="2000" b="0" dirty="0" smtClean="0">
                <a:solidFill>
                  <a:schemeClr val="bg1"/>
                </a:solidFill>
                <a:cs typeface="Arial" charset="0"/>
              </a:rPr>
              <a:t> </a:t>
            </a:r>
            <a:r>
              <a:rPr lang="el-GR" sz="2000" b="0" dirty="0" err="1" smtClean="0">
                <a:solidFill>
                  <a:schemeClr val="bg1"/>
                </a:solidFill>
                <a:cs typeface="Arial" charset="0"/>
              </a:rPr>
              <a:t>κινησης</a:t>
            </a:r>
            <a:endParaRPr lang="en-US" sz="2000" b="0" dirty="0" smtClean="0">
              <a:solidFill>
                <a:schemeClr val="bg1"/>
              </a:solidFill>
              <a:cs typeface="Arial" charset="0"/>
            </a:endParaRPr>
          </a:p>
          <a:p>
            <a:r>
              <a:rPr lang="en-US" sz="2000" b="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SLF </a:t>
            </a:r>
            <a:r>
              <a:rPr lang="en-US" sz="2000" b="0" dirty="0" smtClean="0">
                <a:solidFill>
                  <a:srgbClr val="FFFF00"/>
                </a:solidFill>
              </a:rPr>
              <a:t>II </a:t>
            </a:r>
            <a:endParaRPr lang="en-US" sz="2000" b="0" dirty="0">
              <a:solidFill>
                <a:srgbClr val="FFFF00"/>
              </a:solidFill>
            </a:endParaRPr>
          </a:p>
          <a:p>
            <a:r>
              <a:rPr lang="el-GR" sz="2000" b="0" dirty="0" smtClean="0">
                <a:solidFill>
                  <a:schemeClr val="bg1"/>
                </a:solidFill>
              </a:rPr>
              <a:t>Συνδέει το </a:t>
            </a:r>
            <a:r>
              <a:rPr lang="el-GR" sz="2000" b="0" dirty="0" err="1" smtClean="0">
                <a:solidFill>
                  <a:schemeClr val="bg1"/>
                </a:solidFill>
              </a:rPr>
              <a:t>κατω</a:t>
            </a:r>
            <a:r>
              <a:rPr lang="el-GR" sz="2000" b="0" dirty="0" smtClean="0">
                <a:solidFill>
                  <a:schemeClr val="bg1"/>
                </a:solidFill>
              </a:rPr>
              <a:t> </a:t>
            </a:r>
            <a:r>
              <a:rPr lang="el-GR" sz="2000" b="0" dirty="0" err="1" smtClean="0">
                <a:solidFill>
                  <a:schemeClr val="bg1"/>
                </a:solidFill>
              </a:rPr>
              <a:t>βρεγματικο</a:t>
            </a:r>
            <a:r>
              <a:rPr lang="el-GR" sz="2000" b="0" dirty="0" smtClean="0">
                <a:solidFill>
                  <a:schemeClr val="bg1"/>
                </a:solidFill>
              </a:rPr>
              <a:t> </a:t>
            </a:r>
            <a:r>
              <a:rPr lang="el-GR" sz="2000" b="0" dirty="0" err="1" smtClean="0">
                <a:solidFill>
                  <a:schemeClr val="bg1"/>
                </a:solidFill>
              </a:rPr>
              <a:t>λοβιο</a:t>
            </a:r>
            <a:r>
              <a:rPr lang="el-GR" sz="2000" b="0" dirty="0" smtClean="0">
                <a:solidFill>
                  <a:schemeClr val="bg1"/>
                </a:solidFill>
              </a:rPr>
              <a:t> με </a:t>
            </a:r>
            <a:r>
              <a:rPr lang="en-US" sz="2000" b="0" dirty="0" smtClean="0">
                <a:solidFill>
                  <a:schemeClr val="bg1"/>
                </a:solidFill>
              </a:rPr>
              <a:t> </a:t>
            </a:r>
            <a:r>
              <a:rPr lang="el-GR" sz="2000" b="0" dirty="0" smtClean="0">
                <a:solidFill>
                  <a:schemeClr val="bg1"/>
                </a:solidFill>
              </a:rPr>
              <a:t>το </a:t>
            </a:r>
            <a:r>
              <a:rPr lang="el-GR" sz="2000" b="0" dirty="0" err="1" smtClean="0">
                <a:solidFill>
                  <a:schemeClr val="bg1"/>
                </a:solidFill>
              </a:rPr>
              <a:t>πλαγιο</a:t>
            </a:r>
            <a:r>
              <a:rPr lang="el-GR" sz="2000" b="0" dirty="0" smtClean="0">
                <a:solidFill>
                  <a:schemeClr val="bg1"/>
                </a:solidFill>
              </a:rPr>
              <a:t> </a:t>
            </a:r>
            <a:r>
              <a:rPr lang="el-GR" sz="2000" b="0" dirty="0" err="1" smtClean="0">
                <a:solidFill>
                  <a:schemeClr val="bg1"/>
                </a:solidFill>
              </a:rPr>
              <a:t>τμημα</a:t>
            </a:r>
            <a:r>
              <a:rPr lang="el-GR" sz="2000" b="0" dirty="0" smtClean="0">
                <a:solidFill>
                  <a:schemeClr val="bg1"/>
                </a:solidFill>
              </a:rPr>
              <a:t> της </a:t>
            </a:r>
            <a:r>
              <a:rPr lang="el-GR" sz="2000" b="0" dirty="0" err="1" smtClean="0">
                <a:solidFill>
                  <a:schemeClr val="bg1"/>
                </a:solidFill>
              </a:rPr>
              <a:t>ανω</a:t>
            </a:r>
            <a:r>
              <a:rPr lang="el-GR" sz="2000" b="0" dirty="0" smtClean="0">
                <a:solidFill>
                  <a:schemeClr val="bg1"/>
                </a:solidFill>
              </a:rPr>
              <a:t> </a:t>
            </a:r>
            <a:r>
              <a:rPr lang="el-GR" sz="2000" b="0" dirty="0" err="1" smtClean="0">
                <a:solidFill>
                  <a:schemeClr val="bg1"/>
                </a:solidFill>
              </a:rPr>
              <a:t>μετωπιαις</a:t>
            </a:r>
            <a:r>
              <a:rPr lang="el-GR" sz="2000" b="0" dirty="0" smtClean="0">
                <a:solidFill>
                  <a:schemeClr val="bg1"/>
                </a:solidFill>
              </a:rPr>
              <a:t> </a:t>
            </a:r>
            <a:r>
              <a:rPr lang="el-GR" sz="2000" b="0" dirty="0" err="1" smtClean="0">
                <a:solidFill>
                  <a:schemeClr val="bg1"/>
                </a:solidFill>
              </a:rPr>
              <a:t>ελικας</a:t>
            </a:r>
            <a:r>
              <a:rPr lang="en-US" sz="2000" b="0" dirty="0" smtClean="0">
                <a:solidFill>
                  <a:schemeClr val="bg1"/>
                </a:solidFill>
              </a:rPr>
              <a:t> (FEF)</a:t>
            </a:r>
            <a:r>
              <a:rPr lang="el-GR" sz="2000" b="0" dirty="0" smtClean="0">
                <a:solidFill>
                  <a:schemeClr val="bg1"/>
                </a:solidFill>
              </a:rPr>
              <a:t> και τη </a:t>
            </a:r>
            <a:r>
              <a:rPr lang="el-GR" sz="2000" b="0" dirty="0" err="1" smtClean="0">
                <a:solidFill>
                  <a:schemeClr val="bg1"/>
                </a:solidFill>
              </a:rPr>
              <a:t>μεση</a:t>
            </a:r>
            <a:r>
              <a:rPr lang="el-GR" sz="2000" b="0" dirty="0" smtClean="0">
                <a:solidFill>
                  <a:schemeClr val="bg1"/>
                </a:solidFill>
              </a:rPr>
              <a:t> </a:t>
            </a:r>
            <a:r>
              <a:rPr lang="el-GR" sz="2000" b="0" dirty="0" err="1" smtClean="0">
                <a:solidFill>
                  <a:schemeClr val="bg1"/>
                </a:solidFill>
              </a:rPr>
              <a:t>μετωπιαια</a:t>
            </a:r>
            <a:r>
              <a:rPr lang="el-GR" sz="2000" b="0" dirty="0" smtClean="0">
                <a:solidFill>
                  <a:schemeClr val="bg1"/>
                </a:solidFill>
              </a:rPr>
              <a:t> </a:t>
            </a:r>
            <a:r>
              <a:rPr lang="el-GR" sz="2000" b="0" dirty="0" err="1" smtClean="0">
                <a:solidFill>
                  <a:schemeClr val="bg1"/>
                </a:solidFill>
              </a:rPr>
              <a:t>ελικα</a:t>
            </a:r>
            <a:endParaRPr lang="en-US" sz="2000" b="0" dirty="0" smtClean="0">
              <a:solidFill>
                <a:schemeClr val="bg1"/>
              </a:solidFill>
            </a:endParaRPr>
          </a:p>
          <a:p>
            <a:r>
              <a:rPr lang="el-GR" sz="2000" b="0" dirty="0" err="1" smtClean="0">
                <a:solidFill>
                  <a:schemeClr val="bg1"/>
                </a:solidFill>
              </a:rPr>
              <a:t>Βλαβη</a:t>
            </a:r>
            <a:r>
              <a:rPr lang="en-US" sz="2000" b="0" dirty="0" smtClean="0">
                <a:solidFill>
                  <a:schemeClr val="bg1"/>
                </a:solidFill>
              </a:rPr>
              <a:t> =</a:t>
            </a:r>
            <a:r>
              <a:rPr lang="el-GR" sz="2000" b="0" dirty="0" smtClean="0">
                <a:solidFill>
                  <a:schemeClr val="bg1"/>
                </a:solidFill>
              </a:rPr>
              <a:t> </a:t>
            </a:r>
            <a:r>
              <a:rPr lang="el-GR" sz="2000" b="0" dirty="0" err="1" smtClean="0">
                <a:solidFill>
                  <a:schemeClr val="bg1"/>
                </a:solidFill>
              </a:rPr>
              <a:t>δυσλειτουργια</a:t>
            </a:r>
            <a:r>
              <a:rPr lang="el-GR" sz="2000" b="0" dirty="0" smtClean="0">
                <a:solidFill>
                  <a:schemeClr val="bg1"/>
                </a:solidFill>
              </a:rPr>
              <a:t> σε </a:t>
            </a:r>
            <a:r>
              <a:rPr lang="el-GR" sz="2000" b="0" dirty="0" err="1" smtClean="0">
                <a:solidFill>
                  <a:schemeClr val="bg1"/>
                </a:solidFill>
              </a:rPr>
              <a:t>προγραμματισμο</a:t>
            </a:r>
            <a:r>
              <a:rPr lang="el-GR" sz="2000" b="0" dirty="0" smtClean="0">
                <a:solidFill>
                  <a:schemeClr val="bg1"/>
                </a:solidFill>
              </a:rPr>
              <a:t> </a:t>
            </a:r>
            <a:r>
              <a:rPr lang="el-GR" sz="2000" b="0" dirty="0" err="1" smtClean="0">
                <a:solidFill>
                  <a:schemeClr val="bg1"/>
                </a:solidFill>
              </a:rPr>
              <a:t>κινησης</a:t>
            </a:r>
            <a:r>
              <a:rPr lang="en-US" sz="2000" b="0" dirty="0" smtClean="0">
                <a:solidFill>
                  <a:schemeClr val="bg1"/>
                </a:solidFill>
              </a:rPr>
              <a:t> ,</a:t>
            </a:r>
            <a:r>
              <a:rPr lang="el-GR" sz="2000" b="0" dirty="0" smtClean="0">
                <a:solidFill>
                  <a:schemeClr val="bg1"/>
                </a:solidFill>
              </a:rPr>
              <a:t> </a:t>
            </a:r>
            <a:r>
              <a:rPr lang="el-GR" sz="2000" b="0" dirty="0" err="1" smtClean="0">
                <a:solidFill>
                  <a:schemeClr val="bg1"/>
                </a:solidFill>
              </a:rPr>
              <a:t>οφθαλμοκινητικη</a:t>
            </a:r>
            <a:r>
              <a:rPr lang="el-GR" sz="2000" b="0" dirty="0" smtClean="0">
                <a:solidFill>
                  <a:schemeClr val="bg1"/>
                </a:solidFill>
              </a:rPr>
              <a:t> </a:t>
            </a:r>
            <a:r>
              <a:rPr lang="el-GR" sz="2000" b="0" dirty="0" err="1" smtClean="0">
                <a:solidFill>
                  <a:schemeClr val="bg1"/>
                </a:solidFill>
              </a:rPr>
              <a:t>απραξια</a:t>
            </a:r>
            <a:r>
              <a:rPr lang="el-GR" sz="2000" b="0" dirty="0" smtClean="0">
                <a:solidFill>
                  <a:schemeClr val="bg1"/>
                </a:solidFill>
              </a:rPr>
              <a:t>, </a:t>
            </a:r>
            <a:r>
              <a:rPr lang="el-GR" sz="2000" b="0" dirty="0" err="1" smtClean="0">
                <a:solidFill>
                  <a:schemeClr val="bg1"/>
                </a:solidFill>
              </a:rPr>
              <a:t>Δεξιο</a:t>
            </a:r>
            <a:r>
              <a:rPr lang="el-GR" sz="2000" b="0" dirty="0" smtClean="0">
                <a:solidFill>
                  <a:schemeClr val="bg1"/>
                </a:solidFill>
              </a:rPr>
              <a:t> </a:t>
            </a:r>
            <a:r>
              <a:rPr lang="el-GR" sz="2000" b="0" dirty="0" err="1" smtClean="0">
                <a:solidFill>
                  <a:schemeClr val="bg1"/>
                </a:solidFill>
              </a:rPr>
              <a:t>ημισφαιριο</a:t>
            </a:r>
            <a:r>
              <a:rPr lang="el-GR" sz="2000" b="0" dirty="0" smtClean="0">
                <a:solidFill>
                  <a:schemeClr val="bg1"/>
                </a:solidFill>
              </a:rPr>
              <a:t>= </a:t>
            </a:r>
            <a:r>
              <a:rPr lang="el-GR" sz="2000" b="0" dirty="0" err="1" smtClean="0">
                <a:solidFill>
                  <a:schemeClr val="bg1"/>
                </a:solidFill>
              </a:rPr>
              <a:t>οπτικοχωρικες</a:t>
            </a:r>
            <a:r>
              <a:rPr lang="el-GR" sz="2000" b="0" dirty="0" smtClean="0">
                <a:solidFill>
                  <a:schemeClr val="bg1"/>
                </a:solidFill>
              </a:rPr>
              <a:t> </a:t>
            </a:r>
            <a:r>
              <a:rPr lang="el-GR" sz="2000" b="0" dirty="0" err="1" smtClean="0">
                <a:solidFill>
                  <a:schemeClr val="bg1"/>
                </a:solidFill>
              </a:rPr>
              <a:t>διαταραχες</a:t>
            </a:r>
            <a:endParaRPr lang="en-US" sz="2000" b="0" dirty="0" smtClean="0">
              <a:solidFill>
                <a:schemeClr val="bg1"/>
              </a:solidFill>
            </a:endParaRPr>
          </a:p>
          <a:p>
            <a:endParaRPr lang="en-US" sz="2000" b="0" dirty="0" smtClean="0">
              <a:solidFill>
                <a:schemeClr val="accent2">
                  <a:lumMod val="20000"/>
                  <a:lumOff val="80000"/>
                </a:schemeClr>
              </a:solidFill>
            </a:endParaRPr>
          </a:p>
          <a:p>
            <a:r>
              <a:rPr lang="en-US" sz="2000" b="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SLF </a:t>
            </a:r>
            <a:r>
              <a:rPr lang="en-US" sz="2000" b="0" dirty="0" smtClean="0">
                <a:solidFill>
                  <a:srgbClr val="FFFF00"/>
                </a:solidFill>
              </a:rPr>
              <a:t>III </a:t>
            </a:r>
            <a:r>
              <a:rPr lang="el-GR" sz="2000" b="0" dirty="0">
                <a:solidFill>
                  <a:schemeClr val="bg1"/>
                </a:solidFill>
              </a:rPr>
              <a:t> </a:t>
            </a:r>
            <a:r>
              <a:rPr lang="el-GR" sz="2000" b="0" dirty="0" smtClean="0">
                <a:solidFill>
                  <a:schemeClr val="bg1"/>
                </a:solidFill>
              </a:rPr>
              <a:t>το πιο </a:t>
            </a:r>
            <a:r>
              <a:rPr lang="el-GR" sz="2000" b="0" dirty="0" err="1" smtClean="0">
                <a:solidFill>
                  <a:schemeClr val="bg1"/>
                </a:solidFill>
              </a:rPr>
              <a:t>κοιλιακο</a:t>
            </a:r>
            <a:r>
              <a:rPr lang="el-GR" sz="2000" b="0" dirty="0" smtClean="0">
                <a:solidFill>
                  <a:schemeClr val="bg1"/>
                </a:solidFill>
              </a:rPr>
              <a:t> </a:t>
            </a:r>
            <a:r>
              <a:rPr lang="el-GR" sz="2000" b="0" dirty="0" err="1" smtClean="0">
                <a:solidFill>
                  <a:schemeClr val="bg1"/>
                </a:solidFill>
              </a:rPr>
              <a:t>τμημα</a:t>
            </a:r>
            <a:endParaRPr lang="en-US" sz="2000" b="0" dirty="0" smtClean="0">
              <a:solidFill>
                <a:schemeClr val="bg1"/>
              </a:solidFill>
            </a:endParaRPr>
          </a:p>
          <a:p>
            <a:r>
              <a:rPr lang="el-GR" sz="2000" b="0" dirty="0">
                <a:solidFill>
                  <a:schemeClr val="bg1"/>
                </a:solidFill>
              </a:rPr>
              <a:t>Συνδέει το </a:t>
            </a:r>
            <a:r>
              <a:rPr lang="el-GR" sz="2000" b="0" dirty="0" err="1">
                <a:solidFill>
                  <a:schemeClr val="bg1"/>
                </a:solidFill>
              </a:rPr>
              <a:t>κατω</a:t>
            </a:r>
            <a:r>
              <a:rPr lang="el-GR" sz="2000" b="0" dirty="0">
                <a:solidFill>
                  <a:schemeClr val="bg1"/>
                </a:solidFill>
              </a:rPr>
              <a:t> </a:t>
            </a:r>
            <a:r>
              <a:rPr lang="el-GR" sz="2000" b="0" dirty="0" err="1">
                <a:solidFill>
                  <a:schemeClr val="bg1"/>
                </a:solidFill>
              </a:rPr>
              <a:t>βρεγματικο</a:t>
            </a:r>
            <a:r>
              <a:rPr lang="el-GR" sz="2000" b="0" dirty="0">
                <a:solidFill>
                  <a:schemeClr val="bg1"/>
                </a:solidFill>
              </a:rPr>
              <a:t> </a:t>
            </a:r>
            <a:r>
              <a:rPr lang="el-GR" sz="2000" b="0" dirty="0" err="1">
                <a:solidFill>
                  <a:schemeClr val="bg1"/>
                </a:solidFill>
              </a:rPr>
              <a:t>λοβιο</a:t>
            </a:r>
            <a:r>
              <a:rPr lang="el-GR" sz="2000" b="0" dirty="0">
                <a:solidFill>
                  <a:schemeClr val="bg1"/>
                </a:solidFill>
              </a:rPr>
              <a:t>  </a:t>
            </a:r>
            <a:r>
              <a:rPr lang="el-GR" sz="2000" b="0" dirty="0" smtClean="0">
                <a:solidFill>
                  <a:schemeClr val="bg1"/>
                </a:solidFill>
              </a:rPr>
              <a:t>με τη </a:t>
            </a:r>
            <a:r>
              <a:rPr lang="el-GR" sz="2000" b="0" dirty="0" err="1" smtClean="0">
                <a:solidFill>
                  <a:schemeClr val="bg1"/>
                </a:solidFill>
              </a:rPr>
              <a:t>κατω</a:t>
            </a:r>
            <a:r>
              <a:rPr lang="el-GR" sz="2000" b="0" dirty="0" smtClean="0">
                <a:solidFill>
                  <a:schemeClr val="bg1"/>
                </a:solidFill>
              </a:rPr>
              <a:t> </a:t>
            </a:r>
            <a:r>
              <a:rPr lang="el-GR" sz="2000" b="0" dirty="0" err="1" smtClean="0">
                <a:solidFill>
                  <a:schemeClr val="bg1"/>
                </a:solidFill>
              </a:rPr>
              <a:t>μετωπιαια</a:t>
            </a:r>
            <a:r>
              <a:rPr lang="el-GR" sz="2000" b="0" dirty="0" smtClean="0">
                <a:solidFill>
                  <a:schemeClr val="bg1"/>
                </a:solidFill>
              </a:rPr>
              <a:t> </a:t>
            </a:r>
            <a:r>
              <a:rPr lang="el-GR" sz="2000" b="0" dirty="0" err="1" smtClean="0">
                <a:solidFill>
                  <a:schemeClr val="bg1"/>
                </a:solidFill>
              </a:rPr>
              <a:t>ελικα</a:t>
            </a:r>
            <a:r>
              <a:rPr lang="el-GR" sz="2000" b="0" dirty="0" smtClean="0">
                <a:solidFill>
                  <a:schemeClr val="bg1"/>
                </a:solidFill>
              </a:rPr>
              <a:t> </a:t>
            </a:r>
            <a:r>
              <a:rPr lang="en-US" sz="2000" b="0" dirty="0" smtClean="0">
                <a:solidFill>
                  <a:schemeClr val="bg1"/>
                </a:solidFill>
              </a:rPr>
              <a:t> </a:t>
            </a:r>
            <a:r>
              <a:rPr lang="el-GR" sz="2000" b="0" dirty="0" smtClean="0">
                <a:solidFill>
                  <a:schemeClr val="bg1"/>
                </a:solidFill>
              </a:rPr>
              <a:t>(</a:t>
            </a:r>
            <a:r>
              <a:rPr lang="el-GR" sz="2000" b="0" dirty="0" err="1" smtClean="0">
                <a:solidFill>
                  <a:schemeClr val="bg1"/>
                </a:solidFill>
              </a:rPr>
              <a:t>προσθιο</a:t>
            </a:r>
            <a:r>
              <a:rPr lang="el-GR" sz="2000" b="0" dirty="0" smtClean="0">
                <a:solidFill>
                  <a:schemeClr val="bg1"/>
                </a:solidFill>
              </a:rPr>
              <a:t> </a:t>
            </a:r>
            <a:r>
              <a:rPr lang="el-GR" sz="2000" b="0" dirty="0" err="1" smtClean="0">
                <a:solidFill>
                  <a:schemeClr val="bg1"/>
                </a:solidFill>
              </a:rPr>
              <a:t>τμημα</a:t>
            </a:r>
            <a:r>
              <a:rPr lang="el-GR" sz="2000" b="0" dirty="0" smtClean="0">
                <a:solidFill>
                  <a:schemeClr val="bg1"/>
                </a:solidFill>
              </a:rPr>
              <a:t> του </a:t>
            </a:r>
            <a:r>
              <a:rPr lang="el-GR" sz="2000" b="0" dirty="0" err="1" smtClean="0">
                <a:solidFill>
                  <a:schemeClr val="bg1"/>
                </a:solidFill>
              </a:rPr>
              <a:t>τοξοειδους</a:t>
            </a:r>
            <a:r>
              <a:rPr lang="el-GR" sz="2000" b="0" dirty="0" smtClean="0">
                <a:solidFill>
                  <a:schemeClr val="bg1"/>
                </a:solidFill>
              </a:rPr>
              <a:t>)</a:t>
            </a:r>
            <a:endParaRPr lang="en-US" sz="2000" b="0" dirty="0" smtClean="0">
              <a:solidFill>
                <a:schemeClr val="bg1"/>
              </a:solidFill>
            </a:endParaRPr>
          </a:p>
          <a:p>
            <a:r>
              <a:rPr lang="el-GR" sz="2000" b="0" dirty="0" err="1" smtClean="0">
                <a:solidFill>
                  <a:schemeClr val="bg1"/>
                </a:solidFill>
              </a:rPr>
              <a:t>Βλαβη</a:t>
            </a:r>
            <a:r>
              <a:rPr lang="en-US" sz="2000" b="0" dirty="0" smtClean="0">
                <a:solidFill>
                  <a:schemeClr val="bg1"/>
                </a:solidFill>
              </a:rPr>
              <a:t> = </a:t>
            </a:r>
            <a:r>
              <a:rPr lang="el-GR" sz="2000" b="0" dirty="0" err="1" smtClean="0">
                <a:solidFill>
                  <a:schemeClr val="bg1"/>
                </a:solidFill>
              </a:rPr>
              <a:t>Αριστερο</a:t>
            </a:r>
            <a:r>
              <a:rPr lang="el-GR" sz="2000" b="0" dirty="0" smtClean="0">
                <a:solidFill>
                  <a:schemeClr val="bg1"/>
                </a:solidFill>
              </a:rPr>
              <a:t> </a:t>
            </a:r>
            <a:r>
              <a:rPr lang="el-GR" sz="2000" b="0" dirty="0" err="1" smtClean="0">
                <a:solidFill>
                  <a:schemeClr val="bg1"/>
                </a:solidFill>
              </a:rPr>
              <a:t>Ημισφαιριο</a:t>
            </a:r>
            <a:r>
              <a:rPr lang="el-GR" sz="2000" b="0" dirty="0" smtClean="0">
                <a:solidFill>
                  <a:schemeClr val="bg1"/>
                </a:solidFill>
              </a:rPr>
              <a:t>/ </a:t>
            </a:r>
            <a:r>
              <a:rPr lang="el-GR" sz="2000" b="0" dirty="0" err="1" smtClean="0">
                <a:solidFill>
                  <a:schemeClr val="bg1"/>
                </a:solidFill>
              </a:rPr>
              <a:t>φωνηματικα</a:t>
            </a:r>
            <a:r>
              <a:rPr lang="el-GR" sz="2000" b="0" dirty="0" smtClean="0">
                <a:solidFill>
                  <a:schemeClr val="bg1"/>
                </a:solidFill>
              </a:rPr>
              <a:t> </a:t>
            </a:r>
            <a:r>
              <a:rPr lang="el-GR" sz="2000" b="0" dirty="0" err="1" smtClean="0">
                <a:solidFill>
                  <a:schemeClr val="bg1"/>
                </a:solidFill>
              </a:rPr>
              <a:t>λαθη</a:t>
            </a:r>
            <a:r>
              <a:rPr lang="en-US" sz="2000" b="0" dirty="0" smtClean="0">
                <a:solidFill>
                  <a:schemeClr val="bg1"/>
                </a:solidFill>
              </a:rPr>
              <a:t> </a:t>
            </a:r>
          </a:p>
          <a:p>
            <a:r>
              <a:rPr lang="en-US" sz="2000" b="0" dirty="0">
                <a:solidFill>
                  <a:schemeClr val="bg1"/>
                </a:solidFill>
              </a:rPr>
              <a:t> </a:t>
            </a:r>
            <a:r>
              <a:rPr lang="en-US" sz="2000" b="0" dirty="0" smtClean="0">
                <a:solidFill>
                  <a:schemeClr val="bg1"/>
                </a:solidFill>
              </a:rPr>
              <a:t>           </a:t>
            </a:r>
            <a:r>
              <a:rPr lang="el-GR" sz="2000" b="0" dirty="0" smtClean="0">
                <a:solidFill>
                  <a:schemeClr val="bg1"/>
                </a:solidFill>
              </a:rPr>
              <a:t>   </a:t>
            </a:r>
            <a:r>
              <a:rPr lang="el-GR" sz="2000" b="0" dirty="0" err="1" smtClean="0">
                <a:solidFill>
                  <a:schemeClr val="bg1"/>
                </a:solidFill>
              </a:rPr>
              <a:t>Δεξιο</a:t>
            </a:r>
            <a:r>
              <a:rPr lang="el-GR" sz="2000" b="0" dirty="0" smtClean="0">
                <a:solidFill>
                  <a:schemeClr val="bg1"/>
                </a:solidFill>
              </a:rPr>
              <a:t> </a:t>
            </a:r>
            <a:r>
              <a:rPr lang="el-GR" sz="2000" b="0" dirty="0" err="1" smtClean="0">
                <a:solidFill>
                  <a:schemeClr val="bg1"/>
                </a:solidFill>
              </a:rPr>
              <a:t>Ημισφαιριο</a:t>
            </a:r>
            <a:r>
              <a:rPr lang="el-GR" sz="2000" b="0" dirty="0" smtClean="0">
                <a:solidFill>
                  <a:schemeClr val="bg1"/>
                </a:solidFill>
              </a:rPr>
              <a:t>/ </a:t>
            </a:r>
            <a:r>
              <a:rPr lang="el-GR" sz="2000" b="0" dirty="0" err="1" smtClean="0">
                <a:solidFill>
                  <a:schemeClr val="bg1"/>
                </a:solidFill>
              </a:rPr>
              <a:t>οπτικοχωρικες</a:t>
            </a:r>
            <a:r>
              <a:rPr lang="el-GR" sz="2000" b="0" dirty="0" smtClean="0">
                <a:solidFill>
                  <a:schemeClr val="bg1"/>
                </a:solidFill>
              </a:rPr>
              <a:t> </a:t>
            </a:r>
            <a:r>
              <a:rPr lang="el-GR" sz="2000" b="0" dirty="0" err="1" smtClean="0">
                <a:solidFill>
                  <a:schemeClr val="bg1"/>
                </a:solidFill>
              </a:rPr>
              <a:t>διαταραχες</a:t>
            </a:r>
            <a:r>
              <a:rPr lang="el-GR" sz="2000" b="0" dirty="0" smtClean="0">
                <a:solidFill>
                  <a:schemeClr val="bg1"/>
                </a:solidFill>
              </a:rPr>
              <a:t> πχ   </a:t>
            </a:r>
            <a:r>
              <a:rPr lang="el-GR" sz="2000" b="0" dirty="0" err="1" smtClean="0">
                <a:solidFill>
                  <a:schemeClr val="bg1"/>
                </a:solidFill>
              </a:rPr>
              <a:t>ημιαμελεια</a:t>
            </a:r>
            <a:r>
              <a:rPr lang="en-US" sz="2000" b="0" dirty="0" smtClean="0">
                <a:solidFill>
                  <a:schemeClr val="bg1"/>
                </a:solidFill>
              </a:rPr>
              <a:t> </a:t>
            </a:r>
          </a:p>
          <a:p>
            <a:endParaRPr lang="en-US" sz="2000" b="0" dirty="0" smtClean="0">
              <a:solidFill>
                <a:schemeClr val="bg1"/>
              </a:solidFill>
            </a:endParaRPr>
          </a:p>
          <a:p>
            <a:endParaRPr lang="en-US" sz="2000" b="0" dirty="0" smtClean="0">
              <a:solidFill>
                <a:schemeClr val="bg1"/>
              </a:solidFill>
            </a:endParaRPr>
          </a:p>
          <a:p>
            <a:endParaRPr lang="en-US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2321" y="1798868"/>
            <a:ext cx="4889679" cy="4433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57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8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28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28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0" end="3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30" end="3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1" end="3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31" end="3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2" end="3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">
                                            <p:txEl>
                                              <p:pRg st="32" end="3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3" end="3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">
                                            <p:txEl>
                                              <p:pRg st="33" end="3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320520"/>
            <a:ext cx="10515600" cy="1325563"/>
          </a:xfrm>
        </p:spPr>
        <p:txBody>
          <a:bodyPr/>
          <a:lstStyle/>
          <a:p>
            <a:r>
              <a:rPr lang="el-GR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Τοξοειδες</a:t>
            </a:r>
            <a:r>
              <a:rPr lang="el-GR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el-GR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δεματιο</a:t>
            </a:r>
            <a:endParaRPr lang="en-US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9786" y="983301"/>
            <a:ext cx="5157787" cy="1035302"/>
          </a:xfrm>
        </p:spPr>
        <p:txBody>
          <a:bodyPr>
            <a:noAutofit/>
          </a:bodyPr>
          <a:lstStyle/>
          <a:p>
            <a:endParaRPr lang="en-US" b="0" dirty="0" smtClean="0">
              <a:solidFill>
                <a:schemeClr val="accent2">
                  <a:lumMod val="20000"/>
                  <a:lumOff val="80000"/>
                </a:schemeClr>
              </a:solidFill>
            </a:endParaRPr>
          </a:p>
          <a:p>
            <a:endParaRPr lang="en-US" b="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  <a:p>
            <a:r>
              <a:rPr lang="el-GR" sz="2800" b="0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Μερος</a:t>
            </a:r>
            <a:r>
              <a:rPr lang="el-GR" sz="2800" b="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του </a:t>
            </a:r>
            <a:r>
              <a:rPr lang="el-GR" sz="2800" b="0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ανω</a:t>
            </a:r>
            <a:r>
              <a:rPr lang="el-GR" sz="2800" b="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el-GR" sz="2800" b="0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επιμηκους</a:t>
            </a:r>
            <a:endParaRPr lang="en-US" sz="2800" b="0" dirty="0" smtClean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839786" y="2067192"/>
            <a:ext cx="5980114" cy="451391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l-GR" sz="2000" dirty="0" smtClean="0">
              <a:solidFill>
                <a:schemeClr val="accent2">
                  <a:lumMod val="20000"/>
                  <a:lumOff val="80000"/>
                </a:schemeClr>
              </a:solidFill>
            </a:endParaRPr>
          </a:p>
          <a:p>
            <a:pPr marL="0" indent="0">
              <a:buNone/>
            </a:pPr>
            <a:r>
              <a:rPr lang="el-GR" sz="2000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Αριστερο</a:t>
            </a:r>
            <a:r>
              <a:rPr lang="el-GR" sz="20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el-GR" sz="2000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ημισφαιριο</a:t>
            </a:r>
            <a:r>
              <a:rPr lang="en-US" sz="20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= </a:t>
            </a:r>
            <a:r>
              <a:rPr lang="el-GR" sz="2000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γλωσσικη</a:t>
            </a:r>
            <a:r>
              <a:rPr lang="el-GR" sz="20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el-GR" sz="2000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επεξεργασια</a:t>
            </a:r>
            <a:r>
              <a:rPr lang="en-US" sz="20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, </a:t>
            </a:r>
            <a:r>
              <a:rPr lang="el-GR" sz="20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«</a:t>
            </a:r>
            <a:r>
              <a:rPr lang="el-GR" sz="2000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μετατρεπει</a:t>
            </a:r>
            <a:r>
              <a:rPr lang="el-GR" sz="20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» το </a:t>
            </a:r>
            <a:r>
              <a:rPr lang="el-GR" sz="2000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ακουστικη</a:t>
            </a:r>
            <a:r>
              <a:rPr lang="el-GR" sz="20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0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el-GR" sz="2000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πληροφορια</a:t>
            </a:r>
            <a:r>
              <a:rPr lang="el-GR" sz="20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σε </a:t>
            </a:r>
            <a:r>
              <a:rPr lang="el-GR" sz="2000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κινηση</a:t>
            </a:r>
            <a:r>
              <a:rPr lang="en-US" sz="20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 </a:t>
            </a:r>
          </a:p>
          <a:p>
            <a:pPr marL="0" indent="0">
              <a:buNone/>
            </a:pPr>
            <a:r>
              <a:rPr lang="el-GR" sz="2000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Βλαβη</a:t>
            </a:r>
            <a:r>
              <a:rPr lang="en-US" sz="20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:</a:t>
            </a:r>
            <a:r>
              <a:rPr lang="el-GR" sz="20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0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Long segment /anterior segment =  </a:t>
            </a:r>
            <a:r>
              <a:rPr lang="el-GR" sz="2000" u="sng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λαθη</a:t>
            </a:r>
            <a:r>
              <a:rPr lang="el-GR" sz="2000" u="sng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σε </a:t>
            </a:r>
            <a:r>
              <a:rPr lang="el-GR" sz="2000" u="sng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επαναληψη</a:t>
            </a:r>
            <a:r>
              <a:rPr lang="en-US" sz="2000" u="sng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0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( </a:t>
            </a:r>
            <a:r>
              <a:rPr lang="el-GR" sz="20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αφασία </a:t>
            </a:r>
            <a:r>
              <a:rPr lang="el-GR" sz="2000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αγωγης</a:t>
            </a:r>
            <a:r>
              <a:rPr lang="en-US" sz="20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) , </a:t>
            </a:r>
            <a:r>
              <a:rPr lang="el-GR" sz="2000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φωνηματικα</a:t>
            </a:r>
            <a:r>
              <a:rPr lang="el-GR" sz="20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el-GR" sz="2000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λαθη</a:t>
            </a:r>
            <a:r>
              <a:rPr lang="el-GR" sz="20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.</a:t>
            </a:r>
            <a:r>
              <a:rPr lang="en-US" sz="20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Posterior segment= </a:t>
            </a:r>
            <a:r>
              <a:rPr lang="el-GR" sz="2000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σημασιολογικα</a:t>
            </a:r>
            <a:r>
              <a:rPr lang="el-GR" sz="20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el-GR" sz="2000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λαθη</a:t>
            </a:r>
            <a:r>
              <a:rPr lang="en-US" sz="20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</a:p>
          <a:p>
            <a:pPr marL="0" indent="0">
              <a:buNone/>
            </a:pPr>
            <a:endParaRPr lang="en-US" sz="2000" dirty="0" smtClean="0">
              <a:solidFill>
                <a:schemeClr val="accent2">
                  <a:lumMod val="20000"/>
                  <a:lumOff val="80000"/>
                </a:schemeClr>
              </a:solidFill>
            </a:endParaRPr>
          </a:p>
          <a:p>
            <a:pPr marL="0" indent="0">
              <a:buNone/>
            </a:pPr>
            <a:endParaRPr lang="el-GR" sz="2000" dirty="0" smtClean="0">
              <a:solidFill>
                <a:schemeClr val="accent2">
                  <a:lumMod val="20000"/>
                  <a:lumOff val="80000"/>
                </a:schemeClr>
              </a:solidFill>
            </a:endParaRPr>
          </a:p>
          <a:p>
            <a:pPr marL="0" indent="0">
              <a:buNone/>
            </a:pPr>
            <a:r>
              <a:rPr lang="el-GR" sz="2000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Δεξιο</a:t>
            </a:r>
            <a:r>
              <a:rPr lang="el-GR" sz="20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el-GR" sz="2000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ημισφαιριο</a:t>
            </a:r>
            <a:r>
              <a:rPr lang="en-US" sz="20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=</a:t>
            </a:r>
            <a:r>
              <a:rPr lang="el-GR" sz="2000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Οπτικοχωρικη</a:t>
            </a:r>
            <a:r>
              <a:rPr lang="el-GR" sz="20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el-GR" sz="2000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επεξεργασια</a:t>
            </a:r>
            <a:endParaRPr lang="en-US" sz="2000" dirty="0" smtClean="0">
              <a:solidFill>
                <a:schemeClr val="accent2">
                  <a:lumMod val="20000"/>
                  <a:lumOff val="80000"/>
                </a:schemeClr>
              </a:solidFill>
            </a:endParaRPr>
          </a:p>
          <a:p>
            <a:pPr marL="0" indent="0">
              <a:buNone/>
            </a:pPr>
            <a:r>
              <a:rPr lang="el-GR" sz="2000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Βλαβη</a:t>
            </a:r>
            <a:r>
              <a:rPr lang="en-US" sz="20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= </a:t>
            </a:r>
            <a:r>
              <a:rPr lang="el-GR" sz="2000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ετεροπλευρη</a:t>
            </a:r>
            <a:r>
              <a:rPr lang="el-GR" sz="20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el-GR" sz="2000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οπτικοχωρικη</a:t>
            </a:r>
            <a:r>
              <a:rPr lang="el-GR" sz="20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el-GR" sz="2000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ημιαμελεια</a:t>
            </a:r>
            <a:r>
              <a:rPr lang="en-US" sz="20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</a:p>
          <a:p>
            <a:pPr marL="0" indent="0">
              <a:buNone/>
            </a:pPr>
            <a:endParaRPr lang="en-US" sz="200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8" name="Θέση περιεχομένου 3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0787" y="2067193"/>
            <a:ext cx="5505269" cy="3625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467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08338" y="355600"/>
            <a:ext cx="10647050" cy="1325563"/>
          </a:xfrm>
        </p:spPr>
        <p:txBody>
          <a:bodyPr/>
          <a:lstStyle/>
          <a:p>
            <a:r>
              <a:rPr lang="el-GR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Κατω </a:t>
            </a:r>
            <a:r>
              <a:rPr lang="el-GR" dirty="0" err="1">
                <a:solidFill>
                  <a:schemeClr val="accent2">
                    <a:lumMod val="20000"/>
                    <a:lumOff val="80000"/>
                  </a:schemeClr>
                </a:solidFill>
              </a:rPr>
              <a:t>μετωποινιακο</a:t>
            </a:r>
            <a:r>
              <a:rPr lang="el-GR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el-GR" dirty="0" err="1">
                <a:solidFill>
                  <a:schemeClr val="accent2">
                    <a:lumMod val="20000"/>
                    <a:lumOff val="80000"/>
                  </a:schemeClr>
                </a:solidFill>
              </a:rPr>
              <a:t>δεματιο</a:t>
            </a:r>
            <a:r>
              <a:rPr lang="el-GR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en-US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(IFOF)</a:t>
            </a:r>
            <a:br>
              <a:rPr lang="en-US" dirty="0">
                <a:solidFill>
                  <a:schemeClr val="accent2">
                    <a:lumMod val="20000"/>
                    <a:lumOff val="80000"/>
                  </a:schemeClr>
                </a:solidFill>
              </a:rPr>
            </a:br>
            <a:endParaRPr lang="en-US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08338" y="1269207"/>
            <a:ext cx="6467162" cy="823912"/>
          </a:xfrm>
        </p:spPr>
        <p:txBody>
          <a:bodyPr>
            <a:normAutofit/>
          </a:bodyPr>
          <a:lstStyle/>
          <a:p>
            <a:r>
              <a:rPr lang="el-GR" sz="28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8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T</a:t>
            </a:r>
            <a:r>
              <a:rPr lang="el-GR" sz="28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ο </a:t>
            </a:r>
            <a:r>
              <a:rPr lang="el-GR" sz="2800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κυριο</a:t>
            </a:r>
            <a:r>
              <a:rPr lang="el-GR" sz="28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el-GR" sz="2800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κοιλιακο</a:t>
            </a:r>
            <a:r>
              <a:rPr lang="el-GR" sz="28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el-GR" sz="2800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δεματιο</a:t>
            </a:r>
            <a:r>
              <a:rPr lang="el-GR" sz="28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του </a:t>
            </a:r>
            <a:r>
              <a:rPr lang="el-GR" sz="2800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λογου</a:t>
            </a:r>
            <a:r>
              <a:rPr lang="en-US" sz="28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endParaRPr lang="en-US" sz="280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596900" y="2505075"/>
            <a:ext cx="5956300" cy="4186239"/>
          </a:xfrm>
        </p:spPr>
        <p:txBody>
          <a:bodyPr/>
          <a:lstStyle/>
          <a:p>
            <a:r>
              <a:rPr lang="el-GR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Συνδεει</a:t>
            </a:r>
            <a:r>
              <a:rPr lang="el-GR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το </a:t>
            </a:r>
            <a:r>
              <a:rPr lang="el-GR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πλαγιο</a:t>
            </a:r>
            <a:r>
              <a:rPr lang="el-GR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και </a:t>
            </a:r>
            <a:r>
              <a:rPr lang="el-GR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εσω</a:t>
            </a:r>
            <a:r>
              <a:rPr lang="el-GR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el-GR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κογχομετωπιαιο</a:t>
            </a:r>
            <a:r>
              <a:rPr lang="el-GR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el-GR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φλοιο</a:t>
            </a:r>
            <a:r>
              <a:rPr lang="el-GR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με το </a:t>
            </a:r>
            <a:r>
              <a:rPr lang="el-GR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οπισθιο</a:t>
            </a:r>
            <a:r>
              <a:rPr lang="el-GR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el-GR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κροταφικο</a:t>
            </a:r>
            <a:r>
              <a:rPr lang="el-GR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el-GR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φλοιο</a:t>
            </a:r>
            <a:r>
              <a:rPr lang="el-GR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και τον </a:t>
            </a:r>
            <a:r>
              <a:rPr lang="el-GR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ινιακο</a:t>
            </a:r>
            <a:r>
              <a:rPr lang="el-GR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el-GR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λοβο</a:t>
            </a:r>
            <a:endParaRPr lang="en-US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  <a:p>
            <a:endParaRPr lang="en-US" dirty="0" smtClean="0">
              <a:solidFill>
                <a:schemeClr val="accent2">
                  <a:lumMod val="20000"/>
                  <a:lumOff val="80000"/>
                </a:schemeClr>
              </a:solidFill>
            </a:endParaRPr>
          </a:p>
          <a:p>
            <a:r>
              <a:rPr lang="el-GR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Σημασιολογικο</a:t>
            </a:r>
            <a:r>
              <a:rPr lang="el-GR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el-GR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κομματι</a:t>
            </a:r>
            <a:r>
              <a:rPr lang="el-GR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του </a:t>
            </a:r>
            <a:r>
              <a:rPr lang="el-GR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λογου</a:t>
            </a:r>
            <a:endParaRPr lang="en-US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  <a:p>
            <a:r>
              <a:rPr lang="el-GR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Βλαβη</a:t>
            </a:r>
            <a:r>
              <a:rPr lang="en-US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= </a:t>
            </a:r>
            <a:r>
              <a:rPr lang="el-GR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σημασιολογικες</a:t>
            </a:r>
            <a:r>
              <a:rPr lang="el-GR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el-GR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παραφασιες</a:t>
            </a:r>
            <a:r>
              <a:rPr lang="el-GR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endParaRPr lang="en-US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5" name="Θέση περιεχομένου 4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7681" y="1685133"/>
            <a:ext cx="4747707" cy="3719402"/>
          </a:xfrm>
        </p:spPr>
      </p:pic>
    </p:spTree>
    <p:extLst>
      <p:ext uri="{BB962C8B-B14F-4D97-AF65-F5344CB8AC3E}">
        <p14:creationId xmlns:p14="http://schemas.microsoft.com/office/powerpoint/2010/main" val="2138494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Αγκιστρο</a:t>
            </a:r>
            <a:endParaRPr lang="en-US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939801" y="1857374"/>
            <a:ext cx="5537199" cy="4633577"/>
          </a:xfrm>
        </p:spPr>
        <p:txBody>
          <a:bodyPr>
            <a:normAutofit fontScale="92500" lnSpcReduction="20000"/>
          </a:bodyPr>
          <a:lstStyle/>
          <a:p>
            <a:r>
              <a:rPr lang="el-GR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Κοιλιακο</a:t>
            </a:r>
            <a:r>
              <a:rPr lang="el-GR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el-GR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δεματιο</a:t>
            </a:r>
            <a:r>
              <a:rPr lang="el-GR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που </a:t>
            </a:r>
            <a:r>
              <a:rPr lang="el-GR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συνδεει</a:t>
            </a:r>
            <a:r>
              <a:rPr lang="el-GR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τον </a:t>
            </a:r>
            <a:r>
              <a:rPr lang="el-GR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κροταφικο</a:t>
            </a:r>
            <a:r>
              <a:rPr lang="el-GR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el-GR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πολο</a:t>
            </a:r>
            <a:r>
              <a:rPr lang="el-GR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με το </a:t>
            </a:r>
            <a:r>
              <a:rPr lang="el-GR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πλαγιο</a:t>
            </a:r>
            <a:r>
              <a:rPr lang="el-GR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και </a:t>
            </a:r>
            <a:r>
              <a:rPr lang="el-GR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εσω</a:t>
            </a:r>
            <a:r>
              <a:rPr lang="el-GR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el-GR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κογχομετωπιαιο</a:t>
            </a:r>
            <a:r>
              <a:rPr lang="el-GR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el-GR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φλοιο</a:t>
            </a:r>
            <a:endParaRPr lang="el-GR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  <a:p>
            <a:endParaRPr lang="en-US" dirty="0" smtClean="0">
              <a:solidFill>
                <a:schemeClr val="accent2">
                  <a:lumMod val="20000"/>
                  <a:lumOff val="80000"/>
                </a:schemeClr>
              </a:solidFill>
            </a:endParaRPr>
          </a:p>
          <a:p>
            <a:r>
              <a:rPr lang="el-GR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Λειτουργικα</a:t>
            </a:r>
            <a:r>
              <a:rPr lang="el-GR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el-GR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τμημα</a:t>
            </a:r>
            <a:r>
              <a:rPr lang="el-GR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του </a:t>
            </a:r>
            <a:r>
              <a:rPr lang="el-GR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μεταιχμιακου</a:t>
            </a:r>
            <a:r>
              <a:rPr lang="el-GR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el-GR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συστηματος</a:t>
            </a:r>
            <a:endParaRPr lang="en-US" dirty="0" smtClean="0">
              <a:solidFill>
                <a:schemeClr val="accent2">
                  <a:lumMod val="20000"/>
                  <a:lumOff val="80000"/>
                </a:schemeClr>
              </a:solidFill>
            </a:endParaRPr>
          </a:p>
          <a:p>
            <a:endParaRPr lang="en-US" dirty="0" smtClean="0">
              <a:solidFill>
                <a:schemeClr val="accent2">
                  <a:lumMod val="20000"/>
                  <a:lumOff val="80000"/>
                </a:schemeClr>
              </a:solidFill>
            </a:endParaRPr>
          </a:p>
          <a:p>
            <a:r>
              <a:rPr lang="el-GR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Λόγος</a:t>
            </a:r>
            <a:r>
              <a:rPr lang="en-US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(</a:t>
            </a:r>
            <a:r>
              <a:rPr lang="el-GR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σημασιολογικο</a:t>
            </a:r>
            <a:r>
              <a:rPr lang="el-GR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el-GR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κομματι</a:t>
            </a:r>
            <a:r>
              <a:rPr lang="en-US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)</a:t>
            </a:r>
          </a:p>
          <a:p>
            <a:r>
              <a:rPr lang="en-US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M</a:t>
            </a:r>
            <a:r>
              <a:rPr lang="el-GR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νημη</a:t>
            </a:r>
            <a:r>
              <a:rPr lang="en-US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</a:p>
          <a:p>
            <a:r>
              <a:rPr lang="el-GR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Συναισθημα</a:t>
            </a:r>
            <a:endParaRPr lang="en-US" dirty="0" smtClean="0">
              <a:solidFill>
                <a:schemeClr val="accent2">
                  <a:lumMod val="20000"/>
                  <a:lumOff val="80000"/>
                </a:schemeClr>
              </a:solidFill>
            </a:endParaRPr>
          </a:p>
          <a:p>
            <a:r>
              <a:rPr lang="el-GR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Μνημη</a:t>
            </a:r>
            <a:r>
              <a:rPr lang="el-GR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el-GR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ονοματων</a:t>
            </a:r>
            <a:r>
              <a:rPr lang="el-GR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el-GR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διασημων</a:t>
            </a:r>
            <a:r>
              <a:rPr lang="el-GR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el-GR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προσωπων</a:t>
            </a:r>
            <a:r>
              <a:rPr lang="el-GR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(</a:t>
            </a:r>
            <a:r>
              <a:rPr lang="el-GR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ηλεκτρικη</a:t>
            </a:r>
            <a:r>
              <a:rPr lang="el-GR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διέγερση </a:t>
            </a:r>
            <a:r>
              <a:rPr lang="en-US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)</a:t>
            </a:r>
          </a:p>
        </p:txBody>
      </p:sp>
      <p:pic>
        <p:nvPicPr>
          <p:cNvPr id="7" name="Θέση περιεχομένου 6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9100" y="1857375"/>
            <a:ext cx="3963417" cy="3409010"/>
          </a:xfr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1249565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Κατω </a:t>
            </a:r>
            <a:r>
              <a:rPr lang="el-GR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επίμηκες δεμάτιο</a:t>
            </a:r>
            <a:r>
              <a:rPr lang="en-US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el-GR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(</a:t>
            </a:r>
            <a:r>
              <a:rPr lang="en-US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ILF</a:t>
            </a:r>
            <a:r>
              <a:rPr lang="el-GR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)</a:t>
            </a:r>
            <a:endParaRPr lang="en-US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endParaRPr lang="en-US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839788" y="1978818"/>
            <a:ext cx="5726112" cy="4231481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l-GR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Κοιλιακο</a:t>
            </a:r>
            <a:r>
              <a:rPr lang="el-GR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el-GR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δεματιο</a:t>
            </a:r>
            <a:r>
              <a:rPr lang="en-US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endParaRPr lang="en-US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  <a:p>
            <a:pPr marL="0" indent="0">
              <a:buNone/>
            </a:pPr>
            <a:r>
              <a:rPr lang="el-GR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Συνδεει</a:t>
            </a:r>
            <a:r>
              <a:rPr lang="el-GR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el-GR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ινιακο</a:t>
            </a:r>
            <a:r>
              <a:rPr lang="el-GR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el-GR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φλοιο</a:t>
            </a:r>
            <a:r>
              <a:rPr lang="el-GR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με </a:t>
            </a:r>
            <a:r>
              <a:rPr lang="el-GR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κροταφικο</a:t>
            </a:r>
            <a:r>
              <a:rPr lang="el-GR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el-GR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πολο</a:t>
            </a:r>
            <a:endParaRPr lang="en-US" dirty="0" smtClean="0">
              <a:solidFill>
                <a:schemeClr val="accent2">
                  <a:lumMod val="20000"/>
                  <a:lumOff val="80000"/>
                </a:schemeClr>
              </a:solidFill>
            </a:endParaRPr>
          </a:p>
          <a:p>
            <a:endParaRPr lang="en-US" dirty="0" smtClean="0">
              <a:solidFill>
                <a:schemeClr val="accent2">
                  <a:lumMod val="20000"/>
                  <a:lumOff val="80000"/>
                </a:schemeClr>
              </a:solidFill>
            </a:endParaRPr>
          </a:p>
          <a:p>
            <a:pPr marL="0" indent="0">
              <a:buNone/>
            </a:pPr>
            <a:r>
              <a:rPr lang="el-GR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Λειτουργία </a:t>
            </a:r>
            <a:r>
              <a:rPr lang="en-US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= </a:t>
            </a:r>
            <a:r>
              <a:rPr lang="el-GR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Οπτική αναγνώριση</a:t>
            </a:r>
            <a:r>
              <a:rPr lang="en-US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.</a:t>
            </a:r>
          </a:p>
          <a:p>
            <a:pPr marL="0" indent="0">
              <a:buNone/>
            </a:pPr>
            <a:endParaRPr lang="en-US" dirty="0" smtClean="0">
              <a:solidFill>
                <a:schemeClr val="accent2">
                  <a:lumMod val="20000"/>
                  <a:lumOff val="80000"/>
                </a:schemeClr>
              </a:solidFill>
            </a:endParaRPr>
          </a:p>
          <a:p>
            <a:pPr marL="0" indent="0">
              <a:buNone/>
            </a:pPr>
            <a:r>
              <a:rPr lang="el-GR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Βλαβη</a:t>
            </a:r>
            <a:r>
              <a:rPr lang="en-US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:</a:t>
            </a:r>
          </a:p>
          <a:p>
            <a:pPr marL="0" indent="0">
              <a:buNone/>
            </a:pPr>
            <a:r>
              <a:rPr lang="el-GR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Αριστερο</a:t>
            </a:r>
            <a:r>
              <a:rPr lang="el-GR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el-GR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ημισφαιριο</a:t>
            </a:r>
            <a:r>
              <a:rPr lang="en-US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= </a:t>
            </a:r>
            <a:r>
              <a:rPr lang="el-GR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αγνωσια</a:t>
            </a:r>
            <a:r>
              <a:rPr lang="el-GR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el-GR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αντικειμενων</a:t>
            </a:r>
            <a:r>
              <a:rPr lang="el-GR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, </a:t>
            </a:r>
            <a:r>
              <a:rPr lang="el-GR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δυσλεξια</a:t>
            </a:r>
            <a:r>
              <a:rPr lang="en-US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</a:p>
          <a:p>
            <a:pPr marL="0" indent="0">
              <a:buNone/>
            </a:pPr>
            <a:endParaRPr lang="en-US" dirty="0" smtClean="0">
              <a:solidFill>
                <a:schemeClr val="accent2">
                  <a:lumMod val="20000"/>
                  <a:lumOff val="80000"/>
                </a:schemeClr>
              </a:solidFill>
            </a:endParaRPr>
          </a:p>
          <a:p>
            <a:pPr marL="0" indent="0">
              <a:buNone/>
            </a:pPr>
            <a:r>
              <a:rPr lang="el-GR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Δεξιο</a:t>
            </a:r>
            <a:r>
              <a:rPr lang="el-GR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el-GR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ημισφαιριο</a:t>
            </a:r>
            <a:r>
              <a:rPr lang="en-US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= </a:t>
            </a:r>
            <a:r>
              <a:rPr lang="el-GR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προσωποαγνωσια</a:t>
            </a:r>
            <a:r>
              <a:rPr lang="el-GR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endParaRPr lang="en-US" dirty="0" smtClean="0">
              <a:solidFill>
                <a:schemeClr val="accent2">
                  <a:lumMod val="20000"/>
                  <a:lumOff val="80000"/>
                </a:schemeClr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  </a:t>
            </a:r>
            <a:endParaRPr lang="en-US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5" name="Θέση περιεχομένου 4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1600" y="1978818"/>
            <a:ext cx="5106511" cy="3907498"/>
          </a:xfrm>
        </p:spPr>
      </p:pic>
    </p:spTree>
    <p:extLst>
      <p:ext uri="{BB962C8B-B14F-4D97-AF65-F5344CB8AC3E}">
        <p14:creationId xmlns:p14="http://schemas.microsoft.com/office/powerpoint/2010/main" val="1667638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Προσαγωγειο</a:t>
            </a:r>
            <a:r>
              <a:rPr lang="en-US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endParaRPr lang="en-US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endParaRPr lang="en-US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6018212" cy="3684588"/>
          </a:xfrm>
        </p:spPr>
        <p:txBody>
          <a:bodyPr/>
          <a:lstStyle/>
          <a:p>
            <a:pPr marL="0" indent="0">
              <a:buNone/>
            </a:pPr>
            <a:r>
              <a:rPr lang="el-GR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Λειτουργικα</a:t>
            </a:r>
            <a:r>
              <a:rPr lang="el-GR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el-GR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κομματι</a:t>
            </a:r>
            <a:r>
              <a:rPr lang="el-GR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του </a:t>
            </a:r>
            <a:r>
              <a:rPr lang="el-GR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μεταιχμιακου</a:t>
            </a:r>
            <a:r>
              <a:rPr lang="el-GR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el-GR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συστηματος</a:t>
            </a:r>
            <a:endParaRPr lang="en-US" dirty="0" smtClean="0">
              <a:solidFill>
                <a:schemeClr val="accent2">
                  <a:lumMod val="20000"/>
                  <a:lumOff val="80000"/>
                </a:schemeClr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chemeClr val="accent2">
                  <a:lumMod val="20000"/>
                  <a:lumOff val="80000"/>
                </a:schemeClr>
              </a:solidFill>
            </a:endParaRPr>
          </a:p>
          <a:p>
            <a:pPr marL="0" indent="0">
              <a:buNone/>
            </a:pPr>
            <a:r>
              <a:rPr lang="el-GR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Προσθιο</a:t>
            </a:r>
            <a:r>
              <a:rPr lang="el-GR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el-GR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τμημα</a:t>
            </a:r>
            <a:endParaRPr lang="en-US" dirty="0" smtClean="0">
              <a:solidFill>
                <a:schemeClr val="accent2">
                  <a:lumMod val="20000"/>
                  <a:lumOff val="80000"/>
                </a:schemeClr>
              </a:solidFill>
            </a:endParaRPr>
          </a:p>
          <a:p>
            <a:r>
              <a:rPr lang="el-GR" dirty="0" err="1">
                <a:solidFill>
                  <a:schemeClr val="accent2">
                    <a:lumMod val="20000"/>
                    <a:lumOff val="80000"/>
                  </a:schemeClr>
                </a:solidFill>
              </a:rPr>
              <a:t>Π</a:t>
            </a:r>
            <a:r>
              <a:rPr lang="el-GR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ροσοχη</a:t>
            </a:r>
            <a:endParaRPr lang="en-US" dirty="0" smtClean="0">
              <a:solidFill>
                <a:schemeClr val="accent2">
                  <a:lumMod val="20000"/>
                  <a:lumOff val="80000"/>
                </a:schemeClr>
              </a:solidFill>
            </a:endParaRPr>
          </a:p>
          <a:p>
            <a:r>
              <a:rPr lang="en-US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M</a:t>
            </a:r>
            <a:r>
              <a:rPr lang="el-GR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νημη</a:t>
            </a:r>
            <a:endParaRPr lang="en-US" dirty="0" smtClean="0">
              <a:solidFill>
                <a:schemeClr val="accent2">
                  <a:lumMod val="20000"/>
                  <a:lumOff val="80000"/>
                </a:schemeClr>
              </a:solidFill>
            </a:endParaRPr>
          </a:p>
          <a:p>
            <a:r>
              <a:rPr lang="el-GR" dirty="0" err="1" smtClean="0">
                <a:solidFill>
                  <a:schemeClr val="bg1"/>
                </a:solidFill>
              </a:rPr>
              <a:t>Συναισθημα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Θέση περιεχομένου 4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6549" y="1648904"/>
            <a:ext cx="4913313" cy="4508864"/>
          </a:xfrm>
        </p:spPr>
      </p:pic>
      <p:sp>
        <p:nvSpPr>
          <p:cNvPr id="7" name="Ορθογώνιο 6"/>
          <p:cNvSpPr/>
          <p:nvPr/>
        </p:nvSpPr>
        <p:spPr>
          <a:xfrm>
            <a:off x="5997575" y="1122966"/>
            <a:ext cx="444500" cy="66689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3522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84294" y="80920"/>
            <a:ext cx="10515600" cy="1325563"/>
          </a:xfrm>
        </p:spPr>
        <p:txBody>
          <a:bodyPr/>
          <a:lstStyle/>
          <a:p>
            <a:r>
              <a:rPr lang="en-US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CST </a:t>
            </a:r>
            <a:endParaRPr lang="en-US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784294" y="1406483"/>
            <a:ext cx="5882206" cy="5090569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Descending  pathway  </a:t>
            </a:r>
          </a:p>
          <a:p>
            <a:r>
              <a:rPr lang="en-US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Controls contralateral movement </a:t>
            </a:r>
          </a:p>
          <a:p>
            <a:endParaRPr lang="en-US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  <a:p>
            <a:r>
              <a:rPr lang="en-US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Corona </a:t>
            </a:r>
            <a:r>
              <a:rPr lang="en-US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Radiata</a:t>
            </a:r>
            <a:endParaRPr lang="en-US" dirty="0" smtClean="0">
              <a:solidFill>
                <a:schemeClr val="accent2">
                  <a:lumMod val="20000"/>
                  <a:lumOff val="80000"/>
                </a:schemeClr>
              </a:solidFill>
            </a:endParaRPr>
          </a:p>
          <a:p>
            <a:r>
              <a:rPr lang="en-US" sz="22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50% of CST originates from </a:t>
            </a:r>
            <a:r>
              <a:rPr lang="en-US" sz="2200" dirty="0" err="1">
                <a:solidFill>
                  <a:schemeClr val="accent2">
                    <a:lumMod val="20000"/>
                    <a:lumOff val="80000"/>
                  </a:schemeClr>
                </a:solidFill>
              </a:rPr>
              <a:t>p</a:t>
            </a:r>
            <a:r>
              <a:rPr lang="en-US" sz="2200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recentral</a:t>
            </a:r>
            <a:r>
              <a:rPr lang="en-US" sz="22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gurus, rest from premotor, cingulate and post-central gyrus </a:t>
            </a:r>
          </a:p>
          <a:p>
            <a:endParaRPr lang="en-US" sz="220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  <a:p>
            <a:r>
              <a:rPr lang="en-US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Internal capsule </a:t>
            </a:r>
            <a:endParaRPr lang="en-US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  <a:p>
            <a:r>
              <a:rPr lang="en-US" sz="22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Anterior Limb, Genu = cognitive/</a:t>
            </a:r>
            <a:r>
              <a:rPr lang="en-US" sz="2200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behavioural</a:t>
            </a:r>
            <a:r>
              <a:rPr lang="en-US" sz="22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function</a:t>
            </a:r>
          </a:p>
          <a:p>
            <a:r>
              <a:rPr lang="en-US" sz="22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Posterior Limb = motor function/fibers have </a:t>
            </a:r>
            <a:r>
              <a:rPr lang="en-US" sz="2200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somatotopic</a:t>
            </a:r>
            <a:r>
              <a:rPr lang="en-US" sz="22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organization: </a:t>
            </a:r>
          </a:p>
          <a:p>
            <a:r>
              <a:rPr lang="en-US" sz="22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Anterior          posterior </a:t>
            </a:r>
          </a:p>
          <a:p>
            <a:r>
              <a:rPr lang="en-US" sz="2200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Ventrolateral</a:t>
            </a:r>
            <a:r>
              <a:rPr lang="en-US" sz="22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motor      dorsolateral        dorsomedial </a:t>
            </a:r>
            <a:endParaRPr lang="en-US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1755" y="299792"/>
            <a:ext cx="4688888" cy="3690317"/>
          </a:xfrm>
          <a:prstGeom prst="rect">
            <a:avLst/>
          </a:prstGeom>
        </p:spPr>
      </p:pic>
      <p:pic>
        <p:nvPicPr>
          <p:cNvPr id="1026" name="Picture 2" descr="http://study.com/cimages/multimages/16/corticospinaltrac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5149" y="300840"/>
            <a:ext cx="2809875" cy="4124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Ορθογώνιο 8"/>
          <p:cNvSpPr/>
          <p:nvPr/>
        </p:nvSpPr>
        <p:spPr>
          <a:xfrm>
            <a:off x="6850538" y="5058458"/>
            <a:ext cx="3020207" cy="151781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Ευθύγραμμο βέλος σύνδεσης 12"/>
          <p:cNvCxnSpPr/>
          <p:nvPr/>
        </p:nvCxnSpPr>
        <p:spPr>
          <a:xfrm>
            <a:off x="2037347" y="5588376"/>
            <a:ext cx="3048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Ευθύγραμμο βέλος σύνδεσης 14"/>
          <p:cNvCxnSpPr/>
          <p:nvPr/>
        </p:nvCxnSpPr>
        <p:spPr>
          <a:xfrm>
            <a:off x="3184357" y="5909218"/>
            <a:ext cx="3048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Ευθύγραμμο βέλος σύνδεσης 15"/>
          <p:cNvCxnSpPr/>
          <p:nvPr/>
        </p:nvCxnSpPr>
        <p:spPr>
          <a:xfrm>
            <a:off x="4780546" y="5909218"/>
            <a:ext cx="3048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3" name="Εικόνα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44123" y="3682135"/>
            <a:ext cx="2536156" cy="3051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102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7760</TotalTime>
  <Words>534</Words>
  <Application>Microsoft Office PowerPoint</Application>
  <PresentationFormat>Ευρεία οθόνη</PresentationFormat>
  <Paragraphs>150</Paragraphs>
  <Slides>15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Century Gothic</vt:lpstr>
      <vt:lpstr>Θέμα του Office</vt:lpstr>
      <vt:lpstr>Λειτουργικη ανατομια λευκης ουσιας  Eυαγγελια Λιουτα, MSc. Κλινικος Νευροψυχολογος</vt:lpstr>
      <vt:lpstr>Τα κυριοτερα λειτουργικα δεματια </vt:lpstr>
      <vt:lpstr>Ανω επιμηκες δεματιο -SLF</vt:lpstr>
      <vt:lpstr>Τοξοειδες δεματιο</vt:lpstr>
      <vt:lpstr>Κατω μετωποινιακο δεματιο (IFOF) </vt:lpstr>
      <vt:lpstr>Αγκιστρο</vt:lpstr>
      <vt:lpstr>Κατω επίμηκες δεμάτιο (ILF)</vt:lpstr>
      <vt:lpstr>Προσαγωγειο </vt:lpstr>
      <vt:lpstr>CST </vt:lpstr>
      <vt:lpstr>Ψαλιδα </vt:lpstr>
      <vt:lpstr>Μεσολοβιο</vt:lpstr>
      <vt:lpstr>Παρουσίαση του PowerPoint</vt:lpstr>
      <vt:lpstr>Παρουσίαση του PowerPoint</vt:lpstr>
      <vt:lpstr>Home messages </vt:lpstr>
      <vt:lpstr>Παρουσίαση του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Anatomo-Functional Considerations II  Evangelia Liouta, MSc., Dr. Sc.h. cand.  Clinical Neuropsychologist</dc:title>
  <dc:creator>Evangelia Liouta</dc:creator>
  <cp:lastModifiedBy>Eva Liouta</cp:lastModifiedBy>
  <cp:revision>119</cp:revision>
  <dcterms:created xsi:type="dcterms:W3CDTF">2016-04-12T12:05:11Z</dcterms:created>
  <dcterms:modified xsi:type="dcterms:W3CDTF">2018-11-21T11:03:19Z</dcterms:modified>
</cp:coreProperties>
</file>