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96"/>
  </p:notesMasterIdLst>
  <p:sldIdLst>
    <p:sldId id="305" r:id="rId2"/>
    <p:sldId id="358" r:id="rId3"/>
    <p:sldId id="370" r:id="rId4"/>
    <p:sldId id="389" r:id="rId5"/>
    <p:sldId id="2134959093" r:id="rId6"/>
    <p:sldId id="349" r:id="rId7"/>
    <p:sldId id="373" r:id="rId8"/>
    <p:sldId id="372" r:id="rId9"/>
    <p:sldId id="371" r:id="rId10"/>
    <p:sldId id="348" r:id="rId11"/>
    <p:sldId id="360" r:id="rId12"/>
    <p:sldId id="391" r:id="rId13"/>
    <p:sldId id="356" r:id="rId14"/>
    <p:sldId id="351" r:id="rId15"/>
    <p:sldId id="352" r:id="rId16"/>
    <p:sldId id="390" r:id="rId17"/>
    <p:sldId id="388" r:id="rId18"/>
    <p:sldId id="387" r:id="rId19"/>
    <p:sldId id="385" r:id="rId20"/>
    <p:sldId id="386" r:id="rId21"/>
    <p:sldId id="736" r:id="rId22"/>
    <p:sldId id="737" r:id="rId23"/>
    <p:sldId id="738" r:id="rId24"/>
    <p:sldId id="739" r:id="rId25"/>
    <p:sldId id="740" r:id="rId26"/>
    <p:sldId id="750" r:id="rId27"/>
    <p:sldId id="355" r:id="rId28"/>
    <p:sldId id="274" r:id="rId29"/>
    <p:sldId id="293" r:id="rId30"/>
    <p:sldId id="294" r:id="rId31"/>
    <p:sldId id="296" r:id="rId32"/>
    <p:sldId id="297" r:id="rId33"/>
    <p:sldId id="275" r:id="rId34"/>
    <p:sldId id="357" r:id="rId35"/>
    <p:sldId id="295" r:id="rId36"/>
    <p:sldId id="262" r:id="rId37"/>
    <p:sldId id="264" r:id="rId38"/>
    <p:sldId id="298" r:id="rId39"/>
    <p:sldId id="299" r:id="rId40"/>
    <p:sldId id="300" r:id="rId41"/>
    <p:sldId id="301" r:id="rId42"/>
    <p:sldId id="302" r:id="rId43"/>
    <p:sldId id="347" r:id="rId44"/>
    <p:sldId id="753" r:id="rId45"/>
    <p:sldId id="2134959061" r:id="rId46"/>
    <p:sldId id="2134959095" r:id="rId47"/>
    <p:sldId id="2134959056" r:id="rId48"/>
    <p:sldId id="375" r:id="rId49"/>
    <p:sldId id="392" r:id="rId50"/>
    <p:sldId id="751" r:id="rId51"/>
    <p:sldId id="2134959057" r:id="rId52"/>
    <p:sldId id="2134959076" r:id="rId53"/>
    <p:sldId id="2134959096" r:id="rId54"/>
    <p:sldId id="2134959094" r:id="rId55"/>
    <p:sldId id="258" r:id="rId56"/>
    <p:sldId id="752" r:id="rId57"/>
    <p:sldId id="257" r:id="rId58"/>
    <p:sldId id="266" r:id="rId59"/>
    <p:sldId id="272" r:id="rId60"/>
    <p:sldId id="267" r:id="rId61"/>
    <p:sldId id="2134959084" r:id="rId62"/>
    <p:sldId id="2134959085" r:id="rId63"/>
    <p:sldId id="2134959086" r:id="rId64"/>
    <p:sldId id="2134959087" r:id="rId65"/>
    <p:sldId id="2134959088" r:id="rId66"/>
    <p:sldId id="2134959089" r:id="rId67"/>
    <p:sldId id="2134959090" r:id="rId68"/>
    <p:sldId id="2134959091" r:id="rId69"/>
    <p:sldId id="2134959092" r:id="rId70"/>
    <p:sldId id="273" r:id="rId71"/>
    <p:sldId id="263" r:id="rId72"/>
    <p:sldId id="276" r:id="rId73"/>
    <p:sldId id="290" r:id="rId74"/>
    <p:sldId id="2134959079" r:id="rId75"/>
    <p:sldId id="2134959080" r:id="rId76"/>
    <p:sldId id="2134959081" r:id="rId77"/>
    <p:sldId id="325" r:id="rId78"/>
    <p:sldId id="2134959082" r:id="rId79"/>
    <p:sldId id="2134959083" r:id="rId80"/>
    <p:sldId id="284" r:id="rId81"/>
    <p:sldId id="285" r:id="rId82"/>
    <p:sldId id="287" r:id="rId83"/>
    <p:sldId id="288" r:id="rId84"/>
    <p:sldId id="289" r:id="rId85"/>
    <p:sldId id="2134959078" r:id="rId86"/>
    <p:sldId id="2134959097" r:id="rId87"/>
    <p:sldId id="354" r:id="rId88"/>
    <p:sldId id="304" r:id="rId89"/>
    <p:sldId id="306" r:id="rId90"/>
    <p:sldId id="2134959098" r:id="rId91"/>
    <p:sldId id="2134959099" r:id="rId92"/>
    <p:sldId id="2134959100" r:id="rId93"/>
    <p:sldId id="2134959101" r:id="rId94"/>
    <p:sldId id="310" r:id="rId9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ΓΕΩΡΓΙΑ ΑΥΓΕΡΙΝΟΥ" initials="ΓΑ" lastIdx="2" clrIdx="0">
    <p:extLst>
      <p:ext uri="{19B8F6BF-5375-455C-9EA6-DF929625EA0E}">
        <p15:presenceInfo xmlns:p15="http://schemas.microsoft.com/office/powerpoint/2012/main" userId="34ddab3c5b2daf8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223"/>
    <a:srgbClr val="776E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Φωτεινό στυλ 1 - Έμφαση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2" autoAdjust="0"/>
    <p:restoredTop sz="94660"/>
  </p:normalViewPr>
  <p:slideViewPr>
    <p:cSldViewPr>
      <p:cViewPr varScale="1">
        <p:scale>
          <a:sx n="111" d="100"/>
          <a:sy n="111" d="100"/>
        </p:scale>
        <p:origin x="136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62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explosion val="1"/>
          <c:dPt>
            <c:idx val="0"/>
            <c:bubble3D val="0"/>
            <c:spPr>
              <a:solidFill>
                <a:schemeClr val="accent1">
                  <a:lumMod val="75000"/>
                </a:schemeClr>
              </a:solidFill>
              <a:ln w="19050">
                <a:noFill/>
              </a:ln>
              <a:effectLst/>
            </c:spPr>
            <c:extLst>
              <c:ext xmlns:c16="http://schemas.microsoft.com/office/drawing/2014/chart" uri="{C3380CC4-5D6E-409C-BE32-E72D297353CC}">
                <c16:uniqueId val="{00000002-C45B-4DEA-A9C1-D1E424CAC248}"/>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4-C45B-4DEA-A9C1-D1E424CAC248}"/>
              </c:ext>
            </c:extLst>
          </c:dPt>
          <c:dPt>
            <c:idx val="2"/>
            <c:bubble3D val="0"/>
            <c:spPr>
              <a:solidFill>
                <a:schemeClr val="accent1">
                  <a:lumMod val="60000"/>
                  <a:lumOff val="40000"/>
                </a:schemeClr>
              </a:solidFill>
              <a:ln w="19050">
                <a:noFill/>
              </a:ln>
              <a:effectLst/>
            </c:spPr>
            <c:extLst>
              <c:ext xmlns:c16="http://schemas.microsoft.com/office/drawing/2014/chart" uri="{C3380CC4-5D6E-409C-BE32-E72D297353CC}">
                <c16:uniqueId val="{00000003-C45B-4DEA-A9C1-D1E424CAC248}"/>
              </c:ext>
            </c:extLst>
          </c:dPt>
          <c:cat>
            <c:strRef>
              <c:f>Sheet1!$A$2:$A$4</c:f>
              <c:strCache>
                <c:ptCount val="3"/>
                <c:pt idx="0">
                  <c:v>LYMPHOMA (589580) </c:v>
                </c:pt>
                <c:pt idx="1">
                  <c:v>LEUKEMIA (437033) </c:v>
                </c:pt>
                <c:pt idx="2">
                  <c:v>MYELOMA (159985) </c:v>
                </c:pt>
              </c:strCache>
            </c:strRef>
          </c:cat>
          <c:val>
            <c:numRef>
              <c:f>Sheet1!$B$2:$B$4</c:f>
              <c:numCache>
                <c:formatCode>0%</c:formatCode>
                <c:ptCount val="3"/>
                <c:pt idx="0">
                  <c:v>0.5</c:v>
                </c:pt>
                <c:pt idx="1">
                  <c:v>0.37000000000000011</c:v>
                </c:pt>
                <c:pt idx="2">
                  <c:v>0.13</c:v>
                </c:pt>
              </c:numCache>
            </c:numRef>
          </c:val>
          <c:extLst>
            <c:ext xmlns:c16="http://schemas.microsoft.com/office/drawing/2014/chart" uri="{C3380CC4-5D6E-409C-BE32-E72D297353CC}">
              <c16:uniqueId val="{00000000-C45B-4DEA-A9C1-D1E424CAC248}"/>
            </c:ext>
          </c:extLst>
        </c:ser>
        <c:dLbls>
          <c:showLegendKey val="0"/>
          <c:showVal val="0"/>
          <c:showCatName val="0"/>
          <c:showSerName val="0"/>
          <c:showPercent val="0"/>
          <c:showBubbleSize val="0"/>
          <c:showLeaderLines val="1"/>
        </c:dLbls>
        <c:firstSliceAng val="240"/>
      </c:pieChart>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solidFill>
      <a:schemeClr val="accent5">
        <a:lumMod val="20000"/>
        <a:lumOff val="80000"/>
      </a:schemeClr>
    </a:solidFill>
    <a:ln cap="rnd">
      <a:noFill/>
    </a:ln>
    <a:effectLst/>
  </c:spPr>
  <c:txPr>
    <a:bodyPr/>
    <a:lstStyle/>
    <a:p>
      <a:pPr>
        <a:defRPr b="0"/>
      </a:pPr>
      <a:endParaRPr lang="el-G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25213804367700876"/>
          <c:y val="0.19165123034987155"/>
          <c:w val="0.48369209770972516"/>
          <c:h val="0.69139719977276026"/>
        </c:manualLayout>
      </c:layout>
      <c:pieChart>
        <c:varyColors val="1"/>
        <c:ser>
          <c:idx val="0"/>
          <c:order val="0"/>
          <c:tx>
            <c:strRef>
              <c:f>Sheet1!$B$1</c:f>
              <c:strCache>
                <c:ptCount val="1"/>
                <c:pt idx="0">
                  <c:v>Sales</c:v>
                </c:pt>
              </c:strCache>
            </c:strRef>
          </c:tx>
          <c:explosion val="21"/>
          <c:dPt>
            <c:idx val="0"/>
            <c:bubble3D val="0"/>
            <c:spPr>
              <a:solidFill>
                <a:schemeClr val="bg1">
                  <a:lumMod val="65000"/>
                </a:schemeClr>
              </a:solidFill>
              <a:ln w="6350">
                <a:solidFill>
                  <a:schemeClr val="bg1">
                    <a:lumMod val="50000"/>
                  </a:schemeClr>
                </a:solidFill>
              </a:ln>
              <a:effectLst/>
            </c:spPr>
            <c:extLst>
              <c:ext xmlns:c16="http://schemas.microsoft.com/office/drawing/2014/chart" uri="{C3380CC4-5D6E-409C-BE32-E72D297353CC}">
                <c16:uniqueId val="{00000001-9E6A-4A08-BCF1-EC3415A2B94E}"/>
              </c:ext>
            </c:extLst>
          </c:dPt>
          <c:dPt>
            <c:idx val="1"/>
            <c:bubble3D val="0"/>
            <c:spPr>
              <a:solidFill>
                <a:schemeClr val="accent5">
                  <a:lumMod val="20000"/>
                  <a:lumOff val="80000"/>
                </a:schemeClr>
              </a:solidFill>
              <a:ln w="6350">
                <a:solidFill>
                  <a:schemeClr val="accent5">
                    <a:lumMod val="60000"/>
                    <a:lumOff val="40000"/>
                  </a:schemeClr>
                </a:solidFill>
              </a:ln>
              <a:effectLst/>
            </c:spPr>
            <c:extLst>
              <c:ext xmlns:c16="http://schemas.microsoft.com/office/drawing/2014/chart" uri="{C3380CC4-5D6E-409C-BE32-E72D297353CC}">
                <c16:uniqueId val="{00000003-9E6A-4A08-BCF1-EC3415A2B94E}"/>
              </c:ext>
            </c:extLst>
          </c:dPt>
          <c:dLbls>
            <c:dLbl>
              <c:idx val="0"/>
              <c:layout>
                <c:manualLayout>
                  <c:x val="0.29129386553595787"/>
                  <c:y val="-2.7431617405066822E-2"/>
                </c:manualLayout>
              </c:layout>
              <c:tx>
                <c:rich>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fld id="{9A0A7731-6153-4978-AEE6-7A944BB0348D}" type="CATEGORYNAME">
                      <a:rPr lang="en-US" sz="1200" b="1" smtClean="0"/>
                      <a:pPr>
                        <a:defRPr sz="1200" b="1"/>
                      </a:pPr>
                      <a:t>[ΟΝΟΜΑ ΚΑΤΗΓΟΡΙΑΣ]</a:t>
                    </a:fld>
                    <a:r>
                      <a:rPr lang="en-US" sz="1200" b="1" dirty="0"/>
                      <a:t> </a:t>
                    </a:r>
                  </a:p>
                  <a:p>
                    <a:pPr>
                      <a:defRPr sz="1200" b="1"/>
                    </a:pPr>
                    <a:r>
                      <a:rPr lang="en-US" sz="1400" b="1" dirty="0"/>
                      <a:t>94%</a:t>
                    </a: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l-GR"/>
                </a:p>
              </c:txPr>
              <c:showLegendKey val="0"/>
              <c:showVal val="0"/>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E6A-4A08-BCF1-EC3415A2B94E}"/>
                </c:ext>
              </c:extLst>
            </c:dLbl>
            <c:dLbl>
              <c:idx val="1"/>
              <c:delete val="1"/>
              <c:extLst>
                <c:ext xmlns:c15="http://schemas.microsoft.com/office/drawing/2012/chart" uri="{CE6537A1-D6FC-4f65-9D91-7224C49458BB}"/>
                <c:ext xmlns:c16="http://schemas.microsoft.com/office/drawing/2014/chart" uri="{C3380CC4-5D6E-409C-BE32-E72D297353CC}">
                  <c16:uniqueId val="{00000003-9E6A-4A08-BCF1-EC3415A2B94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l-GR"/>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SOLID CANCERS (16892359) </c:v>
                </c:pt>
                <c:pt idx="1">
                  <c:v>BLOOD CANCERS (1186508)</c:v>
                </c:pt>
              </c:strCache>
            </c:strRef>
          </c:cat>
          <c:val>
            <c:numRef>
              <c:f>Sheet1!$B$2:$B$3</c:f>
              <c:numCache>
                <c:formatCode>0%</c:formatCode>
                <c:ptCount val="2"/>
                <c:pt idx="0">
                  <c:v>0.94000000000000017</c:v>
                </c:pt>
                <c:pt idx="1">
                  <c:v>6.0000000000000019E-2</c:v>
                </c:pt>
              </c:numCache>
            </c:numRef>
          </c:val>
          <c:extLst>
            <c:ext xmlns:c16="http://schemas.microsoft.com/office/drawing/2014/chart" uri="{C3380CC4-5D6E-409C-BE32-E72D297353CC}">
              <c16:uniqueId val="{00000004-9E6A-4A08-BCF1-EC3415A2B94E}"/>
            </c:ext>
          </c:extLst>
        </c:ser>
        <c:dLbls>
          <c:showLegendKey val="0"/>
          <c:showVal val="0"/>
          <c:showCatName val="1"/>
          <c:showSerName val="0"/>
          <c:showPercent val="0"/>
          <c:showBubbleSize val="0"/>
          <c:showLeaderLines val="1"/>
        </c:dLbls>
        <c:firstSliceAng val="101"/>
      </c:pieChart>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l-G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Age at diagnosis (years)</c:v>
                </c:pt>
              </c:strCache>
            </c:strRef>
          </c:tx>
          <c:spPr>
            <a:solidFill>
              <a:schemeClr val="accent5">
                <a:lumMod val="50000"/>
              </a:schemeClr>
            </a:solidFill>
            <a:ln>
              <a:solidFill>
                <a:srgbClr val="002060"/>
              </a:solid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&lt;20</c:v>
                </c:pt>
                <c:pt idx="1">
                  <c:v>20-34</c:v>
                </c:pt>
                <c:pt idx="2">
                  <c:v>35-44</c:v>
                </c:pt>
                <c:pt idx="3">
                  <c:v>45-54</c:v>
                </c:pt>
                <c:pt idx="4">
                  <c:v>55-64</c:v>
                </c:pt>
                <c:pt idx="5">
                  <c:v>65-74</c:v>
                </c:pt>
                <c:pt idx="6">
                  <c:v>75-84</c:v>
                </c:pt>
                <c:pt idx="7">
                  <c:v>85+</c:v>
                </c:pt>
              </c:strCache>
            </c:strRef>
          </c:cat>
          <c:val>
            <c:numRef>
              <c:f>Sheet1!$B$2:$B$9</c:f>
              <c:numCache>
                <c:formatCode>0.0</c:formatCode>
                <c:ptCount val="8"/>
                <c:pt idx="0">
                  <c:v>53.4</c:v>
                </c:pt>
                <c:pt idx="1">
                  <c:v>10.9</c:v>
                </c:pt>
                <c:pt idx="2">
                  <c:v>6</c:v>
                </c:pt>
                <c:pt idx="3">
                  <c:v>7.4</c:v>
                </c:pt>
                <c:pt idx="4">
                  <c:v>9</c:v>
                </c:pt>
                <c:pt idx="5">
                  <c:v>7.4</c:v>
                </c:pt>
                <c:pt idx="6">
                  <c:v>4.3</c:v>
                </c:pt>
                <c:pt idx="7">
                  <c:v>1.8</c:v>
                </c:pt>
              </c:numCache>
            </c:numRef>
          </c:val>
          <c:extLst>
            <c:ext xmlns:c16="http://schemas.microsoft.com/office/drawing/2014/chart" uri="{C3380CC4-5D6E-409C-BE32-E72D297353CC}">
              <c16:uniqueId val="{00000000-5CB7-47F9-85C4-C768FEA933A4}"/>
            </c:ext>
          </c:extLst>
        </c:ser>
        <c:dLbls>
          <c:showLegendKey val="0"/>
          <c:showVal val="0"/>
          <c:showCatName val="0"/>
          <c:showSerName val="0"/>
          <c:showPercent val="0"/>
          <c:showBubbleSize val="0"/>
        </c:dLbls>
        <c:gapWidth val="150"/>
        <c:axId val="156982272"/>
        <c:axId val="156992640"/>
      </c:barChart>
      <c:catAx>
        <c:axId val="156982272"/>
        <c:scaling>
          <c:orientation val="minMax"/>
        </c:scaling>
        <c:delete val="0"/>
        <c:axPos val="b"/>
        <c:title>
          <c:tx>
            <c:rich>
              <a:bodyPr/>
              <a:lstStyle/>
              <a:p>
                <a:pPr>
                  <a:defRPr/>
                </a:pPr>
                <a:r>
                  <a:rPr lang="en-US" dirty="0"/>
                  <a:t>Age (years)</a:t>
                </a:r>
                <a:endParaRPr lang="en-GB" dirty="0"/>
              </a:p>
            </c:rich>
          </c:tx>
          <c:layout>
            <c:manualLayout>
              <c:xMode val="edge"/>
              <c:yMode val="edge"/>
              <c:x val="0.47254616935509197"/>
              <c:y val="0.89298140186464436"/>
            </c:manualLayout>
          </c:layout>
          <c:overlay val="0"/>
        </c:title>
        <c:numFmt formatCode="General" sourceLinked="0"/>
        <c:majorTickMark val="out"/>
        <c:minorTickMark val="none"/>
        <c:tickLblPos val="nextTo"/>
        <c:spPr>
          <a:ln w="19050">
            <a:solidFill>
              <a:schemeClr val="tx1"/>
            </a:solidFill>
          </a:ln>
        </c:spPr>
        <c:crossAx val="156992640"/>
        <c:crosses val="autoZero"/>
        <c:auto val="1"/>
        <c:lblAlgn val="ctr"/>
        <c:lblOffset val="100"/>
        <c:noMultiLvlLbl val="0"/>
      </c:catAx>
      <c:valAx>
        <c:axId val="156992640"/>
        <c:scaling>
          <c:orientation val="minMax"/>
          <c:max val="60"/>
          <c:min val="0"/>
        </c:scaling>
        <c:delete val="0"/>
        <c:axPos val="l"/>
        <c:title>
          <c:tx>
            <c:rich>
              <a:bodyPr rot="-5400000" vert="horz"/>
              <a:lstStyle/>
              <a:p>
                <a:pPr>
                  <a:defRPr/>
                </a:pPr>
                <a:r>
                  <a:rPr lang="en-GB" dirty="0"/>
                  <a:t>Proportion of </a:t>
                </a:r>
              </a:p>
              <a:p>
                <a:pPr>
                  <a:defRPr/>
                </a:pPr>
                <a:r>
                  <a:rPr lang="en-GB" dirty="0"/>
                  <a:t>new cases (%)</a:t>
                </a:r>
              </a:p>
            </c:rich>
          </c:tx>
          <c:layout>
            <c:manualLayout>
              <c:xMode val="edge"/>
              <c:yMode val="edge"/>
              <c:x val="2.4348807316947604E-2"/>
              <c:y val="0.17103637505434521"/>
            </c:manualLayout>
          </c:layout>
          <c:overlay val="0"/>
        </c:title>
        <c:numFmt formatCode="0" sourceLinked="0"/>
        <c:majorTickMark val="out"/>
        <c:minorTickMark val="none"/>
        <c:tickLblPos val="nextTo"/>
        <c:spPr>
          <a:ln w="19050">
            <a:solidFill>
              <a:schemeClr val="tx1"/>
            </a:solidFill>
          </a:ln>
        </c:spPr>
        <c:crossAx val="156982272"/>
        <c:crosses val="autoZero"/>
        <c:crossBetween val="between"/>
        <c:majorUnit val="20"/>
      </c:valAx>
    </c:plotArea>
    <c:plotVisOnly val="1"/>
    <c:dispBlanksAs val="gap"/>
    <c:showDLblsOverMax val="0"/>
  </c:chart>
  <c:txPr>
    <a:bodyPr/>
    <a:lstStyle/>
    <a:p>
      <a:pPr>
        <a:defRPr sz="1200"/>
      </a:pPr>
      <a:endParaRPr lang="el-G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2E338C-739D-4CF5-B620-4AAC6459DF94}" type="doc">
      <dgm:prSet loTypeId="urn:microsoft.com/office/officeart/2005/8/layout/hierarchy1" loCatId="hierarchy" qsTypeId="urn:microsoft.com/office/officeart/2005/8/quickstyle/3d2" qsCatId="3D" csTypeId="urn:microsoft.com/office/officeart/2005/8/colors/accent1_2" csCatId="accent1" phldr="1"/>
      <dgm:spPr/>
      <dgm:t>
        <a:bodyPr/>
        <a:lstStyle/>
        <a:p>
          <a:endParaRPr lang="el-GR"/>
        </a:p>
      </dgm:t>
    </dgm:pt>
    <dgm:pt modelId="{C135AC0C-56EF-44A8-8BF1-70F05FF41CD5}">
      <dgm:prSet phldrT="[Κείμενο]" custT="1"/>
      <dgm:spPr/>
      <dgm:t>
        <a:bodyPr/>
        <a:lstStyle/>
        <a:p>
          <a:r>
            <a:rPr lang="el-GR" sz="1800" b="1" dirty="0">
              <a:solidFill>
                <a:schemeClr val="tx2">
                  <a:lumMod val="50000"/>
                </a:schemeClr>
              </a:solidFill>
              <a:latin typeface="Cambria" panose="02040503050406030204" pitchFamily="18" charset="0"/>
              <a:ea typeface="Cambria" panose="02040503050406030204" pitchFamily="18" charset="0"/>
            </a:rPr>
            <a:t>Θεραπεία</a:t>
          </a:r>
        </a:p>
        <a:p>
          <a:r>
            <a:rPr lang="el-GR" sz="1800" b="1" dirty="0">
              <a:solidFill>
                <a:schemeClr val="tx2">
                  <a:lumMod val="50000"/>
                </a:schemeClr>
              </a:solidFill>
              <a:latin typeface="Cambria" panose="02040503050406030204" pitchFamily="18" charset="0"/>
              <a:ea typeface="Cambria" panose="02040503050406030204" pitchFamily="18" charset="0"/>
            </a:rPr>
            <a:t>ΟΜΛ</a:t>
          </a:r>
        </a:p>
      </dgm:t>
    </dgm:pt>
    <dgm:pt modelId="{C4F38637-7C29-4C75-90BF-456CFA0FF302}" type="parTrans" cxnId="{260DA622-6585-41C1-A9B2-35F81F912E5A}">
      <dgm:prSet/>
      <dgm:spPr/>
      <dgm:t>
        <a:bodyPr/>
        <a:lstStyle/>
        <a:p>
          <a:endParaRPr lang="el-GR" sz="1800" b="1">
            <a:solidFill>
              <a:schemeClr val="tx2">
                <a:lumMod val="50000"/>
              </a:schemeClr>
            </a:solidFill>
            <a:latin typeface="Cambria" panose="02040503050406030204" pitchFamily="18" charset="0"/>
            <a:ea typeface="Cambria" panose="02040503050406030204" pitchFamily="18" charset="0"/>
          </a:endParaRPr>
        </a:p>
      </dgm:t>
    </dgm:pt>
    <dgm:pt modelId="{882F2FB8-242A-4EC0-BC75-AB77A3243B56}" type="sibTrans" cxnId="{260DA622-6585-41C1-A9B2-35F81F912E5A}">
      <dgm:prSet/>
      <dgm:spPr/>
      <dgm:t>
        <a:bodyPr/>
        <a:lstStyle/>
        <a:p>
          <a:endParaRPr lang="el-GR" sz="1800" b="1">
            <a:solidFill>
              <a:schemeClr val="tx2">
                <a:lumMod val="50000"/>
              </a:schemeClr>
            </a:solidFill>
            <a:latin typeface="Cambria" panose="02040503050406030204" pitchFamily="18" charset="0"/>
            <a:ea typeface="Cambria" panose="02040503050406030204" pitchFamily="18" charset="0"/>
          </a:endParaRPr>
        </a:p>
      </dgm:t>
    </dgm:pt>
    <dgm:pt modelId="{3495FF0F-09D4-41FB-A88F-778B69186A42}">
      <dgm:prSet phldrT="[Κείμενο]" custT="1"/>
      <dgm:spPr/>
      <dgm:t>
        <a:bodyPr/>
        <a:lstStyle/>
        <a:p>
          <a:r>
            <a:rPr lang="el-GR" sz="1800" b="1">
              <a:solidFill>
                <a:schemeClr val="tx2">
                  <a:lumMod val="50000"/>
                </a:schemeClr>
              </a:solidFill>
              <a:latin typeface="Cambria" panose="02040503050406030204" pitchFamily="18" charset="0"/>
              <a:ea typeface="Cambria" panose="02040503050406030204" pitchFamily="18" charset="0"/>
            </a:rPr>
            <a:t>Υποστηρικτική</a:t>
          </a:r>
        </a:p>
        <a:p>
          <a:r>
            <a:rPr lang="el-GR" sz="1800" b="1">
              <a:solidFill>
                <a:schemeClr val="tx2">
                  <a:lumMod val="50000"/>
                </a:schemeClr>
              </a:solidFill>
              <a:latin typeface="Cambria" panose="02040503050406030204" pitchFamily="18" charset="0"/>
              <a:ea typeface="Cambria" panose="02040503050406030204" pitchFamily="18" charset="0"/>
            </a:rPr>
            <a:t>αγωγή</a:t>
          </a:r>
          <a:endParaRPr lang="el-GR" sz="1800" b="1" dirty="0">
            <a:solidFill>
              <a:schemeClr val="tx2">
                <a:lumMod val="50000"/>
              </a:schemeClr>
            </a:solidFill>
            <a:latin typeface="Cambria" panose="02040503050406030204" pitchFamily="18" charset="0"/>
            <a:ea typeface="Cambria" panose="02040503050406030204" pitchFamily="18" charset="0"/>
          </a:endParaRPr>
        </a:p>
      </dgm:t>
    </dgm:pt>
    <dgm:pt modelId="{C77FE526-C74D-4618-9EEB-8AFBFFEAD31B}" type="parTrans" cxnId="{6E514876-2FF3-44BB-BA26-276B9D8F9EAA}">
      <dgm:prSet/>
      <dgm:spPr/>
      <dgm:t>
        <a:bodyPr/>
        <a:lstStyle/>
        <a:p>
          <a:endParaRPr lang="el-GR" sz="1800" b="1">
            <a:solidFill>
              <a:schemeClr val="tx2">
                <a:lumMod val="50000"/>
              </a:schemeClr>
            </a:solidFill>
            <a:latin typeface="Cambria" panose="02040503050406030204" pitchFamily="18" charset="0"/>
            <a:ea typeface="Cambria" panose="02040503050406030204" pitchFamily="18" charset="0"/>
          </a:endParaRPr>
        </a:p>
      </dgm:t>
    </dgm:pt>
    <dgm:pt modelId="{6A385657-1178-43CB-8BFB-6D1F4DC6AFFD}" type="sibTrans" cxnId="{6E514876-2FF3-44BB-BA26-276B9D8F9EAA}">
      <dgm:prSet/>
      <dgm:spPr/>
      <dgm:t>
        <a:bodyPr/>
        <a:lstStyle/>
        <a:p>
          <a:endParaRPr lang="el-GR" sz="1800" b="1">
            <a:solidFill>
              <a:schemeClr val="tx2">
                <a:lumMod val="50000"/>
              </a:schemeClr>
            </a:solidFill>
            <a:latin typeface="Cambria" panose="02040503050406030204" pitchFamily="18" charset="0"/>
            <a:ea typeface="Cambria" panose="02040503050406030204" pitchFamily="18" charset="0"/>
          </a:endParaRPr>
        </a:p>
      </dgm:t>
    </dgm:pt>
    <dgm:pt modelId="{CD0E8629-B2B6-45C2-82FB-CA9297B3088F}">
      <dgm:prSet phldrT="[Κείμενο]" custT="1"/>
      <dgm:spPr/>
      <dgm:t>
        <a:bodyPr/>
        <a:lstStyle/>
        <a:p>
          <a:r>
            <a:rPr lang="el-GR" sz="1800" b="1" dirty="0">
              <a:solidFill>
                <a:schemeClr val="tx2">
                  <a:lumMod val="50000"/>
                </a:schemeClr>
              </a:solidFill>
              <a:latin typeface="Cambria" panose="02040503050406030204" pitchFamily="18" charset="0"/>
              <a:ea typeface="Cambria" panose="02040503050406030204" pitchFamily="18" charset="0"/>
            </a:rPr>
            <a:t>Θεραπευτικό</a:t>
          </a:r>
        </a:p>
        <a:p>
          <a:r>
            <a:rPr lang="el-GR" sz="1800" b="1" dirty="0">
              <a:solidFill>
                <a:schemeClr val="tx2">
                  <a:lumMod val="50000"/>
                </a:schemeClr>
              </a:solidFill>
              <a:latin typeface="Cambria" panose="02040503050406030204" pitchFamily="18" charset="0"/>
              <a:ea typeface="Cambria" panose="02040503050406030204" pitchFamily="18" charset="0"/>
            </a:rPr>
            <a:t>Πρωτόκολλο</a:t>
          </a:r>
        </a:p>
        <a:p>
          <a:r>
            <a:rPr lang="en-US" sz="1800" b="1" dirty="0">
              <a:solidFill>
                <a:schemeClr val="tx2">
                  <a:lumMod val="50000"/>
                </a:schemeClr>
              </a:solidFill>
              <a:latin typeface="Cambria" panose="02040503050406030204" pitchFamily="18" charset="0"/>
              <a:ea typeface="Cambria" panose="02040503050406030204" pitchFamily="18" charset="0"/>
            </a:rPr>
            <a:t>(Risk Group)</a:t>
          </a:r>
          <a:endParaRPr lang="el-GR" sz="1800" b="1" dirty="0">
            <a:solidFill>
              <a:schemeClr val="tx2">
                <a:lumMod val="50000"/>
              </a:schemeClr>
            </a:solidFill>
            <a:latin typeface="Cambria" panose="02040503050406030204" pitchFamily="18" charset="0"/>
            <a:ea typeface="Cambria" panose="02040503050406030204" pitchFamily="18" charset="0"/>
          </a:endParaRPr>
        </a:p>
      </dgm:t>
    </dgm:pt>
    <dgm:pt modelId="{EEFABB82-3C68-4044-8B31-CD22EABACB6D}" type="parTrans" cxnId="{BE46E2D9-91EC-4CB1-A024-F7AB03CD8E4C}">
      <dgm:prSet/>
      <dgm:spPr/>
      <dgm:t>
        <a:bodyPr/>
        <a:lstStyle/>
        <a:p>
          <a:endParaRPr lang="el-GR" sz="1800" b="1">
            <a:solidFill>
              <a:schemeClr val="tx2">
                <a:lumMod val="50000"/>
              </a:schemeClr>
            </a:solidFill>
            <a:latin typeface="Cambria" panose="02040503050406030204" pitchFamily="18" charset="0"/>
            <a:ea typeface="Cambria" panose="02040503050406030204" pitchFamily="18" charset="0"/>
          </a:endParaRPr>
        </a:p>
      </dgm:t>
    </dgm:pt>
    <dgm:pt modelId="{1D506ACA-D9FD-4B2C-ABD1-1D3B122918DF}" type="sibTrans" cxnId="{BE46E2D9-91EC-4CB1-A024-F7AB03CD8E4C}">
      <dgm:prSet/>
      <dgm:spPr/>
      <dgm:t>
        <a:bodyPr/>
        <a:lstStyle/>
        <a:p>
          <a:endParaRPr lang="el-GR" sz="1800" b="1">
            <a:solidFill>
              <a:schemeClr val="tx2">
                <a:lumMod val="50000"/>
              </a:schemeClr>
            </a:solidFill>
            <a:latin typeface="Cambria" panose="02040503050406030204" pitchFamily="18" charset="0"/>
            <a:ea typeface="Cambria" panose="02040503050406030204" pitchFamily="18" charset="0"/>
          </a:endParaRPr>
        </a:p>
      </dgm:t>
    </dgm:pt>
    <dgm:pt modelId="{846EFBE6-EFAB-4525-93A6-918AA159A809}" type="pres">
      <dgm:prSet presAssocID="{9A2E338C-739D-4CF5-B620-4AAC6459DF94}" presName="hierChild1" presStyleCnt="0">
        <dgm:presLayoutVars>
          <dgm:chPref val="1"/>
          <dgm:dir/>
          <dgm:animOne val="branch"/>
          <dgm:animLvl val="lvl"/>
          <dgm:resizeHandles/>
        </dgm:presLayoutVars>
      </dgm:prSet>
      <dgm:spPr/>
    </dgm:pt>
    <dgm:pt modelId="{D48BDC79-20EA-41CC-A34F-218EDA456BD7}" type="pres">
      <dgm:prSet presAssocID="{C135AC0C-56EF-44A8-8BF1-70F05FF41CD5}" presName="hierRoot1" presStyleCnt="0"/>
      <dgm:spPr/>
    </dgm:pt>
    <dgm:pt modelId="{50B4648D-9CD3-4695-95CB-0053B8ADF00D}" type="pres">
      <dgm:prSet presAssocID="{C135AC0C-56EF-44A8-8BF1-70F05FF41CD5}" presName="composite" presStyleCnt="0"/>
      <dgm:spPr/>
    </dgm:pt>
    <dgm:pt modelId="{3901CB4A-DC04-4AED-B4BF-78A1ECCE7EC9}" type="pres">
      <dgm:prSet presAssocID="{C135AC0C-56EF-44A8-8BF1-70F05FF41CD5}" presName="background" presStyleLbl="node0" presStyleIdx="0" presStyleCnt="1"/>
      <dgm:spPr/>
    </dgm:pt>
    <dgm:pt modelId="{2658B4C8-1C50-4552-85D0-DFAD27DC3302}" type="pres">
      <dgm:prSet presAssocID="{C135AC0C-56EF-44A8-8BF1-70F05FF41CD5}" presName="text" presStyleLbl="fgAcc0" presStyleIdx="0" presStyleCnt="1">
        <dgm:presLayoutVars>
          <dgm:chPref val="3"/>
        </dgm:presLayoutVars>
      </dgm:prSet>
      <dgm:spPr/>
    </dgm:pt>
    <dgm:pt modelId="{2D45BE00-D5A2-430B-8133-7948F3D5784F}" type="pres">
      <dgm:prSet presAssocID="{C135AC0C-56EF-44A8-8BF1-70F05FF41CD5}" presName="hierChild2" presStyleCnt="0"/>
      <dgm:spPr/>
    </dgm:pt>
    <dgm:pt modelId="{E90F2A2B-6113-4E81-A5AB-883956CCBC0A}" type="pres">
      <dgm:prSet presAssocID="{C77FE526-C74D-4618-9EEB-8AFBFFEAD31B}" presName="Name10" presStyleLbl="parChTrans1D2" presStyleIdx="0" presStyleCnt="2"/>
      <dgm:spPr/>
    </dgm:pt>
    <dgm:pt modelId="{66BADC70-A3B1-4D14-A6DF-4A55CAF887C1}" type="pres">
      <dgm:prSet presAssocID="{3495FF0F-09D4-41FB-A88F-778B69186A42}" presName="hierRoot2" presStyleCnt="0"/>
      <dgm:spPr/>
    </dgm:pt>
    <dgm:pt modelId="{27D2EA7F-B0E4-49A0-88F7-572A53B8B876}" type="pres">
      <dgm:prSet presAssocID="{3495FF0F-09D4-41FB-A88F-778B69186A42}" presName="composite2" presStyleCnt="0"/>
      <dgm:spPr/>
    </dgm:pt>
    <dgm:pt modelId="{776F5C41-EC6B-445C-A302-A9B4EE936D39}" type="pres">
      <dgm:prSet presAssocID="{3495FF0F-09D4-41FB-A88F-778B69186A42}" presName="background2" presStyleLbl="node2" presStyleIdx="0" presStyleCnt="2"/>
      <dgm:spPr/>
    </dgm:pt>
    <dgm:pt modelId="{175CA714-4A97-4B1F-A418-2C0AD88AA06E}" type="pres">
      <dgm:prSet presAssocID="{3495FF0F-09D4-41FB-A88F-778B69186A42}" presName="text2" presStyleLbl="fgAcc2" presStyleIdx="0" presStyleCnt="2">
        <dgm:presLayoutVars>
          <dgm:chPref val="3"/>
        </dgm:presLayoutVars>
      </dgm:prSet>
      <dgm:spPr/>
    </dgm:pt>
    <dgm:pt modelId="{1F87D656-829C-4E56-9B17-19502526AA8E}" type="pres">
      <dgm:prSet presAssocID="{3495FF0F-09D4-41FB-A88F-778B69186A42}" presName="hierChild3" presStyleCnt="0"/>
      <dgm:spPr/>
    </dgm:pt>
    <dgm:pt modelId="{FBE376B7-AB1C-4F61-B83C-5BC436BE22DC}" type="pres">
      <dgm:prSet presAssocID="{EEFABB82-3C68-4044-8B31-CD22EABACB6D}" presName="Name10" presStyleLbl="parChTrans1D2" presStyleIdx="1" presStyleCnt="2"/>
      <dgm:spPr/>
    </dgm:pt>
    <dgm:pt modelId="{1C923F41-03D7-4657-99F0-35EB49060F3F}" type="pres">
      <dgm:prSet presAssocID="{CD0E8629-B2B6-45C2-82FB-CA9297B3088F}" presName="hierRoot2" presStyleCnt="0"/>
      <dgm:spPr/>
    </dgm:pt>
    <dgm:pt modelId="{EDBAE1DD-CCFF-47DF-91DA-67212B213853}" type="pres">
      <dgm:prSet presAssocID="{CD0E8629-B2B6-45C2-82FB-CA9297B3088F}" presName="composite2" presStyleCnt="0"/>
      <dgm:spPr/>
    </dgm:pt>
    <dgm:pt modelId="{DEA26535-750E-4B34-9D60-6960AA131388}" type="pres">
      <dgm:prSet presAssocID="{CD0E8629-B2B6-45C2-82FB-CA9297B3088F}" presName="background2" presStyleLbl="node2" presStyleIdx="1" presStyleCnt="2"/>
      <dgm:spPr/>
    </dgm:pt>
    <dgm:pt modelId="{63A826D9-0EB3-4DA2-9783-F38F2AABE61B}" type="pres">
      <dgm:prSet presAssocID="{CD0E8629-B2B6-45C2-82FB-CA9297B3088F}" presName="text2" presStyleLbl="fgAcc2" presStyleIdx="1" presStyleCnt="2">
        <dgm:presLayoutVars>
          <dgm:chPref val="3"/>
        </dgm:presLayoutVars>
      </dgm:prSet>
      <dgm:spPr/>
    </dgm:pt>
    <dgm:pt modelId="{97AA5722-D53D-46D0-9A5F-468486DAA529}" type="pres">
      <dgm:prSet presAssocID="{CD0E8629-B2B6-45C2-82FB-CA9297B3088F}" presName="hierChild3" presStyleCnt="0"/>
      <dgm:spPr/>
    </dgm:pt>
  </dgm:ptLst>
  <dgm:cxnLst>
    <dgm:cxn modelId="{260DA622-6585-41C1-A9B2-35F81F912E5A}" srcId="{9A2E338C-739D-4CF5-B620-4AAC6459DF94}" destId="{C135AC0C-56EF-44A8-8BF1-70F05FF41CD5}" srcOrd="0" destOrd="0" parTransId="{C4F38637-7C29-4C75-90BF-456CFA0FF302}" sibTransId="{882F2FB8-242A-4EC0-BC75-AB77A3243B56}"/>
    <dgm:cxn modelId="{893A4B25-086E-4C5D-BBEB-0951817BB40B}" type="presOf" srcId="{C77FE526-C74D-4618-9EEB-8AFBFFEAD31B}" destId="{E90F2A2B-6113-4E81-A5AB-883956CCBC0A}" srcOrd="0" destOrd="0" presId="urn:microsoft.com/office/officeart/2005/8/layout/hierarchy1"/>
    <dgm:cxn modelId="{2F9C0C38-1F19-4B6A-9314-AAE0E13CBE3A}" type="presOf" srcId="{EEFABB82-3C68-4044-8B31-CD22EABACB6D}" destId="{FBE376B7-AB1C-4F61-B83C-5BC436BE22DC}" srcOrd="0" destOrd="0" presId="urn:microsoft.com/office/officeart/2005/8/layout/hierarchy1"/>
    <dgm:cxn modelId="{1214125C-1BD2-40B3-B5B9-3A30F2600ED8}" type="presOf" srcId="{3495FF0F-09D4-41FB-A88F-778B69186A42}" destId="{175CA714-4A97-4B1F-A418-2C0AD88AA06E}" srcOrd="0" destOrd="0" presId="urn:microsoft.com/office/officeart/2005/8/layout/hierarchy1"/>
    <dgm:cxn modelId="{6E514876-2FF3-44BB-BA26-276B9D8F9EAA}" srcId="{C135AC0C-56EF-44A8-8BF1-70F05FF41CD5}" destId="{3495FF0F-09D4-41FB-A88F-778B69186A42}" srcOrd="0" destOrd="0" parTransId="{C77FE526-C74D-4618-9EEB-8AFBFFEAD31B}" sibTransId="{6A385657-1178-43CB-8BFB-6D1F4DC6AFFD}"/>
    <dgm:cxn modelId="{03070E7B-CA4D-49E7-A00A-70E5BF01336E}" type="presOf" srcId="{9A2E338C-739D-4CF5-B620-4AAC6459DF94}" destId="{846EFBE6-EFAB-4525-93A6-918AA159A809}" srcOrd="0" destOrd="0" presId="urn:microsoft.com/office/officeart/2005/8/layout/hierarchy1"/>
    <dgm:cxn modelId="{CD2DD4BD-9461-4391-9434-730A93344EEE}" type="presOf" srcId="{C135AC0C-56EF-44A8-8BF1-70F05FF41CD5}" destId="{2658B4C8-1C50-4552-85D0-DFAD27DC3302}" srcOrd="0" destOrd="0" presId="urn:microsoft.com/office/officeart/2005/8/layout/hierarchy1"/>
    <dgm:cxn modelId="{BE46E2D9-91EC-4CB1-A024-F7AB03CD8E4C}" srcId="{C135AC0C-56EF-44A8-8BF1-70F05FF41CD5}" destId="{CD0E8629-B2B6-45C2-82FB-CA9297B3088F}" srcOrd="1" destOrd="0" parTransId="{EEFABB82-3C68-4044-8B31-CD22EABACB6D}" sibTransId="{1D506ACA-D9FD-4B2C-ABD1-1D3B122918DF}"/>
    <dgm:cxn modelId="{063F3AE2-A075-4A25-8C39-5774A259A5DB}" type="presOf" srcId="{CD0E8629-B2B6-45C2-82FB-CA9297B3088F}" destId="{63A826D9-0EB3-4DA2-9783-F38F2AABE61B}" srcOrd="0" destOrd="0" presId="urn:microsoft.com/office/officeart/2005/8/layout/hierarchy1"/>
    <dgm:cxn modelId="{6800391B-8D13-49E9-AFBB-40A857926C24}" type="presParOf" srcId="{846EFBE6-EFAB-4525-93A6-918AA159A809}" destId="{D48BDC79-20EA-41CC-A34F-218EDA456BD7}" srcOrd="0" destOrd="0" presId="urn:microsoft.com/office/officeart/2005/8/layout/hierarchy1"/>
    <dgm:cxn modelId="{44E25D86-45F1-4266-A418-24256826BBD7}" type="presParOf" srcId="{D48BDC79-20EA-41CC-A34F-218EDA456BD7}" destId="{50B4648D-9CD3-4695-95CB-0053B8ADF00D}" srcOrd="0" destOrd="0" presId="urn:microsoft.com/office/officeart/2005/8/layout/hierarchy1"/>
    <dgm:cxn modelId="{1F4EDEA6-620F-4C5F-A53D-C95FD039C74F}" type="presParOf" srcId="{50B4648D-9CD3-4695-95CB-0053B8ADF00D}" destId="{3901CB4A-DC04-4AED-B4BF-78A1ECCE7EC9}" srcOrd="0" destOrd="0" presId="urn:microsoft.com/office/officeart/2005/8/layout/hierarchy1"/>
    <dgm:cxn modelId="{F177C399-1D05-40BB-A27B-96D3BE2D4198}" type="presParOf" srcId="{50B4648D-9CD3-4695-95CB-0053B8ADF00D}" destId="{2658B4C8-1C50-4552-85D0-DFAD27DC3302}" srcOrd="1" destOrd="0" presId="urn:microsoft.com/office/officeart/2005/8/layout/hierarchy1"/>
    <dgm:cxn modelId="{10128611-3590-4BA5-AB6D-9C21E358D63B}" type="presParOf" srcId="{D48BDC79-20EA-41CC-A34F-218EDA456BD7}" destId="{2D45BE00-D5A2-430B-8133-7948F3D5784F}" srcOrd="1" destOrd="0" presId="urn:microsoft.com/office/officeart/2005/8/layout/hierarchy1"/>
    <dgm:cxn modelId="{D2C276B0-3502-4903-951B-B307206E8EA3}" type="presParOf" srcId="{2D45BE00-D5A2-430B-8133-7948F3D5784F}" destId="{E90F2A2B-6113-4E81-A5AB-883956CCBC0A}" srcOrd="0" destOrd="0" presId="urn:microsoft.com/office/officeart/2005/8/layout/hierarchy1"/>
    <dgm:cxn modelId="{703791A0-5D19-429E-A4BD-C7F31894D65C}" type="presParOf" srcId="{2D45BE00-D5A2-430B-8133-7948F3D5784F}" destId="{66BADC70-A3B1-4D14-A6DF-4A55CAF887C1}" srcOrd="1" destOrd="0" presId="urn:microsoft.com/office/officeart/2005/8/layout/hierarchy1"/>
    <dgm:cxn modelId="{370EE22E-C752-4B84-BA64-9E6C3B143606}" type="presParOf" srcId="{66BADC70-A3B1-4D14-A6DF-4A55CAF887C1}" destId="{27D2EA7F-B0E4-49A0-88F7-572A53B8B876}" srcOrd="0" destOrd="0" presId="urn:microsoft.com/office/officeart/2005/8/layout/hierarchy1"/>
    <dgm:cxn modelId="{D7CA4378-6B2E-42A9-9634-F13AE91B4468}" type="presParOf" srcId="{27D2EA7F-B0E4-49A0-88F7-572A53B8B876}" destId="{776F5C41-EC6B-445C-A302-A9B4EE936D39}" srcOrd="0" destOrd="0" presId="urn:microsoft.com/office/officeart/2005/8/layout/hierarchy1"/>
    <dgm:cxn modelId="{5483B303-45AE-4B0C-9EB5-1430AEE1B7CD}" type="presParOf" srcId="{27D2EA7F-B0E4-49A0-88F7-572A53B8B876}" destId="{175CA714-4A97-4B1F-A418-2C0AD88AA06E}" srcOrd="1" destOrd="0" presId="urn:microsoft.com/office/officeart/2005/8/layout/hierarchy1"/>
    <dgm:cxn modelId="{439A0F22-1AE5-475D-85A8-D308A6CBAB8A}" type="presParOf" srcId="{66BADC70-A3B1-4D14-A6DF-4A55CAF887C1}" destId="{1F87D656-829C-4E56-9B17-19502526AA8E}" srcOrd="1" destOrd="0" presId="urn:microsoft.com/office/officeart/2005/8/layout/hierarchy1"/>
    <dgm:cxn modelId="{E018846C-817D-49B8-BADC-C348396E9D3E}" type="presParOf" srcId="{2D45BE00-D5A2-430B-8133-7948F3D5784F}" destId="{FBE376B7-AB1C-4F61-B83C-5BC436BE22DC}" srcOrd="2" destOrd="0" presId="urn:microsoft.com/office/officeart/2005/8/layout/hierarchy1"/>
    <dgm:cxn modelId="{433A5381-49E4-47F4-AEF3-F542B155939C}" type="presParOf" srcId="{2D45BE00-D5A2-430B-8133-7948F3D5784F}" destId="{1C923F41-03D7-4657-99F0-35EB49060F3F}" srcOrd="3" destOrd="0" presId="urn:microsoft.com/office/officeart/2005/8/layout/hierarchy1"/>
    <dgm:cxn modelId="{41514169-226D-4921-8A90-36552DBED7E5}" type="presParOf" srcId="{1C923F41-03D7-4657-99F0-35EB49060F3F}" destId="{EDBAE1DD-CCFF-47DF-91DA-67212B213853}" srcOrd="0" destOrd="0" presId="urn:microsoft.com/office/officeart/2005/8/layout/hierarchy1"/>
    <dgm:cxn modelId="{EC4EBEB8-E1F7-4A6B-B53B-80EB67D911F4}" type="presParOf" srcId="{EDBAE1DD-CCFF-47DF-91DA-67212B213853}" destId="{DEA26535-750E-4B34-9D60-6960AA131388}" srcOrd="0" destOrd="0" presId="urn:microsoft.com/office/officeart/2005/8/layout/hierarchy1"/>
    <dgm:cxn modelId="{DB75F640-8242-485C-8341-70908EED7F84}" type="presParOf" srcId="{EDBAE1DD-CCFF-47DF-91DA-67212B213853}" destId="{63A826D9-0EB3-4DA2-9783-F38F2AABE61B}" srcOrd="1" destOrd="0" presId="urn:microsoft.com/office/officeart/2005/8/layout/hierarchy1"/>
    <dgm:cxn modelId="{C8C69AB5-2E70-400F-993B-B3AD642E14D8}" type="presParOf" srcId="{1C923F41-03D7-4657-99F0-35EB49060F3F}" destId="{97AA5722-D53D-46D0-9A5F-468486DAA52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2E338C-739D-4CF5-B620-4AAC6459DF94}" type="doc">
      <dgm:prSet loTypeId="urn:microsoft.com/office/officeart/2005/8/layout/hierarchy1" loCatId="hierarchy" qsTypeId="urn:microsoft.com/office/officeart/2005/8/quickstyle/3d2" qsCatId="3D" csTypeId="urn:microsoft.com/office/officeart/2005/8/colors/accent1_2" csCatId="accent1" phldr="1"/>
      <dgm:spPr/>
      <dgm:t>
        <a:bodyPr/>
        <a:lstStyle/>
        <a:p>
          <a:endParaRPr lang="el-GR"/>
        </a:p>
      </dgm:t>
    </dgm:pt>
    <dgm:pt modelId="{C135AC0C-56EF-44A8-8BF1-70F05FF41CD5}">
      <dgm:prSet phldrT="[Κείμενο]" custT="1"/>
      <dgm:spPr/>
      <dgm:t>
        <a:bodyPr/>
        <a:lstStyle/>
        <a:p>
          <a:r>
            <a:rPr lang="el-GR" sz="1800" b="1" dirty="0">
              <a:solidFill>
                <a:schemeClr val="tx2">
                  <a:lumMod val="50000"/>
                </a:schemeClr>
              </a:solidFill>
              <a:latin typeface="Cambria" panose="02040503050406030204" pitchFamily="18" charset="0"/>
              <a:ea typeface="Cambria" panose="02040503050406030204" pitchFamily="18" charset="0"/>
            </a:rPr>
            <a:t>Θεραπεία</a:t>
          </a:r>
        </a:p>
        <a:p>
          <a:r>
            <a:rPr lang="el-GR" sz="1800" b="1" dirty="0">
              <a:solidFill>
                <a:schemeClr val="tx2">
                  <a:lumMod val="50000"/>
                </a:schemeClr>
              </a:solidFill>
              <a:latin typeface="Cambria" panose="02040503050406030204" pitchFamily="18" charset="0"/>
              <a:ea typeface="Cambria" panose="02040503050406030204" pitchFamily="18" charset="0"/>
            </a:rPr>
            <a:t>ΟΜΛ</a:t>
          </a:r>
        </a:p>
      </dgm:t>
    </dgm:pt>
    <dgm:pt modelId="{C4F38637-7C29-4C75-90BF-456CFA0FF302}" type="parTrans" cxnId="{260DA622-6585-41C1-A9B2-35F81F912E5A}">
      <dgm:prSet/>
      <dgm:spPr/>
      <dgm:t>
        <a:bodyPr/>
        <a:lstStyle/>
        <a:p>
          <a:endParaRPr lang="el-GR" sz="1800">
            <a:solidFill>
              <a:schemeClr val="tx2">
                <a:lumMod val="50000"/>
              </a:schemeClr>
            </a:solidFill>
            <a:latin typeface="Cambria" panose="02040503050406030204" pitchFamily="18" charset="0"/>
            <a:ea typeface="Cambria" panose="02040503050406030204" pitchFamily="18" charset="0"/>
          </a:endParaRPr>
        </a:p>
      </dgm:t>
    </dgm:pt>
    <dgm:pt modelId="{882F2FB8-242A-4EC0-BC75-AB77A3243B56}" type="sibTrans" cxnId="{260DA622-6585-41C1-A9B2-35F81F912E5A}">
      <dgm:prSet/>
      <dgm:spPr/>
      <dgm:t>
        <a:bodyPr/>
        <a:lstStyle/>
        <a:p>
          <a:endParaRPr lang="el-GR" sz="1800">
            <a:solidFill>
              <a:schemeClr val="tx2">
                <a:lumMod val="50000"/>
              </a:schemeClr>
            </a:solidFill>
            <a:latin typeface="Cambria" panose="02040503050406030204" pitchFamily="18" charset="0"/>
            <a:ea typeface="Cambria" panose="02040503050406030204" pitchFamily="18" charset="0"/>
          </a:endParaRPr>
        </a:p>
      </dgm:t>
    </dgm:pt>
    <dgm:pt modelId="{3495FF0F-09D4-41FB-A88F-778B69186A42}">
      <dgm:prSet phldrT="[Κείμενο]" custT="1"/>
      <dgm:spPr/>
      <dgm:t>
        <a:bodyPr/>
        <a:lstStyle/>
        <a:p>
          <a:r>
            <a:rPr lang="el-GR" sz="1800">
              <a:solidFill>
                <a:schemeClr val="tx2">
                  <a:lumMod val="50000"/>
                </a:schemeClr>
              </a:solidFill>
              <a:latin typeface="Cambria" panose="02040503050406030204" pitchFamily="18" charset="0"/>
              <a:ea typeface="Cambria" panose="02040503050406030204" pitchFamily="18" charset="0"/>
            </a:rPr>
            <a:t>Υποστηρικτική</a:t>
          </a:r>
        </a:p>
        <a:p>
          <a:r>
            <a:rPr lang="el-GR" sz="1800">
              <a:solidFill>
                <a:schemeClr val="tx2">
                  <a:lumMod val="50000"/>
                </a:schemeClr>
              </a:solidFill>
              <a:latin typeface="Cambria" panose="02040503050406030204" pitchFamily="18" charset="0"/>
              <a:ea typeface="Cambria" panose="02040503050406030204" pitchFamily="18" charset="0"/>
            </a:rPr>
            <a:t>αγωγή</a:t>
          </a:r>
          <a:endParaRPr lang="el-GR" sz="1800" dirty="0">
            <a:solidFill>
              <a:schemeClr val="tx2">
                <a:lumMod val="50000"/>
              </a:schemeClr>
            </a:solidFill>
            <a:latin typeface="Cambria" panose="02040503050406030204" pitchFamily="18" charset="0"/>
            <a:ea typeface="Cambria" panose="02040503050406030204" pitchFamily="18" charset="0"/>
          </a:endParaRPr>
        </a:p>
      </dgm:t>
    </dgm:pt>
    <dgm:pt modelId="{C77FE526-C74D-4618-9EEB-8AFBFFEAD31B}" type="parTrans" cxnId="{6E514876-2FF3-44BB-BA26-276B9D8F9EAA}">
      <dgm:prSet/>
      <dgm:spPr/>
      <dgm:t>
        <a:bodyPr/>
        <a:lstStyle/>
        <a:p>
          <a:endParaRPr lang="el-GR" sz="1800">
            <a:solidFill>
              <a:schemeClr val="tx2">
                <a:lumMod val="50000"/>
              </a:schemeClr>
            </a:solidFill>
            <a:latin typeface="Cambria" panose="02040503050406030204" pitchFamily="18" charset="0"/>
            <a:ea typeface="Cambria" panose="02040503050406030204" pitchFamily="18" charset="0"/>
          </a:endParaRPr>
        </a:p>
      </dgm:t>
    </dgm:pt>
    <dgm:pt modelId="{6A385657-1178-43CB-8BFB-6D1F4DC6AFFD}" type="sibTrans" cxnId="{6E514876-2FF3-44BB-BA26-276B9D8F9EAA}">
      <dgm:prSet/>
      <dgm:spPr/>
      <dgm:t>
        <a:bodyPr/>
        <a:lstStyle/>
        <a:p>
          <a:endParaRPr lang="el-GR" sz="1800">
            <a:solidFill>
              <a:schemeClr val="tx2">
                <a:lumMod val="50000"/>
              </a:schemeClr>
            </a:solidFill>
            <a:latin typeface="Cambria" panose="02040503050406030204" pitchFamily="18" charset="0"/>
            <a:ea typeface="Cambria" panose="02040503050406030204" pitchFamily="18" charset="0"/>
          </a:endParaRPr>
        </a:p>
      </dgm:t>
    </dgm:pt>
    <dgm:pt modelId="{846EFBE6-EFAB-4525-93A6-918AA159A809}" type="pres">
      <dgm:prSet presAssocID="{9A2E338C-739D-4CF5-B620-4AAC6459DF94}" presName="hierChild1" presStyleCnt="0">
        <dgm:presLayoutVars>
          <dgm:chPref val="1"/>
          <dgm:dir/>
          <dgm:animOne val="branch"/>
          <dgm:animLvl val="lvl"/>
          <dgm:resizeHandles/>
        </dgm:presLayoutVars>
      </dgm:prSet>
      <dgm:spPr/>
    </dgm:pt>
    <dgm:pt modelId="{D48BDC79-20EA-41CC-A34F-218EDA456BD7}" type="pres">
      <dgm:prSet presAssocID="{C135AC0C-56EF-44A8-8BF1-70F05FF41CD5}" presName="hierRoot1" presStyleCnt="0"/>
      <dgm:spPr/>
    </dgm:pt>
    <dgm:pt modelId="{50B4648D-9CD3-4695-95CB-0053B8ADF00D}" type="pres">
      <dgm:prSet presAssocID="{C135AC0C-56EF-44A8-8BF1-70F05FF41CD5}" presName="composite" presStyleCnt="0"/>
      <dgm:spPr/>
    </dgm:pt>
    <dgm:pt modelId="{3901CB4A-DC04-4AED-B4BF-78A1ECCE7EC9}" type="pres">
      <dgm:prSet presAssocID="{C135AC0C-56EF-44A8-8BF1-70F05FF41CD5}" presName="background" presStyleLbl="node0" presStyleIdx="0" presStyleCnt="1"/>
      <dgm:spPr/>
    </dgm:pt>
    <dgm:pt modelId="{2658B4C8-1C50-4552-85D0-DFAD27DC3302}" type="pres">
      <dgm:prSet presAssocID="{C135AC0C-56EF-44A8-8BF1-70F05FF41CD5}" presName="text" presStyleLbl="fgAcc0" presStyleIdx="0" presStyleCnt="1">
        <dgm:presLayoutVars>
          <dgm:chPref val="3"/>
        </dgm:presLayoutVars>
      </dgm:prSet>
      <dgm:spPr/>
    </dgm:pt>
    <dgm:pt modelId="{2D45BE00-D5A2-430B-8133-7948F3D5784F}" type="pres">
      <dgm:prSet presAssocID="{C135AC0C-56EF-44A8-8BF1-70F05FF41CD5}" presName="hierChild2" presStyleCnt="0"/>
      <dgm:spPr/>
    </dgm:pt>
    <dgm:pt modelId="{E90F2A2B-6113-4E81-A5AB-883956CCBC0A}" type="pres">
      <dgm:prSet presAssocID="{C77FE526-C74D-4618-9EEB-8AFBFFEAD31B}" presName="Name10" presStyleLbl="parChTrans1D2" presStyleIdx="0" presStyleCnt="1"/>
      <dgm:spPr/>
    </dgm:pt>
    <dgm:pt modelId="{66BADC70-A3B1-4D14-A6DF-4A55CAF887C1}" type="pres">
      <dgm:prSet presAssocID="{3495FF0F-09D4-41FB-A88F-778B69186A42}" presName="hierRoot2" presStyleCnt="0"/>
      <dgm:spPr/>
    </dgm:pt>
    <dgm:pt modelId="{27D2EA7F-B0E4-49A0-88F7-572A53B8B876}" type="pres">
      <dgm:prSet presAssocID="{3495FF0F-09D4-41FB-A88F-778B69186A42}" presName="composite2" presStyleCnt="0"/>
      <dgm:spPr/>
    </dgm:pt>
    <dgm:pt modelId="{776F5C41-EC6B-445C-A302-A9B4EE936D39}" type="pres">
      <dgm:prSet presAssocID="{3495FF0F-09D4-41FB-A88F-778B69186A42}" presName="background2" presStyleLbl="node2" presStyleIdx="0" presStyleCnt="1"/>
      <dgm:spPr/>
    </dgm:pt>
    <dgm:pt modelId="{175CA714-4A97-4B1F-A418-2C0AD88AA06E}" type="pres">
      <dgm:prSet presAssocID="{3495FF0F-09D4-41FB-A88F-778B69186A42}" presName="text2" presStyleLbl="fgAcc2" presStyleIdx="0" presStyleCnt="1">
        <dgm:presLayoutVars>
          <dgm:chPref val="3"/>
        </dgm:presLayoutVars>
      </dgm:prSet>
      <dgm:spPr/>
    </dgm:pt>
    <dgm:pt modelId="{1F87D656-829C-4E56-9B17-19502526AA8E}" type="pres">
      <dgm:prSet presAssocID="{3495FF0F-09D4-41FB-A88F-778B69186A42}" presName="hierChild3" presStyleCnt="0"/>
      <dgm:spPr/>
    </dgm:pt>
  </dgm:ptLst>
  <dgm:cxnLst>
    <dgm:cxn modelId="{260DA622-6585-41C1-A9B2-35F81F912E5A}" srcId="{9A2E338C-739D-4CF5-B620-4AAC6459DF94}" destId="{C135AC0C-56EF-44A8-8BF1-70F05FF41CD5}" srcOrd="0" destOrd="0" parTransId="{C4F38637-7C29-4C75-90BF-456CFA0FF302}" sibTransId="{882F2FB8-242A-4EC0-BC75-AB77A3243B56}"/>
    <dgm:cxn modelId="{193F8A61-99A8-4D57-BCDB-56A6E9631D67}" type="presOf" srcId="{3495FF0F-09D4-41FB-A88F-778B69186A42}" destId="{175CA714-4A97-4B1F-A418-2C0AD88AA06E}" srcOrd="0" destOrd="0" presId="urn:microsoft.com/office/officeart/2005/8/layout/hierarchy1"/>
    <dgm:cxn modelId="{6E514876-2FF3-44BB-BA26-276B9D8F9EAA}" srcId="{C135AC0C-56EF-44A8-8BF1-70F05FF41CD5}" destId="{3495FF0F-09D4-41FB-A88F-778B69186A42}" srcOrd="0" destOrd="0" parTransId="{C77FE526-C74D-4618-9EEB-8AFBFFEAD31B}" sibTransId="{6A385657-1178-43CB-8BFB-6D1F4DC6AFFD}"/>
    <dgm:cxn modelId="{46864658-1AEF-44AC-96D3-0FA06EC82079}" type="presOf" srcId="{C135AC0C-56EF-44A8-8BF1-70F05FF41CD5}" destId="{2658B4C8-1C50-4552-85D0-DFAD27DC3302}" srcOrd="0" destOrd="0" presId="urn:microsoft.com/office/officeart/2005/8/layout/hierarchy1"/>
    <dgm:cxn modelId="{FD3F48D8-842B-425C-9D05-C581D61342BD}" type="presOf" srcId="{9A2E338C-739D-4CF5-B620-4AAC6459DF94}" destId="{846EFBE6-EFAB-4525-93A6-918AA159A809}" srcOrd="0" destOrd="0" presId="urn:microsoft.com/office/officeart/2005/8/layout/hierarchy1"/>
    <dgm:cxn modelId="{4E00F7FF-A80B-4F06-ACF7-ACC1FD1471AE}" type="presOf" srcId="{C77FE526-C74D-4618-9EEB-8AFBFFEAD31B}" destId="{E90F2A2B-6113-4E81-A5AB-883956CCBC0A}" srcOrd="0" destOrd="0" presId="urn:microsoft.com/office/officeart/2005/8/layout/hierarchy1"/>
    <dgm:cxn modelId="{EAF1D6C7-8216-47DE-B663-468BDEAE4935}" type="presParOf" srcId="{846EFBE6-EFAB-4525-93A6-918AA159A809}" destId="{D48BDC79-20EA-41CC-A34F-218EDA456BD7}" srcOrd="0" destOrd="0" presId="urn:microsoft.com/office/officeart/2005/8/layout/hierarchy1"/>
    <dgm:cxn modelId="{D74AF4CA-8C8C-458E-A3F0-F3702D33AEA8}" type="presParOf" srcId="{D48BDC79-20EA-41CC-A34F-218EDA456BD7}" destId="{50B4648D-9CD3-4695-95CB-0053B8ADF00D}" srcOrd="0" destOrd="0" presId="urn:microsoft.com/office/officeart/2005/8/layout/hierarchy1"/>
    <dgm:cxn modelId="{8287890D-D320-4A2A-8BB5-0E2E9546EE05}" type="presParOf" srcId="{50B4648D-9CD3-4695-95CB-0053B8ADF00D}" destId="{3901CB4A-DC04-4AED-B4BF-78A1ECCE7EC9}" srcOrd="0" destOrd="0" presId="urn:microsoft.com/office/officeart/2005/8/layout/hierarchy1"/>
    <dgm:cxn modelId="{FA8ADAF4-7930-499B-97AD-D6ABC5BE9709}" type="presParOf" srcId="{50B4648D-9CD3-4695-95CB-0053B8ADF00D}" destId="{2658B4C8-1C50-4552-85D0-DFAD27DC3302}" srcOrd="1" destOrd="0" presId="urn:microsoft.com/office/officeart/2005/8/layout/hierarchy1"/>
    <dgm:cxn modelId="{66D66F0C-BF7B-468F-8649-2945E510378E}" type="presParOf" srcId="{D48BDC79-20EA-41CC-A34F-218EDA456BD7}" destId="{2D45BE00-D5A2-430B-8133-7948F3D5784F}" srcOrd="1" destOrd="0" presId="urn:microsoft.com/office/officeart/2005/8/layout/hierarchy1"/>
    <dgm:cxn modelId="{A4EEE3B1-1896-4ED6-B95E-76C1BD8B4370}" type="presParOf" srcId="{2D45BE00-D5A2-430B-8133-7948F3D5784F}" destId="{E90F2A2B-6113-4E81-A5AB-883956CCBC0A}" srcOrd="0" destOrd="0" presId="urn:microsoft.com/office/officeart/2005/8/layout/hierarchy1"/>
    <dgm:cxn modelId="{5D554E23-C6E1-4B7C-9D95-BF075E3F0351}" type="presParOf" srcId="{2D45BE00-D5A2-430B-8133-7948F3D5784F}" destId="{66BADC70-A3B1-4D14-A6DF-4A55CAF887C1}" srcOrd="1" destOrd="0" presId="urn:microsoft.com/office/officeart/2005/8/layout/hierarchy1"/>
    <dgm:cxn modelId="{6BD1AEF4-FC53-4600-8ADE-F0EE46AB11D0}" type="presParOf" srcId="{66BADC70-A3B1-4D14-A6DF-4A55CAF887C1}" destId="{27D2EA7F-B0E4-49A0-88F7-572A53B8B876}" srcOrd="0" destOrd="0" presId="urn:microsoft.com/office/officeart/2005/8/layout/hierarchy1"/>
    <dgm:cxn modelId="{49C14B5F-2FCA-4BC9-91AC-DF7C50B71210}" type="presParOf" srcId="{27D2EA7F-B0E4-49A0-88F7-572A53B8B876}" destId="{776F5C41-EC6B-445C-A302-A9B4EE936D39}" srcOrd="0" destOrd="0" presId="urn:microsoft.com/office/officeart/2005/8/layout/hierarchy1"/>
    <dgm:cxn modelId="{A786DC00-8F9A-4F0E-AE37-E799908DBAB6}" type="presParOf" srcId="{27D2EA7F-B0E4-49A0-88F7-572A53B8B876}" destId="{175CA714-4A97-4B1F-A418-2C0AD88AA06E}" srcOrd="1" destOrd="0" presId="urn:microsoft.com/office/officeart/2005/8/layout/hierarchy1"/>
    <dgm:cxn modelId="{C271A604-C82E-422C-822F-715F724C86C9}" type="presParOf" srcId="{66BADC70-A3B1-4D14-A6DF-4A55CAF887C1}" destId="{1F87D656-829C-4E56-9B17-19502526AA8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376B7-AB1C-4F61-B83C-5BC436BE22DC}">
      <dsp:nvSpPr>
        <dsp:cNvPr id="0" name=""/>
        <dsp:cNvSpPr/>
      </dsp:nvSpPr>
      <dsp:spPr>
        <a:xfrm>
          <a:off x="4192611" y="1725041"/>
          <a:ext cx="1658678" cy="789380"/>
        </a:xfrm>
        <a:custGeom>
          <a:avLst/>
          <a:gdLst/>
          <a:ahLst/>
          <a:cxnLst/>
          <a:rect l="0" t="0" r="0" b="0"/>
          <a:pathLst>
            <a:path>
              <a:moveTo>
                <a:pt x="0" y="0"/>
              </a:moveTo>
              <a:lnTo>
                <a:pt x="0" y="537939"/>
              </a:lnTo>
              <a:lnTo>
                <a:pt x="1658678" y="537939"/>
              </a:lnTo>
              <a:lnTo>
                <a:pt x="1658678" y="78938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90F2A2B-6113-4E81-A5AB-883956CCBC0A}">
      <dsp:nvSpPr>
        <dsp:cNvPr id="0" name=""/>
        <dsp:cNvSpPr/>
      </dsp:nvSpPr>
      <dsp:spPr>
        <a:xfrm>
          <a:off x="2533932" y="1725041"/>
          <a:ext cx="1658678" cy="789380"/>
        </a:xfrm>
        <a:custGeom>
          <a:avLst/>
          <a:gdLst/>
          <a:ahLst/>
          <a:cxnLst/>
          <a:rect l="0" t="0" r="0" b="0"/>
          <a:pathLst>
            <a:path>
              <a:moveTo>
                <a:pt x="1658678" y="0"/>
              </a:moveTo>
              <a:lnTo>
                <a:pt x="1658678" y="537939"/>
              </a:lnTo>
              <a:lnTo>
                <a:pt x="0" y="537939"/>
              </a:lnTo>
              <a:lnTo>
                <a:pt x="0" y="789380"/>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901CB4A-DC04-4AED-B4BF-78A1ECCE7EC9}">
      <dsp:nvSpPr>
        <dsp:cNvPr id="0" name=""/>
        <dsp:cNvSpPr/>
      </dsp:nvSpPr>
      <dsp:spPr>
        <a:xfrm>
          <a:off x="2835510" y="1523"/>
          <a:ext cx="2714200" cy="1723517"/>
        </a:xfrm>
        <a:prstGeom prst="roundRect">
          <a:avLst>
            <a:gd name="adj" fmla="val 10000"/>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658B4C8-1C50-4552-85D0-DFAD27DC3302}">
      <dsp:nvSpPr>
        <dsp:cNvPr id="0" name=""/>
        <dsp:cNvSpPr/>
      </dsp:nvSpPr>
      <dsp:spPr>
        <a:xfrm>
          <a:off x="3137088" y="288022"/>
          <a:ext cx="2714200" cy="172351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l-GR" sz="1800" b="1" kern="1200" dirty="0">
              <a:solidFill>
                <a:schemeClr val="tx2">
                  <a:lumMod val="50000"/>
                </a:schemeClr>
              </a:solidFill>
              <a:latin typeface="Cambria" panose="02040503050406030204" pitchFamily="18" charset="0"/>
              <a:ea typeface="Cambria" panose="02040503050406030204" pitchFamily="18" charset="0"/>
            </a:rPr>
            <a:t>Θεραπεία</a:t>
          </a:r>
        </a:p>
        <a:p>
          <a:pPr marL="0" lvl="0" indent="0" algn="ctr" defTabSz="800100">
            <a:lnSpc>
              <a:spcPct val="90000"/>
            </a:lnSpc>
            <a:spcBef>
              <a:spcPct val="0"/>
            </a:spcBef>
            <a:spcAft>
              <a:spcPct val="35000"/>
            </a:spcAft>
            <a:buNone/>
          </a:pPr>
          <a:r>
            <a:rPr lang="el-GR" sz="1800" b="1" kern="1200" dirty="0">
              <a:solidFill>
                <a:schemeClr val="tx2">
                  <a:lumMod val="50000"/>
                </a:schemeClr>
              </a:solidFill>
              <a:latin typeface="Cambria" panose="02040503050406030204" pitchFamily="18" charset="0"/>
              <a:ea typeface="Cambria" panose="02040503050406030204" pitchFamily="18" charset="0"/>
            </a:rPr>
            <a:t>ΟΜΛ</a:t>
          </a:r>
        </a:p>
      </dsp:txBody>
      <dsp:txXfrm>
        <a:off x="3187568" y="338502"/>
        <a:ext cx="2613240" cy="1622557"/>
      </dsp:txXfrm>
    </dsp:sp>
    <dsp:sp modelId="{776F5C41-EC6B-445C-A302-A9B4EE936D39}">
      <dsp:nvSpPr>
        <dsp:cNvPr id="0" name=""/>
        <dsp:cNvSpPr/>
      </dsp:nvSpPr>
      <dsp:spPr>
        <a:xfrm>
          <a:off x="1176832" y="2514421"/>
          <a:ext cx="2714200" cy="1723517"/>
        </a:xfrm>
        <a:prstGeom prst="roundRect">
          <a:avLst>
            <a:gd name="adj" fmla="val 10000"/>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75CA714-4A97-4B1F-A418-2C0AD88AA06E}">
      <dsp:nvSpPr>
        <dsp:cNvPr id="0" name=""/>
        <dsp:cNvSpPr/>
      </dsp:nvSpPr>
      <dsp:spPr>
        <a:xfrm>
          <a:off x="1478410" y="2800920"/>
          <a:ext cx="2714200" cy="172351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l-GR" sz="1800" b="1" kern="1200">
              <a:solidFill>
                <a:schemeClr val="tx2">
                  <a:lumMod val="50000"/>
                </a:schemeClr>
              </a:solidFill>
              <a:latin typeface="Cambria" panose="02040503050406030204" pitchFamily="18" charset="0"/>
              <a:ea typeface="Cambria" panose="02040503050406030204" pitchFamily="18" charset="0"/>
            </a:rPr>
            <a:t>Υποστηρικτική</a:t>
          </a:r>
        </a:p>
        <a:p>
          <a:pPr marL="0" lvl="0" indent="0" algn="ctr" defTabSz="800100">
            <a:lnSpc>
              <a:spcPct val="90000"/>
            </a:lnSpc>
            <a:spcBef>
              <a:spcPct val="0"/>
            </a:spcBef>
            <a:spcAft>
              <a:spcPct val="35000"/>
            </a:spcAft>
            <a:buNone/>
          </a:pPr>
          <a:r>
            <a:rPr lang="el-GR" sz="1800" b="1" kern="1200">
              <a:solidFill>
                <a:schemeClr val="tx2">
                  <a:lumMod val="50000"/>
                </a:schemeClr>
              </a:solidFill>
              <a:latin typeface="Cambria" panose="02040503050406030204" pitchFamily="18" charset="0"/>
              <a:ea typeface="Cambria" panose="02040503050406030204" pitchFamily="18" charset="0"/>
            </a:rPr>
            <a:t>αγωγή</a:t>
          </a:r>
          <a:endParaRPr lang="el-GR" sz="1800" b="1" kern="1200" dirty="0">
            <a:solidFill>
              <a:schemeClr val="tx2">
                <a:lumMod val="50000"/>
              </a:schemeClr>
            </a:solidFill>
            <a:latin typeface="Cambria" panose="02040503050406030204" pitchFamily="18" charset="0"/>
            <a:ea typeface="Cambria" panose="02040503050406030204" pitchFamily="18" charset="0"/>
          </a:endParaRPr>
        </a:p>
      </dsp:txBody>
      <dsp:txXfrm>
        <a:off x="1528890" y="2851400"/>
        <a:ext cx="2613240" cy="1622557"/>
      </dsp:txXfrm>
    </dsp:sp>
    <dsp:sp modelId="{DEA26535-750E-4B34-9D60-6960AA131388}">
      <dsp:nvSpPr>
        <dsp:cNvPr id="0" name=""/>
        <dsp:cNvSpPr/>
      </dsp:nvSpPr>
      <dsp:spPr>
        <a:xfrm>
          <a:off x="4494188" y="2514421"/>
          <a:ext cx="2714200" cy="1723517"/>
        </a:xfrm>
        <a:prstGeom prst="roundRect">
          <a:avLst>
            <a:gd name="adj" fmla="val 10000"/>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3A826D9-0EB3-4DA2-9783-F38F2AABE61B}">
      <dsp:nvSpPr>
        <dsp:cNvPr id="0" name=""/>
        <dsp:cNvSpPr/>
      </dsp:nvSpPr>
      <dsp:spPr>
        <a:xfrm>
          <a:off x="4795766" y="2800920"/>
          <a:ext cx="2714200" cy="172351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l-GR" sz="1800" b="1" kern="1200" dirty="0">
              <a:solidFill>
                <a:schemeClr val="tx2">
                  <a:lumMod val="50000"/>
                </a:schemeClr>
              </a:solidFill>
              <a:latin typeface="Cambria" panose="02040503050406030204" pitchFamily="18" charset="0"/>
              <a:ea typeface="Cambria" panose="02040503050406030204" pitchFamily="18" charset="0"/>
            </a:rPr>
            <a:t>Θεραπευτικό</a:t>
          </a:r>
        </a:p>
        <a:p>
          <a:pPr marL="0" lvl="0" indent="0" algn="ctr" defTabSz="800100">
            <a:lnSpc>
              <a:spcPct val="90000"/>
            </a:lnSpc>
            <a:spcBef>
              <a:spcPct val="0"/>
            </a:spcBef>
            <a:spcAft>
              <a:spcPct val="35000"/>
            </a:spcAft>
            <a:buNone/>
          </a:pPr>
          <a:r>
            <a:rPr lang="el-GR" sz="1800" b="1" kern="1200" dirty="0">
              <a:solidFill>
                <a:schemeClr val="tx2">
                  <a:lumMod val="50000"/>
                </a:schemeClr>
              </a:solidFill>
              <a:latin typeface="Cambria" panose="02040503050406030204" pitchFamily="18" charset="0"/>
              <a:ea typeface="Cambria" panose="02040503050406030204" pitchFamily="18" charset="0"/>
            </a:rPr>
            <a:t>Πρωτόκολλο</a:t>
          </a:r>
        </a:p>
        <a:p>
          <a:pPr marL="0" lvl="0" indent="0" algn="ctr" defTabSz="800100">
            <a:lnSpc>
              <a:spcPct val="90000"/>
            </a:lnSpc>
            <a:spcBef>
              <a:spcPct val="0"/>
            </a:spcBef>
            <a:spcAft>
              <a:spcPct val="35000"/>
            </a:spcAft>
            <a:buNone/>
          </a:pPr>
          <a:r>
            <a:rPr lang="en-US" sz="1800" b="1" kern="1200" dirty="0">
              <a:solidFill>
                <a:schemeClr val="tx2">
                  <a:lumMod val="50000"/>
                </a:schemeClr>
              </a:solidFill>
              <a:latin typeface="Cambria" panose="02040503050406030204" pitchFamily="18" charset="0"/>
              <a:ea typeface="Cambria" panose="02040503050406030204" pitchFamily="18" charset="0"/>
            </a:rPr>
            <a:t>(Risk Group)</a:t>
          </a:r>
          <a:endParaRPr lang="el-GR" sz="1800" b="1" kern="1200" dirty="0">
            <a:solidFill>
              <a:schemeClr val="tx2">
                <a:lumMod val="50000"/>
              </a:schemeClr>
            </a:solidFill>
            <a:latin typeface="Cambria" panose="02040503050406030204" pitchFamily="18" charset="0"/>
            <a:ea typeface="Cambria" panose="02040503050406030204" pitchFamily="18" charset="0"/>
          </a:endParaRPr>
        </a:p>
      </dsp:txBody>
      <dsp:txXfrm>
        <a:off x="4846246" y="2851400"/>
        <a:ext cx="2613240" cy="16225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0F2A2B-6113-4E81-A5AB-883956CCBC0A}">
      <dsp:nvSpPr>
        <dsp:cNvPr id="0" name=""/>
        <dsp:cNvSpPr/>
      </dsp:nvSpPr>
      <dsp:spPr>
        <a:xfrm>
          <a:off x="1901111" y="1725127"/>
          <a:ext cx="91440" cy="789253"/>
        </a:xfrm>
        <a:custGeom>
          <a:avLst/>
          <a:gdLst/>
          <a:ahLst/>
          <a:cxnLst/>
          <a:rect l="0" t="0" r="0" b="0"/>
          <a:pathLst>
            <a:path>
              <a:moveTo>
                <a:pt x="45720" y="0"/>
              </a:moveTo>
              <a:lnTo>
                <a:pt x="45720" y="789253"/>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901CB4A-DC04-4AED-B4BF-78A1ECCE7EC9}">
      <dsp:nvSpPr>
        <dsp:cNvPr id="0" name=""/>
        <dsp:cNvSpPr/>
      </dsp:nvSpPr>
      <dsp:spPr>
        <a:xfrm>
          <a:off x="589948" y="1887"/>
          <a:ext cx="2713764" cy="1723240"/>
        </a:xfrm>
        <a:prstGeom prst="roundRect">
          <a:avLst>
            <a:gd name="adj" fmla="val 10000"/>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658B4C8-1C50-4552-85D0-DFAD27DC3302}">
      <dsp:nvSpPr>
        <dsp:cNvPr id="0" name=""/>
        <dsp:cNvSpPr/>
      </dsp:nvSpPr>
      <dsp:spPr>
        <a:xfrm>
          <a:off x="891478" y="288340"/>
          <a:ext cx="2713764" cy="172324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l-GR" sz="1800" b="1" kern="1200" dirty="0">
              <a:solidFill>
                <a:schemeClr val="tx2">
                  <a:lumMod val="50000"/>
                </a:schemeClr>
              </a:solidFill>
              <a:latin typeface="Cambria" panose="02040503050406030204" pitchFamily="18" charset="0"/>
              <a:ea typeface="Cambria" panose="02040503050406030204" pitchFamily="18" charset="0"/>
            </a:rPr>
            <a:t>Θεραπεία</a:t>
          </a:r>
        </a:p>
        <a:p>
          <a:pPr marL="0" lvl="0" indent="0" algn="ctr" defTabSz="800100">
            <a:lnSpc>
              <a:spcPct val="90000"/>
            </a:lnSpc>
            <a:spcBef>
              <a:spcPct val="0"/>
            </a:spcBef>
            <a:spcAft>
              <a:spcPct val="35000"/>
            </a:spcAft>
            <a:buNone/>
          </a:pPr>
          <a:r>
            <a:rPr lang="el-GR" sz="1800" b="1" kern="1200" dirty="0">
              <a:solidFill>
                <a:schemeClr val="tx2">
                  <a:lumMod val="50000"/>
                </a:schemeClr>
              </a:solidFill>
              <a:latin typeface="Cambria" panose="02040503050406030204" pitchFamily="18" charset="0"/>
              <a:ea typeface="Cambria" panose="02040503050406030204" pitchFamily="18" charset="0"/>
            </a:rPr>
            <a:t>ΟΜΛ</a:t>
          </a:r>
        </a:p>
      </dsp:txBody>
      <dsp:txXfrm>
        <a:off x="941950" y="338812"/>
        <a:ext cx="2612820" cy="1622296"/>
      </dsp:txXfrm>
    </dsp:sp>
    <dsp:sp modelId="{776F5C41-EC6B-445C-A302-A9B4EE936D39}">
      <dsp:nvSpPr>
        <dsp:cNvPr id="0" name=""/>
        <dsp:cNvSpPr/>
      </dsp:nvSpPr>
      <dsp:spPr>
        <a:xfrm>
          <a:off x="589948" y="2514381"/>
          <a:ext cx="2713764" cy="1723240"/>
        </a:xfrm>
        <a:prstGeom prst="roundRect">
          <a:avLst>
            <a:gd name="adj" fmla="val 10000"/>
          </a:avLst>
        </a:prstGeom>
        <a:gradFill rotWithShape="0">
          <a:gsLst>
            <a:gs pos="0">
              <a:schemeClr val="accent1">
                <a:hueOff val="0"/>
                <a:satOff val="0"/>
                <a:lumOff val="0"/>
                <a:alphaOff val="0"/>
                <a:shade val="63000"/>
                <a:satMod val="165000"/>
              </a:schemeClr>
            </a:gs>
            <a:gs pos="30000">
              <a:schemeClr val="accent1">
                <a:hueOff val="0"/>
                <a:satOff val="0"/>
                <a:lumOff val="0"/>
                <a:alphaOff val="0"/>
                <a:shade val="58000"/>
                <a:satMod val="165000"/>
              </a:schemeClr>
            </a:gs>
            <a:gs pos="75000">
              <a:schemeClr val="accent1">
                <a:hueOff val="0"/>
                <a:satOff val="0"/>
                <a:lumOff val="0"/>
                <a:alphaOff val="0"/>
                <a:shade val="30000"/>
                <a:satMod val="175000"/>
              </a:schemeClr>
            </a:gs>
            <a:gs pos="100000">
              <a:schemeClr val="accent1">
                <a:hueOff val="0"/>
                <a:satOff val="0"/>
                <a:lumOff val="0"/>
                <a:alphaOff val="0"/>
                <a:shade val="15000"/>
                <a:satMod val="175000"/>
              </a:schemeClr>
            </a:gs>
          </a:gsLst>
          <a:path path="circle">
            <a:fillToRect l="5000" t="100000" r="120000" b="10000"/>
          </a:path>
        </a:gradFill>
        <a:ln>
          <a:noFill/>
        </a:ln>
        <a:effectLst>
          <a:outerShdw blurRad="50800" dist="20000" dir="5400000" rotWithShape="0">
            <a:srgbClr val="000000">
              <a:alpha val="42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75CA714-4A97-4B1F-A418-2C0AD88AA06E}">
      <dsp:nvSpPr>
        <dsp:cNvPr id="0" name=""/>
        <dsp:cNvSpPr/>
      </dsp:nvSpPr>
      <dsp:spPr>
        <a:xfrm>
          <a:off x="891478" y="2800834"/>
          <a:ext cx="2713764" cy="172324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50800" dist="20000" dir="5400000" rotWithShape="0">
            <a:srgbClr val="000000">
              <a:alpha val="42000"/>
            </a:srgbClr>
          </a:outerShdw>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tx2">
                  <a:lumMod val="50000"/>
                </a:schemeClr>
              </a:solidFill>
              <a:latin typeface="Cambria" panose="02040503050406030204" pitchFamily="18" charset="0"/>
              <a:ea typeface="Cambria" panose="02040503050406030204" pitchFamily="18" charset="0"/>
            </a:rPr>
            <a:t>Υποστηρικτική</a:t>
          </a:r>
        </a:p>
        <a:p>
          <a:pPr marL="0" lvl="0" indent="0" algn="ctr" defTabSz="800100">
            <a:lnSpc>
              <a:spcPct val="90000"/>
            </a:lnSpc>
            <a:spcBef>
              <a:spcPct val="0"/>
            </a:spcBef>
            <a:spcAft>
              <a:spcPct val="35000"/>
            </a:spcAft>
            <a:buNone/>
          </a:pPr>
          <a:r>
            <a:rPr lang="el-GR" sz="1800" kern="1200">
              <a:solidFill>
                <a:schemeClr val="tx2">
                  <a:lumMod val="50000"/>
                </a:schemeClr>
              </a:solidFill>
              <a:latin typeface="Cambria" panose="02040503050406030204" pitchFamily="18" charset="0"/>
              <a:ea typeface="Cambria" panose="02040503050406030204" pitchFamily="18" charset="0"/>
            </a:rPr>
            <a:t>αγωγή</a:t>
          </a:r>
          <a:endParaRPr lang="el-GR" sz="1800" kern="1200" dirty="0">
            <a:solidFill>
              <a:schemeClr val="tx2">
                <a:lumMod val="50000"/>
              </a:schemeClr>
            </a:solidFill>
            <a:latin typeface="Cambria" panose="02040503050406030204" pitchFamily="18" charset="0"/>
            <a:ea typeface="Cambria" panose="02040503050406030204" pitchFamily="18" charset="0"/>
          </a:endParaRPr>
        </a:p>
      </dsp:txBody>
      <dsp:txXfrm>
        <a:off x="941950" y="2851306"/>
        <a:ext cx="2612820" cy="162229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1B8C2F-29C9-4F5A-B5E3-C9609FB01754}" type="datetimeFigureOut">
              <a:rPr lang="en-US" smtClean="0"/>
              <a:pPr/>
              <a:t>11/11/2025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B1641D-78AA-48EA-9F6D-2AF8E55D6FE0}" type="slidenum">
              <a:rPr lang="en-US" smtClean="0"/>
              <a:pPr/>
              <a:t>‹#›</a:t>
            </a:fld>
            <a:endParaRPr lang="en-US"/>
          </a:p>
        </p:txBody>
      </p:sp>
    </p:spTree>
    <p:extLst>
      <p:ext uri="{BB962C8B-B14F-4D97-AF65-F5344CB8AC3E}">
        <p14:creationId xmlns:p14="http://schemas.microsoft.com/office/powerpoint/2010/main" val="278150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C34FC6B2-EC37-448F-A21D-67A9886C24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452A9401-DE4E-43E1-B4C0-9CF73007C2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 Θέση εικόνας διαφάνειας">
            <a:extLst>
              <a:ext uri="{FF2B5EF4-FFF2-40B4-BE49-F238E27FC236}">
                <a16:creationId xmlns:a16="http://schemas.microsoft.com/office/drawing/2014/main" id="{84CAEBD6-E3DF-4AC0-BDD0-DFBA8438902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2 - Θέση σημειώσεων">
            <a:extLst>
              <a:ext uri="{FF2B5EF4-FFF2-40B4-BE49-F238E27FC236}">
                <a16:creationId xmlns:a16="http://schemas.microsoft.com/office/drawing/2014/main" id="{BD7B98CC-D659-4A90-A94B-CE1A11558C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a:p>
        </p:txBody>
      </p:sp>
      <p:sp>
        <p:nvSpPr>
          <p:cNvPr id="48132" name="3 - Θέση αριθμού διαφάνειας">
            <a:extLst>
              <a:ext uri="{FF2B5EF4-FFF2-40B4-BE49-F238E27FC236}">
                <a16:creationId xmlns:a16="http://schemas.microsoft.com/office/drawing/2014/main" id="{42CACE50-997F-4314-8251-C74B115A004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1CA6B19-F8E0-46EE-946A-6F4BBA7EEEDF}" type="slidenum">
              <a:rPr lang="el-GR" altLang="el-GR">
                <a:latin typeface="Arial" panose="020B0604020202020204" pitchFamily="34" charset="0"/>
              </a:rPr>
              <a:pPr>
                <a:spcBef>
                  <a:spcPct val="0"/>
                </a:spcBef>
              </a:pPr>
              <a:t>78</a:t>
            </a:fld>
            <a:endParaRPr lang="el-GR" altLang="el-GR">
              <a:latin typeface="Arial" panose="020B0604020202020204" pitchFamily="34" charset="0"/>
            </a:endParaRPr>
          </a:p>
        </p:txBody>
      </p:sp>
    </p:spTree>
    <p:extLst>
      <p:ext uri="{BB962C8B-B14F-4D97-AF65-F5344CB8AC3E}">
        <p14:creationId xmlns:p14="http://schemas.microsoft.com/office/powerpoint/2010/main" val="3162635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A977CC-281E-490F-91A4-633C75147668}" type="datetimeFigureOut">
              <a:rPr lang="en-US" smtClean="0">
                <a:solidFill>
                  <a:srgbClr val="1F497D"/>
                </a:solidFill>
              </a:rPr>
              <a:pPr/>
              <a:t>11/11/2025</a:t>
            </a:fld>
            <a:endParaRPr lang="en-US">
              <a:solidFill>
                <a:srgbClr val="1F497D"/>
              </a:solidFill>
            </a:endParaRPr>
          </a:p>
        </p:txBody>
      </p:sp>
      <p:sp>
        <p:nvSpPr>
          <p:cNvPr id="5" name="Footer Placeholder 4"/>
          <p:cNvSpPr>
            <a:spLocks noGrp="1"/>
          </p:cNvSpPr>
          <p:nvPr>
            <p:ph type="ftr" sz="quarter" idx="11"/>
          </p:nvPr>
        </p:nvSpPr>
        <p:spPr/>
        <p:txBody>
          <a:bodyPr/>
          <a:lstStyle/>
          <a:p>
            <a:endParaRPr lang="en-US">
              <a:solidFill>
                <a:srgbClr val="1F497D"/>
              </a:solidFill>
            </a:endParaRPr>
          </a:p>
        </p:txBody>
      </p:sp>
      <p:sp>
        <p:nvSpPr>
          <p:cNvPr id="6" name="Slide Number Placeholder 5"/>
          <p:cNvSpPr>
            <a:spLocks noGrp="1"/>
          </p:cNvSpPr>
          <p:nvPr>
            <p:ph type="sldNum" sz="quarter" idx="12"/>
          </p:nvPr>
        </p:nvSpPr>
        <p:spPr/>
        <p:txBody>
          <a:bodyPr/>
          <a:lstStyle/>
          <a:p>
            <a:fld id="{9253B503-4F99-4E73-ABC2-07C8504318FA}" type="slidenum">
              <a:rPr lang="en-US" smtClean="0"/>
              <a:pPr/>
              <a:t>‹#›</a:t>
            </a:fld>
            <a:endParaRPr lang="en-US"/>
          </a:p>
        </p:txBody>
      </p:sp>
    </p:spTree>
    <p:extLst>
      <p:ext uri="{BB962C8B-B14F-4D97-AF65-F5344CB8AC3E}">
        <p14:creationId xmlns:p14="http://schemas.microsoft.com/office/powerpoint/2010/main" val="114403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EAFE4C-1E40-4D82-A39B-F49129430555}" type="datetimeFigureOut">
              <a:rPr lang="en-US" smtClean="0"/>
              <a:pPr/>
              <a:t>11/11/2025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B18F1B-4036-4E22-BD32-17CC404D8A69}" type="slidenum">
              <a:rPr lang="en-US" smtClean="0"/>
              <a:pPr/>
              <a:t>‹#›</a:t>
            </a:fld>
            <a:endParaRPr lang="en-US"/>
          </a:p>
        </p:txBody>
      </p:sp>
    </p:spTree>
    <p:extLst>
      <p:ext uri="{BB962C8B-B14F-4D97-AF65-F5344CB8AC3E}">
        <p14:creationId xmlns:p14="http://schemas.microsoft.com/office/powerpoint/2010/main" val="3830855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a:t>Click to edit Master title style</a:t>
            </a:r>
            <a:endParaRPr lang="el-GR"/>
          </a:p>
        </p:txBody>
      </p:sp>
      <p:sp>
        <p:nvSpPr>
          <p:cNvPr id="3" name="Θέση ημερομηνίας 2"/>
          <p:cNvSpPr>
            <a:spLocks noGrp="1"/>
          </p:cNvSpPr>
          <p:nvPr>
            <p:ph type="dt" sz="half" idx="10"/>
          </p:nvPr>
        </p:nvSpPr>
        <p:spPr/>
        <p:txBody>
          <a:bodyPr/>
          <a:lstStyle/>
          <a:p>
            <a:fld id="{435B3A32-A7FA-4E92-9C21-3926E519F487}" type="datetimeFigureOut">
              <a:rPr lang="el-GR" smtClean="0"/>
              <a:pPr/>
              <a:t>11/11/2025</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B8364AB7-DCA2-4BE5-B495-F41BB7FEED55}" type="slidenum">
              <a:rPr lang="el-GR" smtClean="0"/>
              <a:pPr/>
              <a:t>‹#›</a:t>
            </a:fld>
            <a:endParaRPr lang="el-GR"/>
          </a:p>
        </p:txBody>
      </p:sp>
    </p:spTree>
    <p:extLst>
      <p:ext uri="{BB962C8B-B14F-4D97-AF65-F5344CB8AC3E}">
        <p14:creationId xmlns:p14="http://schemas.microsoft.com/office/powerpoint/2010/main" val="2526038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82577DAB-A958-4002-A226-5862BD2ED0F8}" type="slidenum">
              <a:rPr lang="en-US" altLang="en-US" smtClean="0"/>
              <a:pPr/>
              <a:t>‹#›</a:t>
            </a:fld>
            <a:endParaRPr lang="en-US" altLang="en-US"/>
          </a:p>
        </p:txBody>
      </p:sp>
    </p:spTree>
    <p:extLst>
      <p:ext uri="{BB962C8B-B14F-4D97-AF65-F5344CB8AC3E}">
        <p14:creationId xmlns:p14="http://schemas.microsoft.com/office/powerpoint/2010/main" val="3200592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l-GR" altLang="en-US"/>
          </a:p>
        </p:txBody>
      </p:sp>
      <p:sp>
        <p:nvSpPr>
          <p:cNvPr id="4" name="Rectangle 6"/>
          <p:cNvSpPr>
            <a:spLocks noGrp="1" noChangeArrowheads="1"/>
          </p:cNvSpPr>
          <p:nvPr>
            <p:ph type="sldNum" sz="quarter" idx="12"/>
          </p:nvPr>
        </p:nvSpPr>
        <p:spPr>
          <a:ln/>
        </p:spPr>
        <p:txBody>
          <a:bodyPr/>
          <a:lstStyle>
            <a:lvl1pPr>
              <a:defRPr/>
            </a:lvl1pPr>
          </a:lstStyle>
          <a:p>
            <a:pPr>
              <a:defRPr/>
            </a:pPr>
            <a:fld id="{1E53F344-5AA4-4DAF-8186-C5FD3F3F3675}" type="slidenum">
              <a:rPr lang="el-GR" altLang="en-US"/>
              <a:pPr>
                <a:defRPr/>
              </a:pPr>
              <a:t>‹#›</a:t>
            </a:fld>
            <a:endParaRPr lang="el-GR" altLang="en-US"/>
          </a:p>
        </p:txBody>
      </p:sp>
    </p:spTree>
    <p:extLst>
      <p:ext uri="{BB962C8B-B14F-4D97-AF65-F5344CB8AC3E}">
        <p14:creationId xmlns:p14="http://schemas.microsoft.com/office/powerpoint/2010/main" val="2811505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Vuoto">
    <p:spTree>
      <p:nvGrpSpPr>
        <p:cNvPr id="1" name=""/>
        <p:cNvGrpSpPr/>
        <p:nvPr/>
      </p:nvGrpSpPr>
      <p:grpSpPr>
        <a:xfrm>
          <a:off x="0" y="0"/>
          <a:ext cx="0" cy="0"/>
          <a:chOff x="0" y="0"/>
          <a:chExt cx="0" cy="0"/>
        </a:xfrm>
      </p:grpSpPr>
      <p:sp>
        <p:nvSpPr>
          <p:cNvPr id="112" name="Shape 11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89225310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tif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16" name="Ευθεία γραμμή σύνδεσης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pPr defTabSz="914400"/>
            <a:endParaRPr lang="en-US" dirty="0">
              <a:solidFill>
                <a:prstClr val="black"/>
              </a:solidFill>
            </a:endParaRPr>
          </a:p>
        </p:txBody>
      </p:sp>
      <p:sp>
        <p:nvSpPr>
          <p:cNvPr id="22" name="Θέση τίτλου 21"/>
          <p:cNvSpPr>
            <a:spLocks noGrp="1"/>
          </p:cNvSpPr>
          <p:nvPr>
            <p:ph type="title"/>
          </p:nvPr>
        </p:nvSpPr>
        <p:spPr>
          <a:xfrm>
            <a:off x="457200" y="274639"/>
            <a:ext cx="7467600" cy="1143000"/>
          </a:xfrm>
          <a:prstGeom prst="rect">
            <a:avLst/>
          </a:prstGeom>
        </p:spPr>
        <p:txBody>
          <a:bodyPr vert="horz" anchor="b">
            <a:normAutofit/>
          </a:bodyPr>
          <a:lstStyle/>
          <a:p>
            <a:r>
              <a:rPr kumimoji="0" lang="el-GR"/>
              <a:t>Στυλ κύριου τίτλου</a:t>
            </a:r>
            <a:endParaRPr kumimoji="0" lang="en-US"/>
          </a:p>
        </p:txBody>
      </p:sp>
      <p:sp>
        <p:nvSpPr>
          <p:cNvPr id="13" name="Θέση κειμένου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l-GR"/>
              <a:t>Στυλ υποδείγματος κειμένου</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4" name="Θέση ημερομηνίας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defTabSz="914400"/>
            <a:fld id="{76830AED-4D99-4882-981D-72AEA5EF784C}" type="datetimeFigureOut">
              <a:rPr lang="el-GR" smtClean="0">
                <a:solidFill>
                  <a:srgbClr val="1F497D"/>
                </a:solidFill>
              </a:rPr>
              <a:pPr defTabSz="914400"/>
              <a:t>11/11/2025</a:t>
            </a:fld>
            <a:endParaRPr lang="el-GR">
              <a:solidFill>
                <a:srgbClr val="1F497D"/>
              </a:solidFill>
            </a:endParaRPr>
          </a:p>
        </p:txBody>
      </p:sp>
      <p:sp>
        <p:nvSpPr>
          <p:cNvPr id="3" name="Θέση υποσέλιδου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defTabSz="914400"/>
            <a:endParaRPr lang="el-GR">
              <a:solidFill>
                <a:srgbClr val="1F497D"/>
              </a:solidFill>
            </a:endParaRPr>
          </a:p>
        </p:txBody>
      </p:sp>
      <p:sp>
        <p:nvSpPr>
          <p:cNvPr id="7" name="Ευθεία γραμμή σύνδεσης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pPr defTabSz="914400"/>
            <a:endParaRPr lang="en-US">
              <a:solidFill>
                <a:prstClr val="black"/>
              </a:solidFill>
            </a:endParaRPr>
          </a:p>
        </p:txBody>
      </p:sp>
      <p:sp>
        <p:nvSpPr>
          <p:cNvPr id="9" name="Ευθεία γραμμή σύνδεσης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defTabSz="914400"/>
            <a:endParaRPr lang="en-US">
              <a:solidFill>
                <a:prstClr val="black"/>
              </a:solidFill>
            </a:endParaRPr>
          </a:p>
        </p:txBody>
      </p:sp>
      <p:sp>
        <p:nvSpPr>
          <p:cNvPr id="10" name="Ορθογώνιο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a:solidFill>
                <a:prstClr val="white"/>
              </a:solidFill>
            </a:endParaRPr>
          </a:p>
        </p:txBody>
      </p:sp>
      <p:sp>
        <p:nvSpPr>
          <p:cNvPr id="11" name="Ευθεία γραμμή σύνδεσης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pPr defTabSz="914400"/>
            <a:endParaRPr lang="en-US">
              <a:solidFill>
                <a:prstClr val="black"/>
              </a:solidFill>
            </a:endParaRPr>
          </a:p>
        </p:txBody>
      </p:sp>
      <p:sp>
        <p:nvSpPr>
          <p:cNvPr id="12" name="Έλλειψη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914400"/>
            <a:endParaRPr lang="en-US" dirty="0">
              <a:solidFill>
                <a:prstClr val="white"/>
              </a:solidFill>
            </a:endParaRPr>
          </a:p>
        </p:txBody>
      </p:sp>
      <p:sp>
        <p:nvSpPr>
          <p:cNvPr id="23" name="Θέση αριθμού διαφάνειας 22"/>
          <p:cNvSpPr>
            <a:spLocks noGrp="1"/>
          </p:cNvSpPr>
          <p:nvPr>
            <p:ph type="sldNum" sz="quarter" idx="4"/>
          </p:nvPr>
        </p:nvSpPr>
        <p:spPr>
          <a:xfrm>
            <a:off x="8129016" y="5734051"/>
            <a:ext cx="609600" cy="521208"/>
          </a:xfrm>
          <a:prstGeom prst="rect">
            <a:avLst/>
          </a:prstGeom>
        </p:spPr>
        <p:txBody>
          <a:bodyPr vert="horz" anchor="ctr"/>
          <a:lstStyle>
            <a:lvl1pPr algn="ctr" eaLnBrk="1" latinLnBrk="0" hangingPunct="1">
              <a:defRPr kumimoji="0" sz="1400" b="1">
                <a:solidFill>
                  <a:srgbClr val="FFFFFF"/>
                </a:solidFill>
              </a:defRPr>
            </a:lvl1pPr>
          </a:lstStyle>
          <a:p>
            <a:pPr defTabSz="914400"/>
            <a:fld id="{1FECF4DC-0514-45E2-9E52-09A9A137A103}" type="slidenum">
              <a:rPr lang="el-GR" smtClean="0"/>
              <a:pPr defTabSz="914400"/>
              <a:t>‹#›</a:t>
            </a:fld>
            <a:endParaRPr lang="el-GR"/>
          </a:p>
        </p:txBody>
      </p:sp>
    </p:spTree>
    <p:extLst>
      <p:ext uri="{BB962C8B-B14F-4D97-AF65-F5344CB8AC3E}">
        <p14:creationId xmlns:p14="http://schemas.microsoft.com/office/powerpoint/2010/main" val="2039917192"/>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5.xml"/><Relationship Id="rId4" Type="http://schemas.openxmlformats.org/officeDocument/2006/relationships/image" Target="../media/image15.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22.wmf"/><Relationship Id="rId7" Type="http://schemas.openxmlformats.org/officeDocument/2006/relationships/image" Target="../media/image26.wmf"/><Relationship Id="rId2" Type="http://schemas.openxmlformats.org/officeDocument/2006/relationships/slideLayout" Target="../slideLayouts/slideLayout5.xml"/><Relationship Id="rId1" Type="http://schemas.openxmlformats.org/officeDocument/2006/relationships/tags" Target="../tags/tag1.xml"/><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39.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7.emf"/><Relationship Id="rId7" Type="http://schemas.openxmlformats.org/officeDocument/2006/relationships/image" Target="../media/image31.emf"/><Relationship Id="rId2" Type="http://schemas.openxmlformats.org/officeDocument/2006/relationships/slideLayout" Target="../slideLayouts/slideLayout5.xml"/><Relationship Id="rId1" Type="http://schemas.openxmlformats.org/officeDocument/2006/relationships/tags" Target="../tags/tag3.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 Id="rId9" Type="http://schemas.openxmlformats.org/officeDocument/2006/relationships/image" Target="../media/image33.emf"/></Relationships>
</file>

<file path=ppt/slides/_rels/slide40.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image" Target="../media/image23.wmf"/><Relationship Id="rId7" Type="http://schemas.openxmlformats.org/officeDocument/2006/relationships/image" Target="../media/image37.wmf"/><Relationship Id="rId2" Type="http://schemas.openxmlformats.org/officeDocument/2006/relationships/slideLayout" Target="../slideLayouts/slideLayout5.xml"/><Relationship Id="rId1" Type="http://schemas.openxmlformats.org/officeDocument/2006/relationships/tags" Target="../tags/tag4.xml"/><Relationship Id="rId6" Type="http://schemas.openxmlformats.org/officeDocument/2006/relationships/image" Target="../media/image36.wmf"/><Relationship Id="rId5" Type="http://schemas.openxmlformats.org/officeDocument/2006/relationships/image" Target="../media/image35.wmf"/><Relationship Id="rId10" Type="http://schemas.openxmlformats.org/officeDocument/2006/relationships/image" Target="../media/image40.wmf"/><Relationship Id="rId4" Type="http://schemas.openxmlformats.org/officeDocument/2006/relationships/image" Target="../media/image34.wmf"/><Relationship Id="rId9" Type="http://schemas.openxmlformats.org/officeDocument/2006/relationships/image" Target="../media/image39.wmf"/></Relationships>
</file>

<file path=ppt/slides/_rels/slide41.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slideLayout" Target="../slideLayouts/slideLayout5.xml"/><Relationship Id="rId1" Type="http://schemas.openxmlformats.org/officeDocument/2006/relationships/tags" Target="../tags/tag5.xml"/><Relationship Id="rId5" Type="http://schemas.openxmlformats.org/officeDocument/2006/relationships/image" Target="../media/image42.wmf"/><Relationship Id="rId4" Type="http://schemas.openxmlformats.org/officeDocument/2006/relationships/image" Target="../media/image24.wmf"/></Relationships>
</file>

<file path=ppt/slides/_rels/slide42.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slideLayout" Target="../slideLayouts/slideLayout5.xml"/><Relationship Id="rId1" Type="http://schemas.openxmlformats.org/officeDocument/2006/relationships/tags" Target="../tags/tag6.xml"/><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44.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8.png"/><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15.emf"/><Relationship Id="rId1" Type="http://schemas.openxmlformats.org/officeDocument/2006/relationships/slideLayout" Target="../slideLayouts/slideLayout5.xml"/><Relationship Id="rId4" Type="http://schemas.openxmlformats.org/officeDocument/2006/relationships/image" Target="../media/image52.emf"/></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emf"/><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69.png"/><Relationship Id="rId1" Type="http://schemas.openxmlformats.org/officeDocument/2006/relationships/slideLayout" Target="../slideLayouts/slideLayout5.xml"/><Relationship Id="rId4" Type="http://schemas.openxmlformats.org/officeDocument/2006/relationships/image" Target="../media/image68.jpeg"/></Relationships>
</file>

<file path=ppt/slides/_rels/slide6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72.png"/><Relationship Id="rId1" Type="http://schemas.openxmlformats.org/officeDocument/2006/relationships/slideLayout" Target="../slideLayouts/slideLayout5.xml"/><Relationship Id="rId5" Type="http://schemas.openxmlformats.org/officeDocument/2006/relationships/image" Target="../media/image74.jpeg"/><Relationship Id="rId4" Type="http://schemas.openxmlformats.org/officeDocument/2006/relationships/image" Target="../media/image73.jpeg"/></Relationships>
</file>

<file path=ppt/slides/_rels/slide6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5.xml"/><Relationship Id="rId4" Type="http://schemas.openxmlformats.org/officeDocument/2006/relationships/image" Target="../media/image80.emf"/></Relationships>
</file>

<file path=ppt/slides/_rels/slide6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5.xml"/><Relationship Id="rId5" Type="http://schemas.openxmlformats.org/officeDocument/2006/relationships/image" Target="../media/image84.emf"/><Relationship Id="rId4" Type="http://schemas.openxmlformats.org/officeDocument/2006/relationships/image" Target="../media/image83.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2.jpeg"/></Relationships>
</file>

<file path=ppt/slides/_rels/slide7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0.xml.rels><?xml version="1.0" encoding="UTF-8" standalone="yes"?>
<Relationships xmlns="http://schemas.openxmlformats.org/package/2006/relationships"><Relationship Id="rId2" Type="http://schemas.openxmlformats.org/officeDocument/2006/relationships/image" Target="../media/image97.emf"/><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100.emf"/><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C70088-CDE0-45F4-9265-174EF0D6C82D}"/>
              </a:ext>
            </a:extLst>
          </p:cNvPr>
          <p:cNvSpPr>
            <a:spLocks noGrp="1"/>
          </p:cNvSpPr>
          <p:nvPr>
            <p:ph type="title"/>
          </p:nvPr>
        </p:nvSpPr>
        <p:spPr>
          <a:xfrm>
            <a:off x="683568" y="476672"/>
            <a:ext cx="7467600" cy="1143000"/>
          </a:xfrm>
        </p:spPr>
        <p:txBody>
          <a:bodyPr/>
          <a:lstStyle/>
          <a:p>
            <a:pPr algn="ctr"/>
            <a:r>
              <a:rPr lang="el-GR" b="1" dirty="0" err="1">
                <a:solidFill>
                  <a:schemeClr val="tx2">
                    <a:lumMod val="75000"/>
                  </a:schemeClr>
                </a:solidFill>
                <a:latin typeface="Cambria" panose="02040503050406030204" pitchFamily="18" charset="0"/>
                <a:ea typeface="Cambria" panose="02040503050406030204" pitchFamily="18" charset="0"/>
              </a:rPr>
              <a:t>Διαφοροδιαγνωση</a:t>
            </a:r>
            <a:r>
              <a:rPr lang="el-GR" b="1" dirty="0">
                <a:solidFill>
                  <a:schemeClr val="tx2">
                    <a:lumMod val="75000"/>
                  </a:schemeClr>
                </a:solidFill>
                <a:latin typeface="Cambria" panose="02040503050406030204" pitchFamily="18" charset="0"/>
                <a:ea typeface="Cambria" panose="02040503050406030204" pitchFamily="18" charset="0"/>
              </a:rPr>
              <a:t> </a:t>
            </a:r>
            <a:r>
              <a:rPr lang="el-GR" b="1" dirty="0" err="1">
                <a:solidFill>
                  <a:schemeClr val="tx2">
                    <a:lumMod val="75000"/>
                  </a:schemeClr>
                </a:solidFill>
                <a:latin typeface="Cambria" panose="02040503050406030204" pitchFamily="18" charset="0"/>
                <a:ea typeface="Cambria" panose="02040503050406030204" pitchFamily="18" charset="0"/>
              </a:rPr>
              <a:t>λευχαιμιασ</a:t>
            </a:r>
            <a:br>
              <a:rPr lang="el-GR" b="1" dirty="0">
                <a:solidFill>
                  <a:schemeClr val="tx2">
                    <a:lumMod val="75000"/>
                  </a:schemeClr>
                </a:solidFill>
                <a:latin typeface="Cambria" panose="02040503050406030204" pitchFamily="18" charset="0"/>
                <a:ea typeface="Cambria" panose="02040503050406030204" pitchFamily="18" charset="0"/>
              </a:rPr>
            </a:br>
            <a:r>
              <a:rPr lang="en-GB" b="1" dirty="0">
                <a:solidFill>
                  <a:schemeClr val="tx2">
                    <a:lumMod val="75000"/>
                  </a:schemeClr>
                </a:solidFill>
                <a:latin typeface="Cambria" panose="02040503050406030204" pitchFamily="18" charset="0"/>
                <a:ea typeface="Cambria" panose="02040503050406030204" pitchFamily="18" charset="0"/>
              </a:rPr>
              <a:t>DIFFERENTIAL DIGNOSIS OF LEUKEMIA</a:t>
            </a:r>
            <a:endParaRPr lang="el-GR" b="1" dirty="0">
              <a:solidFill>
                <a:schemeClr val="tx2">
                  <a:lumMod val="75000"/>
                </a:schemeClr>
              </a:solidFill>
              <a:latin typeface="Cambria" panose="02040503050406030204" pitchFamily="18" charset="0"/>
              <a:ea typeface="Cambria" panose="02040503050406030204" pitchFamily="18" charset="0"/>
            </a:endParaRPr>
          </a:p>
        </p:txBody>
      </p:sp>
      <p:sp>
        <p:nvSpPr>
          <p:cNvPr id="3" name="4 - TextBox">
            <a:extLst>
              <a:ext uri="{FF2B5EF4-FFF2-40B4-BE49-F238E27FC236}">
                <a16:creationId xmlns:a16="http://schemas.microsoft.com/office/drawing/2014/main" id="{56A7BA03-EDAD-4685-BA53-A8929948C47D}"/>
              </a:ext>
            </a:extLst>
          </p:cNvPr>
          <p:cNvSpPr txBox="1"/>
          <p:nvPr/>
        </p:nvSpPr>
        <p:spPr>
          <a:xfrm>
            <a:off x="1295636" y="5373216"/>
            <a:ext cx="6552728" cy="646331"/>
          </a:xfrm>
          <a:prstGeom prst="rect">
            <a:avLst/>
          </a:prstGeom>
          <a:noFill/>
        </p:spPr>
        <p:txBody>
          <a:bodyPr wrap="square" rtlCol="0">
            <a:spAutoFit/>
          </a:bodyPr>
          <a:lstStyle/>
          <a:p>
            <a:pPr algn="ctr"/>
            <a:r>
              <a:rPr lang="el-GR" b="1" i="1" dirty="0">
                <a:solidFill>
                  <a:schemeClr val="tx2">
                    <a:lumMod val="75000"/>
                  </a:schemeClr>
                </a:solidFill>
                <a:latin typeface="Cambria" panose="02040503050406030204" pitchFamily="18" charset="0"/>
                <a:ea typeface="Cambria" panose="02040503050406030204" pitchFamily="18" charset="0"/>
                <a:cs typeface="Verdana" pitchFamily="34" charset="0"/>
              </a:rPr>
              <a:t>Μαθήματα Παιδιατρικής  Αιματολογίας – Ογκολογίας</a:t>
            </a:r>
          </a:p>
          <a:p>
            <a:pPr algn="ctr"/>
            <a:r>
              <a:rPr lang="en-US" b="1" i="1" dirty="0">
                <a:solidFill>
                  <a:schemeClr val="tx2">
                    <a:lumMod val="75000"/>
                  </a:schemeClr>
                </a:solidFill>
                <a:latin typeface="Cambria" panose="02040503050406030204" pitchFamily="18" charset="0"/>
                <a:ea typeface="Cambria" panose="02040503050406030204" pitchFamily="18" charset="0"/>
                <a:cs typeface="Verdana" pitchFamily="34" charset="0"/>
              </a:rPr>
              <a:t>A</a:t>
            </a:r>
            <a:r>
              <a:rPr lang="el-GR" b="1" i="1" dirty="0" err="1">
                <a:solidFill>
                  <a:schemeClr val="tx2">
                    <a:lumMod val="75000"/>
                  </a:schemeClr>
                </a:solidFill>
                <a:latin typeface="Cambria" panose="02040503050406030204" pitchFamily="18" charset="0"/>
                <a:ea typeface="Cambria" panose="02040503050406030204" pitchFamily="18" charset="0"/>
                <a:cs typeface="Verdana" pitchFamily="34" charset="0"/>
              </a:rPr>
              <a:t>υγερινού</a:t>
            </a:r>
            <a:r>
              <a:rPr lang="el-GR" b="1" i="1" dirty="0">
                <a:solidFill>
                  <a:schemeClr val="tx2">
                    <a:lumMod val="75000"/>
                  </a:schemeClr>
                </a:solidFill>
                <a:latin typeface="Cambria" panose="02040503050406030204" pitchFamily="18" charset="0"/>
                <a:ea typeface="Cambria" panose="02040503050406030204" pitchFamily="18" charset="0"/>
                <a:cs typeface="Verdana" pitchFamily="34" charset="0"/>
              </a:rPr>
              <a:t> Γεωργία, Αιματολόγος</a:t>
            </a:r>
          </a:p>
        </p:txBody>
      </p:sp>
      <p:pic>
        <p:nvPicPr>
          <p:cNvPr id="1026" name="Picture 2" descr="Acute leukemia">
            <a:extLst>
              <a:ext uri="{FF2B5EF4-FFF2-40B4-BE49-F238E27FC236}">
                <a16:creationId xmlns:a16="http://schemas.microsoft.com/office/drawing/2014/main" id="{D1803AB2-ADBA-4BDC-B9F8-1F56B41B46E8}"/>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627784" y="2348880"/>
            <a:ext cx="3960440" cy="2376264"/>
          </a:xfrm>
          <a:prstGeom prst="rect">
            <a:avLst/>
          </a:prstGeom>
          <a:solidFill>
            <a:srgbClr val="FFFFFF">
              <a:shade val="85000"/>
            </a:srgbClr>
          </a:solidFill>
          <a:ln w="190500" cap="rnd">
            <a:solidFill>
              <a:schemeClr val="tx2">
                <a:lumMod val="75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976501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BD3024-E6FD-4D5B-891F-D1F810104BC9}"/>
              </a:ext>
            </a:extLst>
          </p:cNvPr>
          <p:cNvSpPr txBox="1"/>
          <p:nvPr/>
        </p:nvSpPr>
        <p:spPr>
          <a:xfrm>
            <a:off x="395536" y="1484784"/>
            <a:ext cx="8075240" cy="3139321"/>
          </a:xfrm>
          <a:prstGeom prst="rect">
            <a:avLst/>
          </a:prstGeom>
          <a:noFill/>
        </p:spPr>
        <p:txBody>
          <a:bodyPr wrap="square">
            <a:spAutoFit/>
          </a:bodyPr>
          <a:lstStyle/>
          <a:p>
            <a:pPr algn="r"/>
            <a:r>
              <a:rPr lang="el-GR" b="1" dirty="0">
                <a:solidFill>
                  <a:srgbClr val="C00000"/>
                </a:solidFill>
                <a:latin typeface="Cambria" panose="02040503050406030204" pitchFamily="18" charset="0"/>
                <a:ea typeface="Cambria" panose="02040503050406030204" pitchFamily="18" charset="0"/>
              </a:rPr>
              <a:t>Εισαγωγή</a:t>
            </a:r>
          </a:p>
          <a:p>
            <a:pPr algn="just"/>
            <a:endParaRPr lang="el-GR" b="1" u="sng" dirty="0">
              <a:solidFill>
                <a:schemeClr val="tx2">
                  <a:lumMod val="50000"/>
                </a:schemeClr>
              </a:solidFill>
              <a:latin typeface="Cambria" panose="02040503050406030204" pitchFamily="18" charset="0"/>
              <a:ea typeface="Cambria" panose="02040503050406030204" pitchFamily="18" charset="0"/>
            </a:endParaRPr>
          </a:p>
          <a:p>
            <a:pPr algn="just"/>
            <a:r>
              <a:rPr lang="el-GR" b="1" dirty="0">
                <a:solidFill>
                  <a:schemeClr val="tx2">
                    <a:lumMod val="50000"/>
                  </a:schemeClr>
                </a:solidFill>
                <a:latin typeface="Cambria" panose="02040503050406030204" pitchFamily="18" charset="0"/>
                <a:ea typeface="Cambria" panose="02040503050406030204" pitchFamily="18" charset="0"/>
              </a:rPr>
              <a:t>Η κατανόηση των </a:t>
            </a:r>
            <a:r>
              <a:rPr lang="el-GR" b="1" dirty="0" err="1">
                <a:solidFill>
                  <a:schemeClr val="tx2">
                    <a:lumMod val="50000"/>
                  </a:schemeClr>
                </a:solidFill>
                <a:latin typeface="Cambria" panose="02040503050406030204" pitchFamily="18" charset="0"/>
                <a:ea typeface="Cambria" panose="02040503050406030204" pitchFamily="18" charset="0"/>
              </a:rPr>
              <a:t>αιµατολογικών</a:t>
            </a:r>
            <a:r>
              <a:rPr lang="el-GR" b="1" dirty="0">
                <a:solidFill>
                  <a:schemeClr val="tx2">
                    <a:lumMod val="50000"/>
                  </a:schemeClr>
                </a:solidFill>
                <a:latin typeface="Cambria" panose="02040503050406030204" pitchFamily="18" charset="0"/>
                <a:ea typeface="Cambria" panose="02040503050406030204" pitchFamily="18" charset="0"/>
              </a:rPr>
              <a:t> παθήσεων </a:t>
            </a:r>
            <a:r>
              <a:rPr lang="el-GR" b="1" dirty="0" err="1">
                <a:solidFill>
                  <a:schemeClr val="tx2">
                    <a:lumMod val="50000"/>
                  </a:schemeClr>
                </a:solidFill>
                <a:latin typeface="Cambria" panose="02040503050406030204" pitchFamily="18" charset="0"/>
                <a:ea typeface="Cambria" panose="02040503050406030204" pitchFamily="18" charset="0"/>
              </a:rPr>
              <a:t>συµπεριλαµβανοµένων</a:t>
            </a:r>
            <a:r>
              <a:rPr lang="el-GR" b="1" dirty="0">
                <a:solidFill>
                  <a:schemeClr val="tx2">
                    <a:lumMod val="50000"/>
                  </a:schemeClr>
                </a:solidFill>
                <a:latin typeface="Cambria" panose="02040503050406030204" pitchFamily="18" charset="0"/>
                <a:ea typeface="Cambria" panose="02040503050406030204" pitchFamily="18" charset="0"/>
              </a:rPr>
              <a:t> των οξειών </a:t>
            </a:r>
            <a:r>
              <a:rPr lang="el-GR" b="1" dirty="0" err="1">
                <a:solidFill>
                  <a:schemeClr val="tx2">
                    <a:lumMod val="50000"/>
                  </a:schemeClr>
                </a:solidFill>
                <a:latin typeface="Cambria" panose="02040503050406030204" pitchFamily="18" charset="0"/>
                <a:ea typeface="Cambria" panose="02040503050406030204" pitchFamily="18" charset="0"/>
              </a:rPr>
              <a:t>λευχαιµιών</a:t>
            </a:r>
            <a:r>
              <a:rPr lang="el-GR" b="1" dirty="0">
                <a:solidFill>
                  <a:schemeClr val="tx2">
                    <a:lumMod val="50000"/>
                  </a:schemeClr>
                </a:solidFill>
                <a:latin typeface="Cambria" panose="02040503050406030204" pitchFamily="18" charset="0"/>
                <a:ea typeface="Cambria" panose="02040503050406030204" pitchFamily="18" charset="0"/>
              </a:rPr>
              <a:t> προϋποθέτει την γνώση του µ</a:t>
            </a:r>
            <a:r>
              <a:rPr lang="el-GR" b="1" dirty="0" err="1">
                <a:solidFill>
                  <a:schemeClr val="tx2">
                    <a:lumMod val="50000"/>
                  </a:schemeClr>
                </a:solidFill>
                <a:latin typeface="Cambria" panose="02040503050406030204" pitchFamily="18" charset="0"/>
                <a:ea typeface="Cambria" panose="02040503050406030204" pitchFamily="18" charset="0"/>
              </a:rPr>
              <a:t>ηχανισµού</a:t>
            </a:r>
            <a:r>
              <a:rPr lang="el-GR" b="1" dirty="0">
                <a:solidFill>
                  <a:schemeClr val="tx2">
                    <a:lumMod val="50000"/>
                  </a:schemeClr>
                </a:solidFill>
                <a:latin typeface="Cambria" panose="02040503050406030204" pitchFamily="18" charset="0"/>
                <a:ea typeface="Cambria" panose="02040503050406030204" pitchFamily="18" charset="0"/>
              </a:rPr>
              <a:t> της φυσιολογικής </a:t>
            </a:r>
            <a:r>
              <a:rPr lang="el-GR" b="1" dirty="0" err="1">
                <a:solidFill>
                  <a:schemeClr val="tx2">
                    <a:lumMod val="50000"/>
                  </a:schemeClr>
                </a:solidFill>
                <a:latin typeface="Cambria" panose="02040503050406030204" pitchFamily="18" charset="0"/>
                <a:ea typeface="Cambria" panose="02040503050406030204" pitchFamily="18" charset="0"/>
              </a:rPr>
              <a:t>αιµοποίησης</a:t>
            </a:r>
            <a:endParaRPr lang="en-GB" b="1" dirty="0">
              <a:solidFill>
                <a:schemeClr val="tx2">
                  <a:lumMod val="50000"/>
                </a:schemeClr>
              </a:solidFill>
              <a:latin typeface="Cambria" panose="02040503050406030204" pitchFamily="18" charset="0"/>
              <a:ea typeface="Cambria" panose="02040503050406030204" pitchFamily="18" charset="0"/>
            </a:endParaRPr>
          </a:p>
          <a:p>
            <a:pPr algn="just"/>
            <a:endParaRPr lang="en-GB" b="1" dirty="0">
              <a:solidFill>
                <a:schemeClr val="tx2">
                  <a:lumMod val="50000"/>
                </a:schemeClr>
              </a:solidFill>
              <a:latin typeface="Cambria" panose="02040503050406030204" pitchFamily="18" charset="0"/>
              <a:ea typeface="Cambria" panose="02040503050406030204" pitchFamily="18" charset="0"/>
            </a:endParaRPr>
          </a:p>
          <a:p>
            <a:pPr algn="r"/>
            <a:r>
              <a:rPr lang="en-GB" b="1" dirty="0">
                <a:solidFill>
                  <a:srgbClr val="C00000"/>
                </a:solidFill>
                <a:latin typeface="Cambria" panose="02040503050406030204" pitchFamily="18" charset="0"/>
                <a:ea typeface="Cambria" panose="02040503050406030204" pitchFamily="18" charset="0"/>
              </a:rPr>
              <a:t>Introduction </a:t>
            </a:r>
          </a:p>
          <a:p>
            <a:pPr algn="just"/>
            <a:endParaRPr lang="en-GB" b="1" dirty="0">
              <a:solidFill>
                <a:schemeClr val="tx2">
                  <a:lumMod val="50000"/>
                </a:schemeClr>
              </a:solidFill>
              <a:latin typeface="Cambria" panose="02040503050406030204" pitchFamily="18" charset="0"/>
              <a:ea typeface="Cambria" panose="02040503050406030204" pitchFamily="18" charset="0"/>
            </a:endParaRPr>
          </a:p>
          <a:p>
            <a:pPr algn="just"/>
            <a:r>
              <a:rPr lang="en-US" b="1" dirty="0">
                <a:solidFill>
                  <a:schemeClr val="tx2">
                    <a:lumMod val="75000"/>
                  </a:schemeClr>
                </a:solidFill>
                <a:latin typeface="Cambria" panose="02040503050406030204" pitchFamily="18" charset="0"/>
                <a:ea typeface="Cambria" panose="02040503050406030204" pitchFamily="18" charset="0"/>
              </a:rPr>
              <a:t>Understanding hematological diseases including acute leukemias requires knowledge of the mechanism of normal hematopoiesis</a:t>
            </a:r>
          </a:p>
          <a:p>
            <a:pPr algn="just"/>
            <a:endParaRPr lang="el-GR"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44836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Normal Hemopoiesis">
            <a:extLst>
              <a:ext uri="{FF2B5EF4-FFF2-40B4-BE49-F238E27FC236}">
                <a16:creationId xmlns:a16="http://schemas.microsoft.com/office/drawing/2014/main" id="{5CF5C2E9-82A1-41D4-AEBD-6504E12BA5A4}"/>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115616" y="3140968"/>
            <a:ext cx="6912768" cy="3312368"/>
          </a:xfrm>
          <a:prstGeom prst="rect">
            <a:avLst/>
          </a:prstGeom>
          <a:noFill/>
        </p:spPr>
      </p:pic>
      <p:sp>
        <p:nvSpPr>
          <p:cNvPr id="4" name="TextBox 3">
            <a:extLst>
              <a:ext uri="{FF2B5EF4-FFF2-40B4-BE49-F238E27FC236}">
                <a16:creationId xmlns:a16="http://schemas.microsoft.com/office/drawing/2014/main" id="{A25EBA0F-9C93-45A9-9FEB-C74C681E99FA}"/>
              </a:ext>
            </a:extLst>
          </p:cNvPr>
          <p:cNvSpPr txBox="1"/>
          <p:nvPr/>
        </p:nvSpPr>
        <p:spPr>
          <a:xfrm>
            <a:off x="310702" y="764704"/>
            <a:ext cx="8522595" cy="2308324"/>
          </a:xfrm>
          <a:prstGeom prst="rect">
            <a:avLst/>
          </a:prstGeom>
          <a:noFill/>
        </p:spPr>
        <p:txBody>
          <a:bodyPr wrap="square">
            <a:spAutoFit/>
          </a:bodyPr>
          <a:lstStyle/>
          <a:p>
            <a:pPr algn="ctr" eaLnBrk="1" hangingPunct="1"/>
            <a:r>
              <a:rPr lang="en-US" altLang="en-US" sz="1600" b="1" dirty="0">
                <a:solidFill>
                  <a:srgbClr val="C00000"/>
                </a:solidFill>
                <a:latin typeface="Cambria" panose="02040503050406030204" pitchFamily="18" charset="0"/>
                <a:ea typeface="Cambria" panose="02040503050406030204" pitchFamily="18" charset="0"/>
              </a:rPr>
              <a:t>Αιμοποίηση </a:t>
            </a:r>
            <a:endParaRPr lang="el-GR" altLang="en-US" sz="1600" b="1" dirty="0">
              <a:solidFill>
                <a:srgbClr val="C00000"/>
              </a:solidFill>
              <a:latin typeface="Cambria" panose="02040503050406030204" pitchFamily="18" charset="0"/>
              <a:ea typeface="Cambria" panose="02040503050406030204" pitchFamily="18" charset="0"/>
            </a:endParaRPr>
          </a:p>
          <a:p>
            <a:pPr algn="ctr" eaLnBrk="1" hangingPunct="1"/>
            <a:r>
              <a:rPr lang="en-US" altLang="en-US" sz="1600" b="1" dirty="0">
                <a:solidFill>
                  <a:schemeClr val="tx2">
                    <a:lumMod val="50000"/>
                  </a:schemeClr>
                </a:solidFill>
                <a:latin typeface="Cambria" panose="02040503050406030204" pitchFamily="18" charset="0"/>
                <a:ea typeface="Cambria" panose="02040503050406030204" pitchFamily="18" charset="0"/>
              </a:rPr>
              <a:t>κα</a:t>
            </a:r>
            <a:r>
              <a:rPr lang="en-US" altLang="en-US" sz="1600" b="1" dirty="0" err="1">
                <a:solidFill>
                  <a:schemeClr val="tx2">
                    <a:lumMod val="50000"/>
                  </a:schemeClr>
                </a:solidFill>
                <a:latin typeface="Cambria" panose="02040503050406030204" pitchFamily="18" charset="0"/>
                <a:ea typeface="Cambria" panose="02040503050406030204" pitchFamily="18" charset="0"/>
              </a:rPr>
              <a:t>λείτ</a:t>
            </a:r>
            <a:r>
              <a:rPr lang="en-US" altLang="en-US" sz="1600" b="1" dirty="0">
                <a:solidFill>
                  <a:schemeClr val="tx2">
                    <a:lumMod val="50000"/>
                  </a:schemeClr>
                </a:solidFill>
                <a:latin typeface="Cambria" panose="02040503050406030204" pitchFamily="18" charset="0"/>
                <a:ea typeface="Cambria" panose="02040503050406030204" pitchFamily="18" charset="0"/>
              </a:rPr>
              <a:t>αι το σύνολο των διεργασιών που επιτελούνται κατά την συνεχή αναπαραγωγή των κυττάρων του αίματος</a:t>
            </a:r>
            <a:r>
              <a:rPr lang="el-GR" altLang="en-US" sz="1600" b="1" dirty="0">
                <a:solidFill>
                  <a:schemeClr val="tx2">
                    <a:lumMod val="50000"/>
                  </a:schemeClr>
                </a:solidFill>
                <a:latin typeface="Cambria" panose="02040503050406030204" pitchFamily="18" charset="0"/>
                <a:ea typeface="Cambria" panose="02040503050406030204" pitchFamily="18" charset="0"/>
              </a:rPr>
              <a:t> (γένεση ώριμων κυττάρων από τα αρχέγονα αιμοποιητικά κύτταρα στο μυελό)</a:t>
            </a:r>
            <a:endParaRPr lang="en-GB" altLang="en-US" sz="1600" b="1" dirty="0">
              <a:solidFill>
                <a:schemeClr val="tx2">
                  <a:lumMod val="50000"/>
                </a:schemeClr>
              </a:solidFill>
              <a:latin typeface="Cambria" panose="02040503050406030204" pitchFamily="18" charset="0"/>
              <a:ea typeface="Cambria" panose="02040503050406030204" pitchFamily="18" charset="0"/>
            </a:endParaRPr>
          </a:p>
          <a:p>
            <a:pPr algn="ctr" eaLnBrk="1" hangingPunct="1"/>
            <a:endParaRPr lang="en-US" altLang="en-US" sz="1600" b="1" dirty="0">
              <a:solidFill>
                <a:schemeClr val="tx2">
                  <a:lumMod val="50000"/>
                </a:schemeClr>
              </a:solidFill>
              <a:latin typeface="Cambria" panose="02040503050406030204" pitchFamily="18" charset="0"/>
              <a:ea typeface="Cambria" panose="02040503050406030204" pitchFamily="18" charset="0"/>
            </a:endParaRPr>
          </a:p>
          <a:p>
            <a:pPr algn="ctr" eaLnBrk="1" hangingPunct="1"/>
            <a:r>
              <a:rPr lang="en-US" altLang="en-US" sz="1600" b="1" dirty="0">
                <a:solidFill>
                  <a:srgbClr val="C00000"/>
                </a:solidFill>
                <a:latin typeface="Cambria" panose="02040503050406030204" pitchFamily="18" charset="0"/>
                <a:ea typeface="Cambria" panose="02040503050406030204" pitchFamily="18" charset="0"/>
              </a:rPr>
              <a:t>Hematopoiesis</a:t>
            </a:r>
          </a:p>
          <a:p>
            <a:pPr algn="ctr" eaLnBrk="1" hangingPunct="1"/>
            <a:r>
              <a:rPr lang="en-US" altLang="en-US" sz="1600" b="1" dirty="0">
                <a:solidFill>
                  <a:schemeClr val="tx2">
                    <a:lumMod val="75000"/>
                  </a:schemeClr>
                </a:solidFill>
                <a:latin typeface="Cambria" panose="02040503050406030204" pitchFamily="18" charset="0"/>
                <a:ea typeface="Cambria" panose="02040503050406030204" pitchFamily="18" charset="0"/>
              </a:rPr>
              <a:t>is called the set of processes that are carried out during the continuous reproduction of blood cells (generation of mature cells from the primitive hematopoietic cells in the  bone marrow)</a:t>
            </a:r>
            <a:endParaRPr lang="el-GR" altLang="en-US" sz="1600" b="1"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16477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D7F7BC-AB9D-4E7E-A99E-016413030B31}"/>
              </a:ext>
            </a:extLst>
          </p:cNvPr>
          <p:cNvSpPr txBox="1"/>
          <p:nvPr/>
        </p:nvSpPr>
        <p:spPr>
          <a:xfrm>
            <a:off x="251520" y="836712"/>
            <a:ext cx="8388932" cy="5355312"/>
          </a:xfrm>
          <a:prstGeom prst="rect">
            <a:avLst/>
          </a:prstGeom>
          <a:noFill/>
        </p:spPr>
        <p:txBody>
          <a:bodyPr wrap="square">
            <a:spAutoFit/>
          </a:bodyPr>
          <a:lstStyle/>
          <a:p>
            <a:pPr algn="r"/>
            <a:r>
              <a:rPr lang="el-GR" b="1" dirty="0">
                <a:solidFill>
                  <a:srgbClr val="C00000"/>
                </a:solidFill>
                <a:latin typeface="Cambria" panose="02040503050406030204" pitchFamily="18" charset="0"/>
                <a:ea typeface="Cambria" panose="02040503050406030204" pitchFamily="18" charset="0"/>
              </a:rPr>
              <a:t>STEM CELLS </a:t>
            </a:r>
          </a:p>
          <a:p>
            <a:pPr algn="just"/>
            <a:r>
              <a:rPr lang="el-GR" b="1" dirty="0">
                <a:solidFill>
                  <a:schemeClr val="tx2">
                    <a:lumMod val="50000"/>
                  </a:schemeClr>
                </a:solidFill>
                <a:latin typeface="Cambria" panose="02040503050406030204" pitchFamily="18" charset="0"/>
                <a:ea typeface="Cambria" panose="02040503050406030204" pitchFamily="18" charset="0"/>
              </a:rPr>
              <a:t> </a:t>
            </a:r>
          </a:p>
          <a:p>
            <a:pPr algn="just"/>
            <a:endParaRPr lang="el-GR"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dirty="0">
                <a:solidFill>
                  <a:schemeClr val="tx2">
                    <a:lumMod val="50000"/>
                  </a:schemeClr>
                </a:solidFill>
                <a:latin typeface="Cambria" panose="02040503050406030204" pitchFamily="18" charset="0"/>
                <a:ea typeface="Cambria" panose="02040503050406030204" pitchFamily="18" charset="0"/>
              </a:rPr>
              <a:t>Ορίζονται τα µη </a:t>
            </a:r>
            <a:r>
              <a:rPr lang="el-GR" sz="1600" b="1" dirty="0" err="1">
                <a:solidFill>
                  <a:schemeClr val="tx2">
                    <a:lumMod val="50000"/>
                  </a:schemeClr>
                </a:solidFill>
                <a:latin typeface="Cambria" panose="02040503050406030204" pitchFamily="18" charset="0"/>
                <a:ea typeface="Cambria" panose="02040503050406030204" pitchFamily="18" charset="0"/>
              </a:rPr>
              <a:t>διαφοροποιηµένα</a:t>
            </a:r>
            <a:r>
              <a:rPr lang="el-GR" sz="1600" b="1" dirty="0">
                <a:solidFill>
                  <a:schemeClr val="tx2">
                    <a:lumMod val="50000"/>
                  </a:schemeClr>
                </a:solidFill>
                <a:latin typeface="Cambria" panose="02040503050406030204" pitchFamily="18" charset="0"/>
                <a:ea typeface="Cambria" panose="02040503050406030204" pitchFamily="18" charset="0"/>
              </a:rPr>
              <a:t> κύτταρα που είναι ικανά να διαιρούνται για απροσδιόριστο χρονικό </a:t>
            </a:r>
            <a:r>
              <a:rPr lang="el-GR" sz="1600" b="1" dirty="0" err="1">
                <a:solidFill>
                  <a:schemeClr val="tx2">
                    <a:lumMod val="50000"/>
                  </a:schemeClr>
                </a:solidFill>
                <a:latin typeface="Cambria" panose="02040503050406030204" pitchFamily="18" charset="0"/>
                <a:ea typeface="Cambria" panose="02040503050406030204" pitchFamily="18" charset="0"/>
              </a:rPr>
              <a:t>διάστηµα</a:t>
            </a:r>
            <a:r>
              <a:rPr lang="el-GR" sz="1600" b="1" dirty="0">
                <a:solidFill>
                  <a:schemeClr val="tx2">
                    <a:lumMod val="50000"/>
                  </a:schemeClr>
                </a:solidFill>
                <a:latin typeface="Cambria" panose="02040503050406030204" pitchFamily="18" charset="0"/>
                <a:ea typeface="Cambria" panose="02040503050406030204" pitchFamily="18" charset="0"/>
              </a:rPr>
              <a:t> και να </a:t>
            </a:r>
            <a:r>
              <a:rPr lang="el-GR" sz="1600" b="1" dirty="0" err="1">
                <a:solidFill>
                  <a:schemeClr val="tx2">
                    <a:lumMod val="50000"/>
                  </a:schemeClr>
                </a:solidFill>
                <a:latin typeface="Cambria" panose="02040503050406030204" pitchFamily="18" charset="0"/>
                <a:ea typeface="Cambria" panose="02040503050406030204" pitchFamily="18" charset="0"/>
              </a:rPr>
              <a:t>αυτοανανεώνονται</a:t>
            </a:r>
            <a:r>
              <a:rPr lang="el-GR" sz="1600" b="1" dirty="0">
                <a:solidFill>
                  <a:schemeClr val="tx2">
                    <a:lumMod val="50000"/>
                  </a:schemeClr>
                </a:solidFill>
                <a:latin typeface="Cambria" panose="02040503050406030204" pitchFamily="18" charset="0"/>
                <a:ea typeface="Cambria" panose="02040503050406030204" pitchFamily="18" charset="0"/>
              </a:rPr>
              <a:t> και παράλληλα να </a:t>
            </a:r>
            <a:r>
              <a:rPr lang="el-GR" sz="1600" b="1" dirty="0" err="1">
                <a:solidFill>
                  <a:schemeClr val="tx2">
                    <a:lumMod val="50000"/>
                  </a:schemeClr>
                </a:solidFill>
                <a:latin typeface="Cambria" panose="02040503050406030204" pitchFamily="18" charset="0"/>
                <a:ea typeface="Cambria" panose="02040503050406030204" pitchFamily="18" charset="0"/>
              </a:rPr>
              <a:t>δηµιουργούν</a:t>
            </a:r>
            <a:r>
              <a:rPr lang="el-GR" sz="1600" b="1" dirty="0">
                <a:solidFill>
                  <a:schemeClr val="tx2">
                    <a:lumMod val="50000"/>
                  </a:schemeClr>
                </a:solidFill>
                <a:latin typeface="Cambria" panose="02040503050406030204" pitchFamily="18" charset="0"/>
                <a:ea typeface="Cambria" panose="02040503050406030204" pitchFamily="18" charset="0"/>
              </a:rPr>
              <a:t> προγονικά κύτταρα </a:t>
            </a:r>
            <a:r>
              <a:rPr lang="el-GR" sz="1600" b="1" dirty="0" err="1">
                <a:solidFill>
                  <a:schemeClr val="tx2">
                    <a:lumMod val="50000"/>
                  </a:schemeClr>
                </a:solidFill>
                <a:latin typeface="Cambria" panose="02040503050406030204" pitchFamily="18" charset="0"/>
                <a:ea typeface="Cambria" panose="02040503050406030204" pitchFamily="18" charset="0"/>
              </a:rPr>
              <a:t>εξειδικευµένων</a:t>
            </a:r>
            <a:r>
              <a:rPr lang="el-GR" sz="1600" b="1" dirty="0">
                <a:solidFill>
                  <a:schemeClr val="tx2">
                    <a:lumMod val="50000"/>
                  </a:schemeClr>
                </a:solidFill>
                <a:latin typeface="Cambria" panose="02040503050406030204" pitchFamily="18" charset="0"/>
                <a:ea typeface="Cambria" panose="02040503050406030204" pitchFamily="18" charset="0"/>
              </a:rPr>
              <a:t> κυττάρων</a:t>
            </a:r>
            <a:endParaRPr lang="en-GB" sz="1600" b="1" dirty="0">
              <a:solidFill>
                <a:schemeClr val="tx2">
                  <a:lumMod val="50000"/>
                </a:schemeClr>
              </a:solidFill>
              <a:latin typeface="Cambria" panose="02040503050406030204" pitchFamily="18" charset="0"/>
              <a:ea typeface="Cambria" panose="02040503050406030204" pitchFamily="18" charset="0"/>
            </a:endParaRPr>
          </a:p>
          <a:p>
            <a:pPr algn="just"/>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dirty="0">
                <a:solidFill>
                  <a:schemeClr val="tx2">
                    <a:lumMod val="50000"/>
                  </a:schemeClr>
                </a:solidFill>
                <a:latin typeface="Cambria" panose="02040503050406030204" pitchFamily="18" charset="0"/>
                <a:ea typeface="Cambria" panose="02040503050406030204" pitchFamily="18" charset="0"/>
              </a:rPr>
              <a:t>Βρίσκονται σε διάφορους ιστούς </a:t>
            </a:r>
          </a:p>
          <a:p>
            <a:pPr algn="just"/>
            <a:endParaRPr lang="en-US"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dirty="0">
                <a:solidFill>
                  <a:schemeClr val="tx2">
                    <a:lumMod val="50000"/>
                  </a:schemeClr>
                </a:solidFill>
                <a:latin typeface="Cambria" panose="02040503050406030204" pitchFamily="18" charset="0"/>
                <a:ea typeface="Cambria" panose="02040503050406030204" pitchFamily="18" charset="0"/>
              </a:rPr>
              <a:t>Τα </a:t>
            </a:r>
            <a:r>
              <a:rPr lang="el-GR" sz="1600" b="1" dirty="0" err="1">
                <a:solidFill>
                  <a:schemeClr val="tx2">
                    <a:lumMod val="50000"/>
                  </a:schemeClr>
                </a:solidFill>
                <a:latin typeface="Cambria" panose="02040503050406030204" pitchFamily="18" charset="0"/>
                <a:ea typeface="Cambria" panose="02040503050406030204" pitchFamily="18" charset="0"/>
              </a:rPr>
              <a:t>αιµοποιητικά</a:t>
            </a:r>
            <a:r>
              <a:rPr lang="el-GR" sz="1600" b="1" dirty="0">
                <a:solidFill>
                  <a:schemeClr val="tx2">
                    <a:lumMod val="50000"/>
                  </a:schemeClr>
                </a:solidFill>
                <a:latin typeface="Cambria" panose="02040503050406030204" pitchFamily="18" charset="0"/>
                <a:ea typeface="Cambria" panose="02040503050406030204" pitchFamily="18" charset="0"/>
              </a:rPr>
              <a:t> </a:t>
            </a:r>
            <a:r>
              <a:rPr lang="el-GR" sz="1600" b="1" dirty="0" err="1">
                <a:solidFill>
                  <a:schemeClr val="tx2">
                    <a:lumMod val="50000"/>
                  </a:schemeClr>
                </a:solidFill>
                <a:latin typeface="Cambria" panose="02040503050406030204" pitchFamily="18" charset="0"/>
                <a:ea typeface="Cambria" panose="02040503050406030204" pitchFamily="18" charset="0"/>
              </a:rPr>
              <a:t>stem</a:t>
            </a:r>
            <a:r>
              <a:rPr lang="el-GR" sz="1600" b="1" dirty="0">
                <a:solidFill>
                  <a:schemeClr val="tx2">
                    <a:lumMod val="50000"/>
                  </a:schemeClr>
                </a:solidFill>
                <a:latin typeface="Cambria" panose="02040503050406030204" pitchFamily="18" charset="0"/>
                <a:ea typeface="Cambria" panose="02040503050406030204" pitchFamily="18" charset="0"/>
              </a:rPr>
              <a:t> </a:t>
            </a:r>
            <a:r>
              <a:rPr lang="el-GR" sz="1600" b="1" dirty="0" err="1">
                <a:solidFill>
                  <a:schemeClr val="tx2">
                    <a:lumMod val="50000"/>
                  </a:schemeClr>
                </a:solidFill>
                <a:latin typeface="Cambria" panose="02040503050406030204" pitchFamily="18" charset="0"/>
                <a:ea typeface="Cambria" panose="02040503050406030204" pitchFamily="18" charset="0"/>
              </a:rPr>
              <a:t>cells</a:t>
            </a:r>
            <a:r>
              <a:rPr lang="el-GR" sz="1600" b="1" dirty="0">
                <a:solidFill>
                  <a:schemeClr val="tx2">
                    <a:lumMod val="50000"/>
                  </a:schemeClr>
                </a:solidFill>
                <a:latin typeface="Cambria" panose="02040503050406030204" pitchFamily="18" charset="0"/>
                <a:ea typeface="Cambria" panose="02040503050406030204" pitchFamily="18" charset="0"/>
              </a:rPr>
              <a:t> βρίσκονται στον µ</a:t>
            </a:r>
            <a:r>
              <a:rPr lang="el-GR" sz="1600" b="1" dirty="0" err="1">
                <a:solidFill>
                  <a:schemeClr val="tx2">
                    <a:lumMod val="50000"/>
                  </a:schemeClr>
                </a:solidFill>
                <a:latin typeface="Cambria" panose="02040503050406030204" pitchFamily="18" charset="0"/>
                <a:ea typeface="Cambria" panose="02040503050406030204" pitchFamily="18" charset="0"/>
              </a:rPr>
              <a:t>υελό</a:t>
            </a:r>
            <a:r>
              <a:rPr lang="el-GR" sz="1600" b="1" dirty="0">
                <a:solidFill>
                  <a:schemeClr val="tx2">
                    <a:lumMod val="50000"/>
                  </a:schemeClr>
                </a:solidFill>
                <a:latin typeface="Cambria" panose="02040503050406030204" pitchFamily="18" charset="0"/>
                <a:ea typeface="Cambria" panose="02040503050406030204" pitchFamily="18" charset="0"/>
              </a:rPr>
              <a:t> των οστών και µ</a:t>
            </a:r>
            <a:r>
              <a:rPr lang="el-GR" sz="1600" b="1" dirty="0" err="1">
                <a:solidFill>
                  <a:schemeClr val="tx2">
                    <a:lumMod val="50000"/>
                  </a:schemeClr>
                </a:solidFill>
                <a:latin typeface="Cambria" panose="02040503050406030204" pitchFamily="18" charset="0"/>
                <a:ea typeface="Cambria" panose="02040503050406030204" pitchFamily="18" charset="0"/>
              </a:rPr>
              <a:t>πορούν</a:t>
            </a:r>
            <a:r>
              <a:rPr lang="el-GR" sz="1600" b="1" dirty="0">
                <a:solidFill>
                  <a:schemeClr val="tx2">
                    <a:lumMod val="50000"/>
                  </a:schemeClr>
                </a:solidFill>
                <a:latin typeface="Cambria" panose="02040503050406030204" pitchFamily="18" charset="0"/>
                <a:ea typeface="Cambria" panose="02040503050406030204" pitchFamily="18" charset="0"/>
              </a:rPr>
              <a:t> να οδηγήσουν στην </a:t>
            </a:r>
            <a:r>
              <a:rPr lang="el-GR" sz="1600" b="1" dirty="0" err="1">
                <a:solidFill>
                  <a:schemeClr val="tx2">
                    <a:lumMod val="50000"/>
                  </a:schemeClr>
                </a:solidFill>
                <a:latin typeface="Cambria" panose="02040503050406030204" pitchFamily="18" charset="0"/>
                <a:ea typeface="Cambria" panose="02040503050406030204" pitchFamily="18" charset="0"/>
              </a:rPr>
              <a:t>δηµιουργία</a:t>
            </a:r>
            <a:r>
              <a:rPr lang="el-GR" sz="1600" b="1" dirty="0">
                <a:solidFill>
                  <a:schemeClr val="tx2">
                    <a:lumMod val="50000"/>
                  </a:schemeClr>
                </a:solidFill>
                <a:latin typeface="Cambria" panose="02040503050406030204" pitchFamily="18" charset="0"/>
                <a:ea typeface="Cambria" panose="02040503050406030204" pitchFamily="18" charset="0"/>
              </a:rPr>
              <a:t> όλων των </a:t>
            </a:r>
            <a:r>
              <a:rPr lang="el-GR" sz="1600" b="1" dirty="0" err="1">
                <a:solidFill>
                  <a:schemeClr val="tx2">
                    <a:lumMod val="50000"/>
                  </a:schemeClr>
                </a:solidFill>
                <a:latin typeface="Cambria" panose="02040503050406030204" pitchFamily="18" charset="0"/>
                <a:ea typeface="Cambria" panose="02040503050406030204" pitchFamily="18" charset="0"/>
              </a:rPr>
              <a:t>ώριµων</a:t>
            </a:r>
            <a:r>
              <a:rPr lang="el-GR" sz="1600" b="1" dirty="0">
                <a:solidFill>
                  <a:schemeClr val="tx2">
                    <a:lumMod val="50000"/>
                  </a:schemeClr>
                </a:solidFill>
                <a:latin typeface="Cambria" panose="02040503050406030204" pitchFamily="18" charset="0"/>
                <a:ea typeface="Cambria" panose="02040503050406030204" pitchFamily="18" charset="0"/>
              </a:rPr>
              <a:t> </a:t>
            </a:r>
            <a:r>
              <a:rPr lang="el-GR" sz="1600" b="1" dirty="0" err="1">
                <a:solidFill>
                  <a:schemeClr val="tx2">
                    <a:lumMod val="50000"/>
                  </a:schemeClr>
                </a:solidFill>
                <a:latin typeface="Cambria" panose="02040503050406030204" pitchFamily="18" charset="0"/>
                <a:ea typeface="Cambria" panose="02040503050406030204" pitchFamily="18" charset="0"/>
              </a:rPr>
              <a:t>αιµοποιητικών</a:t>
            </a:r>
            <a:r>
              <a:rPr lang="el-GR" sz="1600" b="1" dirty="0">
                <a:solidFill>
                  <a:schemeClr val="tx2">
                    <a:lumMod val="50000"/>
                  </a:schemeClr>
                </a:solidFill>
                <a:latin typeface="Cambria" panose="02040503050406030204" pitchFamily="18" charset="0"/>
                <a:ea typeface="Cambria" panose="02040503050406030204" pitchFamily="18" charset="0"/>
              </a:rPr>
              <a:t> κυττάρων</a:t>
            </a:r>
            <a:endParaRPr lang="en-GB"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n-GB"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Hematopoietic stem cells are found in the bone marrow and can give rise to all mature hematopoietic cells</a:t>
            </a:r>
          </a:p>
          <a:p>
            <a:pPr marL="285750" indent="-285750" algn="just">
              <a:buFont typeface="Wingdings" panose="05000000000000000000" pitchFamily="2" charset="2"/>
              <a:buChar char="§"/>
            </a:pPr>
            <a:endParaRPr lang="en-US" sz="1600" b="1" dirty="0">
              <a:solidFill>
                <a:schemeClr val="tx2">
                  <a:lumMod val="75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They are found in various tissues</a:t>
            </a:r>
          </a:p>
          <a:p>
            <a:pPr marL="285750" indent="-285750" algn="just">
              <a:buFont typeface="Wingdings" panose="05000000000000000000" pitchFamily="2" charset="2"/>
              <a:buChar char="§"/>
            </a:pPr>
            <a:endParaRPr lang="en-US" sz="1600" b="1" dirty="0">
              <a:solidFill>
                <a:schemeClr val="tx2">
                  <a:lumMod val="75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Are defined the undifferentiated cells as being capable of dividing indefinitely and self-renewing while simultaneously giving rise to progenitor cells of committed cells</a:t>
            </a:r>
          </a:p>
          <a:p>
            <a:pPr algn="just"/>
            <a:endParaRPr lang="el-GR" sz="1600" b="1" dirty="0">
              <a:solidFill>
                <a:schemeClr val="tx2">
                  <a:lumMod val="75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99663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0D5EC0-3FCF-43B0-B959-F47B3894A052}"/>
              </a:ext>
            </a:extLst>
          </p:cNvPr>
          <p:cNvSpPr txBox="1"/>
          <p:nvPr/>
        </p:nvSpPr>
        <p:spPr>
          <a:xfrm>
            <a:off x="107504" y="980728"/>
            <a:ext cx="8388932" cy="5109091"/>
          </a:xfrm>
          <a:prstGeom prst="rect">
            <a:avLst/>
          </a:prstGeom>
          <a:noFill/>
        </p:spPr>
        <p:txBody>
          <a:bodyPr wrap="square">
            <a:spAutoFit/>
          </a:bodyPr>
          <a:lstStyle/>
          <a:p>
            <a:pPr algn="r"/>
            <a:r>
              <a:rPr lang="el-GR" b="1" dirty="0">
                <a:solidFill>
                  <a:srgbClr val="C00000"/>
                </a:solidFill>
                <a:latin typeface="Cambria" panose="02040503050406030204" pitchFamily="18" charset="0"/>
                <a:ea typeface="Cambria" panose="02040503050406030204" pitchFamily="18" charset="0"/>
              </a:rPr>
              <a:t>Αρχέγονο </a:t>
            </a:r>
            <a:r>
              <a:rPr lang="el-GR" b="1" dirty="0" err="1">
                <a:solidFill>
                  <a:srgbClr val="C00000"/>
                </a:solidFill>
                <a:latin typeface="Cambria" panose="02040503050406030204" pitchFamily="18" charset="0"/>
                <a:ea typeface="Cambria" panose="02040503050406030204" pitchFamily="18" charset="0"/>
              </a:rPr>
              <a:t>αιµοποιητικό</a:t>
            </a:r>
            <a:r>
              <a:rPr lang="el-GR" b="1" dirty="0">
                <a:solidFill>
                  <a:srgbClr val="C00000"/>
                </a:solidFill>
                <a:latin typeface="Cambria" panose="02040503050406030204" pitchFamily="18" charset="0"/>
                <a:ea typeface="Cambria" panose="02040503050406030204" pitchFamily="18" charset="0"/>
              </a:rPr>
              <a:t> κύτταρο</a:t>
            </a:r>
          </a:p>
          <a:p>
            <a:endParaRPr lang="el-GR" b="1" dirty="0">
              <a:solidFill>
                <a:srgbClr val="C00000"/>
              </a:solidFill>
              <a:latin typeface="Cambria" panose="02040503050406030204" pitchFamily="18" charset="0"/>
              <a:ea typeface="Cambria" panose="02040503050406030204" pitchFamily="18" charset="0"/>
            </a:endParaRPr>
          </a:p>
          <a:p>
            <a:endParaRPr lang="el-GR" b="1" dirty="0">
              <a:solidFill>
                <a:srgbClr val="C00000"/>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dirty="0">
                <a:solidFill>
                  <a:schemeClr val="tx2">
                    <a:lumMod val="50000"/>
                  </a:schemeClr>
                </a:solidFill>
                <a:latin typeface="Cambria" panose="02040503050406030204" pitchFamily="18" charset="0"/>
                <a:ea typeface="Cambria" panose="02040503050406030204" pitchFamily="18" charset="0"/>
              </a:rPr>
              <a:t>Τα </a:t>
            </a:r>
            <a:r>
              <a:rPr lang="el-GR" sz="1600" b="1" dirty="0" err="1">
                <a:solidFill>
                  <a:schemeClr val="tx2">
                    <a:lumMod val="50000"/>
                  </a:schemeClr>
                </a:solidFill>
                <a:latin typeface="Cambria" panose="02040503050406030204" pitchFamily="18" charset="0"/>
                <a:ea typeface="Cambria" panose="02040503050406030204" pitchFamily="18" charset="0"/>
              </a:rPr>
              <a:t>αιµοποιητικά</a:t>
            </a:r>
            <a:r>
              <a:rPr lang="el-GR" sz="1600" b="1" dirty="0">
                <a:solidFill>
                  <a:schemeClr val="tx2">
                    <a:lumMod val="50000"/>
                  </a:schemeClr>
                </a:solidFill>
                <a:latin typeface="Cambria" panose="02040503050406030204" pitchFamily="18" charset="0"/>
                <a:ea typeface="Cambria" panose="02040503050406030204" pitchFamily="18" charset="0"/>
              </a:rPr>
              <a:t> </a:t>
            </a:r>
            <a:r>
              <a:rPr lang="el-GR" sz="1600" b="1" dirty="0" err="1">
                <a:solidFill>
                  <a:schemeClr val="tx2">
                    <a:lumMod val="50000"/>
                  </a:schemeClr>
                </a:solidFill>
                <a:latin typeface="Cambria" panose="02040503050406030204" pitchFamily="18" charset="0"/>
                <a:ea typeface="Cambria" panose="02040503050406030204" pitchFamily="18" charset="0"/>
              </a:rPr>
              <a:t>stem</a:t>
            </a:r>
            <a:r>
              <a:rPr lang="el-GR" sz="1600" b="1" dirty="0">
                <a:solidFill>
                  <a:schemeClr val="tx2">
                    <a:lumMod val="50000"/>
                  </a:schemeClr>
                </a:solidFill>
                <a:latin typeface="Cambria" panose="02040503050406030204" pitchFamily="18" charset="0"/>
                <a:ea typeface="Cambria" panose="02040503050406030204" pitchFamily="18" charset="0"/>
              </a:rPr>
              <a:t> </a:t>
            </a:r>
            <a:r>
              <a:rPr lang="el-GR" sz="1600" b="1" dirty="0" err="1">
                <a:solidFill>
                  <a:schemeClr val="tx2">
                    <a:lumMod val="50000"/>
                  </a:schemeClr>
                </a:solidFill>
                <a:latin typeface="Cambria" panose="02040503050406030204" pitchFamily="18" charset="0"/>
                <a:ea typeface="Cambria" panose="02040503050406030204" pitchFamily="18" charset="0"/>
              </a:rPr>
              <a:t>cells</a:t>
            </a:r>
            <a:r>
              <a:rPr lang="el-GR" sz="1600" b="1" dirty="0">
                <a:solidFill>
                  <a:schemeClr val="tx2">
                    <a:lumMod val="50000"/>
                  </a:schemeClr>
                </a:solidFill>
                <a:latin typeface="Cambria" panose="02040503050406030204" pitchFamily="18" charset="0"/>
                <a:ea typeface="Cambria" panose="02040503050406030204" pitchFamily="18" charset="0"/>
              </a:rPr>
              <a:t> βρίσκονται στον µ</a:t>
            </a:r>
            <a:r>
              <a:rPr lang="el-GR" sz="1600" b="1" dirty="0" err="1">
                <a:solidFill>
                  <a:schemeClr val="tx2">
                    <a:lumMod val="50000"/>
                  </a:schemeClr>
                </a:solidFill>
                <a:latin typeface="Cambria" panose="02040503050406030204" pitchFamily="18" charset="0"/>
                <a:ea typeface="Cambria" panose="02040503050406030204" pitchFamily="18" charset="0"/>
              </a:rPr>
              <a:t>υελό</a:t>
            </a:r>
            <a:r>
              <a:rPr lang="el-GR" sz="1600" b="1" dirty="0">
                <a:solidFill>
                  <a:schemeClr val="tx2">
                    <a:lumMod val="50000"/>
                  </a:schemeClr>
                </a:solidFill>
                <a:latin typeface="Cambria" panose="02040503050406030204" pitchFamily="18" charset="0"/>
                <a:ea typeface="Cambria" panose="02040503050406030204" pitchFamily="18" charset="0"/>
              </a:rPr>
              <a:t> των οστών σε µ</a:t>
            </a:r>
            <a:r>
              <a:rPr lang="el-GR" sz="1600" b="1" dirty="0" err="1">
                <a:solidFill>
                  <a:schemeClr val="tx2">
                    <a:lumMod val="50000"/>
                  </a:schemeClr>
                </a:solidFill>
                <a:latin typeface="Cambria" panose="02040503050406030204" pitchFamily="18" charset="0"/>
                <a:ea typeface="Cambria" panose="02040503050406030204" pitchFamily="18" charset="0"/>
              </a:rPr>
              <a:t>ικρό</a:t>
            </a:r>
            <a:r>
              <a:rPr lang="el-GR" sz="1600" b="1" dirty="0">
                <a:solidFill>
                  <a:schemeClr val="tx2">
                    <a:lumMod val="50000"/>
                  </a:schemeClr>
                </a:solidFill>
                <a:latin typeface="Cambria" panose="02040503050406030204" pitchFamily="18" charset="0"/>
                <a:ea typeface="Cambria" panose="02040503050406030204" pitchFamily="18" charset="0"/>
              </a:rPr>
              <a:t> </a:t>
            </a:r>
            <a:r>
              <a:rPr lang="el-GR" sz="1600" b="1" dirty="0" err="1">
                <a:solidFill>
                  <a:schemeClr val="tx2">
                    <a:lumMod val="50000"/>
                  </a:schemeClr>
                </a:solidFill>
                <a:latin typeface="Cambria" panose="02040503050406030204" pitchFamily="18" charset="0"/>
                <a:ea typeface="Cambria" panose="02040503050406030204" pitchFamily="18" charset="0"/>
              </a:rPr>
              <a:t>αριθµό</a:t>
            </a:r>
            <a:r>
              <a:rPr lang="el-GR" sz="1600" b="1" dirty="0">
                <a:solidFill>
                  <a:schemeClr val="tx2">
                    <a:lumMod val="50000"/>
                  </a:schemeClr>
                </a:solidFill>
                <a:latin typeface="Cambria" panose="02040503050406030204" pitchFamily="18" charset="0"/>
                <a:ea typeface="Cambria" panose="02040503050406030204" pitchFamily="18" charset="0"/>
              </a:rPr>
              <a:t> </a:t>
            </a:r>
          </a:p>
          <a:p>
            <a:pPr algn="just"/>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dirty="0">
                <a:solidFill>
                  <a:schemeClr val="tx2">
                    <a:lumMod val="50000"/>
                  </a:schemeClr>
                </a:solidFill>
                <a:latin typeface="Cambria" panose="02040503050406030204" pitchFamily="18" charset="0"/>
                <a:ea typeface="Cambria" panose="02040503050406030204" pitchFamily="18" charset="0"/>
              </a:rPr>
              <a:t>Είναι απαραίτητα σε όλη την διάρκεια της ζωής ώστε να παράγουν τα βραχύβια κύτταρα του </a:t>
            </a:r>
            <a:r>
              <a:rPr lang="el-GR" sz="1600" b="1" dirty="0" err="1">
                <a:solidFill>
                  <a:schemeClr val="tx2">
                    <a:lumMod val="50000"/>
                  </a:schemeClr>
                </a:solidFill>
                <a:latin typeface="Cambria" panose="02040503050406030204" pitchFamily="18" charset="0"/>
                <a:ea typeface="Cambria" panose="02040503050406030204" pitchFamily="18" charset="0"/>
              </a:rPr>
              <a:t>αίµατος</a:t>
            </a: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dirty="0">
                <a:solidFill>
                  <a:schemeClr val="tx2">
                    <a:lumMod val="50000"/>
                  </a:schemeClr>
                </a:solidFill>
                <a:latin typeface="Cambria" panose="02040503050406030204" pitchFamily="18" charset="0"/>
                <a:ea typeface="Cambria" panose="02040503050406030204" pitchFamily="18" charset="0"/>
              </a:rPr>
              <a:t>Η ικανότητα τους να </a:t>
            </a:r>
            <a:r>
              <a:rPr lang="el-GR" sz="1600" b="1" dirty="0" err="1">
                <a:solidFill>
                  <a:schemeClr val="tx2">
                    <a:lumMod val="50000"/>
                  </a:schemeClr>
                </a:solidFill>
                <a:latin typeface="Cambria" panose="02040503050406030204" pitchFamily="18" charset="0"/>
                <a:ea typeface="Cambria" panose="02040503050406030204" pitchFamily="18" charset="0"/>
              </a:rPr>
              <a:t>δηµιουργούν</a:t>
            </a:r>
            <a:r>
              <a:rPr lang="el-GR" sz="1600" b="1" dirty="0">
                <a:solidFill>
                  <a:schemeClr val="tx2">
                    <a:lumMod val="50000"/>
                  </a:schemeClr>
                </a:solidFill>
                <a:latin typeface="Cambria" panose="02040503050406030204" pitchFamily="18" charset="0"/>
                <a:ea typeface="Cambria" panose="02040503050406030204" pitchFamily="18" charset="0"/>
              </a:rPr>
              <a:t> και να υποστηρίζουν τον φυσιολογικό </a:t>
            </a:r>
            <a:r>
              <a:rPr lang="el-GR" sz="1600" b="1" dirty="0" err="1">
                <a:solidFill>
                  <a:schemeClr val="tx2">
                    <a:lumMod val="50000"/>
                  </a:schemeClr>
                </a:solidFill>
                <a:latin typeface="Cambria" panose="02040503050406030204" pitchFamily="18" charset="0"/>
                <a:ea typeface="Cambria" panose="02040503050406030204" pitchFamily="18" charset="0"/>
              </a:rPr>
              <a:t>αιµοποιητικό</a:t>
            </a:r>
            <a:r>
              <a:rPr lang="el-GR" sz="1600" b="1" dirty="0">
                <a:solidFill>
                  <a:schemeClr val="tx2">
                    <a:lumMod val="50000"/>
                  </a:schemeClr>
                </a:solidFill>
                <a:latin typeface="Cambria" panose="02040503050406030204" pitchFamily="18" charset="0"/>
                <a:ea typeface="Cambria" panose="02040503050406030204" pitchFamily="18" charset="0"/>
              </a:rPr>
              <a:t> ιστό αποδείχτηκε µε την χρήση τους στις µ</a:t>
            </a:r>
            <a:r>
              <a:rPr lang="el-GR" sz="1600" b="1" dirty="0" err="1">
                <a:solidFill>
                  <a:schemeClr val="tx2">
                    <a:lumMod val="50000"/>
                  </a:schemeClr>
                </a:solidFill>
                <a:latin typeface="Cambria" panose="02040503050406030204" pitchFamily="18" charset="0"/>
                <a:ea typeface="Cambria" panose="02040503050406030204" pitchFamily="18" charset="0"/>
              </a:rPr>
              <a:t>εταµοσχεύσεις</a:t>
            </a:r>
            <a:endParaRPr lang="en-GB"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r">
              <a:buFont typeface="Wingdings" panose="05000000000000000000" pitchFamily="2" charset="2"/>
              <a:buChar char="§"/>
            </a:pPr>
            <a:endParaRPr lang="en-GB" sz="1600" b="1" dirty="0">
              <a:solidFill>
                <a:schemeClr val="tx2">
                  <a:lumMod val="50000"/>
                </a:schemeClr>
              </a:solidFill>
              <a:latin typeface="Cambria" panose="02040503050406030204" pitchFamily="18" charset="0"/>
              <a:ea typeface="Cambria" panose="02040503050406030204" pitchFamily="18" charset="0"/>
            </a:endParaRPr>
          </a:p>
          <a:p>
            <a:pPr algn="r"/>
            <a:r>
              <a:rPr lang="en-GB" sz="1600" b="1" dirty="0">
                <a:solidFill>
                  <a:schemeClr val="tx2">
                    <a:lumMod val="50000"/>
                  </a:schemeClr>
                </a:solidFill>
                <a:latin typeface="Cambria" panose="02040503050406030204" pitchFamily="18" charset="0"/>
                <a:ea typeface="Cambria" panose="02040503050406030204" pitchFamily="18" charset="0"/>
              </a:rPr>
              <a:t> </a:t>
            </a:r>
            <a:r>
              <a:rPr lang="en-GB" b="1" dirty="0">
                <a:solidFill>
                  <a:srgbClr val="C00000"/>
                </a:solidFill>
                <a:latin typeface="Cambria" panose="02040503050406030204" pitchFamily="18" charset="0"/>
                <a:ea typeface="Cambria" panose="02040503050406030204" pitchFamily="18" charset="0"/>
              </a:rPr>
              <a:t>Primitive stem cell </a:t>
            </a:r>
          </a:p>
          <a:p>
            <a:pPr marL="285750" indent="-285750" algn="just">
              <a:buFont typeface="Wingdings" panose="05000000000000000000" pitchFamily="2" charset="2"/>
              <a:buChar char="§"/>
            </a:pPr>
            <a:endParaRPr lang="en-GB"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Hematopoietic stem cells are found in the bone marrow in small numbers</a:t>
            </a:r>
          </a:p>
          <a:p>
            <a:pPr marL="285750" indent="-285750" algn="just">
              <a:buFont typeface="Wingdings" panose="05000000000000000000" pitchFamily="2" charset="2"/>
              <a:buChar char="§"/>
            </a:pPr>
            <a:endParaRPr lang="en-US" sz="1600" b="1" dirty="0">
              <a:solidFill>
                <a:schemeClr val="tx2">
                  <a:lumMod val="75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They are necessary throughout life to produce short-lived blood cells</a:t>
            </a:r>
          </a:p>
          <a:p>
            <a:pPr marL="285750" indent="-285750" algn="just">
              <a:buFont typeface="Wingdings" panose="05000000000000000000" pitchFamily="2" charset="2"/>
              <a:buChar char="§"/>
            </a:pPr>
            <a:endParaRPr lang="en-US" sz="1600" b="1" dirty="0">
              <a:solidFill>
                <a:schemeClr val="tx2">
                  <a:lumMod val="75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Their ability to generate and support normal hematopoietic tissue has been demonstrated by their use in transplants</a:t>
            </a:r>
            <a:endParaRPr lang="en-GB" sz="1600" b="1" dirty="0">
              <a:solidFill>
                <a:schemeClr val="tx2">
                  <a:lumMod val="75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83540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 Τίτλος">
            <a:extLst>
              <a:ext uri="{FF2B5EF4-FFF2-40B4-BE49-F238E27FC236}">
                <a16:creationId xmlns:a16="http://schemas.microsoft.com/office/drawing/2014/main" id="{0DDB38DF-89C4-4F29-8512-2B1B698908F0}"/>
              </a:ext>
            </a:extLst>
          </p:cNvPr>
          <p:cNvSpPr>
            <a:spLocks noGrp="1"/>
          </p:cNvSpPr>
          <p:nvPr>
            <p:ph type="title"/>
          </p:nvPr>
        </p:nvSpPr>
        <p:spPr>
          <a:xfrm>
            <a:off x="395536" y="298450"/>
            <a:ext cx="8229600" cy="1301750"/>
          </a:xfrm>
          <a:noFill/>
          <a:ln>
            <a:noFill/>
            <a:miter lim="800000"/>
            <a:headEnd/>
            <a:tailEnd/>
          </a:ln>
        </p:spPr>
        <p:txBody>
          <a:bodyPr>
            <a:normAutofit/>
          </a:bodyPr>
          <a:lstStyle/>
          <a:p>
            <a:pPr algn="ctr" eaLnBrk="1" hangingPunct="1"/>
            <a:r>
              <a:rPr lang="el-GR"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τα </a:t>
            </a:r>
            <a:r>
              <a:rPr lang="el-GR" altLang="en-US" sz="2000" b="1" dirty="0" err="1">
                <a:solidFill>
                  <a:srgbClr val="C00000"/>
                </a:solidFill>
                <a:latin typeface="Cambria" panose="02040503050406030204" pitchFamily="18" charset="0"/>
                <a:ea typeface="Cambria" panose="02040503050406030204" pitchFamily="18" charset="0"/>
                <a:cs typeface="Arial" panose="020B0604020202020204" pitchFamily="34" charset="0"/>
              </a:rPr>
              <a:t>αρχ</a:t>
            </a:r>
            <a:r>
              <a:rPr lang="en-GB"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e</a:t>
            </a:r>
            <a:r>
              <a:rPr lang="el-GR" altLang="en-US" sz="2000" b="1" dirty="0" err="1">
                <a:solidFill>
                  <a:srgbClr val="C00000"/>
                </a:solidFill>
                <a:latin typeface="Cambria" panose="02040503050406030204" pitchFamily="18" charset="0"/>
                <a:ea typeface="Cambria" panose="02040503050406030204" pitchFamily="18" charset="0"/>
                <a:cs typeface="Arial" panose="020B0604020202020204" pitchFamily="34" charset="0"/>
              </a:rPr>
              <a:t>γονα</a:t>
            </a:r>
            <a:r>
              <a:rPr lang="el-GR"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 </a:t>
            </a:r>
            <a:r>
              <a:rPr lang="el-GR" altLang="en-US" sz="2000" b="1" dirty="0" err="1">
                <a:solidFill>
                  <a:srgbClr val="C00000"/>
                </a:solidFill>
                <a:latin typeface="Cambria" panose="02040503050406030204" pitchFamily="18" charset="0"/>
                <a:ea typeface="Cambria" panose="02040503050406030204" pitchFamily="18" charset="0"/>
                <a:cs typeface="Arial" panose="020B0604020202020204" pitchFamily="34" charset="0"/>
              </a:rPr>
              <a:t>αιμοποιητικ</a:t>
            </a:r>
            <a:r>
              <a:rPr lang="en-GB"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a</a:t>
            </a:r>
            <a:r>
              <a:rPr lang="el-GR"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 κ</a:t>
            </a:r>
            <a:r>
              <a:rPr lang="en-GB"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y</a:t>
            </a:r>
            <a:r>
              <a:rPr lang="el-GR" altLang="en-US" sz="2000" b="1" dirty="0" err="1">
                <a:solidFill>
                  <a:srgbClr val="C00000"/>
                </a:solidFill>
                <a:latin typeface="Cambria" panose="02040503050406030204" pitchFamily="18" charset="0"/>
                <a:ea typeface="Cambria" panose="02040503050406030204" pitchFamily="18" charset="0"/>
                <a:cs typeface="Arial" panose="020B0604020202020204" pitchFamily="34" charset="0"/>
              </a:rPr>
              <a:t>τταρα</a:t>
            </a:r>
            <a:r>
              <a:rPr lang="el-GR"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 </a:t>
            </a:r>
            <a:r>
              <a:rPr lang="en-US"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a:t>
            </a:r>
            <a:r>
              <a:rPr lang="en-US" altLang="en-US" sz="2000" b="1" dirty="0" err="1">
                <a:solidFill>
                  <a:srgbClr val="C00000"/>
                </a:solidFill>
                <a:latin typeface="Cambria" panose="02040503050406030204" pitchFamily="18" charset="0"/>
                <a:ea typeface="Cambria" panose="02040503050406030204" pitchFamily="18" charset="0"/>
                <a:cs typeface="Arial" panose="020B0604020202020204" pitchFamily="34" charset="0"/>
              </a:rPr>
              <a:t>phsc</a:t>
            </a:r>
            <a:r>
              <a:rPr lang="en-US"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 </a:t>
            </a:r>
            <a:r>
              <a:rPr lang="en-GB"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e</a:t>
            </a:r>
            <a:r>
              <a:rPr lang="el-GR"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χουν </a:t>
            </a:r>
            <a:r>
              <a:rPr lang="el-GR" altLang="en-US" sz="2000" b="1" dirty="0" err="1">
                <a:solidFill>
                  <a:srgbClr val="C00000"/>
                </a:solidFill>
                <a:latin typeface="Cambria" panose="02040503050406030204" pitchFamily="18" charset="0"/>
                <a:ea typeface="Cambria" panose="02040503050406030204" pitchFamily="18" charset="0"/>
                <a:cs typeface="Arial" panose="020B0604020202020204" pitchFamily="34" charset="0"/>
              </a:rPr>
              <a:t>τισ</a:t>
            </a:r>
            <a:r>
              <a:rPr lang="el-GR"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 εξ</a:t>
            </a:r>
            <a:r>
              <a:rPr lang="en-GB"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h</a:t>
            </a:r>
            <a:r>
              <a:rPr lang="el-GR"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σ </a:t>
            </a:r>
            <a:r>
              <a:rPr lang="el-GR" altLang="en-US" sz="2000" b="1" dirty="0" err="1">
                <a:solidFill>
                  <a:srgbClr val="C00000"/>
                </a:solidFill>
                <a:latin typeface="Cambria" panose="02040503050406030204" pitchFamily="18" charset="0"/>
                <a:ea typeface="Cambria" panose="02040503050406030204" pitchFamily="18" charset="0"/>
                <a:cs typeface="Arial" panose="020B0604020202020204" pitchFamily="34" charset="0"/>
              </a:rPr>
              <a:t>ιδι</a:t>
            </a:r>
            <a:r>
              <a:rPr lang="en-GB"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t>o</a:t>
            </a:r>
            <a:r>
              <a:rPr lang="el-GR" altLang="en-US" sz="2000" b="1" dirty="0" err="1">
                <a:solidFill>
                  <a:srgbClr val="C00000"/>
                </a:solidFill>
                <a:latin typeface="Cambria" panose="02040503050406030204" pitchFamily="18" charset="0"/>
                <a:ea typeface="Cambria" panose="02040503050406030204" pitchFamily="18" charset="0"/>
                <a:cs typeface="Arial" panose="020B0604020202020204" pitchFamily="34" charset="0"/>
              </a:rPr>
              <a:t>τητεσ</a:t>
            </a:r>
            <a:br>
              <a:rPr lang="en-GB" altLang="en-US" sz="2000" b="1" dirty="0">
                <a:solidFill>
                  <a:srgbClr val="C00000"/>
                </a:solidFill>
                <a:latin typeface="Cambria" panose="02040503050406030204" pitchFamily="18" charset="0"/>
                <a:ea typeface="Cambria" panose="02040503050406030204" pitchFamily="18" charset="0"/>
                <a:cs typeface="Arial" panose="020B0604020202020204" pitchFamily="34" charset="0"/>
              </a:rPr>
            </a:br>
            <a:br>
              <a:rPr lang="en-US" altLang="en-US" sz="2000" b="1" dirty="0">
                <a:solidFill>
                  <a:srgbClr val="C00000"/>
                </a:solidFill>
                <a:latin typeface="Cambria Math" panose="02040503050406030204" pitchFamily="18" charset="0"/>
                <a:ea typeface="Cambria Math" panose="02040503050406030204" pitchFamily="18" charset="0"/>
                <a:cs typeface="Arial" panose="020B0604020202020204" pitchFamily="34" charset="0"/>
              </a:rPr>
            </a:br>
            <a:endParaRPr lang="el-GR" altLang="en-US" sz="2000" dirty="0">
              <a:solidFill>
                <a:srgbClr val="C00000"/>
              </a:solidFill>
              <a:latin typeface="Cambria Math" panose="02040503050406030204" pitchFamily="18" charset="0"/>
              <a:ea typeface="Cambria Math" panose="02040503050406030204" pitchFamily="18" charset="0"/>
              <a:cs typeface="Arial" panose="020B0604020202020204" pitchFamily="34" charset="0"/>
            </a:endParaRPr>
          </a:p>
        </p:txBody>
      </p:sp>
      <p:sp>
        <p:nvSpPr>
          <p:cNvPr id="9219" name="2 - Θέση περιεχομένου">
            <a:extLst>
              <a:ext uri="{FF2B5EF4-FFF2-40B4-BE49-F238E27FC236}">
                <a16:creationId xmlns:a16="http://schemas.microsoft.com/office/drawing/2014/main" id="{FB3144EC-4E68-432C-A28E-82506EB27DF1}"/>
              </a:ext>
            </a:extLst>
          </p:cNvPr>
          <p:cNvSpPr>
            <a:spLocks noGrp="1"/>
          </p:cNvSpPr>
          <p:nvPr>
            <p:ph idx="1"/>
          </p:nvPr>
        </p:nvSpPr>
        <p:spPr>
          <a:xfrm>
            <a:off x="425306" y="1772816"/>
            <a:ext cx="7853497" cy="4023360"/>
          </a:xfrm>
          <a:noFill/>
          <a:ln>
            <a:noFill/>
            <a:miter lim="800000"/>
            <a:headEnd/>
            <a:tailEnd/>
          </a:ln>
        </p:spPr>
        <p:txBody>
          <a:bodyPr>
            <a:normAutofit fontScale="85000" lnSpcReduction="20000"/>
          </a:bodyPr>
          <a:lstStyle/>
          <a:p>
            <a:pPr algn="just" eaLnBrk="1" hangingPunct="1">
              <a:lnSpc>
                <a:spcPct val="90000"/>
              </a:lnSpc>
              <a:buClr>
                <a:schemeClr val="tx2">
                  <a:lumMod val="50000"/>
                </a:schemeClr>
              </a:buClr>
              <a:buFont typeface="Wingdings" panose="05000000000000000000" pitchFamily="2" charset="2"/>
              <a:buChar char="§"/>
            </a:pP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rPr>
              <a:t>αυτοανανέωσης</a:t>
            </a:r>
          </a:p>
          <a:p>
            <a:pPr algn="just" eaLnBrk="1" hangingPunct="1">
              <a:lnSpc>
                <a:spcPct val="90000"/>
              </a:lnSpc>
              <a:buClr>
                <a:schemeClr val="tx2">
                  <a:lumMod val="50000"/>
                </a:schemeClr>
              </a:buClr>
              <a:buFont typeface="Wingdings" panose="05000000000000000000" pitchFamily="2" charset="2"/>
              <a:buChar char="§"/>
            </a:pP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rPr>
              <a:t>πολλαπλασιασμού</a:t>
            </a:r>
          </a:p>
          <a:p>
            <a:pPr algn="just" eaLnBrk="1" hangingPunct="1">
              <a:lnSpc>
                <a:spcPct val="90000"/>
              </a:lnSpc>
              <a:buClr>
                <a:schemeClr val="tx2">
                  <a:lumMod val="50000"/>
                </a:schemeClr>
              </a:buClr>
              <a:buFont typeface="Wingdings" panose="05000000000000000000" pitchFamily="2" charset="2"/>
              <a:buChar char="§"/>
            </a:pP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rPr>
              <a:t>διαφοροποίησης σε προγονικά κύτταρα τα οποία προορίζονται για συγκεκριμένη κυτταρική σειρά   </a:t>
            </a:r>
            <a:endParaRPr lang="en-US"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endParaRPr>
          </a:p>
          <a:p>
            <a:pPr algn="just" eaLnBrk="1" hangingPunct="1">
              <a:lnSpc>
                <a:spcPct val="90000"/>
              </a:lnSpc>
              <a:buClr>
                <a:schemeClr val="tx2">
                  <a:lumMod val="50000"/>
                </a:schemeClr>
              </a:buClr>
              <a:buFont typeface="Wingdings" panose="05000000000000000000" pitchFamily="2" charset="2"/>
              <a:buChar char="§"/>
            </a:pP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rPr>
              <a:t>ικανότητα να επαναφέρουν την </a:t>
            </a:r>
            <a:r>
              <a:rPr lang="el-GR" altLang="en-US" sz="2000" b="1" dirty="0" err="1">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rPr>
              <a:t>αιμοποίηση</a:t>
            </a: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rPr>
              <a:t> (πχ μετά από μεταμόσχευση)</a:t>
            </a:r>
          </a:p>
          <a:p>
            <a:pPr algn="just" eaLnBrk="1" hangingPunct="1">
              <a:lnSpc>
                <a:spcPct val="90000"/>
              </a:lnSpc>
              <a:buClr>
                <a:schemeClr val="tx2">
                  <a:lumMod val="50000"/>
                </a:schemeClr>
              </a:buClr>
              <a:buFont typeface="Wingdings" panose="05000000000000000000" pitchFamily="2" charset="2"/>
              <a:buChar char="§"/>
            </a:pP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rPr>
              <a:t>αποτελούν στόχο για μεταλλαγή σε λευχαιμικά κύτταρα</a:t>
            </a:r>
          </a:p>
          <a:p>
            <a:pPr algn="just" eaLnBrk="1" hangingPunct="1">
              <a:lnSpc>
                <a:spcPct val="90000"/>
              </a:lnSpc>
              <a:buClr>
                <a:schemeClr val="tx2">
                  <a:lumMod val="50000"/>
                </a:schemeClr>
              </a:buClr>
              <a:buFont typeface="Wingdings" panose="05000000000000000000" pitchFamily="2" charset="2"/>
              <a:buChar char="§"/>
            </a:pP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rPr>
              <a:t>ικανότητα να παραμένουν σε ηρεμία</a:t>
            </a:r>
            <a:r>
              <a:rPr lang="en-US"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rPr>
              <a:t> (quiescence, Go</a:t>
            </a: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rPr>
              <a:t> φάση</a:t>
            </a:r>
            <a:r>
              <a:rPr lang="en-US"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rPr>
              <a:t>) </a:t>
            </a:r>
          </a:p>
          <a:p>
            <a:pPr marL="0" indent="0" algn="just" eaLnBrk="1" hangingPunct="1">
              <a:lnSpc>
                <a:spcPct val="90000"/>
              </a:lnSpc>
              <a:buClr>
                <a:schemeClr val="tx2">
                  <a:lumMod val="50000"/>
                </a:schemeClr>
              </a:buClr>
              <a:buNone/>
            </a:pPr>
            <a:endParaRPr lang="en-US" altLang="en-US" sz="2000" b="1" dirty="0">
              <a:solidFill>
                <a:schemeClr val="tx2">
                  <a:lumMod val="50000"/>
                </a:schemeClr>
              </a:solidFill>
              <a:latin typeface="Cambria Math" panose="02040503050406030204" pitchFamily="18" charset="0"/>
              <a:ea typeface="Cambria Math" panose="02040503050406030204" pitchFamily="18" charset="0"/>
              <a:cs typeface="Calibri" panose="020F0502020204030204" pitchFamily="34" charset="0"/>
            </a:endParaRPr>
          </a:p>
          <a:p>
            <a:pPr marL="0" indent="0" algn="just" eaLnBrk="1" hangingPunct="1">
              <a:lnSpc>
                <a:spcPct val="90000"/>
              </a:lnSpc>
              <a:buClr>
                <a:schemeClr val="tx2">
                  <a:lumMod val="50000"/>
                </a:schemeClr>
              </a:buClr>
              <a:buNone/>
            </a:pPr>
            <a:r>
              <a:rPr lang="en-US" altLang="en-US" sz="2000" b="1" dirty="0">
                <a:solidFill>
                  <a:srgbClr val="C00000"/>
                </a:solidFill>
                <a:latin typeface="Cambria Math" panose="02040503050406030204" pitchFamily="18" charset="0"/>
                <a:ea typeface="Cambria Math" panose="02040503050406030204" pitchFamily="18" charset="0"/>
                <a:cs typeface="Calibri" panose="020F0502020204030204" pitchFamily="34" charset="0"/>
              </a:rPr>
              <a:t>Primitive Hematopoietic Stem Cells (PHSC) have the following properties</a:t>
            </a:r>
          </a:p>
          <a:p>
            <a:pPr algn="just" eaLnBrk="1" hangingPunct="1">
              <a:lnSpc>
                <a:spcPct val="90000"/>
              </a:lnSpc>
              <a:buClr>
                <a:schemeClr val="tx2">
                  <a:lumMod val="50000"/>
                </a:schemeClr>
              </a:buClr>
            </a:pPr>
            <a:r>
              <a:rPr lang="en-US" altLang="en-US" sz="2000" b="1" dirty="0">
                <a:solidFill>
                  <a:schemeClr val="tx2">
                    <a:lumMod val="50000"/>
                  </a:schemeClr>
                </a:solidFill>
                <a:latin typeface="Cambria Math" panose="02040503050406030204" pitchFamily="18" charset="0"/>
                <a:ea typeface="Cambria Math" panose="02040503050406030204" pitchFamily="18" charset="0"/>
              </a:rPr>
              <a:t>self-renewal</a:t>
            </a:r>
          </a:p>
          <a:p>
            <a:pPr algn="just" eaLnBrk="1" hangingPunct="1">
              <a:lnSpc>
                <a:spcPct val="90000"/>
              </a:lnSpc>
              <a:buClr>
                <a:schemeClr val="tx2">
                  <a:lumMod val="50000"/>
                </a:schemeClr>
              </a:buClr>
            </a:pPr>
            <a:r>
              <a:rPr lang="en-GB" altLang="en-US" sz="2000" b="1" dirty="0">
                <a:solidFill>
                  <a:schemeClr val="tx2">
                    <a:lumMod val="50000"/>
                  </a:schemeClr>
                </a:solidFill>
                <a:latin typeface="Cambria Math" panose="02040503050406030204" pitchFamily="18" charset="0"/>
                <a:ea typeface="Cambria Math" panose="02040503050406030204" pitchFamily="18" charset="0"/>
              </a:rPr>
              <a:t>proliferation</a:t>
            </a:r>
            <a:endParaRPr lang="en-US" altLang="en-US" sz="2000" b="1" dirty="0">
              <a:solidFill>
                <a:schemeClr val="tx2">
                  <a:lumMod val="50000"/>
                </a:schemeClr>
              </a:solidFill>
              <a:latin typeface="Cambria Math" panose="02040503050406030204" pitchFamily="18" charset="0"/>
              <a:ea typeface="Cambria Math" panose="02040503050406030204" pitchFamily="18" charset="0"/>
            </a:endParaRPr>
          </a:p>
          <a:p>
            <a:pPr algn="just" eaLnBrk="1" hangingPunct="1">
              <a:lnSpc>
                <a:spcPct val="90000"/>
              </a:lnSpc>
              <a:buClr>
                <a:schemeClr val="tx2">
                  <a:lumMod val="50000"/>
                </a:schemeClr>
              </a:buClr>
            </a:pPr>
            <a:r>
              <a:rPr lang="en-US" altLang="en-US" sz="2000" b="1" dirty="0">
                <a:solidFill>
                  <a:schemeClr val="tx2">
                    <a:lumMod val="50000"/>
                  </a:schemeClr>
                </a:solidFill>
                <a:latin typeface="Cambria Math" panose="02040503050406030204" pitchFamily="18" charset="0"/>
                <a:ea typeface="Cambria Math" panose="02040503050406030204" pitchFamily="18" charset="0"/>
              </a:rPr>
              <a:t>differentiation into progenitor cells destined for a specific cell line</a:t>
            </a:r>
          </a:p>
          <a:p>
            <a:pPr algn="just" eaLnBrk="1" hangingPunct="1">
              <a:lnSpc>
                <a:spcPct val="90000"/>
              </a:lnSpc>
              <a:buClr>
                <a:schemeClr val="tx2">
                  <a:lumMod val="50000"/>
                </a:schemeClr>
              </a:buClr>
            </a:pPr>
            <a:r>
              <a:rPr lang="en-US" altLang="en-US" sz="2000" b="1" dirty="0">
                <a:solidFill>
                  <a:schemeClr val="tx2">
                    <a:lumMod val="50000"/>
                  </a:schemeClr>
                </a:solidFill>
                <a:latin typeface="Cambria Math" panose="02040503050406030204" pitchFamily="18" charset="0"/>
                <a:ea typeface="Cambria Math" panose="02040503050406030204" pitchFamily="18" charset="0"/>
              </a:rPr>
              <a:t>ability to restore hematopoiesis (e.g. after transplantation)</a:t>
            </a:r>
          </a:p>
          <a:p>
            <a:pPr algn="just" eaLnBrk="1" hangingPunct="1">
              <a:lnSpc>
                <a:spcPct val="90000"/>
              </a:lnSpc>
              <a:buClr>
                <a:schemeClr val="tx2">
                  <a:lumMod val="50000"/>
                </a:schemeClr>
              </a:buClr>
            </a:pPr>
            <a:r>
              <a:rPr lang="en-US" altLang="en-US" sz="2000" b="1" dirty="0">
                <a:solidFill>
                  <a:schemeClr val="tx2">
                    <a:lumMod val="50000"/>
                  </a:schemeClr>
                </a:solidFill>
                <a:latin typeface="Cambria Math" panose="02040503050406030204" pitchFamily="18" charset="0"/>
                <a:ea typeface="Cambria Math" panose="02040503050406030204" pitchFamily="18" charset="0"/>
              </a:rPr>
              <a:t>are a target for mutation in leukemic cells</a:t>
            </a:r>
          </a:p>
          <a:p>
            <a:pPr algn="just" eaLnBrk="1" hangingPunct="1">
              <a:lnSpc>
                <a:spcPct val="90000"/>
              </a:lnSpc>
              <a:buClr>
                <a:schemeClr val="tx2">
                  <a:lumMod val="50000"/>
                </a:schemeClr>
              </a:buClr>
            </a:pPr>
            <a:r>
              <a:rPr lang="en-US" altLang="en-US" sz="2000" b="1" dirty="0">
                <a:solidFill>
                  <a:schemeClr val="tx2">
                    <a:lumMod val="50000"/>
                  </a:schemeClr>
                </a:solidFill>
                <a:latin typeface="Cambria Math" panose="02040503050406030204" pitchFamily="18" charset="0"/>
                <a:ea typeface="Cambria Math" panose="02040503050406030204" pitchFamily="18" charset="0"/>
              </a:rPr>
              <a:t>ability to remain quiescent (quiescence, Go phase)</a:t>
            </a:r>
            <a:endParaRPr lang="el-GR" altLang="en-US" sz="2000" b="1" dirty="0">
              <a:solidFill>
                <a:schemeClr val="tx2">
                  <a:lumMod val="50000"/>
                </a:schemeClr>
              </a:solidFill>
              <a:latin typeface="Cambria Math" panose="02040503050406030204" pitchFamily="18" charset="0"/>
              <a:ea typeface="Cambria Math" panose="020405030504060302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CACB82-6A88-4175-B9CD-7450A4795F6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615" y="1052736"/>
            <a:ext cx="8260770" cy="504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635656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13666013-E243-4D59-B478-06DE864FB432}"/>
              </a:ext>
            </a:extLst>
          </p:cNvPr>
          <p:cNvSpPr>
            <a:spLocks noGrp="1"/>
          </p:cNvSpPr>
          <p:nvPr>
            <p:ph type="title"/>
          </p:nvPr>
        </p:nvSpPr>
        <p:spPr>
          <a:xfrm>
            <a:off x="457200" y="260648"/>
            <a:ext cx="8229600" cy="1444625"/>
          </a:xfrm>
          <a:ln>
            <a:noFill/>
          </a:ln>
        </p:spPr>
        <p:txBody>
          <a:bodyPr>
            <a:normAutofit/>
          </a:bodyPr>
          <a:lstStyle/>
          <a:p>
            <a:pPr algn="ctr" eaLnBrk="1" fontAlgn="auto" hangingPunct="1">
              <a:spcAft>
                <a:spcPts val="0"/>
              </a:spcAft>
              <a:defRPr/>
            </a:pPr>
            <a:br>
              <a:rPr lang="el-GR" sz="2000" b="1" dirty="0">
                <a:solidFill>
                  <a:schemeClr val="tx2">
                    <a:lumMod val="50000"/>
                  </a:schemeClr>
                </a:solidFill>
                <a:latin typeface="Cambria" panose="02040503050406030204" pitchFamily="18" charset="0"/>
                <a:ea typeface="Cambria" panose="02040503050406030204" pitchFamily="18" charset="0"/>
                <a:cs typeface="Arial" pitchFamily="34" charset="0"/>
              </a:rPr>
            </a:br>
            <a:r>
              <a:rPr lang="el-GR" sz="2000" b="1" dirty="0">
                <a:solidFill>
                  <a:schemeClr val="tx2">
                    <a:lumMod val="50000"/>
                  </a:schemeClr>
                </a:solidFill>
                <a:latin typeface="Cambria" panose="02040503050406030204" pitchFamily="18" charset="0"/>
                <a:ea typeface="Cambria" panose="02040503050406030204" pitchFamily="18" charset="0"/>
                <a:cs typeface="Arial" pitchFamily="34" charset="0"/>
              </a:rPr>
              <a:t>Τα </a:t>
            </a:r>
            <a:r>
              <a:rPr lang="el-GR" sz="2000" b="1" dirty="0" err="1">
                <a:solidFill>
                  <a:schemeClr val="tx2">
                    <a:lumMod val="50000"/>
                  </a:schemeClr>
                </a:solidFill>
                <a:latin typeface="Cambria" panose="02040503050406030204" pitchFamily="18" charset="0"/>
                <a:ea typeface="Cambria" panose="02040503050406030204" pitchFamily="18" charset="0"/>
                <a:cs typeface="Arial" pitchFamily="34" charset="0"/>
              </a:rPr>
              <a:t>προγονικα</a:t>
            </a:r>
            <a:r>
              <a:rPr lang="en-US" sz="2000" b="1" dirty="0">
                <a:solidFill>
                  <a:schemeClr val="tx2">
                    <a:lumMod val="50000"/>
                  </a:schemeClr>
                </a:solidFill>
                <a:latin typeface="Cambria" panose="02040503050406030204" pitchFamily="18" charset="0"/>
                <a:ea typeface="Cambria" panose="02040503050406030204" pitchFamily="18" charset="0"/>
                <a:cs typeface="Arial" pitchFamily="34" charset="0"/>
              </a:rPr>
              <a:t> (progenitor) </a:t>
            </a:r>
            <a:r>
              <a:rPr lang="el-GR" sz="2000" b="1" dirty="0" err="1">
                <a:solidFill>
                  <a:schemeClr val="tx2">
                    <a:lumMod val="50000"/>
                  </a:schemeClr>
                </a:solidFill>
                <a:latin typeface="Cambria" panose="02040503050406030204" pitchFamily="18" charset="0"/>
                <a:ea typeface="Cambria" panose="02040503050406030204" pitchFamily="18" charset="0"/>
                <a:cs typeface="Arial" pitchFamily="34" charset="0"/>
              </a:rPr>
              <a:t>κυτταρα</a:t>
            </a:r>
            <a:r>
              <a:rPr lang="el-GR" sz="2000" b="1" dirty="0">
                <a:solidFill>
                  <a:schemeClr val="tx2">
                    <a:lumMod val="50000"/>
                  </a:schemeClr>
                </a:solidFill>
                <a:latin typeface="Cambria" panose="02040503050406030204" pitchFamily="18" charset="0"/>
                <a:ea typeface="Cambria" panose="02040503050406030204" pitchFamily="18" charset="0"/>
                <a:cs typeface="Arial" pitchFamily="34" charset="0"/>
              </a:rPr>
              <a:t> </a:t>
            </a:r>
            <a:r>
              <a:rPr lang="el-GR" sz="2000" b="1" i="1" u="sng" dirty="0">
                <a:solidFill>
                  <a:srgbClr val="C00000"/>
                </a:solidFill>
                <a:latin typeface="Cambria" panose="02040503050406030204" pitchFamily="18" charset="0"/>
                <a:ea typeface="Cambria" panose="02040503050406030204" pitchFamily="18" charset="0"/>
                <a:cs typeface="Arial" pitchFamily="34" charset="0"/>
              </a:rPr>
              <a:t>σε </a:t>
            </a:r>
            <a:r>
              <a:rPr lang="el-GR" sz="2000" b="1" i="1" u="sng" dirty="0" err="1">
                <a:solidFill>
                  <a:srgbClr val="C00000"/>
                </a:solidFill>
                <a:latin typeface="Cambria" panose="02040503050406030204" pitchFamily="18" charset="0"/>
                <a:ea typeface="Cambria" panose="02040503050406030204" pitchFamily="18" charset="0"/>
                <a:cs typeface="Arial" pitchFamily="34" charset="0"/>
              </a:rPr>
              <a:t>αντιθεση</a:t>
            </a:r>
            <a:r>
              <a:rPr lang="el-GR" sz="2000" b="1" i="1" u="sng" dirty="0">
                <a:solidFill>
                  <a:srgbClr val="C00000"/>
                </a:solidFill>
                <a:latin typeface="Cambria" panose="02040503050406030204" pitchFamily="18" charset="0"/>
                <a:ea typeface="Cambria" panose="02040503050406030204" pitchFamily="18" charset="0"/>
                <a:cs typeface="Arial" pitchFamily="34" charset="0"/>
              </a:rPr>
              <a:t>  </a:t>
            </a:r>
            <a:r>
              <a:rPr lang="el-GR" sz="2000" b="1" dirty="0">
                <a:solidFill>
                  <a:schemeClr val="tx2">
                    <a:lumMod val="50000"/>
                  </a:schemeClr>
                </a:solidFill>
                <a:latin typeface="Cambria" panose="02040503050406030204" pitchFamily="18" charset="0"/>
                <a:ea typeface="Cambria" panose="02040503050406030204" pitchFamily="18" charset="0"/>
                <a:cs typeface="Arial" pitchFamily="34" charset="0"/>
              </a:rPr>
              <a:t>με τα </a:t>
            </a:r>
            <a:r>
              <a:rPr lang="el-GR" sz="2000" b="1" dirty="0" err="1">
                <a:solidFill>
                  <a:schemeClr val="tx2">
                    <a:lumMod val="50000"/>
                  </a:schemeClr>
                </a:solidFill>
                <a:latin typeface="Cambria" panose="02040503050406030204" pitchFamily="18" charset="0"/>
                <a:ea typeface="Cambria" panose="02040503050406030204" pitchFamily="18" charset="0"/>
                <a:cs typeface="Arial" pitchFamily="34" charset="0"/>
              </a:rPr>
              <a:t>αρχεγονα</a:t>
            </a:r>
            <a:r>
              <a:rPr lang="el-GR" sz="2000" b="1" dirty="0">
                <a:solidFill>
                  <a:schemeClr val="tx2">
                    <a:lumMod val="50000"/>
                  </a:schemeClr>
                </a:solidFill>
                <a:latin typeface="Cambria" panose="02040503050406030204" pitchFamily="18" charset="0"/>
                <a:ea typeface="Cambria" panose="02040503050406030204" pitchFamily="18" charset="0"/>
                <a:cs typeface="Arial" pitchFamily="34" charset="0"/>
              </a:rPr>
              <a:t> </a:t>
            </a:r>
            <a:r>
              <a:rPr lang="el-GR" sz="2000" b="1" dirty="0" err="1">
                <a:solidFill>
                  <a:schemeClr val="tx2">
                    <a:lumMod val="50000"/>
                  </a:schemeClr>
                </a:solidFill>
                <a:latin typeface="Cambria" panose="02040503050406030204" pitchFamily="18" charset="0"/>
                <a:ea typeface="Cambria" panose="02040503050406030204" pitchFamily="18" charset="0"/>
                <a:cs typeface="Arial" pitchFamily="34" charset="0"/>
              </a:rPr>
              <a:t>αιμοποιητικα</a:t>
            </a:r>
            <a:r>
              <a:rPr lang="el-GR" sz="2000" b="1" dirty="0">
                <a:solidFill>
                  <a:schemeClr val="tx2">
                    <a:lumMod val="50000"/>
                  </a:schemeClr>
                </a:solidFill>
                <a:latin typeface="Cambria" panose="02040503050406030204" pitchFamily="18" charset="0"/>
                <a:ea typeface="Cambria" panose="02040503050406030204" pitchFamily="18" charset="0"/>
                <a:cs typeface="Arial" pitchFamily="34" charset="0"/>
              </a:rPr>
              <a:t> </a:t>
            </a:r>
            <a:r>
              <a:rPr lang="el-GR" sz="2000" b="1" dirty="0" err="1">
                <a:solidFill>
                  <a:schemeClr val="tx2">
                    <a:lumMod val="50000"/>
                  </a:schemeClr>
                </a:solidFill>
                <a:latin typeface="Cambria" panose="02040503050406030204" pitchFamily="18" charset="0"/>
                <a:ea typeface="Cambria" panose="02040503050406030204" pitchFamily="18" charset="0"/>
                <a:cs typeface="Arial" pitchFamily="34" charset="0"/>
              </a:rPr>
              <a:t>κυτταρα</a:t>
            </a:r>
            <a:r>
              <a:rPr lang="el-GR" sz="2000" b="1" dirty="0">
                <a:solidFill>
                  <a:schemeClr val="tx2">
                    <a:lumMod val="50000"/>
                  </a:schemeClr>
                </a:solidFill>
                <a:latin typeface="Cambria" panose="02040503050406030204" pitchFamily="18" charset="0"/>
                <a:ea typeface="Cambria" panose="02040503050406030204" pitchFamily="18" charset="0"/>
                <a:cs typeface="Arial" pitchFamily="34" charset="0"/>
              </a:rPr>
              <a:t> </a:t>
            </a:r>
            <a:r>
              <a:rPr lang="el-GR" sz="2000" b="1" dirty="0" err="1">
                <a:solidFill>
                  <a:schemeClr val="tx2">
                    <a:lumMod val="50000"/>
                  </a:schemeClr>
                </a:solidFill>
                <a:latin typeface="Cambria" panose="02040503050406030204" pitchFamily="18" charset="0"/>
                <a:ea typeface="Cambria" panose="02040503050406030204" pitchFamily="18" charset="0"/>
                <a:cs typeface="Arial" pitchFamily="34" charset="0"/>
              </a:rPr>
              <a:t>εχουν</a:t>
            </a:r>
            <a:r>
              <a:rPr lang="el-GR" sz="2000" b="1" dirty="0">
                <a:solidFill>
                  <a:schemeClr val="tx2">
                    <a:lumMod val="50000"/>
                  </a:schemeClr>
                </a:solidFill>
                <a:latin typeface="Cambria" panose="02040503050406030204" pitchFamily="18" charset="0"/>
                <a:ea typeface="Cambria" panose="02040503050406030204" pitchFamily="18" charset="0"/>
                <a:cs typeface="Arial" pitchFamily="34" charset="0"/>
              </a:rPr>
              <a:t> </a:t>
            </a:r>
            <a:r>
              <a:rPr lang="el-GR" sz="2000" b="1" dirty="0" err="1">
                <a:solidFill>
                  <a:schemeClr val="tx2">
                    <a:lumMod val="50000"/>
                  </a:schemeClr>
                </a:solidFill>
                <a:latin typeface="Cambria" panose="02040503050406030204" pitchFamily="18" charset="0"/>
                <a:ea typeface="Cambria" panose="02040503050406030204" pitchFamily="18" charset="0"/>
                <a:cs typeface="Arial" pitchFamily="34" charset="0"/>
              </a:rPr>
              <a:t>τιΣ</a:t>
            </a:r>
            <a:r>
              <a:rPr lang="el-GR" sz="2000" b="1" dirty="0">
                <a:solidFill>
                  <a:schemeClr val="tx2">
                    <a:lumMod val="50000"/>
                  </a:schemeClr>
                </a:solidFill>
                <a:latin typeface="Cambria" panose="02040503050406030204" pitchFamily="18" charset="0"/>
                <a:ea typeface="Cambria" panose="02040503050406030204" pitchFamily="18" charset="0"/>
                <a:cs typeface="Arial" pitchFamily="34" charset="0"/>
              </a:rPr>
              <a:t> </a:t>
            </a:r>
            <a:r>
              <a:rPr lang="el-GR" sz="2000" b="1" dirty="0" err="1">
                <a:solidFill>
                  <a:schemeClr val="tx2">
                    <a:lumMod val="50000"/>
                  </a:schemeClr>
                </a:solidFill>
                <a:latin typeface="Cambria" panose="02040503050406030204" pitchFamily="18" charset="0"/>
                <a:ea typeface="Cambria" panose="02040503050406030204" pitchFamily="18" charset="0"/>
                <a:cs typeface="Arial" pitchFamily="34" charset="0"/>
              </a:rPr>
              <a:t>εξηΣ</a:t>
            </a:r>
            <a:r>
              <a:rPr lang="el-GR" sz="2000" b="1" dirty="0">
                <a:solidFill>
                  <a:schemeClr val="tx2">
                    <a:lumMod val="50000"/>
                  </a:schemeClr>
                </a:solidFill>
                <a:latin typeface="Cambria" panose="02040503050406030204" pitchFamily="18" charset="0"/>
                <a:ea typeface="Cambria" panose="02040503050406030204" pitchFamily="18" charset="0"/>
                <a:cs typeface="Arial" pitchFamily="34" charset="0"/>
              </a:rPr>
              <a:t> </a:t>
            </a:r>
            <a:r>
              <a:rPr lang="el-GR" sz="2000" b="1" dirty="0" err="1">
                <a:solidFill>
                  <a:schemeClr val="tx2">
                    <a:lumMod val="50000"/>
                  </a:schemeClr>
                </a:solidFill>
                <a:latin typeface="Cambria" panose="02040503050406030204" pitchFamily="18" charset="0"/>
                <a:ea typeface="Cambria" panose="02040503050406030204" pitchFamily="18" charset="0"/>
                <a:cs typeface="Arial" pitchFamily="34" charset="0"/>
              </a:rPr>
              <a:t>ιδιοτητεΣ</a:t>
            </a:r>
            <a:br>
              <a:rPr lang="en-US" sz="2000" b="1" dirty="0">
                <a:solidFill>
                  <a:schemeClr val="tx2">
                    <a:lumMod val="50000"/>
                  </a:schemeClr>
                </a:solidFill>
                <a:latin typeface="Cambria" panose="02040503050406030204" pitchFamily="18" charset="0"/>
                <a:ea typeface="Cambria" panose="02040503050406030204" pitchFamily="18" charset="0"/>
                <a:cs typeface="Calibri" pitchFamily="34" charset="0"/>
              </a:rPr>
            </a:br>
            <a:endParaRPr lang="el-GR" sz="2000" dirty="0">
              <a:solidFill>
                <a:schemeClr val="tx2">
                  <a:lumMod val="50000"/>
                </a:schemeClr>
              </a:solidFill>
              <a:latin typeface="Cambria" panose="02040503050406030204" pitchFamily="18" charset="0"/>
              <a:ea typeface="Cambria" panose="02040503050406030204" pitchFamily="18" charset="0"/>
            </a:endParaRPr>
          </a:p>
        </p:txBody>
      </p:sp>
      <p:sp>
        <p:nvSpPr>
          <p:cNvPr id="10243" name="2 - Θέση περιεχομένου">
            <a:extLst>
              <a:ext uri="{FF2B5EF4-FFF2-40B4-BE49-F238E27FC236}">
                <a16:creationId xmlns:a16="http://schemas.microsoft.com/office/drawing/2014/main" id="{365D82C5-ED35-474C-9B89-E835D57C1004}"/>
              </a:ext>
            </a:extLst>
          </p:cNvPr>
          <p:cNvSpPr>
            <a:spLocks noGrp="1"/>
          </p:cNvSpPr>
          <p:nvPr>
            <p:ph idx="1"/>
          </p:nvPr>
        </p:nvSpPr>
        <p:spPr>
          <a:xfrm>
            <a:off x="491271" y="1916832"/>
            <a:ext cx="7467600" cy="3412976"/>
          </a:xfrm>
          <a:ln>
            <a:noFill/>
            <a:miter lim="800000"/>
            <a:headEnd/>
            <a:tailEnd/>
          </a:ln>
        </p:spPr>
        <p:txBody>
          <a:bodyPr>
            <a:normAutofit fontScale="77500" lnSpcReduction="20000"/>
          </a:bodyPr>
          <a:lstStyle/>
          <a:p>
            <a:pPr eaLnBrk="1" hangingPunct="1">
              <a:buClr>
                <a:schemeClr val="tx2">
                  <a:lumMod val="50000"/>
                </a:schemeClr>
              </a:buClr>
              <a:buFont typeface="Wingdings" panose="05000000000000000000" pitchFamily="2" charset="2"/>
              <a:buChar char="§"/>
            </a:pP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rPr>
              <a:t>περιορισμένη πολλαπλασιαστική ικανότητα</a:t>
            </a:r>
          </a:p>
          <a:p>
            <a:pPr eaLnBrk="1" hangingPunct="1">
              <a:buClr>
                <a:schemeClr val="tx2">
                  <a:lumMod val="50000"/>
                </a:schemeClr>
              </a:buClr>
              <a:buFont typeface="Wingdings" panose="05000000000000000000" pitchFamily="2" charset="2"/>
              <a:buChar char="§"/>
            </a:pP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rPr>
              <a:t>δεν </a:t>
            </a:r>
            <a:r>
              <a:rPr lang="el-GR" altLang="en-US" sz="2000" b="1" dirty="0" err="1">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rPr>
              <a:t>αυτοανανεώνονται</a:t>
            </a:r>
            <a:endParaRPr lang="el-GR" altLang="en-US" sz="2000" b="1" dirty="0">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endParaRPr>
          </a:p>
          <a:p>
            <a:pPr eaLnBrk="1" hangingPunct="1">
              <a:buClr>
                <a:schemeClr val="tx2">
                  <a:lumMod val="50000"/>
                </a:schemeClr>
              </a:buClr>
              <a:buFont typeface="Wingdings" panose="05000000000000000000" pitchFamily="2" charset="2"/>
              <a:buChar char="§"/>
            </a:pP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rPr>
              <a:t>μη αναστρέψιμη διαφοροποίηση προς κάποια σειρά</a:t>
            </a:r>
          </a:p>
          <a:p>
            <a:pPr eaLnBrk="1" hangingPunct="1">
              <a:buClr>
                <a:schemeClr val="tx2">
                  <a:lumMod val="50000"/>
                </a:schemeClr>
              </a:buClr>
              <a:buFont typeface="Wingdings" panose="05000000000000000000" pitchFamily="2" charset="2"/>
              <a:buChar char="§"/>
            </a:pP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rPr>
              <a:t>δεν έχουν ικανότητα να επαναφέρουν την </a:t>
            </a:r>
            <a:r>
              <a:rPr lang="el-GR" altLang="en-US" sz="2000" b="1" dirty="0" err="1">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rPr>
              <a:t>αιμοποίηση</a:t>
            </a: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rPr>
              <a:t> (πχ </a:t>
            </a:r>
            <a:r>
              <a:rPr lang="el-GR" altLang="en-US" sz="2000" b="1" dirty="0" err="1">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rPr>
              <a:t>μετα</a:t>
            </a:r>
            <a:r>
              <a:rPr lang="el-GR" altLang="en-US" sz="2000" b="1" dirty="0">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rPr>
              <a:t> από μεταμόσχευση)</a:t>
            </a:r>
            <a:endParaRPr lang="en-US" altLang="en-US" sz="2000" b="1" dirty="0">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endParaRPr>
          </a:p>
          <a:p>
            <a:pPr eaLnBrk="1" hangingPunct="1">
              <a:buClr>
                <a:schemeClr val="tx2">
                  <a:lumMod val="50000"/>
                </a:schemeClr>
              </a:buClr>
              <a:buNone/>
            </a:pPr>
            <a:endParaRPr lang="el-GR" altLang="en-US" sz="2000" b="1" dirty="0">
              <a:solidFill>
                <a:schemeClr val="tx2">
                  <a:lumMod val="50000"/>
                </a:schemeClr>
              </a:solidFill>
              <a:latin typeface="Cambria Math" panose="02040503050406030204" pitchFamily="18" charset="0"/>
              <a:ea typeface="Cambria Math" panose="02040503050406030204" pitchFamily="18" charset="0"/>
              <a:cs typeface="Arial" panose="020B0604020202020204" pitchFamily="34" charset="0"/>
            </a:endParaRPr>
          </a:p>
          <a:p>
            <a:pPr marL="0" indent="0" eaLnBrk="1" hangingPunct="1">
              <a:buClr>
                <a:schemeClr val="tx2">
                  <a:lumMod val="50000"/>
                </a:schemeClr>
              </a:buClr>
              <a:buNone/>
            </a:pPr>
            <a:r>
              <a:rPr lang="en-US" altLang="en-US" sz="2000" b="1" dirty="0">
                <a:solidFill>
                  <a:srgbClr val="C00000"/>
                </a:solidFill>
                <a:latin typeface="Cambria Math" panose="02040503050406030204" pitchFamily="18" charset="0"/>
                <a:ea typeface="Cambria Math" panose="02040503050406030204" pitchFamily="18" charset="0"/>
                <a:cs typeface="Arial" panose="020B0604020202020204" pitchFamily="34" charset="0"/>
              </a:rPr>
              <a:t>Progenitor cells in contrast to primitive hematopoietic cells have the following properties</a:t>
            </a:r>
          </a:p>
          <a:p>
            <a:pPr marL="0" indent="0" eaLnBrk="1" hangingPunct="1">
              <a:buClr>
                <a:schemeClr val="tx2">
                  <a:lumMod val="50000"/>
                </a:schemeClr>
              </a:buClr>
              <a:buNone/>
            </a:pPr>
            <a:endParaRPr lang="en-US" altLang="en-US" sz="2000" b="1" dirty="0">
              <a:solidFill>
                <a:srgbClr val="C00000"/>
              </a:solidFill>
              <a:latin typeface="Cambria Math" panose="02040503050406030204" pitchFamily="18" charset="0"/>
              <a:ea typeface="Cambria Math" panose="02040503050406030204" pitchFamily="18" charset="0"/>
              <a:cs typeface="Arial" panose="020B0604020202020204" pitchFamily="34" charset="0"/>
            </a:endParaRPr>
          </a:p>
          <a:p>
            <a:pPr eaLnBrk="1" hangingPunct="1">
              <a:buClr>
                <a:schemeClr val="tx2">
                  <a:lumMod val="50000"/>
                </a:schemeClr>
              </a:buClr>
              <a:buFont typeface="Wingdings" panose="05000000000000000000" pitchFamily="2" charset="2"/>
              <a:buChar char="§"/>
            </a:pPr>
            <a:r>
              <a:rPr lang="en-US" altLang="en-US" sz="2000" b="1" dirty="0">
                <a:solidFill>
                  <a:schemeClr val="tx2">
                    <a:lumMod val="75000"/>
                  </a:schemeClr>
                </a:solidFill>
                <a:latin typeface="Cambria Math" panose="02040503050406030204" pitchFamily="18" charset="0"/>
                <a:ea typeface="Cambria Math" panose="02040503050406030204" pitchFamily="18" charset="0"/>
                <a:cs typeface="Arial" panose="020B0604020202020204" pitchFamily="34" charset="0"/>
              </a:rPr>
              <a:t>Limited reproductive capacity</a:t>
            </a:r>
          </a:p>
          <a:p>
            <a:pPr eaLnBrk="1" hangingPunct="1">
              <a:buClr>
                <a:schemeClr val="tx2">
                  <a:lumMod val="50000"/>
                </a:schemeClr>
              </a:buClr>
              <a:buFont typeface="Wingdings" panose="05000000000000000000" pitchFamily="2" charset="2"/>
              <a:buChar char="§"/>
            </a:pPr>
            <a:r>
              <a:rPr lang="en-US" altLang="en-US" sz="2000" b="1" dirty="0">
                <a:solidFill>
                  <a:schemeClr val="tx2">
                    <a:lumMod val="75000"/>
                  </a:schemeClr>
                </a:solidFill>
                <a:latin typeface="Cambria Math" panose="02040503050406030204" pitchFamily="18" charset="0"/>
                <a:ea typeface="Cambria Math" panose="02040503050406030204" pitchFamily="18" charset="0"/>
                <a:cs typeface="Arial" panose="020B0604020202020204" pitchFamily="34" charset="0"/>
              </a:rPr>
              <a:t>They do not self-renew</a:t>
            </a:r>
          </a:p>
          <a:p>
            <a:pPr eaLnBrk="1" hangingPunct="1">
              <a:buClr>
                <a:schemeClr val="tx2">
                  <a:lumMod val="50000"/>
                </a:schemeClr>
              </a:buClr>
              <a:buFont typeface="Wingdings" panose="05000000000000000000" pitchFamily="2" charset="2"/>
              <a:buChar char="§"/>
            </a:pPr>
            <a:r>
              <a:rPr lang="en-US" altLang="en-US" sz="2000" b="1" dirty="0">
                <a:solidFill>
                  <a:schemeClr val="tx2">
                    <a:lumMod val="75000"/>
                  </a:schemeClr>
                </a:solidFill>
                <a:latin typeface="Cambria Math" panose="02040503050406030204" pitchFamily="18" charset="0"/>
                <a:ea typeface="Cambria Math" panose="02040503050406030204" pitchFamily="18" charset="0"/>
                <a:cs typeface="Arial" panose="020B0604020202020204" pitchFamily="34" charset="0"/>
              </a:rPr>
              <a:t>Commitment differentiation </a:t>
            </a:r>
          </a:p>
          <a:p>
            <a:pPr eaLnBrk="1" hangingPunct="1">
              <a:buClr>
                <a:schemeClr val="tx2">
                  <a:lumMod val="50000"/>
                </a:schemeClr>
              </a:buClr>
              <a:buFont typeface="Wingdings" panose="05000000000000000000" pitchFamily="2" charset="2"/>
              <a:buChar char="§"/>
            </a:pPr>
            <a:r>
              <a:rPr lang="en-US" altLang="en-US" sz="2000" b="1" dirty="0">
                <a:solidFill>
                  <a:schemeClr val="tx2">
                    <a:lumMod val="75000"/>
                  </a:schemeClr>
                </a:solidFill>
                <a:latin typeface="Cambria Math" panose="02040503050406030204" pitchFamily="18" charset="0"/>
                <a:ea typeface="Cambria Math" panose="02040503050406030204" pitchFamily="18" charset="0"/>
                <a:cs typeface="Arial" panose="020B0604020202020204" pitchFamily="34" charset="0"/>
              </a:rPr>
              <a:t>Do not have the ability to restore hematopoiesis (e.g. after  transplantation)</a:t>
            </a:r>
            <a:endParaRPr lang="el-GR" altLang="en-US" sz="2000" b="1" dirty="0">
              <a:solidFill>
                <a:schemeClr val="tx2">
                  <a:lumMod val="75000"/>
                </a:schemeClr>
              </a:solidFill>
              <a:latin typeface="Cambria Math" panose="02040503050406030204" pitchFamily="18" charset="0"/>
              <a:ea typeface="Cambria Math" panose="02040503050406030204" pitchFamily="18"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a:extLst>
              <a:ext uri="{FF2B5EF4-FFF2-40B4-BE49-F238E27FC236}">
                <a16:creationId xmlns:a16="http://schemas.microsoft.com/office/drawing/2014/main" id="{57A5DC52-045F-4F07-8C28-97AB56358399}"/>
              </a:ext>
            </a:extLst>
          </p:cNvPr>
          <p:cNvSpPr>
            <a:spLocks noGrp="1"/>
          </p:cNvSpPr>
          <p:nvPr>
            <p:ph type="sldNum" sz="quarter" idx="12"/>
          </p:nvPr>
        </p:nvSpPr>
        <p:spPr bwMode="auto">
          <a:xfrm>
            <a:off x="6586538" y="612775"/>
            <a:ext cx="957262"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ts val="300"/>
              </a:spcBef>
              <a:buClr>
                <a:srgbClr val="A28E6A"/>
              </a:buClr>
              <a:buFont typeface="Georgia" panose="02040502050405020303" pitchFamily="18" charset="0"/>
              <a:buChar char="•"/>
              <a:defRPr sz="2800">
                <a:solidFill>
                  <a:schemeClr val="tx1"/>
                </a:solidFill>
                <a:latin typeface="Georgia" panose="02040502050405020303" pitchFamily="18" charset="0"/>
              </a:defRPr>
            </a:lvl1pPr>
            <a:lvl2pPr marL="742950" indent="-285750">
              <a:spcBef>
                <a:spcPts val="300"/>
              </a:spcBef>
              <a:buClr>
                <a:schemeClr val="accent2"/>
              </a:buClr>
              <a:buFont typeface="Georgia" panose="02040502050405020303" pitchFamily="18" charset="0"/>
              <a:buChar char="▫"/>
              <a:defRPr sz="2600">
                <a:solidFill>
                  <a:schemeClr val="accent2"/>
                </a:solidFill>
                <a:latin typeface="Georgia" panose="02040502050405020303" pitchFamily="18" charset="0"/>
              </a:defRPr>
            </a:lvl2pPr>
            <a:lvl3pPr marL="1143000" indent="-228600">
              <a:spcBef>
                <a:spcPts val="300"/>
              </a:spcBef>
              <a:buClr>
                <a:schemeClr val="accent1"/>
              </a:buClr>
              <a:buFont typeface="Wingdings 2" panose="05020102010507070707" pitchFamily="82" charset="2"/>
              <a:buChar char=""/>
              <a:defRPr sz="2400">
                <a:solidFill>
                  <a:schemeClr val="accent1"/>
                </a:solidFill>
                <a:latin typeface="Georgia" panose="02040502050405020303" pitchFamily="18" charset="0"/>
              </a:defRPr>
            </a:lvl3pPr>
            <a:lvl4pPr marL="1600200" indent="-228600">
              <a:spcBef>
                <a:spcPts val="300"/>
              </a:spcBef>
              <a:buClr>
                <a:schemeClr val="accent1"/>
              </a:buClr>
              <a:buFont typeface="Wingdings 2" panose="05020102010507070707" pitchFamily="82" charset="2"/>
              <a:buChar char=""/>
              <a:defRPr sz="2200">
                <a:solidFill>
                  <a:schemeClr val="accent1"/>
                </a:solidFill>
                <a:latin typeface="Georgia" panose="02040502050405020303" pitchFamily="18" charset="0"/>
              </a:defRPr>
            </a:lvl4pPr>
            <a:lvl5pPr marL="2057400" indent="-228600">
              <a:spcBef>
                <a:spcPts val="300"/>
              </a:spcBef>
              <a:buClr>
                <a:srgbClr val="A28E6A"/>
              </a:buClr>
              <a:buFont typeface="Georgia" panose="02040502050405020303" pitchFamily="18" charset="0"/>
              <a:buChar char="▫"/>
              <a:defRPr sz="2000">
                <a:solidFill>
                  <a:srgbClr val="A28E6A"/>
                </a:solidFill>
                <a:latin typeface="Georgia" panose="02040502050405020303" pitchFamily="18" charset="0"/>
              </a:defRPr>
            </a:lvl5pPr>
            <a:lvl6pPr marL="2514600" indent="-228600" eaLnBrk="0" fontAlgn="base" hangingPunct="0">
              <a:spcBef>
                <a:spcPts val="300"/>
              </a:spcBef>
              <a:spcAft>
                <a:spcPct val="0"/>
              </a:spcAft>
              <a:buClr>
                <a:srgbClr val="A28E6A"/>
              </a:buClr>
              <a:buFont typeface="Georgia" panose="02040502050405020303" pitchFamily="18" charset="0"/>
              <a:buChar char="▫"/>
              <a:defRPr sz="2000">
                <a:solidFill>
                  <a:srgbClr val="A28E6A"/>
                </a:solidFill>
                <a:latin typeface="Georgia" panose="02040502050405020303" pitchFamily="18" charset="0"/>
              </a:defRPr>
            </a:lvl6pPr>
            <a:lvl7pPr marL="2971800" indent="-228600" eaLnBrk="0" fontAlgn="base" hangingPunct="0">
              <a:spcBef>
                <a:spcPts val="300"/>
              </a:spcBef>
              <a:spcAft>
                <a:spcPct val="0"/>
              </a:spcAft>
              <a:buClr>
                <a:srgbClr val="A28E6A"/>
              </a:buClr>
              <a:buFont typeface="Georgia" panose="02040502050405020303" pitchFamily="18" charset="0"/>
              <a:buChar char="▫"/>
              <a:defRPr sz="2000">
                <a:solidFill>
                  <a:srgbClr val="A28E6A"/>
                </a:solidFill>
                <a:latin typeface="Georgia" panose="02040502050405020303" pitchFamily="18" charset="0"/>
              </a:defRPr>
            </a:lvl7pPr>
            <a:lvl8pPr marL="3429000" indent="-228600" eaLnBrk="0" fontAlgn="base" hangingPunct="0">
              <a:spcBef>
                <a:spcPts val="300"/>
              </a:spcBef>
              <a:spcAft>
                <a:spcPct val="0"/>
              </a:spcAft>
              <a:buClr>
                <a:srgbClr val="A28E6A"/>
              </a:buClr>
              <a:buFont typeface="Georgia" panose="02040502050405020303" pitchFamily="18" charset="0"/>
              <a:buChar char="▫"/>
              <a:defRPr sz="2000">
                <a:solidFill>
                  <a:srgbClr val="A28E6A"/>
                </a:solidFill>
                <a:latin typeface="Georgia" panose="02040502050405020303" pitchFamily="18" charset="0"/>
              </a:defRPr>
            </a:lvl8pPr>
            <a:lvl9pPr marL="3886200" indent="-228600" eaLnBrk="0" fontAlgn="base" hangingPunct="0">
              <a:spcBef>
                <a:spcPts val="300"/>
              </a:spcBef>
              <a:spcAft>
                <a:spcPct val="0"/>
              </a:spcAft>
              <a:buClr>
                <a:srgbClr val="A28E6A"/>
              </a:buClr>
              <a:buFont typeface="Georgia" panose="02040502050405020303" pitchFamily="18" charset="0"/>
              <a:buChar char="▫"/>
              <a:defRPr sz="2000">
                <a:solidFill>
                  <a:srgbClr val="A28E6A"/>
                </a:solidFill>
                <a:latin typeface="Georgia" panose="02040502050405020303" pitchFamily="18" charset="0"/>
              </a:defRPr>
            </a:lvl9pPr>
          </a:lstStyle>
          <a:p>
            <a:pPr algn="l">
              <a:spcBef>
                <a:spcPct val="0"/>
              </a:spcBef>
              <a:buClrTx/>
              <a:buFontTx/>
              <a:buNone/>
            </a:pPr>
            <a:fld id="{1F2F464E-431D-4087-8ACF-20537D4F7E6F}" type="slidenum">
              <a:rPr lang="en-US" altLang="en-US" sz="800">
                <a:solidFill>
                  <a:schemeClr val="accent2"/>
                </a:solidFill>
                <a:latin typeface="Arial" panose="020B0604020202020204" pitchFamily="34" charset="0"/>
                <a:sym typeface="Arial" panose="020B0604020202020204" pitchFamily="34" charset="0"/>
              </a:rPr>
              <a:pPr algn="l">
                <a:spcBef>
                  <a:spcPct val="0"/>
                </a:spcBef>
                <a:buClrTx/>
                <a:buFontTx/>
                <a:buNone/>
              </a:pPr>
              <a:t>9</a:t>
            </a:fld>
            <a:endParaRPr lang="en-US" altLang="en-US" sz="800">
              <a:solidFill>
                <a:schemeClr val="accent2"/>
              </a:solidFill>
              <a:latin typeface="Arial" panose="020B0604020202020204" pitchFamily="34" charset="0"/>
              <a:sym typeface="Arial" panose="020B0604020202020204" pitchFamily="34" charset="0"/>
            </a:endParaRPr>
          </a:p>
        </p:txBody>
      </p:sp>
      <p:pic>
        <p:nvPicPr>
          <p:cNvPr id="15363" name="Picture 2">
            <a:extLst>
              <a:ext uri="{FF2B5EF4-FFF2-40B4-BE49-F238E27FC236}">
                <a16:creationId xmlns:a16="http://schemas.microsoft.com/office/drawing/2014/main" id="{78086703-0FA2-4945-827B-E44AECAB8D0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188" y="188913"/>
            <a:ext cx="7978775" cy="659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63AD9E-C88A-4CF5-923D-D1D4CEE5F354}"/>
              </a:ext>
            </a:extLst>
          </p:cNvPr>
          <p:cNvSpPr txBox="1"/>
          <p:nvPr/>
        </p:nvSpPr>
        <p:spPr>
          <a:xfrm>
            <a:off x="467544" y="0"/>
            <a:ext cx="8208912" cy="6986528"/>
          </a:xfrm>
          <a:prstGeom prst="rect">
            <a:avLst/>
          </a:prstGeom>
          <a:noFill/>
        </p:spPr>
        <p:txBody>
          <a:bodyPr wrap="square">
            <a:spAutoFit/>
          </a:bodyPr>
          <a:lstStyle/>
          <a:p>
            <a:pPr algn="r"/>
            <a:r>
              <a:rPr lang="el-GR" sz="1400" b="1" dirty="0">
                <a:solidFill>
                  <a:srgbClr val="C00000"/>
                </a:solidFill>
                <a:latin typeface="Cambria" panose="02040503050406030204" pitchFamily="18" charset="0"/>
                <a:ea typeface="Cambria" panose="02040503050406030204" pitchFamily="18" charset="0"/>
              </a:rPr>
              <a:t>ΟΞΕΙΕΣ ΛΕΥΧΑΙΜΙΕΣ </a:t>
            </a:r>
            <a:endParaRPr lang="en-US" sz="1400" b="1" dirty="0">
              <a:solidFill>
                <a:srgbClr val="C00000"/>
              </a:solidFill>
              <a:latin typeface="Cambria" panose="02040503050406030204" pitchFamily="18" charset="0"/>
              <a:ea typeface="Cambria" panose="02040503050406030204" pitchFamily="18" charset="0"/>
            </a:endParaRPr>
          </a:p>
          <a:p>
            <a:endParaRPr lang="en-US" sz="1400" b="1" dirty="0">
              <a:solidFill>
                <a:schemeClr val="tx2">
                  <a:lumMod val="75000"/>
                </a:schemeClr>
              </a:solidFill>
              <a:latin typeface="Cambria" panose="02040503050406030204" pitchFamily="18" charset="0"/>
              <a:ea typeface="Cambria" panose="02040503050406030204" pitchFamily="18" charset="0"/>
            </a:endParaRPr>
          </a:p>
          <a:p>
            <a:endParaRPr lang="el-GR" sz="1400" b="1" dirty="0">
              <a:solidFill>
                <a:schemeClr val="tx2">
                  <a:lumMod val="75000"/>
                </a:schemeClr>
              </a:solidFill>
              <a:latin typeface="Cambria" panose="02040503050406030204" pitchFamily="18" charset="0"/>
              <a:ea typeface="Cambria" panose="02040503050406030204" pitchFamily="18" charset="0"/>
            </a:endParaRPr>
          </a:p>
          <a:p>
            <a:pPr algn="r"/>
            <a:r>
              <a:rPr lang="el-GR" sz="1400" b="1" dirty="0" err="1">
                <a:solidFill>
                  <a:srgbClr val="0070C0"/>
                </a:solidFill>
                <a:latin typeface="Cambria" panose="02040503050406030204" pitchFamily="18" charset="0"/>
                <a:ea typeface="Cambria" panose="02040503050406030204" pitchFamily="18" charset="0"/>
              </a:rPr>
              <a:t>Ορισµός</a:t>
            </a:r>
            <a:r>
              <a:rPr lang="el-GR" sz="1400" b="1" dirty="0">
                <a:solidFill>
                  <a:srgbClr val="0070C0"/>
                </a:solidFill>
                <a:latin typeface="Cambria" panose="02040503050406030204" pitchFamily="18" charset="0"/>
                <a:ea typeface="Cambria" panose="02040503050406030204" pitchFamily="18" charset="0"/>
              </a:rPr>
              <a:t> οξείας </a:t>
            </a:r>
            <a:r>
              <a:rPr lang="el-GR" sz="1400" b="1" dirty="0" err="1">
                <a:solidFill>
                  <a:srgbClr val="0070C0"/>
                </a:solidFill>
                <a:latin typeface="Cambria" panose="02040503050406030204" pitchFamily="18" charset="0"/>
                <a:ea typeface="Cambria" panose="02040503050406030204" pitchFamily="18" charset="0"/>
              </a:rPr>
              <a:t>λευχαιµίας</a:t>
            </a:r>
            <a:endParaRPr lang="el-GR" sz="1400" b="1" dirty="0">
              <a:solidFill>
                <a:srgbClr val="0070C0"/>
              </a:solidFill>
              <a:latin typeface="Cambria" panose="02040503050406030204" pitchFamily="18" charset="0"/>
              <a:ea typeface="Cambria" panose="02040503050406030204" pitchFamily="18" charset="0"/>
            </a:endParaRPr>
          </a:p>
          <a:p>
            <a:pPr algn="just"/>
            <a:endParaRPr lang="el-GR" sz="1400" b="1" dirty="0">
              <a:solidFill>
                <a:srgbClr val="0070C0"/>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400" b="1" dirty="0">
                <a:solidFill>
                  <a:schemeClr val="tx2">
                    <a:lumMod val="50000"/>
                  </a:schemeClr>
                </a:solidFill>
                <a:latin typeface="Cambria" panose="02040503050406030204" pitchFamily="18" charset="0"/>
                <a:ea typeface="Cambria" panose="02040503050406030204" pitchFamily="18" charset="0"/>
              </a:rPr>
              <a:t> Η οξεία </a:t>
            </a:r>
            <a:r>
              <a:rPr lang="el-GR" sz="1400" b="1" dirty="0" err="1">
                <a:solidFill>
                  <a:schemeClr val="tx2">
                    <a:lumMod val="50000"/>
                  </a:schemeClr>
                </a:solidFill>
                <a:latin typeface="Cambria" panose="02040503050406030204" pitchFamily="18" charset="0"/>
                <a:ea typeface="Cambria" panose="02040503050406030204" pitchFamily="18" charset="0"/>
              </a:rPr>
              <a:t>λευχαιµία</a:t>
            </a:r>
            <a:r>
              <a:rPr lang="el-GR" sz="1400" b="1" dirty="0">
                <a:solidFill>
                  <a:schemeClr val="tx2">
                    <a:lumMod val="50000"/>
                  </a:schemeClr>
                </a:solidFill>
                <a:latin typeface="Cambria" panose="02040503050406030204" pitchFamily="18" charset="0"/>
                <a:ea typeface="Cambria" panose="02040503050406030204" pitchFamily="18" charset="0"/>
              </a:rPr>
              <a:t> είναι </a:t>
            </a:r>
            <a:r>
              <a:rPr lang="el-GR" sz="1400" b="1" dirty="0" err="1">
                <a:solidFill>
                  <a:schemeClr val="tx2">
                    <a:lumMod val="50000"/>
                  </a:schemeClr>
                </a:solidFill>
                <a:latin typeface="Cambria" panose="02040503050406030204" pitchFamily="18" charset="0"/>
                <a:ea typeface="Cambria" panose="02040503050406030204" pitchFamily="18" charset="0"/>
              </a:rPr>
              <a:t>κλωνική</a:t>
            </a:r>
            <a:r>
              <a:rPr lang="el-GR" sz="1400" b="1" dirty="0">
                <a:solidFill>
                  <a:schemeClr val="tx2">
                    <a:lumMod val="50000"/>
                  </a:schemeClr>
                </a:solidFill>
                <a:latin typeface="Cambria" panose="02040503050406030204" pitchFamily="18" charset="0"/>
                <a:ea typeface="Cambria" panose="02040503050406030204" pitchFamily="18" charset="0"/>
              </a:rPr>
              <a:t> διαταραχή του αρχέγονου </a:t>
            </a:r>
            <a:r>
              <a:rPr lang="el-GR" sz="1400" b="1" dirty="0" err="1">
                <a:solidFill>
                  <a:schemeClr val="tx2">
                    <a:lumMod val="50000"/>
                  </a:schemeClr>
                </a:solidFill>
                <a:latin typeface="Cambria" panose="02040503050406030204" pitchFamily="18" charset="0"/>
                <a:ea typeface="Cambria" panose="02040503050406030204" pitchFamily="18" charset="0"/>
              </a:rPr>
              <a:t>αιµοποιητικού</a:t>
            </a:r>
            <a:r>
              <a:rPr lang="el-GR" sz="1400" b="1" dirty="0">
                <a:solidFill>
                  <a:schemeClr val="tx2">
                    <a:lumMod val="50000"/>
                  </a:schemeClr>
                </a:solidFill>
                <a:latin typeface="Cambria" panose="02040503050406030204" pitchFamily="18" charset="0"/>
                <a:ea typeface="Cambria" panose="02040503050406030204" pitchFamily="18" charset="0"/>
              </a:rPr>
              <a:t> κυττάρου, όπου ο µ</a:t>
            </a:r>
            <a:r>
              <a:rPr lang="el-GR" sz="1400" b="1" dirty="0" err="1">
                <a:solidFill>
                  <a:schemeClr val="tx2">
                    <a:lumMod val="50000"/>
                  </a:schemeClr>
                </a:solidFill>
                <a:latin typeface="Cambria" panose="02040503050406030204" pitchFamily="18" charset="0"/>
                <a:ea typeface="Cambria" panose="02040503050406030204" pitchFamily="18" charset="0"/>
              </a:rPr>
              <a:t>υελός</a:t>
            </a:r>
            <a:r>
              <a:rPr lang="el-GR" sz="1400" b="1" dirty="0">
                <a:solidFill>
                  <a:schemeClr val="tx2">
                    <a:lumMod val="50000"/>
                  </a:schemeClr>
                </a:solidFill>
                <a:latin typeface="Cambria" panose="02040503050406030204" pitchFamily="18" charset="0"/>
                <a:ea typeface="Cambria" panose="02040503050406030204" pitchFamily="18" charset="0"/>
              </a:rPr>
              <a:t> των οστών </a:t>
            </a:r>
            <a:r>
              <a:rPr lang="el-GR" sz="1400" b="1" dirty="0" err="1">
                <a:solidFill>
                  <a:schemeClr val="tx2">
                    <a:lumMod val="50000"/>
                  </a:schemeClr>
                </a:solidFill>
                <a:latin typeface="Cambria" panose="02040503050406030204" pitchFamily="18" charset="0"/>
                <a:ea typeface="Cambria" panose="02040503050406030204" pitchFamily="18" charset="0"/>
              </a:rPr>
              <a:t>καταλαµβάνεται</a:t>
            </a:r>
            <a:r>
              <a:rPr lang="el-GR" sz="1400" b="1" dirty="0">
                <a:solidFill>
                  <a:schemeClr val="tx2">
                    <a:lumMod val="50000"/>
                  </a:schemeClr>
                </a:solidFill>
                <a:latin typeface="Cambria" panose="02040503050406030204" pitchFamily="18" charset="0"/>
                <a:ea typeface="Cambria" panose="02040503050406030204" pitchFamily="18" charset="0"/>
              </a:rPr>
              <a:t> από </a:t>
            </a:r>
            <a:r>
              <a:rPr lang="el-GR" sz="1400" b="1" dirty="0" err="1">
                <a:solidFill>
                  <a:schemeClr val="tx2">
                    <a:lumMod val="50000"/>
                  </a:schemeClr>
                </a:solidFill>
                <a:latin typeface="Cambria" panose="02040503050406030204" pitchFamily="18" charset="0"/>
                <a:ea typeface="Cambria" panose="02040503050406030204" pitchFamily="18" charset="0"/>
              </a:rPr>
              <a:t>άωρα</a:t>
            </a:r>
            <a:r>
              <a:rPr lang="el-GR" sz="1400" b="1" dirty="0">
                <a:solidFill>
                  <a:schemeClr val="tx2">
                    <a:lumMod val="50000"/>
                  </a:schemeClr>
                </a:solidFill>
                <a:latin typeface="Cambria" panose="02040503050406030204" pitchFamily="18" charset="0"/>
                <a:ea typeface="Cambria" panose="02040503050406030204" pitchFamily="18" charset="0"/>
              </a:rPr>
              <a:t>- παθολογικά κύτταρα ( που </a:t>
            </a:r>
            <a:r>
              <a:rPr lang="el-GR" sz="1400" b="1" dirty="0" err="1">
                <a:solidFill>
                  <a:schemeClr val="tx2">
                    <a:lumMod val="50000"/>
                  </a:schemeClr>
                </a:solidFill>
                <a:latin typeface="Cambria" panose="02040503050406030204" pitchFamily="18" charset="0"/>
                <a:ea typeface="Cambria" panose="02040503050406030204" pitchFamily="18" charset="0"/>
              </a:rPr>
              <a:t>ονοµάζονται</a:t>
            </a:r>
            <a:r>
              <a:rPr lang="el-GR" sz="1400" b="1" dirty="0">
                <a:solidFill>
                  <a:schemeClr val="tx2">
                    <a:lumMod val="50000"/>
                  </a:schemeClr>
                </a:solidFill>
                <a:latin typeface="Cambria" panose="02040503050406030204" pitchFamily="18" charset="0"/>
                <a:ea typeface="Cambria" panose="02040503050406030204" pitchFamily="18" charset="0"/>
              </a:rPr>
              <a:t> </a:t>
            </a:r>
            <a:r>
              <a:rPr lang="el-GR" sz="1400" b="1" dirty="0" err="1">
                <a:solidFill>
                  <a:schemeClr val="tx2">
                    <a:lumMod val="50000"/>
                  </a:schemeClr>
                </a:solidFill>
                <a:latin typeface="Cambria" panose="02040503050406030204" pitchFamily="18" charset="0"/>
                <a:ea typeface="Cambria" panose="02040503050406030204" pitchFamily="18" charset="0"/>
              </a:rPr>
              <a:t>βλάστες</a:t>
            </a:r>
            <a:r>
              <a:rPr lang="el-GR" sz="1400" b="1" dirty="0">
                <a:solidFill>
                  <a:schemeClr val="tx2">
                    <a:lumMod val="50000"/>
                  </a:schemeClr>
                </a:solidFill>
                <a:latin typeface="Cambria" panose="02040503050406030204" pitchFamily="18" charset="0"/>
                <a:ea typeface="Cambria" panose="02040503050406030204" pitchFamily="18" charset="0"/>
              </a:rPr>
              <a:t> ) σε ποσοστό ίσο ή µ</a:t>
            </a:r>
            <a:r>
              <a:rPr lang="el-GR" sz="1400" b="1" dirty="0" err="1">
                <a:solidFill>
                  <a:schemeClr val="tx2">
                    <a:lumMod val="50000"/>
                  </a:schemeClr>
                </a:solidFill>
                <a:latin typeface="Cambria" panose="02040503050406030204" pitchFamily="18" charset="0"/>
                <a:ea typeface="Cambria" panose="02040503050406030204" pitchFamily="18" charset="0"/>
              </a:rPr>
              <a:t>εγαλύτερο</a:t>
            </a:r>
            <a:r>
              <a:rPr lang="el-GR" sz="1400" b="1" dirty="0">
                <a:solidFill>
                  <a:schemeClr val="tx2">
                    <a:lumMod val="50000"/>
                  </a:schemeClr>
                </a:solidFill>
                <a:latin typeface="Cambria" panose="02040503050406030204" pitchFamily="18" charset="0"/>
                <a:ea typeface="Cambria" panose="02040503050406030204" pitchFamily="18" charset="0"/>
              </a:rPr>
              <a:t> από 20% , τα οποία έχουν ελάχιστη ή </a:t>
            </a:r>
            <a:r>
              <a:rPr lang="el-GR" sz="1400" b="1" dirty="0" err="1">
                <a:solidFill>
                  <a:schemeClr val="tx2">
                    <a:lumMod val="50000"/>
                  </a:schemeClr>
                </a:solidFill>
                <a:latin typeface="Cambria" panose="02040503050406030204" pitchFamily="18" charset="0"/>
                <a:ea typeface="Cambria" panose="02040503050406030204" pitchFamily="18" charset="0"/>
              </a:rPr>
              <a:t>καµία</a:t>
            </a:r>
            <a:r>
              <a:rPr lang="el-GR" sz="1400" b="1" dirty="0">
                <a:solidFill>
                  <a:schemeClr val="tx2">
                    <a:lumMod val="50000"/>
                  </a:schemeClr>
                </a:solidFill>
                <a:latin typeface="Cambria" panose="02040503050406030204" pitchFamily="18" charset="0"/>
                <a:ea typeface="Cambria" panose="02040503050406030204" pitchFamily="18" charset="0"/>
              </a:rPr>
              <a:t> ικανότητα </a:t>
            </a:r>
            <a:r>
              <a:rPr lang="el-GR" sz="1400" b="1" dirty="0" err="1">
                <a:solidFill>
                  <a:schemeClr val="tx2">
                    <a:lumMod val="50000"/>
                  </a:schemeClr>
                </a:solidFill>
                <a:latin typeface="Cambria" panose="02040503050406030204" pitchFamily="18" charset="0"/>
                <a:ea typeface="Cambria" panose="02040503050406030204" pitchFamily="18" charset="0"/>
              </a:rPr>
              <a:t>ωρίµανσης</a:t>
            </a:r>
            <a:endParaRPr lang="el-GR" sz="1400" b="1" dirty="0">
              <a:solidFill>
                <a:schemeClr val="tx2">
                  <a:lumMod val="50000"/>
                </a:schemeClr>
              </a:solidFill>
              <a:latin typeface="Cambria" panose="02040503050406030204" pitchFamily="18" charset="0"/>
              <a:ea typeface="Cambria" panose="02040503050406030204" pitchFamily="18" charset="0"/>
            </a:endParaRPr>
          </a:p>
          <a:p>
            <a:pPr algn="just"/>
            <a:endParaRPr lang="el-GR" sz="14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400" b="1" dirty="0">
                <a:solidFill>
                  <a:schemeClr val="tx2">
                    <a:lumMod val="50000"/>
                  </a:schemeClr>
                </a:solidFill>
                <a:latin typeface="Cambria" panose="02040503050406030204" pitchFamily="18" charset="0"/>
                <a:ea typeface="Cambria" panose="02040503050406030204" pitchFamily="18" charset="0"/>
              </a:rPr>
              <a:t>Διάγνωση οξείας </a:t>
            </a:r>
            <a:r>
              <a:rPr lang="el-GR" sz="1400" b="1" dirty="0" err="1">
                <a:solidFill>
                  <a:schemeClr val="tx2">
                    <a:lumMod val="50000"/>
                  </a:schemeClr>
                </a:solidFill>
                <a:latin typeface="Cambria" panose="02040503050406030204" pitchFamily="18" charset="0"/>
                <a:ea typeface="Cambria" panose="02040503050406030204" pitchFamily="18" charset="0"/>
              </a:rPr>
              <a:t>λευχαιµίας</a:t>
            </a:r>
            <a:r>
              <a:rPr lang="el-GR" sz="1400" b="1" dirty="0">
                <a:solidFill>
                  <a:schemeClr val="tx2">
                    <a:lumMod val="50000"/>
                  </a:schemeClr>
                </a:solidFill>
                <a:latin typeface="Cambria" panose="02040503050406030204" pitchFamily="18" charset="0"/>
                <a:ea typeface="Cambria" panose="02040503050406030204" pitchFamily="18" charset="0"/>
              </a:rPr>
              <a:t> µ</a:t>
            </a:r>
            <a:r>
              <a:rPr lang="el-GR" sz="1400" b="1" dirty="0" err="1">
                <a:solidFill>
                  <a:schemeClr val="tx2">
                    <a:lumMod val="50000"/>
                  </a:schemeClr>
                </a:solidFill>
                <a:latin typeface="Cambria" panose="02040503050406030204" pitchFamily="18" charset="0"/>
                <a:ea typeface="Cambria" panose="02040503050406030204" pitchFamily="18" charset="0"/>
              </a:rPr>
              <a:t>πορεί</a:t>
            </a:r>
            <a:r>
              <a:rPr lang="el-GR" sz="1400" b="1" dirty="0">
                <a:solidFill>
                  <a:schemeClr val="tx2">
                    <a:lumMod val="50000"/>
                  </a:schemeClr>
                </a:solidFill>
                <a:latin typeface="Cambria" panose="02040503050406030204" pitchFamily="18" charset="0"/>
                <a:ea typeface="Cambria" panose="02040503050406030204" pitchFamily="18" charset="0"/>
              </a:rPr>
              <a:t> να υπάρξει και όταν οι </a:t>
            </a:r>
            <a:r>
              <a:rPr lang="el-GR" sz="1400" b="1" dirty="0" err="1">
                <a:solidFill>
                  <a:schemeClr val="tx2">
                    <a:lumMod val="50000"/>
                  </a:schemeClr>
                </a:solidFill>
                <a:latin typeface="Cambria" panose="02040503050406030204" pitchFamily="18" charset="0"/>
                <a:ea typeface="Cambria" panose="02040503050406030204" pitchFamily="18" charset="0"/>
              </a:rPr>
              <a:t>βλάστες</a:t>
            </a:r>
            <a:r>
              <a:rPr lang="el-GR" sz="1400" b="1" dirty="0">
                <a:solidFill>
                  <a:schemeClr val="tx2">
                    <a:lumMod val="50000"/>
                  </a:schemeClr>
                </a:solidFill>
                <a:latin typeface="Cambria" panose="02040503050406030204" pitchFamily="18" charset="0"/>
                <a:ea typeface="Cambria" panose="02040503050406030204" pitchFamily="18" charset="0"/>
              </a:rPr>
              <a:t> &lt; 20% αν διαπιστωθούν οι παρακάτω </a:t>
            </a:r>
            <a:r>
              <a:rPr lang="el-GR" sz="1400" b="1" dirty="0" err="1">
                <a:solidFill>
                  <a:schemeClr val="tx2">
                    <a:lumMod val="50000"/>
                  </a:schemeClr>
                </a:solidFill>
                <a:latin typeface="Cambria" panose="02040503050406030204" pitchFamily="18" charset="0"/>
                <a:ea typeface="Cambria" panose="02040503050406030204" pitchFamily="18" charset="0"/>
              </a:rPr>
              <a:t>κυτταρογενετικές</a:t>
            </a:r>
            <a:r>
              <a:rPr lang="el-GR" sz="1400" b="1" dirty="0">
                <a:solidFill>
                  <a:schemeClr val="tx2">
                    <a:lumMod val="50000"/>
                  </a:schemeClr>
                </a:solidFill>
                <a:latin typeface="Cambria" panose="02040503050406030204" pitchFamily="18" charset="0"/>
                <a:ea typeface="Cambria" panose="02040503050406030204" pitchFamily="18" charset="0"/>
              </a:rPr>
              <a:t> διαταραχές t(8;21) (q22;q22), t(16;16)(p13.1;q22),</a:t>
            </a:r>
            <a:r>
              <a:rPr lang="el-GR" sz="1400" b="1" dirty="0" err="1">
                <a:solidFill>
                  <a:schemeClr val="tx2">
                    <a:lumMod val="50000"/>
                  </a:schemeClr>
                </a:solidFill>
                <a:latin typeface="Cambria" panose="02040503050406030204" pitchFamily="18" charset="0"/>
                <a:ea typeface="Cambria" panose="02040503050406030204" pitchFamily="18" charset="0"/>
              </a:rPr>
              <a:t>inv</a:t>
            </a:r>
            <a:r>
              <a:rPr lang="el-GR" sz="1400" b="1" dirty="0">
                <a:solidFill>
                  <a:schemeClr val="tx2">
                    <a:lumMod val="50000"/>
                  </a:schemeClr>
                </a:solidFill>
                <a:latin typeface="Cambria" panose="02040503050406030204" pitchFamily="18" charset="0"/>
                <a:ea typeface="Cambria" panose="02040503050406030204" pitchFamily="18" charset="0"/>
              </a:rPr>
              <a:t>(16)(p13.1;q22), t(15;17)(q22;q12)</a:t>
            </a:r>
          </a:p>
          <a:p>
            <a:pPr algn="just"/>
            <a:endParaRPr lang="en-US" sz="14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400" b="1" dirty="0">
                <a:solidFill>
                  <a:schemeClr val="tx2">
                    <a:lumMod val="50000"/>
                  </a:schemeClr>
                </a:solidFill>
                <a:latin typeface="Cambria" panose="02040503050406030204" pitchFamily="18" charset="0"/>
                <a:ea typeface="Cambria" panose="02040503050406030204" pitchFamily="18" charset="0"/>
              </a:rPr>
              <a:t>Πολλές μελέτες έχουν αποδείξει την ύπαρξη λευχαιμικών </a:t>
            </a:r>
            <a:r>
              <a:rPr lang="el-GR" sz="1400" b="1" dirty="0" err="1">
                <a:solidFill>
                  <a:schemeClr val="tx2">
                    <a:lumMod val="50000"/>
                  </a:schemeClr>
                </a:solidFill>
                <a:latin typeface="Cambria" panose="02040503050406030204" pitchFamily="18" charset="0"/>
                <a:ea typeface="Cambria" panose="02040503050406030204" pitchFamily="18" charset="0"/>
              </a:rPr>
              <a:t>stem</a:t>
            </a:r>
            <a:r>
              <a:rPr lang="el-GR" sz="1400" b="1" dirty="0">
                <a:solidFill>
                  <a:schemeClr val="tx2">
                    <a:lumMod val="50000"/>
                  </a:schemeClr>
                </a:solidFill>
                <a:latin typeface="Cambria" panose="02040503050406030204" pitchFamily="18" charset="0"/>
                <a:ea typeface="Cambria" panose="02040503050406030204" pitchFamily="18" charset="0"/>
              </a:rPr>
              <a:t> </a:t>
            </a:r>
            <a:r>
              <a:rPr lang="el-GR" sz="1400" b="1" dirty="0" err="1">
                <a:solidFill>
                  <a:schemeClr val="tx2">
                    <a:lumMod val="50000"/>
                  </a:schemeClr>
                </a:solidFill>
                <a:latin typeface="Cambria" panose="02040503050406030204" pitchFamily="18" charset="0"/>
                <a:ea typeface="Cambria" panose="02040503050406030204" pitchFamily="18" charset="0"/>
              </a:rPr>
              <a:t>cells</a:t>
            </a:r>
            <a:r>
              <a:rPr lang="el-GR" sz="1400" b="1" dirty="0">
                <a:solidFill>
                  <a:schemeClr val="tx2">
                    <a:lumMod val="50000"/>
                  </a:schemeClr>
                </a:solidFill>
                <a:latin typeface="Cambria" panose="02040503050406030204" pitchFamily="18" charset="0"/>
                <a:ea typeface="Cambria" panose="02040503050406030204" pitchFamily="18" charset="0"/>
              </a:rPr>
              <a:t> που διατηρούν διάφορα χαρακτηριστικά των φυσιολογικών </a:t>
            </a:r>
            <a:r>
              <a:rPr lang="el-GR" sz="1400" b="1" dirty="0" err="1">
                <a:solidFill>
                  <a:schemeClr val="tx2">
                    <a:lumMod val="50000"/>
                  </a:schemeClr>
                </a:solidFill>
                <a:latin typeface="Cambria" panose="02040503050406030204" pitchFamily="18" charset="0"/>
                <a:ea typeface="Cambria" panose="02040503050406030204" pitchFamily="18" charset="0"/>
              </a:rPr>
              <a:t>stem</a:t>
            </a:r>
            <a:r>
              <a:rPr lang="el-GR" sz="1400" b="1" dirty="0">
                <a:solidFill>
                  <a:schemeClr val="tx2">
                    <a:lumMod val="50000"/>
                  </a:schemeClr>
                </a:solidFill>
                <a:latin typeface="Cambria" panose="02040503050406030204" pitchFamily="18" charset="0"/>
                <a:ea typeface="Cambria" panose="02040503050406030204" pitchFamily="18" charset="0"/>
              </a:rPr>
              <a:t> </a:t>
            </a:r>
            <a:r>
              <a:rPr lang="el-GR" sz="1400" b="1" dirty="0" err="1">
                <a:solidFill>
                  <a:schemeClr val="tx2">
                    <a:lumMod val="50000"/>
                  </a:schemeClr>
                </a:solidFill>
                <a:latin typeface="Cambria" panose="02040503050406030204" pitchFamily="18" charset="0"/>
                <a:ea typeface="Cambria" panose="02040503050406030204" pitchFamily="18" charset="0"/>
              </a:rPr>
              <a:t>cells</a:t>
            </a:r>
            <a:r>
              <a:rPr lang="el-GR" sz="1400" b="1" dirty="0">
                <a:solidFill>
                  <a:schemeClr val="tx2">
                    <a:lumMod val="50000"/>
                  </a:schemeClr>
                </a:solidFill>
                <a:latin typeface="Cambria" panose="02040503050406030204" pitchFamily="18" charset="0"/>
                <a:ea typeface="Cambria" panose="02040503050406030204" pitchFamily="18" charset="0"/>
              </a:rPr>
              <a:t> (όπως για παράδειγμα την ικανότητα για </a:t>
            </a:r>
            <a:r>
              <a:rPr lang="el-GR" sz="1400" b="1" dirty="0" err="1">
                <a:solidFill>
                  <a:schemeClr val="tx2">
                    <a:lumMod val="50000"/>
                  </a:schemeClr>
                </a:solidFill>
                <a:latin typeface="Cambria" panose="02040503050406030204" pitchFamily="18" charset="0"/>
                <a:ea typeface="Cambria" panose="02040503050406030204" pitchFamily="18" charset="0"/>
              </a:rPr>
              <a:t>αυτοανανέωση</a:t>
            </a:r>
            <a:r>
              <a:rPr lang="el-GR" sz="1400" b="1" dirty="0">
                <a:solidFill>
                  <a:schemeClr val="tx2">
                    <a:lumMod val="50000"/>
                  </a:schemeClr>
                </a:solidFill>
                <a:latin typeface="Cambria" panose="02040503050406030204" pitchFamily="18" charset="0"/>
                <a:ea typeface="Cambria" panose="02040503050406030204" pitchFamily="18" charset="0"/>
              </a:rPr>
              <a:t>)</a:t>
            </a:r>
            <a:endParaRPr lang="en-GB" sz="14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n-GB" sz="1400" b="1" dirty="0">
              <a:solidFill>
                <a:schemeClr val="tx2">
                  <a:lumMod val="50000"/>
                </a:schemeClr>
              </a:solidFill>
              <a:latin typeface="Cambria" panose="02040503050406030204" pitchFamily="18" charset="0"/>
              <a:ea typeface="Cambria" panose="02040503050406030204" pitchFamily="18" charset="0"/>
            </a:endParaRPr>
          </a:p>
          <a:p>
            <a:pPr algn="r"/>
            <a:r>
              <a:rPr lang="en-US" sz="1400" b="1" dirty="0">
                <a:solidFill>
                  <a:srgbClr val="C00000"/>
                </a:solidFill>
                <a:latin typeface="Cambria" panose="02040503050406030204" pitchFamily="18" charset="0"/>
                <a:ea typeface="Cambria" panose="02040503050406030204" pitchFamily="18" charset="0"/>
              </a:rPr>
              <a:t>ACUTE LEUKEMIA</a:t>
            </a:r>
            <a:endParaRPr lang="en-US" sz="1400" b="1" dirty="0">
              <a:solidFill>
                <a:schemeClr val="tx2">
                  <a:lumMod val="50000"/>
                </a:schemeClr>
              </a:solidFill>
              <a:latin typeface="Cambria" panose="02040503050406030204" pitchFamily="18" charset="0"/>
              <a:ea typeface="Cambria" panose="02040503050406030204" pitchFamily="18" charset="0"/>
            </a:endParaRPr>
          </a:p>
          <a:p>
            <a:pPr algn="r"/>
            <a:r>
              <a:rPr lang="en-US" sz="1400" b="1" dirty="0">
                <a:solidFill>
                  <a:srgbClr val="0070C0"/>
                </a:solidFill>
                <a:latin typeface="Cambria" panose="02040503050406030204" pitchFamily="18" charset="0"/>
                <a:ea typeface="Cambria" panose="02040503050406030204" pitchFamily="18" charset="0"/>
              </a:rPr>
              <a:t>Definition of acute leukemia</a:t>
            </a:r>
          </a:p>
          <a:p>
            <a:pPr marL="285750" indent="-285750" algn="just">
              <a:buFont typeface="Wingdings" panose="05000000000000000000" pitchFamily="2" charset="2"/>
              <a:buChar char="§"/>
            </a:pPr>
            <a:endParaRPr lang="en-US" sz="14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400" b="1" dirty="0">
                <a:solidFill>
                  <a:schemeClr val="tx2">
                    <a:lumMod val="50000"/>
                  </a:schemeClr>
                </a:solidFill>
                <a:latin typeface="Cambria" panose="02040503050406030204" pitchFamily="18" charset="0"/>
                <a:ea typeface="Cambria" panose="02040503050406030204" pitchFamily="18" charset="0"/>
              </a:rPr>
              <a:t> Acute leukemia is a clonal disorder of the primitive hematopoietic cell, where the bone marrow is infiltrated by atypical cells (called blasts) in a percentage equal to or greater than 20%, which have little or no capacity to mature</a:t>
            </a:r>
          </a:p>
          <a:p>
            <a:pPr marL="285750" indent="-285750" algn="just">
              <a:buFont typeface="Wingdings" panose="05000000000000000000" pitchFamily="2" charset="2"/>
              <a:buChar char="§"/>
            </a:pPr>
            <a:endParaRPr lang="en-US" sz="14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400" b="1" dirty="0">
                <a:solidFill>
                  <a:schemeClr val="tx2">
                    <a:lumMod val="50000"/>
                  </a:schemeClr>
                </a:solidFill>
                <a:latin typeface="Cambria" panose="02040503050406030204" pitchFamily="18" charset="0"/>
                <a:ea typeface="Cambria" panose="02040503050406030204" pitchFamily="18" charset="0"/>
              </a:rPr>
              <a:t>A diagnosis of acute leukemia can also be made when blasts &lt; 20% if the following cytogenetic disorders are present t(8;21) (q22;q22), t(16;16)(p13.1;q22), inv(16)( p13.1;q22), t(15;17)(q22;q12)</a:t>
            </a:r>
          </a:p>
          <a:p>
            <a:pPr marL="285750" indent="-285750" algn="just">
              <a:buFont typeface="Wingdings" panose="05000000000000000000" pitchFamily="2" charset="2"/>
              <a:buChar char="§"/>
            </a:pPr>
            <a:endParaRPr lang="en-US" sz="14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400" b="1" dirty="0">
                <a:solidFill>
                  <a:schemeClr val="tx2">
                    <a:lumMod val="50000"/>
                  </a:schemeClr>
                </a:solidFill>
                <a:latin typeface="Cambria" panose="02040503050406030204" pitchFamily="18" charset="0"/>
                <a:ea typeface="Cambria" panose="02040503050406030204" pitchFamily="18" charset="0"/>
              </a:rPr>
              <a:t>Many studies have demonstrated the existence of leukemic stem cells that retain various characteristics of normal stem cells (such as the ability to self-renew)</a:t>
            </a:r>
          </a:p>
          <a:p>
            <a:pPr algn="just"/>
            <a:endParaRPr lang="el-GR" sz="1400" b="1"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79866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85DBF3-4442-4C98-8E11-7473717BE33E}"/>
              </a:ext>
            </a:extLst>
          </p:cNvPr>
          <p:cNvSpPr txBox="1"/>
          <p:nvPr/>
        </p:nvSpPr>
        <p:spPr>
          <a:xfrm>
            <a:off x="251520" y="428178"/>
            <a:ext cx="8352928" cy="6063198"/>
          </a:xfrm>
          <a:prstGeom prst="rect">
            <a:avLst/>
          </a:prstGeom>
          <a:noFill/>
        </p:spPr>
        <p:txBody>
          <a:bodyPr wrap="square">
            <a:spAutoFit/>
          </a:bodyPr>
          <a:lstStyle/>
          <a:p>
            <a:pPr algn="r"/>
            <a:r>
              <a:rPr lang="el-GR" sz="1400" b="1" dirty="0">
                <a:solidFill>
                  <a:srgbClr val="C00000"/>
                </a:solidFill>
                <a:latin typeface="Cambria" panose="02040503050406030204" pitchFamily="18" charset="0"/>
                <a:ea typeface="Cambria" panose="02040503050406030204" pitchFamily="18" charset="0"/>
              </a:rPr>
              <a:t>Λευχαιµικό </a:t>
            </a:r>
            <a:r>
              <a:rPr lang="el-GR" sz="1400" b="1" dirty="0" err="1">
                <a:solidFill>
                  <a:srgbClr val="C00000"/>
                </a:solidFill>
                <a:latin typeface="Cambria" panose="02040503050406030204" pitchFamily="18" charset="0"/>
                <a:ea typeface="Cambria" panose="02040503050406030204" pitchFamily="18" charset="0"/>
              </a:rPr>
              <a:t>stem</a:t>
            </a:r>
            <a:r>
              <a:rPr lang="el-GR" sz="1400" b="1" dirty="0">
                <a:solidFill>
                  <a:srgbClr val="C00000"/>
                </a:solidFill>
                <a:latin typeface="Cambria" panose="02040503050406030204" pitchFamily="18" charset="0"/>
                <a:ea typeface="Cambria" panose="02040503050406030204" pitchFamily="18" charset="0"/>
              </a:rPr>
              <a:t> </a:t>
            </a:r>
            <a:r>
              <a:rPr lang="el-GR" sz="1400" b="1" dirty="0" err="1">
                <a:solidFill>
                  <a:srgbClr val="C00000"/>
                </a:solidFill>
                <a:latin typeface="Cambria" panose="02040503050406030204" pitchFamily="18" charset="0"/>
                <a:ea typeface="Cambria" panose="02040503050406030204" pitchFamily="18" charset="0"/>
              </a:rPr>
              <a:t>cell</a:t>
            </a:r>
            <a:endParaRPr lang="el-GR" sz="1400" b="1" dirty="0">
              <a:solidFill>
                <a:srgbClr val="C00000"/>
              </a:solidFill>
              <a:latin typeface="Cambria" panose="02040503050406030204" pitchFamily="18" charset="0"/>
              <a:ea typeface="Cambria" panose="02040503050406030204" pitchFamily="18" charset="0"/>
            </a:endParaRPr>
          </a:p>
          <a:p>
            <a:pPr algn="r"/>
            <a:endParaRPr lang="el-GR" sz="1200" b="1" dirty="0">
              <a:solidFill>
                <a:srgbClr val="C00000"/>
              </a:solidFill>
              <a:latin typeface="Cambria" panose="02040503050406030204" pitchFamily="18" charset="0"/>
              <a:ea typeface="Cambria" panose="02040503050406030204" pitchFamily="18" charset="0"/>
            </a:endParaRPr>
          </a:p>
          <a:p>
            <a:pPr algn="r"/>
            <a:r>
              <a:rPr lang="el-GR" sz="1200" b="1" dirty="0">
                <a:solidFill>
                  <a:srgbClr val="C00000"/>
                </a:solidFill>
                <a:latin typeface="Cambria" panose="02040503050406030204" pitchFamily="18" charset="0"/>
                <a:ea typeface="Cambria" panose="02040503050406030204" pitchFamily="18" charset="0"/>
              </a:rPr>
              <a:t> </a:t>
            </a:r>
          </a:p>
          <a:p>
            <a:pPr marL="285750" indent="-285750" algn="just">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Ανάµεσα</a:t>
            </a:r>
            <a:r>
              <a:rPr lang="el-GR" sz="1200" b="1" dirty="0">
                <a:solidFill>
                  <a:schemeClr val="tx2">
                    <a:lumMod val="50000"/>
                  </a:schemeClr>
                </a:solidFill>
                <a:latin typeface="Cambria" panose="02040503050406030204" pitchFamily="18" charset="0"/>
                <a:ea typeface="Cambria" panose="02040503050406030204" pitchFamily="18" charset="0"/>
              </a:rPr>
              <a:t> στα καρκινικά κύτταρα (ετερογενής </a:t>
            </a:r>
            <a:r>
              <a:rPr lang="el-GR" sz="1200" b="1" dirty="0" err="1">
                <a:solidFill>
                  <a:schemeClr val="tx2">
                    <a:lumMod val="50000"/>
                  </a:schemeClr>
                </a:solidFill>
                <a:latin typeface="Cambria" panose="02040503050406030204" pitchFamily="18" charset="0"/>
                <a:ea typeface="Cambria" panose="02040503050406030204" pitchFamily="18" charset="0"/>
              </a:rPr>
              <a:t>οµάδα</a:t>
            </a:r>
            <a:r>
              <a:rPr lang="el-GR" sz="1200" b="1" dirty="0">
                <a:solidFill>
                  <a:schemeClr val="tx2">
                    <a:lumMod val="50000"/>
                  </a:schemeClr>
                </a:solidFill>
                <a:latin typeface="Cambria" panose="02040503050406030204" pitchFamily="18" charset="0"/>
                <a:ea typeface="Cambria" panose="02040503050406030204" pitchFamily="18" charset="0"/>
              </a:rPr>
              <a:t>) υπάρχουν κύτταρα µε τα ειδικά χαρακτηριστικά των καρκινικών κυττάρων που αντιπροσωπεύουν την προέλευση του </a:t>
            </a:r>
            <a:r>
              <a:rPr lang="el-GR" sz="1200" b="1" dirty="0" err="1">
                <a:solidFill>
                  <a:schemeClr val="tx2">
                    <a:lumMod val="50000"/>
                  </a:schemeClr>
                </a:solidFill>
                <a:latin typeface="Cambria" panose="02040503050406030204" pitchFamily="18" charset="0"/>
                <a:ea typeface="Cambria" panose="02040503050406030204" pitchFamily="18" charset="0"/>
              </a:rPr>
              <a:t>νεοπλάσµατος</a:t>
            </a:r>
            <a:r>
              <a:rPr lang="el-GR" sz="1200" b="1" dirty="0">
                <a:solidFill>
                  <a:schemeClr val="tx2">
                    <a:lumMod val="50000"/>
                  </a:schemeClr>
                </a:solidFill>
                <a:latin typeface="Cambria" panose="02040503050406030204" pitchFamily="18" charset="0"/>
                <a:ea typeface="Cambria" panose="02040503050406030204" pitchFamily="18" charset="0"/>
              </a:rPr>
              <a:t> ( </a:t>
            </a:r>
            <a:r>
              <a:rPr lang="el-GR" sz="1200" b="1" dirty="0" err="1">
                <a:solidFill>
                  <a:schemeClr val="tx2">
                    <a:lumMod val="50000"/>
                  </a:schemeClr>
                </a:solidFill>
                <a:latin typeface="Cambria" panose="02040503050406030204" pitchFamily="18" charset="0"/>
                <a:ea typeface="Cambria" panose="02040503050406030204" pitchFamily="18" charset="0"/>
              </a:rPr>
              <a:t>stem</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cell</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model</a:t>
            </a:r>
            <a:r>
              <a:rPr lang="el-GR" sz="1200" b="1" dirty="0">
                <a:solidFill>
                  <a:schemeClr val="tx2">
                    <a:lumMod val="50000"/>
                  </a:schemeClr>
                </a:solidFill>
                <a:latin typeface="Cambria" panose="02040503050406030204" pitchFamily="18" charset="0"/>
                <a:ea typeface="Cambria" panose="02040503050406030204" pitchFamily="18" charset="0"/>
              </a:rPr>
              <a:t> of </a:t>
            </a:r>
            <a:r>
              <a:rPr lang="el-GR" sz="1200" b="1" dirty="0" err="1">
                <a:solidFill>
                  <a:schemeClr val="tx2">
                    <a:lumMod val="50000"/>
                  </a:schemeClr>
                </a:solidFill>
                <a:latin typeface="Cambria" panose="02040503050406030204" pitchFamily="18" charset="0"/>
                <a:ea typeface="Cambria" panose="02040503050406030204" pitchFamily="18" charset="0"/>
              </a:rPr>
              <a:t>cancer</a:t>
            </a:r>
            <a:r>
              <a:rPr lang="el-GR" sz="1200" b="1" dirty="0">
                <a:solidFill>
                  <a:schemeClr val="tx2">
                    <a:lumMod val="50000"/>
                  </a:schemeClr>
                </a:solidFill>
                <a:latin typeface="Cambria" panose="02040503050406030204" pitchFamily="18" charset="0"/>
                <a:ea typeface="Cambria" panose="02040503050406030204" pitchFamily="18" charset="0"/>
              </a:rPr>
              <a:t>) </a:t>
            </a:r>
          </a:p>
          <a:p>
            <a:pPr algn="just"/>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Η </a:t>
            </a:r>
            <a:r>
              <a:rPr lang="el-GR" sz="1200" b="1" dirty="0" err="1">
                <a:solidFill>
                  <a:schemeClr val="tx2">
                    <a:lumMod val="50000"/>
                  </a:schemeClr>
                </a:solidFill>
                <a:latin typeface="Cambria" panose="02040503050406030204" pitchFamily="18" charset="0"/>
                <a:ea typeface="Cambria" panose="02040503050406030204" pitchFamily="18" charset="0"/>
              </a:rPr>
              <a:t>Λευχαιµία</a:t>
            </a:r>
            <a:r>
              <a:rPr lang="el-GR" sz="1200" b="1" dirty="0">
                <a:solidFill>
                  <a:schemeClr val="tx2">
                    <a:lumMod val="50000"/>
                  </a:schemeClr>
                </a:solidFill>
                <a:latin typeface="Cambria" panose="02040503050406030204" pitchFamily="18" charset="0"/>
                <a:ea typeface="Cambria" panose="02040503050406030204" pitchFamily="18" charset="0"/>
              </a:rPr>
              <a:t> είναι η πρώτη κακοήθεια όπου τα </a:t>
            </a:r>
            <a:r>
              <a:rPr lang="el-GR" sz="1200" b="1" dirty="0" err="1">
                <a:solidFill>
                  <a:schemeClr val="tx2">
                    <a:lumMod val="50000"/>
                  </a:schemeClr>
                </a:solidFill>
                <a:latin typeface="Cambria" panose="02040503050406030204" pitchFamily="18" charset="0"/>
                <a:ea typeface="Cambria" panose="02040503050406030204" pitchFamily="18" charset="0"/>
              </a:rPr>
              <a:t>λευχαιµικά</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stem</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cells</a:t>
            </a:r>
            <a:r>
              <a:rPr lang="el-GR" sz="1200" b="1" dirty="0">
                <a:solidFill>
                  <a:schemeClr val="tx2">
                    <a:lumMod val="50000"/>
                  </a:schemeClr>
                </a:solidFill>
                <a:latin typeface="Cambria" panose="02040503050406030204" pitchFamily="18" charset="0"/>
                <a:ea typeface="Cambria" panose="02040503050406030204" pitchFamily="18" charset="0"/>
              </a:rPr>
              <a:t> έχουν </a:t>
            </a:r>
            <a:r>
              <a:rPr lang="el-GR" sz="1200" b="1" dirty="0" err="1">
                <a:solidFill>
                  <a:schemeClr val="tx2">
                    <a:lumMod val="50000"/>
                  </a:schemeClr>
                </a:solidFill>
                <a:latin typeface="Cambria" panose="02040503050406030204" pitchFamily="18" charset="0"/>
                <a:ea typeface="Cambria" panose="02040503050406030204" pitchFamily="18" charset="0"/>
              </a:rPr>
              <a:t>πειραµατικά</a:t>
            </a:r>
            <a:r>
              <a:rPr lang="el-GR" sz="1200" b="1" dirty="0">
                <a:solidFill>
                  <a:schemeClr val="tx2">
                    <a:lumMod val="50000"/>
                  </a:schemeClr>
                </a:solidFill>
                <a:latin typeface="Cambria" panose="02040503050406030204" pitchFamily="18" charset="0"/>
                <a:ea typeface="Cambria" panose="02040503050406030204" pitchFamily="18" charset="0"/>
              </a:rPr>
              <a:t> καταδειχθεί </a:t>
            </a:r>
          </a:p>
          <a:p>
            <a:pPr algn="just"/>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Στα </a:t>
            </a:r>
            <a:r>
              <a:rPr lang="el-GR" sz="1200" b="1" dirty="0" err="1">
                <a:solidFill>
                  <a:schemeClr val="tx2">
                    <a:lumMod val="50000"/>
                  </a:schemeClr>
                </a:solidFill>
                <a:latin typeface="Cambria" panose="02040503050406030204" pitchFamily="18" charset="0"/>
                <a:ea typeface="Cambria" panose="02040503050406030204" pitchFamily="18" charset="0"/>
              </a:rPr>
              <a:t>λευχαιµικά</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stem</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cells</a:t>
            </a:r>
            <a:r>
              <a:rPr lang="el-GR" sz="1200" b="1" dirty="0">
                <a:solidFill>
                  <a:schemeClr val="tx2">
                    <a:lumMod val="50000"/>
                  </a:schemeClr>
                </a:solidFill>
                <a:latin typeface="Cambria" panose="02040503050406030204" pitchFamily="18" charset="0"/>
                <a:ea typeface="Cambria" panose="02040503050406030204" pitchFamily="18" charset="0"/>
              </a:rPr>
              <a:t> έχει διατηρηθεί ο µ</a:t>
            </a:r>
            <a:r>
              <a:rPr lang="el-GR" sz="1200" b="1" dirty="0" err="1">
                <a:solidFill>
                  <a:schemeClr val="tx2">
                    <a:lumMod val="50000"/>
                  </a:schemeClr>
                </a:solidFill>
                <a:latin typeface="Cambria" panose="02040503050406030204" pitchFamily="18" charset="0"/>
                <a:ea typeface="Cambria" panose="02040503050406030204" pitchFamily="18" charset="0"/>
              </a:rPr>
              <a:t>ηχανισµός</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αυτοανέωσης</a:t>
            </a:r>
            <a:r>
              <a:rPr lang="el-GR" sz="1200" b="1" dirty="0">
                <a:solidFill>
                  <a:schemeClr val="tx2">
                    <a:lumMod val="50000"/>
                  </a:schemeClr>
                </a:solidFill>
                <a:latin typeface="Cambria" panose="02040503050406030204" pitchFamily="18" charset="0"/>
                <a:ea typeface="Cambria" panose="02040503050406030204" pitchFamily="18" charset="0"/>
              </a:rPr>
              <a:t> αλλά ο αυστηρός έλεγχος του </a:t>
            </a:r>
            <a:r>
              <a:rPr lang="el-GR" sz="1200" b="1" dirty="0" err="1">
                <a:solidFill>
                  <a:schemeClr val="tx2">
                    <a:lumMod val="50000"/>
                  </a:schemeClr>
                </a:solidFill>
                <a:latin typeface="Cambria" panose="02040503050406030204" pitchFamily="18" charset="0"/>
                <a:ea typeface="Cambria" panose="02040503050406030204" pitchFamily="18" charset="0"/>
              </a:rPr>
              <a:t>πολλαπλασιασµού</a:t>
            </a:r>
            <a:r>
              <a:rPr lang="el-GR" sz="1200" b="1" dirty="0">
                <a:solidFill>
                  <a:schemeClr val="tx2">
                    <a:lumMod val="50000"/>
                  </a:schemeClr>
                </a:solidFill>
                <a:latin typeface="Cambria" panose="02040503050406030204" pitchFamily="18" charset="0"/>
                <a:ea typeface="Cambria" panose="02040503050406030204" pitchFamily="18" charset="0"/>
              </a:rPr>
              <a:t> έχει χαθεί</a:t>
            </a:r>
          </a:p>
          <a:p>
            <a:pPr algn="just"/>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Μη </a:t>
            </a:r>
            <a:r>
              <a:rPr lang="el-GR" sz="1200" b="1" dirty="0" err="1">
                <a:solidFill>
                  <a:schemeClr val="tx2">
                    <a:lumMod val="50000"/>
                  </a:schemeClr>
                </a:solidFill>
                <a:latin typeface="Cambria" panose="02040503050406030204" pitchFamily="18" charset="0"/>
                <a:ea typeface="Cambria" panose="02040503050406030204" pitchFamily="18" charset="0"/>
              </a:rPr>
              <a:t>ελεγχόµενη</a:t>
            </a:r>
            <a:r>
              <a:rPr lang="el-GR" sz="1200" b="1" dirty="0">
                <a:solidFill>
                  <a:schemeClr val="tx2">
                    <a:lumMod val="50000"/>
                  </a:schemeClr>
                </a:solidFill>
                <a:latin typeface="Cambria" panose="02040503050406030204" pitchFamily="18" charset="0"/>
                <a:ea typeface="Cambria" panose="02040503050406030204" pitchFamily="18" charset="0"/>
              </a:rPr>
              <a:t> επέκταση των βλαστικών κυττάρων</a:t>
            </a:r>
          </a:p>
          <a:p>
            <a:pPr algn="just"/>
            <a:r>
              <a:rPr lang="el-GR" sz="1200" b="1" dirty="0">
                <a:solidFill>
                  <a:schemeClr val="tx2">
                    <a:lumMod val="50000"/>
                  </a:schemeClr>
                </a:solidFill>
                <a:latin typeface="Cambria" panose="02040503050406030204" pitchFamily="18" charset="0"/>
                <a:ea typeface="Cambria" panose="02040503050406030204" pitchFamily="18" charset="0"/>
              </a:rPr>
              <a:t> </a:t>
            </a:r>
          </a:p>
          <a:p>
            <a:pPr marL="285750" indent="-285750" algn="just">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Υπάρχουν LSC τα οποία βρίσκονται σε φάση </a:t>
            </a:r>
            <a:r>
              <a:rPr lang="el-GR" sz="1200" b="1" dirty="0" err="1">
                <a:solidFill>
                  <a:schemeClr val="tx2">
                    <a:lumMod val="50000"/>
                  </a:schemeClr>
                </a:solidFill>
                <a:latin typeface="Cambria" panose="02040503050406030204" pitchFamily="18" charset="0"/>
                <a:ea typeface="Cambria" panose="02040503050406030204" pitchFamily="18" charset="0"/>
              </a:rPr>
              <a:t>ηρεµίας</a:t>
            </a:r>
            <a:r>
              <a:rPr lang="el-GR" sz="1200" b="1" dirty="0">
                <a:solidFill>
                  <a:schemeClr val="tx2">
                    <a:lumMod val="50000"/>
                  </a:schemeClr>
                </a:solidFill>
                <a:latin typeface="Cambria" panose="02040503050406030204" pitchFamily="18" charset="0"/>
                <a:ea typeface="Cambria" panose="02040503050406030204" pitchFamily="18" charset="0"/>
              </a:rPr>
              <a:t> µε </a:t>
            </a:r>
            <a:r>
              <a:rPr lang="el-GR" sz="1200" b="1" dirty="0" err="1">
                <a:solidFill>
                  <a:schemeClr val="tx2">
                    <a:lumMod val="50000"/>
                  </a:schemeClr>
                </a:solidFill>
                <a:latin typeface="Cambria" panose="02040503050406030204" pitchFamily="18" charset="0"/>
                <a:ea typeface="Cambria" panose="02040503050406030204" pitchFamily="18" charset="0"/>
              </a:rPr>
              <a:t>αποτέλεσµα</a:t>
            </a:r>
            <a:r>
              <a:rPr lang="el-GR" sz="1200" b="1" dirty="0">
                <a:solidFill>
                  <a:schemeClr val="tx2">
                    <a:lumMod val="50000"/>
                  </a:schemeClr>
                </a:solidFill>
                <a:latin typeface="Cambria" panose="02040503050406030204" pitchFamily="18" charset="0"/>
                <a:ea typeface="Cambria" panose="02040503050406030204" pitchFamily="18" charset="0"/>
              </a:rPr>
              <a:t> να είναι ανθεκτικά στην </a:t>
            </a:r>
            <a:r>
              <a:rPr lang="el-GR" sz="1200" b="1" dirty="0" err="1">
                <a:solidFill>
                  <a:schemeClr val="tx2">
                    <a:lumMod val="50000"/>
                  </a:schemeClr>
                </a:solidFill>
                <a:latin typeface="Cambria" panose="02040503050406030204" pitchFamily="18" charset="0"/>
                <a:ea typeface="Cambria" panose="02040503050406030204" pitchFamily="18" charset="0"/>
              </a:rPr>
              <a:t>συµβατική</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χηµειοθεραπεία</a:t>
            </a:r>
            <a:r>
              <a:rPr lang="el-GR" sz="1200" b="1" dirty="0">
                <a:solidFill>
                  <a:schemeClr val="tx2">
                    <a:lumMod val="50000"/>
                  </a:schemeClr>
                </a:solidFill>
                <a:latin typeface="Cambria" panose="02040503050406030204" pitchFamily="18" charset="0"/>
                <a:ea typeface="Cambria" panose="02040503050406030204" pitchFamily="18" charset="0"/>
              </a:rPr>
              <a:t> ή σε </a:t>
            </a:r>
            <a:r>
              <a:rPr lang="el-GR" sz="1200" b="1" dirty="0" err="1">
                <a:solidFill>
                  <a:schemeClr val="tx2">
                    <a:lumMod val="50000"/>
                  </a:schemeClr>
                </a:solidFill>
                <a:latin typeface="Cambria" panose="02040503050406030204" pitchFamily="18" charset="0"/>
                <a:ea typeface="Cambria" panose="02040503050406030204" pitchFamily="18" charset="0"/>
              </a:rPr>
              <a:t>στοχευµένη</a:t>
            </a:r>
            <a:r>
              <a:rPr lang="el-GR" sz="1200" b="1" dirty="0">
                <a:solidFill>
                  <a:schemeClr val="tx2">
                    <a:lumMod val="50000"/>
                  </a:schemeClr>
                </a:solidFill>
                <a:latin typeface="Cambria" panose="02040503050406030204" pitchFamily="18" charset="0"/>
                <a:ea typeface="Cambria" panose="02040503050406030204" pitchFamily="18" charset="0"/>
              </a:rPr>
              <a:t> θεραπεία ( υποτροπή) </a:t>
            </a:r>
            <a:endParaRPr lang="en-GB" sz="1200" b="1" dirty="0">
              <a:solidFill>
                <a:schemeClr val="tx2">
                  <a:lumMod val="50000"/>
                </a:schemeClr>
              </a:solidFill>
              <a:latin typeface="Cambria" panose="02040503050406030204" pitchFamily="18" charset="0"/>
              <a:ea typeface="Cambria" panose="02040503050406030204" pitchFamily="18" charset="0"/>
            </a:endParaRPr>
          </a:p>
          <a:p>
            <a:pPr algn="r"/>
            <a:endParaRPr lang="en-US" sz="1200" b="1" dirty="0">
              <a:solidFill>
                <a:srgbClr val="C00000"/>
              </a:solidFill>
              <a:latin typeface="Cambria" panose="02040503050406030204" pitchFamily="18" charset="0"/>
              <a:ea typeface="Cambria" panose="02040503050406030204" pitchFamily="18" charset="0"/>
            </a:endParaRPr>
          </a:p>
          <a:p>
            <a:pPr algn="r"/>
            <a:endParaRPr lang="en-US" sz="1200" b="1" dirty="0">
              <a:solidFill>
                <a:srgbClr val="C00000"/>
              </a:solidFill>
              <a:latin typeface="Cambria" panose="02040503050406030204" pitchFamily="18" charset="0"/>
              <a:ea typeface="Cambria" panose="02040503050406030204" pitchFamily="18" charset="0"/>
            </a:endParaRPr>
          </a:p>
          <a:p>
            <a:pPr algn="r"/>
            <a:r>
              <a:rPr lang="en-US" sz="1400" b="1" dirty="0">
                <a:solidFill>
                  <a:srgbClr val="C00000"/>
                </a:solidFill>
                <a:latin typeface="Cambria" panose="02040503050406030204" pitchFamily="18" charset="0"/>
                <a:ea typeface="Cambria" panose="02040503050406030204" pitchFamily="18" charset="0"/>
              </a:rPr>
              <a:t>Leukemic stem cell (LSCs)</a:t>
            </a:r>
            <a:endParaRPr lang="en-US" sz="1400" b="1" dirty="0">
              <a:solidFill>
                <a:schemeClr val="tx2">
                  <a:lumMod val="50000"/>
                </a:schemeClr>
              </a:solidFill>
              <a:latin typeface="Cambria" panose="02040503050406030204" pitchFamily="18" charset="0"/>
              <a:ea typeface="Cambria" panose="02040503050406030204" pitchFamily="18" charset="0"/>
            </a:endParaRPr>
          </a:p>
          <a:p>
            <a:pPr algn="just"/>
            <a:r>
              <a:rPr lang="en-US" sz="1200" b="1" dirty="0">
                <a:solidFill>
                  <a:schemeClr val="tx2">
                    <a:lumMod val="50000"/>
                  </a:schemeClr>
                </a:solidFill>
                <a:latin typeface="Cambria" panose="02040503050406030204" pitchFamily="18" charset="0"/>
                <a:ea typeface="Cambria" panose="02040503050406030204" pitchFamily="18" charset="0"/>
              </a:rPr>
              <a:t> </a:t>
            </a:r>
          </a:p>
          <a:p>
            <a:pPr marL="285750" indent="-285750" algn="just">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Among the cancer cells (heterogeneous group) there are cells with the specific characteristics of cancer cells that represent the origin of the neoplasm (stem cell model of cancer)</a:t>
            </a:r>
          </a:p>
          <a:p>
            <a:pPr marL="285750" indent="-285750" algn="just">
              <a:buFont typeface="Wingdings" panose="05000000000000000000" pitchFamily="2" charset="2"/>
              <a:buChar char="§"/>
            </a:pPr>
            <a:endParaRPr lang="en-US"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Leukemia is the first malignancy where leukemic stem cells have been experimentally demonstrated</a:t>
            </a:r>
          </a:p>
          <a:p>
            <a:pPr marL="285750" indent="-285750" algn="just">
              <a:buFont typeface="Wingdings" panose="05000000000000000000" pitchFamily="2" charset="2"/>
              <a:buChar char="§"/>
            </a:pPr>
            <a:endParaRPr lang="en-US"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In leukemic stem cells, the self-renewal mechanism has been preserved but the strict control of proliferation has been lost</a:t>
            </a:r>
          </a:p>
          <a:p>
            <a:pPr marL="285750" indent="-285750" algn="just">
              <a:buFont typeface="Wingdings" panose="05000000000000000000" pitchFamily="2" charset="2"/>
              <a:buChar char="§"/>
            </a:pPr>
            <a:endParaRPr lang="en-US"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Uncontrolled expansion of  leukemic stem cells</a:t>
            </a:r>
          </a:p>
          <a:p>
            <a:pPr algn="just"/>
            <a:r>
              <a:rPr lang="en-US" sz="1200" b="1" dirty="0">
                <a:solidFill>
                  <a:schemeClr val="tx2">
                    <a:lumMod val="50000"/>
                  </a:schemeClr>
                </a:solidFill>
                <a:latin typeface="Cambria" panose="02040503050406030204" pitchFamily="18" charset="0"/>
                <a:ea typeface="Cambria" panose="02040503050406030204" pitchFamily="18" charset="0"/>
              </a:rPr>
              <a:t> </a:t>
            </a:r>
          </a:p>
          <a:p>
            <a:pPr marL="285750" indent="-285750" algn="just">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There are LSCs which are in a quiescent phase and as a result are resistant to conventional chemotherapy or targeted therapy (relapse)</a:t>
            </a:r>
            <a:endParaRPr lang="en-GB" sz="1200" b="1" dirty="0">
              <a:solidFill>
                <a:schemeClr val="tx2">
                  <a:lumMod val="50000"/>
                </a:schemeClr>
              </a:solidFill>
              <a:latin typeface="Cambria" panose="02040503050406030204" pitchFamily="18" charset="0"/>
              <a:ea typeface="Cambria" panose="02040503050406030204" pitchFamily="18" charset="0"/>
            </a:endParaRPr>
          </a:p>
          <a:p>
            <a:pPr algn="just"/>
            <a:endParaRPr lang="el-GR" sz="1200" b="1"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75671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35C3E8-CDAF-4B70-8AC4-121B453FE2C1}"/>
              </a:ext>
            </a:extLst>
          </p:cNvPr>
          <p:cNvSpPr txBox="1"/>
          <p:nvPr/>
        </p:nvSpPr>
        <p:spPr>
          <a:xfrm>
            <a:off x="575048" y="620688"/>
            <a:ext cx="8123826" cy="3416320"/>
          </a:xfrm>
          <a:prstGeom prst="rect">
            <a:avLst/>
          </a:prstGeom>
          <a:noFill/>
        </p:spPr>
        <p:txBody>
          <a:bodyPr wrap="square">
            <a:spAutoFit/>
          </a:bodyPr>
          <a:lstStyle/>
          <a:p>
            <a:pPr algn="r"/>
            <a:r>
              <a:rPr lang="el-GR" sz="1400" b="1" dirty="0">
                <a:solidFill>
                  <a:srgbClr val="C00000"/>
                </a:solidFill>
                <a:latin typeface="Cambria" panose="02040503050406030204" pitchFamily="18" charset="0"/>
                <a:ea typeface="Cambria" panose="02040503050406030204" pitchFamily="18" charset="0"/>
              </a:rPr>
              <a:t>Κλινική εικόνα</a:t>
            </a:r>
          </a:p>
          <a:p>
            <a:r>
              <a:rPr lang="el-GR" sz="1200" b="1" dirty="0">
                <a:solidFill>
                  <a:srgbClr val="C00000"/>
                </a:solidFill>
                <a:latin typeface="Cambria" panose="02040503050406030204" pitchFamily="18" charset="0"/>
                <a:ea typeface="Cambria" panose="02040503050406030204" pitchFamily="18" charset="0"/>
              </a:rPr>
              <a:t> </a:t>
            </a:r>
          </a:p>
          <a:p>
            <a:pPr marL="285750"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Κλωνική</a:t>
            </a:r>
            <a:r>
              <a:rPr lang="el-GR" sz="1200" b="1" dirty="0">
                <a:solidFill>
                  <a:schemeClr val="tx2">
                    <a:lumMod val="50000"/>
                  </a:schemeClr>
                </a:solidFill>
                <a:latin typeface="Cambria" panose="02040503050406030204" pitchFamily="18" charset="0"/>
                <a:ea typeface="Cambria" panose="02040503050406030204" pitchFamily="18" charset="0"/>
              </a:rPr>
              <a:t> υπερπαραγωγή ενός παθολογικού </a:t>
            </a:r>
            <a:r>
              <a:rPr lang="el-GR" sz="1200" b="1" dirty="0" err="1">
                <a:solidFill>
                  <a:schemeClr val="tx2">
                    <a:lumMod val="50000"/>
                  </a:schemeClr>
                </a:solidFill>
                <a:latin typeface="Cambria" panose="02040503050406030204" pitchFamily="18" charset="0"/>
                <a:ea typeface="Cambria" panose="02040503050406030204" pitchFamily="18" charset="0"/>
              </a:rPr>
              <a:t>πληθυσµού</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πρόδροµων</a:t>
            </a:r>
            <a:r>
              <a:rPr lang="el-GR" sz="1200" b="1" dirty="0">
                <a:solidFill>
                  <a:schemeClr val="tx2">
                    <a:lumMod val="50000"/>
                  </a:schemeClr>
                </a:solidFill>
                <a:latin typeface="Cambria" panose="02040503050406030204" pitchFamily="18" charset="0"/>
                <a:ea typeface="Cambria" panose="02040503050406030204" pitchFamily="18" charset="0"/>
              </a:rPr>
              <a:t> κυττάρων του µ</a:t>
            </a:r>
            <a:r>
              <a:rPr lang="el-GR" sz="1200" b="1" dirty="0" err="1">
                <a:solidFill>
                  <a:schemeClr val="tx2">
                    <a:lumMod val="50000"/>
                  </a:schemeClr>
                </a:solidFill>
                <a:latin typeface="Cambria" panose="02040503050406030204" pitchFamily="18" charset="0"/>
                <a:ea typeface="Cambria" panose="02040503050406030204" pitchFamily="18" charset="0"/>
              </a:rPr>
              <a:t>υελού</a:t>
            </a:r>
            <a:r>
              <a:rPr lang="el-GR" sz="1200" b="1" dirty="0">
                <a:solidFill>
                  <a:schemeClr val="tx2">
                    <a:lumMod val="50000"/>
                  </a:schemeClr>
                </a:solidFill>
                <a:latin typeface="Cambria" panose="02040503050406030204" pitchFamily="18" charset="0"/>
                <a:ea typeface="Cambria" panose="02040503050406030204" pitchFamily="18" charset="0"/>
              </a:rPr>
              <a:t>, που οδηγεί σε ελάττωση έως και εξαφάνιση των φυσιολογικών κυττάρων</a:t>
            </a:r>
          </a:p>
          <a:p>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 Αυτό έχει ως συνέπεια την ελάττωση των </a:t>
            </a:r>
            <a:r>
              <a:rPr lang="el-GR" sz="1200" b="1" dirty="0" err="1">
                <a:solidFill>
                  <a:schemeClr val="tx2">
                    <a:lumMod val="50000"/>
                  </a:schemeClr>
                </a:solidFill>
                <a:latin typeface="Cambria" panose="02040503050406030204" pitchFamily="18" charset="0"/>
                <a:ea typeface="Cambria" panose="02040503050406030204" pitchFamily="18" charset="0"/>
              </a:rPr>
              <a:t>ώριµων</a:t>
            </a:r>
            <a:r>
              <a:rPr lang="el-GR" sz="1200" b="1" dirty="0">
                <a:solidFill>
                  <a:schemeClr val="tx2">
                    <a:lumMod val="50000"/>
                  </a:schemeClr>
                </a:solidFill>
                <a:latin typeface="Cambria" panose="02040503050406030204" pitchFamily="18" charset="0"/>
                <a:ea typeface="Cambria" panose="02040503050406030204" pitchFamily="18" charset="0"/>
              </a:rPr>
              <a:t> έµµ</a:t>
            </a:r>
            <a:r>
              <a:rPr lang="el-GR" sz="1200" b="1" dirty="0" err="1">
                <a:solidFill>
                  <a:schemeClr val="tx2">
                    <a:lumMod val="50000"/>
                  </a:schemeClr>
                </a:solidFill>
                <a:latin typeface="Cambria" panose="02040503050406030204" pitchFamily="18" charset="0"/>
                <a:ea typeface="Cambria" panose="02040503050406030204" pitchFamily="18" charset="0"/>
              </a:rPr>
              <a:t>ορφων</a:t>
            </a:r>
            <a:r>
              <a:rPr lang="el-GR" sz="1200" b="1" dirty="0">
                <a:solidFill>
                  <a:schemeClr val="tx2">
                    <a:lumMod val="50000"/>
                  </a:schemeClr>
                </a:solidFill>
                <a:latin typeface="Cambria" panose="02040503050406030204" pitchFamily="18" charset="0"/>
                <a:ea typeface="Cambria" panose="02040503050406030204" pitchFamily="18" charset="0"/>
              </a:rPr>
              <a:t> στοιχείων του </a:t>
            </a:r>
            <a:r>
              <a:rPr lang="el-GR" sz="1200" b="1" dirty="0" err="1">
                <a:solidFill>
                  <a:schemeClr val="tx2">
                    <a:lumMod val="50000"/>
                  </a:schemeClr>
                </a:solidFill>
                <a:latin typeface="Cambria" panose="02040503050406030204" pitchFamily="18" charset="0"/>
                <a:ea typeface="Cambria" panose="02040503050406030204" pitchFamily="18" charset="0"/>
              </a:rPr>
              <a:t>αίµατος</a:t>
            </a:r>
            <a:r>
              <a:rPr lang="el-GR" sz="1200" b="1" dirty="0">
                <a:solidFill>
                  <a:schemeClr val="tx2">
                    <a:lumMod val="50000"/>
                  </a:schemeClr>
                </a:solidFill>
                <a:latin typeface="Cambria" panose="02040503050406030204" pitchFamily="18" charset="0"/>
                <a:ea typeface="Cambria" panose="02040503050406030204" pitchFamily="18" charset="0"/>
              </a:rPr>
              <a:t>, δηλαδή την</a:t>
            </a:r>
          </a:p>
          <a:p>
            <a:pPr marL="742950" lvl="1"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εµφάνιση</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αναιµίας</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ελαττωµένη</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αιµοσφαιρίνη</a:t>
            </a:r>
            <a:r>
              <a:rPr lang="el-GR" sz="1200" b="1" dirty="0">
                <a:solidFill>
                  <a:schemeClr val="tx2">
                    <a:lumMod val="50000"/>
                  </a:schemeClr>
                </a:solidFill>
                <a:latin typeface="Cambria" panose="02040503050406030204" pitchFamily="18" charset="0"/>
                <a:ea typeface="Cambria" panose="02040503050406030204" pitchFamily="18" charset="0"/>
              </a:rPr>
              <a:t> και </a:t>
            </a:r>
            <a:r>
              <a:rPr lang="el-GR" sz="1200" b="1" dirty="0" err="1">
                <a:solidFill>
                  <a:schemeClr val="tx2">
                    <a:lumMod val="50000"/>
                  </a:schemeClr>
                </a:solidFill>
                <a:latin typeface="Cambria" panose="02040503050406030204" pitchFamily="18" charset="0"/>
                <a:ea typeface="Cambria" panose="02040503050406030204" pitchFamily="18" charset="0"/>
              </a:rPr>
              <a:t>αιµατοκρίτη</a:t>
            </a:r>
            <a:r>
              <a:rPr lang="el-GR" sz="1200" b="1" dirty="0">
                <a:solidFill>
                  <a:schemeClr val="tx2">
                    <a:lumMod val="50000"/>
                  </a:schemeClr>
                </a:solidFill>
                <a:latin typeface="Cambria" panose="02040503050406030204" pitchFamily="18" charset="0"/>
                <a:ea typeface="Cambria" panose="02040503050406030204" pitchFamily="18" charset="0"/>
              </a:rPr>
              <a:t>)</a:t>
            </a:r>
          </a:p>
          <a:p>
            <a:pPr marL="742950" lvl="1"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λευκοπενίας</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ελαττωµένος</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αριθµός</a:t>
            </a:r>
            <a:r>
              <a:rPr lang="el-GR" sz="1200" b="1" dirty="0">
                <a:solidFill>
                  <a:schemeClr val="tx2">
                    <a:lumMod val="50000"/>
                  </a:schemeClr>
                </a:solidFill>
                <a:latin typeface="Cambria" panose="02040503050406030204" pitchFamily="18" charset="0"/>
                <a:ea typeface="Cambria" panose="02040503050406030204" pitchFamily="18" charset="0"/>
              </a:rPr>
              <a:t> λευκών </a:t>
            </a:r>
            <a:r>
              <a:rPr lang="el-GR" sz="1200" b="1" dirty="0" err="1">
                <a:solidFill>
                  <a:schemeClr val="tx2">
                    <a:lumMod val="50000"/>
                  </a:schemeClr>
                </a:solidFill>
                <a:latin typeface="Cambria" panose="02040503050406030204" pitchFamily="18" charset="0"/>
                <a:ea typeface="Cambria" panose="02040503050406030204" pitchFamily="18" charset="0"/>
              </a:rPr>
              <a:t>αιµοσφαιρίων</a:t>
            </a:r>
            <a:r>
              <a:rPr lang="el-GR" sz="1200" b="1" dirty="0">
                <a:solidFill>
                  <a:schemeClr val="tx2">
                    <a:lumMod val="50000"/>
                  </a:schemeClr>
                </a:solidFill>
                <a:latin typeface="Cambria" panose="02040503050406030204" pitchFamily="18" charset="0"/>
                <a:ea typeface="Cambria" panose="02040503050406030204" pitchFamily="18" charset="0"/>
              </a:rPr>
              <a:t> και ιδιαίτερα </a:t>
            </a:r>
            <a:r>
              <a:rPr lang="el-GR" sz="1200" b="1" dirty="0" err="1">
                <a:solidFill>
                  <a:schemeClr val="tx2">
                    <a:lumMod val="50000"/>
                  </a:schemeClr>
                </a:solidFill>
                <a:latin typeface="Cambria" panose="02040503050406030204" pitchFamily="18" charset="0"/>
                <a:ea typeface="Cambria" panose="02040503050406030204" pitchFamily="18" charset="0"/>
              </a:rPr>
              <a:t>πολυµορφοπύρηνων</a:t>
            </a:r>
            <a:r>
              <a:rPr lang="el-GR" sz="1200" b="1" dirty="0">
                <a:solidFill>
                  <a:schemeClr val="tx2">
                    <a:lumMod val="50000"/>
                  </a:schemeClr>
                </a:solidFill>
                <a:latin typeface="Cambria" panose="02040503050406030204" pitchFamily="18" charset="0"/>
                <a:ea typeface="Cambria" panose="02040503050406030204" pitchFamily="18" charset="0"/>
              </a:rPr>
              <a:t>) ή </a:t>
            </a:r>
          </a:p>
          <a:p>
            <a:pPr marL="742950" lvl="1"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λευκοκυττάρωσης</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αυξηµένος</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αριθµός</a:t>
            </a:r>
            <a:r>
              <a:rPr lang="el-GR" sz="1200" b="1" dirty="0">
                <a:solidFill>
                  <a:schemeClr val="tx2">
                    <a:lumMod val="50000"/>
                  </a:schemeClr>
                </a:solidFill>
                <a:latin typeface="Cambria" panose="02040503050406030204" pitchFamily="18" charset="0"/>
                <a:ea typeface="Cambria" panose="02040503050406030204" pitchFamily="18" charset="0"/>
              </a:rPr>
              <a:t> παθολογικών λευκών </a:t>
            </a:r>
            <a:r>
              <a:rPr lang="el-GR" sz="1200" b="1" dirty="0" err="1">
                <a:solidFill>
                  <a:schemeClr val="tx2">
                    <a:lumMod val="50000"/>
                  </a:schemeClr>
                </a:solidFill>
                <a:latin typeface="Cambria" panose="02040503050406030204" pitchFamily="18" charset="0"/>
                <a:ea typeface="Cambria" panose="02040503050406030204" pitchFamily="18" charset="0"/>
              </a:rPr>
              <a:t>αιµοσφαιρίων</a:t>
            </a:r>
            <a:r>
              <a:rPr lang="el-GR" sz="1200" b="1" dirty="0">
                <a:solidFill>
                  <a:schemeClr val="tx2">
                    <a:lumMod val="50000"/>
                  </a:schemeClr>
                </a:solidFill>
                <a:latin typeface="Cambria" panose="02040503050406030204" pitchFamily="18" charset="0"/>
                <a:ea typeface="Cambria" panose="02040503050406030204" pitchFamily="18" charset="0"/>
              </a:rPr>
              <a:t>) και</a:t>
            </a:r>
          </a:p>
          <a:p>
            <a:pPr marL="742950" lvl="1"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θροµβοπενίας</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ελαττωµένος</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αριθµός</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αιµοπεταλίων</a:t>
            </a:r>
            <a:r>
              <a:rPr lang="el-GR" sz="1200" b="1" dirty="0">
                <a:solidFill>
                  <a:schemeClr val="tx2">
                    <a:lumMod val="50000"/>
                  </a:schemeClr>
                </a:solidFill>
                <a:latin typeface="Cambria" panose="02040503050406030204" pitchFamily="18" charset="0"/>
                <a:ea typeface="Cambria" panose="02040503050406030204" pitchFamily="18" charset="0"/>
              </a:rPr>
              <a:t>)</a:t>
            </a:r>
          </a:p>
          <a:p>
            <a:pPr lvl="1"/>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Τα παραπάνω έχουν ως </a:t>
            </a:r>
            <a:r>
              <a:rPr lang="el-GR" sz="1200" b="1" dirty="0" err="1">
                <a:solidFill>
                  <a:schemeClr val="tx2">
                    <a:lumMod val="50000"/>
                  </a:schemeClr>
                </a:solidFill>
                <a:latin typeface="Cambria" panose="02040503050406030204" pitchFamily="18" charset="0"/>
                <a:ea typeface="Cambria" panose="02040503050406030204" pitchFamily="18" charset="0"/>
              </a:rPr>
              <a:t>αποτέλεσµα</a:t>
            </a:r>
            <a:r>
              <a:rPr lang="el-GR" sz="1200" b="1" dirty="0">
                <a:solidFill>
                  <a:schemeClr val="tx2">
                    <a:lumMod val="50000"/>
                  </a:schemeClr>
                </a:solidFill>
                <a:latin typeface="Cambria" panose="02040503050406030204" pitchFamily="18" charset="0"/>
                <a:ea typeface="Cambria" panose="02040503050406030204" pitchFamily="18" charset="0"/>
              </a:rPr>
              <a:t> </a:t>
            </a:r>
          </a:p>
          <a:p>
            <a:pPr marL="742950" lvl="1"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ωχρότητα, κόπωση, πυρετό µε ή χωρίς </a:t>
            </a:r>
            <a:r>
              <a:rPr lang="el-GR" sz="1200" b="1" dirty="0" err="1">
                <a:solidFill>
                  <a:schemeClr val="tx2">
                    <a:lumMod val="50000"/>
                  </a:schemeClr>
                </a:solidFill>
                <a:latin typeface="Cambria" panose="02040503050406030204" pitchFamily="18" charset="0"/>
                <a:ea typeface="Cambria" panose="02040503050406030204" pitchFamily="18" charset="0"/>
              </a:rPr>
              <a:t>λοίµωξη</a:t>
            </a:r>
            <a:endParaRPr lang="el-GR" sz="1200" b="1" dirty="0">
              <a:solidFill>
                <a:schemeClr val="tx2">
                  <a:lumMod val="50000"/>
                </a:schemeClr>
              </a:solidFill>
              <a:latin typeface="Cambria" panose="02040503050406030204" pitchFamily="18" charset="0"/>
              <a:ea typeface="Cambria" panose="02040503050406030204" pitchFamily="18" charset="0"/>
            </a:endParaRPr>
          </a:p>
          <a:p>
            <a:pPr marL="742950" lvl="1"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αιµορραγικές</a:t>
            </a:r>
            <a:r>
              <a:rPr lang="el-GR" sz="1200" b="1" dirty="0">
                <a:solidFill>
                  <a:schemeClr val="tx2">
                    <a:lumMod val="50000"/>
                  </a:schemeClr>
                </a:solidFill>
                <a:latin typeface="Cambria" panose="02040503050406030204" pitchFamily="18" charset="0"/>
                <a:ea typeface="Cambria" panose="02040503050406030204" pitchFamily="18" charset="0"/>
              </a:rPr>
              <a:t> εκδηλώσεις, ενώ</a:t>
            </a:r>
          </a:p>
          <a:p>
            <a:pPr marL="742950" lvl="1"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ορισµένα</a:t>
            </a:r>
            <a:r>
              <a:rPr lang="el-GR" sz="1200" b="1" dirty="0">
                <a:solidFill>
                  <a:schemeClr val="tx2">
                    <a:lumMod val="50000"/>
                  </a:schemeClr>
                </a:solidFill>
                <a:latin typeface="Cambria" panose="02040503050406030204" pitchFamily="18" charset="0"/>
                <a:ea typeface="Cambria" panose="02040503050406030204" pitchFamily="18" charset="0"/>
              </a:rPr>
              <a:t> παιδιά µ</a:t>
            </a:r>
            <a:r>
              <a:rPr lang="el-GR" sz="1200" b="1" dirty="0" err="1">
                <a:solidFill>
                  <a:schemeClr val="tx2">
                    <a:lumMod val="50000"/>
                  </a:schemeClr>
                </a:solidFill>
                <a:latin typeface="Cambria" panose="02040503050406030204" pitchFamily="18" charset="0"/>
                <a:ea typeface="Cambria" panose="02040503050406030204" pitchFamily="18" charset="0"/>
              </a:rPr>
              <a:t>πορεί</a:t>
            </a:r>
            <a:r>
              <a:rPr lang="el-GR" sz="1200" b="1" dirty="0">
                <a:solidFill>
                  <a:schemeClr val="tx2">
                    <a:lumMod val="50000"/>
                  </a:schemeClr>
                </a:solidFill>
                <a:latin typeface="Cambria" panose="02040503050406030204" pitchFamily="18" charset="0"/>
                <a:ea typeface="Cambria" panose="02040503050406030204" pitchFamily="18" charset="0"/>
              </a:rPr>
              <a:t> να </a:t>
            </a:r>
            <a:r>
              <a:rPr lang="el-GR" sz="1200" b="1" dirty="0" err="1">
                <a:solidFill>
                  <a:schemeClr val="tx2">
                    <a:lumMod val="50000"/>
                  </a:schemeClr>
                </a:solidFill>
                <a:latin typeface="Cambria" panose="02040503050406030204" pitchFamily="18" charset="0"/>
                <a:ea typeface="Cambria" panose="02040503050406030204" pitchFamily="18" charset="0"/>
              </a:rPr>
              <a:t>εµφανίσουν</a:t>
            </a:r>
            <a:r>
              <a:rPr lang="el-GR" sz="1200" b="1" dirty="0">
                <a:solidFill>
                  <a:schemeClr val="tx2">
                    <a:lumMod val="50000"/>
                  </a:schemeClr>
                </a:solidFill>
                <a:latin typeface="Cambria" panose="02040503050406030204" pitchFamily="18" charset="0"/>
                <a:ea typeface="Cambria" panose="02040503050406030204" pitchFamily="18" charset="0"/>
              </a:rPr>
              <a:t> οστικά άλγη που οφείλονται στη διήθηση του µ</a:t>
            </a:r>
            <a:r>
              <a:rPr lang="el-GR" sz="1200" b="1" dirty="0" err="1">
                <a:solidFill>
                  <a:schemeClr val="tx2">
                    <a:lumMod val="50000"/>
                  </a:schemeClr>
                </a:solidFill>
                <a:latin typeface="Cambria" panose="02040503050406030204" pitchFamily="18" charset="0"/>
                <a:ea typeface="Cambria" panose="02040503050406030204" pitchFamily="18" charset="0"/>
              </a:rPr>
              <a:t>υελού</a:t>
            </a:r>
            <a:r>
              <a:rPr lang="el-GR" sz="1200" b="1" dirty="0">
                <a:solidFill>
                  <a:schemeClr val="tx2">
                    <a:lumMod val="50000"/>
                  </a:schemeClr>
                </a:solidFill>
                <a:latin typeface="Cambria" panose="02040503050406030204" pitchFamily="18" charset="0"/>
                <a:ea typeface="Cambria" panose="02040503050406030204" pitchFamily="18" charset="0"/>
              </a:rPr>
              <a:t> των οστών από τα παθολογικά κύτταρα</a:t>
            </a:r>
          </a:p>
          <a:p>
            <a:pPr lvl="1"/>
            <a:endParaRPr lang="el-GR" sz="1200" b="1" dirty="0">
              <a:solidFill>
                <a:srgbClr val="C00000"/>
              </a:solidFill>
              <a:latin typeface="Cambria" panose="02040503050406030204" pitchFamily="18" charset="0"/>
              <a:ea typeface="Cambria" panose="02040503050406030204" pitchFamily="18" charset="0"/>
            </a:endParaRPr>
          </a:p>
          <a:p>
            <a:pPr lvl="1" algn="just"/>
            <a:endParaRPr lang="el-GR" sz="1200" b="1" dirty="0">
              <a:solidFill>
                <a:schemeClr val="tx2">
                  <a:lumMod val="50000"/>
                </a:schemeClr>
              </a:solidFill>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C93CF69F-644A-B04B-6285-CC0CA044A979}"/>
              </a:ext>
            </a:extLst>
          </p:cNvPr>
          <p:cNvSpPr txBox="1"/>
          <p:nvPr/>
        </p:nvSpPr>
        <p:spPr>
          <a:xfrm>
            <a:off x="445126" y="3789040"/>
            <a:ext cx="8015305" cy="2893100"/>
          </a:xfrm>
          <a:prstGeom prst="rect">
            <a:avLst/>
          </a:prstGeom>
          <a:noFill/>
        </p:spPr>
        <p:txBody>
          <a:bodyPr wrap="square">
            <a:spAutoFit/>
          </a:bodyPr>
          <a:lstStyle/>
          <a:p>
            <a:pPr algn="r"/>
            <a:r>
              <a:rPr lang="en-US" sz="1400" b="1" dirty="0">
                <a:solidFill>
                  <a:srgbClr val="C00000"/>
                </a:solidFill>
                <a:latin typeface="Cambria" panose="02040503050406030204" pitchFamily="18" charset="0"/>
                <a:ea typeface="Cambria" panose="02040503050406030204" pitchFamily="18" charset="0"/>
              </a:rPr>
              <a:t>Clinical picture</a:t>
            </a:r>
          </a:p>
          <a:p>
            <a:pPr marL="171450"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Clonal overproduction of a pathological population of marrow precursor cells, leading to a reduction or even disappearance of normal cells</a:t>
            </a:r>
          </a:p>
          <a:p>
            <a:pPr marL="171450" indent="-171450">
              <a:buFont typeface="Wingdings" panose="05000000000000000000" pitchFamily="2" charset="2"/>
              <a:buChar char="§"/>
            </a:pPr>
            <a:endParaRPr lang="en-US" sz="1200" b="1" dirty="0">
              <a:solidFill>
                <a:schemeClr val="tx2">
                  <a:lumMod val="75000"/>
                </a:schemeClr>
              </a:solidFill>
              <a:latin typeface="Cambria" panose="02040503050406030204" pitchFamily="18" charset="0"/>
              <a:ea typeface="Cambria" panose="02040503050406030204" pitchFamily="18" charset="0"/>
            </a:endParaRPr>
          </a:p>
          <a:p>
            <a:pPr marL="171450"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This has as a consequence the reduction of the mature blood elements, i.e. the</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appearance of anemia (decreased hemoglobin and hematocrit)</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leukopenia (decreased number of white blood cells and especially polymorphonuclear cells) or</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leukocytosis (increased number of abnormal white blood cells) and</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thrombocytopenia (reduced number of blood platelets)</a:t>
            </a:r>
            <a:endParaRPr lang="el-GR" sz="1200" b="1" dirty="0">
              <a:solidFill>
                <a:schemeClr val="tx2">
                  <a:lumMod val="75000"/>
                </a:schemeClr>
              </a:solidFill>
              <a:latin typeface="Cambria" panose="02040503050406030204" pitchFamily="18" charset="0"/>
              <a:ea typeface="Cambria" panose="02040503050406030204" pitchFamily="18" charset="0"/>
            </a:endParaRPr>
          </a:p>
          <a:p>
            <a:pPr marL="171450"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The above results</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paleness, fatigue, fever with or without infection</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hemorrhagic manifestations, while</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some children may develop bone </a:t>
            </a:r>
            <a:r>
              <a:rPr lang="en-GB" sz="1200" b="1" dirty="0">
                <a:solidFill>
                  <a:schemeClr val="tx2">
                    <a:lumMod val="75000"/>
                  </a:schemeClr>
                </a:solidFill>
                <a:latin typeface="Cambria" panose="02040503050406030204" pitchFamily="18" charset="0"/>
                <a:ea typeface="Cambria" panose="02040503050406030204" pitchFamily="18" charset="0"/>
              </a:rPr>
              <a:t>pain </a:t>
            </a:r>
            <a:r>
              <a:rPr lang="en-US" sz="1200" b="1" dirty="0">
                <a:solidFill>
                  <a:schemeClr val="tx2">
                    <a:lumMod val="75000"/>
                  </a:schemeClr>
                </a:solidFill>
                <a:latin typeface="Cambria" panose="02040503050406030204" pitchFamily="18" charset="0"/>
                <a:ea typeface="Cambria" panose="02040503050406030204" pitchFamily="18" charset="0"/>
              </a:rPr>
              <a:t>due to the infiltration of the bone marrow by pathological cells</a:t>
            </a:r>
            <a:endParaRPr lang="el-GR" sz="1200" b="1" dirty="0">
              <a:solidFill>
                <a:schemeClr val="tx2">
                  <a:lumMod val="75000"/>
                </a:schemeClr>
              </a:solidFill>
              <a:latin typeface="Cambria" panose="02040503050406030204" pitchFamily="18" charset="0"/>
              <a:ea typeface="Cambria" panose="02040503050406030204" pitchFamily="18" charset="0"/>
            </a:endParaRPr>
          </a:p>
          <a:p>
            <a:pPr marL="628650" lvl="1" indent="-171450">
              <a:buFont typeface="Wingdings" panose="05000000000000000000" pitchFamily="2" charset="2"/>
              <a:buChar char="§"/>
            </a:pPr>
            <a:endParaRPr lang="el-GR" sz="1200" b="1" dirty="0">
              <a:solidFill>
                <a:schemeClr val="tx2">
                  <a:lumMod val="75000"/>
                </a:schemeClr>
              </a:solidFill>
              <a:latin typeface="Cambria" panose="02040503050406030204" pitchFamily="18" charset="0"/>
              <a:ea typeface="Cambria" panose="02040503050406030204" pitchFamily="18" charset="0"/>
            </a:endParaRPr>
          </a:p>
          <a:p>
            <a:pPr marL="171450" indent="-171450">
              <a:buFont typeface="Wingdings" panose="05000000000000000000" pitchFamily="2" charset="2"/>
              <a:buChar char="§"/>
            </a:pPr>
            <a:endParaRPr lang="en-US" sz="1200" b="1"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2964005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C6E8A96-EFA0-43DB-810E-921E5C56C0BB}"/>
              </a:ext>
            </a:extLst>
          </p:cNvPr>
          <p:cNvSpPr>
            <a:spLocks noGrp="1"/>
          </p:cNvSpPr>
          <p:nvPr>
            <p:ph sz="half" idx="1"/>
          </p:nvPr>
        </p:nvSpPr>
        <p:spPr>
          <a:xfrm>
            <a:off x="190023" y="1920983"/>
            <a:ext cx="4464496" cy="4351338"/>
          </a:xfrm>
        </p:spPr>
        <p:txBody>
          <a:bodyPr>
            <a:normAutofit/>
          </a:bodyPr>
          <a:lstStyle/>
          <a:p>
            <a:pPr marL="285750" indent="-285750" algn="just">
              <a:buClr>
                <a:schemeClr val="tx2">
                  <a:lumMod val="75000"/>
                </a:schemeClr>
              </a:buClr>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Αναιμία </a:t>
            </a:r>
            <a:r>
              <a:rPr lang="el-GR" sz="1200" b="1" dirty="0" err="1">
                <a:solidFill>
                  <a:schemeClr val="tx2">
                    <a:lumMod val="50000"/>
                  </a:schemeClr>
                </a:solidFill>
                <a:latin typeface="Cambria" panose="02040503050406030204" pitchFamily="18" charset="0"/>
                <a:ea typeface="Cambria" panose="02040503050406030204" pitchFamily="18" charset="0"/>
              </a:rPr>
              <a:t>νορμοκυτταρική</a:t>
            </a:r>
            <a:r>
              <a:rPr lang="el-GR" sz="1200" b="1" dirty="0">
                <a:solidFill>
                  <a:schemeClr val="tx2">
                    <a:lumMod val="50000"/>
                  </a:schemeClr>
                </a:solidFill>
                <a:latin typeface="Cambria" panose="02040503050406030204" pitchFamily="18" charset="0"/>
                <a:ea typeface="Cambria" panose="02040503050406030204" pitchFamily="18" charset="0"/>
              </a:rPr>
              <a:t> (αδυναμία, κόπωση) </a:t>
            </a:r>
            <a:endParaRPr lang="en-US"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Clr>
                <a:schemeClr val="tx2">
                  <a:lumMod val="75000"/>
                </a:schemeClr>
              </a:buClr>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Θρομβοπενία</a:t>
            </a:r>
            <a:r>
              <a:rPr lang="el-GR" sz="1200" b="1" dirty="0">
                <a:solidFill>
                  <a:schemeClr val="tx2">
                    <a:lumMod val="50000"/>
                  </a:schemeClr>
                </a:solidFill>
                <a:latin typeface="Cambria" panose="02040503050406030204" pitchFamily="18" charset="0"/>
                <a:ea typeface="Cambria" panose="02040503050406030204" pitchFamily="18" charset="0"/>
              </a:rPr>
              <a:t>(αιμορραγικές εκδηλώσεις)</a:t>
            </a:r>
            <a:endParaRPr lang="en-US"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Clr>
                <a:schemeClr val="tx2">
                  <a:lumMod val="75000"/>
                </a:schemeClr>
              </a:buClr>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Ουδετεροπενία</a:t>
            </a:r>
            <a:r>
              <a:rPr lang="el-GR" sz="1200" b="1" dirty="0">
                <a:solidFill>
                  <a:schemeClr val="tx2">
                    <a:lumMod val="50000"/>
                  </a:schemeClr>
                </a:solidFill>
                <a:latin typeface="Cambria" panose="02040503050406030204" pitchFamily="18" charset="0"/>
                <a:ea typeface="Cambria" panose="02040503050406030204" pitchFamily="18" charset="0"/>
              </a:rPr>
              <a:t> (πυρετό-λοιμώξεις)</a:t>
            </a:r>
          </a:p>
          <a:p>
            <a:pPr marL="285750" indent="-285750" algn="just">
              <a:buClr>
                <a:schemeClr val="tx2">
                  <a:lumMod val="75000"/>
                </a:schemeClr>
              </a:buClr>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Διαταραχή </a:t>
            </a:r>
            <a:r>
              <a:rPr lang="el-GR" sz="1200" b="1" dirty="0" err="1">
                <a:solidFill>
                  <a:schemeClr val="tx2">
                    <a:lumMod val="50000"/>
                  </a:schemeClr>
                </a:solidFill>
                <a:latin typeface="Cambria" panose="02040503050406030204" pitchFamily="18" charset="0"/>
                <a:ea typeface="Cambria" panose="02040503050406030204" pitchFamily="18" charset="0"/>
              </a:rPr>
              <a:t>μικροκυκλοφορίας</a:t>
            </a:r>
            <a:r>
              <a:rPr lang="el-GR" sz="1200" b="1" dirty="0">
                <a:solidFill>
                  <a:schemeClr val="tx2">
                    <a:lumMod val="50000"/>
                  </a:schemeClr>
                </a:solidFill>
                <a:latin typeface="Cambria" panose="02040503050406030204" pitchFamily="18" charset="0"/>
                <a:ea typeface="Cambria" panose="02040503050406030204" pitchFamily="18" charset="0"/>
              </a:rPr>
              <a:t> (Λευκόσταση)</a:t>
            </a:r>
          </a:p>
          <a:p>
            <a:pPr marL="651510" lvl="1" indent="-285750" algn="just">
              <a:buClr>
                <a:schemeClr val="tx2">
                  <a:lumMod val="75000"/>
                </a:schemeClr>
              </a:buClr>
              <a:buFont typeface="Wingdings" panose="05000000000000000000" pitchFamily="2" charset="2"/>
              <a:buChar char="§"/>
            </a:pPr>
            <a:r>
              <a:rPr lang="en-GB" sz="1200" b="1" dirty="0">
                <a:solidFill>
                  <a:schemeClr val="tx2">
                    <a:lumMod val="50000"/>
                  </a:schemeClr>
                </a:solidFill>
                <a:latin typeface="Cambria" panose="02040503050406030204" pitchFamily="18" charset="0"/>
                <a:ea typeface="Cambria" panose="02040503050406030204" pitchFamily="18" charset="0"/>
              </a:rPr>
              <a:t>WBC&gt;</a:t>
            </a:r>
            <a:r>
              <a:rPr lang="el-GR" sz="1200" b="1" dirty="0">
                <a:solidFill>
                  <a:schemeClr val="tx2">
                    <a:lumMod val="50000"/>
                  </a:schemeClr>
                </a:solidFill>
                <a:latin typeface="Cambria" panose="02040503050406030204" pitchFamily="18" charset="0"/>
                <a:ea typeface="Cambria" panose="02040503050406030204" pitchFamily="18" charset="0"/>
              </a:rPr>
              <a:t>50.000/</a:t>
            </a:r>
            <a:r>
              <a:rPr lang="el-GR" sz="1200" b="1" dirty="0" err="1">
                <a:solidFill>
                  <a:schemeClr val="tx2">
                    <a:lumMod val="50000"/>
                  </a:schemeClr>
                </a:solidFill>
                <a:latin typeface="Cambria" panose="02040503050406030204" pitchFamily="18" charset="0"/>
                <a:ea typeface="Cambria" panose="02040503050406030204" pitchFamily="18" charset="0"/>
              </a:rPr>
              <a:t>μl</a:t>
            </a:r>
            <a:endParaRPr lang="el-GR" sz="1200" b="1" dirty="0">
              <a:solidFill>
                <a:schemeClr val="tx2">
                  <a:lumMod val="50000"/>
                </a:schemeClr>
              </a:solidFill>
              <a:latin typeface="Cambria" panose="02040503050406030204" pitchFamily="18" charset="0"/>
              <a:ea typeface="Cambria" panose="02040503050406030204" pitchFamily="18" charset="0"/>
            </a:endParaRPr>
          </a:p>
          <a:p>
            <a:pPr marL="651510" lvl="1" indent="-285750" algn="just">
              <a:buClr>
                <a:schemeClr val="tx2">
                  <a:lumMod val="75000"/>
                </a:schemeClr>
              </a:buClr>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Βλάστες</a:t>
            </a:r>
            <a:r>
              <a:rPr lang="el-GR" sz="1200" b="1" dirty="0">
                <a:solidFill>
                  <a:schemeClr val="tx2">
                    <a:lumMod val="50000"/>
                  </a:schemeClr>
                </a:solidFill>
                <a:latin typeface="Cambria" panose="02040503050406030204" pitchFamily="18" charset="0"/>
                <a:ea typeface="Cambria" panose="02040503050406030204" pitchFamily="18" charset="0"/>
              </a:rPr>
              <a:t> σχηματίζουν συσσωματώματα τα οποία φράσσουν μικρά αγγεία (δύσπνοια, σύγχυση, </a:t>
            </a:r>
            <a:r>
              <a:rPr lang="el-GR" sz="1200" b="1" dirty="0" err="1">
                <a:solidFill>
                  <a:schemeClr val="tx2">
                    <a:lumMod val="50000"/>
                  </a:schemeClr>
                </a:solidFill>
                <a:latin typeface="Cambria" panose="02040503050406030204" pitchFamily="18" charset="0"/>
                <a:ea typeface="Cambria" panose="02040503050406030204" pitchFamily="18" charset="0"/>
              </a:rPr>
              <a:t>ολιγουρία</a:t>
            </a:r>
            <a:r>
              <a:rPr lang="el-GR" sz="1200" b="1" dirty="0">
                <a:solidFill>
                  <a:schemeClr val="tx2">
                    <a:lumMod val="50000"/>
                  </a:schemeClr>
                </a:solidFill>
                <a:latin typeface="Cambria" panose="02040503050406030204" pitchFamily="18" charset="0"/>
                <a:ea typeface="Cambria" panose="02040503050406030204" pitchFamily="18" charset="0"/>
              </a:rPr>
              <a:t> λόγω νεφρικής βλάβης</a:t>
            </a:r>
            <a:r>
              <a:rPr lang="en-GB" sz="1200" b="1" dirty="0">
                <a:solidFill>
                  <a:schemeClr val="tx2">
                    <a:lumMod val="50000"/>
                  </a:schemeClr>
                </a:solidFill>
                <a:latin typeface="Cambria" panose="02040503050406030204" pitchFamily="18" charset="0"/>
                <a:ea typeface="Cambria" panose="02040503050406030204" pitchFamily="18" charset="0"/>
              </a:rPr>
              <a:t>)</a:t>
            </a:r>
          </a:p>
          <a:p>
            <a:pPr marL="651510" lvl="1" indent="-285750" algn="just">
              <a:buClr>
                <a:schemeClr val="tx2">
                  <a:lumMod val="75000"/>
                </a:schemeClr>
              </a:buClr>
              <a:buFont typeface="Wingdings" panose="05000000000000000000" pitchFamily="2" charset="2"/>
              <a:buChar char="§"/>
            </a:pPr>
            <a:endParaRPr lang="en-GB" sz="1200" b="1" dirty="0">
              <a:solidFill>
                <a:schemeClr val="tx2">
                  <a:lumMod val="50000"/>
                </a:schemeClr>
              </a:solidFill>
              <a:latin typeface="Cambria" panose="02040503050406030204" pitchFamily="18" charset="0"/>
              <a:ea typeface="Cambria" panose="02040503050406030204" pitchFamily="18" charset="0"/>
            </a:endParaRPr>
          </a:p>
          <a:p>
            <a:pPr marL="365760" lvl="1" indent="0" algn="just">
              <a:buClr>
                <a:schemeClr val="tx2">
                  <a:lumMod val="75000"/>
                </a:schemeClr>
              </a:buClr>
              <a:buNone/>
            </a:pPr>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Clr>
                <a:schemeClr val="tx2">
                  <a:lumMod val="75000"/>
                </a:schemeClr>
              </a:buClr>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Normocytic anemia (weakness, fatigue)</a:t>
            </a:r>
          </a:p>
          <a:p>
            <a:pPr marL="285750" indent="-285750" algn="just">
              <a:buClr>
                <a:schemeClr val="tx2">
                  <a:lumMod val="75000"/>
                </a:schemeClr>
              </a:buClr>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Thrombocytopenia (bleeding events)</a:t>
            </a:r>
          </a:p>
          <a:p>
            <a:pPr marL="285750" indent="-285750" algn="just">
              <a:buClr>
                <a:schemeClr val="tx2">
                  <a:lumMod val="75000"/>
                </a:schemeClr>
              </a:buClr>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Neutropenia (fever-infections)</a:t>
            </a:r>
          </a:p>
          <a:p>
            <a:pPr marL="285750" indent="-285750" algn="just">
              <a:buClr>
                <a:schemeClr val="tx2">
                  <a:lumMod val="75000"/>
                </a:schemeClr>
              </a:buClr>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Microcirculatory disorder (</a:t>
            </a:r>
            <a:r>
              <a:rPr lang="en-US" sz="1200" b="1" dirty="0" err="1">
                <a:solidFill>
                  <a:schemeClr val="tx2">
                    <a:lumMod val="50000"/>
                  </a:schemeClr>
                </a:solidFill>
                <a:latin typeface="Cambria" panose="02040503050406030204" pitchFamily="18" charset="0"/>
                <a:ea typeface="Cambria" panose="02040503050406030204" pitchFamily="18" charset="0"/>
              </a:rPr>
              <a:t>Leukostasis</a:t>
            </a:r>
            <a:r>
              <a:rPr lang="en-US" sz="1200" b="1" dirty="0">
                <a:solidFill>
                  <a:schemeClr val="tx2">
                    <a:lumMod val="50000"/>
                  </a:schemeClr>
                </a:solidFill>
                <a:latin typeface="Cambria" panose="02040503050406030204" pitchFamily="18" charset="0"/>
                <a:ea typeface="Cambria" panose="02040503050406030204" pitchFamily="18" charset="0"/>
              </a:rPr>
              <a:t>)</a:t>
            </a:r>
          </a:p>
          <a:p>
            <a:pPr marL="651510" lvl="1" indent="-285750" algn="just">
              <a:buClr>
                <a:schemeClr val="tx2">
                  <a:lumMod val="75000"/>
                </a:schemeClr>
              </a:buClr>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WBC&gt;50,000/</a:t>
            </a:r>
            <a:r>
              <a:rPr lang="el-GR" sz="1200" b="1" dirty="0">
                <a:solidFill>
                  <a:schemeClr val="tx2">
                    <a:lumMod val="50000"/>
                  </a:schemeClr>
                </a:solidFill>
                <a:latin typeface="Cambria" panose="02040503050406030204" pitchFamily="18" charset="0"/>
                <a:ea typeface="Cambria" panose="02040503050406030204" pitchFamily="18" charset="0"/>
              </a:rPr>
              <a:t>μ</a:t>
            </a:r>
            <a:r>
              <a:rPr lang="en-US" sz="1200" b="1" dirty="0">
                <a:solidFill>
                  <a:schemeClr val="tx2">
                    <a:lumMod val="50000"/>
                  </a:schemeClr>
                </a:solidFill>
                <a:latin typeface="Cambria" panose="02040503050406030204" pitchFamily="18" charset="0"/>
                <a:ea typeface="Cambria" panose="02040503050406030204" pitchFamily="18" charset="0"/>
              </a:rPr>
              <a:t>l</a:t>
            </a:r>
          </a:p>
          <a:p>
            <a:pPr marL="651510" lvl="1" indent="-285750" algn="just">
              <a:buClr>
                <a:schemeClr val="tx2">
                  <a:lumMod val="75000"/>
                </a:schemeClr>
              </a:buClr>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Blasts form aggregates that block small vessels (dyspnea, confusion, oliguria due to kidney damage)</a:t>
            </a:r>
            <a:endParaRPr lang="el-GR" sz="1200"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75000"/>
                </a:schemeClr>
              </a:buClr>
            </a:pPr>
            <a:endParaRPr lang="el-GR" sz="1200" dirty="0">
              <a:solidFill>
                <a:schemeClr val="tx2">
                  <a:lumMod val="50000"/>
                </a:schemeClr>
              </a:solidFill>
            </a:endParaRPr>
          </a:p>
        </p:txBody>
      </p:sp>
      <p:sp>
        <p:nvSpPr>
          <p:cNvPr id="4" name="Θέση περιεχομένου 3">
            <a:extLst>
              <a:ext uri="{FF2B5EF4-FFF2-40B4-BE49-F238E27FC236}">
                <a16:creationId xmlns:a16="http://schemas.microsoft.com/office/drawing/2014/main" id="{1A167B61-2F7D-492D-8C95-84E860A59F17}"/>
              </a:ext>
            </a:extLst>
          </p:cNvPr>
          <p:cNvSpPr>
            <a:spLocks noGrp="1"/>
          </p:cNvSpPr>
          <p:nvPr>
            <p:ph sz="half" idx="2"/>
          </p:nvPr>
        </p:nvSpPr>
        <p:spPr>
          <a:xfrm>
            <a:off x="4629150" y="1825625"/>
            <a:ext cx="3975298" cy="4351338"/>
          </a:xfrm>
        </p:spPr>
        <p:txBody>
          <a:bodyPr>
            <a:normAutofit/>
          </a:bodyPr>
          <a:lstStyle/>
          <a:p>
            <a:pPr marL="285750" indent="-285750" algn="just">
              <a:buClr>
                <a:schemeClr val="tx2">
                  <a:lumMod val="75000"/>
                </a:schemeClr>
              </a:buClr>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Διάχυτη ενδοαγγειακή πήξη (στην ΟΜΛ Μ3, Μ4, Μ5) </a:t>
            </a:r>
          </a:p>
          <a:p>
            <a:pPr marL="285750" indent="-285750" algn="just">
              <a:buClr>
                <a:schemeClr val="tx2">
                  <a:lumMod val="75000"/>
                </a:schemeClr>
              </a:buClr>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Αυξημένη LDH</a:t>
            </a:r>
          </a:p>
          <a:p>
            <a:pPr marL="285750" indent="-285750" algn="just">
              <a:buClr>
                <a:schemeClr val="tx2">
                  <a:lumMod val="75000"/>
                </a:schemeClr>
              </a:buClr>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Υπερκαλιαιμία, </a:t>
            </a:r>
            <a:r>
              <a:rPr lang="el-GR" sz="1200" b="1" dirty="0" err="1">
                <a:solidFill>
                  <a:schemeClr val="tx2">
                    <a:lumMod val="50000"/>
                  </a:schemeClr>
                </a:solidFill>
                <a:latin typeface="Cambria" panose="02040503050406030204" pitchFamily="18" charset="0"/>
                <a:ea typeface="Cambria" panose="02040503050406030204" pitchFamily="18" charset="0"/>
              </a:rPr>
              <a:t>υπερφωσφαταιμία</a:t>
            </a:r>
            <a:r>
              <a:rPr lang="el-GR" sz="1200" b="1" dirty="0">
                <a:solidFill>
                  <a:schemeClr val="tx2">
                    <a:lumMod val="50000"/>
                  </a:schemeClr>
                </a:solidFill>
                <a:latin typeface="Cambria" panose="02040503050406030204" pitchFamily="18" charset="0"/>
                <a:ea typeface="Cambria" panose="02040503050406030204" pitchFamily="18" charset="0"/>
              </a:rPr>
              <a:t>, </a:t>
            </a:r>
            <a:r>
              <a:rPr lang="el-GR" sz="1200" b="1" dirty="0" err="1">
                <a:solidFill>
                  <a:schemeClr val="tx2">
                    <a:lumMod val="50000"/>
                  </a:schemeClr>
                </a:solidFill>
                <a:latin typeface="Cambria" panose="02040503050406030204" pitchFamily="18" charset="0"/>
                <a:ea typeface="Cambria" panose="02040503050406030204" pitchFamily="18" charset="0"/>
              </a:rPr>
              <a:t>υποασβεστιαιμία</a:t>
            </a:r>
            <a:r>
              <a:rPr lang="el-GR" sz="1200" b="1" dirty="0">
                <a:solidFill>
                  <a:schemeClr val="tx2">
                    <a:lumMod val="50000"/>
                  </a:schemeClr>
                </a:solidFill>
                <a:latin typeface="Cambria" panose="02040503050406030204" pitchFamily="18" charset="0"/>
                <a:ea typeface="Cambria" panose="02040503050406030204" pitchFamily="18" charset="0"/>
              </a:rPr>
              <a:t> λόγω αυτόματης λύσης βλαστών</a:t>
            </a:r>
          </a:p>
          <a:p>
            <a:pPr marL="285750" indent="-285750" algn="just">
              <a:buClr>
                <a:schemeClr val="tx2">
                  <a:lumMod val="75000"/>
                </a:schemeClr>
              </a:buClr>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Υπερουριχαιμία</a:t>
            </a:r>
            <a:r>
              <a:rPr lang="el-GR" sz="1200" b="1" dirty="0">
                <a:solidFill>
                  <a:schemeClr val="tx2">
                    <a:lumMod val="50000"/>
                  </a:schemeClr>
                </a:solidFill>
                <a:latin typeface="Cambria" panose="02040503050406030204" pitchFamily="18" charset="0"/>
                <a:ea typeface="Cambria" panose="02040503050406030204" pitchFamily="18" charset="0"/>
              </a:rPr>
              <a:t> λόγω μεταβολισμού των </a:t>
            </a:r>
            <a:r>
              <a:rPr lang="el-GR" sz="1200" b="1" dirty="0" err="1">
                <a:solidFill>
                  <a:schemeClr val="tx2">
                    <a:lumMod val="50000"/>
                  </a:schemeClr>
                </a:solidFill>
                <a:latin typeface="Cambria" panose="02040503050406030204" pitchFamily="18" charset="0"/>
                <a:ea typeface="Cambria" panose="02040503050406030204" pitchFamily="18" charset="0"/>
              </a:rPr>
              <a:t>πουρινών</a:t>
            </a:r>
            <a:r>
              <a:rPr lang="el-GR" sz="1200" b="1" dirty="0">
                <a:solidFill>
                  <a:schemeClr val="tx2">
                    <a:lumMod val="50000"/>
                  </a:schemeClr>
                </a:solidFill>
                <a:latin typeface="Cambria" panose="02040503050406030204" pitchFamily="18" charset="0"/>
                <a:ea typeface="Cambria" panose="02040503050406030204" pitchFamily="18" charset="0"/>
              </a:rPr>
              <a:t>, (Α,G) που προέρχονται από τους πυρήνες των καταστρεφόμενων βλαστών και επακόλουθη νεφρική βλάβη</a:t>
            </a:r>
            <a:endParaRPr lang="en-GB"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Clr>
                <a:schemeClr val="tx2">
                  <a:lumMod val="75000"/>
                </a:schemeClr>
              </a:buClr>
              <a:buFont typeface="Wingdings" panose="05000000000000000000" pitchFamily="2" charset="2"/>
              <a:buChar char="§"/>
            </a:pPr>
            <a:endParaRPr lang="el-GR" sz="1200"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75000"/>
                </a:schemeClr>
              </a:buClr>
            </a:pPr>
            <a:r>
              <a:rPr lang="en-US" sz="1200" b="1" dirty="0">
                <a:solidFill>
                  <a:schemeClr val="tx2">
                    <a:lumMod val="50000"/>
                  </a:schemeClr>
                </a:solidFill>
                <a:latin typeface="Cambria" panose="02040503050406030204" pitchFamily="18" charset="0"/>
                <a:ea typeface="Cambria" panose="02040503050406030204" pitchFamily="18" charset="0"/>
              </a:rPr>
              <a:t>Disseminated intravascular coagulation ( especially in AML M3, M4, M5)</a:t>
            </a:r>
          </a:p>
          <a:p>
            <a:pPr>
              <a:buClr>
                <a:schemeClr val="tx2">
                  <a:lumMod val="75000"/>
                </a:schemeClr>
              </a:buClr>
            </a:pPr>
            <a:r>
              <a:rPr lang="en-US" sz="1200" b="1" dirty="0">
                <a:solidFill>
                  <a:schemeClr val="tx2">
                    <a:lumMod val="50000"/>
                  </a:schemeClr>
                </a:solidFill>
                <a:latin typeface="Cambria" panose="02040503050406030204" pitchFamily="18" charset="0"/>
                <a:ea typeface="Cambria" panose="02040503050406030204" pitchFamily="18" charset="0"/>
              </a:rPr>
              <a:t>Increased LDH</a:t>
            </a:r>
          </a:p>
          <a:p>
            <a:pPr>
              <a:buClr>
                <a:schemeClr val="tx2">
                  <a:lumMod val="75000"/>
                </a:schemeClr>
              </a:buClr>
            </a:pPr>
            <a:r>
              <a:rPr lang="en-US" sz="1200" b="1" dirty="0">
                <a:solidFill>
                  <a:schemeClr val="tx2">
                    <a:lumMod val="50000"/>
                  </a:schemeClr>
                </a:solidFill>
                <a:latin typeface="Cambria" panose="02040503050406030204" pitchFamily="18" charset="0"/>
                <a:ea typeface="Cambria" panose="02040503050406030204" pitchFamily="18" charset="0"/>
              </a:rPr>
              <a:t>Hyperkalemia, hyperphosphatemia, hypocalcemia due to autolysis of blasts</a:t>
            </a:r>
          </a:p>
          <a:p>
            <a:pPr>
              <a:buClr>
                <a:schemeClr val="tx2">
                  <a:lumMod val="75000"/>
                </a:schemeClr>
              </a:buClr>
            </a:pPr>
            <a:r>
              <a:rPr lang="en-US" sz="1200" b="1" dirty="0">
                <a:solidFill>
                  <a:schemeClr val="tx2">
                    <a:lumMod val="50000"/>
                  </a:schemeClr>
                </a:solidFill>
                <a:latin typeface="Cambria" panose="02040503050406030204" pitchFamily="18" charset="0"/>
                <a:ea typeface="Cambria" panose="02040503050406030204" pitchFamily="18" charset="0"/>
              </a:rPr>
              <a:t>Hyperuricemia due to metabolism of purines, (A,G) derived from the nuclei of the destroyed blasts and subsequent renal damage</a:t>
            </a:r>
            <a:endParaRPr lang="el-GR" sz="1200" b="1" dirty="0">
              <a:solidFill>
                <a:schemeClr val="tx2">
                  <a:lumMod val="50000"/>
                </a:schemeClr>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A6D04095-E162-4D82-BECF-7523DABC6877}"/>
              </a:ext>
            </a:extLst>
          </p:cNvPr>
          <p:cNvSpPr txBox="1"/>
          <p:nvPr/>
        </p:nvSpPr>
        <p:spPr>
          <a:xfrm>
            <a:off x="1100758" y="406828"/>
            <a:ext cx="7056784" cy="1323439"/>
          </a:xfrm>
          <a:prstGeom prst="rect">
            <a:avLst/>
          </a:prstGeom>
          <a:noFill/>
        </p:spPr>
        <p:txBody>
          <a:bodyPr wrap="square">
            <a:spAutoFit/>
          </a:bodyPr>
          <a:lstStyle/>
          <a:p>
            <a:pPr algn="ctr"/>
            <a:r>
              <a:rPr lang="el-GR" sz="2000" b="1" dirty="0">
                <a:solidFill>
                  <a:srgbClr val="C00000"/>
                </a:solidFill>
                <a:latin typeface="Cambria" panose="02040503050406030204" pitchFamily="18" charset="0"/>
                <a:ea typeface="Cambria" panose="02040503050406030204" pitchFamily="18" charset="0"/>
              </a:rPr>
              <a:t>Kλινική εικόνα</a:t>
            </a:r>
            <a:r>
              <a:rPr lang="en-GB" sz="2000" b="1" dirty="0">
                <a:solidFill>
                  <a:srgbClr val="C00000"/>
                </a:solidFill>
                <a:latin typeface="Cambria" panose="02040503050406030204" pitchFamily="18" charset="0"/>
                <a:ea typeface="Cambria" panose="02040503050406030204" pitchFamily="18" charset="0"/>
              </a:rPr>
              <a:t> </a:t>
            </a:r>
            <a:r>
              <a:rPr lang="el-GR" sz="2000" b="1" dirty="0">
                <a:solidFill>
                  <a:srgbClr val="C00000"/>
                </a:solidFill>
                <a:latin typeface="Cambria" panose="02040503050406030204" pitchFamily="18" charset="0"/>
                <a:ea typeface="Cambria" panose="02040503050406030204" pitchFamily="18" charset="0"/>
              </a:rPr>
              <a:t>και εργαστηριακά ευρήματα οξειών λευχαιμιών </a:t>
            </a:r>
            <a:endParaRPr lang="en-GB" sz="2000" b="1" dirty="0">
              <a:solidFill>
                <a:srgbClr val="C00000"/>
              </a:solidFill>
              <a:latin typeface="Cambria" panose="02040503050406030204" pitchFamily="18" charset="0"/>
              <a:ea typeface="Cambria" panose="02040503050406030204" pitchFamily="18" charset="0"/>
            </a:endParaRPr>
          </a:p>
          <a:p>
            <a:pPr algn="ctr"/>
            <a:endParaRPr lang="en-US" sz="2000" b="1" dirty="0">
              <a:solidFill>
                <a:srgbClr val="C00000"/>
              </a:solidFill>
              <a:latin typeface="Cambria" panose="02040503050406030204" pitchFamily="18" charset="0"/>
              <a:ea typeface="Cambria" panose="02040503050406030204" pitchFamily="18" charset="0"/>
            </a:endParaRPr>
          </a:p>
          <a:p>
            <a:pPr algn="ctr"/>
            <a:r>
              <a:rPr lang="en-US" sz="2000" b="1" dirty="0">
                <a:solidFill>
                  <a:srgbClr val="C00000"/>
                </a:solidFill>
                <a:latin typeface="Cambria" panose="02040503050406030204" pitchFamily="18" charset="0"/>
                <a:ea typeface="Cambria" panose="02040503050406030204" pitchFamily="18" charset="0"/>
              </a:rPr>
              <a:t>Clinical picture and laboratory findings of acute leukemias</a:t>
            </a:r>
            <a:endParaRPr lang="en-GB" sz="2000" b="1" dirty="0">
              <a:solidFill>
                <a:srgbClr val="C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76542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E1CF36-0E5E-42C9-A3DE-AEEB9B197C8B}"/>
              </a:ext>
            </a:extLst>
          </p:cNvPr>
          <p:cNvSpPr txBox="1"/>
          <p:nvPr/>
        </p:nvSpPr>
        <p:spPr>
          <a:xfrm>
            <a:off x="683568" y="764704"/>
            <a:ext cx="7488832" cy="5847755"/>
          </a:xfrm>
          <a:prstGeom prst="rect">
            <a:avLst/>
          </a:prstGeom>
          <a:noFill/>
        </p:spPr>
        <p:txBody>
          <a:bodyPr wrap="square">
            <a:spAutoFit/>
          </a:bodyPr>
          <a:lstStyle/>
          <a:p>
            <a:pPr algn="r"/>
            <a:r>
              <a:rPr lang="el-GR" sz="1600" b="1" dirty="0">
                <a:solidFill>
                  <a:srgbClr val="C00000"/>
                </a:solidFill>
                <a:latin typeface="Cambria" panose="02040503050406030204" pitchFamily="18" charset="0"/>
                <a:ea typeface="Cambria" panose="02040503050406030204" pitchFamily="18" charset="0"/>
              </a:rPr>
              <a:t>Σε κάθε περίπτωση είναι αναγκαία:</a:t>
            </a:r>
          </a:p>
          <a:p>
            <a:pPr algn="just"/>
            <a:endParaRPr lang="el-GR" sz="1600" b="1" dirty="0">
              <a:solidFill>
                <a:schemeClr val="tx2">
                  <a:lumMod val="75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dirty="0">
                <a:solidFill>
                  <a:schemeClr val="tx2">
                    <a:lumMod val="50000"/>
                  </a:schemeClr>
                </a:solidFill>
                <a:latin typeface="Cambria" panose="02040503050406030204" pitchFamily="18" charset="0"/>
                <a:ea typeface="Cambria" panose="02040503050406030204" pitchFamily="18" charset="0"/>
              </a:rPr>
              <a:t>η </a:t>
            </a:r>
            <a:r>
              <a:rPr lang="el-GR" sz="1600" b="1" dirty="0" err="1">
                <a:solidFill>
                  <a:schemeClr val="tx2">
                    <a:lumMod val="50000"/>
                  </a:schemeClr>
                </a:solidFill>
                <a:latin typeface="Cambria" panose="02040503050406030204" pitchFamily="18" charset="0"/>
                <a:ea typeface="Cambria" panose="02040503050406030204" pitchFamily="18" charset="0"/>
              </a:rPr>
              <a:t>διαφοροδιάγνωση</a:t>
            </a:r>
            <a:r>
              <a:rPr lang="el-GR" sz="1600" b="1" dirty="0">
                <a:solidFill>
                  <a:schemeClr val="tx2">
                    <a:lumMod val="50000"/>
                  </a:schemeClr>
                </a:solidFill>
                <a:latin typeface="Cambria" panose="02040503050406030204" pitchFamily="18" charset="0"/>
                <a:ea typeface="Cambria" panose="02040503050406030204" pitchFamily="18" charset="0"/>
              </a:rPr>
              <a:t> της οξείας λευχαιμίας από άλλα αιματολογικά νοσήματα</a:t>
            </a: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dirty="0">
                <a:solidFill>
                  <a:schemeClr val="tx2">
                    <a:lumMod val="50000"/>
                  </a:schemeClr>
                </a:solidFill>
                <a:latin typeface="Cambria" panose="02040503050406030204" pitchFamily="18" charset="0"/>
                <a:ea typeface="Cambria" panose="02040503050406030204" pitchFamily="18" charset="0"/>
              </a:rPr>
              <a:t>η ταξινόμηση των λευχαιμιών σε οξείες </a:t>
            </a:r>
            <a:r>
              <a:rPr lang="el-GR" sz="1600" b="1" dirty="0" err="1">
                <a:solidFill>
                  <a:schemeClr val="tx2">
                    <a:lumMod val="50000"/>
                  </a:schemeClr>
                </a:solidFill>
                <a:latin typeface="Cambria" panose="02040503050406030204" pitchFamily="18" charset="0"/>
                <a:ea typeface="Cambria" panose="02040503050406030204" pitchFamily="18" charset="0"/>
              </a:rPr>
              <a:t>μυελογενείς</a:t>
            </a:r>
            <a:r>
              <a:rPr lang="el-GR" sz="1600" b="1" dirty="0">
                <a:solidFill>
                  <a:schemeClr val="tx2">
                    <a:lumMod val="50000"/>
                  </a:schemeClr>
                </a:solidFill>
                <a:latin typeface="Cambria" panose="02040503050406030204" pitchFamily="18" charset="0"/>
                <a:ea typeface="Cambria" panose="02040503050406030204" pitchFamily="18" charset="0"/>
              </a:rPr>
              <a:t> και οξείες </a:t>
            </a:r>
            <a:r>
              <a:rPr lang="el-GR" sz="1600" b="1" dirty="0" err="1">
                <a:solidFill>
                  <a:schemeClr val="tx2">
                    <a:lumMod val="50000"/>
                  </a:schemeClr>
                </a:solidFill>
                <a:latin typeface="Cambria" panose="02040503050406030204" pitchFamily="18" charset="0"/>
                <a:ea typeface="Cambria" panose="02040503050406030204" pitchFamily="18" charset="0"/>
              </a:rPr>
              <a:t>λεμφοβλαστικές</a:t>
            </a:r>
            <a:r>
              <a:rPr lang="el-GR" sz="1600" b="1" dirty="0">
                <a:solidFill>
                  <a:schemeClr val="tx2">
                    <a:lumMod val="50000"/>
                  </a:schemeClr>
                </a:solidFill>
                <a:latin typeface="Cambria" panose="02040503050406030204" pitchFamily="18" charset="0"/>
                <a:ea typeface="Cambria" panose="02040503050406030204" pitchFamily="18" charset="0"/>
              </a:rPr>
              <a:t> λόγω διαφορετικών θεραπευτικών προσεγγίσεων</a:t>
            </a: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dirty="0">
                <a:solidFill>
                  <a:schemeClr val="tx2">
                    <a:lumMod val="50000"/>
                  </a:schemeClr>
                </a:solidFill>
                <a:latin typeface="Cambria" panose="02040503050406030204" pitchFamily="18" charset="0"/>
                <a:ea typeface="Cambria" panose="02040503050406030204" pitchFamily="18" charset="0"/>
              </a:rPr>
              <a:t> η κατάταξη των λευχαιμιών σε υποκατηγορίες που καθορίζουν σε αρκετές περιπτώσεις τη θεραπεία και την πρόγνωση</a:t>
            </a:r>
            <a:endParaRPr lang="en-GB"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n-GB"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n-GB"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r">
              <a:buFont typeface="Wingdings" panose="05000000000000000000" pitchFamily="2" charset="2"/>
              <a:buChar char="§"/>
            </a:pPr>
            <a:endParaRPr lang="en-GB" sz="1600" b="1" dirty="0">
              <a:solidFill>
                <a:schemeClr val="tx2">
                  <a:lumMod val="50000"/>
                </a:schemeClr>
              </a:solidFill>
              <a:latin typeface="Cambria" panose="02040503050406030204" pitchFamily="18" charset="0"/>
              <a:ea typeface="Cambria" panose="02040503050406030204" pitchFamily="18" charset="0"/>
            </a:endParaRPr>
          </a:p>
          <a:p>
            <a:pPr algn="r"/>
            <a:r>
              <a:rPr lang="en-US" sz="1600" b="1" dirty="0">
                <a:solidFill>
                  <a:srgbClr val="C00000"/>
                </a:solidFill>
                <a:latin typeface="Cambria" panose="02040503050406030204" pitchFamily="18" charset="0"/>
                <a:ea typeface="Cambria" panose="02040503050406030204" pitchFamily="18" charset="0"/>
              </a:rPr>
              <a:t>In any case it is necessary:</a:t>
            </a:r>
          </a:p>
          <a:p>
            <a:pPr algn="just"/>
            <a:endParaRPr lang="en-US"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dirty="0">
                <a:solidFill>
                  <a:schemeClr val="tx2">
                    <a:lumMod val="50000"/>
                  </a:schemeClr>
                </a:solidFill>
                <a:latin typeface="Cambria" panose="02040503050406030204" pitchFamily="18" charset="0"/>
                <a:ea typeface="Cambria" panose="02040503050406030204" pitchFamily="18" charset="0"/>
              </a:rPr>
              <a:t>the differential diagnosis of acute leukemia from other hematological diseases</a:t>
            </a:r>
          </a:p>
          <a:p>
            <a:pPr marL="285750" indent="-285750" algn="just">
              <a:buFont typeface="Wingdings" panose="05000000000000000000" pitchFamily="2" charset="2"/>
              <a:buChar char="§"/>
            </a:pPr>
            <a:endParaRPr lang="en-US"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dirty="0">
                <a:solidFill>
                  <a:schemeClr val="tx2">
                    <a:lumMod val="50000"/>
                  </a:schemeClr>
                </a:solidFill>
                <a:latin typeface="Cambria" panose="02040503050406030204" pitchFamily="18" charset="0"/>
                <a:ea typeface="Cambria" panose="02040503050406030204" pitchFamily="18" charset="0"/>
              </a:rPr>
              <a:t>the classification of leukemias into acute myeloid and acute lymphoblastic due to different therapeutic approaches</a:t>
            </a:r>
          </a:p>
          <a:p>
            <a:pPr marL="285750" indent="-285750" algn="just">
              <a:buFont typeface="Wingdings" panose="05000000000000000000" pitchFamily="2" charset="2"/>
              <a:buChar char="§"/>
            </a:pPr>
            <a:endParaRPr lang="en-US"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dirty="0">
                <a:solidFill>
                  <a:schemeClr val="tx2">
                    <a:lumMod val="50000"/>
                  </a:schemeClr>
                </a:solidFill>
                <a:latin typeface="Cambria" panose="02040503050406030204" pitchFamily="18" charset="0"/>
                <a:ea typeface="Cambria" panose="02040503050406030204" pitchFamily="18" charset="0"/>
              </a:rPr>
              <a:t> the classification of leukemias into subcategories that in many cases determine treatment and prognosis</a:t>
            </a:r>
            <a:endParaRPr lang="el-GR" sz="1600" b="1"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77448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E75563-A212-4DF7-BEE3-D53365413FDF}"/>
              </a:ext>
            </a:extLst>
          </p:cNvPr>
          <p:cNvSpPr txBox="1"/>
          <p:nvPr/>
        </p:nvSpPr>
        <p:spPr>
          <a:xfrm>
            <a:off x="971600" y="428178"/>
            <a:ext cx="7344816" cy="6001643"/>
          </a:xfrm>
          <a:prstGeom prst="rect">
            <a:avLst/>
          </a:prstGeom>
          <a:noFill/>
        </p:spPr>
        <p:txBody>
          <a:bodyPr wrap="square" numCol="2">
            <a:spAutoFit/>
          </a:bodyPr>
          <a:lstStyle/>
          <a:p>
            <a:r>
              <a:rPr lang="el-GR" sz="1400" b="1" dirty="0">
                <a:solidFill>
                  <a:srgbClr val="C00000"/>
                </a:solidFill>
                <a:latin typeface="Cambria" panose="02040503050406030204" pitchFamily="18" charset="0"/>
                <a:ea typeface="Cambria" panose="02040503050406030204" pitchFamily="18" charset="0"/>
              </a:rPr>
              <a:t>Για τη διάγνωση των λευχαιμιών χρησιμοποιούνται</a:t>
            </a:r>
          </a:p>
          <a:p>
            <a:endParaRPr lang="el-GR" sz="1200" b="1" dirty="0">
              <a:solidFill>
                <a:schemeClr val="tx2">
                  <a:lumMod val="75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Αναρρόφηση μυελού για μορφολογία , </a:t>
            </a:r>
            <a:r>
              <a:rPr lang="el-GR" sz="1200" b="1" dirty="0" err="1">
                <a:solidFill>
                  <a:schemeClr val="tx2">
                    <a:lumMod val="50000"/>
                  </a:schemeClr>
                </a:solidFill>
                <a:latin typeface="Cambria" panose="02040503050406030204" pitchFamily="18" charset="0"/>
                <a:ea typeface="Cambria" panose="02040503050406030204" pitchFamily="18" charset="0"/>
              </a:rPr>
              <a:t>κυτταροχημικές</a:t>
            </a:r>
            <a:r>
              <a:rPr lang="el-GR" sz="1200" b="1" dirty="0">
                <a:solidFill>
                  <a:schemeClr val="tx2">
                    <a:lumMod val="50000"/>
                  </a:schemeClr>
                </a:solidFill>
                <a:latin typeface="Cambria" panose="02040503050406030204" pitchFamily="18" charset="0"/>
                <a:ea typeface="Cambria" panose="02040503050406030204" pitchFamily="18" charset="0"/>
              </a:rPr>
              <a:t> χρώσεις</a:t>
            </a:r>
            <a:endParaRPr lang="en-GB" sz="1200" b="1" dirty="0">
              <a:solidFill>
                <a:schemeClr val="tx2">
                  <a:lumMod val="50000"/>
                </a:schemeClr>
              </a:solidFill>
              <a:latin typeface="Cambria" panose="02040503050406030204" pitchFamily="18" charset="0"/>
              <a:ea typeface="Cambria" panose="02040503050406030204" pitchFamily="18" charset="0"/>
            </a:endParaRPr>
          </a:p>
          <a:p>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Ανοσοφαινότυπος με </a:t>
            </a:r>
            <a:r>
              <a:rPr lang="el-GR" sz="1200" b="1" dirty="0" err="1">
                <a:solidFill>
                  <a:schemeClr val="tx2">
                    <a:lumMod val="50000"/>
                  </a:schemeClr>
                </a:solidFill>
                <a:latin typeface="Cambria" panose="02040503050406030204" pitchFamily="18" charset="0"/>
                <a:ea typeface="Cambria" panose="02040503050406030204" pitchFamily="18" charset="0"/>
              </a:rPr>
              <a:t>κυτταρομετρία</a:t>
            </a:r>
            <a:r>
              <a:rPr lang="el-GR" sz="1200" b="1" dirty="0">
                <a:solidFill>
                  <a:schemeClr val="tx2">
                    <a:lumMod val="50000"/>
                  </a:schemeClr>
                </a:solidFill>
                <a:latin typeface="Cambria" panose="02040503050406030204" pitchFamily="18" charset="0"/>
                <a:ea typeface="Cambria" panose="02040503050406030204" pitchFamily="18" charset="0"/>
              </a:rPr>
              <a:t> ροής</a:t>
            </a:r>
          </a:p>
          <a:p>
            <a:pPr marL="285750" indent="-285750">
              <a:buFont typeface="Wingdings" panose="05000000000000000000" pitchFamily="2" charset="2"/>
              <a:buChar char="§"/>
            </a:pPr>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Καρυότυπος</a:t>
            </a:r>
            <a:r>
              <a:rPr lang="el-GR" sz="1200" b="1" dirty="0">
                <a:solidFill>
                  <a:schemeClr val="tx2">
                    <a:lumMod val="50000"/>
                  </a:schemeClr>
                </a:solidFill>
                <a:latin typeface="Cambria" panose="02040503050406030204" pitchFamily="18" charset="0"/>
                <a:ea typeface="Cambria" panose="02040503050406030204" pitchFamily="18" charset="0"/>
              </a:rPr>
              <a:t> μυελού των οστών</a:t>
            </a:r>
          </a:p>
          <a:p>
            <a:pPr marL="285750" indent="-285750">
              <a:buFont typeface="Wingdings" panose="05000000000000000000" pitchFamily="2" charset="2"/>
              <a:buChar char="§"/>
            </a:pPr>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Οστεομυελική</a:t>
            </a:r>
            <a:r>
              <a:rPr lang="el-GR" sz="1200" b="1" dirty="0">
                <a:solidFill>
                  <a:schemeClr val="tx2">
                    <a:lumMod val="50000"/>
                  </a:schemeClr>
                </a:solidFill>
                <a:latin typeface="Cambria" panose="02040503050406030204" pitchFamily="18" charset="0"/>
                <a:ea typeface="Cambria" panose="02040503050406030204" pitchFamily="18" charset="0"/>
              </a:rPr>
              <a:t> βιοψία: μορφολογία /</a:t>
            </a:r>
            <a:r>
              <a:rPr lang="el-GR" sz="1200" b="1" dirty="0" err="1">
                <a:solidFill>
                  <a:schemeClr val="tx2">
                    <a:lumMod val="50000"/>
                  </a:schemeClr>
                </a:solidFill>
                <a:latin typeface="Cambria" panose="02040503050406030204" pitchFamily="18" charset="0"/>
                <a:ea typeface="Cambria" panose="02040503050406030204" pitchFamily="18" charset="0"/>
              </a:rPr>
              <a:t>ανοσοιστοχημία</a:t>
            </a:r>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FISH (</a:t>
            </a:r>
            <a:r>
              <a:rPr lang="en-US" sz="1200" b="1" dirty="0" err="1">
                <a:solidFill>
                  <a:schemeClr val="tx2">
                    <a:lumMod val="50000"/>
                  </a:schemeClr>
                </a:solidFill>
                <a:latin typeface="Cambria" panose="02040503050406030204" pitchFamily="18" charset="0"/>
                <a:ea typeface="Cambria" panose="02040503050406030204" pitchFamily="18" charset="0"/>
              </a:rPr>
              <a:t>fluoresence</a:t>
            </a:r>
            <a:r>
              <a:rPr lang="en-US" sz="1200" b="1" dirty="0">
                <a:solidFill>
                  <a:schemeClr val="tx2">
                    <a:lumMod val="50000"/>
                  </a:schemeClr>
                </a:solidFill>
                <a:latin typeface="Cambria" panose="02040503050406030204" pitchFamily="18" charset="0"/>
                <a:ea typeface="Cambria" panose="02040503050406030204" pitchFamily="18" charset="0"/>
              </a:rPr>
              <a:t> in situ Hybridization) </a:t>
            </a:r>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Μοριακές τεχνικές (πχ </a:t>
            </a:r>
            <a:r>
              <a:rPr lang="en-US" sz="1200" b="1" dirty="0">
                <a:solidFill>
                  <a:schemeClr val="tx2">
                    <a:lumMod val="50000"/>
                  </a:schemeClr>
                </a:solidFill>
                <a:latin typeface="Cambria" panose="02040503050406030204" pitchFamily="18" charset="0"/>
                <a:ea typeface="Cambria" panose="02040503050406030204" pitchFamily="18" charset="0"/>
              </a:rPr>
              <a:t>PCR, RT-PCR)</a:t>
            </a:r>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l-GR"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Άλλες τεχνικές (όπως για παράδειγμα </a:t>
            </a:r>
            <a:r>
              <a:rPr lang="en-US" sz="1200" b="1" dirty="0">
                <a:solidFill>
                  <a:schemeClr val="tx2">
                    <a:lumMod val="50000"/>
                  </a:schemeClr>
                </a:solidFill>
                <a:latin typeface="Cambria" panose="02040503050406030204" pitchFamily="18" charset="0"/>
                <a:ea typeface="Cambria" panose="02040503050406030204" pitchFamily="18" charset="0"/>
              </a:rPr>
              <a:t>gene expression profiling)</a:t>
            </a:r>
          </a:p>
          <a:p>
            <a:pPr marL="285750" indent="-285750">
              <a:buFont typeface="Wingdings" panose="05000000000000000000" pitchFamily="2" charset="2"/>
              <a:buChar char="§"/>
            </a:pPr>
            <a:endParaRPr lang="en-US"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n-US"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n-US"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n-US" sz="1200" b="1" dirty="0">
              <a:solidFill>
                <a:schemeClr val="tx2">
                  <a:lumMod val="50000"/>
                </a:schemeClr>
              </a:solidFill>
              <a:latin typeface="Cambria" panose="02040503050406030204" pitchFamily="18" charset="0"/>
              <a:ea typeface="Cambria" panose="02040503050406030204" pitchFamily="18" charset="0"/>
            </a:endParaRPr>
          </a:p>
          <a:p>
            <a:endParaRPr lang="en-US" sz="1200" b="1" dirty="0">
              <a:solidFill>
                <a:schemeClr val="tx2">
                  <a:lumMod val="50000"/>
                </a:schemeClr>
              </a:solidFill>
              <a:latin typeface="Cambria" panose="02040503050406030204" pitchFamily="18" charset="0"/>
              <a:ea typeface="Cambria" panose="02040503050406030204" pitchFamily="18" charset="0"/>
            </a:endParaRPr>
          </a:p>
          <a:p>
            <a:endParaRPr lang="en-US" sz="1200" b="1" dirty="0">
              <a:solidFill>
                <a:schemeClr val="tx2">
                  <a:lumMod val="50000"/>
                </a:schemeClr>
              </a:solidFill>
              <a:latin typeface="Cambria" panose="02040503050406030204" pitchFamily="18" charset="0"/>
              <a:ea typeface="Cambria" panose="02040503050406030204" pitchFamily="18" charset="0"/>
            </a:endParaRPr>
          </a:p>
          <a:p>
            <a:endParaRPr lang="en-US" sz="1200" b="1" dirty="0">
              <a:solidFill>
                <a:schemeClr val="tx2">
                  <a:lumMod val="50000"/>
                </a:schemeClr>
              </a:solidFill>
              <a:latin typeface="Cambria" panose="02040503050406030204" pitchFamily="18" charset="0"/>
              <a:ea typeface="Cambria" panose="02040503050406030204" pitchFamily="18" charset="0"/>
            </a:endParaRPr>
          </a:p>
          <a:p>
            <a:endParaRPr lang="en-US" sz="1200" b="1" dirty="0">
              <a:solidFill>
                <a:schemeClr val="tx2">
                  <a:lumMod val="50000"/>
                </a:schemeClr>
              </a:solidFill>
              <a:latin typeface="Cambria" panose="02040503050406030204" pitchFamily="18" charset="0"/>
              <a:ea typeface="Cambria" panose="02040503050406030204" pitchFamily="18" charset="0"/>
            </a:endParaRPr>
          </a:p>
          <a:p>
            <a:endParaRPr lang="en-US" sz="1200" b="1" dirty="0">
              <a:solidFill>
                <a:schemeClr val="tx2">
                  <a:lumMod val="50000"/>
                </a:schemeClr>
              </a:solidFill>
              <a:latin typeface="Cambria" panose="02040503050406030204" pitchFamily="18" charset="0"/>
              <a:ea typeface="Cambria" panose="02040503050406030204" pitchFamily="18" charset="0"/>
            </a:endParaRPr>
          </a:p>
          <a:p>
            <a:endParaRPr lang="en-US" sz="1200" b="1" dirty="0">
              <a:solidFill>
                <a:schemeClr val="tx2">
                  <a:lumMod val="50000"/>
                </a:schemeClr>
              </a:solidFill>
              <a:latin typeface="Cambria" panose="02040503050406030204" pitchFamily="18" charset="0"/>
              <a:ea typeface="Cambria" panose="02040503050406030204" pitchFamily="18" charset="0"/>
            </a:endParaRPr>
          </a:p>
          <a:p>
            <a:endParaRPr lang="en-US" sz="1200" b="1" dirty="0">
              <a:solidFill>
                <a:schemeClr val="tx2">
                  <a:lumMod val="50000"/>
                </a:schemeClr>
              </a:solidFill>
              <a:latin typeface="Cambria" panose="02040503050406030204" pitchFamily="18" charset="0"/>
              <a:ea typeface="Cambria" panose="02040503050406030204" pitchFamily="18" charset="0"/>
            </a:endParaRPr>
          </a:p>
          <a:p>
            <a:endParaRPr lang="en-US" sz="12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n-US" sz="1200" b="1" dirty="0">
              <a:solidFill>
                <a:schemeClr val="tx2">
                  <a:lumMod val="50000"/>
                </a:schemeClr>
              </a:solidFill>
              <a:latin typeface="Cambria" panose="02040503050406030204" pitchFamily="18" charset="0"/>
              <a:ea typeface="Cambria" panose="02040503050406030204" pitchFamily="18" charset="0"/>
            </a:endParaRPr>
          </a:p>
          <a:p>
            <a:r>
              <a:rPr lang="en-US" sz="1400" b="1" dirty="0">
                <a:solidFill>
                  <a:srgbClr val="C00000"/>
                </a:solidFill>
                <a:latin typeface="Cambria" panose="02040503050406030204" pitchFamily="18" charset="0"/>
                <a:ea typeface="Cambria" panose="02040503050406030204" pitchFamily="18" charset="0"/>
              </a:rPr>
              <a:t>Various techniques  are used to diagnose leukemias</a:t>
            </a:r>
          </a:p>
          <a:p>
            <a:endParaRPr lang="en-US" sz="1200" b="1" dirty="0">
              <a:solidFill>
                <a:schemeClr val="tx2">
                  <a:lumMod val="50000"/>
                </a:schemeClr>
              </a:solidFill>
              <a:latin typeface="Cambria" panose="02040503050406030204" pitchFamily="18" charset="0"/>
              <a:ea typeface="Cambria" panose="02040503050406030204" pitchFamily="18" charset="0"/>
            </a:endParaRPr>
          </a:p>
          <a:p>
            <a:r>
              <a:rPr lang="en-US" sz="1200" b="1" dirty="0">
                <a:solidFill>
                  <a:schemeClr val="tx2">
                    <a:lumMod val="50000"/>
                  </a:schemeClr>
                </a:solidFill>
                <a:latin typeface="Cambria" panose="02040503050406030204" pitchFamily="18" charset="0"/>
                <a:ea typeface="Cambria" panose="02040503050406030204" pitchFamily="18" charset="0"/>
              </a:rPr>
              <a:t>Bone Marrow aspiration for morphology, cytochemical staining</a:t>
            </a:r>
          </a:p>
          <a:p>
            <a:r>
              <a:rPr lang="en-US" sz="1200" b="1" dirty="0">
                <a:solidFill>
                  <a:schemeClr val="tx2">
                    <a:lumMod val="50000"/>
                  </a:schemeClr>
                </a:solidFill>
                <a:latin typeface="Cambria" panose="02040503050406030204" pitchFamily="18" charset="0"/>
                <a:ea typeface="Cambria" panose="02040503050406030204" pitchFamily="18" charset="0"/>
              </a:rPr>
              <a:t> </a:t>
            </a:r>
          </a:p>
          <a:p>
            <a:r>
              <a:rPr lang="en-US" sz="1200" b="1" dirty="0">
                <a:solidFill>
                  <a:schemeClr val="tx2">
                    <a:lumMod val="50000"/>
                  </a:schemeClr>
                </a:solidFill>
                <a:latin typeface="Cambria" panose="02040503050406030204" pitchFamily="18" charset="0"/>
                <a:ea typeface="Cambria" panose="02040503050406030204" pitchFamily="18" charset="0"/>
              </a:rPr>
              <a:t>Immunophenotyping by flow cytometry</a:t>
            </a:r>
          </a:p>
          <a:p>
            <a:endParaRPr lang="en-US" sz="1200" b="1" dirty="0">
              <a:solidFill>
                <a:schemeClr val="tx2">
                  <a:lumMod val="50000"/>
                </a:schemeClr>
              </a:solidFill>
              <a:latin typeface="Cambria" panose="02040503050406030204" pitchFamily="18" charset="0"/>
              <a:ea typeface="Cambria" panose="02040503050406030204" pitchFamily="18" charset="0"/>
            </a:endParaRPr>
          </a:p>
          <a:p>
            <a:r>
              <a:rPr lang="en-US" sz="1200" b="1" dirty="0">
                <a:solidFill>
                  <a:schemeClr val="tx2">
                    <a:lumMod val="50000"/>
                  </a:schemeClr>
                </a:solidFill>
                <a:latin typeface="Cambria" panose="02040503050406030204" pitchFamily="18" charset="0"/>
                <a:ea typeface="Cambria" panose="02040503050406030204" pitchFamily="18" charset="0"/>
              </a:rPr>
              <a:t>Bone marrow karyotype</a:t>
            </a:r>
          </a:p>
          <a:p>
            <a:endParaRPr lang="en-US" sz="1200" b="1" dirty="0">
              <a:solidFill>
                <a:schemeClr val="tx2">
                  <a:lumMod val="50000"/>
                </a:schemeClr>
              </a:solidFill>
              <a:latin typeface="Cambria" panose="02040503050406030204" pitchFamily="18" charset="0"/>
              <a:ea typeface="Cambria" panose="02040503050406030204" pitchFamily="18" charset="0"/>
            </a:endParaRPr>
          </a:p>
          <a:p>
            <a:r>
              <a:rPr lang="en-US" sz="1200" b="1" dirty="0">
                <a:solidFill>
                  <a:schemeClr val="tx2">
                    <a:lumMod val="50000"/>
                  </a:schemeClr>
                </a:solidFill>
                <a:latin typeface="Cambria" panose="02040503050406030204" pitchFamily="18" charset="0"/>
                <a:ea typeface="Cambria" panose="02040503050406030204" pitchFamily="18" charset="0"/>
              </a:rPr>
              <a:t>Bone marrow biopsy in some cases (dry tap BM): morphology/immunohistochemistry</a:t>
            </a:r>
          </a:p>
          <a:p>
            <a:endParaRPr lang="en-US" sz="1200" b="1" dirty="0">
              <a:solidFill>
                <a:schemeClr val="tx2">
                  <a:lumMod val="50000"/>
                </a:schemeClr>
              </a:solidFill>
              <a:latin typeface="Cambria" panose="02040503050406030204" pitchFamily="18" charset="0"/>
              <a:ea typeface="Cambria" panose="02040503050406030204" pitchFamily="18" charset="0"/>
            </a:endParaRPr>
          </a:p>
          <a:p>
            <a:r>
              <a:rPr lang="en-US" sz="1200" b="1" dirty="0">
                <a:solidFill>
                  <a:schemeClr val="tx2">
                    <a:lumMod val="50000"/>
                  </a:schemeClr>
                </a:solidFill>
                <a:latin typeface="Cambria" panose="02040503050406030204" pitchFamily="18" charset="0"/>
                <a:ea typeface="Cambria" panose="02040503050406030204" pitchFamily="18" charset="0"/>
              </a:rPr>
              <a:t>FISH (fluorescence in situ Hybridization)</a:t>
            </a:r>
          </a:p>
          <a:p>
            <a:endParaRPr lang="en-US" sz="1200" b="1" dirty="0">
              <a:solidFill>
                <a:schemeClr val="tx2">
                  <a:lumMod val="50000"/>
                </a:schemeClr>
              </a:solidFill>
              <a:latin typeface="Cambria" panose="02040503050406030204" pitchFamily="18" charset="0"/>
              <a:ea typeface="Cambria" panose="02040503050406030204" pitchFamily="18" charset="0"/>
            </a:endParaRPr>
          </a:p>
          <a:p>
            <a:r>
              <a:rPr lang="en-US" sz="1200" b="1" dirty="0">
                <a:solidFill>
                  <a:schemeClr val="tx2">
                    <a:lumMod val="50000"/>
                  </a:schemeClr>
                </a:solidFill>
                <a:latin typeface="Cambria" panose="02040503050406030204" pitchFamily="18" charset="0"/>
                <a:ea typeface="Cambria" panose="02040503050406030204" pitchFamily="18" charset="0"/>
              </a:rPr>
              <a:t>Molecular techniques (</a:t>
            </a:r>
            <a:r>
              <a:rPr lang="en-US" sz="1200" b="1" dirty="0" err="1">
                <a:solidFill>
                  <a:schemeClr val="tx2">
                    <a:lumMod val="50000"/>
                  </a:schemeClr>
                </a:solidFill>
                <a:latin typeface="Cambria" panose="02040503050406030204" pitchFamily="18" charset="0"/>
                <a:ea typeface="Cambria" panose="02040503050406030204" pitchFamily="18" charset="0"/>
              </a:rPr>
              <a:t>eg</a:t>
            </a:r>
            <a:r>
              <a:rPr lang="en-US" sz="1200" b="1" dirty="0">
                <a:solidFill>
                  <a:schemeClr val="tx2">
                    <a:lumMod val="50000"/>
                  </a:schemeClr>
                </a:solidFill>
                <a:latin typeface="Cambria" panose="02040503050406030204" pitchFamily="18" charset="0"/>
                <a:ea typeface="Cambria" panose="02040503050406030204" pitchFamily="18" charset="0"/>
              </a:rPr>
              <a:t> PCR, RT-PCR)</a:t>
            </a:r>
          </a:p>
          <a:p>
            <a:endParaRPr lang="en-US" sz="1200" b="1" dirty="0">
              <a:solidFill>
                <a:schemeClr val="tx2">
                  <a:lumMod val="50000"/>
                </a:schemeClr>
              </a:solidFill>
              <a:latin typeface="Cambria" panose="02040503050406030204" pitchFamily="18" charset="0"/>
              <a:ea typeface="Cambria" panose="02040503050406030204" pitchFamily="18" charset="0"/>
            </a:endParaRPr>
          </a:p>
          <a:p>
            <a:r>
              <a:rPr lang="en-US" sz="1200" b="1" dirty="0">
                <a:solidFill>
                  <a:schemeClr val="tx2">
                    <a:lumMod val="50000"/>
                  </a:schemeClr>
                </a:solidFill>
                <a:latin typeface="Cambria" panose="02040503050406030204" pitchFamily="18" charset="0"/>
                <a:ea typeface="Cambria" panose="02040503050406030204" pitchFamily="18" charset="0"/>
              </a:rPr>
              <a:t>Other techniques (such as gene expression profiling)</a:t>
            </a:r>
            <a:endParaRPr lang="el-GR" sz="1200" b="1" dirty="0">
              <a:solidFill>
                <a:schemeClr val="tx2">
                  <a:lumMod val="50000"/>
                </a:schemeClr>
              </a:solidFill>
              <a:latin typeface="Cambria" panose="02040503050406030204" pitchFamily="18" charset="0"/>
              <a:ea typeface="Cambria" panose="02040503050406030204" pitchFamily="18" charset="0"/>
            </a:endParaRPr>
          </a:p>
        </p:txBody>
      </p:sp>
      <p:pic>
        <p:nvPicPr>
          <p:cNvPr id="2" name="Εικόνα 1">
            <a:extLst>
              <a:ext uri="{FF2B5EF4-FFF2-40B4-BE49-F238E27FC236}">
                <a16:creationId xmlns:a16="http://schemas.microsoft.com/office/drawing/2014/main" id="{0BFF14DB-8707-40C9-845C-2BE40F97281D}"/>
              </a:ext>
            </a:extLst>
          </p:cNvPr>
          <p:cNvPicPr>
            <a:picLocks noChangeAspect="1"/>
          </p:cNvPicPr>
          <p:nvPr/>
        </p:nvPicPr>
        <p:blipFill>
          <a:blip r:embed="rId2" cstate="print"/>
          <a:stretch>
            <a:fillRect/>
          </a:stretch>
        </p:blipFill>
        <p:spPr>
          <a:xfrm>
            <a:off x="3256053" y="4365104"/>
            <a:ext cx="2631893" cy="1844824"/>
          </a:xfrm>
          <a:prstGeom prst="rect">
            <a:avLst/>
          </a:prstGeom>
        </p:spPr>
      </p:pic>
    </p:spTree>
    <p:extLst>
      <p:ext uri="{BB962C8B-B14F-4D97-AF65-F5344CB8AC3E}">
        <p14:creationId xmlns:p14="http://schemas.microsoft.com/office/powerpoint/2010/main" val="1304095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7071C3-17F1-450B-BED1-5E53D0EDCDC4}"/>
              </a:ext>
            </a:extLst>
          </p:cNvPr>
          <p:cNvSpPr txBox="1"/>
          <p:nvPr/>
        </p:nvSpPr>
        <p:spPr>
          <a:xfrm>
            <a:off x="395536" y="1412776"/>
            <a:ext cx="7488832" cy="3354765"/>
          </a:xfrm>
          <a:prstGeom prst="rect">
            <a:avLst/>
          </a:prstGeom>
          <a:noFill/>
        </p:spPr>
        <p:txBody>
          <a:bodyPr wrap="square">
            <a:spAutoFit/>
          </a:bodyPr>
          <a:lstStyle/>
          <a:p>
            <a:r>
              <a:rPr lang="el-GR" b="1" dirty="0">
                <a:solidFill>
                  <a:srgbClr val="C00000"/>
                </a:solidFill>
                <a:latin typeface="Cambria" panose="02040503050406030204" pitchFamily="18" charset="0"/>
                <a:ea typeface="Cambria" panose="02040503050406030204" pitchFamily="18" charset="0"/>
              </a:rPr>
              <a:t>Επιδηµιολογία οξείας </a:t>
            </a:r>
            <a:r>
              <a:rPr lang="el-GR" b="1" dirty="0" err="1">
                <a:solidFill>
                  <a:srgbClr val="C00000"/>
                </a:solidFill>
                <a:latin typeface="Cambria" panose="02040503050406030204" pitchFamily="18" charset="0"/>
                <a:ea typeface="Cambria" panose="02040503050406030204" pitchFamily="18" charset="0"/>
              </a:rPr>
              <a:t>λευχαιµίας</a:t>
            </a:r>
            <a:endParaRPr lang="el-GR" b="1" dirty="0">
              <a:solidFill>
                <a:srgbClr val="C00000"/>
              </a:solidFill>
              <a:latin typeface="Cambria" panose="02040503050406030204" pitchFamily="18" charset="0"/>
              <a:ea typeface="Cambria" panose="02040503050406030204" pitchFamily="18" charset="0"/>
            </a:endParaRPr>
          </a:p>
          <a:p>
            <a:r>
              <a:rPr lang="el-GR" dirty="0">
                <a:solidFill>
                  <a:schemeClr val="tx2">
                    <a:lumMod val="50000"/>
                  </a:schemeClr>
                </a:solidFill>
                <a:latin typeface="Cambria" panose="02040503050406030204" pitchFamily="18" charset="0"/>
                <a:ea typeface="Cambria" panose="02040503050406030204" pitchFamily="18" charset="0"/>
              </a:rPr>
              <a:t> </a:t>
            </a:r>
          </a:p>
          <a:p>
            <a:r>
              <a:rPr lang="el-GR" sz="1600" b="1" dirty="0">
                <a:solidFill>
                  <a:schemeClr val="tx2">
                    <a:lumMod val="50000"/>
                  </a:schemeClr>
                </a:solidFill>
                <a:latin typeface="Cambria" panose="02040503050406030204" pitchFamily="18" charset="0"/>
                <a:ea typeface="Cambria" panose="02040503050406030204" pitchFamily="18" charset="0"/>
              </a:rPr>
              <a:t>Ενήλικες, 70-80% των οξειών </a:t>
            </a:r>
            <a:r>
              <a:rPr lang="el-GR" sz="1600" b="1" dirty="0" err="1">
                <a:solidFill>
                  <a:schemeClr val="tx2">
                    <a:lumMod val="50000"/>
                  </a:schemeClr>
                </a:solidFill>
                <a:latin typeface="Cambria" panose="02040503050406030204" pitchFamily="18" charset="0"/>
                <a:ea typeface="Cambria" panose="02040503050406030204" pitchFamily="18" charset="0"/>
              </a:rPr>
              <a:t>λευχαιµιών</a:t>
            </a:r>
            <a:r>
              <a:rPr lang="el-GR" sz="1600" b="1" dirty="0">
                <a:solidFill>
                  <a:schemeClr val="tx2">
                    <a:lumMod val="50000"/>
                  </a:schemeClr>
                </a:solidFill>
                <a:latin typeface="Cambria" panose="02040503050406030204" pitchFamily="18" charset="0"/>
                <a:ea typeface="Cambria" panose="02040503050406030204" pitchFamily="18" charset="0"/>
              </a:rPr>
              <a:t> είναι µ</a:t>
            </a:r>
            <a:r>
              <a:rPr lang="el-GR" sz="1600" b="1" dirty="0" err="1">
                <a:solidFill>
                  <a:schemeClr val="tx2">
                    <a:lumMod val="50000"/>
                  </a:schemeClr>
                </a:solidFill>
                <a:latin typeface="Cambria" panose="02040503050406030204" pitchFamily="18" charset="0"/>
                <a:ea typeface="Cambria" panose="02040503050406030204" pitchFamily="18" charset="0"/>
              </a:rPr>
              <a:t>υελογενείς</a:t>
            </a:r>
            <a:r>
              <a:rPr lang="el-GR" sz="1600" b="1" dirty="0">
                <a:solidFill>
                  <a:schemeClr val="tx2">
                    <a:lumMod val="50000"/>
                  </a:schemeClr>
                </a:solidFill>
                <a:latin typeface="Cambria" panose="02040503050406030204" pitchFamily="18" charset="0"/>
                <a:ea typeface="Cambria" panose="02040503050406030204" pitchFamily="18" charset="0"/>
              </a:rPr>
              <a:t> </a:t>
            </a:r>
          </a:p>
          <a:p>
            <a:endParaRPr lang="el-GR" sz="1600" b="1" dirty="0">
              <a:solidFill>
                <a:schemeClr val="tx2">
                  <a:lumMod val="50000"/>
                </a:schemeClr>
              </a:solidFill>
              <a:latin typeface="Cambria" panose="02040503050406030204" pitchFamily="18" charset="0"/>
              <a:ea typeface="Cambria" panose="02040503050406030204" pitchFamily="18" charset="0"/>
            </a:endParaRPr>
          </a:p>
          <a:p>
            <a:r>
              <a:rPr lang="el-GR" sz="1600" b="1" dirty="0">
                <a:solidFill>
                  <a:schemeClr val="tx2">
                    <a:lumMod val="50000"/>
                  </a:schemeClr>
                </a:solidFill>
                <a:latin typeface="Cambria" panose="02040503050406030204" pitchFamily="18" charset="0"/>
                <a:ea typeface="Cambria" panose="02040503050406030204" pitchFamily="18" charset="0"/>
              </a:rPr>
              <a:t>Παιδιά, 85% των οξειών </a:t>
            </a:r>
            <a:r>
              <a:rPr lang="el-GR" sz="1600" b="1" dirty="0" err="1">
                <a:solidFill>
                  <a:schemeClr val="tx2">
                    <a:lumMod val="50000"/>
                  </a:schemeClr>
                </a:solidFill>
                <a:latin typeface="Cambria" panose="02040503050406030204" pitchFamily="18" charset="0"/>
                <a:ea typeface="Cambria" panose="02040503050406030204" pitchFamily="18" charset="0"/>
              </a:rPr>
              <a:t>λευχαιµιών</a:t>
            </a:r>
            <a:r>
              <a:rPr lang="el-GR" sz="1600" b="1" dirty="0">
                <a:solidFill>
                  <a:schemeClr val="tx2">
                    <a:lumMod val="50000"/>
                  </a:schemeClr>
                </a:solidFill>
                <a:latin typeface="Cambria" panose="02040503050406030204" pitchFamily="18" charset="0"/>
                <a:ea typeface="Cambria" panose="02040503050406030204" pitchFamily="18" charset="0"/>
              </a:rPr>
              <a:t> είναι </a:t>
            </a:r>
            <a:r>
              <a:rPr lang="el-GR" sz="1600" b="1" dirty="0" err="1">
                <a:solidFill>
                  <a:schemeClr val="tx2">
                    <a:lumMod val="50000"/>
                  </a:schemeClr>
                </a:solidFill>
                <a:latin typeface="Cambria" panose="02040503050406030204" pitchFamily="18" charset="0"/>
                <a:ea typeface="Cambria" panose="02040503050406030204" pitchFamily="18" charset="0"/>
              </a:rPr>
              <a:t>λεµφοβλαστικές</a:t>
            </a:r>
            <a:endParaRPr lang="en-GB" sz="1600" b="1" dirty="0">
              <a:solidFill>
                <a:schemeClr val="tx2">
                  <a:lumMod val="50000"/>
                </a:schemeClr>
              </a:solidFill>
              <a:latin typeface="Cambria" panose="02040503050406030204" pitchFamily="18" charset="0"/>
              <a:ea typeface="Cambria" panose="02040503050406030204" pitchFamily="18" charset="0"/>
            </a:endParaRPr>
          </a:p>
          <a:p>
            <a:endParaRPr lang="en-GB" sz="1600" b="1" dirty="0">
              <a:solidFill>
                <a:schemeClr val="tx2">
                  <a:lumMod val="50000"/>
                </a:schemeClr>
              </a:solidFill>
              <a:latin typeface="Cambria" panose="02040503050406030204" pitchFamily="18" charset="0"/>
              <a:ea typeface="Cambria" panose="02040503050406030204" pitchFamily="18" charset="0"/>
            </a:endParaRPr>
          </a:p>
          <a:p>
            <a:endParaRPr lang="en-GB" sz="1600" b="1" dirty="0">
              <a:solidFill>
                <a:schemeClr val="tx2">
                  <a:lumMod val="50000"/>
                </a:schemeClr>
              </a:solidFill>
              <a:latin typeface="Cambria" panose="02040503050406030204" pitchFamily="18" charset="0"/>
              <a:ea typeface="Cambria" panose="02040503050406030204" pitchFamily="18" charset="0"/>
            </a:endParaRPr>
          </a:p>
          <a:p>
            <a:endParaRPr lang="en-GB" sz="1600" b="1" dirty="0">
              <a:solidFill>
                <a:srgbClr val="C00000"/>
              </a:solidFill>
              <a:latin typeface="Cambria" panose="02040503050406030204" pitchFamily="18" charset="0"/>
              <a:ea typeface="Cambria" panose="02040503050406030204" pitchFamily="18" charset="0"/>
            </a:endParaRPr>
          </a:p>
          <a:p>
            <a:r>
              <a:rPr lang="el-GR" sz="1600" b="1" dirty="0">
                <a:solidFill>
                  <a:srgbClr val="C00000"/>
                </a:solidFill>
                <a:latin typeface="Cambria" panose="02040503050406030204" pitchFamily="18" charset="0"/>
                <a:ea typeface="Cambria" panose="02040503050406030204" pitchFamily="18" charset="0"/>
              </a:rPr>
              <a:t> </a:t>
            </a:r>
            <a:r>
              <a:rPr lang="en-US" sz="1600" b="1" dirty="0">
                <a:solidFill>
                  <a:srgbClr val="C00000"/>
                </a:solidFill>
                <a:latin typeface="Cambria" panose="02040503050406030204" pitchFamily="18" charset="0"/>
                <a:ea typeface="Cambria" panose="02040503050406030204" pitchFamily="18" charset="0"/>
              </a:rPr>
              <a:t>Epidemiology of acute leukemia</a:t>
            </a:r>
          </a:p>
          <a:p>
            <a:r>
              <a:rPr lang="en-US" sz="1600" b="1" dirty="0">
                <a:solidFill>
                  <a:schemeClr val="tx2">
                    <a:lumMod val="50000"/>
                  </a:schemeClr>
                </a:solidFill>
                <a:latin typeface="Cambria" panose="02040503050406030204" pitchFamily="18" charset="0"/>
                <a:ea typeface="Cambria" panose="02040503050406030204" pitchFamily="18" charset="0"/>
              </a:rPr>
              <a:t> </a:t>
            </a:r>
          </a:p>
          <a:p>
            <a:r>
              <a:rPr lang="en-US" sz="1600" b="1" dirty="0">
                <a:solidFill>
                  <a:schemeClr val="tx2">
                    <a:lumMod val="50000"/>
                  </a:schemeClr>
                </a:solidFill>
                <a:latin typeface="Cambria" panose="02040503050406030204" pitchFamily="18" charset="0"/>
                <a:ea typeface="Cambria" panose="02040503050406030204" pitchFamily="18" charset="0"/>
              </a:rPr>
              <a:t>In adults, 70-80% of acute leukemias are myeloid</a:t>
            </a:r>
          </a:p>
          <a:p>
            <a:endParaRPr lang="en-US" sz="1600" b="1" dirty="0">
              <a:solidFill>
                <a:schemeClr val="tx2">
                  <a:lumMod val="50000"/>
                </a:schemeClr>
              </a:solidFill>
              <a:latin typeface="Cambria" panose="02040503050406030204" pitchFamily="18" charset="0"/>
              <a:ea typeface="Cambria" panose="02040503050406030204" pitchFamily="18" charset="0"/>
            </a:endParaRPr>
          </a:p>
          <a:p>
            <a:r>
              <a:rPr lang="en-US" sz="1600" b="1" dirty="0">
                <a:solidFill>
                  <a:schemeClr val="tx2">
                    <a:lumMod val="50000"/>
                  </a:schemeClr>
                </a:solidFill>
                <a:latin typeface="Cambria" panose="02040503050406030204" pitchFamily="18" charset="0"/>
                <a:ea typeface="Cambria" panose="02040503050406030204" pitchFamily="18" charset="0"/>
              </a:rPr>
              <a:t>In children , 85% of acute leukemias are lymphoblastic</a:t>
            </a:r>
            <a:endParaRPr lang="el-GR" sz="1600" b="1"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12333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008B239D-7619-4C25-B12D-81AAA29485FD}"/>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11560" y="1556792"/>
            <a:ext cx="7488832" cy="4871126"/>
          </a:xfrm>
          <a:prstGeom prst="rect">
            <a:avLst/>
          </a:prstGeom>
        </p:spPr>
      </p:pic>
      <p:sp>
        <p:nvSpPr>
          <p:cNvPr id="4" name="TextBox 3">
            <a:extLst>
              <a:ext uri="{FF2B5EF4-FFF2-40B4-BE49-F238E27FC236}">
                <a16:creationId xmlns:a16="http://schemas.microsoft.com/office/drawing/2014/main" id="{2DE9A231-C7E9-2057-97CF-43A689C8DE2A}"/>
              </a:ext>
            </a:extLst>
          </p:cNvPr>
          <p:cNvSpPr txBox="1"/>
          <p:nvPr/>
        </p:nvSpPr>
        <p:spPr>
          <a:xfrm>
            <a:off x="1225918" y="430082"/>
            <a:ext cx="6840760" cy="646331"/>
          </a:xfrm>
          <a:prstGeom prst="rect">
            <a:avLst/>
          </a:prstGeom>
          <a:noFill/>
        </p:spPr>
        <p:txBody>
          <a:bodyPr wrap="square">
            <a:spAutoFit/>
          </a:bodyPr>
          <a:lstStyle/>
          <a:p>
            <a:pPr algn="ctr"/>
            <a:r>
              <a:rPr lang="en-US" b="1" dirty="0">
                <a:solidFill>
                  <a:schemeClr val="tx2">
                    <a:lumMod val="75000"/>
                  </a:schemeClr>
                </a:solidFill>
                <a:latin typeface="Cambria" panose="02040503050406030204" pitchFamily="18" charset="0"/>
                <a:ea typeface="Cambria" panose="02040503050406030204" pitchFamily="18" charset="0"/>
              </a:rPr>
              <a:t>The Blind Men and The Elephant: </a:t>
            </a:r>
          </a:p>
          <a:p>
            <a:pPr algn="ctr"/>
            <a:r>
              <a:rPr lang="en-US" b="1" dirty="0">
                <a:solidFill>
                  <a:schemeClr val="tx2">
                    <a:lumMod val="75000"/>
                  </a:schemeClr>
                </a:solidFill>
                <a:latin typeface="Cambria" panose="02040503050406030204" pitchFamily="18" charset="0"/>
                <a:ea typeface="Cambria" panose="02040503050406030204" pitchFamily="18" charset="0"/>
              </a:rPr>
              <a:t>A Short Story about Perspective</a:t>
            </a:r>
            <a:endParaRPr lang="el-GR" b="1"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89010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8FEB5FA8-0A76-4B62-BF60-8D514CBFB518}"/>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187624" y="1556792"/>
            <a:ext cx="6498899" cy="4871126"/>
          </a:xfrm>
          <a:prstGeom prst="rect">
            <a:avLst/>
          </a:prstGeom>
          <a:noFill/>
          <a:ln>
            <a:noFill/>
          </a:ln>
        </p:spPr>
      </p:pic>
      <p:sp>
        <p:nvSpPr>
          <p:cNvPr id="4" name="TextBox 3">
            <a:extLst>
              <a:ext uri="{FF2B5EF4-FFF2-40B4-BE49-F238E27FC236}">
                <a16:creationId xmlns:a16="http://schemas.microsoft.com/office/drawing/2014/main" id="{52F0688B-379A-43C8-D640-6981DFADBEA3}"/>
              </a:ext>
            </a:extLst>
          </p:cNvPr>
          <p:cNvSpPr txBox="1"/>
          <p:nvPr/>
        </p:nvSpPr>
        <p:spPr>
          <a:xfrm>
            <a:off x="886055" y="540646"/>
            <a:ext cx="7416824" cy="1077218"/>
          </a:xfrm>
          <a:prstGeom prst="rect">
            <a:avLst/>
          </a:prstGeom>
          <a:noFill/>
        </p:spPr>
        <p:txBody>
          <a:bodyPr wrap="square">
            <a:spAutoFit/>
          </a:bodyPr>
          <a:lstStyle/>
          <a:p>
            <a:pPr algn="ctr"/>
            <a:r>
              <a:rPr lang="en-US" sz="1600" b="1" dirty="0">
                <a:solidFill>
                  <a:schemeClr val="tx2">
                    <a:lumMod val="75000"/>
                  </a:schemeClr>
                </a:solidFill>
                <a:latin typeface="Cambria" panose="02040503050406030204" pitchFamily="18" charset="0"/>
                <a:ea typeface="Cambria" panose="02040503050406030204" pitchFamily="18" charset="0"/>
              </a:rPr>
              <a:t>The parable of the blind men and an elephant is a story of a group of blind men, who have never come across an elephant before and who learn and conceptualize what the elephant is like by touching it. Each blind man feels a different part of the elephant body, but only one part</a:t>
            </a:r>
            <a:endParaRPr lang="el-GR" sz="1600" b="1"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35971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F170C72C-DC3F-4CC9-925E-2BDA9EE7CEAA}"/>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11560" y="1901732"/>
            <a:ext cx="7560840" cy="5040560"/>
          </a:xfrm>
          <a:prstGeom prst="rect">
            <a:avLst/>
          </a:prstGeom>
          <a:noFill/>
        </p:spPr>
      </p:pic>
      <p:sp>
        <p:nvSpPr>
          <p:cNvPr id="6" name="TextBox 5">
            <a:extLst>
              <a:ext uri="{FF2B5EF4-FFF2-40B4-BE49-F238E27FC236}">
                <a16:creationId xmlns:a16="http://schemas.microsoft.com/office/drawing/2014/main" id="{D6259F6D-000F-8930-B428-D4AAED6E4930}"/>
              </a:ext>
            </a:extLst>
          </p:cNvPr>
          <p:cNvSpPr txBox="1"/>
          <p:nvPr/>
        </p:nvSpPr>
        <p:spPr>
          <a:xfrm>
            <a:off x="971600" y="476672"/>
            <a:ext cx="7416824" cy="923330"/>
          </a:xfrm>
          <a:prstGeom prst="rect">
            <a:avLst/>
          </a:prstGeom>
          <a:noFill/>
        </p:spPr>
        <p:txBody>
          <a:bodyPr wrap="square">
            <a:spAutoFit/>
          </a:bodyPr>
          <a:lstStyle/>
          <a:p>
            <a:pPr algn="ctr"/>
            <a:r>
              <a:rPr lang="en-US" b="1" dirty="0">
                <a:solidFill>
                  <a:schemeClr val="tx2">
                    <a:lumMod val="75000"/>
                  </a:schemeClr>
                </a:solidFill>
                <a:latin typeface="Cambria" panose="02040503050406030204" pitchFamily="18" charset="0"/>
                <a:ea typeface="Cambria" panose="02040503050406030204" pitchFamily="18" charset="0"/>
              </a:rPr>
              <a:t>They then describe the elephant based on their partial experience and their descriptions are in complete disagreement on what an elephant is</a:t>
            </a:r>
            <a:endParaRPr lang="el-GR" b="1"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79676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B4436ACB-E6D9-4387-9656-0C178DC25FF8}"/>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55576" y="723183"/>
            <a:ext cx="6696744" cy="5256584"/>
          </a:xfrm>
          <a:prstGeom prst="rect">
            <a:avLst/>
          </a:prstGeom>
          <a:noFill/>
        </p:spPr>
      </p:pic>
      <p:sp>
        <p:nvSpPr>
          <p:cNvPr id="3" name="TextBox 2">
            <a:extLst>
              <a:ext uri="{FF2B5EF4-FFF2-40B4-BE49-F238E27FC236}">
                <a16:creationId xmlns:a16="http://schemas.microsoft.com/office/drawing/2014/main" id="{3CD70120-452A-48D0-AFD7-3D55277EB9A1}"/>
              </a:ext>
            </a:extLst>
          </p:cNvPr>
          <p:cNvSpPr txBox="1"/>
          <p:nvPr/>
        </p:nvSpPr>
        <p:spPr>
          <a:xfrm>
            <a:off x="1043608" y="476672"/>
            <a:ext cx="7416824" cy="646331"/>
          </a:xfrm>
          <a:prstGeom prst="rect">
            <a:avLst/>
          </a:prstGeom>
          <a:noFill/>
        </p:spPr>
        <p:txBody>
          <a:bodyPr wrap="square">
            <a:spAutoFit/>
          </a:bodyPr>
          <a:lstStyle/>
          <a:p>
            <a:pPr algn="ctr" eaLnBrk="1" hangingPunct="1">
              <a:defRPr/>
            </a:pPr>
            <a:r>
              <a:rPr lang="el-GR" altLang="el-GR" sz="1800" b="1" dirty="0">
                <a:solidFill>
                  <a:srgbClr val="C00000"/>
                </a:solidFill>
                <a:latin typeface="Cambria" panose="02040503050406030204" pitchFamily="18" charset="0"/>
                <a:ea typeface="Cambria" panose="02040503050406030204" pitchFamily="18" charset="0"/>
              </a:rPr>
              <a:t>Σε </a:t>
            </a:r>
            <a:r>
              <a:rPr lang="el-GR" altLang="el-GR" sz="1800" b="1" dirty="0" err="1">
                <a:solidFill>
                  <a:srgbClr val="C00000"/>
                </a:solidFill>
                <a:latin typeface="Cambria" panose="02040503050406030204" pitchFamily="18" charset="0"/>
                <a:ea typeface="Cambria" panose="02040503050406030204" pitchFamily="18" charset="0"/>
              </a:rPr>
              <a:t>ποιά</a:t>
            </a:r>
            <a:r>
              <a:rPr lang="el-GR" altLang="el-GR" sz="1800" b="1" dirty="0">
                <a:solidFill>
                  <a:srgbClr val="C00000"/>
                </a:solidFill>
                <a:latin typeface="Cambria" panose="02040503050406030204" pitchFamily="18" charset="0"/>
                <a:ea typeface="Cambria" panose="02040503050406030204" pitchFamily="18" charset="0"/>
              </a:rPr>
              <a:t> στοιχεία θα βασιστεί η αλγοριθμική διαγνωστική;</a:t>
            </a:r>
            <a:endParaRPr lang="en-GB" altLang="el-GR" sz="1800" b="1" dirty="0">
              <a:solidFill>
                <a:srgbClr val="C00000"/>
              </a:solidFill>
              <a:latin typeface="Cambria" panose="02040503050406030204" pitchFamily="18" charset="0"/>
              <a:ea typeface="Cambria" panose="02040503050406030204" pitchFamily="18" charset="0"/>
            </a:endParaRPr>
          </a:p>
          <a:p>
            <a:pPr algn="ctr" eaLnBrk="1" hangingPunct="1">
              <a:defRPr/>
            </a:pPr>
            <a:r>
              <a:rPr lang="en-US" altLang="el-GR" sz="1800" b="1" dirty="0">
                <a:solidFill>
                  <a:srgbClr val="C00000"/>
                </a:solidFill>
                <a:latin typeface="Cambria" panose="02040503050406030204" pitchFamily="18" charset="0"/>
                <a:ea typeface="Cambria" panose="02040503050406030204" pitchFamily="18" charset="0"/>
              </a:rPr>
              <a:t>On what evidence will the  algorithmic diagnostics?</a:t>
            </a:r>
            <a:endParaRPr lang="en-GB" altLang="el-GR" sz="1800" b="1" dirty="0">
              <a:solidFill>
                <a:srgbClr val="C00000"/>
              </a:solidFill>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14A3A083-22F6-99A6-54CA-BDD6101E69CB}"/>
              </a:ext>
            </a:extLst>
          </p:cNvPr>
          <p:cNvSpPr txBox="1"/>
          <p:nvPr/>
        </p:nvSpPr>
        <p:spPr>
          <a:xfrm>
            <a:off x="3131840" y="1628800"/>
            <a:ext cx="2082558" cy="369332"/>
          </a:xfrm>
          <a:prstGeom prst="rect">
            <a:avLst/>
          </a:prstGeom>
          <a:noFill/>
        </p:spPr>
        <p:txBody>
          <a:bodyPr wrap="none" rtlCol="0">
            <a:spAutoFit/>
          </a:bodyPr>
          <a:lstStyle/>
          <a:p>
            <a:r>
              <a:rPr lang="en-GB" b="1" dirty="0">
                <a:solidFill>
                  <a:schemeClr val="bg1">
                    <a:lumMod val="50000"/>
                  </a:schemeClr>
                </a:solidFill>
                <a:latin typeface="Cambria" panose="02040503050406030204" pitchFamily="18" charset="0"/>
                <a:ea typeface="Cambria" panose="02040503050406030204" pitchFamily="18" charset="0"/>
              </a:rPr>
              <a:t>ACUTE LEUKEMIA</a:t>
            </a:r>
            <a:endParaRPr lang="el-GR" b="1" dirty="0">
              <a:solidFill>
                <a:schemeClr val="bg1">
                  <a:lumMod val="50000"/>
                </a:schemeClr>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873DA86A-2014-873E-3E16-90AFDC2F36DE}"/>
              </a:ext>
            </a:extLst>
          </p:cNvPr>
          <p:cNvSpPr txBox="1"/>
          <p:nvPr/>
        </p:nvSpPr>
        <p:spPr>
          <a:xfrm>
            <a:off x="409712" y="2636912"/>
            <a:ext cx="1776192" cy="369332"/>
          </a:xfrm>
          <a:prstGeom prst="rect">
            <a:avLst/>
          </a:prstGeom>
          <a:noFill/>
        </p:spPr>
        <p:txBody>
          <a:bodyPr wrap="none" rtlCol="0">
            <a:spAutoFit/>
          </a:bodyPr>
          <a:lstStyle/>
          <a:p>
            <a:r>
              <a:rPr lang="en-GB" b="1" dirty="0">
                <a:solidFill>
                  <a:srgbClr val="C00000"/>
                </a:solidFill>
                <a:latin typeface="Cambria" panose="02040503050406030204" pitchFamily="18" charset="0"/>
                <a:ea typeface="Cambria" panose="02040503050406030204" pitchFamily="18" charset="0"/>
              </a:rPr>
              <a:t>MORPHOLOGY </a:t>
            </a:r>
            <a:endParaRPr lang="el-GR" b="1" dirty="0">
              <a:solidFill>
                <a:srgbClr val="C00000"/>
              </a:solidFill>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F9136B4A-E847-16E9-DCBD-61566F18295A}"/>
              </a:ext>
            </a:extLst>
          </p:cNvPr>
          <p:cNvSpPr txBox="1"/>
          <p:nvPr/>
        </p:nvSpPr>
        <p:spPr>
          <a:xfrm>
            <a:off x="3275856" y="3324192"/>
            <a:ext cx="3308278" cy="369332"/>
          </a:xfrm>
          <a:prstGeom prst="rect">
            <a:avLst/>
          </a:prstGeom>
          <a:noFill/>
        </p:spPr>
        <p:txBody>
          <a:bodyPr wrap="none" rtlCol="0">
            <a:spAutoFit/>
          </a:bodyPr>
          <a:lstStyle/>
          <a:p>
            <a:r>
              <a:rPr lang="en-GB" b="1" dirty="0">
                <a:solidFill>
                  <a:srgbClr val="F58223"/>
                </a:solidFill>
                <a:latin typeface="Cambria" panose="02040503050406030204" pitchFamily="18" charset="0"/>
                <a:ea typeface="Cambria" panose="02040503050406030204" pitchFamily="18" charset="0"/>
              </a:rPr>
              <a:t>MOLECULAR/CYTOGENETICS </a:t>
            </a:r>
            <a:endParaRPr lang="el-GR" b="1" dirty="0">
              <a:solidFill>
                <a:srgbClr val="F58223"/>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C281BD4E-89FF-512B-44A0-25E85EC52014}"/>
              </a:ext>
            </a:extLst>
          </p:cNvPr>
          <p:cNvSpPr txBox="1"/>
          <p:nvPr/>
        </p:nvSpPr>
        <p:spPr>
          <a:xfrm>
            <a:off x="2573581" y="5795101"/>
            <a:ext cx="2194447" cy="369332"/>
          </a:xfrm>
          <a:prstGeom prst="rect">
            <a:avLst/>
          </a:prstGeom>
          <a:noFill/>
        </p:spPr>
        <p:txBody>
          <a:bodyPr wrap="none" rtlCol="0">
            <a:spAutoFit/>
          </a:bodyPr>
          <a:lstStyle/>
          <a:p>
            <a:r>
              <a:rPr lang="en-GB" b="1" dirty="0">
                <a:solidFill>
                  <a:schemeClr val="tx2">
                    <a:lumMod val="75000"/>
                  </a:schemeClr>
                </a:solidFill>
                <a:latin typeface="Cambria" panose="02040503050406030204" pitchFamily="18" charset="0"/>
                <a:ea typeface="Cambria" panose="02040503050406030204" pitchFamily="18" charset="0"/>
              </a:rPr>
              <a:t>FLOW CYTOMETRY</a:t>
            </a:r>
            <a:endParaRPr lang="el-GR" b="1"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44293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6632"/>
            <a:ext cx="7938338" cy="864096"/>
          </a:xfrm>
        </p:spPr>
        <p:txBody>
          <a:bodyPr>
            <a:noAutofit/>
          </a:bodyPr>
          <a:lstStyle/>
          <a:p>
            <a:pPr algn="ctr"/>
            <a:r>
              <a:rPr lang="el-GR" sz="1600" b="1" dirty="0">
                <a:solidFill>
                  <a:schemeClr val="tx2">
                    <a:lumMod val="75000"/>
                  </a:schemeClr>
                </a:solidFill>
                <a:latin typeface="Cambria" panose="02040503050406030204" pitchFamily="18" charset="0"/>
                <a:ea typeface="Cambria" panose="02040503050406030204" pitchFamily="18" charset="0"/>
              </a:rPr>
              <a:t>Η </a:t>
            </a:r>
            <a:r>
              <a:rPr lang="el-GR" sz="1600" b="1" dirty="0" err="1">
                <a:solidFill>
                  <a:schemeClr val="tx2">
                    <a:lumMod val="75000"/>
                  </a:schemeClr>
                </a:solidFill>
                <a:latin typeface="Cambria" panose="02040503050406030204" pitchFamily="18" charset="0"/>
                <a:ea typeface="Cambria" panose="02040503050406030204" pitchFamily="18" charset="0"/>
              </a:rPr>
              <a:t>συμβολη</a:t>
            </a:r>
            <a:r>
              <a:rPr lang="el-GR" sz="1600" b="1" dirty="0">
                <a:solidFill>
                  <a:schemeClr val="tx2">
                    <a:lumMod val="75000"/>
                  </a:schemeClr>
                </a:solidFill>
                <a:latin typeface="Cambria" panose="02040503050406030204" pitchFamily="18" charset="0"/>
                <a:ea typeface="Cambria" panose="02040503050406030204" pitchFamily="18" charset="0"/>
              </a:rPr>
              <a:t> της </a:t>
            </a:r>
            <a:r>
              <a:rPr lang="el-GR" sz="1600" b="1" dirty="0" err="1">
                <a:solidFill>
                  <a:schemeClr val="tx2">
                    <a:lumMod val="75000"/>
                  </a:schemeClr>
                </a:solidFill>
                <a:latin typeface="Cambria" panose="02040503050406030204" pitchFamily="18" charset="0"/>
                <a:ea typeface="Cambria" panose="02040503050406030204" pitchFamily="18" charset="0"/>
              </a:rPr>
              <a:t>μορφολογιαΣ</a:t>
            </a:r>
            <a:r>
              <a:rPr lang="el-GR" sz="1600" b="1" dirty="0">
                <a:solidFill>
                  <a:schemeClr val="tx2">
                    <a:lumMod val="75000"/>
                  </a:schemeClr>
                </a:solidFill>
                <a:latin typeface="Cambria" panose="02040503050406030204" pitchFamily="18" charset="0"/>
                <a:ea typeface="Cambria" panose="02040503050406030204" pitchFamily="18" charset="0"/>
              </a:rPr>
              <a:t> στη </a:t>
            </a:r>
            <a:r>
              <a:rPr lang="el-GR" sz="1600" b="1" dirty="0" err="1">
                <a:solidFill>
                  <a:schemeClr val="tx2">
                    <a:lumMod val="75000"/>
                  </a:schemeClr>
                </a:solidFill>
                <a:latin typeface="Cambria" panose="02040503050406030204" pitchFamily="18" charset="0"/>
                <a:ea typeface="Cambria" panose="02040503050406030204" pitchFamily="18" charset="0"/>
              </a:rPr>
              <a:t>συγχρονη</a:t>
            </a:r>
            <a:r>
              <a:rPr lang="el-GR" sz="1600" b="1" dirty="0">
                <a:solidFill>
                  <a:schemeClr val="tx2">
                    <a:lumMod val="75000"/>
                  </a:schemeClr>
                </a:solidFill>
                <a:latin typeface="Cambria" panose="02040503050406030204" pitchFamily="18" charset="0"/>
                <a:ea typeface="Cambria" panose="02040503050406030204" pitchFamily="18" charset="0"/>
              </a:rPr>
              <a:t> </a:t>
            </a:r>
            <a:r>
              <a:rPr lang="el-GR" sz="1600" b="1" dirty="0" err="1">
                <a:solidFill>
                  <a:schemeClr val="tx2">
                    <a:lumMod val="75000"/>
                  </a:schemeClr>
                </a:solidFill>
                <a:latin typeface="Cambria" panose="02040503050406030204" pitchFamily="18" charset="0"/>
                <a:ea typeface="Cambria" panose="02040503050406030204" pitchFamily="18" charset="0"/>
              </a:rPr>
              <a:t>ταξινομηση</a:t>
            </a:r>
            <a:r>
              <a:rPr lang="el-GR" sz="1600" b="1" dirty="0">
                <a:solidFill>
                  <a:schemeClr val="tx2">
                    <a:lumMod val="75000"/>
                  </a:schemeClr>
                </a:solidFill>
                <a:latin typeface="Cambria" panose="02040503050406030204" pitchFamily="18" charset="0"/>
                <a:ea typeface="Cambria" panose="02040503050406030204" pitchFamily="18" charset="0"/>
              </a:rPr>
              <a:t> των </a:t>
            </a:r>
            <a:r>
              <a:rPr lang="el-GR" sz="1600" b="1" dirty="0" err="1">
                <a:solidFill>
                  <a:schemeClr val="tx2">
                    <a:lumMod val="75000"/>
                  </a:schemeClr>
                </a:solidFill>
                <a:latin typeface="Cambria" panose="02040503050406030204" pitchFamily="18" charset="0"/>
                <a:ea typeface="Cambria" panose="02040503050406030204" pitchFamily="18" charset="0"/>
              </a:rPr>
              <a:t>οξειων</a:t>
            </a:r>
            <a:r>
              <a:rPr lang="el-GR" sz="1600" b="1" dirty="0">
                <a:solidFill>
                  <a:schemeClr val="tx2">
                    <a:lumMod val="75000"/>
                  </a:schemeClr>
                </a:solidFill>
                <a:latin typeface="Cambria" panose="02040503050406030204" pitchFamily="18" charset="0"/>
                <a:ea typeface="Cambria" panose="02040503050406030204" pitchFamily="18" charset="0"/>
              </a:rPr>
              <a:t> </a:t>
            </a:r>
            <a:r>
              <a:rPr lang="el-GR" sz="1600" b="1" dirty="0" err="1">
                <a:solidFill>
                  <a:schemeClr val="tx2">
                    <a:lumMod val="75000"/>
                  </a:schemeClr>
                </a:solidFill>
                <a:latin typeface="Cambria" panose="02040503050406030204" pitchFamily="18" charset="0"/>
                <a:ea typeface="Cambria" panose="02040503050406030204" pitchFamily="18" charset="0"/>
              </a:rPr>
              <a:t>λευχαιμιων</a:t>
            </a:r>
            <a:br>
              <a:rPr lang="en-GB" sz="1600" b="1" dirty="0">
                <a:solidFill>
                  <a:schemeClr val="tx2">
                    <a:lumMod val="75000"/>
                  </a:schemeClr>
                </a:solidFill>
                <a:latin typeface="Cambria" panose="02040503050406030204" pitchFamily="18" charset="0"/>
                <a:ea typeface="Cambria" panose="02040503050406030204" pitchFamily="18" charset="0"/>
              </a:rPr>
            </a:br>
            <a:r>
              <a:rPr lang="en-US" sz="1600" b="1" dirty="0">
                <a:solidFill>
                  <a:schemeClr val="tx2">
                    <a:lumMod val="75000"/>
                  </a:schemeClr>
                </a:solidFill>
                <a:latin typeface="Cambria" panose="02040503050406030204" pitchFamily="18" charset="0"/>
                <a:ea typeface="Cambria" panose="02040503050406030204" pitchFamily="18" charset="0"/>
              </a:rPr>
              <a:t>The contribution of morphology to the contemporary classification of acute leukemias</a:t>
            </a:r>
            <a:endParaRPr lang="en-US" sz="1600" dirty="0">
              <a:solidFill>
                <a:schemeClr val="tx2">
                  <a:lumMod val="75000"/>
                </a:schemeClr>
              </a:solidFill>
              <a:latin typeface="Cambria" panose="02040503050406030204" pitchFamily="18" charset="0"/>
              <a:ea typeface="Cambria" panose="02040503050406030204" pitchFamily="18" charset="0"/>
            </a:endParaRPr>
          </a:p>
        </p:txBody>
      </p:sp>
      <p:sp>
        <p:nvSpPr>
          <p:cNvPr id="3" name="Rectangle 2"/>
          <p:cNvSpPr/>
          <p:nvPr/>
        </p:nvSpPr>
        <p:spPr>
          <a:xfrm>
            <a:off x="251520" y="1167439"/>
            <a:ext cx="8409076" cy="1169551"/>
          </a:xfrm>
          <a:prstGeom prst="rect">
            <a:avLst/>
          </a:prstGeom>
        </p:spPr>
        <p:txBody>
          <a:bodyPr wrap="square">
            <a:spAutoFit/>
          </a:bodyPr>
          <a:lstStyle/>
          <a:p>
            <a:pPr algn="r"/>
            <a:r>
              <a:rPr lang="el-GR" sz="1400" b="1" dirty="0">
                <a:solidFill>
                  <a:srgbClr val="C00000"/>
                </a:solidFill>
                <a:latin typeface="Cambria" panose="02040503050406030204" pitchFamily="18" charset="0"/>
              </a:rPr>
              <a:t>ΤΑΞΙΝΟΜΗΣΗ ΤΩΝ ΟΞΕΙΩΝ ΛΕΥΧΑΙΜΙΩΝ</a:t>
            </a:r>
            <a:endParaRPr lang="el-GR" sz="1400" dirty="0">
              <a:solidFill>
                <a:srgbClr val="C00000"/>
              </a:solidFill>
              <a:latin typeface="Cambria" panose="02040503050406030204" pitchFamily="18" charset="0"/>
            </a:endParaRPr>
          </a:p>
          <a:p>
            <a:pPr algn="r"/>
            <a:r>
              <a:rPr lang="el-GR" sz="1400" b="1" dirty="0">
                <a:solidFill>
                  <a:schemeClr val="tx2">
                    <a:lumMod val="75000"/>
                  </a:schemeClr>
                </a:solidFill>
                <a:latin typeface="Cambria" panose="02040503050406030204" pitchFamily="18" charset="0"/>
              </a:rPr>
              <a:t>Πρωταρχικός στόχος είναι ο καθορισμός της κυτταρικής σειράς στην  οποία ανήκει το λευχαιμικό κύτταρο</a:t>
            </a:r>
            <a:endParaRPr lang="en-GB" sz="1400" b="1" dirty="0">
              <a:solidFill>
                <a:schemeClr val="tx2">
                  <a:lumMod val="75000"/>
                </a:schemeClr>
              </a:solidFill>
              <a:latin typeface="Cambria" panose="02040503050406030204" pitchFamily="18" charset="0"/>
            </a:endParaRPr>
          </a:p>
          <a:p>
            <a:pPr algn="r"/>
            <a:r>
              <a:rPr lang="en-US" sz="1400" b="1" dirty="0">
                <a:solidFill>
                  <a:srgbClr val="C00000"/>
                </a:solidFill>
                <a:latin typeface="Cambria" panose="02040503050406030204" pitchFamily="18" charset="0"/>
              </a:rPr>
              <a:t>CLASSIFICATION OF ACUTE LEUKEMIAS</a:t>
            </a:r>
          </a:p>
          <a:p>
            <a:pPr algn="r"/>
            <a:r>
              <a:rPr lang="en-US" sz="1400" b="1" dirty="0">
                <a:solidFill>
                  <a:schemeClr val="tx2">
                    <a:lumMod val="75000"/>
                  </a:schemeClr>
                </a:solidFill>
                <a:latin typeface="Cambria" panose="02040503050406030204" pitchFamily="18" charset="0"/>
              </a:rPr>
              <a:t>The primary goal is to determine the cell line to which the leukemic cell belongs</a:t>
            </a:r>
          </a:p>
        </p:txBody>
      </p:sp>
      <p:sp>
        <p:nvSpPr>
          <p:cNvPr id="4" name="Rectangle 3"/>
          <p:cNvSpPr/>
          <p:nvPr/>
        </p:nvSpPr>
        <p:spPr>
          <a:xfrm>
            <a:off x="292935" y="2582018"/>
            <a:ext cx="3775009" cy="3108543"/>
          </a:xfrm>
          <a:prstGeom prst="rect">
            <a:avLst/>
          </a:prstGeom>
        </p:spPr>
        <p:txBody>
          <a:bodyPr wrap="square" numCol="1">
            <a:spAutoFit/>
          </a:bodyPr>
          <a:lstStyle/>
          <a:p>
            <a:r>
              <a:rPr lang="el-GR" sz="1400" b="1" dirty="0">
                <a:solidFill>
                  <a:srgbClr val="C00000"/>
                </a:solidFill>
                <a:latin typeface="Cambria" panose="02040503050406030204" pitchFamily="18" charset="0"/>
              </a:rPr>
              <a:t>Προϋποθέτει:</a:t>
            </a:r>
          </a:p>
          <a:p>
            <a:endParaRPr lang="el-GR" sz="1400" dirty="0">
              <a:solidFill>
                <a:srgbClr val="C00000"/>
              </a:solidFill>
              <a:latin typeface="Cambria" panose="02040503050406030204" pitchFamily="18" charset="0"/>
            </a:endParaRPr>
          </a:p>
          <a:p>
            <a:r>
              <a:rPr lang="el-GR" sz="1400" dirty="0">
                <a:solidFill>
                  <a:schemeClr val="tx2">
                    <a:lumMod val="50000"/>
                  </a:schemeClr>
                </a:solidFill>
                <a:latin typeface="Cambria" panose="02040503050406030204" pitchFamily="18" charset="0"/>
              </a:rPr>
              <a:t>• </a:t>
            </a:r>
            <a:r>
              <a:rPr lang="el-GR" sz="1400" b="1" dirty="0">
                <a:solidFill>
                  <a:schemeClr val="tx2">
                    <a:lumMod val="75000"/>
                  </a:schemeClr>
                </a:solidFill>
                <a:latin typeface="Cambria" panose="02040503050406030204" pitchFamily="18" charset="0"/>
              </a:rPr>
              <a:t>Τεχνικά άρτια επιχρίσματα και χρώσεις (συμβατικη M-G-G και κυτταροχυμικές) του περιφερικού αίματος και του μυελού</a:t>
            </a:r>
          </a:p>
          <a:p>
            <a:endParaRPr lang="el-GR" sz="1400" dirty="0">
              <a:solidFill>
                <a:schemeClr val="tx2">
                  <a:lumMod val="75000"/>
                </a:schemeClr>
              </a:solidFill>
              <a:latin typeface="Cambria" panose="02040503050406030204" pitchFamily="18" charset="0"/>
            </a:endParaRPr>
          </a:p>
          <a:p>
            <a:r>
              <a:rPr lang="el-GR" sz="1400" dirty="0">
                <a:solidFill>
                  <a:schemeClr val="tx2">
                    <a:lumMod val="75000"/>
                  </a:schemeClr>
                </a:solidFill>
                <a:latin typeface="Cambria" panose="02040503050406030204" pitchFamily="18" charset="0"/>
              </a:rPr>
              <a:t>• </a:t>
            </a:r>
            <a:r>
              <a:rPr lang="el-GR" sz="1400" b="1" dirty="0">
                <a:solidFill>
                  <a:schemeClr val="tx2">
                    <a:lumMod val="75000"/>
                  </a:schemeClr>
                </a:solidFill>
                <a:latin typeface="Cambria" panose="02040503050406030204" pitchFamily="18" charset="0"/>
              </a:rPr>
              <a:t>Εμπειρία του </a:t>
            </a:r>
            <a:r>
              <a:rPr lang="el-GR" sz="1400" b="1" dirty="0" err="1">
                <a:solidFill>
                  <a:schemeClr val="tx2">
                    <a:lumMod val="75000"/>
                  </a:schemeClr>
                </a:solidFill>
                <a:latin typeface="Cambria" panose="02040503050406030204" pitchFamily="18" charset="0"/>
              </a:rPr>
              <a:t>κυτταρομορφολόγου</a:t>
            </a:r>
            <a:endParaRPr lang="el-GR" sz="1400" b="1" dirty="0">
              <a:solidFill>
                <a:schemeClr val="tx2">
                  <a:lumMod val="75000"/>
                </a:schemeClr>
              </a:solidFill>
              <a:latin typeface="Cambria" panose="02040503050406030204" pitchFamily="18" charset="0"/>
            </a:endParaRPr>
          </a:p>
          <a:p>
            <a:endParaRPr lang="el-GR" sz="1400" dirty="0">
              <a:solidFill>
                <a:schemeClr val="tx2">
                  <a:lumMod val="75000"/>
                </a:schemeClr>
              </a:solidFill>
              <a:latin typeface="Cambria" panose="02040503050406030204" pitchFamily="18" charset="0"/>
            </a:endParaRPr>
          </a:p>
          <a:p>
            <a:r>
              <a:rPr lang="el-GR" sz="1400" dirty="0">
                <a:solidFill>
                  <a:schemeClr val="tx2">
                    <a:lumMod val="75000"/>
                  </a:schemeClr>
                </a:solidFill>
                <a:latin typeface="Cambria" panose="02040503050406030204" pitchFamily="18" charset="0"/>
              </a:rPr>
              <a:t>• </a:t>
            </a:r>
            <a:r>
              <a:rPr lang="el-GR" sz="1400" b="1" dirty="0">
                <a:solidFill>
                  <a:schemeClr val="tx2">
                    <a:lumMod val="75000"/>
                  </a:schemeClr>
                </a:solidFill>
                <a:latin typeface="Cambria" panose="02040503050406030204" pitchFamily="18" charset="0"/>
              </a:rPr>
              <a:t>Συνεκτίμηση των αιματολογικών  παραμέτρων</a:t>
            </a:r>
          </a:p>
          <a:p>
            <a:endParaRPr lang="el-GR" sz="1400" dirty="0">
              <a:solidFill>
                <a:schemeClr val="tx2">
                  <a:lumMod val="75000"/>
                </a:schemeClr>
              </a:solidFill>
              <a:latin typeface="Cambria" panose="02040503050406030204" pitchFamily="18" charset="0"/>
            </a:endParaRPr>
          </a:p>
          <a:p>
            <a:r>
              <a:rPr lang="el-GR" sz="1400" dirty="0">
                <a:solidFill>
                  <a:schemeClr val="tx2">
                    <a:lumMod val="75000"/>
                  </a:schemeClr>
                </a:solidFill>
                <a:latin typeface="Cambria" panose="02040503050406030204" pitchFamily="18" charset="0"/>
              </a:rPr>
              <a:t>• </a:t>
            </a:r>
            <a:r>
              <a:rPr lang="el-GR" sz="1400" b="1" dirty="0">
                <a:solidFill>
                  <a:schemeClr val="tx2">
                    <a:lumMod val="75000"/>
                  </a:schemeClr>
                </a:solidFill>
                <a:latin typeface="Cambria" panose="02040503050406030204" pitchFamily="18" charset="0"/>
              </a:rPr>
              <a:t>Του ιστορικού και της κλινικής εξέτασης του </a:t>
            </a:r>
            <a:r>
              <a:rPr lang="el-GR" sz="1400" b="1" dirty="0" err="1">
                <a:solidFill>
                  <a:schemeClr val="tx2">
                    <a:lumMod val="75000"/>
                  </a:schemeClr>
                </a:solidFill>
                <a:latin typeface="Cambria" panose="02040503050406030204" pitchFamily="18" charset="0"/>
              </a:rPr>
              <a:t>ασθενού</a:t>
            </a:r>
            <a:endParaRPr lang="en-GB" sz="1400" b="1" dirty="0">
              <a:solidFill>
                <a:schemeClr val="tx2">
                  <a:lumMod val="75000"/>
                </a:schemeClr>
              </a:solidFill>
              <a:latin typeface="Cambria" panose="02040503050406030204" pitchFamily="18" charset="0"/>
            </a:endParaRPr>
          </a:p>
          <a:p>
            <a:endParaRPr lang="en-GB" sz="1400" b="1" dirty="0">
              <a:solidFill>
                <a:schemeClr val="tx2">
                  <a:lumMod val="75000"/>
                </a:schemeClr>
              </a:solidFill>
              <a:latin typeface="Cambria" panose="02040503050406030204" pitchFamily="18" charset="0"/>
            </a:endParaRPr>
          </a:p>
        </p:txBody>
      </p:sp>
      <p:sp>
        <p:nvSpPr>
          <p:cNvPr id="6" name="TextBox 5">
            <a:extLst>
              <a:ext uri="{FF2B5EF4-FFF2-40B4-BE49-F238E27FC236}">
                <a16:creationId xmlns:a16="http://schemas.microsoft.com/office/drawing/2014/main" id="{43936CCC-B7C7-4B3D-E694-9B5683D944FE}"/>
              </a:ext>
            </a:extLst>
          </p:cNvPr>
          <p:cNvSpPr txBox="1"/>
          <p:nvPr/>
        </p:nvSpPr>
        <p:spPr>
          <a:xfrm>
            <a:off x="4279065" y="2582018"/>
            <a:ext cx="4253375" cy="2677656"/>
          </a:xfrm>
          <a:prstGeom prst="rect">
            <a:avLst/>
          </a:prstGeom>
          <a:noFill/>
        </p:spPr>
        <p:txBody>
          <a:bodyPr wrap="square">
            <a:spAutoFit/>
          </a:bodyPr>
          <a:lstStyle/>
          <a:p>
            <a:r>
              <a:rPr lang="en-US" sz="1400" b="1" dirty="0">
                <a:solidFill>
                  <a:srgbClr val="C00000"/>
                </a:solidFill>
                <a:latin typeface="Cambria" panose="02040503050406030204" pitchFamily="18" charset="0"/>
                <a:ea typeface="Cambria" panose="02040503050406030204" pitchFamily="18" charset="0"/>
              </a:rPr>
              <a:t>Presupposes:</a:t>
            </a:r>
          </a:p>
          <a:p>
            <a:endParaRPr lang="en-US" sz="1400" b="1" dirty="0">
              <a:solidFill>
                <a:schemeClr val="tx2">
                  <a:lumMod val="75000"/>
                </a:schemeClr>
              </a:solidFill>
              <a:latin typeface="Cambria" panose="02040503050406030204" pitchFamily="18" charset="0"/>
              <a:ea typeface="Cambria" panose="02040503050406030204" pitchFamily="18" charset="0"/>
            </a:endParaRPr>
          </a:p>
          <a:p>
            <a:r>
              <a:rPr lang="en-US" sz="1400" b="1" dirty="0">
                <a:solidFill>
                  <a:schemeClr val="tx2">
                    <a:lumMod val="75000"/>
                  </a:schemeClr>
                </a:solidFill>
                <a:latin typeface="Cambria" panose="02040503050406030204" pitchFamily="18" charset="0"/>
                <a:ea typeface="Cambria" panose="02040503050406030204" pitchFamily="18" charset="0"/>
              </a:rPr>
              <a:t>• Technically correct smears and stains (conventional M-G-G and cytosolic) of peripheral blood and marrow</a:t>
            </a:r>
          </a:p>
          <a:p>
            <a:endParaRPr lang="en-US" sz="1400" b="1" dirty="0">
              <a:solidFill>
                <a:schemeClr val="tx2">
                  <a:lumMod val="75000"/>
                </a:schemeClr>
              </a:solidFill>
              <a:latin typeface="Cambria" panose="02040503050406030204" pitchFamily="18" charset="0"/>
              <a:ea typeface="Cambria" panose="02040503050406030204" pitchFamily="18" charset="0"/>
            </a:endParaRPr>
          </a:p>
          <a:p>
            <a:endParaRPr lang="en-US" sz="1400" b="1" dirty="0">
              <a:solidFill>
                <a:schemeClr val="tx2">
                  <a:lumMod val="75000"/>
                </a:schemeClr>
              </a:solidFill>
              <a:latin typeface="Cambria" panose="02040503050406030204" pitchFamily="18" charset="0"/>
              <a:ea typeface="Cambria" panose="02040503050406030204" pitchFamily="18" charset="0"/>
            </a:endParaRPr>
          </a:p>
          <a:p>
            <a:r>
              <a:rPr lang="en-US" sz="1400" b="1" dirty="0">
                <a:solidFill>
                  <a:schemeClr val="tx2">
                    <a:lumMod val="75000"/>
                  </a:schemeClr>
                </a:solidFill>
                <a:latin typeface="Cambria" panose="02040503050406030204" pitchFamily="18" charset="0"/>
                <a:ea typeface="Cambria" panose="02040503050406030204" pitchFamily="18" charset="0"/>
              </a:rPr>
              <a:t>• Experience of the cytomorphologist</a:t>
            </a:r>
          </a:p>
          <a:p>
            <a:endParaRPr lang="en-US" sz="1400" b="1" dirty="0">
              <a:solidFill>
                <a:schemeClr val="tx2">
                  <a:lumMod val="75000"/>
                </a:schemeClr>
              </a:solidFill>
              <a:latin typeface="Cambria" panose="02040503050406030204" pitchFamily="18" charset="0"/>
              <a:ea typeface="Cambria" panose="02040503050406030204" pitchFamily="18" charset="0"/>
            </a:endParaRPr>
          </a:p>
          <a:p>
            <a:r>
              <a:rPr lang="en-US" sz="1400" b="1" dirty="0">
                <a:solidFill>
                  <a:schemeClr val="tx2">
                    <a:lumMod val="75000"/>
                  </a:schemeClr>
                </a:solidFill>
                <a:latin typeface="Cambria" panose="02040503050406030204" pitchFamily="18" charset="0"/>
                <a:ea typeface="Cambria" panose="02040503050406030204" pitchFamily="18" charset="0"/>
              </a:rPr>
              <a:t>• Consideration of hematological parameters</a:t>
            </a:r>
          </a:p>
          <a:p>
            <a:endParaRPr lang="en-US" sz="1400" b="1" dirty="0">
              <a:solidFill>
                <a:schemeClr val="tx2">
                  <a:lumMod val="75000"/>
                </a:schemeClr>
              </a:solidFill>
              <a:latin typeface="Cambria" panose="02040503050406030204" pitchFamily="18" charset="0"/>
              <a:ea typeface="Cambria" panose="02040503050406030204" pitchFamily="18" charset="0"/>
            </a:endParaRPr>
          </a:p>
          <a:p>
            <a:r>
              <a:rPr lang="en-US" sz="1400" b="1" dirty="0">
                <a:solidFill>
                  <a:schemeClr val="tx2">
                    <a:lumMod val="75000"/>
                  </a:schemeClr>
                </a:solidFill>
                <a:latin typeface="Cambria" panose="02040503050406030204" pitchFamily="18" charset="0"/>
                <a:ea typeface="Cambria" panose="02040503050406030204" pitchFamily="18" charset="0"/>
              </a:rPr>
              <a:t>• The patient's history and clinical examination</a:t>
            </a:r>
          </a:p>
        </p:txBody>
      </p:sp>
    </p:spTree>
    <p:extLst>
      <p:ext uri="{BB962C8B-B14F-4D97-AF65-F5344CB8AC3E}">
        <p14:creationId xmlns:p14="http://schemas.microsoft.com/office/powerpoint/2010/main" val="2400983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Μορφολογία\27.jpg">
            <a:extLst>
              <a:ext uri="{FF2B5EF4-FFF2-40B4-BE49-F238E27FC236}">
                <a16:creationId xmlns:a16="http://schemas.microsoft.com/office/drawing/2014/main" id="{F29AC4E5-2224-4F42-A7C8-990553E2485E}"/>
              </a:ext>
            </a:extLst>
          </p:cNvPr>
          <p:cNvPicPr>
            <a:picLocks noChangeAspect="1" noChangeArrowheads="1"/>
          </p:cNvPicPr>
          <p:nvPr/>
        </p:nvPicPr>
        <p:blipFill rotWithShape="1">
          <a:blip r:embed="rId2" cstate="print"/>
          <a:srcRect l="29197" t="7640" r="32329" b="54159"/>
          <a:stretch/>
        </p:blipFill>
        <p:spPr bwMode="auto">
          <a:xfrm>
            <a:off x="917150" y="935641"/>
            <a:ext cx="3026631" cy="2253874"/>
          </a:xfrm>
          <a:prstGeom prst="rect">
            <a:avLst/>
          </a:prstGeom>
          <a:noFill/>
        </p:spPr>
      </p:pic>
      <p:sp>
        <p:nvSpPr>
          <p:cNvPr id="3" name="TextBox 2">
            <a:extLst>
              <a:ext uri="{FF2B5EF4-FFF2-40B4-BE49-F238E27FC236}">
                <a16:creationId xmlns:a16="http://schemas.microsoft.com/office/drawing/2014/main" id="{B54EC58B-4766-402F-9652-82F789143182}"/>
              </a:ext>
            </a:extLst>
          </p:cNvPr>
          <p:cNvSpPr txBox="1"/>
          <p:nvPr/>
        </p:nvSpPr>
        <p:spPr>
          <a:xfrm>
            <a:off x="1763688" y="150368"/>
            <a:ext cx="5616624" cy="738664"/>
          </a:xfrm>
          <a:prstGeom prst="rect">
            <a:avLst/>
          </a:prstGeom>
          <a:noFill/>
        </p:spPr>
        <p:txBody>
          <a:bodyPr wrap="square" rtlCol="0">
            <a:spAutoFit/>
          </a:bodyPr>
          <a:lstStyle/>
          <a:p>
            <a:r>
              <a:rPr lang="el-GR" sz="2400" b="1" dirty="0">
                <a:solidFill>
                  <a:schemeClr val="tx2">
                    <a:lumMod val="50000"/>
                  </a:schemeClr>
                </a:solidFill>
                <a:latin typeface="Cambria" panose="02040503050406030204" pitchFamily="18" charset="0"/>
                <a:ea typeface="Cambria" panose="02040503050406030204" pitchFamily="18" charset="0"/>
              </a:rPr>
              <a:t>Μυελός των οστών</a:t>
            </a:r>
            <a:r>
              <a:rPr lang="en-GB" sz="2400" b="1" dirty="0">
                <a:solidFill>
                  <a:schemeClr val="tx2">
                    <a:lumMod val="50000"/>
                  </a:schemeClr>
                </a:solidFill>
                <a:latin typeface="Cambria" panose="02040503050406030204" pitchFamily="18" charset="0"/>
                <a:ea typeface="Cambria" panose="02040503050406030204" pitchFamily="18" charset="0"/>
              </a:rPr>
              <a:t> / BONE MARROW</a:t>
            </a:r>
            <a:r>
              <a:rPr lang="el-GR" sz="2400" b="1" dirty="0">
                <a:solidFill>
                  <a:schemeClr val="tx2">
                    <a:lumMod val="50000"/>
                  </a:schemeClr>
                </a:solidFill>
                <a:latin typeface="Cambria" panose="02040503050406030204" pitchFamily="18" charset="0"/>
                <a:ea typeface="Cambria" panose="02040503050406030204" pitchFamily="18" charset="0"/>
              </a:rPr>
              <a:t> </a:t>
            </a:r>
          </a:p>
          <a:p>
            <a:endParaRPr lang="el-GR" dirty="0">
              <a:solidFill>
                <a:schemeClr val="tx2">
                  <a:lumMod val="50000"/>
                </a:schemeClr>
              </a:solidFill>
              <a:latin typeface="Cambria" panose="02040503050406030204" pitchFamily="18" charset="0"/>
              <a:ea typeface="Cambria" panose="02040503050406030204" pitchFamily="18" charset="0"/>
            </a:endParaRPr>
          </a:p>
        </p:txBody>
      </p:sp>
      <p:pic>
        <p:nvPicPr>
          <p:cNvPr id="4" name="Picture 2" descr="D:\Μορφολογία\27.jpg">
            <a:extLst>
              <a:ext uri="{FF2B5EF4-FFF2-40B4-BE49-F238E27FC236}">
                <a16:creationId xmlns:a16="http://schemas.microsoft.com/office/drawing/2014/main" id="{2A562A47-A1C2-458E-93C9-6495E3E91EC0}"/>
              </a:ext>
            </a:extLst>
          </p:cNvPr>
          <p:cNvPicPr>
            <a:picLocks noChangeAspect="1" noChangeArrowheads="1"/>
          </p:cNvPicPr>
          <p:nvPr/>
        </p:nvPicPr>
        <p:blipFill rotWithShape="1">
          <a:blip r:embed="rId2" cstate="print"/>
          <a:srcRect l="3820" t="52390" r="55249" b="7225"/>
          <a:stretch/>
        </p:blipFill>
        <p:spPr bwMode="auto">
          <a:xfrm>
            <a:off x="4572000" y="935641"/>
            <a:ext cx="3680041" cy="2303730"/>
          </a:xfrm>
          <a:prstGeom prst="rect">
            <a:avLst/>
          </a:prstGeom>
          <a:noFill/>
        </p:spPr>
      </p:pic>
      <p:sp>
        <p:nvSpPr>
          <p:cNvPr id="6" name="TextBox 5">
            <a:extLst>
              <a:ext uri="{FF2B5EF4-FFF2-40B4-BE49-F238E27FC236}">
                <a16:creationId xmlns:a16="http://schemas.microsoft.com/office/drawing/2014/main" id="{47A374C8-5FC7-43B0-80DE-639DF4BE21FD}"/>
              </a:ext>
            </a:extLst>
          </p:cNvPr>
          <p:cNvSpPr txBox="1"/>
          <p:nvPr/>
        </p:nvSpPr>
        <p:spPr>
          <a:xfrm>
            <a:off x="467544" y="3261242"/>
            <a:ext cx="3672408" cy="646331"/>
          </a:xfrm>
          <a:prstGeom prst="rect">
            <a:avLst/>
          </a:prstGeom>
          <a:noFill/>
        </p:spPr>
        <p:txBody>
          <a:bodyPr wrap="square">
            <a:spAutoFit/>
          </a:bodyPr>
          <a:lstStyle/>
          <a:p>
            <a:pPr algn="ctr"/>
            <a:r>
              <a:rPr lang="el-GR" b="1" dirty="0">
                <a:solidFill>
                  <a:schemeClr val="tx2">
                    <a:lumMod val="50000"/>
                  </a:schemeClr>
                </a:solidFill>
                <a:latin typeface="Cambria" panose="02040503050406030204" pitchFamily="18" charset="0"/>
                <a:ea typeface="Cambria" panose="02040503050406030204" pitchFamily="18" charset="0"/>
              </a:rPr>
              <a:t>Φυσιολογική </a:t>
            </a:r>
            <a:r>
              <a:rPr lang="el-GR" b="1" dirty="0" err="1">
                <a:solidFill>
                  <a:schemeClr val="tx2">
                    <a:lumMod val="50000"/>
                  </a:schemeClr>
                </a:solidFill>
                <a:latin typeface="Cambria" panose="02040503050406030204" pitchFamily="18" charset="0"/>
                <a:ea typeface="Cambria" panose="02040503050406030204" pitchFamily="18" charset="0"/>
              </a:rPr>
              <a:t>κυτταροβρίθεια</a:t>
            </a:r>
            <a:endParaRPr lang="en-GB" b="1" dirty="0">
              <a:solidFill>
                <a:schemeClr val="tx2">
                  <a:lumMod val="50000"/>
                </a:schemeClr>
              </a:solidFill>
              <a:latin typeface="Cambria" panose="02040503050406030204" pitchFamily="18" charset="0"/>
              <a:ea typeface="Cambria" panose="02040503050406030204" pitchFamily="18" charset="0"/>
            </a:endParaRPr>
          </a:p>
          <a:p>
            <a:pPr algn="ctr"/>
            <a:r>
              <a:rPr lang="en-GB" b="1" dirty="0">
                <a:solidFill>
                  <a:schemeClr val="tx2">
                    <a:lumMod val="50000"/>
                  </a:schemeClr>
                </a:solidFill>
                <a:latin typeface="Cambria" panose="02040503050406030204" pitchFamily="18" charset="0"/>
                <a:ea typeface="Cambria" panose="02040503050406030204" pitchFamily="18" charset="0"/>
              </a:rPr>
              <a:t>NORMAL CELLULARITY</a:t>
            </a:r>
            <a:endParaRPr lang="el-GR" b="1" dirty="0">
              <a:solidFill>
                <a:schemeClr val="tx2">
                  <a:lumMod val="50000"/>
                </a:schemeClr>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2643397D-9D51-4BE9-AF89-BFBCA091A736}"/>
              </a:ext>
            </a:extLst>
          </p:cNvPr>
          <p:cNvSpPr txBox="1"/>
          <p:nvPr/>
        </p:nvSpPr>
        <p:spPr>
          <a:xfrm>
            <a:off x="5580112" y="3305946"/>
            <a:ext cx="2808312" cy="646331"/>
          </a:xfrm>
          <a:prstGeom prst="rect">
            <a:avLst/>
          </a:prstGeom>
          <a:noFill/>
        </p:spPr>
        <p:txBody>
          <a:bodyPr wrap="square">
            <a:spAutoFit/>
          </a:bodyPr>
          <a:lstStyle/>
          <a:p>
            <a:pPr algn="ctr"/>
            <a:r>
              <a:rPr lang="el-GR" b="1" dirty="0" err="1">
                <a:solidFill>
                  <a:schemeClr val="tx2">
                    <a:lumMod val="50000"/>
                  </a:schemeClr>
                </a:solidFill>
                <a:latin typeface="Cambria" panose="02040503050406030204" pitchFamily="18" charset="0"/>
                <a:ea typeface="Cambria" panose="02040503050406030204" pitchFamily="18" charset="0"/>
              </a:rPr>
              <a:t>Υπερκυτταρικός</a:t>
            </a:r>
            <a:r>
              <a:rPr lang="el-GR" b="1" dirty="0">
                <a:solidFill>
                  <a:schemeClr val="tx2">
                    <a:lumMod val="50000"/>
                  </a:schemeClr>
                </a:solidFill>
                <a:latin typeface="Cambria" panose="02040503050406030204" pitchFamily="18" charset="0"/>
                <a:ea typeface="Cambria" panose="02040503050406030204" pitchFamily="18" charset="0"/>
              </a:rPr>
              <a:t> ΜΟ</a:t>
            </a:r>
            <a:endParaRPr lang="en-GB" b="1" dirty="0">
              <a:solidFill>
                <a:schemeClr val="tx2">
                  <a:lumMod val="50000"/>
                </a:schemeClr>
              </a:solidFill>
              <a:latin typeface="Cambria" panose="02040503050406030204" pitchFamily="18" charset="0"/>
              <a:ea typeface="Cambria" panose="02040503050406030204" pitchFamily="18" charset="0"/>
            </a:endParaRPr>
          </a:p>
          <a:p>
            <a:pPr algn="ctr"/>
            <a:r>
              <a:rPr lang="en-GB" b="1" dirty="0">
                <a:solidFill>
                  <a:schemeClr val="tx2">
                    <a:lumMod val="50000"/>
                  </a:schemeClr>
                </a:solidFill>
                <a:latin typeface="Cambria" panose="02040503050406030204" pitchFamily="18" charset="0"/>
                <a:ea typeface="Cambria" panose="02040503050406030204" pitchFamily="18" charset="0"/>
              </a:rPr>
              <a:t>HYPERCELLULAR BM</a:t>
            </a:r>
            <a:endParaRPr lang="el-GR" b="1" dirty="0">
              <a:solidFill>
                <a:schemeClr val="tx2">
                  <a:lumMod val="50000"/>
                </a:schemeClr>
              </a:solidFill>
              <a:latin typeface="Cambria" panose="02040503050406030204" pitchFamily="18" charset="0"/>
              <a:ea typeface="Cambria" panose="02040503050406030204" pitchFamily="18" charset="0"/>
            </a:endParaRPr>
          </a:p>
        </p:txBody>
      </p:sp>
      <p:pic>
        <p:nvPicPr>
          <p:cNvPr id="9" name="Picture 2" descr="D:\Μορφολογία\27.jpg">
            <a:extLst>
              <a:ext uri="{FF2B5EF4-FFF2-40B4-BE49-F238E27FC236}">
                <a16:creationId xmlns:a16="http://schemas.microsoft.com/office/drawing/2014/main" id="{8407EEFC-8238-4146-9EC9-22A1A53252A4}"/>
              </a:ext>
            </a:extLst>
          </p:cNvPr>
          <p:cNvPicPr>
            <a:picLocks noChangeAspect="1" noChangeArrowheads="1"/>
          </p:cNvPicPr>
          <p:nvPr/>
        </p:nvPicPr>
        <p:blipFill rotWithShape="1">
          <a:blip r:embed="rId2" cstate="print"/>
          <a:srcRect l="57848" t="53482" r="2860" b="8317"/>
          <a:stretch/>
        </p:blipFill>
        <p:spPr bwMode="auto">
          <a:xfrm>
            <a:off x="2538327" y="3929443"/>
            <a:ext cx="3456384" cy="2183695"/>
          </a:xfrm>
          <a:prstGeom prst="rect">
            <a:avLst/>
          </a:prstGeom>
          <a:noFill/>
        </p:spPr>
      </p:pic>
      <p:sp>
        <p:nvSpPr>
          <p:cNvPr id="11" name="TextBox 10">
            <a:extLst>
              <a:ext uri="{FF2B5EF4-FFF2-40B4-BE49-F238E27FC236}">
                <a16:creationId xmlns:a16="http://schemas.microsoft.com/office/drawing/2014/main" id="{62729855-09DE-40CA-BD4E-E5BC5B6B3BD5}"/>
              </a:ext>
            </a:extLst>
          </p:cNvPr>
          <p:cNvSpPr txBox="1"/>
          <p:nvPr/>
        </p:nvSpPr>
        <p:spPr>
          <a:xfrm>
            <a:off x="2970375" y="6081951"/>
            <a:ext cx="2592288" cy="646331"/>
          </a:xfrm>
          <a:prstGeom prst="rect">
            <a:avLst/>
          </a:prstGeom>
          <a:noFill/>
        </p:spPr>
        <p:txBody>
          <a:bodyPr wrap="square">
            <a:spAutoFit/>
          </a:bodyPr>
          <a:lstStyle/>
          <a:p>
            <a:pPr algn="ctr"/>
            <a:r>
              <a:rPr lang="el-GR" b="1" dirty="0" err="1">
                <a:solidFill>
                  <a:schemeClr val="tx2">
                    <a:lumMod val="50000"/>
                  </a:schemeClr>
                </a:solidFill>
                <a:latin typeface="Cambria" panose="02040503050406030204" pitchFamily="18" charset="0"/>
                <a:ea typeface="Cambria" panose="02040503050406030204" pitchFamily="18" charset="0"/>
              </a:rPr>
              <a:t>Υποκυτταρικός</a:t>
            </a:r>
            <a:r>
              <a:rPr lang="el-GR" b="1" dirty="0">
                <a:solidFill>
                  <a:schemeClr val="tx2">
                    <a:lumMod val="50000"/>
                  </a:schemeClr>
                </a:solidFill>
                <a:latin typeface="Cambria" panose="02040503050406030204" pitchFamily="18" charset="0"/>
                <a:ea typeface="Cambria" panose="02040503050406030204" pitchFamily="18" charset="0"/>
              </a:rPr>
              <a:t> ΜΟ</a:t>
            </a:r>
            <a:endParaRPr lang="en-GB" b="1" dirty="0">
              <a:solidFill>
                <a:schemeClr val="tx2">
                  <a:lumMod val="50000"/>
                </a:schemeClr>
              </a:solidFill>
              <a:latin typeface="Cambria" panose="02040503050406030204" pitchFamily="18" charset="0"/>
              <a:ea typeface="Cambria" panose="02040503050406030204" pitchFamily="18" charset="0"/>
            </a:endParaRPr>
          </a:p>
          <a:p>
            <a:pPr algn="ctr"/>
            <a:r>
              <a:rPr lang="en-GB" b="1" dirty="0">
                <a:solidFill>
                  <a:schemeClr val="tx2">
                    <a:lumMod val="50000"/>
                  </a:schemeClr>
                </a:solidFill>
                <a:latin typeface="Cambria" panose="02040503050406030204" pitchFamily="18" charset="0"/>
                <a:ea typeface="Cambria" panose="02040503050406030204" pitchFamily="18" charset="0"/>
              </a:rPr>
              <a:t>HYPOCELLULAR BM</a:t>
            </a:r>
            <a:endParaRPr lang="el-GR" b="1"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098579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1" y="1412776"/>
            <a:ext cx="3744416" cy="4154984"/>
          </a:xfrm>
          <a:prstGeom prst="rect">
            <a:avLst/>
          </a:prstGeom>
        </p:spPr>
        <p:txBody>
          <a:bodyPr wrap="square">
            <a:spAutoFit/>
          </a:bodyPr>
          <a:lstStyle/>
          <a:p>
            <a:r>
              <a:rPr lang="el-GR" sz="1200" b="1" dirty="0">
                <a:solidFill>
                  <a:srgbClr val="C00000"/>
                </a:solidFill>
                <a:latin typeface="Cambria" panose="02040503050406030204" pitchFamily="18" charset="0"/>
              </a:rPr>
              <a:t>ΜΟΡΦΟΛΟΓΙΑ ΣΤΗΝ ΟΞΕΙΑ ΛΕΥΧΑΙΜΙΑ</a:t>
            </a:r>
          </a:p>
          <a:p>
            <a:pPr marL="342900" indent="-342900">
              <a:buFont typeface="Wingdings" panose="05000000000000000000" pitchFamily="2" charset="2"/>
              <a:buChar char="§"/>
            </a:pPr>
            <a:endParaRPr lang="el-GR" sz="1200" b="1" dirty="0">
              <a:solidFill>
                <a:schemeClr val="tx2">
                  <a:lumMod val="75000"/>
                </a:schemeClr>
              </a:solidFill>
              <a:latin typeface="Cambria" panose="02040503050406030204" pitchFamily="18" charset="0"/>
            </a:endParaRPr>
          </a:p>
          <a:p>
            <a:pPr marL="285750" indent="-285750" eaLnBrk="1" hangingPunct="1">
              <a:buFont typeface="Wingdings" panose="05000000000000000000" pitchFamily="2" charset="2"/>
              <a:buChar char="§"/>
            </a:pPr>
            <a:r>
              <a:rPr lang="el-GR" altLang="en-US" sz="1200" b="1" dirty="0" err="1">
                <a:solidFill>
                  <a:schemeClr val="tx2">
                    <a:lumMod val="50000"/>
                  </a:schemeClr>
                </a:solidFill>
                <a:latin typeface="Cambria" panose="02040503050406030204" pitchFamily="18" charset="0"/>
              </a:rPr>
              <a:t>Μονομορφικός</a:t>
            </a:r>
            <a:r>
              <a:rPr lang="el-GR" altLang="en-US" sz="1200" b="1" dirty="0">
                <a:solidFill>
                  <a:schemeClr val="tx2">
                    <a:lumMod val="50000"/>
                  </a:schemeClr>
                </a:solidFill>
                <a:latin typeface="Cambria" panose="02040503050406030204" pitchFamily="18" charset="0"/>
              </a:rPr>
              <a:t> πληθυσμός</a:t>
            </a:r>
          </a:p>
          <a:p>
            <a:pPr marL="285750" indent="-285750" eaLnBrk="1" hangingPunct="1">
              <a:buFont typeface="Wingdings" panose="05000000000000000000" pitchFamily="2" charset="2"/>
              <a:buChar char="§"/>
            </a:pPr>
            <a:endParaRPr lang="el-GR" altLang="en-US" sz="1200" b="1" dirty="0">
              <a:solidFill>
                <a:schemeClr val="tx2">
                  <a:lumMod val="50000"/>
                </a:schemeClr>
              </a:solidFill>
              <a:latin typeface="Cambria" panose="02040503050406030204" pitchFamily="18" charset="0"/>
            </a:endParaRPr>
          </a:p>
          <a:p>
            <a:pPr marL="285750" indent="-285750" eaLnBrk="1" hangingPunct="1">
              <a:buFont typeface="Wingdings" panose="05000000000000000000" pitchFamily="2" charset="2"/>
              <a:buChar char="§"/>
            </a:pPr>
            <a:r>
              <a:rPr lang="el-GR" altLang="en-US" sz="1200" b="1" dirty="0">
                <a:solidFill>
                  <a:schemeClr val="tx2">
                    <a:lumMod val="50000"/>
                  </a:schemeClr>
                </a:solidFill>
                <a:latin typeface="Cambria" panose="02040503050406030204" pitchFamily="18" charset="0"/>
              </a:rPr>
              <a:t>Αντικατάσταση/εξάλειψη φυσιολογικών πρόδρομων κυττάρων</a:t>
            </a:r>
          </a:p>
          <a:p>
            <a:pPr marL="285750" indent="-285750" eaLnBrk="1" hangingPunct="1">
              <a:buFont typeface="Wingdings" panose="05000000000000000000" pitchFamily="2" charset="2"/>
              <a:buChar char="§"/>
            </a:pPr>
            <a:endParaRPr lang="en-US" altLang="en-US" sz="1200" b="1" dirty="0">
              <a:solidFill>
                <a:schemeClr val="tx2">
                  <a:lumMod val="50000"/>
                </a:schemeClr>
              </a:solidFill>
              <a:latin typeface="Cambria" panose="02040503050406030204" pitchFamily="18" charset="0"/>
            </a:endParaRPr>
          </a:p>
          <a:p>
            <a:pPr marL="285750" indent="-285750" eaLnBrk="1" hangingPunct="1">
              <a:buFont typeface="Wingdings" panose="05000000000000000000" pitchFamily="2" charset="2"/>
              <a:buChar char="§"/>
            </a:pPr>
            <a:r>
              <a:rPr lang="el-GR" altLang="en-US" sz="1200" b="1" dirty="0">
                <a:solidFill>
                  <a:schemeClr val="tx2">
                    <a:lumMod val="50000"/>
                  </a:schemeClr>
                </a:solidFill>
                <a:latin typeface="Cambria" panose="02040503050406030204" pitchFamily="18" charset="0"/>
              </a:rPr>
              <a:t>Μορφολογικός χαρακτηρισμός των βλαστών</a:t>
            </a:r>
            <a:endParaRPr lang="el-GR"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rPr>
              <a:t>Μέγεθος βλάστης</a:t>
            </a:r>
            <a:endParaRPr lang="el-GR"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rPr>
              <a:t>Κυτταροπλασματική</a:t>
            </a:r>
            <a:r>
              <a:rPr lang="el-GR" sz="1200" b="1" dirty="0">
                <a:solidFill>
                  <a:schemeClr val="tx2">
                    <a:lumMod val="50000"/>
                  </a:schemeClr>
                </a:solidFill>
                <a:latin typeface="Cambria" panose="02040503050406030204" pitchFamily="18" charset="0"/>
              </a:rPr>
              <a:t> μεμβράνη</a:t>
            </a:r>
            <a:endParaRPr lang="el-GR"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rPr>
              <a:t>Μέγεθος πυρήνα</a:t>
            </a:r>
          </a:p>
          <a:p>
            <a:pPr marL="1200150" lvl="2"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rPr>
              <a:t>Ασυγχρονία</a:t>
            </a:r>
            <a:r>
              <a:rPr lang="el-GR" sz="1200" b="1" dirty="0">
                <a:solidFill>
                  <a:schemeClr val="tx2">
                    <a:lumMod val="50000"/>
                  </a:schemeClr>
                </a:solidFill>
                <a:latin typeface="Cambria" panose="02040503050406030204" pitchFamily="18" charset="0"/>
              </a:rPr>
              <a:t> ωρίμανσης πυρήνα-πρωτοπλάσματος</a:t>
            </a:r>
            <a:endParaRPr lang="el-GR"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rPr>
              <a:t>Υφή  χρωματίνης</a:t>
            </a:r>
            <a:endParaRPr lang="el-GR"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rPr>
              <a:t>Πυρήνιο</a:t>
            </a:r>
            <a:endParaRPr lang="el-GR"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rPr>
              <a:t>Κοκκία,ωρίμανση</a:t>
            </a:r>
            <a:endParaRPr lang="el-GR"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rPr>
              <a:t>Ραβδία </a:t>
            </a:r>
            <a:r>
              <a:rPr lang="en-US" sz="1200" b="1" dirty="0">
                <a:solidFill>
                  <a:schemeClr val="tx2">
                    <a:lumMod val="50000"/>
                  </a:schemeClr>
                </a:solidFill>
                <a:latin typeface="Cambria" panose="02040503050406030204" pitchFamily="18" charset="0"/>
              </a:rPr>
              <a:t>Auer, faggot cells</a:t>
            </a:r>
            <a:endParaRPr lang="en-US"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rPr>
              <a:t>Κενοτόπια</a:t>
            </a:r>
            <a:endParaRPr lang="el-GR"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rPr>
              <a:t>Δυσπλασία</a:t>
            </a:r>
            <a:endParaRPr lang="el-GR"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err="1">
                <a:solidFill>
                  <a:schemeClr val="tx2">
                    <a:lumMod val="50000"/>
                  </a:schemeClr>
                </a:solidFill>
                <a:latin typeface="Cambria" panose="02040503050406030204" pitchFamily="18" charset="0"/>
              </a:rPr>
              <a:t>Ηωσινοφιλία-βασεοφιλία</a:t>
            </a:r>
            <a:endParaRPr lang="el-GR"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rPr>
              <a:t>Συνοδό κύτταρο</a:t>
            </a:r>
            <a:endParaRPr lang="el-GR" sz="1200" dirty="0">
              <a:solidFill>
                <a:schemeClr val="tx2">
                  <a:lumMod val="50000"/>
                </a:schemeClr>
              </a:solidFill>
              <a:latin typeface="Cambria" panose="02040503050406030204" pitchFamily="18" charset="0"/>
            </a:endParaRPr>
          </a:p>
          <a:p>
            <a:pPr marL="1200150" lvl="2" indent="-285750">
              <a:buFont typeface="Wingdings" panose="05000000000000000000" pitchFamily="2" charset="2"/>
              <a:buChar char="§"/>
            </a:pPr>
            <a:r>
              <a:rPr lang="el-GR" sz="1200" b="1" dirty="0">
                <a:solidFill>
                  <a:schemeClr val="tx2">
                    <a:lumMod val="50000"/>
                  </a:schemeClr>
                </a:solidFill>
                <a:latin typeface="Cambria" panose="02040503050406030204" pitchFamily="18" charset="0"/>
              </a:rPr>
              <a:t>Φαγοκυττάρωση</a:t>
            </a:r>
            <a:endParaRPr lang="el-GR" sz="1200" dirty="0">
              <a:solidFill>
                <a:schemeClr val="tx2">
                  <a:lumMod val="50000"/>
                </a:schemeClr>
              </a:solidFill>
              <a:latin typeface="Cambria" panose="02040503050406030204" pitchFamily="18" charset="0"/>
            </a:endParaRPr>
          </a:p>
        </p:txBody>
      </p:sp>
      <p:sp>
        <p:nvSpPr>
          <p:cNvPr id="4" name="TextBox 3">
            <a:extLst>
              <a:ext uri="{FF2B5EF4-FFF2-40B4-BE49-F238E27FC236}">
                <a16:creationId xmlns:a16="http://schemas.microsoft.com/office/drawing/2014/main" id="{7A550561-16C1-07F1-29B2-FE2679CA3CF1}"/>
              </a:ext>
            </a:extLst>
          </p:cNvPr>
          <p:cNvSpPr txBox="1"/>
          <p:nvPr/>
        </p:nvSpPr>
        <p:spPr>
          <a:xfrm>
            <a:off x="4583577" y="1412776"/>
            <a:ext cx="4032447" cy="3785652"/>
          </a:xfrm>
          <a:prstGeom prst="rect">
            <a:avLst/>
          </a:prstGeom>
          <a:noFill/>
        </p:spPr>
        <p:txBody>
          <a:bodyPr wrap="square">
            <a:spAutoFit/>
          </a:bodyPr>
          <a:lstStyle/>
          <a:p>
            <a:r>
              <a:rPr lang="en-US" sz="1200" b="1" dirty="0">
                <a:solidFill>
                  <a:srgbClr val="C00000"/>
                </a:solidFill>
                <a:latin typeface="Cambria" panose="02040503050406030204" pitchFamily="18" charset="0"/>
                <a:ea typeface="Cambria" panose="02040503050406030204" pitchFamily="18" charset="0"/>
              </a:rPr>
              <a:t>MORPHOLOGY IN ACUTE LEUKEMIA</a:t>
            </a:r>
          </a:p>
          <a:p>
            <a:endParaRPr lang="en-US" sz="1200" dirty="0">
              <a:solidFill>
                <a:schemeClr val="tx2">
                  <a:lumMod val="75000"/>
                </a:schemeClr>
              </a:solidFill>
              <a:latin typeface="Cambria" panose="02040503050406030204" pitchFamily="18" charset="0"/>
              <a:ea typeface="Cambria" panose="02040503050406030204" pitchFamily="18" charset="0"/>
            </a:endParaRPr>
          </a:p>
          <a:p>
            <a:pPr marL="171450"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Monomorphic population</a:t>
            </a:r>
          </a:p>
          <a:p>
            <a:pPr marL="171450" indent="-171450">
              <a:buFont typeface="Wingdings" panose="05000000000000000000" pitchFamily="2" charset="2"/>
              <a:buChar char="§"/>
            </a:pPr>
            <a:endParaRPr lang="en-US" sz="1200" b="1" dirty="0">
              <a:solidFill>
                <a:schemeClr val="tx2">
                  <a:lumMod val="75000"/>
                </a:schemeClr>
              </a:solidFill>
              <a:latin typeface="Cambria" panose="02040503050406030204" pitchFamily="18" charset="0"/>
              <a:ea typeface="Cambria" panose="02040503050406030204" pitchFamily="18" charset="0"/>
            </a:endParaRPr>
          </a:p>
          <a:p>
            <a:pPr marL="171450"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Replacement/elimination of normal progenitor cells</a:t>
            </a:r>
          </a:p>
          <a:p>
            <a:pPr marL="171450" indent="-171450">
              <a:buFont typeface="Wingdings" panose="05000000000000000000" pitchFamily="2" charset="2"/>
              <a:buChar char="§"/>
            </a:pPr>
            <a:endParaRPr lang="en-US" sz="1200" b="1" dirty="0">
              <a:solidFill>
                <a:schemeClr val="tx2">
                  <a:lumMod val="75000"/>
                </a:schemeClr>
              </a:solidFill>
              <a:latin typeface="Cambria" panose="02040503050406030204" pitchFamily="18" charset="0"/>
              <a:ea typeface="Cambria" panose="02040503050406030204" pitchFamily="18" charset="0"/>
            </a:endParaRPr>
          </a:p>
          <a:p>
            <a:pPr marL="171450"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Morphological characterization of the blasts</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Blast size</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Cytoplasmic membrane</a:t>
            </a:r>
          </a:p>
          <a:p>
            <a:pPr marL="628650" lvl="1" indent="-171450">
              <a:buFont typeface="Wingdings" panose="05000000000000000000" pitchFamily="2" charset="2"/>
              <a:buChar char="§"/>
            </a:pPr>
            <a:r>
              <a:rPr lang="en-US" sz="1200" b="1" dirty="0" err="1">
                <a:solidFill>
                  <a:schemeClr val="tx2">
                    <a:lumMod val="75000"/>
                  </a:schemeClr>
                </a:solidFill>
                <a:latin typeface="Cambria" panose="02040503050406030204" pitchFamily="18" charset="0"/>
                <a:ea typeface="Cambria" panose="02040503050406030204" pitchFamily="18" charset="0"/>
              </a:rPr>
              <a:t>Nycleus</a:t>
            </a:r>
            <a:r>
              <a:rPr lang="en-US" sz="1200" b="1" dirty="0">
                <a:solidFill>
                  <a:schemeClr val="tx2">
                    <a:lumMod val="75000"/>
                  </a:schemeClr>
                </a:solidFill>
                <a:latin typeface="Cambria" panose="02040503050406030204" pitchFamily="18" charset="0"/>
                <a:ea typeface="Cambria" panose="02040503050406030204" pitchFamily="18" charset="0"/>
              </a:rPr>
              <a:t> size</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Nucleus-protoplasm maturation asynchrony</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Chromatin texture</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Nucleolus</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Grains, maturation </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Auer rods, fagot cells</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Vacuoles</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Dysplasia</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Eosinophilia-basophilia</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Companion cell</a:t>
            </a:r>
          </a:p>
          <a:p>
            <a:pPr marL="628650" lvl="1" indent="-171450">
              <a:buFont typeface="Wingdings" panose="05000000000000000000" pitchFamily="2" charset="2"/>
              <a:buChar char="§"/>
            </a:pPr>
            <a:r>
              <a:rPr lang="en-US" sz="1200" b="1" dirty="0">
                <a:solidFill>
                  <a:schemeClr val="tx2">
                    <a:lumMod val="75000"/>
                  </a:schemeClr>
                </a:solidFill>
                <a:latin typeface="Cambria" panose="02040503050406030204" pitchFamily="18" charset="0"/>
                <a:ea typeface="Cambria" panose="02040503050406030204" pitchFamily="18" charset="0"/>
              </a:rPr>
              <a:t>Phagocytosis</a:t>
            </a:r>
            <a:endParaRPr lang="el-GR" sz="1200" b="1"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42726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611560" y="1263117"/>
            <a:ext cx="3543865" cy="2384119"/>
          </a:xfrm>
          <a:prstGeom prst="rect">
            <a:avLst/>
          </a:prstGeom>
        </p:spPr>
      </p:pic>
      <p:pic>
        <p:nvPicPr>
          <p:cNvPr id="4" name="Picture 3"/>
          <p:cNvPicPr>
            <a:picLocks noChangeAspect="1"/>
          </p:cNvPicPr>
          <p:nvPr/>
        </p:nvPicPr>
        <p:blipFill>
          <a:blip r:embed="rId3" cstate="print"/>
          <a:stretch>
            <a:fillRect/>
          </a:stretch>
        </p:blipFill>
        <p:spPr>
          <a:xfrm>
            <a:off x="4576757" y="1372234"/>
            <a:ext cx="3353535" cy="2165883"/>
          </a:xfrm>
          <a:prstGeom prst="rect">
            <a:avLst/>
          </a:prstGeom>
        </p:spPr>
      </p:pic>
      <p:pic>
        <p:nvPicPr>
          <p:cNvPr id="5" name="Picture 4"/>
          <p:cNvPicPr>
            <a:picLocks noChangeAspect="1"/>
          </p:cNvPicPr>
          <p:nvPr/>
        </p:nvPicPr>
        <p:blipFill>
          <a:blip r:embed="rId4" cstate="print"/>
          <a:stretch>
            <a:fillRect/>
          </a:stretch>
        </p:blipFill>
        <p:spPr>
          <a:xfrm>
            <a:off x="2383492" y="4077072"/>
            <a:ext cx="4800254" cy="2294778"/>
          </a:xfrm>
          <a:prstGeom prst="rect">
            <a:avLst/>
          </a:prstGeom>
        </p:spPr>
      </p:pic>
      <p:sp>
        <p:nvSpPr>
          <p:cNvPr id="6" name="Rectangle 5"/>
          <p:cNvSpPr/>
          <p:nvPr/>
        </p:nvSpPr>
        <p:spPr>
          <a:xfrm>
            <a:off x="1115616" y="5039795"/>
            <a:ext cx="1018227" cy="369332"/>
          </a:xfrm>
          <a:prstGeom prst="rect">
            <a:avLst/>
          </a:prstGeom>
        </p:spPr>
        <p:txBody>
          <a:bodyPr wrap="none">
            <a:spAutoFit/>
          </a:bodyPr>
          <a:lstStyle/>
          <a:p>
            <a:r>
              <a:rPr lang="en-GB" b="1" dirty="0">
                <a:solidFill>
                  <a:schemeClr val="tx2">
                    <a:lumMod val="50000"/>
                  </a:schemeClr>
                </a:solidFill>
                <a:latin typeface="Cambria" panose="02040503050406030204" pitchFamily="18" charset="0"/>
                <a:ea typeface="Cambria" panose="02040503050406030204" pitchFamily="18" charset="0"/>
              </a:rPr>
              <a:t>ALL</a:t>
            </a:r>
            <a:r>
              <a:rPr lang="el-GR" b="1" dirty="0">
                <a:solidFill>
                  <a:schemeClr val="tx2">
                    <a:lumMod val="50000"/>
                  </a:schemeClr>
                </a:solidFill>
                <a:latin typeface="Cambria" panose="02040503050406030204" pitchFamily="18" charset="0"/>
                <a:ea typeface="Cambria" panose="02040503050406030204" pitchFamily="18" charset="0"/>
              </a:rPr>
              <a:t> –</a:t>
            </a:r>
            <a:r>
              <a:rPr lang="en-US" b="1" dirty="0">
                <a:solidFill>
                  <a:schemeClr val="tx2">
                    <a:lumMod val="50000"/>
                  </a:schemeClr>
                </a:solidFill>
                <a:latin typeface="Cambria" panose="02040503050406030204" pitchFamily="18" charset="0"/>
                <a:ea typeface="Cambria" panose="02040503050406030204" pitchFamily="18" charset="0"/>
              </a:rPr>
              <a:t>L1</a:t>
            </a:r>
            <a:endParaRPr lang="en-US" dirty="0">
              <a:solidFill>
                <a:schemeClr val="tx2">
                  <a:lumMod val="50000"/>
                </a:schemeClr>
              </a:solidFill>
              <a:latin typeface="Cambria" panose="02040503050406030204" pitchFamily="18" charset="0"/>
              <a:ea typeface="Cambria" panose="02040503050406030204" pitchFamily="18" charset="0"/>
            </a:endParaRPr>
          </a:p>
        </p:txBody>
      </p:sp>
      <p:sp>
        <p:nvSpPr>
          <p:cNvPr id="7" name="Rectangle 6"/>
          <p:cNvSpPr/>
          <p:nvPr/>
        </p:nvSpPr>
        <p:spPr>
          <a:xfrm>
            <a:off x="899592" y="203734"/>
            <a:ext cx="7344815" cy="1015663"/>
          </a:xfrm>
          <a:prstGeom prst="rect">
            <a:avLst/>
          </a:prstGeom>
        </p:spPr>
        <p:txBody>
          <a:bodyPr wrap="square">
            <a:spAutoFit/>
          </a:bodyPr>
          <a:lstStyle/>
          <a:p>
            <a:pPr algn="ctr"/>
            <a:r>
              <a:rPr lang="el-GR" sz="2000" b="1" dirty="0">
                <a:solidFill>
                  <a:srgbClr val="C00000"/>
                </a:solidFill>
                <a:latin typeface="Calibri" panose="020F0502020204030204" pitchFamily="34" charset="0"/>
              </a:rPr>
              <a:t>Διαφορική  Διάγνωση </a:t>
            </a:r>
            <a:r>
              <a:rPr lang="en-GB" sz="2000" b="1" dirty="0">
                <a:solidFill>
                  <a:srgbClr val="C00000"/>
                </a:solidFill>
                <a:latin typeface="Calibri" panose="020F0502020204030204" pitchFamily="34" charset="0"/>
              </a:rPr>
              <a:t>DIFFERENTIAL DIAGNOSIS </a:t>
            </a:r>
          </a:p>
          <a:p>
            <a:pPr algn="ctr"/>
            <a:r>
              <a:rPr lang="el-GR" sz="2000" b="1" dirty="0">
                <a:solidFill>
                  <a:srgbClr val="C00000"/>
                </a:solidFill>
                <a:latin typeface="Calibri" panose="020F0502020204030204" pitchFamily="34" charset="0"/>
              </a:rPr>
              <a:t>ΟΛΛ / ΟΜΛ-Μ0 /ΟΜΛ-Μ1</a:t>
            </a:r>
          </a:p>
          <a:p>
            <a:pPr algn="ctr"/>
            <a:endParaRPr lang="en-US" sz="2000" b="1" dirty="0">
              <a:solidFill>
                <a:srgbClr val="C00000"/>
              </a:solidFill>
              <a:latin typeface="Calibri" panose="020F0502020204030204" pitchFamily="34" charset="0"/>
            </a:endParaRPr>
          </a:p>
        </p:txBody>
      </p:sp>
      <p:sp>
        <p:nvSpPr>
          <p:cNvPr id="8" name="Rectangle 7"/>
          <p:cNvSpPr/>
          <p:nvPr/>
        </p:nvSpPr>
        <p:spPr>
          <a:xfrm>
            <a:off x="5652120" y="896321"/>
            <a:ext cx="3349828" cy="646331"/>
          </a:xfrm>
          <a:prstGeom prst="rect">
            <a:avLst/>
          </a:prstGeom>
        </p:spPr>
        <p:txBody>
          <a:bodyPr wrap="none">
            <a:spAutoFit/>
          </a:bodyPr>
          <a:lstStyle/>
          <a:p>
            <a:r>
              <a:rPr lang="en-US" b="1" dirty="0">
                <a:solidFill>
                  <a:schemeClr val="tx2">
                    <a:lumMod val="50000"/>
                  </a:schemeClr>
                </a:solidFill>
                <a:latin typeface="Cambria" panose="02040503050406030204" pitchFamily="18" charset="0"/>
                <a:ea typeface="Cambria" panose="02040503050406030204" pitchFamily="18" charset="0"/>
              </a:rPr>
              <a:t>M1 /</a:t>
            </a:r>
            <a:r>
              <a:rPr lang="en-GB" b="1" dirty="0">
                <a:solidFill>
                  <a:schemeClr val="tx2">
                    <a:lumMod val="50000"/>
                  </a:schemeClr>
                </a:solidFill>
                <a:latin typeface="Cambria" panose="02040503050406030204" pitchFamily="18" charset="0"/>
                <a:ea typeface="Cambria" panose="02040503050406030204" pitchFamily="18" charset="0"/>
              </a:rPr>
              <a:t>AML without maturation </a:t>
            </a:r>
          </a:p>
          <a:p>
            <a:r>
              <a:rPr lang="el-GR" b="1" dirty="0">
                <a:solidFill>
                  <a:schemeClr val="tx2">
                    <a:lumMod val="50000"/>
                  </a:schemeClr>
                </a:solidFill>
                <a:latin typeface="Cambria" panose="02040503050406030204" pitchFamily="18" charset="0"/>
                <a:ea typeface="Cambria" panose="02040503050406030204" pitchFamily="18" charset="0"/>
              </a:rPr>
              <a:t> χωρίς ωρίμανση</a:t>
            </a:r>
            <a:endParaRPr lang="en-US" dirty="0">
              <a:solidFill>
                <a:schemeClr val="tx2">
                  <a:lumMod val="50000"/>
                </a:schemeClr>
              </a:solidFill>
              <a:latin typeface="Cambria" panose="02040503050406030204" pitchFamily="18" charset="0"/>
              <a:ea typeface="Cambria" panose="02040503050406030204" pitchFamily="18" charset="0"/>
            </a:endParaRPr>
          </a:p>
        </p:txBody>
      </p:sp>
      <p:sp>
        <p:nvSpPr>
          <p:cNvPr id="9" name="Rectangle 8"/>
          <p:cNvSpPr/>
          <p:nvPr/>
        </p:nvSpPr>
        <p:spPr>
          <a:xfrm>
            <a:off x="672767" y="899799"/>
            <a:ext cx="3213700" cy="646331"/>
          </a:xfrm>
          <a:prstGeom prst="rect">
            <a:avLst/>
          </a:prstGeom>
        </p:spPr>
        <p:txBody>
          <a:bodyPr wrap="none">
            <a:spAutoFit/>
          </a:bodyPr>
          <a:lstStyle/>
          <a:p>
            <a:r>
              <a:rPr lang="en-US" b="1" dirty="0">
                <a:solidFill>
                  <a:schemeClr val="tx2">
                    <a:lumMod val="50000"/>
                  </a:schemeClr>
                </a:solidFill>
                <a:latin typeface="Cambria" panose="02040503050406030204" pitchFamily="18" charset="0"/>
                <a:ea typeface="Cambria" panose="02040503050406030204" pitchFamily="18" charset="0"/>
              </a:rPr>
              <a:t>MO/</a:t>
            </a:r>
            <a:r>
              <a:rPr lang="en-GB" b="1" dirty="0">
                <a:solidFill>
                  <a:schemeClr val="tx2">
                    <a:lumMod val="50000"/>
                  </a:schemeClr>
                </a:solidFill>
                <a:latin typeface="Cambria" panose="02040503050406030204" pitchFamily="18" charset="0"/>
                <a:ea typeface="Cambria" panose="02040503050406030204" pitchFamily="18" charset="0"/>
              </a:rPr>
              <a:t>AML with maturation</a:t>
            </a:r>
          </a:p>
          <a:p>
            <a:r>
              <a:rPr lang="el-GR" b="1" dirty="0">
                <a:solidFill>
                  <a:schemeClr val="tx2">
                    <a:lumMod val="50000"/>
                  </a:schemeClr>
                </a:solidFill>
                <a:latin typeface="Cambria" panose="02040503050406030204" pitchFamily="18" charset="0"/>
                <a:ea typeface="Cambria" panose="02040503050406030204" pitchFamily="18" charset="0"/>
              </a:rPr>
              <a:t>με ελάχιστη διαφοροποίηση</a:t>
            </a:r>
            <a:endParaRPr lang="el-GR"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71562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1012954"/>
            <a:ext cx="3636912" cy="4185761"/>
          </a:xfrm>
          <a:prstGeom prst="rect">
            <a:avLst/>
          </a:prstGeom>
        </p:spPr>
        <p:txBody>
          <a:bodyPr wrap="square">
            <a:spAutoFit/>
          </a:bodyPr>
          <a:lstStyle/>
          <a:p>
            <a:pPr algn="ctr"/>
            <a:r>
              <a:rPr lang="el-GR" sz="1400" b="1" dirty="0">
                <a:solidFill>
                  <a:schemeClr val="tx2">
                    <a:lumMod val="50000"/>
                  </a:schemeClr>
                </a:solidFill>
                <a:latin typeface="Cambria" panose="02040503050406030204" pitchFamily="18" charset="0"/>
              </a:rPr>
              <a:t>Ο Ρόλος της Μορφολογίας στην ΟΛ</a:t>
            </a:r>
          </a:p>
          <a:p>
            <a:endParaRPr lang="el-GR" sz="1400" b="1" dirty="0">
              <a:solidFill>
                <a:schemeClr val="tx2">
                  <a:lumMod val="50000"/>
                </a:schemeClr>
              </a:solidFill>
              <a:latin typeface="Cambria" panose="02040503050406030204" pitchFamily="18" charset="0"/>
            </a:endParaRPr>
          </a:p>
          <a:p>
            <a:endParaRPr lang="el-GR" sz="1400" b="1" dirty="0">
              <a:solidFill>
                <a:srgbClr val="C00000"/>
              </a:solidFill>
              <a:latin typeface="Cambria" panose="02040503050406030204" pitchFamily="18" charset="0"/>
            </a:endParaRPr>
          </a:p>
          <a:p>
            <a:r>
              <a:rPr lang="el-GR" sz="1400" b="1" dirty="0">
                <a:solidFill>
                  <a:srgbClr val="C00000"/>
                </a:solidFill>
                <a:latin typeface="Cambria" panose="02040503050406030204" pitchFamily="18" charset="0"/>
              </a:rPr>
              <a:t>Περιορισμένος ρόλος στην ΟΛΛ</a:t>
            </a:r>
          </a:p>
          <a:p>
            <a:pPr marL="742950" lvl="1" indent="-285750">
              <a:buFont typeface="Wingdings" panose="05000000000000000000" pitchFamily="2" charset="2"/>
              <a:buChar char="§"/>
            </a:pPr>
            <a:r>
              <a:rPr lang="el-GR" sz="1400" b="1" dirty="0">
                <a:solidFill>
                  <a:schemeClr val="tx2">
                    <a:lumMod val="50000"/>
                  </a:schemeClr>
                </a:solidFill>
                <a:latin typeface="Cambria" panose="02040503050406030204" pitchFamily="18" charset="0"/>
              </a:rPr>
              <a:t>Η καταμέτρηση των βλαστών ακόμα χρήσιμη</a:t>
            </a:r>
          </a:p>
          <a:p>
            <a:pPr marL="742950" lvl="1" indent="-285750">
              <a:buFont typeface="Wingdings" panose="05000000000000000000" pitchFamily="2" charset="2"/>
              <a:buChar char="§"/>
            </a:pPr>
            <a:r>
              <a:rPr lang="el-GR" sz="1400" b="1" dirty="0">
                <a:solidFill>
                  <a:schemeClr val="tx2">
                    <a:lumMod val="50000"/>
                  </a:schemeClr>
                </a:solidFill>
                <a:latin typeface="Cambria" panose="02040503050406030204" pitchFamily="18" charset="0"/>
              </a:rPr>
              <a:t>Η κυτταρομετρία ροής δεν πρέπει να υποκαθιστά την</a:t>
            </a:r>
          </a:p>
          <a:p>
            <a:r>
              <a:rPr lang="el-GR" sz="1400" b="1" dirty="0">
                <a:solidFill>
                  <a:schemeClr val="tx2">
                    <a:lumMod val="50000"/>
                  </a:schemeClr>
                </a:solidFill>
                <a:latin typeface="Cambria" panose="02040503050406030204" pitchFamily="18" charset="0"/>
              </a:rPr>
              <a:t>καταμέτρηση των βλαστών</a:t>
            </a:r>
            <a:endParaRPr lang="en-US" sz="1400" dirty="0">
              <a:solidFill>
                <a:schemeClr val="tx2">
                  <a:lumMod val="50000"/>
                </a:schemeClr>
              </a:solidFill>
              <a:latin typeface="Cambria" panose="02040503050406030204" pitchFamily="18" charset="0"/>
            </a:endParaRPr>
          </a:p>
          <a:p>
            <a:pPr marL="742950" lvl="1" indent="-285750">
              <a:buFont typeface="Wingdings" panose="05000000000000000000" pitchFamily="2" charset="2"/>
              <a:buChar char="§"/>
            </a:pPr>
            <a:endParaRPr lang="el-GR" sz="1400" b="1" dirty="0">
              <a:solidFill>
                <a:schemeClr val="tx2">
                  <a:lumMod val="50000"/>
                </a:schemeClr>
              </a:solidFill>
              <a:latin typeface="Cambria" panose="02040503050406030204" pitchFamily="18" charset="0"/>
            </a:endParaRPr>
          </a:p>
          <a:p>
            <a:endParaRPr lang="el-GR" sz="1400" b="1" dirty="0">
              <a:latin typeface="Cambria" panose="02040503050406030204" pitchFamily="18" charset="0"/>
            </a:endParaRPr>
          </a:p>
          <a:p>
            <a:pPr marL="285750" indent="-285750">
              <a:buFontTx/>
              <a:buChar char="-"/>
            </a:pPr>
            <a:endParaRPr lang="el-GR" sz="1400" b="1" dirty="0">
              <a:latin typeface="Cambria" panose="02040503050406030204" pitchFamily="18" charset="0"/>
            </a:endParaRPr>
          </a:p>
          <a:p>
            <a:r>
              <a:rPr lang="el-GR" sz="1400" b="1" dirty="0">
                <a:solidFill>
                  <a:srgbClr val="C00000"/>
                </a:solidFill>
                <a:latin typeface="Cambria" panose="02040503050406030204" pitchFamily="18" charset="0"/>
              </a:rPr>
              <a:t>Ειδικά μορφολογικά των βλαστών είναι ακόμα βοηθητικά</a:t>
            </a:r>
          </a:p>
          <a:p>
            <a:r>
              <a:rPr lang="el-GR" sz="1400" b="1" dirty="0">
                <a:latin typeface="Cambria" panose="02040503050406030204" pitchFamily="18" charset="0"/>
              </a:rPr>
              <a:t>- </a:t>
            </a:r>
            <a:r>
              <a:rPr lang="el-GR" sz="1400" b="1" dirty="0">
                <a:solidFill>
                  <a:schemeClr val="tx2">
                    <a:lumMod val="50000"/>
                  </a:schemeClr>
                </a:solidFill>
                <a:latin typeface="Cambria" panose="02040503050406030204" pitchFamily="18" charset="0"/>
              </a:rPr>
              <a:t>ΟΜΛ με </a:t>
            </a:r>
            <a:r>
              <a:rPr lang="en-US" sz="1400" b="1" dirty="0">
                <a:solidFill>
                  <a:schemeClr val="tx2">
                    <a:lumMod val="50000"/>
                  </a:schemeClr>
                </a:solidFill>
                <a:latin typeface="Cambria" panose="02040503050406030204" pitchFamily="18" charset="0"/>
              </a:rPr>
              <a:t>t(8;21)</a:t>
            </a:r>
          </a:p>
          <a:p>
            <a:r>
              <a:rPr lang="el-GR" sz="1400" b="1" dirty="0">
                <a:solidFill>
                  <a:schemeClr val="tx2">
                    <a:lumMod val="50000"/>
                  </a:schemeClr>
                </a:solidFill>
                <a:latin typeface="Cambria" panose="02040503050406030204" pitchFamily="18" charset="0"/>
              </a:rPr>
              <a:t>- ΟΜΛ με inv(16) ή t(16;16)</a:t>
            </a:r>
          </a:p>
          <a:p>
            <a:r>
              <a:rPr lang="el-GR" sz="1400" b="1" dirty="0">
                <a:solidFill>
                  <a:schemeClr val="tx2">
                    <a:lumMod val="50000"/>
                  </a:schemeClr>
                </a:solidFill>
                <a:latin typeface="Cambria" panose="02040503050406030204" pitchFamily="18" charset="0"/>
              </a:rPr>
              <a:t>- Οξεία Προμυελοκυτταρική με </a:t>
            </a:r>
            <a:r>
              <a:rPr lang="en-US" sz="1400" b="1" dirty="0">
                <a:solidFill>
                  <a:schemeClr val="tx2">
                    <a:lumMod val="50000"/>
                  </a:schemeClr>
                </a:solidFill>
                <a:latin typeface="Cambria" panose="02040503050406030204" pitchFamily="18" charset="0"/>
              </a:rPr>
              <a:t>t(15;17)</a:t>
            </a:r>
          </a:p>
          <a:p>
            <a:r>
              <a:rPr lang="el-GR" sz="1400" b="1" dirty="0">
                <a:solidFill>
                  <a:schemeClr val="tx2">
                    <a:lumMod val="50000"/>
                  </a:schemeClr>
                </a:solidFill>
                <a:latin typeface="Cambria" panose="02040503050406030204" pitchFamily="18" charset="0"/>
              </a:rPr>
              <a:t>- Αναγνώριση πολυγραμμικής μυελοδυσπλασίας</a:t>
            </a:r>
            <a:endParaRPr lang="en-US" sz="1400" dirty="0">
              <a:solidFill>
                <a:schemeClr val="tx2">
                  <a:lumMod val="50000"/>
                </a:schemeClr>
              </a:solidFill>
              <a:latin typeface="Cambria" panose="02040503050406030204" pitchFamily="18" charset="0"/>
            </a:endParaRPr>
          </a:p>
        </p:txBody>
      </p:sp>
      <p:sp>
        <p:nvSpPr>
          <p:cNvPr id="3" name="TextBox 2">
            <a:extLst>
              <a:ext uri="{FF2B5EF4-FFF2-40B4-BE49-F238E27FC236}">
                <a16:creationId xmlns:a16="http://schemas.microsoft.com/office/drawing/2014/main" id="{E40EA336-D7C4-EEC8-D4E8-41E48FB793AA}"/>
              </a:ext>
            </a:extLst>
          </p:cNvPr>
          <p:cNvSpPr txBox="1"/>
          <p:nvPr/>
        </p:nvSpPr>
        <p:spPr>
          <a:xfrm>
            <a:off x="4248472" y="1443840"/>
            <a:ext cx="4572000" cy="3323987"/>
          </a:xfrm>
          <a:prstGeom prst="rect">
            <a:avLst/>
          </a:prstGeom>
          <a:noFill/>
        </p:spPr>
        <p:txBody>
          <a:bodyPr wrap="square">
            <a:spAutoFit/>
          </a:bodyPr>
          <a:lstStyle/>
          <a:p>
            <a:r>
              <a:rPr lang="en-US" sz="1400" b="1" dirty="0">
                <a:solidFill>
                  <a:schemeClr val="tx2">
                    <a:lumMod val="75000"/>
                  </a:schemeClr>
                </a:solidFill>
                <a:latin typeface="Cambria" panose="02040503050406030204" pitchFamily="18" charset="0"/>
                <a:ea typeface="Cambria" panose="02040503050406030204" pitchFamily="18" charset="0"/>
              </a:rPr>
              <a:t>The Role of Morphology in Acute Leukemia</a:t>
            </a:r>
          </a:p>
          <a:p>
            <a:endParaRPr lang="en-US" sz="1400" b="1" dirty="0">
              <a:solidFill>
                <a:schemeClr val="tx2">
                  <a:lumMod val="75000"/>
                </a:schemeClr>
              </a:solidFill>
              <a:latin typeface="Cambria" panose="02040503050406030204" pitchFamily="18" charset="0"/>
              <a:ea typeface="Cambria" panose="02040503050406030204" pitchFamily="18" charset="0"/>
            </a:endParaRPr>
          </a:p>
          <a:p>
            <a:endParaRPr lang="en-US" sz="1400" b="1" dirty="0">
              <a:solidFill>
                <a:schemeClr val="tx2">
                  <a:lumMod val="75000"/>
                </a:schemeClr>
              </a:solidFill>
              <a:latin typeface="Cambria" panose="02040503050406030204" pitchFamily="18" charset="0"/>
              <a:ea typeface="Cambria" panose="02040503050406030204" pitchFamily="18" charset="0"/>
            </a:endParaRPr>
          </a:p>
          <a:p>
            <a:r>
              <a:rPr lang="en-US" sz="1400" b="1" dirty="0">
                <a:solidFill>
                  <a:srgbClr val="C00000"/>
                </a:solidFill>
                <a:latin typeface="Cambria" panose="02040503050406030204" pitchFamily="18" charset="0"/>
                <a:ea typeface="Cambria" panose="02040503050406030204" pitchFamily="18" charset="0"/>
              </a:rPr>
              <a:t>Limited role in ALL</a:t>
            </a:r>
          </a:p>
          <a:p>
            <a:pPr marL="285750" indent="-285750">
              <a:buFont typeface="Wingdings" panose="05000000000000000000" pitchFamily="2" charset="2"/>
              <a:buChar char="§"/>
            </a:pPr>
            <a:r>
              <a:rPr lang="en-US" sz="1400" b="1" dirty="0">
                <a:solidFill>
                  <a:schemeClr val="tx2">
                    <a:lumMod val="75000"/>
                  </a:schemeClr>
                </a:solidFill>
                <a:latin typeface="Cambria" panose="02040503050406030204" pitchFamily="18" charset="0"/>
                <a:ea typeface="Cambria" panose="02040503050406030204" pitchFamily="18" charset="0"/>
              </a:rPr>
              <a:t>Counting blasts still useful</a:t>
            </a:r>
          </a:p>
          <a:p>
            <a:pPr marL="285750" indent="-285750">
              <a:buFont typeface="Wingdings" panose="05000000000000000000" pitchFamily="2" charset="2"/>
              <a:buChar char="§"/>
            </a:pPr>
            <a:r>
              <a:rPr lang="en-US" sz="1400" b="1" dirty="0">
                <a:solidFill>
                  <a:schemeClr val="tx2">
                    <a:lumMod val="75000"/>
                  </a:schemeClr>
                </a:solidFill>
                <a:latin typeface="Cambria" panose="02040503050406030204" pitchFamily="18" charset="0"/>
                <a:ea typeface="Cambria" panose="02040503050406030204" pitchFamily="18" charset="0"/>
              </a:rPr>
              <a:t>Flow cytometry should not replace the blast count</a:t>
            </a:r>
          </a:p>
          <a:p>
            <a:endParaRPr lang="en-US" sz="1400" b="1" dirty="0">
              <a:solidFill>
                <a:schemeClr val="tx2">
                  <a:lumMod val="75000"/>
                </a:schemeClr>
              </a:solidFill>
              <a:latin typeface="Cambria" panose="02040503050406030204" pitchFamily="18" charset="0"/>
              <a:ea typeface="Cambria" panose="02040503050406030204" pitchFamily="18" charset="0"/>
            </a:endParaRPr>
          </a:p>
          <a:p>
            <a:endParaRPr lang="en-US" sz="1400" b="1" dirty="0">
              <a:solidFill>
                <a:schemeClr val="tx2">
                  <a:lumMod val="75000"/>
                </a:schemeClr>
              </a:solidFill>
              <a:latin typeface="Cambria" panose="02040503050406030204" pitchFamily="18" charset="0"/>
              <a:ea typeface="Cambria" panose="02040503050406030204" pitchFamily="18" charset="0"/>
            </a:endParaRPr>
          </a:p>
          <a:p>
            <a:endParaRPr lang="en-US" sz="1400" b="1" dirty="0">
              <a:solidFill>
                <a:schemeClr val="tx2">
                  <a:lumMod val="75000"/>
                </a:schemeClr>
              </a:solidFill>
              <a:latin typeface="Cambria" panose="02040503050406030204" pitchFamily="18" charset="0"/>
              <a:ea typeface="Cambria" panose="02040503050406030204" pitchFamily="18" charset="0"/>
            </a:endParaRPr>
          </a:p>
          <a:p>
            <a:r>
              <a:rPr lang="en-US" sz="1400" b="1" dirty="0">
                <a:solidFill>
                  <a:srgbClr val="C00000"/>
                </a:solidFill>
                <a:latin typeface="Cambria" panose="02040503050406030204" pitchFamily="18" charset="0"/>
                <a:ea typeface="Cambria" panose="02040503050406030204" pitchFamily="18" charset="0"/>
              </a:rPr>
              <a:t>Some  morphological characteristics of the blasts are still helpful</a:t>
            </a:r>
          </a:p>
          <a:p>
            <a:r>
              <a:rPr lang="en-US" sz="1400" b="1" dirty="0">
                <a:solidFill>
                  <a:schemeClr val="tx2">
                    <a:lumMod val="75000"/>
                  </a:schemeClr>
                </a:solidFill>
                <a:latin typeface="Cambria" panose="02040503050406030204" pitchFamily="18" charset="0"/>
                <a:ea typeface="Cambria" panose="02040503050406030204" pitchFamily="18" charset="0"/>
              </a:rPr>
              <a:t>- AML with t(8;21)</a:t>
            </a:r>
          </a:p>
          <a:p>
            <a:r>
              <a:rPr lang="en-US" sz="1400" b="1" dirty="0">
                <a:solidFill>
                  <a:schemeClr val="tx2">
                    <a:lumMod val="75000"/>
                  </a:schemeClr>
                </a:solidFill>
                <a:latin typeface="Cambria" panose="02040503050406030204" pitchFamily="18" charset="0"/>
                <a:ea typeface="Cambria" panose="02040503050406030204" pitchFamily="18" charset="0"/>
              </a:rPr>
              <a:t>- AML with inv(16) or t(16;16)</a:t>
            </a:r>
          </a:p>
          <a:p>
            <a:r>
              <a:rPr lang="en-US" sz="1400" b="1" dirty="0">
                <a:solidFill>
                  <a:schemeClr val="tx2">
                    <a:lumMod val="75000"/>
                  </a:schemeClr>
                </a:solidFill>
                <a:latin typeface="Cambria" panose="02040503050406030204" pitchFamily="18" charset="0"/>
                <a:ea typeface="Cambria" panose="02040503050406030204" pitchFamily="18" charset="0"/>
              </a:rPr>
              <a:t>- Acute Promyelocytic with t(15;17)</a:t>
            </a:r>
          </a:p>
          <a:p>
            <a:r>
              <a:rPr lang="en-US" sz="1400" b="1" dirty="0">
                <a:solidFill>
                  <a:schemeClr val="tx2">
                    <a:lumMod val="75000"/>
                  </a:schemeClr>
                </a:solidFill>
                <a:latin typeface="Cambria" panose="02040503050406030204" pitchFamily="18" charset="0"/>
                <a:ea typeface="Cambria" panose="02040503050406030204" pitchFamily="18" charset="0"/>
              </a:rPr>
              <a:t>- Recognition of </a:t>
            </a:r>
            <a:r>
              <a:rPr lang="en-US" sz="1400" b="1" dirty="0" err="1">
                <a:solidFill>
                  <a:schemeClr val="tx2">
                    <a:lumMod val="75000"/>
                  </a:schemeClr>
                </a:solidFill>
                <a:latin typeface="Cambria" panose="02040503050406030204" pitchFamily="18" charset="0"/>
                <a:ea typeface="Cambria" panose="02040503050406030204" pitchFamily="18" charset="0"/>
              </a:rPr>
              <a:t>multilineal</a:t>
            </a:r>
            <a:r>
              <a:rPr lang="en-US" sz="1400" b="1" dirty="0">
                <a:solidFill>
                  <a:schemeClr val="tx2">
                    <a:lumMod val="75000"/>
                  </a:schemeClr>
                </a:solidFill>
                <a:latin typeface="Cambria" panose="02040503050406030204" pitchFamily="18" charset="0"/>
                <a:ea typeface="Cambria" panose="02040503050406030204" pitchFamily="18" charset="0"/>
              </a:rPr>
              <a:t> myelodysplasia</a:t>
            </a:r>
            <a:endParaRPr lang="el-GR" sz="1400" b="1"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82105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3608" y="404664"/>
            <a:ext cx="7272808" cy="1477328"/>
          </a:xfrm>
          <a:prstGeom prst="rect">
            <a:avLst/>
          </a:prstGeom>
        </p:spPr>
        <p:txBody>
          <a:bodyPr wrap="square">
            <a:spAutoFit/>
          </a:bodyPr>
          <a:lstStyle/>
          <a:p>
            <a:pPr algn="ctr"/>
            <a:r>
              <a:rPr lang="el-GR" b="1" dirty="0">
                <a:solidFill>
                  <a:schemeClr val="tx2">
                    <a:lumMod val="50000"/>
                  </a:schemeClr>
                </a:solidFill>
                <a:latin typeface="Cambria" panose="02040503050406030204" pitchFamily="18" charset="0"/>
              </a:rPr>
              <a:t>Η διάκριση της Οξείας Λεμφοβλαστικής Λευχαιμίας σε Β ή Τ κυτταρικής σειράς είναι </a:t>
            </a:r>
            <a:r>
              <a:rPr lang="el-GR" b="1" dirty="0" err="1">
                <a:solidFill>
                  <a:schemeClr val="tx2">
                    <a:lumMod val="50000"/>
                  </a:schemeClr>
                </a:solidFill>
                <a:latin typeface="Cambria" panose="02040503050406030204" pitchFamily="18" charset="0"/>
              </a:rPr>
              <a:t>ανοσοφαινοτυπική</a:t>
            </a:r>
            <a:endParaRPr lang="en-GB" b="1" dirty="0">
              <a:solidFill>
                <a:schemeClr val="tx2">
                  <a:lumMod val="50000"/>
                </a:schemeClr>
              </a:solidFill>
              <a:latin typeface="Cambria" panose="02040503050406030204" pitchFamily="18" charset="0"/>
            </a:endParaRPr>
          </a:p>
          <a:p>
            <a:pPr algn="ctr"/>
            <a:endParaRPr lang="en-GB" b="1" dirty="0">
              <a:solidFill>
                <a:schemeClr val="tx2">
                  <a:lumMod val="50000"/>
                </a:schemeClr>
              </a:solidFill>
              <a:latin typeface="Cambria" panose="02040503050406030204" pitchFamily="18" charset="0"/>
            </a:endParaRPr>
          </a:p>
          <a:p>
            <a:pPr algn="ctr"/>
            <a:r>
              <a:rPr lang="en-US" b="1" dirty="0">
                <a:solidFill>
                  <a:schemeClr val="tx2">
                    <a:lumMod val="75000"/>
                  </a:schemeClr>
                </a:solidFill>
                <a:latin typeface="Cambria" panose="02040503050406030204" pitchFamily="18" charset="0"/>
              </a:rPr>
              <a:t>Distinguishing Acute Lymphoblastic Leukemia into B or T Cell Lineage is Immunophenotypic</a:t>
            </a:r>
          </a:p>
        </p:txBody>
      </p:sp>
      <p:pic>
        <p:nvPicPr>
          <p:cNvPr id="3" name="Picture 2"/>
          <p:cNvPicPr>
            <a:picLocks noChangeAspect="1"/>
          </p:cNvPicPr>
          <p:nvPr/>
        </p:nvPicPr>
        <p:blipFill>
          <a:blip r:embed="rId2" cstate="print"/>
          <a:stretch>
            <a:fillRect/>
          </a:stretch>
        </p:blipFill>
        <p:spPr>
          <a:xfrm>
            <a:off x="381914" y="2276872"/>
            <a:ext cx="4066711" cy="3050115"/>
          </a:xfrm>
          <a:prstGeom prst="rect">
            <a:avLst/>
          </a:prstGeom>
        </p:spPr>
      </p:pic>
      <p:sp>
        <p:nvSpPr>
          <p:cNvPr id="4" name="Rectangle 3"/>
          <p:cNvSpPr/>
          <p:nvPr/>
        </p:nvSpPr>
        <p:spPr>
          <a:xfrm>
            <a:off x="1331640" y="2924944"/>
            <a:ext cx="2794163" cy="369332"/>
          </a:xfrm>
          <a:prstGeom prst="rect">
            <a:avLst/>
          </a:prstGeom>
        </p:spPr>
        <p:txBody>
          <a:bodyPr wrap="none">
            <a:spAutoFit/>
          </a:bodyPr>
          <a:lstStyle/>
          <a:p>
            <a:r>
              <a:rPr lang="el-GR" b="1" dirty="0">
                <a:solidFill>
                  <a:srgbClr val="C00000"/>
                </a:solidFill>
                <a:latin typeface="Cambria" panose="02040503050406030204" pitchFamily="18" charset="0"/>
              </a:rPr>
              <a:t>« Η</a:t>
            </a:r>
            <a:r>
              <a:rPr lang="en-US" b="1" dirty="0">
                <a:solidFill>
                  <a:srgbClr val="C00000"/>
                </a:solidFill>
                <a:latin typeface="Cambria" panose="02040503050406030204" pitchFamily="18" charset="0"/>
              </a:rPr>
              <a:t>and-mirror» </a:t>
            </a:r>
            <a:r>
              <a:rPr lang="el-GR" b="1" dirty="0">
                <a:solidFill>
                  <a:srgbClr val="C00000"/>
                </a:solidFill>
                <a:latin typeface="Cambria" panose="02040503050406030204" pitchFamily="18" charset="0"/>
              </a:rPr>
              <a:t>βλάστες</a:t>
            </a:r>
            <a:endParaRPr lang="en-US" dirty="0">
              <a:solidFill>
                <a:srgbClr val="C00000"/>
              </a:solidFill>
              <a:latin typeface="Cambria" panose="02040503050406030204" pitchFamily="18" charset="0"/>
            </a:endParaRPr>
          </a:p>
        </p:txBody>
      </p:sp>
      <p:pic>
        <p:nvPicPr>
          <p:cNvPr id="5" name="Picture 4">
            <a:extLst>
              <a:ext uri="{FF2B5EF4-FFF2-40B4-BE49-F238E27FC236}">
                <a16:creationId xmlns:a16="http://schemas.microsoft.com/office/drawing/2014/main" id="{59713621-0C09-440D-808A-335C20CA81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5088851" y="1987246"/>
            <a:ext cx="3050116" cy="383706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Rectangle 7">
            <a:extLst>
              <a:ext uri="{FF2B5EF4-FFF2-40B4-BE49-F238E27FC236}">
                <a16:creationId xmlns:a16="http://schemas.microsoft.com/office/drawing/2014/main" id="{875C2DCB-5CDA-4D3B-9B4F-06A8EAE3F543}"/>
              </a:ext>
            </a:extLst>
          </p:cNvPr>
          <p:cNvSpPr/>
          <p:nvPr/>
        </p:nvSpPr>
        <p:spPr>
          <a:xfrm>
            <a:off x="7368160" y="4725144"/>
            <a:ext cx="930063" cy="369332"/>
          </a:xfrm>
          <a:prstGeom prst="rect">
            <a:avLst/>
          </a:prstGeom>
        </p:spPr>
        <p:txBody>
          <a:bodyPr wrap="none">
            <a:spAutoFit/>
          </a:bodyPr>
          <a:lstStyle/>
          <a:p>
            <a:r>
              <a:rPr lang="en-US" b="1" dirty="0">
                <a:solidFill>
                  <a:srgbClr val="C00000"/>
                </a:solidFill>
                <a:latin typeface="Cambria" panose="02040503050406030204" pitchFamily="18" charset="0"/>
              </a:rPr>
              <a:t>ALL-L2</a:t>
            </a:r>
            <a:endParaRPr lang="en-US" dirty="0">
              <a:solidFill>
                <a:srgbClr val="C00000"/>
              </a:solidFill>
              <a:latin typeface="Cambria" panose="02040503050406030204" pitchFamily="18" charset="0"/>
            </a:endParaRPr>
          </a:p>
        </p:txBody>
      </p:sp>
    </p:spTree>
    <p:extLst>
      <p:ext uri="{BB962C8B-B14F-4D97-AF65-F5344CB8AC3E}">
        <p14:creationId xmlns:p14="http://schemas.microsoft.com/office/powerpoint/2010/main" val="209076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2EC2CB-1D77-4302-987E-9F8BE132A2A6}"/>
              </a:ext>
            </a:extLst>
          </p:cNvPr>
          <p:cNvSpPr txBox="1"/>
          <p:nvPr/>
        </p:nvSpPr>
        <p:spPr>
          <a:xfrm>
            <a:off x="755576" y="764704"/>
            <a:ext cx="7272808" cy="2462213"/>
          </a:xfrm>
          <a:prstGeom prst="rect">
            <a:avLst/>
          </a:prstGeom>
          <a:noFill/>
        </p:spPr>
        <p:txBody>
          <a:bodyPr wrap="square">
            <a:spAutoFit/>
          </a:bodyPr>
          <a:lstStyle/>
          <a:p>
            <a:pPr algn="r"/>
            <a:r>
              <a:rPr lang="el-GR" sz="1400" b="1" dirty="0">
                <a:solidFill>
                  <a:srgbClr val="C00000"/>
                </a:solidFill>
                <a:latin typeface="Cambria" panose="02040503050406030204" pitchFamily="18" charset="0"/>
                <a:ea typeface="Cambria" panose="02040503050406030204" pitchFamily="18" charset="0"/>
              </a:rPr>
              <a:t>Ανοσοφαινότυπος </a:t>
            </a:r>
            <a:endParaRPr lang="el-GR" sz="1400" b="1" i="1" u="sng" dirty="0">
              <a:solidFill>
                <a:schemeClr val="tx2">
                  <a:lumMod val="75000"/>
                </a:schemeClr>
              </a:solidFill>
              <a:latin typeface="Cambria" panose="02040503050406030204" pitchFamily="18" charset="0"/>
              <a:ea typeface="Cambria" panose="02040503050406030204" pitchFamily="18" charset="0"/>
            </a:endParaRPr>
          </a:p>
          <a:p>
            <a:r>
              <a:rPr lang="el-GR" sz="1400" b="1" i="1" u="sng" dirty="0">
                <a:solidFill>
                  <a:schemeClr val="tx2">
                    <a:lumMod val="50000"/>
                  </a:schemeClr>
                </a:solidFill>
                <a:latin typeface="Cambria" panose="02040503050406030204" pitchFamily="18" charset="0"/>
                <a:ea typeface="Cambria" panose="02040503050406030204" pitchFamily="18" charset="0"/>
              </a:rPr>
              <a:t>πάντοτε απαραίτητος για</a:t>
            </a:r>
          </a:p>
          <a:p>
            <a:r>
              <a:rPr lang="el-GR" sz="1400" b="1" dirty="0">
                <a:solidFill>
                  <a:schemeClr val="tx2">
                    <a:lumMod val="50000"/>
                  </a:schemeClr>
                </a:solidFill>
                <a:latin typeface="Cambria" panose="02040503050406030204" pitchFamily="18" charset="0"/>
                <a:ea typeface="Cambria" panose="02040503050406030204" pitchFamily="18" charset="0"/>
              </a:rPr>
              <a:t> </a:t>
            </a:r>
          </a:p>
          <a:p>
            <a:pPr marL="285750" indent="-285750">
              <a:buFont typeface="Wingdings" panose="05000000000000000000" pitchFamily="2" charset="2"/>
              <a:buChar char="§"/>
            </a:pPr>
            <a:r>
              <a:rPr lang="el-GR" sz="1400" b="1" dirty="0">
                <a:solidFill>
                  <a:schemeClr val="tx2">
                    <a:lumMod val="50000"/>
                  </a:schemeClr>
                </a:solidFill>
                <a:latin typeface="Cambria" panose="02040503050406030204" pitchFamily="18" charset="0"/>
                <a:ea typeface="Cambria" panose="02040503050406030204" pitchFamily="18" charset="0"/>
              </a:rPr>
              <a:t>τη διάγνωση μιας οξείας λευχαιμίας</a:t>
            </a:r>
          </a:p>
          <a:p>
            <a:pPr marL="285750" indent="-285750">
              <a:buFont typeface="Wingdings" panose="05000000000000000000" pitchFamily="2" charset="2"/>
              <a:buChar char="§"/>
            </a:pPr>
            <a:endParaRPr lang="el-GR" sz="14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400" b="1" dirty="0">
                <a:solidFill>
                  <a:schemeClr val="tx2">
                    <a:lumMod val="50000"/>
                  </a:schemeClr>
                </a:solidFill>
                <a:latin typeface="Cambria" panose="02040503050406030204" pitchFamily="18" charset="0"/>
                <a:ea typeface="Cambria" panose="02040503050406030204" pitchFamily="18" charset="0"/>
              </a:rPr>
              <a:t>τη </a:t>
            </a:r>
            <a:r>
              <a:rPr lang="el-GR" sz="1400" b="1" dirty="0" err="1">
                <a:solidFill>
                  <a:schemeClr val="tx2">
                    <a:lumMod val="50000"/>
                  </a:schemeClr>
                </a:solidFill>
                <a:latin typeface="Cambria" panose="02040503050406030204" pitchFamily="18" charset="0"/>
                <a:ea typeface="Cambria" panose="02040503050406030204" pitchFamily="18" charset="0"/>
              </a:rPr>
              <a:t>διαφοροδιάγνωση</a:t>
            </a:r>
            <a:r>
              <a:rPr lang="el-GR" sz="1400" b="1" dirty="0">
                <a:solidFill>
                  <a:schemeClr val="tx2">
                    <a:lumMod val="50000"/>
                  </a:schemeClr>
                </a:solidFill>
                <a:latin typeface="Cambria" panose="02040503050406030204" pitchFamily="18" charset="0"/>
                <a:ea typeface="Cambria" panose="02040503050406030204" pitchFamily="18" charset="0"/>
              </a:rPr>
              <a:t> ΟΜΛ/ΟΛΛ/</a:t>
            </a:r>
            <a:r>
              <a:rPr lang="en-GB" sz="1400" b="1" dirty="0">
                <a:solidFill>
                  <a:schemeClr val="tx2">
                    <a:lumMod val="50000"/>
                  </a:schemeClr>
                </a:solidFill>
                <a:latin typeface="Cambria" panose="02040503050406030204" pitchFamily="18" charset="0"/>
                <a:ea typeface="Cambria" panose="02040503050406030204" pitchFamily="18" charset="0"/>
              </a:rPr>
              <a:t>MPAL</a:t>
            </a:r>
            <a:endParaRPr lang="el-GR" sz="14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l-GR" sz="14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400" b="1" dirty="0">
                <a:solidFill>
                  <a:schemeClr val="tx2">
                    <a:lumMod val="50000"/>
                  </a:schemeClr>
                </a:solidFill>
                <a:latin typeface="Cambria" panose="02040503050406030204" pitchFamily="18" charset="0"/>
                <a:ea typeface="Cambria" panose="02040503050406030204" pitchFamily="18" charset="0"/>
              </a:rPr>
              <a:t>την κατάταξη σε υποκατηγορίες</a:t>
            </a:r>
          </a:p>
          <a:p>
            <a:pPr marL="285750" indent="-285750">
              <a:buFont typeface="Wingdings" panose="05000000000000000000" pitchFamily="2" charset="2"/>
              <a:buChar char="§"/>
            </a:pPr>
            <a:endParaRPr lang="el-GR" sz="14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400" b="1" dirty="0">
                <a:solidFill>
                  <a:schemeClr val="tx2">
                    <a:lumMod val="50000"/>
                  </a:schemeClr>
                </a:solidFill>
                <a:latin typeface="Cambria" panose="02040503050406030204" pitchFamily="18" charset="0"/>
                <a:ea typeface="Cambria" panose="02040503050406030204" pitchFamily="18" charset="0"/>
              </a:rPr>
              <a:t>την πιθανή ανίχνευση έκτοπων δεικτών που χρησιμεύουν στην ανίχνευση υπολειμματικής νόσου </a:t>
            </a:r>
          </a:p>
        </p:txBody>
      </p:sp>
      <p:sp>
        <p:nvSpPr>
          <p:cNvPr id="4" name="TextBox 3">
            <a:extLst>
              <a:ext uri="{FF2B5EF4-FFF2-40B4-BE49-F238E27FC236}">
                <a16:creationId xmlns:a16="http://schemas.microsoft.com/office/drawing/2014/main" id="{51E75342-7F76-EBD5-77E9-5F781B4B82C0}"/>
              </a:ext>
            </a:extLst>
          </p:cNvPr>
          <p:cNvSpPr txBox="1"/>
          <p:nvPr/>
        </p:nvSpPr>
        <p:spPr>
          <a:xfrm>
            <a:off x="647564" y="3631084"/>
            <a:ext cx="7488832" cy="2246769"/>
          </a:xfrm>
          <a:prstGeom prst="rect">
            <a:avLst/>
          </a:prstGeom>
          <a:noFill/>
        </p:spPr>
        <p:txBody>
          <a:bodyPr wrap="square">
            <a:spAutoFit/>
          </a:bodyPr>
          <a:lstStyle/>
          <a:p>
            <a:pPr algn="r"/>
            <a:r>
              <a:rPr lang="en-US" sz="1400" b="1" i="1" u="sng" dirty="0">
                <a:solidFill>
                  <a:srgbClr val="C00000"/>
                </a:solidFill>
              </a:rPr>
              <a:t>Immunophenotype</a:t>
            </a:r>
          </a:p>
          <a:p>
            <a:r>
              <a:rPr lang="en-US" sz="1400" b="1" i="1" u="sng" dirty="0">
                <a:solidFill>
                  <a:schemeClr val="tx2">
                    <a:lumMod val="75000"/>
                  </a:schemeClr>
                </a:solidFill>
              </a:rPr>
              <a:t>always necessary for</a:t>
            </a:r>
          </a:p>
          <a:p>
            <a:r>
              <a:rPr lang="en-US" sz="1400" b="1" dirty="0">
                <a:solidFill>
                  <a:schemeClr val="tx2">
                    <a:lumMod val="75000"/>
                  </a:schemeClr>
                </a:solidFill>
              </a:rPr>
              <a:t> </a:t>
            </a:r>
          </a:p>
          <a:p>
            <a:pPr marL="285750" indent="-285750">
              <a:buFont typeface="Wingdings" panose="05000000000000000000" pitchFamily="2" charset="2"/>
              <a:buChar char="§"/>
            </a:pPr>
            <a:r>
              <a:rPr lang="en-US" sz="1400" b="1" dirty="0">
                <a:solidFill>
                  <a:schemeClr val="tx2">
                    <a:lumMod val="75000"/>
                  </a:schemeClr>
                </a:solidFill>
              </a:rPr>
              <a:t>the diagnosis of acute leukemia</a:t>
            </a:r>
          </a:p>
          <a:p>
            <a:pPr marL="285750" indent="-285750">
              <a:buFont typeface="Wingdings" panose="05000000000000000000" pitchFamily="2" charset="2"/>
              <a:buChar char="§"/>
            </a:pPr>
            <a:endParaRPr lang="en-US" sz="1400" b="1" dirty="0">
              <a:solidFill>
                <a:schemeClr val="tx2">
                  <a:lumMod val="75000"/>
                </a:schemeClr>
              </a:solidFill>
            </a:endParaRPr>
          </a:p>
          <a:p>
            <a:pPr marL="285750" indent="-285750">
              <a:buFont typeface="Wingdings" panose="05000000000000000000" pitchFamily="2" charset="2"/>
              <a:buChar char="§"/>
            </a:pPr>
            <a:r>
              <a:rPr lang="en-US" sz="1400" b="1" dirty="0">
                <a:solidFill>
                  <a:schemeClr val="tx2">
                    <a:lumMod val="75000"/>
                  </a:schemeClr>
                </a:solidFill>
              </a:rPr>
              <a:t>the differential diagnosis of AML/ALL/MPAL</a:t>
            </a:r>
          </a:p>
          <a:p>
            <a:pPr marL="285750" indent="-285750">
              <a:buFont typeface="Wingdings" panose="05000000000000000000" pitchFamily="2" charset="2"/>
              <a:buChar char="§"/>
            </a:pPr>
            <a:endParaRPr lang="en-US" sz="1400" b="1" dirty="0">
              <a:solidFill>
                <a:schemeClr val="tx2">
                  <a:lumMod val="75000"/>
                </a:schemeClr>
              </a:solidFill>
            </a:endParaRPr>
          </a:p>
          <a:p>
            <a:pPr marL="285750" indent="-285750">
              <a:buFont typeface="Wingdings" panose="05000000000000000000" pitchFamily="2" charset="2"/>
              <a:buChar char="§"/>
            </a:pPr>
            <a:r>
              <a:rPr lang="en-US" sz="1400" b="1" dirty="0">
                <a:solidFill>
                  <a:schemeClr val="tx2">
                    <a:lumMod val="75000"/>
                  </a:schemeClr>
                </a:solidFill>
              </a:rPr>
              <a:t>classification into subcategories</a:t>
            </a:r>
          </a:p>
          <a:p>
            <a:pPr marL="285750" indent="-285750">
              <a:buFont typeface="Wingdings" panose="05000000000000000000" pitchFamily="2" charset="2"/>
              <a:buChar char="§"/>
            </a:pPr>
            <a:endParaRPr lang="en-US" sz="1400" b="1" dirty="0">
              <a:solidFill>
                <a:schemeClr val="tx2">
                  <a:lumMod val="75000"/>
                </a:schemeClr>
              </a:solidFill>
            </a:endParaRPr>
          </a:p>
          <a:p>
            <a:pPr marL="285750" indent="-285750">
              <a:buFont typeface="Wingdings" panose="05000000000000000000" pitchFamily="2" charset="2"/>
              <a:buChar char="§"/>
            </a:pPr>
            <a:r>
              <a:rPr lang="en-US" sz="1400" b="1" dirty="0">
                <a:solidFill>
                  <a:schemeClr val="tx2">
                    <a:lumMod val="75000"/>
                  </a:schemeClr>
                </a:solidFill>
              </a:rPr>
              <a:t>the possible detection of aberrant markers that serve to detect residual disease</a:t>
            </a:r>
            <a:endParaRPr lang="el-GR" sz="1400" b="1" dirty="0">
              <a:solidFill>
                <a:schemeClr val="tx2">
                  <a:lumMod val="75000"/>
                </a:schemeClr>
              </a:solidFill>
            </a:endParaRPr>
          </a:p>
        </p:txBody>
      </p:sp>
    </p:spTree>
    <p:extLst>
      <p:ext uri="{BB962C8B-B14F-4D97-AF65-F5344CB8AC3E}">
        <p14:creationId xmlns:p14="http://schemas.microsoft.com/office/powerpoint/2010/main" val="3782642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Jan040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68165" y="4436341"/>
            <a:ext cx="2601912" cy="225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 Box 3"/>
          <p:cNvSpPr txBox="1">
            <a:spLocks noChangeArrowheads="1"/>
          </p:cNvSpPr>
          <p:nvPr/>
        </p:nvSpPr>
        <p:spPr bwMode="auto">
          <a:xfrm>
            <a:off x="741363" y="1762125"/>
            <a:ext cx="5207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50000"/>
              </a:spcBef>
              <a:buFontTx/>
              <a:buNone/>
            </a:pPr>
            <a:endParaRPr lang="en-US" altLang="en-US" sz="1600">
              <a:latin typeface="Cambria" panose="02040503050406030204" pitchFamily="18" charset="0"/>
            </a:endParaRPr>
          </a:p>
        </p:txBody>
      </p:sp>
      <p:pic>
        <p:nvPicPr>
          <p:cNvPr id="29700" name="Picture 4" descr="Jan04014a"/>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83968" y="1772816"/>
            <a:ext cx="5616624" cy="454940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5"/>
          <p:cNvSpPr txBox="1">
            <a:spLocks noChangeArrowheads="1"/>
          </p:cNvSpPr>
          <p:nvPr/>
        </p:nvSpPr>
        <p:spPr bwMode="auto">
          <a:xfrm>
            <a:off x="7092280" y="3240866"/>
            <a:ext cx="1690687" cy="2662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50000"/>
              </a:spcBef>
              <a:buFontTx/>
              <a:buNone/>
            </a:pPr>
            <a:endParaRPr lang="de-DE" altLang="en-US" sz="2000" b="1" dirty="0">
              <a:latin typeface="Cambria" panose="02040503050406030204" pitchFamily="18" charset="0"/>
            </a:endParaRPr>
          </a:p>
          <a:p>
            <a:pPr>
              <a:spcBef>
                <a:spcPct val="50000"/>
              </a:spcBef>
              <a:buFontTx/>
              <a:buNone/>
            </a:pPr>
            <a:r>
              <a:rPr lang="el-GR" altLang="en-US" sz="1400" b="1" dirty="0">
                <a:solidFill>
                  <a:srgbClr val="00CC00"/>
                </a:solidFill>
                <a:latin typeface="Cambria" panose="02040503050406030204" pitchFamily="18" charset="0"/>
              </a:rPr>
              <a:t>Λεμφοκύτταρα</a:t>
            </a:r>
            <a:endParaRPr lang="en-GB" altLang="en-US" sz="1400" b="1" dirty="0">
              <a:solidFill>
                <a:srgbClr val="00CC00"/>
              </a:solidFill>
              <a:latin typeface="Cambria" panose="02040503050406030204" pitchFamily="18" charset="0"/>
            </a:endParaRPr>
          </a:p>
          <a:p>
            <a:pPr>
              <a:spcBef>
                <a:spcPct val="50000"/>
              </a:spcBef>
              <a:buFontTx/>
              <a:buNone/>
            </a:pPr>
            <a:r>
              <a:rPr lang="en-GB" altLang="en-US" sz="1400" b="1" dirty="0" err="1">
                <a:solidFill>
                  <a:srgbClr val="00CC00"/>
                </a:solidFill>
                <a:latin typeface="Cambria" panose="02040503050406030204" pitchFamily="18" charset="0"/>
              </a:rPr>
              <a:t>Lymhocytes</a:t>
            </a:r>
            <a:endParaRPr lang="de-DE" altLang="en-US" sz="1400" b="1" dirty="0">
              <a:latin typeface="Cambria" panose="02040503050406030204" pitchFamily="18" charset="0"/>
            </a:endParaRPr>
          </a:p>
          <a:p>
            <a:pPr>
              <a:spcBef>
                <a:spcPct val="50000"/>
              </a:spcBef>
              <a:buFontTx/>
              <a:buNone/>
            </a:pPr>
            <a:r>
              <a:rPr lang="el-GR" altLang="en-US" sz="1400" b="1" dirty="0">
                <a:solidFill>
                  <a:srgbClr val="CC0000"/>
                </a:solidFill>
                <a:latin typeface="Cambria" panose="02040503050406030204" pitchFamily="18" charset="0"/>
              </a:rPr>
              <a:t>Μονοκύτταρα</a:t>
            </a:r>
            <a:endParaRPr lang="en-GB" altLang="en-US" sz="1400" b="1" dirty="0">
              <a:solidFill>
                <a:srgbClr val="CC0000"/>
              </a:solidFill>
              <a:latin typeface="Cambria" panose="02040503050406030204" pitchFamily="18" charset="0"/>
            </a:endParaRPr>
          </a:p>
          <a:p>
            <a:pPr>
              <a:spcBef>
                <a:spcPct val="50000"/>
              </a:spcBef>
              <a:buFontTx/>
              <a:buNone/>
            </a:pPr>
            <a:r>
              <a:rPr lang="en-GB" altLang="en-US" sz="1400" b="1" dirty="0">
                <a:solidFill>
                  <a:srgbClr val="CC0000"/>
                </a:solidFill>
                <a:latin typeface="Cambria" panose="02040503050406030204" pitchFamily="18" charset="0"/>
              </a:rPr>
              <a:t>Monocytes</a:t>
            </a:r>
            <a:endParaRPr lang="de-DE" altLang="en-US" sz="1400" b="1" dirty="0">
              <a:latin typeface="Cambria" panose="02040503050406030204" pitchFamily="18" charset="0"/>
            </a:endParaRPr>
          </a:p>
          <a:p>
            <a:pPr>
              <a:spcBef>
                <a:spcPct val="50000"/>
              </a:spcBef>
              <a:buFontTx/>
              <a:buNone/>
            </a:pPr>
            <a:r>
              <a:rPr lang="el-GR" altLang="en-US" sz="1400" b="1" dirty="0">
                <a:solidFill>
                  <a:srgbClr val="000099"/>
                </a:solidFill>
                <a:latin typeface="Cambria" panose="02040503050406030204" pitchFamily="18" charset="0"/>
              </a:rPr>
              <a:t>Κοκκιοκύτταρα</a:t>
            </a:r>
            <a:endParaRPr lang="en-GB" altLang="en-US" sz="1400" b="1" dirty="0">
              <a:solidFill>
                <a:srgbClr val="000099"/>
              </a:solidFill>
              <a:latin typeface="Cambria" panose="02040503050406030204" pitchFamily="18" charset="0"/>
            </a:endParaRPr>
          </a:p>
          <a:p>
            <a:pPr>
              <a:spcBef>
                <a:spcPct val="50000"/>
              </a:spcBef>
              <a:buFontTx/>
              <a:buNone/>
            </a:pPr>
            <a:r>
              <a:rPr lang="en-GB" altLang="en-US" sz="1400" b="1" dirty="0">
                <a:solidFill>
                  <a:srgbClr val="000099"/>
                </a:solidFill>
                <a:latin typeface="Cambria" panose="02040503050406030204" pitchFamily="18" charset="0"/>
              </a:rPr>
              <a:t>Granulocytes</a:t>
            </a:r>
            <a:endParaRPr lang="de-DE" altLang="en-US" sz="1400" b="1" dirty="0">
              <a:latin typeface="Cambria" panose="02040503050406030204" pitchFamily="18" charset="0"/>
            </a:endParaRPr>
          </a:p>
          <a:p>
            <a:pPr>
              <a:spcBef>
                <a:spcPct val="50000"/>
              </a:spcBef>
              <a:buFontTx/>
              <a:buNone/>
            </a:pPr>
            <a:endParaRPr lang="de-DE" altLang="en-US" sz="1400" b="1" dirty="0">
              <a:latin typeface="Cambria" panose="02040503050406030204" pitchFamily="18" charset="0"/>
            </a:endParaRPr>
          </a:p>
        </p:txBody>
      </p:sp>
      <p:sp>
        <p:nvSpPr>
          <p:cNvPr id="29702" name="Text Box 6"/>
          <p:cNvSpPr txBox="1">
            <a:spLocks noChangeArrowheads="1"/>
          </p:cNvSpPr>
          <p:nvPr/>
        </p:nvSpPr>
        <p:spPr bwMode="auto">
          <a:xfrm>
            <a:off x="5849701" y="6574455"/>
            <a:ext cx="9699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de-DE" altLang="en-US" sz="1200" b="1" dirty="0">
                <a:latin typeface="Cambria" panose="02040503050406030204" pitchFamily="18" charset="0"/>
              </a:rPr>
              <a:t>CD45-FITC</a:t>
            </a:r>
            <a:endParaRPr lang="de-DE" altLang="en-US" sz="1200" dirty="0">
              <a:latin typeface="Cambria" panose="02040503050406030204" pitchFamily="18" charset="0"/>
            </a:endParaRPr>
          </a:p>
        </p:txBody>
      </p:sp>
      <p:sp>
        <p:nvSpPr>
          <p:cNvPr id="29703" name="Text Box 7"/>
          <p:cNvSpPr txBox="1">
            <a:spLocks noChangeArrowheads="1"/>
          </p:cNvSpPr>
          <p:nvPr/>
        </p:nvSpPr>
        <p:spPr bwMode="auto">
          <a:xfrm rot="-5400000">
            <a:off x="4429125" y="4835525"/>
            <a:ext cx="801688"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de-DE" altLang="en-US" sz="1200" b="1">
                <a:latin typeface="Cambria" panose="02040503050406030204" pitchFamily="18" charset="0"/>
              </a:rPr>
              <a:t>CD14-PE</a:t>
            </a:r>
            <a:endParaRPr lang="de-DE" altLang="en-US" sz="1200">
              <a:latin typeface="Cambria" panose="02040503050406030204" pitchFamily="18" charset="0"/>
            </a:endParaRPr>
          </a:p>
        </p:txBody>
      </p:sp>
      <p:sp>
        <p:nvSpPr>
          <p:cNvPr id="29706" name="Text Box 10"/>
          <p:cNvSpPr txBox="1">
            <a:spLocks noChangeArrowheads="1"/>
          </p:cNvSpPr>
          <p:nvPr/>
        </p:nvSpPr>
        <p:spPr bwMode="auto">
          <a:xfrm>
            <a:off x="1115616" y="63767"/>
            <a:ext cx="7632848" cy="584775"/>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l-GR" altLang="en-US" sz="1600" b="1" dirty="0">
                <a:solidFill>
                  <a:srgbClr val="C00000"/>
                </a:solidFill>
                <a:latin typeface="Cambria" panose="02040503050406030204" pitchFamily="18" charset="0"/>
              </a:rPr>
              <a:t>Συνδυασμός </a:t>
            </a:r>
            <a:r>
              <a:rPr lang="el-GR" altLang="en-US" sz="1600" b="1" dirty="0" err="1">
                <a:solidFill>
                  <a:srgbClr val="C00000"/>
                </a:solidFill>
                <a:latin typeface="Cambria" panose="02040503050406030204" pitchFamily="18" charset="0"/>
              </a:rPr>
              <a:t>σκεδαστικών</a:t>
            </a:r>
            <a:r>
              <a:rPr lang="el-GR" altLang="en-US" sz="1600" b="1" dirty="0">
                <a:solidFill>
                  <a:srgbClr val="C00000"/>
                </a:solidFill>
                <a:latin typeface="Cambria" panose="02040503050406030204" pitchFamily="18" charset="0"/>
              </a:rPr>
              <a:t> χαρακτηριστικών</a:t>
            </a:r>
            <a:endParaRPr lang="en-GB" altLang="en-US" sz="1600" b="1" dirty="0">
              <a:solidFill>
                <a:srgbClr val="C00000"/>
              </a:solidFill>
              <a:latin typeface="Cambria" panose="02040503050406030204" pitchFamily="18" charset="0"/>
            </a:endParaRPr>
          </a:p>
          <a:p>
            <a:pPr algn="ctr" eaLnBrk="1" hangingPunct="1">
              <a:spcBef>
                <a:spcPct val="0"/>
              </a:spcBef>
              <a:buFontTx/>
              <a:buNone/>
            </a:pPr>
            <a:r>
              <a:rPr lang="de-DE" altLang="en-US" sz="1600" b="1" dirty="0" err="1">
                <a:solidFill>
                  <a:srgbClr val="C00000"/>
                </a:solidFill>
                <a:latin typeface="Cambria" panose="02040503050406030204" pitchFamily="18" charset="0"/>
              </a:rPr>
              <a:t>Combination</a:t>
            </a:r>
            <a:r>
              <a:rPr lang="de-DE" altLang="en-US" sz="1600" b="1" dirty="0">
                <a:solidFill>
                  <a:srgbClr val="C00000"/>
                </a:solidFill>
                <a:latin typeface="Cambria" panose="02040503050406030204" pitchFamily="18" charset="0"/>
              </a:rPr>
              <a:t> </a:t>
            </a:r>
            <a:r>
              <a:rPr lang="de-DE" altLang="en-US" sz="1600" b="1" dirty="0" err="1">
                <a:solidFill>
                  <a:srgbClr val="C00000"/>
                </a:solidFill>
                <a:latin typeface="Cambria" panose="02040503050406030204" pitchFamily="18" charset="0"/>
              </a:rPr>
              <a:t>of</a:t>
            </a:r>
            <a:r>
              <a:rPr lang="de-DE" altLang="en-US" sz="1600" b="1" dirty="0">
                <a:solidFill>
                  <a:srgbClr val="C00000"/>
                </a:solidFill>
                <a:latin typeface="Cambria" panose="02040503050406030204" pitchFamily="18" charset="0"/>
              </a:rPr>
              <a:t> </a:t>
            </a:r>
            <a:r>
              <a:rPr lang="de-DE" altLang="en-US" sz="1600" b="1" dirty="0" err="1">
                <a:solidFill>
                  <a:srgbClr val="C00000"/>
                </a:solidFill>
                <a:latin typeface="Cambria" panose="02040503050406030204" pitchFamily="18" charset="0"/>
              </a:rPr>
              <a:t>scattering</a:t>
            </a:r>
            <a:r>
              <a:rPr lang="de-DE" altLang="en-US" sz="1600" b="1" dirty="0">
                <a:solidFill>
                  <a:srgbClr val="C00000"/>
                </a:solidFill>
                <a:latin typeface="Cambria" panose="02040503050406030204" pitchFamily="18" charset="0"/>
              </a:rPr>
              <a:t> </a:t>
            </a:r>
            <a:r>
              <a:rPr lang="de-DE" altLang="en-US" sz="1600" b="1" dirty="0" err="1">
                <a:solidFill>
                  <a:srgbClr val="C00000"/>
                </a:solidFill>
                <a:latin typeface="Cambria" panose="02040503050406030204" pitchFamily="18" charset="0"/>
              </a:rPr>
              <a:t>features</a:t>
            </a:r>
            <a:endParaRPr lang="de-DE" altLang="en-US" sz="1600" b="1" dirty="0">
              <a:solidFill>
                <a:srgbClr val="C00000"/>
              </a:solidFill>
              <a:latin typeface="Cambria" panose="02040503050406030204" pitchFamily="18" charset="0"/>
            </a:endParaRPr>
          </a:p>
        </p:txBody>
      </p:sp>
      <p:sp>
        <p:nvSpPr>
          <p:cNvPr id="29707" name="Text Box 19"/>
          <p:cNvSpPr txBox="1">
            <a:spLocks noChangeArrowheads="1"/>
          </p:cNvSpPr>
          <p:nvPr/>
        </p:nvSpPr>
        <p:spPr bwMode="auto">
          <a:xfrm>
            <a:off x="146050" y="2647133"/>
            <a:ext cx="3844369"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lvl="1" algn="ctr">
              <a:spcBef>
                <a:spcPct val="0"/>
              </a:spcBef>
              <a:buClr>
                <a:srgbClr val="CC0000"/>
              </a:buClr>
              <a:buFontTx/>
              <a:buChar char="•"/>
            </a:pPr>
            <a:r>
              <a:rPr lang="de-DE" altLang="en-US" sz="1600" b="1" dirty="0">
                <a:solidFill>
                  <a:schemeClr val="tx2">
                    <a:lumMod val="75000"/>
                  </a:schemeClr>
                </a:solidFill>
                <a:latin typeface="Cambria" panose="02040503050406030204" pitchFamily="18" charset="0"/>
              </a:rPr>
              <a:t> </a:t>
            </a:r>
            <a:r>
              <a:rPr lang="el-GR" altLang="en-US" sz="1600" b="1" dirty="0">
                <a:solidFill>
                  <a:schemeClr val="tx2">
                    <a:lumMod val="75000"/>
                  </a:schemeClr>
                </a:solidFill>
                <a:latin typeface="Cambria" panose="02040503050406030204" pitchFamily="18" charset="0"/>
              </a:rPr>
              <a:t>«μορφολογική» παρουσίαση </a:t>
            </a:r>
            <a:r>
              <a:rPr lang="el-GR" altLang="en-US" sz="1600" b="1" dirty="0" err="1">
                <a:solidFill>
                  <a:schemeClr val="tx2">
                    <a:lumMod val="75000"/>
                  </a:schemeClr>
                </a:solidFill>
                <a:latin typeface="Cambria" panose="02040503050406030204" pitchFamily="18" charset="0"/>
              </a:rPr>
              <a:t>υποπληθυσμών</a:t>
            </a:r>
            <a:r>
              <a:rPr lang="el-GR" altLang="en-US" sz="1600" b="1" dirty="0">
                <a:solidFill>
                  <a:schemeClr val="tx2">
                    <a:lumMod val="75000"/>
                  </a:schemeClr>
                </a:solidFill>
                <a:latin typeface="Cambria" panose="02040503050406030204" pitchFamily="18" charset="0"/>
              </a:rPr>
              <a:t> λευκοκυττάρων</a:t>
            </a:r>
            <a:endParaRPr lang="en-GB" altLang="en-US" sz="1600" b="1" dirty="0">
              <a:solidFill>
                <a:schemeClr val="tx2">
                  <a:lumMod val="75000"/>
                </a:schemeClr>
              </a:solidFill>
              <a:latin typeface="Cambria" panose="02040503050406030204" pitchFamily="18" charset="0"/>
            </a:endParaRPr>
          </a:p>
          <a:p>
            <a:pPr lvl="1" algn="ctr">
              <a:spcBef>
                <a:spcPct val="0"/>
              </a:spcBef>
              <a:buClr>
                <a:srgbClr val="CC0000"/>
              </a:buClr>
              <a:buFontTx/>
              <a:buChar char="•"/>
            </a:pPr>
            <a:endParaRPr lang="de-DE" altLang="en-US" sz="1600" b="1" dirty="0">
              <a:solidFill>
                <a:schemeClr val="tx2">
                  <a:lumMod val="75000"/>
                </a:schemeClr>
              </a:solidFill>
              <a:latin typeface="Cambria" panose="02040503050406030204" pitchFamily="18" charset="0"/>
            </a:endParaRPr>
          </a:p>
          <a:p>
            <a:pPr lvl="1" algn="ctr">
              <a:spcBef>
                <a:spcPct val="0"/>
              </a:spcBef>
              <a:buClr>
                <a:srgbClr val="CC0000"/>
              </a:buClr>
              <a:buFontTx/>
              <a:buChar char="•"/>
            </a:pPr>
            <a:r>
              <a:rPr lang="de-DE" altLang="en-US" sz="1600" b="1" dirty="0">
                <a:solidFill>
                  <a:schemeClr val="tx2">
                    <a:lumMod val="75000"/>
                  </a:schemeClr>
                </a:solidFill>
                <a:latin typeface="Cambria" panose="02040503050406030204" pitchFamily="18" charset="0"/>
              </a:rPr>
              <a:t>"</a:t>
            </a:r>
            <a:r>
              <a:rPr lang="de-DE" altLang="en-US" sz="1600" b="1" dirty="0" err="1">
                <a:solidFill>
                  <a:schemeClr val="tx2">
                    <a:lumMod val="75000"/>
                  </a:schemeClr>
                </a:solidFill>
                <a:latin typeface="Cambria" panose="02040503050406030204" pitchFamily="18" charset="0"/>
              </a:rPr>
              <a:t>morphologic</a:t>
            </a:r>
            <a:r>
              <a:rPr lang="de-DE" altLang="en-US" sz="1600" b="1" dirty="0">
                <a:solidFill>
                  <a:schemeClr val="tx2">
                    <a:lumMod val="75000"/>
                  </a:schemeClr>
                </a:solidFill>
                <a:latin typeface="Cambria" panose="02040503050406030204" pitchFamily="18" charset="0"/>
              </a:rPr>
              <a:t>" </a:t>
            </a:r>
            <a:r>
              <a:rPr lang="de-DE" altLang="en-US" sz="1600" b="1" dirty="0" err="1">
                <a:solidFill>
                  <a:schemeClr val="tx2">
                    <a:lumMod val="75000"/>
                  </a:schemeClr>
                </a:solidFill>
                <a:latin typeface="Cambria" panose="02040503050406030204" pitchFamily="18" charset="0"/>
              </a:rPr>
              <a:t>presentation</a:t>
            </a:r>
            <a:r>
              <a:rPr lang="de-DE" altLang="en-US" sz="1600" b="1" dirty="0">
                <a:solidFill>
                  <a:schemeClr val="tx2">
                    <a:lumMod val="75000"/>
                  </a:schemeClr>
                </a:solidFill>
                <a:latin typeface="Cambria" panose="02040503050406030204" pitchFamily="18" charset="0"/>
              </a:rPr>
              <a:t> </a:t>
            </a:r>
            <a:r>
              <a:rPr lang="de-DE" altLang="en-US" sz="1600" b="1" dirty="0" err="1">
                <a:solidFill>
                  <a:schemeClr val="tx2">
                    <a:lumMod val="75000"/>
                  </a:schemeClr>
                </a:solidFill>
                <a:latin typeface="Cambria" panose="02040503050406030204" pitchFamily="18" charset="0"/>
              </a:rPr>
              <a:t>of</a:t>
            </a:r>
            <a:r>
              <a:rPr lang="de-DE" altLang="en-US" sz="1600" b="1" dirty="0">
                <a:solidFill>
                  <a:schemeClr val="tx2">
                    <a:lumMod val="75000"/>
                  </a:schemeClr>
                </a:solidFill>
                <a:latin typeface="Cambria" panose="02040503050406030204" pitchFamily="18" charset="0"/>
              </a:rPr>
              <a:t> </a:t>
            </a:r>
            <a:r>
              <a:rPr lang="de-DE" altLang="en-US" sz="1600" b="1" dirty="0" err="1">
                <a:solidFill>
                  <a:schemeClr val="tx2">
                    <a:lumMod val="75000"/>
                  </a:schemeClr>
                </a:solidFill>
                <a:latin typeface="Cambria" panose="02040503050406030204" pitchFamily="18" charset="0"/>
              </a:rPr>
              <a:t>leukocyte</a:t>
            </a:r>
            <a:r>
              <a:rPr lang="de-DE" altLang="en-US" sz="1600" b="1" dirty="0">
                <a:solidFill>
                  <a:schemeClr val="tx2">
                    <a:lumMod val="75000"/>
                  </a:schemeClr>
                </a:solidFill>
                <a:latin typeface="Cambria" panose="02040503050406030204" pitchFamily="18" charset="0"/>
              </a:rPr>
              <a:t> </a:t>
            </a:r>
            <a:r>
              <a:rPr lang="de-DE" altLang="en-US" sz="1600" b="1" dirty="0" err="1">
                <a:solidFill>
                  <a:schemeClr val="tx2">
                    <a:lumMod val="75000"/>
                  </a:schemeClr>
                </a:solidFill>
                <a:latin typeface="Cambria" panose="02040503050406030204" pitchFamily="18" charset="0"/>
              </a:rPr>
              <a:t>subpopulations</a:t>
            </a:r>
            <a:endParaRPr lang="de-DE" altLang="en-US" sz="1600" b="1" dirty="0">
              <a:solidFill>
                <a:schemeClr val="tx2">
                  <a:lumMod val="75000"/>
                </a:schemeClr>
              </a:solidFill>
              <a:latin typeface="Cambria" panose="02040503050406030204" pitchFamily="18" charset="0"/>
            </a:endParaRPr>
          </a:p>
          <a:p>
            <a:pPr lvl="1" algn="ctr">
              <a:spcBef>
                <a:spcPct val="0"/>
              </a:spcBef>
              <a:buClr>
                <a:srgbClr val="CC0000"/>
              </a:buClr>
              <a:buFontTx/>
              <a:buChar char="•"/>
            </a:pPr>
            <a:endParaRPr lang="de-DE" altLang="en-US" sz="1600" b="1" dirty="0">
              <a:solidFill>
                <a:schemeClr val="tx2">
                  <a:lumMod val="75000"/>
                </a:schemeClr>
              </a:solidFill>
              <a:latin typeface="Cambria" panose="02040503050406030204" pitchFamily="18" charset="0"/>
            </a:endParaRPr>
          </a:p>
          <a:p>
            <a:pPr lvl="1" algn="ctr">
              <a:spcBef>
                <a:spcPct val="0"/>
              </a:spcBef>
              <a:buFontTx/>
              <a:buNone/>
            </a:pPr>
            <a:endParaRPr lang="el-GR" altLang="en-US" sz="1600" b="1" dirty="0">
              <a:solidFill>
                <a:schemeClr val="tx2">
                  <a:lumMod val="75000"/>
                </a:schemeClr>
              </a:solidFill>
              <a:latin typeface="Cambria" panose="02040503050406030204" pitchFamily="18" charset="0"/>
            </a:endParaRPr>
          </a:p>
          <a:p>
            <a:pPr lvl="1" algn="ctr">
              <a:spcBef>
                <a:spcPct val="0"/>
              </a:spcBef>
              <a:buFontTx/>
              <a:buNone/>
            </a:pPr>
            <a:endParaRPr lang="el-GR" altLang="en-US" sz="1600" b="1" dirty="0">
              <a:solidFill>
                <a:schemeClr val="tx2">
                  <a:lumMod val="75000"/>
                </a:schemeClr>
              </a:solidFill>
              <a:latin typeface="Cambria" panose="02040503050406030204" pitchFamily="18" charset="0"/>
            </a:endParaRPr>
          </a:p>
          <a:p>
            <a:pPr lvl="1" algn="ctr">
              <a:spcBef>
                <a:spcPct val="0"/>
              </a:spcBef>
              <a:buFontTx/>
              <a:buNone/>
            </a:pPr>
            <a:endParaRPr lang="el-GR" altLang="en-US" sz="1600" b="1" dirty="0">
              <a:solidFill>
                <a:schemeClr val="tx2">
                  <a:lumMod val="75000"/>
                </a:schemeClr>
              </a:solidFill>
              <a:latin typeface="Cambria" panose="02040503050406030204" pitchFamily="18" charset="0"/>
            </a:endParaRPr>
          </a:p>
          <a:p>
            <a:pPr lvl="1" algn="ctr">
              <a:spcBef>
                <a:spcPct val="0"/>
              </a:spcBef>
              <a:buFontTx/>
              <a:buNone/>
            </a:pPr>
            <a:endParaRPr lang="el-GR" altLang="en-US" sz="1600" b="1" dirty="0">
              <a:solidFill>
                <a:schemeClr val="tx2">
                  <a:lumMod val="75000"/>
                </a:schemeClr>
              </a:solidFill>
              <a:latin typeface="Cambria" panose="02040503050406030204" pitchFamily="18" charset="0"/>
            </a:endParaRPr>
          </a:p>
          <a:p>
            <a:pPr lvl="1" algn="ctr">
              <a:spcBef>
                <a:spcPct val="0"/>
              </a:spcBef>
              <a:buFontTx/>
              <a:buNone/>
            </a:pPr>
            <a:endParaRPr lang="de-DE" altLang="en-US" sz="1600" b="1" dirty="0">
              <a:solidFill>
                <a:schemeClr val="tx2">
                  <a:lumMod val="75000"/>
                </a:schemeClr>
              </a:solidFill>
              <a:latin typeface="Cambria" panose="02040503050406030204" pitchFamily="18" charset="0"/>
            </a:endParaRPr>
          </a:p>
          <a:p>
            <a:pPr lvl="1" algn="ctr">
              <a:spcBef>
                <a:spcPct val="0"/>
              </a:spcBef>
              <a:buClr>
                <a:srgbClr val="CC0000"/>
              </a:buClr>
              <a:buFontTx/>
              <a:buChar char="•"/>
            </a:pPr>
            <a:r>
              <a:rPr lang="de-DE" altLang="en-US" sz="1600" b="1" dirty="0">
                <a:solidFill>
                  <a:schemeClr val="tx2">
                    <a:lumMod val="75000"/>
                  </a:schemeClr>
                </a:solidFill>
                <a:latin typeface="Cambria" panose="02040503050406030204" pitchFamily="18" charset="0"/>
              </a:rPr>
              <a:t> </a:t>
            </a:r>
            <a:r>
              <a:rPr lang="el-GR" altLang="en-US" sz="1600" b="1" dirty="0">
                <a:solidFill>
                  <a:schemeClr val="tx2">
                    <a:lumMod val="75000"/>
                  </a:schemeClr>
                </a:solidFill>
                <a:latin typeface="Cambria" panose="02040503050406030204" pitchFamily="18" charset="0"/>
              </a:rPr>
              <a:t>«ανοσολογική» παρουσίαση </a:t>
            </a:r>
            <a:r>
              <a:rPr lang="el-GR" altLang="en-US" sz="1600" b="1" dirty="0" err="1">
                <a:solidFill>
                  <a:schemeClr val="tx2">
                    <a:lumMod val="75000"/>
                  </a:schemeClr>
                </a:solidFill>
                <a:latin typeface="Cambria" panose="02040503050406030204" pitchFamily="18" charset="0"/>
              </a:rPr>
              <a:t>υποπληθυσμών</a:t>
            </a:r>
            <a:r>
              <a:rPr lang="el-GR" altLang="en-US" sz="1600" b="1" dirty="0">
                <a:solidFill>
                  <a:schemeClr val="tx2">
                    <a:lumMod val="75000"/>
                  </a:schemeClr>
                </a:solidFill>
                <a:latin typeface="Cambria" panose="02040503050406030204" pitchFamily="18" charset="0"/>
              </a:rPr>
              <a:t> λευκοκυττάρων</a:t>
            </a:r>
            <a:endParaRPr lang="en-GB" altLang="en-US" sz="1600" b="1" dirty="0">
              <a:solidFill>
                <a:schemeClr val="tx2">
                  <a:lumMod val="75000"/>
                </a:schemeClr>
              </a:solidFill>
              <a:latin typeface="Cambria" panose="02040503050406030204" pitchFamily="18" charset="0"/>
            </a:endParaRPr>
          </a:p>
          <a:p>
            <a:pPr lvl="1" algn="ctr">
              <a:spcBef>
                <a:spcPct val="0"/>
              </a:spcBef>
              <a:buClr>
                <a:srgbClr val="CC0000"/>
              </a:buClr>
              <a:buFontTx/>
              <a:buChar char="•"/>
            </a:pPr>
            <a:endParaRPr lang="de-DE" altLang="en-US" sz="1600" b="1" dirty="0">
              <a:solidFill>
                <a:schemeClr val="tx2">
                  <a:lumMod val="75000"/>
                </a:schemeClr>
              </a:solidFill>
              <a:latin typeface="Cambria" panose="02040503050406030204" pitchFamily="18" charset="0"/>
            </a:endParaRPr>
          </a:p>
          <a:p>
            <a:pPr lvl="1" algn="ctr">
              <a:spcBef>
                <a:spcPct val="0"/>
              </a:spcBef>
              <a:buClr>
                <a:srgbClr val="CC0000"/>
              </a:buClr>
              <a:buFontTx/>
              <a:buChar char="•"/>
            </a:pPr>
            <a:r>
              <a:rPr lang="de-DE" altLang="en-US" sz="1600" b="1" dirty="0">
                <a:solidFill>
                  <a:schemeClr val="tx2">
                    <a:lumMod val="75000"/>
                  </a:schemeClr>
                </a:solidFill>
                <a:latin typeface="Cambria" panose="02040503050406030204" pitchFamily="18" charset="0"/>
              </a:rPr>
              <a:t>"</a:t>
            </a:r>
            <a:r>
              <a:rPr lang="de-DE" altLang="en-US" sz="1600" b="1" dirty="0" err="1">
                <a:solidFill>
                  <a:schemeClr val="tx2">
                    <a:lumMod val="75000"/>
                  </a:schemeClr>
                </a:solidFill>
                <a:latin typeface="Cambria" panose="02040503050406030204" pitchFamily="18" charset="0"/>
              </a:rPr>
              <a:t>immunological</a:t>
            </a:r>
            <a:r>
              <a:rPr lang="de-DE" altLang="en-US" sz="1600" b="1" dirty="0">
                <a:solidFill>
                  <a:schemeClr val="tx2">
                    <a:lumMod val="75000"/>
                  </a:schemeClr>
                </a:solidFill>
                <a:latin typeface="Cambria" panose="02040503050406030204" pitchFamily="18" charset="0"/>
              </a:rPr>
              <a:t>" </a:t>
            </a:r>
            <a:r>
              <a:rPr lang="de-DE" altLang="en-US" sz="1600" b="1" dirty="0" err="1">
                <a:solidFill>
                  <a:schemeClr val="tx2">
                    <a:lumMod val="75000"/>
                  </a:schemeClr>
                </a:solidFill>
                <a:latin typeface="Cambria" panose="02040503050406030204" pitchFamily="18" charset="0"/>
              </a:rPr>
              <a:t>presentation</a:t>
            </a:r>
            <a:r>
              <a:rPr lang="de-DE" altLang="en-US" sz="1600" b="1" dirty="0">
                <a:solidFill>
                  <a:schemeClr val="tx2">
                    <a:lumMod val="75000"/>
                  </a:schemeClr>
                </a:solidFill>
                <a:latin typeface="Cambria" panose="02040503050406030204" pitchFamily="18" charset="0"/>
              </a:rPr>
              <a:t> </a:t>
            </a:r>
            <a:r>
              <a:rPr lang="de-DE" altLang="en-US" sz="1600" b="1" dirty="0" err="1">
                <a:solidFill>
                  <a:schemeClr val="tx2">
                    <a:lumMod val="75000"/>
                  </a:schemeClr>
                </a:solidFill>
                <a:latin typeface="Cambria" panose="02040503050406030204" pitchFamily="18" charset="0"/>
              </a:rPr>
              <a:t>of</a:t>
            </a:r>
            <a:r>
              <a:rPr lang="de-DE" altLang="en-US" sz="1600" b="1" dirty="0">
                <a:solidFill>
                  <a:schemeClr val="tx2">
                    <a:lumMod val="75000"/>
                  </a:schemeClr>
                </a:solidFill>
                <a:latin typeface="Cambria" panose="02040503050406030204" pitchFamily="18" charset="0"/>
              </a:rPr>
              <a:t> </a:t>
            </a:r>
            <a:r>
              <a:rPr lang="de-DE" altLang="en-US" sz="1600" b="1" dirty="0" err="1">
                <a:solidFill>
                  <a:schemeClr val="tx2">
                    <a:lumMod val="75000"/>
                  </a:schemeClr>
                </a:solidFill>
                <a:latin typeface="Cambria" panose="02040503050406030204" pitchFamily="18" charset="0"/>
              </a:rPr>
              <a:t>leukocyte</a:t>
            </a:r>
            <a:r>
              <a:rPr lang="de-DE" altLang="en-US" sz="1600" b="1" dirty="0">
                <a:solidFill>
                  <a:schemeClr val="tx2">
                    <a:lumMod val="75000"/>
                  </a:schemeClr>
                </a:solidFill>
                <a:latin typeface="Cambria" panose="02040503050406030204" pitchFamily="18" charset="0"/>
              </a:rPr>
              <a:t> </a:t>
            </a:r>
            <a:r>
              <a:rPr lang="de-DE" altLang="en-US" sz="1600" b="1" dirty="0" err="1">
                <a:solidFill>
                  <a:schemeClr val="tx2">
                    <a:lumMod val="75000"/>
                  </a:schemeClr>
                </a:solidFill>
                <a:latin typeface="Cambria" panose="02040503050406030204" pitchFamily="18" charset="0"/>
              </a:rPr>
              <a:t>subpopulations</a:t>
            </a:r>
            <a:endParaRPr lang="de-DE" altLang="en-US" sz="1600" b="1" dirty="0">
              <a:solidFill>
                <a:schemeClr val="tx2">
                  <a:lumMod val="75000"/>
                </a:schemeClr>
              </a:solidFill>
              <a:latin typeface="Cambria" panose="02040503050406030204" pitchFamily="18" charset="0"/>
            </a:endParaRPr>
          </a:p>
        </p:txBody>
      </p:sp>
      <p:sp>
        <p:nvSpPr>
          <p:cNvPr id="29708" name="Text Box 20"/>
          <p:cNvSpPr txBox="1">
            <a:spLocks noChangeArrowheads="1"/>
          </p:cNvSpPr>
          <p:nvPr/>
        </p:nvSpPr>
        <p:spPr bwMode="auto">
          <a:xfrm>
            <a:off x="146050" y="1175544"/>
            <a:ext cx="602273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r>
              <a:rPr lang="el-GR" altLang="en-US" sz="2000" b="1" dirty="0">
                <a:solidFill>
                  <a:schemeClr val="tx2">
                    <a:lumMod val="75000"/>
                  </a:schemeClr>
                </a:solidFill>
                <a:latin typeface="Cambria" panose="02040503050406030204" pitchFamily="18" charset="0"/>
              </a:rPr>
              <a:t>Ανάλυση πλήρους αίματος μετά τη λύση των </a:t>
            </a:r>
            <a:r>
              <a:rPr lang="en-US" altLang="en-US" sz="2000" b="1" dirty="0">
                <a:solidFill>
                  <a:schemeClr val="tx2">
                    <a:lumMod val="75000"/>
                  </a:schemeClr>
                </a:solidFill>
                <a:latin typeface="Cambria" panose="02040503050406030204" pitchFamily="18" charset="0"/>
              </a:rPr>
              <a:t>RBC</a:t>
            </a:r>
          </a:p>
          <a:p>
            <a:pPr>
              <a:spcBef>
                <a:spcPct val="0"/>
              </a:spcBef>
              <a:buFontTx/>
              <a:buNone/>
            </a:pPr>
            <a:r>
              <a:rPr lang="en-US" altLang="en-US" sz="2000" b="1" dirty="0">
                <a:solidFill>
                  <a:schemeClr val="tx2">
                    <a:lumMod val="75000"/>
                  </a:schemeClr>
                </a:solidFill>
                <a:latin typeface="Cambria" panose="02040503050406030204" pitchFamily="18" charset="0"/>
              </a:rPr>
              <a:t>Whole blood analysis after RBC lysis</a:t>
            </a:r>
            <a:endParaRPr lang="de-DE" altLang="en-US" sz="2000" b="1" dirty="0">
              <a:solidFill>
                <a:schemeClr val="tx2">
                  <a:lumMod val="75000"/>
                </a:schemeClr>
              </a:solidFill>
              <a:latin typeface="Cambria" panose="02040503050406030204" pitchFamily="18" charset="0"/>
            </a:endParaRPr>
          </a:p>
        </p:txBody>
      </p:sp>
    </p:spTree>
    <p:extLst>
      <p:ext uri="{BB962C8B-B14F-4D97-AF65-F5344CB8AC3E}">
        <p14:creationId xmlns:p14="http://schemas.microsoft.com/office/powerpoint/2010/main" val="3718272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692696"/>
            <a:ext cx="8136904" cy="2462213"/>
          </a:xfrm>
          <a:prstGeom prst="rect">
            <a:avLst/>
          </a:prstGeom>
        </p:spPr>
        <p:txBody>
          <a:bodyPr wrap="square">
            <a:spAutoFit/>
          </a:bodyPr>
          <a:lstStyle/>
          <a:p>
            <a:pPr algn="ctr"/>
            <a:r>
              <a:rPr lang="el-GR" sz="1400" b="1" dirty="0">
                <a:solidFill>
                  <a:srgbClr val="C00000"/>
                </a:solidFill>
                <a:latin typeface="TimesNewRomanPS-BoldMT"/>
              </a:rPr>
              <a:t>Πώς γίνεται η κυτταρομετρική προσέγγιση για την διάγνωση</a:t>
            </a:r>
          </a:p>
          <a:p>
            <a:pPr algn="ctr"/>
            <a:r>
              <a:rPr lang="el-GR" sz="1400" b="1" dirty="0">
                <a:solidFill>
                  <a:srgbClr val="C00000"/>
                </a:solidFill>
                <a:latin typeface="TimesNewRomanPS-BoldMT"/>
              </a:rPr>
              <a:t>πιθανής Οξείας Λευχαιμίας </a:t>
            </a:r>
          </a:p>
          <a:p>
            <a:endParaRPr lang="el-GR" sz="1400" b="1" dirty="0">
              <a:solidFill>
                <a:schemeClr val="tx2">
                  <a:lumMod val="50000"/>
                </a:schemeClr>
              </a:solidFill>
              <a:latin typeface="TimesNewRomanPS-BoldMT"/>
            </a:endParaRPr>
          </a:p>
          <a:p>
            <a:pPr marL="285750" indent="-285750">
              <a:buFont typeface="Wingdings" panose="05000000000000000000" pitchFamily="2" charset="2"/>
              <a:buChar char="§"/>
            </a:pPr>
            <a:r>
              <a:rPr lang="el-GR" sz="1400" b="1" dirty="0">
                <a:solidFill>
                  <a:schemeClr val="tx2">
                    <a:lumMod val="50000"/>
                  </a:schemeClr>
                </a:solidFill>
                <a:latin typeface="Cambria" panose="02040503050406030204" pitchFamily="18" charset="0"/>
                <a:ea typeface="Cambria" panose="02040503050406030204" pitchFamily="18" charset="0"/>
              </a:rPr>
              <a:t>Αρχίζουμε πάντα με την ανάλυση της έντασης του CD45 σε σχέση με τον πλάγιο σκεδασμό και αναζητούμε βλαστικό παράθυρο </a:t>
            </a:r>
          </a:p>
          <a:p>
            <a:pPr marL="285750" indent="-285750">
              <a:buFont typeface="Wingdings" panose="05000000000000000000" pitchFamily="2" charset="2"/>
              <a:buChar char="§"/>
            </a:pPr>
            <a:endParaRPr lang="el-GR" sz="14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400" b="1" dirty="0">
                <a:solidFill>
                  <a:schemeClr val="tx2">
                    <a:lumMod val="50000"/>
                  </a:schemeClr>
                </a:solidFill>
                <a:latin typeface="Cambria" panose="02040503050406030204" pitchFamily="18" charset="0"/>
                <a:ea typeface="Cambria" panose="02040503050406030204" pitchFamily="18" charset="0"/>
              </a:rPr>
              <a:t>Σε αρχικά κατατοπιστικά πρωτόκολλα εκτιμάται η παρουσία αώρων στοιχείων μυελικής ή λεμφοβλαστικής προέλευσης με συγκεκριμένα αντισώματα </a:t>
            </a:r>
          </a:p>
          <a:p>
            <a:pPr marL="285750" indent="-285750">
              <a:buFont typeface="Wingdings" panose="05000000000000000000" pitchFamily="2" charset="2"/>
              <a:buChar char="§"/>
            </a:pPr>
            <a:endParaRPr lang="el-GR" sz="1400"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sz="1400" b="1" dirty="0">
                <a:solidFill>
                  <a:schemeClr val="tx2">
                    <a:lumMod val="50000"/>
                  </a:schemeClr>
                </a:solidFill>
                <a:latin typeface="Cambria" panose="02040503050406030204" pitchFamily="18" charset="0"/>
                <a:ea typeface="Cambria" panose="02040503050406030204" pitchFamily="18" charset="0"/>
              </a:rPr>
              <a:t>Ανάλογα με τη αρχική εκτίμηση εφαρμόζεται τελική τυποποίηση με μεγαλύτερο αριθμό αντισωμάτων ανάλογα με τον τύπο της ΟΛ</a:t>
            </a:r>
            <a:endParaRPr lang="en-US" sz="1400" dirty="0">
              <a:solidFill>
                <a:schemeClr val="tx2">
                  <a:lumMod val="50000"/>
                </a:schemeClr>
              </a:solidFill>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59C86AD9-2320-1058-DD98-3681EA0A7E8B}"/>
              </a:ext>
            </a:extLst>
          </p:cNvPr>
          <p:cNvSpPr txBox="1"/>
          <p:nvPr/>
        </p:nvSpPr>
        <p:spPr>
          <a:xfrm>
            <a:off x="395536" y="3652983"/>
            <a:ext cx="8136904" cy="2246769"/>
          </a:xfrm>
          <a:prstGeom prst="rect">
            <a:avLst/>
          </a:prstGeom>
          <a:noFill/>
        </p:spPr>
        <p:txBody>
          <a:bodyPr wrap="square">
            <a:spAutoFit/>
          </a:bodyPr>
          <a:lstStyle/>
          <a:p>
            <a:r>
              <a:rPr lang="en-US" sz="1400" b="1" dirty="0">
                <a:solidFill>
                  <a:srgbClr val="C00000"/>
                </a:solidFill>
                <a:latin typeface="Cambria" panose="02040503050406030204" pitchFamily="18" charset="0"/>
                <a:ea typeface="Cambria" panose="02040503050406030204" pitchFamily="18" charset="0"/>
              </a:rPr>
              <a:t>Flow Cytometry approach in the  diagnosis of Acute Leukemia</a:t>
            </a:r>
          </a:p>
          <a:p>
            <a:endParaRPr lang="en-US" sz="1400" b="1" dirty="0">
              <a:solidFill>
                <a:schemeClr val="tx2">
                  <a:lumMod val="75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400" b="1" dirty="0">
                <a:solidFill>
                  <a:schemeClr val="tx2">
                    <a:lumMod val="75000"/>
                  </a:schemeClr>
                </a:solidFill>
                <a:latin typeface="Cambria" panose="02040503050406030204" pitchFamily="18" charset="0"/>
                <a:ea typeface="Cambria" panose="02040503050406030204" pitchFamily="18" charset="0"/>
              </a:rPr>
              <a:t>We always start by analyzing CD45 intensity relative to side scatter and look for a blast window</a:t>
            </a:r>
          </a:p>
          <a:p>
            <a:pPr marL="285750" indent="-285750">
              <a:buFont typeface="Wingdings" panose="05000000000000000000" pitchFamily="2" charset="2"/>
              <a:buChar char="§"/>
            </a:pPr>
            <a:endParaRPr lang="en-US" sz="1400" b="1" dirty="0">
              <a:solidFill>
                <a:schemeClr val="tx2">
                  <a:lumMod val="75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400" b="1" dirty="0">
                <a:solidFill>
                  <a:schemeClr val="tx2">
                    <a:lumMod val="75000"/>
                  </a:schemeClr>
                </a:solidFill>
                <a:latin typeface="Cambria" panose="02040503050406030204" pitchFamily="18" charset="0"/>
                <a:ea typeface="Cambria" panose="02040503050406030204" pitchFamily="18" charset="0"/>
              </a:rPr>
              <a:t>In initial diagnostic protocols, the presence of immature elements of myeloid or lymphoblastic origin is assessed with specific antibodies</a:t>
            </a:r>
          </a:p>
          <a:p>
            <a:pPr marL="285750" indent="-285750">
              <a:buFont typeface="Wingdings" panose="05000000000000000000" pitchFamily="2" charset="2"/>
              <a:buChar char="§"/>
            </a:pPr>
            <a:endParaRPr lang="en-US" sz="1400" b="1" dirty="0">
              <a:solidFill>
                <a:schemeClr val="tx2">
                  <a:lumMod val="75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400" b="1" dirty="0">
                <a:solidFill>
                  <a:schemeClr val="tx2">
                    <a:lumMod val="75000"/>
                  </a:schemeClr>
                </a:solidFill>
                <a:latin typeface="Cambria" panose="02040503050406030204" pitchFamily="18" charset="0"/>
                <a:ea typeface="Cambria" panose="02040503050406030204" pitchFamily="18" charset="0"/>
              </a:rPr>
              <a:t>Depending on the initial assessment, a final standardization is applied with a greater number of antibodies depending on the type of AL</a:t>
            </a:r>
            <a:endParaRPr lang="el-GR" sz="1400" b="1"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11699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cstate="print"/>
          <a:srcRect/>
          <a:stretch>
            <a:fillRect/>
          </a:stretch>
        </p:blipFill>
        <p:spPr bwMode="auto">
          <a:xfrm>
            <a:off x="2339752" y="1340768"/>
            <a:ext cx="4395792" cy="4403091"/>
          </a:xfrm>
          <a:prstGeom prst="rect">
            <a:avLst/>
          </a:prstGeom>
          <a:noFill/>
          <a:ln w="9525">
            <a:noFill/>
            <a:miter lim="800000"/>
            <a:headEnd/>
            <a:tailEnd/>
          </a:ln>
        </p:spPr>
      </p:pic>
      <p:sp>
        <p:nvSpPr>
          <p:cNvPr id="5" name="3 - TextBox"/>
          <p:cNvSpPr txBox="1">
            <a:spLocks noChangeArrowheads="1"/>
          </p:cNvSpPr>
          <p:nvPr/>
        </p:nvSpPr>
        <p:spPr bwMode="auto">
          <a:xfrm>
            <a:off x="3635896" y="1772816"/>
            <a:ext cx="2357422" cy="707886"/>
          </a:xfrm>
          <a:prstGeom prst="rect">
            <a:avLst/>
          </a:prstGeom>
          <a:noFill/>
          <a:ln w="9525">
            <a:noFill/>
            <a:miter lim="800000"/>
            <a:headEnd/>
            <a:tailEnd/>
          </a:ln>
        </p:spPr>
        <p:txBody>
          <a:bodyPr wrap="square">
            <a:spAutoFit/>
          </a:bodyPr>
          <a:lstStyle/>
          <a:p>
            <a:pPr algn="ctr"/>
            <a:r>
              <a:rPr lang="el-GR" sz="2000" b="1" dirty="0">
                <a:solidFill>
                  <a:schemeClr val="tx2">
                    <a:lumMod val="75000"/>
                  </a:schemeClr>
                </a:solidFill>
              </a:rPr>
              <a:t>Φυσιολογικός ΜΟ</a:t>
            </a:r>
            <a:endParaRPr lang="en-GB" sz="2000" b="1" dirty="0">
              <a:solidFill>
                <a:schemeClr val="tx2">
                  <a:lumMod val="75000"/>
                </a:schemeClr>
              </a:solidFill>
            </a:endParaRPr>
          </a:p>
          <a:p>
            <a:pPr algn="ctr"/>
            <a:r>
              <a:rPr lang="en-GB" sz="2000" b="1" dirty="0">
                <a:solidFill>
                  <a:schemeClr val="tx2">
                    <a:lumMod val="75000"/>
                  </a:schemeClr>
                </a:solidFill>
                <a:latin typeface="Comic Sans MS" pitchFamily="66" charset="0"/>
              </a:rPr>
              <a:t>Normal BM</a:t>
            </a:r>
            <a:endParaRPr lang="el-GR" sz="2000" b="1" dirty="0">
              <a:solidFill>
                <a:schemeClr val="tx2">
                  <a:lumMod val="75000"/>
                </a:schemeClr>
              </a:solidFill>
              <a:latin typeface="Comic Sans MS" pitchFamily="66" charset="0"/>
            </a:endParaRPr>
          </a:p>
        </p:txBody>
      </p:sp>
      <p:sp>
        <p:nvSpPr>
          <p:cNvPr id="6" name="Rectangle 8"/>
          <p:cNvSpPr>
            <a:spLocks noChangeArrowheads="1"/>
          </p:cNvSpPr>
          <p:nvPr/>
        </p:nvSpPr>
        <p:spPr bwMode="auto">
          <a:xfrm>
            <a:off x="323528" y="332656"/>
            <a:ext cx="8244408" cy="584775"/>
          </a:xfrm>
          <a:prstGeom prst="rect">
            <a:avLst/>
          </a:prstGeom>
          <a:noFill/>
          <a:ln w="9525">
            <a:noFill/>
            <a:miter lim="800000"/>
            <a:headEnd/>
            <a:tailEnd/>
          </a:ln>
        </p:spPr>
        <p:txBody>
          <a:bodyPr wrap="square">
            <a:spAutoFit/>
          </a:bodyPr>
          <a:lstStyle/>
          <a:p>
            <a:pPr algn="ctr"/>
            <a:r>
              <a:rPr lang="el-GR" sz="1600" b="1" dirty="0">
                <a:solidFill>
                  <a:srgbClr val="C00000"/>
                </a:solidFill>
                <a:latin typeface="Cambria" panose="02040503050406030204" pitchFamily="18" charset="0"/>
              </a:rPr>
              <a:t> Αναγνώριση παθολογικού βλαστικού πληθυσμού</a:t>
            </a:r>
            <a:endParaRPr lang="en-GB" sz="1600" b="1" dirty="0">
              <a:solidFill>
                <a:srgbClr val="C00000"/>
              </a:solidFill>
              <a:latin typeface="Cambria" panose="02040503050406030204" pitchFamily="18" charset="0"/>
            </a:endParaRPr>
          </a:p>
          <a:p>
            <a:pPr algn="ctr"/>
            <a:r>
              <a:rPr lang="en-US" sz="1600" b="1" dirty="0">
                <a:solidFill>
                  <a:srgbClr val="C00000"/>
                </a:solidFill>
                <a:latin typeface="Cambria" panose="02040503050406030204" pitchFamily="18" charset="0"/>
              </a:rPr>
              <a:t>Identification of pathological Blast population</a:t>
            </a:r>
            <a:endParaRPr lang="el-GR" sz="1600" b="1" dirty="0">
              <a:solidFill>
                <a:srgbClr val="C00000"/>
              </a:solidFill>
              <a:latin typeface="Cambria" panose="02040503050406030204" pitchFamily="18" charset="0"/>
            </a:endParaRPr>
          </a:p>
        </p:txBody>
      </p:sp>
    </p:spTree>
    <p:extLst>
      <p:ext uri="{BB962C8B-B14F-4D97-AF65-F5344CB8AC3E}">
        <p14:creationId xmlns:p14="http://schemas.microsoft.com/office/powerpoint/2010/main" val="2870503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cstate="print"/>
          <a:srcRect/>
          <a:stretch>
            <a:fillRect/>
          </a:stretch>
        </p:blipFill>
        <p:spPr bwMode="auto">
          <a:xfrm>
            <a:off x="2357422" y="1214422"/>
            <a:ext cx="4395792" cy="4403091"/>
          </a:xfrm>
          <a:prstGeom prst="rect">
            <a:avLst/>
          </a:prstGeom>
          <a:noFill/>
          <a:ln w="9525">
            <a:noFill/>
            <a:miter lim="800000"/>
            <a:headEnd/>
            <a:tailEnd/>
          </a:ln>
        </p:spPr>
      </p:pic>
      <p:pic>
        <p:nvPicPr>
          <p:cNvPr id="6" name="Picture 9"/>
          <p:cNvPicPr>
            <a:picLocks noChangeAspect="1" noChangeArrowheads="1"/>
          </p:cNvPicPr>
          <p:nvPr/>
        </p:nvPicPr>
        <p:blipFill>
          <a:blip r:embed="rId3" cstate="print"/>
          <a:srcRect/>
          <a:stretch>
            <a:fillRect/>
          </a:stretch>
        </p:blipFill>
        <p:spPr bwMode="auto">
          <a:xfrm>
            <a:off x="2357422" y="1214422"/>
            <a:ext cx="4350494" cy="4357718"/>
          </a:xfrm>
          <a:prstGeom prst="rect">
            <a:avLst/>
          </a:prstGeom>
          <a:noFill/>
          <a:ln w="9525">
            <a:noFill/>
            <a:miter lim="800000"/>
            <a:headEnd/>
            <a:tailEnd/>
          </a:ln>
        </p:spPr>
      </p:pic>
      <p:sp>
        <p:nvSpPr>
          <p:cNvPr id="9" name="3 - TextBox"/>
          <p:cNvSpPr txBox="1">
            <a:spLocks noChangeArrowheads="1"/>
          </p:cNvSpPr>
          <p:nvPr/>
        </p:nvSpPr>
        <p:spPr bwMode="auto">
          <a:xfrm>
            <a:off x="1835696" y="5857892"/>
            <a:ext cx="5904656" cy="707886"/>
          </a:xfrm>
          <a:prstGeom prst="rect">
            <a:avLst/>
          </a:prstGeom>
          <a:noFill/>
          <a:ln w="9525">
            <a:noFill/>
            <a:miter lim="800000"/>
            <a:headEnd/>
            <a:tailEnd/>
          </a:ln>
        </p:spPr>
        <p:txBody>
          <a:bodyPr wrap="square">
            <a:spAutoFit/>
          </a:bodyPr>
          <a:lstStyle/>
          <a:p>
            <a:pPr algn="ctr"/>
            <a:r>
              <a:rPr lang="el-GR" sz="2000" b="1" dirty="0">
                <a:solidFill>
                  <a:schemeClr val="tx2">
                    <a:lumMod val="50000"/>
                  </a:schemeClr>
                </a:solidFill>
                <a:latin typeface="Cambria" panose="02040503050406030204" pitchFamily="18" charset="0"/>
              </a:rPr>
              <a:t>Άωρα Κύτταρα της Β σειράς (</a:t>
            </a:r>
            <a:r>
              <a:rPr lang="el-GR" sz="2000" b="1" dirty="0" err="1">
                <a:solidFill>
                  <a:schemeClr val="tx2">
                    <a:lumMod val="50000"/>
                  </a:schemeClr>
                </a:solidFill>
                <a:latin typeface="Cambria" panose="02040503050406030204" pitchFamily="18" charset="0"/>
              </a:rPr>
              <a:t>Αιματογόνια</a:t>
            </a:r>
            <a:r>
              <a:rPr lang="el-GR" sz="2000" b="1" dirty="0">
                <a:solidFill>
                  <a:schemeClr val="tx2">
                    <a:lumMod val="50000"/>
                  </a:schemeClr>
                </a:solidFill>
                <a:latin typeface="Cambria" panose="02040503050406030204" pitchFamily="18" charset="0"/>
              </a:rPr>
              <a:t>)</a:t>
            </a:r>
            <a:endParaRPr lang="en-GB" sz="2000" b="1" dirty="0">
              <a:solidFill>
                <a:schemeClr val="tx2">
                  <a:lumMod val="50000"/>
                </a:schemeClr>
              </a:solidFill>
              <a:latin typeface="Cambria" panose="02040503050406030204" pitchFamily="18" charset="0"/>
            </a:endParaRPr>
          </a:p>
          <a:p>
            <a:pPr algn="ctr"/>
            <a:r>
              <a:rPr lang="en-GB" sz="2000" b="1" dirty="0">
                <a:solidFill>
                  <a:schemeClr val="tx2">
                    <a:lumMod val="50000"/>
                  </a:schemeClr>
                </a:solidFill>
                <a:latin typeface="Cambria" panose="02040503050406030204" pitchFamily="18" charset="0"/>
              </a:rPr>
              <a:t>Immature cells of b lineage (haematogones)</a:t>
            </a:r>
            <a:endParaRPr lang="el-GR" sz="2000" b="1" dirty="0">
              <a:solidFill>
                <a:schemeClr val="tx2">
                  <a:lumMod val="50000"/>
                </a:schemeClr>
              </a:solidFill>
              <a:latin typeface="Cambria" panose="02040503050406030204" pitchFamily="18" charset="0"/>
            </a:endParaRPr>
          </a:p>
        </p:txBody>
      </p:sp>
      <p:sp>
        <p:nvSpPr>
          <p:cNvPr id="10" name="3 - TextBox"/>
          <p:cNvSpPr txBox="1">
            <a:spLocks noChangeArrowheads="1"/>
          </p:cNvSpPr>
          <p:nvPr/>
        </p:nvSpPr>
        <p:spPr bwMode="auto">
          <a:xfrm>
            <a:off x="6006720" y="1526560"/>
            <a:ext cx="3214646" cy="707886"/>
          </a:xfrm>
          <a:prstGeom prst="rect">
            <a:avLst/>
          </a:prstGeom>
          <a:noFill/>
          <a:ln w="9525">
            <a:noFill/>
            <a:miter lim="800000"/>
            <a:headEnd/>
            <a:tailEnd/>
          </a:ln>
        </p:spPr>
        <p:txBody>
          <a:bodyPr wrap="square">
            <a:spAutoFit/>
          </a:bodyPr>
          <a:lstStyle/>
          <a:p>
            <a:pPr algn="ctr"/>
            <a:r>
              <a:rPr lang="el-GR" sz="2000" b="1" dirty="0">
                <a:solidFill>
                  <a:schemeClr val="tx2">
                    <a:lumMod val="50000"/>
                  </a:schemeClr>
                </a:solidFill>
                <a:latin typeface="Cambria" panose="02040503050406030204" pitchFamily="18" charset="0"/>
              </a:rPr>
              <a:t>Πολυμορφοπύρηνα</a:t>
            </a:r>
            <a:endParaRPr lang="en-GB" sz="2000" b="1" dirty="0">
              <a:solidFill>
                <a:schemeClr val="tx2">
                  <a:lumMod val="50000"/>
                </a:schemeClr>
              </a:solidFill>
              <a:latin typeface="Cambria" panose="02040503050406030204" pitchFamily="18" charset="0"/>
            </a:endParaRPr>
          </a:p>
          <a:p>
            <a:pPr algn="ctr"/>
            <a:r>
              <a:rPr lang="en-GB" sz="2000" b="1" dirty="0">
                <a:solidFill>
                  <a:schemeClr val="tx2">
                    <a:lumMod val="50000"/>
                  </a:schemeClr>
                </a:solidFill>
                <a:latin typeface="Cambria" panose="02040503050406030204" pitchFamily="18" charset="0"/>
              </a:rPr>
              <a:t>Neutrophiles</a:t>
            </a:r>
            <a:endParaRPr lang="el-GR" sz="2000" b="1" dirty="0">
              <a:solidFill>
                <a:schemeClr val="tx2">
                  <a:lumMod val="50000"/>
                </a:schemeClr>
              </a:solidFill>
              <a:latin typeface="Cambria" panose="02040503050406030204" pitchFamily="18" charset="0"/>
            </a:endParaRPr>
          </a:p>
        </p:txBody>
      </p:sp>
      <p:sp>
        <p:nvSpPr>
          <p:cNvPr id="15" name="3 - TextBox"/>
          <p:cNvSpPr txBox="1">
            <a:spLocks noChangeArrowheads="1"/>
          </p:cNvSpPr>
          <p:nvPr/>
        </p:nvSpPr>
        <p:spPr bwMode="auto">
          <a:xfrm>
            <a:off x="6249011" y="3360809"/>
            <a:ext cx="3214646" cy="707886"/>
          </a:xfrm>
          <a:prstGeom prst="rect">
            <a:avLst/>
          </a:prstGeom>
          <a:noFill/>
          <a:ln w="9525">
            <a:noFill/>
            <a:miter lim="800000"/>
            <a:headEnd/>
            <a:tailEnd/>
          </a:ln>
        </p:spPr>
        <p:txBody>
          <a:bodyPr wrap="square">
            <a:spAutoFit/>
          </a:bodyPr>
          <a:lstStyle/>
          <a:p>
            <a:pPr algn="ctr"/>
            <a:r>
              <a:rPr lang="el-GR" sz="2000" b="1" dirty="0">
                <a:solidFill>
                  <a:schemeClr val="tx2">
                    <a:lumMod val="50000"/>
                  </a:schemeClr>
                </a:solidFill>
                <a:latin typeface="Comic Sans MS" pitchFamily="66" charset="0"/>
              </a:rPr>
              <a:t>Μονοκύτταρα</a:t>
            </a:r>
            <a:endParaRPr lang="en-GB" sz="2000" b="1" dirty="0">
              <a:solidFill>
                <a:schemeClr val="tx2">
                  <a:lumMod val="50000"/>
                </a:schemeClr>
              </a:solidFill>
              <a:latin typeface="Comic Sans MS" pitchFamily="66" charset="0"/>
            </a:endParaRPr>
          </a:p>
          <a:p>
            <a:pPr algn="ctr"/>
            <a:r>
              <a:rPr lang="en-GB" sz="2000" b="1" dirty="0">
                <a:solidFill>
                  <a:schemeClr val="tx2">
                    <a:lumMod val="50000"/>
                  </a:schemeClr>
                </a:solidFill>
                <a:latin typeface="Comic Sans MS" pitchFamily="66" charset="0"/>
              </a:rPr>
              <a:t>Monocytes</a:t>
            </a:r>
            <a:endParaRPr lang="el-GR" sz="2000" b="1" dirty="0">
              <a:solidFill>
                <a:schemeClr val="tx2">
                  <a:lumMod val="50000"/>
                </a:schemeClr>
              </a:solidFill>
              <a:latin typeface="Comic Sans MS" pitchFamily="66" charset="0"/>
            </a:endParaRPr>
          </a:p>
        </p:txBody>
      </p:sp>
      <p:cxnSp>
        <p:nvCxnSpPr>
          <p:cNvPr id="17" name="16 - Ευθύγραμμο βέλος σύνδεσης"/>
          <p:cNvCxnSpPr/>
          <p:nvPr/>
        </p:nvCxnSpPr>
        <p:spPr>
          <a:xfrm>
            <a:off x="2143108" y="4572008"/>
            <a:ext cx="1143008" cy="1588"/>
          </a:xfrm>
          <a:prstGeom prst="straightConnector1">
            <a:avLst/>
          </a:prstGeom>
          <a:ln w="38100">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18" name="17 - Ευθύγραμμο βέλος σύνδεσης"/>
          <p:cNvCxnSpPr>
            <a:cxnSpLocks/>
          </p:cNvCxnSpPr>
          <p:nvPr/>
        </p:nvCxnSpPr>
        <p:spPr>
          <a:xfrm>
            <a:off x="2932538" y="3072377"/>
            <a:ext cx="1782338" cy="1213879"/>
          </a:xfrm>
          <a:prstGeom prst="straightConnector1">
            <a:avLst/>
          </a:prstGeom>
          <a:ln w="38100">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19" name="18 - Ευθύγραμμο βέλος σύνδεσης"/>
          <p:cNvCxnSpPr>
            <a:cxnSpLocks/>
          </p:cNvCxnSpPr>
          <p:nvPr/>
        </p:nvCxnSpPr>
        <p:spPr>
          <a:xfrm flipH="1">
            <a:off x="4857752" y="2017955"/>
            <a:ext cx="1921602" cy="625227"/>
          </a:xfrm>
          <a:prstGeom prst="straightConnector1">
            <a:avLst/>
          </a:prstGeom>
          <a:ln w="38100">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20" name="19 - Ευθύγραμμο βέλος σύνδεσης"/>
          <p:cNvCxnSpPr/>
          <p:nvPr/>
        </p:nvCxnSpPr>
        <p:spPr>
          <a:xfrm rot="10800000">
            <a:off x="5429256" y="3643314"/>
            <a:ext cx="1643074" cy="71438"/>
          </a:xfrm>
          <a:prstGeom prst="straightConnector1">
            <a:avLst/>
          </a:prstGeom>
          <a:ln w="38100">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21" name="20 - Ευθύγραμμο βέλος σύνδεσης"/>
          <p:cNvCxnSpPr>
            <a:cxnSpLocks/>
          </p:cNvCxnSpPr>
          <p:nvPr/>
        </p:nvCxnSpPr>
        <p:spPr>
          <a:xfrm flipH="1" flipV="1">
            <a:off x="5179254" y="4450065"/>
            <a:ext cx="1069757" cy="236414"/>
          </a:xfrm>
          <a:prstGeom prst="straightConnector1">
            <a:avLst/>
          </a:prstGeom>
          <a:ln w="38100">
            <a:solidFill>
              <a:srgbClr val="FF0066"/>
            </a:solidFill>
            <a:tailEnd type="arrow"/>
          </a:ln>
        </p:spPr>
        <p:style>
          <a:lnRef idx="1">
            <a:schemeClr val="accent1"/>
          </a:lnRef>
          <a:fillRef idx="0">
            <a:schemeClr val="accent1"/>
          </a:fillRef>
          <a:effectRef idx="0">
            <a:schemeClr val="accent1"/>
          </a:effectRef>
          <a:fontRef idx="minor">
            <a:schemeClr val="tx1"/>
          </a:fontRef>
        </p:style>
      </p:cxnSp>
      <p:cxnSp>
        <p:nvCxnSpPr>
          <p:cNvPr id="22" name="21 - Ευθύγραμμο βέλος σύνδεσης"/>
          <p:cNvCxnSpPr/>
          <p:nvPr/>
        </p:nvCxnSpPr>
        <p:spPr>
          <a:xfrm rot="5400000" flipH="1" flipV="1">
            <a:off x="3713950" y="5143512"/>
            <a:ext cx="1215240" cy="72232"/>
          </a:xfrm>
          <a:prstGeom prst="straightConnector1">
            <a:avLst/>
          </a:prstGeom>
          <a:ln w="38100">
            <a:solidFill>
              <a:srgbClr val="FF0066"/>
            </a:solidFill>
            <a:tailEnd type="arrow"/>
          </a:ln>
        </p:spPr>
        <p:style>
          <a:lnRef idx="1">
            <a:schemeClr val="accent1"/>
          </a:lnRef>
          <a:fillRef idx="0">
            <a:schemeClr val="accent1"/>
          </a:fillRef>
          <a:effectRef idx="0">
            <a:schemeClr val="accent1"/>
          </a:effectRef>
          <a:fontRef idx="minor">
            <a:schemeClr val="tx1"/>
          </a:fontRef>
        </p:style>
      </p:cxnSp>
      <p:sp>
        <p:nvSpPr>
          <p:cNvPr id="23" name="3 - TextBox"/>
          <p:cNvSpPr txBox="1">
            <a:spLocks noChangeArrowheads="1"/>
          </p:cNvSpPr>
          <p:nvPr/>
        </p:nvSpPr>
        <p:spPr bwMode="auto">
          <a:xfrm>
            <a:off x="87511" y="1709176"/>
            <a:ext cx="9254730" cy="707886"/>
          </a:xfrm>
          <a:prstGeom prst="rect">
            <a:avLst/>
          </a:prstGeom>
          <a:noFill/>
          <a:ln w="9525">
            <a:noFill/>
            <a:miter lim="800000"/>
            <a:headEnd/>
            <a:tailEnd/>
          </a:ln>
        </p:spPr>
        <p:txBody>
          <a:bodyPr wrap="square">
            <a:spAutoFit/>
          </a:bodyPr>
          <a:lstStyle/>
          <a:p>
            <a:pPr algn="ctr"/>
            <a:r>
              <a:rPr lang="el-GR" sz="2000" b="1" dirty="0">
                <a:solidFill>
                  <a:schemeClr val="tx2">
                    <a:lumMod val="75000"/>
                  </a:schemeClr>
                </a:solidFill>
              </a:rPr>
              <a:t>Φυσιολογικός ΜΟ</a:t>
            </a:r>
            <a:endParaRPr lang="en-GB" sz="2000" b="1" dirty="0">
              <a:solidFill>
                <a:schemeClr val="tx2">
                  <a:lumMod val="75000"/>
                </a:schemeClr>
              </a:solidFill>
            </a:endParaRPr>
          </a:p>
          <a:p>
            <a:pPr algn="ctr"/>
            <a:r>
              <a:rPr lang="en-GB" sz="2000" b="1" dirty="0">
                <a:solidFill>
                  <a:schemeClr val="tx2">
                    <a:lumMod val="75000"/>
                  </a:schemeClr>
                </a:solidFill>
                <a:latin typeface="Comic Sans MS" pitchFamily="66" charset="0"/>
              </a:rPr>
              <a:t>Normal BM</a:t>
            </a:r>
            <a:endParaRPr lang="el-GR" sz="2000" b="1" dirty="0">
              <a:solidFill>
                <a:schemeClr val="tx2">
                  <a:lumMod val="75000"/>
                </a:schemeClr>
              </a:solidFill>
              <a:latin typeface="Comic Sans MS" pitchFamily="66" charset="0"/>
            </a:endParaRPr>
          </a:p>
        </p:txBody>
      </p:sp>
      <p:sp>
        <p:nvSpPr>
          <p:cNvPr id="24" name="3 - TextBox"/>
          <p:cNvSpPr txBox="1">
            <a:spLocks noChangeArrowheads="1"/>
          </p:cNvSpPr>
          <p:nvPr/>
        </p:nvSpPr>
        <p:spPr bwMode="auto">
          <a:xfrm>
            <a:off x="5893634" y="4332536"/>
            <a:ext cx="3214646" cy="707886"/>
          </a:xfrm>
          <a:prstGeom prst="rect">
            <a:avLst/>
          </a:prstGeom>
          <a:noFill/>
          <a:ln w="9525">
            <a:noFill/>
            <a:miter lim="800000"/>
            <a:headEnd/>
            <a:tailEnd/>
          </a:ln>
        </p:spPr>
        <p:txBody>
          <a:bodyPr wrap="square">
            <a:spAutoFit/>
          </a:bodyPr>
          <a:lstStyle/>
          <a:p>
            <a:pPr algn="ctr"/>
            <a:r>
              <a:rPr lang="el-GR" sz="2000" b="1" dirty="0">
                <a:solidFill>
                  <a:schemeClr val="tx2">
                    <a:lumMod val="50000"/>
                  </a:schemeClr>
                </a:solidFill>
                <a:latin typeface="Cambria" panose="02040503050406030204" pitchFamily="18" charset="0"/>
              </a:rPr>
              <a:t>Ώριμα Λεμφοκύτταρα</a:t>
            </a:r>
            <a:endParaRPr lang="en-GB" sz="2000" b="1" dirty="0">
              <a:solidFill>
                <a:schemeClr val="tx2">
                  <a:lumMod val="50000"/>
                </a:schemeClr>
              </a:solidFill>
              <a:latin typeface="Cambria" panose="02040503050406030204" pitchFamily="18" charset="0"/>
            </a:endParaRPr>
          </a:p>
          <a:p>
            <a:pPr algn="ctr"/>
            <a:r>
              <a:rPr lang="en-GB" sz="2000" b="1" dirty="0">
                <a:solidFill>
                  <a:schemeClr val="tx2">
                    <a:lumMod val="50000"/>
                  </a:schemeClr>
                </a:solidFill>
                <a:latin typeface="Cambria" panose="02040503050406030204" pitchFamily="18" charset="0"/>
              </a:rPr>
              <a:t>Mature lymphocytes</a:t>
            </a:r>
            <a:endParaRPr lang="el-GR" sz="2000" b="1" dirty="0">
              <a:solidFill>
                <a:schemeClr val="tx2">
                  <a:lumMod val="50000"/>
                </a:schemeClr>
              </a:solidFill>
              <a:latin typeface="Cambria" panose="02040503050406030204" pitchFamily="18" charset="0"/>
            </a:endParaRPr>
          </a:p>
        </p:txBody>
      </p:sp>
      <p:sp>
        <p:nvSpPr>
          <p:cNvPr id="25" name="3 - TextBox"/>
          <p:cNvSpPr txBox="1">
            <a:spLocks noChangeArrowheads="1"/>
          </p:cNvSpPr>
          <p:nvPr/>
        </p:nvSpPr>
        <p:spPr bwMode="auto">
          <a:xfrm>
            <a:off x="-207122" y="3863292"/>
            <a:ext cx="3214646" cy="1938992"/>
          </a:xfrm>
          <a:prstGeom prst="rect">
            <a:avLst/>
          </a:prstGeom>
          <a:noFill/>
          <a:ln w="9525">
            <a:noFill/>
            <a:miter lim="800000"/>
            <a:headEnd/>
            <a:tailEnd/>
          </a:ln>
        </p:spPr>
        <p:txBody>
          <a:bodyPr wrap="square">
            <a:spAutoFit/>
          </a:bodyPr>
          <a:lstStyle/>
          <a:p>
            <a:pPr algn="ctr"/>
            <a:r>
              <a:rPr lang="el-GR" sz="2000" b="1" dirty="0" err="1">
                <a:solidFill>
                  <a:schemeClr val="tx2">
                    <a:lumMod val="50000"/>
                  </a:schemeClr>
                </a:solidFill>
                <a:latin typeface="Cambria" panose="02040503050406030204" pitchFamily="18" charset="0"/>
              </a:rPr>
              <a:t>Ερυθροβάστες</a:t>
            </a:r>
            <a:endParaRPr lang="el-GR" sz="2000" b="1" dirty="0">
              <a:solidFill>
                <a:schemeClr val="tx2">
                  <a:lumMod val="50000"/>
                </a:schemeClr>
              </a:solidFill>
              <a:latin typeface="Cambria" panose="02040503050406030204" pitchFamily="18" charset="0"/>
            </a:endParaRPr>
          </a:p>
          <a:p>
            <a:pPr algn="ctr"/>
            <a:r>
              <a:rPr lang="el-GR" sz="2000" b="1" dirty="0">
                <a:solidFill>
                  <a:schemeClr val="tx2">
                    <a:lumMod val="50000"/>
                  </a:schemeClr>
                </a:solidFill>
                <a:latin typeface="Cambria" panose="02040503050406030204" pitchFamily="18" charset="0"/>
              </a:rPr>
              <a:t>Άλυτα ερυθρά</a:t>
            </a:r>
          </a:p>
          <a:p>
            <a:pPr algn="ctr"/>
            <a:r>
              <a:rPr lang="el-GR" sz="2000" b="1" dirty="0" err="1">
                <a:solidFill>
                  <a:schemeClr val="tx2">
                    <a:lumMod val="50000"/>
                  </a:schemeClr>
                </a:solidFill>
                <a:latin typeface="Cambria" panose="02040503050406030204" pitchFamily="18" charset="0"/>
              </a:rPr>
              <a:t>Μεγακαρυοκύτταρα</a:t>
            </a:r>
            <a:endParaRPr lang="en-GB" sz="2000" b="1" dirty="0">
              <a:solidFill>
                <a:schemeClr val="tx2">
                  <a:lumMod val="50000"/>
                </a:schemeClr>
              </a:solidFill>
              <a:latin typeface="Cambria" panose="02040503050406030204" pitchFamily="18" charset="0"/>
            </a:endParaRPr>
          </a:p>
          <a:p>
            <a:pPr algn="ctr"/>
            <a:r>
              <a:rPr lang="en-GB" sz="2000" b="1" dirty="0">
                <a:solidFill>
                  <a:schemeClr val="tx2">
                    <a:lumMod val="50000"/>
                  </a:schemeClr>
                </a:solidFill>
                <a:latin typeface="Cambria" panose="02040503050406030204" pitchFamily="18" charset="0"/>
              </a:rPr>
              <a:t>Erythroblasts</a:t>
            </a:r>
          </a:p>
          <a:p>
            <a:pPr algn="ctr"/>
            <a:r>
              <a:rPr lang="en-GB" sz="2000" b="1" dirty="0">
                <a:solidFill>
                  <a:schemeClr val="tx2">
                    <a:lumMod val="50000"/>
                  </a:schemeClr>
                </a:solidFill>
                <a:latin typeface="Cambria" panose="02040503050406030204" pitchFamily="18" charset="0"/>
              </a:rPr>
              <a:t>Intact cells</a:t>
            </a:r>
          </a:p>
          <a:p>
            <a:pPr algn="ctr"/>
            <a:r>
              <a:rPr lang="en-GB" sz="2000" b="1" dirty="0" err="1">
                <a:solidFill>
                  <a:schemeClr val="tx2">
                    <a:lumMod val="50000"/>
                  </a:schemeClr>
                </a:solidFill>
                <a:latin typeface="Cambria" panose="02040503050406030204" pitchFamily="18" charset="0"/>
              </a:rPr>
              <a:t>megacaryocytes</a:t>
            </a:r>
            <a:endParaRPr lang="el-GR" sz="2000" b="1" dirty="0">
              <a:solidFill>
                <a:schemeClr val="tx2">
                  <a:lumMod val="50000"/>
                </a:schemeClr>
              </a:solidFill>
              <a:latin typeface="Cambria" panose="02040503050406030204" pitchFamily="18" charset="0"/>
            </a:endParaRPr>
          </a:p>
        </p:txBody>
      </p:sp>
      <p:sp>
        <p:nvSpPr>
          <p:cNvPr id="26" name="3 - TextBox"/>
          <p:cNvSpPr txBox="1">
            <a:spLocks noChangeArrowheads="1"/>
          </p:cNvSpPr>
          <p:nvPr/>
        </p:nvSpPr>
        <p:spPr bwMode="auto">
          <a:xfrm>
            <a:off x="-110730" y="2149610"/>
            <a:ext cx="3214646" cy="1015663"/>
          </a:xfrm>
          <a:prstGeom prst="rect">
            <a:avLst/>
          </a:prstGeom>
          <a:noFill/>
          <a:ln w="9525">
            <a:noFill/>
            <a:miter lim="800000"/>
            <a:headEnd/>
            <a:tailEnd/>
          </a:ln>
        </p:spPr>
        <p:txBody>
          <a:bodyPr wrap="square">
            <a:spAutoFit/>
          </a:bodyPr>
          <a:lstStyle/>
          <a:p>
            <a:pPr algn="ctr"/>
            <a:r>
              <a:rPr lang="el-GR" sz="2000" b="1" dirty="0" err="1">
                <a:solidFill>
                  <a:schemeClr val="tx2">
                    <a:lumMod val="50000"/>
                  </a:schemeClr>
                </a:solidFill>
                <a:latin typeface="Cambria" panose="02040503050406030204" pitchFamily="18" charset="0"/>
              </a:rPr>
              <a:t>Στελεχιαία</a:t>
            </a:r>
            <a:r>
              <a:rPr lang="el-GR" sz="2000" b="1" dirty="0">
                <a:solidFill>
                  <a:schemeClr val="tx2">
                    <a:lumMod val="50000"/>
                  </a:schemeClr>
                </a:solidFill>
                <a:latin typeface="Cambria" panose="02040503050406030204" pitchFamily="18" charset="0"/>
              </a:rPr>
              <a:t> κύτταρα/ </a:t>
            </a:r>
            <a:r>
              <a:rPr lang="el-GR" sz="2000" b="1" dirty="0" err="1">
                <a:solidFill>
                  <a:schemeClr val="tx2">
                    <a:lumMod val="50000"/>
                  </a:schemeClr>
                </a:solidFill>
                <a:latin typeface="Cambria" panose="02040503050406030204" pitchFamily="18" charset="0"/>
              </a:rPr>
              <a:t>Μυελοβλάστες</a:t>
            </a:r>
            <a:endParaRPr lang="en-GB" sz="2000" b="1" dirty="0">
              <a:solidFill>
                <a:schemeClr val="tx2">
                  <a:lumMod val="50000"/>
                </a:schemeClr>
              </a:solidFill>
              <a:latin typeface="Cambria" panose="02040503050406030204" pitchFamily="18" charset="0"/>
            </a:endParaRPr>
          </a:p>
          <a:p>
            <a:pPr algn="ctr"/>
            <a:r>
              <a:rPr lang="en-GB" sz="2000" b="1" dirty="0">
                <a:solidFill>
                  <a:schemeClr val="tx2">
                    <a:lumMod val="50000"/>
                  </a:schemeClr>
                </a:solidFill>
                <a:latin typeface="Cambria" panose="02040503050406030204" pitchFamily="18" charset="0"/>
              </a:rPr>
              <a:t>Stem cells/Myeloblasts</a:t>
            </a:r>
            <a:endParaRPr lang="el-GR" sz="2000" b="1" dirty="0">
              <a:solidFill>
                <a:schemeClr val="tx2">
                  <a:lumMod val="50000"/>
                </a:schemeClr>
              </a:solidFill>
              <a:latin typeface="Cambria" panose="02040503050406030204" pitchFamily="18" charset="0"/>
            </a:endParaRPr>
          </a:p>
        </p:txBody>
      </p:sp>
      <p:sp>
        <p:nvSpPr>
          <p:cNvPr id="4" name="Rectangle 8">
            <a:extLst>
              <a:ext uri="{FF2B5EF4-FFF2-40B4-BE49-F238E27FC236}">
                <a16:creationId xmlns:a16="http://schemas.microsoft.com/office/drawing/2014/main" id="{D8908D4F-E37A-468D-1E07-C99DAD70FEE2}"/>
              </a:ext>
            </a:extLst>
          </p:cNvPr>
          <p:cNvSpPr>
            <a:spLocks noChangeArrowheads="1"/>
          </p:cNvSpPr>
          <p:nvPr/>
        </p:nvSpPr>
        <p:spPr bwMode="auto">
          <a:xfrm>
            <a:off x="323528" y="332656"/>
            <a:ext cx="8244408" cy="584775"/>
          </a:xfrm>
          <a:prstGeom prst="rect">
            <a:avLst/>
          </a:prstGeom>
          <a:noFill/>
          <a:ln w="9525">
            <a:noFill/>
            <a:miter lim="800000"/>
            <a:headEnd/>
            <a:tailEnd/>
          </a:ln>
        </p:spPr>
        <p:txBody>
          <a:bodyPr wrap="square">
            <a:spAutoFit/>
          </a:bodyPr>
          <a:lstStyle/>
          <a:p>
            <a:pPr algn="ctr"/>
            <a:r>
              <a:rPr lang="el-GR" sz="1600" b="1" dirty="0">
                <a:solidFill>
                  <a:srgbClr val="C00000"/>
                </a:solidFill>
                <a:latin typeface="Cambria" panose="02040503050406030204" pitchFamily="18" charset="0"/>
              </a:rPr>
              <a:t> Αναγνώριση παθολογικού βλαστικού πληθυσμού</a:t>
            </a:r>
            <a:endParaRPr lang="en-GB" sz="1600" b="1" dirty="0">
              <a:solidFill>
                <a:srgbClr val="C00000"/>
              </a:solidFill>
              <a:latin typeface="Cambria" panose="02040503050406030204" pitchFamily="18" charset="0"/>
            </a:endParaRPr>
          </a:p>
          <a:p>
            <a:pPr algn="ctr"/>
            <a:r>
              <a:rPr lang="en-US" sz="1600" b="1" dirty="0">
                <a:solidFill>
                  <a:srgbClr val="C00000"/>
                </a:solidFill>
                <a:latin typeface="Cambria" panose="02040503050406030204" pitchFamily="18" charset="0"/>
              </a:rPr>
              <a:t>Identification of pathological Blast population</a:t>
            </a:r>
            <a:endParaRPr lang="el-GR" sz="1600" b="1" dirty="0">
              <a:solidFill>
                <a:srgbClr val="C00000"/>
              </a:solidFill>
              <a:latin typeface="Cambria" panose="02040503050406030204" pitchFamily="18" charset="0"/>
            </a:endParaRPr>
          </a:p>
        </p:txBody>
      </p:sp>
    </p:spTree>
    <p:extLst>
      <p:ext uri="{BB962C8B-B14F-4D97-AF65-F5344CB8AC3E}">
        <p14:creationId xmlns:p14="http://schemas.microsoft.com/office/powerpoint/2010/main" val="309562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7"/>
          <p:cNvPicPr>
            <a:picLocks noChangeAspect="1" noChangeArrowheads="1"/>
          </p:cNvPicPr>
          <p:nvPr/>
        </p:nvPicPr>
        <p:blipFill>
          <a:blip r:embed="rId3" cstate="print"/>
          <a:srcRect/>
          <a:stretch>
            <a:fillRect/>
          </a:stretch>
        </p:blipFill>
        <p:spPr bwMode="auto">
          <a:xfrm>
            <a:off x="228600" y="928670"/>
            <a:ext cx="2743200" cy="2324143"/>
          </a:xfrm>
          <a:prstGeom prst="rect">
            <a:avLst/>
          </a:prstGeom>
          <a:noFill/>
          <a:ln w="9525">
            <a:noFill/>
            <a:miter lim="800000"/>
            <a:headEnd/>
            <a:tailEnd/>
          </a:ln>
        </p:spPr>
      </p:pic>
      <p:sp>
        <p:nvSpPr>
          <p:cNvPr id="3075" name="2 - TextBox"/>
          <p:cNvSpPr txBox="1">
            <a:spLocks noChangeArrowheads="1"/>
          </p:cNvSpPr>
          <p:nvPr/>
        </p:nvSpPr>
        <p:spPr bwMode="auto">
          <a:xfrm>
            <a:off x="0" y="3309960"/>
            <a:ext cx="3330575" cy="461665"/>
          </a:xfrm>
          <a:prstGeom prst="rect">
            <a:avLst/>
          </a:prstGeom>
          <a:noFill/>
          <a:ln w="9525">
            <a:noFill/>
            <a:miter lim="800000"/>
            <a:headEnd/>
            <a:tailEnd/>
          </a:ln>
        </p:spPr>
        <p:txBody>
          <a:bodyPr>
            <a:spAutoFit/>
          </a:bodyPr>
          <a:lstStyle/>
          <a:p>
            <a:pPr algn="ctr"/>
            <a:r>
              <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Φυσιολογικός Μυελός των Οστών</a:t>
            </a:r>
            <a:endPar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endParaRPr>
          </a:p>
          <a:p>
            <a:pPr algn="ctr"/>
            <a:r>
              <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Normal BM</a:t>
            </a:r>
            <a:endPar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endParaRPr>
          </a:p>
        </p:txBody>
      </p:sp>
      <p:pic>
        <p:nvPicPr>
          <p:cNvPr id="3076" name="Picture 7"/>
          <p:cNvPicPr>
            <a:picLocks noChangeAspect="1" noChangeArrowheads="1"/>
          </p:cNvPicPr>
          <p:nvPr/>
        </p:nvPicPr>
        <p:blipFill>
          <a:blip r:embed="rId3" cstate="print"/>
          <a:srcRect/>
          <a:stretch>
            <a:fillRect/>
          </a:stretch>
        </p:blipFill>
        <p:spPr bwMode="auto">
          <a:xfrm>
            <a:off x="2971800" y="928670"/>
            <a:ext cx="2743200" cy="2324143"/>
          </a:xfrm>
          <a:prstGeom prst="rect">
            <a:avLst/>
          </a:prstGeom>
          <a:noFill/>
          <a:ln w="9525">
            <a:noFill/>
            <a:miter lim="800000"/>
            <a:headEnd/>
            <a:tailEnd/>
          </a:ln>
        </p:spPr>
      </p:pic>
      <p:sp>
        <p:nvSpPr>
          <p:cNvPr id="5" name="4 - Έλλειψη"/>
          <p:cNvSpPr/>
          <p:nvPr/>
        </p:nvSpPr>
        <p:spPr>
          <a:xfrm>
            <a:off x="3505200" y="2366988"/>
            <a:ext cx="1206500" cy="41275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3078" name="5 - TextBox"/>
          <p:cNvSpPr txBox="1">
            <a:spLocks noChangeArrowheads="1"/>
          </p:cNvSpPr>
          <p:nvPr/>
        </p:nvSpPr>
        <p:spPr bwMode="auto">
          <a:xfrm>
            <a:off x="3581400" y="3281388"/>
            <a:ext cx="2249488" cy="461665"/>
          </a:xfrm>
          <a:prstGeom prst="rect">
            <a:avLst/>
          </a:prstGeom>
          <a:noFill/>
          <a:ln w="9525">
            <a:noFill/>
            <a:miter lim="800000"/>
            <a:headEnd/>
            <a:tailEnd/>
          </a:ln>
        </p:spPr>
        <p:txBody>
          <a:bodyPr>
            <a:spAutoFit/>
          </a:bodyPr>
          <a:lstStyle/>
          <a:p>
            <a:pPr algn="ctr"/>
            <a:r>
              <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Συνήθης θέση Β ΟΛΛ</a:t>
            </a:r>
            <a:endPar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endParaRPr>
          </a:p>
          <a:p>
            <a:pPr algn="ctr"/>
            <a:r>
              <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B-ALL</a:t>
            </a:r>
            <a:endPar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endParaRPr>
          </a:p>
        </p:txBody>
      </p:sp>
      <p:pic>
        <p:nvPicPr>
          <p:cNvPr id="3079" name="Picture 7"/>
          <p:cNvPicPr>
            <a:picLocks noChangeAspect="1" noChangeArrowheads="1"/>
          </p:cNvPicPr>
          <p:nvPr/>
        </p:nvPicPr>
        <p:blipFill>
          <a:blip r:embed="rId3" cstate="print"/>
          <a:srcRect/>
          <a:stretch>
            <a:fillRect/>
          </a:stretch>
        </p:blipFill>
        <p:spPr bwMode="auto">
          <a:xfrm>
            <a:off x="5867400" y="928670"/>
            <a:ext cx="2743200" cy="2324143"/>
          </a:xfrm>
          <a:prstGeom prst="rect">
            <a:avLst/>
          </a:prstGeom>
          <a:noFill/>
          <a:ln w="9525">
            <a:noFill/>
            <a:miter lim="800000"/>
            <a:headEnd/>
            <a:tailEnd/>
          </a:ln>
        </p:spPr>
      </p:pic>
      <p:sp>
        <p:nvSpPr>
          <p:cNvPr id="8" name="7 - Έλλειψη"/>
          <p:cNvSpPr/>
          <p:nvPr/>
        </p:nvSpPr>
        <p:spPr>
          <a:xfrm>
            <a:off x="7315200" y="2366988"/>
            <a:ext cx="304800" cy="32385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3081" name="8 - TextBox"/>
          <p:cNvSpPr txBox="1">
            <a:spLocks noChangeArrowheads="1"/>
          </p:cNvSpPr>
          <p:nvPr/>
        </p:nvSpPr>
        <p:spPr bwMode="auto">
          <a:xfrm>
            <a:off x="6227762" y="3180604"/>
            <a:ext cx="2230438" cy="461665"/>
          </a:xfrm>
          <a:prstGeom prst="rect">
            <a:avLst/>
          </a:prstGeom>
          <a:noFill/>
          <a:ln w="9525">
            <a:noFill/>
            <a:miter lim="800000"/>
            <a:headEnd/>
            <a:tailEnd/>
          </a:ln>
        </p:spPr>
        <p:txBody>
          <a:bodyPr>
            <a:spAutoFit/>
          </a:bodyPr>
          <a:lstStyle/>
          <a:p>
            <a:pPr algn="ctr"/>
            <a:r>
              <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Συνήθης θέση Τ ΟΛΛ</a:t>
            </a:r>
            <a:endPar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endParaRPr>
          </a:p>
          <a:p>
            <a:pPr algn="ctr"/>
            <a:r>
              <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T-ALL</a:t>
            </a:r>
            <a:endPar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endParaRPr>
          </a:p>
        </p:txBody>
      </p:sp>
      <p:pic>
        <p:nvPicPr>
          <p:cNvPr id="3082" name="Picture 7"/>
          <p:cNvPicPr>
            <a:picLocks noChangeAspect="1" noChangeArrowheads="1"/>
          </p:cNvPicPr>
          <p:nvPr/>
        </p:nvPicPr>
        <p:blipFill>
          <a:blip r:embed="rId3" cstate="print"/>
          <a:srcRect/>
          <a:stretch>
            <a:fillRect/>
          </a:stretch>
        </p:blipFill>
        <p:spPr bwMode="auto">
          <a:xfrm>
            <a:off x="304800" y="3814789"/>
            <a:ext cx="2743200" cy="2262180"/>
          </a:xfrm>
          <a:prstGeom prst="rect">
            <a:avLst/>
          </a:prstGeom>
          <a:noFill/>
          <a:ln w="9525">
            <a:noFill/>
            <a:miter lim="800000"/>
            <a:headEnd/>
            <a:tailEnd/>
          </a:ln>
        </p:spPr>
      </p:pic>
      <p:sp>
        <p:nvSpPr>
          <p:cNvPr id="11" name="10 - Έλλειψη"/>
          <p:cNvSpPr/>
          <p:nvPr/>
        </p:nvSpPr>
        <p:spPr>
          <a:xfrm>
            <a:off x="1428728" y="4929198"/>
            <a:ext cx="549275" cy="41275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2000" b="1">
              <a:solidFill>
                <a:srgbClr val="FFFF00"/>
              </a:solidFill>
              <a:latin typeface="Comic Sans MS" pitchFamily="66" charset="0"/>
            </a:endParaRPr>
          </a:p>
        </p:txBody>
      </p:sp>
      <p:sp>
        <p:nvSpPr>
          <p:cNvPr id="3084" name="11 - TextBox"/>
          <p:cNvSpPr txBox="1">
            <a:spLocks noChangeArrowheads="1"/>
          </p:cNvSpPr>
          <p:nvPr/>
        </p:nvSpPr>
        <p:spPr bwMode="auto">
          <a:xfrm>
            <a:off x="357158" y="6357958"/>
            <a:ext cx="2828925" cy="461665"/>
          </a:xfrm>
          <a:prstGeom prst="rect">
            <a:avLst/>
          </a:prstGeom>
          <a:noFill/>
          <a:ln w="9525">
            <a:noFill/>
            <a:miter lim="800000"/>
            <a:headEnd/>
            <a:tailEnd/>
          </a:ln>
        </p:spPr>
        <p:txBody>
          <a:bodyPr>
            <a:spAutoFit/>
          </a:bodyPr>
          <a:lstStyle/>
          <a:p>
            <a:pPr algn="ctr"/>
            <a:r>
              <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Συνήθης θέση ΟΜΛ Μ0-Μ2</a:t>
            </a:r>
            <a:endPar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endParaRPr>
          </a:p>
          <a:p>
            <a:pPr algn="ctr"/>
            <a:r>
              <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AML M0-M2</a:t>
            </a:r>
            <a:endPar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endParaRPr>
          </a:p>
        </p:txBody>
      </p:sp>
      <p:pic>
        <p:nvPicPr>
          <p:cNvPr id="3085" name="Picture 7"/>
          <p:cNvPicPr>
            <a:picLocks noChangeAspect="1" noChangeArrowheads="1"/>
          </p:cNvPicPr>
          <p:nvPr/>
        </p:nvPicPr>
        <p:blipFill>
          <a:blip r:embed="rId3" cstate="print"/>
          <a:srcRect/>
          <a:stretch>
            <a:fillRect/>
          </a:stretch>
        </p:blipFill>
        <p:spPr bwMode="auto">
          <a:xfrm>
            <a:off x="3124200" y="3814789"/>
            <a:ext cx="2743200" cy="2262180"/>
          </a:xfrm>
          <a:prstGeom prst="rect">
            <a:avLst/>
          </a:prstGeom>
          <a:noFill/>
          <a:ln w="9525">
            <a:noFill/>
            <a:miter lim="800000"/>
            <a:headEnd/>
            <a:tailEnd/>
          </a:ln>
        </p:spPr>
      </p:pic>
      <p:sp>
        <p:nvSpPr>
          <p:cNvPr id="14" name="13 - Έλλειψη"/>
          <p:cNvSpPr/>
          <p:nvPr/>
        </p:nvSpPr>
        <p:spPr>
          <a:xfrm>
            <a:off x="4429124" y="4214818"/>
            <a:ext cx="533400" cy="106521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2000" b="1">
              <a:solidFill>
                <a:srgbClr val="FFFF00"/>
              </a:solidFill>
              <a:latin typeface="Comic Sans MS" pitchFamily="66" charset="0"/>
            </a:endParaRPr>
          </a:p>
        </p:txBody>
      </p:sp>
      <p:sp>
        <p:nvSpPr>
          <p:cNvPr id="3087" name="14 - TextBox"/>
          <p:cNvSpPr txBox="1">
            <a:spLocks noChangeArrowheads="1"/>
          </p:cNvSpPr>
          <p:nvPr/>
        </p:nvSpPr>
        <p:spPr bwMode="auto">
          <a:xfrm>
            <a:off x="3017490" y="6196326"/>
            <a:ext cx="2828925" cy="461665"/>
          </a:xfrm>
          <a:prstGeom prst="rect">
            <a:avLst/>
          </a:prstGeom>
          <a:noFill/>
          <a:ln w="9525">
            <a:noFill/>
            <a:miter lim="800000"/>
            <a:headEnd/>
            <a:tailEnd/>
          </a:ln>
        </p:spPr>
        <p:txBody>
          <a:bodyPr>
            <a:spAutoFit/>
          </a:bodyPr>
          <a:lstStyle/>
          <a:p>
            <a:pPr algn="ctr"/>
            <a:r>
              <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Συνήθης θέση ΟΜΛ Μ3</a:t>
            </a:r>
            <a:endPar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endParaRPr>
          </a:p>
          <a:p>
            <a:pPr algn="ctr"/>
            <a:r>
              <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AML M3</a:t>
            </a:r>
            <a:endPar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endParaRPr>
          </a:p>
        </p:txBody>
      </p:sp>
      <p:pic>
        <p:nvPicPr>
          <p:cNvPr id="3088" name="Picture 7"/>
          <p:cNvPicPr>
            <a:picLocks noChangeAspect="1" noChangeArrowheads="1"/>
          </p:cNvPicPr>
          <p:nvPr/>
        </p:nvPicPr>
        <p:blipFill>
          <a:blip r:embed="rId3" cstate="print"/>
          <a:srcRect/>
          <a:stretch>
            <a:fillRect/>
          </a:stretch>
        </p:blipFill>
        <p:spPr bwMode="auto">
          <a:xfrm>
            <a:off x="5943600" y="3810026"/>
            <a:ext cx="2743200" cy="2262180"/>
          </a:xfrm>
          <a:prstGeom prst="rect">
            <a:avLst/>
          </a:prstGeom>
          <a:noFill/>
          <a:ln w="9525">
            <a:noFill/>
            <a:miter lim="800000"/>
            <a:headEnd/>
            <a:tailEnd/>
          </a:ln>
        </p:spPr>
      </p:pic>
      <p:sp>
        <p:nvSpPr>
          <p:cNvPr id="17" name="16 - Έλλειψη"/>
          <p:cNvSpPr/>
          <p:nvPr/>
        </p:nvSpPr>
        <p:spPr>
          <a:xfrm>
            <a:off x="6357950" y="4786322"/>
            <a:ext cx="768350" cy="49371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2000" b="1">
              <a:solidFill>
                <a:srgbClr val="FFFF00"/>
              </a:solidFill>
              <a:latin typeface="Comic Sans MS" pitchFamily="66" charset="0"/>
            </a:endParaRPr>
          </a:p>
        </p:txBody>
      </p:sp>
      <p:sp>
        <p:nvSpPr>
          <p:cNvPr id="3090" name="17 - TextBox"/>
          <p:cNvSpPr txBox="1">
            <a:spLocks noChangeArrowheads="1"/>
          </p:cNvSpPr>
          <p:nvPr/>
        </p:nvSpPr>
        <p:spPr bwMode="auto">
          <a:xfrm>
            <a:off x="5705600" y="6027003"/>
            <a:ext cx="3133600" cy="830997"/>
          </a:xfrm>
          <a:prstGeom prst="rect">
            <a:avLst/>
          </a:prstGeom>
          <a:noFill/>
          <a:ln w="9525">
            <a:noFill/>
            <a:miter lim="800000"/>
            <a:headEnd/>
            <a:tailEnd/>
          </a:ln>
        </p:spPr>
        <p:txBody>
          <a:bodyPr wrap="square">
            <a:spAutoFit/>
          </a:bodyPr>
          <a:lstStyle/>
          <a:p>
            <a:pPr algn="ctr"/>
            <a:r>
              <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Συνήθης θέση μη αιματολογικών κακοηθειών και ΟΜΛ Μ6-Μ7</a:t>
            </a:r>
            <a:r>
              <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/Non -</a:t>
            </a:r>
            <a:r>
              <a:rPr lang="en-GB" sz="1200" b="1" dirty="0" err="1">
                <a:solidFill>
                  <a:schemeClr val="bg2">
                    <a:lumMod val="10000"/>
                  </a:schemeClr>
                </a:solidFill>
                <a:latin typeface="Cambria" panose="02040503050406030204" pitchFamily="18" charset="0"/>
                <a:ea typeface="Cambria" panose="02040503050406030204" pitchFamily="18" charset="0"/>
                <a:cs typeface="Times New Roman" pitchFamily="18" charset="0"/>
              </a:rPr>
              <a:t>Hematological</a:t>
            </a:r>
            <a:r>
              <a:rPr lang="en-GB"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rPr>
              <a:t> malignancy and AML M6-M7</a:t>
            </a:r>
            <a:endParaRPr lang="el-GR" sz="1200" b="1" dirty="0">
              <a:solidFill>
                <a:schemeClr val="bg2">
                  <a:lumMod val="10000"/>
                </a:schemeClr>
              </a:solidFill>
              <a:latin typeface="Cambria" panose="02040503050406030204" pitchFamily="18" charset="0"/>
              <a:ea typeface="Cambria" panose="02040503050406030204" pitchFamily="18" charset="0"/>
              <a:cs typeface="Times New Roman" pitchFamily="18" charset="0"/>
            </a:endParaRPr>
          </a:p>
        </p:txBody>
      </p:sp>
      <p:pic>
        <p:nvPicPr>
          <p:cNvPr id="21" name="Picture 4"/>
          <p:cNvPicPr>
            <a:picLocks noChangeAspect="1" noChangeArrowheads="1"/>
          </p:cNvPicPr>
          <p:nvPr/>
        </p:nvPicPr>
        <p:blipFill>
          <a:blip r:embed="rId4" cstate="print"/>
          <a:srcRect/>
          <a:stretch>
            <a:fillRect/>
          </a:stretch>
        </p:blipFill>
        <p:spPr bwMode="auto">
          <a:xfrm>
            <a:off x="5857884" y="928670"/>
            <a:ext cx="2714644" cy="2286016"/>
          </a:xfrm>
          <a:prstGeom prst="rect">
            <a:avLst/>
          </a:prstGeom>
          <a:noFill/>
          <a:ln w="9525">
            <a:noFill/>
            <a:miter lim="800000"/>
            <a:headEnd/>
            <a:tailEnd/>
          </a:ln>
          <a:effectLst/>
        </p:spPr>
      </p:pic>
      <p:pic>
        <p:nvPicPr>
          <p:cNvPr id="22" name="Picture 5"/>
          <p:cNvPicPr>
            <a:picLocks noChangeAspect="1" noChangeArrowheads="1"/>
          </p:cNvPicPr>
          <p:nvPr/>
        </p:nvPicPr>
        <p:blipFill>
          <a:blip r:embed="rId5" cstate="print"/>
          <a:srcRect/>
          <a:stretch>
            <a:fillRect/>
          </a:stretch>
        </p:blipFill>
        <p:spPr bwMode="auto">
          <a:xfrm>
            <a:off x="285720" y="3786190"/>
            <a:ext cx="2786082" cy="2271698"/>
          </a:xfrm>
          <a:prstGeom prst="rect">
            <a:avLst/>
          </a:prstGeom>
          <a:noFill/>
          <a:ln w="9525">
            <a:noFill/>
            <a:miter lim="800000"/>
            <a:headEnd/>
            <a:tailEnd/>
          </a:ln>
          <a:effectLst/>
        </p:spPr>
      </p:pic>
      <p:pic>
        <p:nvPicPr>
          <p:cNvPr id="23" name="Picture 5"/>
          <p:cNvPicPr>
            <a:picLocks noChangeAspect="1" noChangeArrowheads="1"/>
          </p:cNvPicPr>
          <p:nvPr/>
        </p:nvPicPr>
        <p:blipFill>
          <a:blip r:embed="rId6" cstate="print"/>
          <a:srcRect/>
          <a:stretch>
            <a:fillRect/>
          </a:stretch>
        </p:blipFill>
        <p:spPr bwMode="auto">
          <a:xfrm>
            <a:off x="5919798" y="3677396"/>
            <a:ext cx="2786082" cy="2271698"/>
          </a:xfrm>
          <a:prstGeom prst="rect">
            <a:avLst/>
          </a:prstGeom>
          <a:noFill/>
          <a:ln w="9525">
            <a:noFill/>
            <a:miter lim="800000"/>
            <a:headEnd/>
            <a:tailEnd/>
          </a:ln>
          <a:effectLst/>
        </p:spPr>
      </p:pic>
      <p:pic>
        <p:nvPicPr>
          <p:cNvPr id="24" name="Picture 4"/>
          <p:cNvPicPr>
            <a:picLocks noChangeAspect="1" noChangeArrowheads="1"/>
          </p:cNvPicPr>
          <p:nvPr/>
        </p:nvPicPr>
        <p:blipFill>
          <a:blip r:embed="rId7" cstate="print"/>
          <a:srcRect/>
          <a:stretch>
            <a:fillRect/>
          </a:stretch>
        </p:blipFill>
        <p:spPr bwMode="auto">
          <a:xfrm>
            <a:off x="3143240" y="3777422"/>
            <a:ext cx="2714644" cy="2290319"/>
          </a:xfrm>
          <a:prstGeom prst="rect">
            <a:avLst/>
          </a:prstGeom>
          <a:noFill/>
          <a:ln w="9525">
            <a:noFill/>
            <a:miter lim="800000"/>
            <a:headEnd/>
            <a:tailEnd/>
          </a:ln>
          <a:effectLst/>
        </p:spPr>
      </p:pic>
      <p:pic>
        <p:nvPicPr>
          <p:cNvPr id="25" name="Picture 5"/>
          <p:cNvPicPr>
            <a:picLocks noChangeAspect="1" noChangeArrowheads="1"/>
          </p:cNvPicPr>
          <p:nvPr/>
        </p:nvPicPr>
        <p:blipFill>
          <a:blip r:embed="rId8" cstate="print"/>
          <a:srcRect/>
          <a:stretch>
            <a:fillRect/>
          </a:stretch>
        </p:blipFill>
        <p:spPr bwMode="auto">
          <a:xfrm>
            <a:off x="3000364" y="920838"/>
            <a:ext cx="2714643" cy="2365286"/>
          </a:xfrm>
          <a:prstGeom prst="rect">
            <a:avLst/>
          </a:prstGeom>
          <a:noFill/>
          <a:ln w="9525">
            <a:noFill/>
            <a:miter lim="800000"/>
            <a:headEnd/>
            <a:tailEnd/>
          </a:ln>
          <a:effectLst/>
        </p:spPr>
      </p:pic>
      <p:sp>
        <p:nvSpPr>
          <p:cNvPr id="2" name="Rectangle 8">
            <a:extLst>
              <a:ext uri="{FF2B5EF4-FFF2-40B4-BE49-F238E27FC236}">
                <a16:creationId xmlns:a16="http://schemas.microsoft.com/office/drawing/2014/main" id="{5ABC098E-C438-CEFF-12A3-9B5541913DBE}"/>
              </a:ext>
            </a:extLst>
          </p:cNvPr>
          <p:cNvSpPr>
            <a:spLocks noChangeArrowheads="1"/>
          </p:cNvSpPr>
          <p:nvPr/>
        </p:nvSpPr>
        <p:spPr bwMode="auto">
          <a:xfrm>
            <a:off x="323528" y="332656"/>
            <a:ext cx="8244408" cy="584775"/>
          </a:xfrm>
          <a:prstGeom prst="rect">
            <a:avLst/>
          </a:prstGeom>
          <a:noFill/>
          <a:ln w="9525">
            <a:noFill/>
            <a:miter lim="800000"/>
            <a:headEnd/>
            <a:tailEnd/>
          </a:ln>
        </p:spPr>
        <p:txBody>
          <a:bodyPr wrap="square">
            <a:spAutoFit/>
          </a:bodyPr>
          <a:lstStyle/>
          <a:p>
            <a:pPr algn="ctr"/>
            <a:r>
              <a:rPr lang="el-GR" sz="1600" b="1" dirty="0">
                <a:solidFill>
                  <a:srgbClr val="C00000"/>
                </a:solidFill>
                <a:latin typeface="Cambria" panose="02040503050406030204" pitchFamily="18" charset="0"/>
              </a:rPr>
              <a:t> Αναγνώριση παθολογικού βλαστικού πληθυσμού</a:t>
            </a:r>
            <a:endParaRPr lang="en-GB" sz="1600" b="1" dirty="0">
              <a:solidFill>
                <a:srgbClr val="C00000"/>
              </a:solidFill>
              <a:latin typeface="Cambria" panose="02040503050406030204" pitchFamily="18" charset="0"/>
            </a:endParaRPr>
          </a:p>
          <a:p>
            <a:pPr algn="ctr"/>
            <a:r>
              <a:rPr lang="en-US" sz="1600" b="1" dirty="0">
                <a:solidFill>
                  <a:srgbClr val="C00000"/>
                </a:solidFill>
                <a:latin typeface="Cambria" panose="02040503050406030204" pitchFamily="18" charset="0"/>
              </a:rPr>
              <a:t>Identification of pathological Blast population</a:t>
            </a:r>
            <a:endParaRPr lang="el-GR" sz="1600" b="1" dirty="0">
              <a:solidFill>
                <a:srgbClr val="C00000"/>
              </a:solidFill>
              <a:latin typeface="Cambria" panose="02040503050406030204" pitchFamily="18" charset="0"/>
            </a:endParaRPr>
          </a:p>
        </p:txBody>
      </p:sp>
    </p:spTree>
    <p:custDataLst>
      <p:tags r:id="rId1"/>
    </p:custDataLst>
    <p:extLst>
      <p:ext uri="{BB962C8B-B14F-4D97-AF65-F5344CB8AC3E}">
        <p14:creationId xmlns:p14="http://schemas.microsoft.com/office/powerpoint/2010/main" val="239632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ChangeArrowheads="1"/>
          </p:cNvSpPr>
          <p:nvPr/>
        </p:nvSpPr>
        <p:spPr bwMode="auto">
          <a:xfrm>
            <a:off x="467544" y="320457"/>
            <a:ext cx="7848872"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r">
              <a:spcBef>
                <a:spcPct val="0"/>
              </a:spcBef>
              <a:buNone/>
            </a:pPr>
            <a:r>
              <a:rPr lang="el-GR" altLang="en-US" sz="1400" b="1" dirty="0">
                <a:solidFill>
                  <a:srgbClr val="C00000"/>
                </a:solidFill>
                <a:latin typeface="Cambria" panose="02040503050406030204" pitchFamily="18" charset="0"/>
                <a:ea typeface="Cambria" panose="02040503050406030204" pitchFamily="18" charset="0"/>
              </a:rPr>
              <a:t>Πλεονεκτήματα </a:t>
            </a:r>
            <a:r>
              <a:rPr lang="el-GR" altLang="en-US" sz="1400" b="1" dirty="0" err="1">
                <a:solidFill>
                  <a:srgbClr val="C00000"/>
                </a:solidFill>
                <a:latin typeface="Cambria" panose="02040503050406030204" pitchFamily="18" charset="0"/>
                <a:ea typeface="Cambria" panose="02040503050406030204" pitchFamily="18" charset="0"/>
              </a:rPr>
              <a:t>κυτταρομετρίας</a:t>
            </a:r>
            <a:r>
              <a:rPr lang="el-GR" altLang="en-US" sz="1400" b="1" dirty="0">
                <a:solidFill>
                  <a:srgbClr val="C00000"/>
                </a:solidFill>
                <a:latin typeface="Cambria" panose="02040503050406030204" pitchFamily="18" charset="0"/>
                <a:ea typeface="Cambria" panose="02040503050406030204" pitchFamily="18" charset="0"/>
              </a:rPr>
              <a:t> ροής</a:t>
            </a:r>
            <a:endParaRPr lang="de-DE" altLang="en-US" sz="1400" b="1" dirty="0">
              <a:solidFill>
                <a:srgbClr val="C00000"/>
              </a:solidFill>
              <a:latin typeface="Cambria" panose="02040503050406030204" pitchFamily="18" charset="0"/>
              <a:ea typeface="Cambria" panose="02040503050406030204" pitchFamily="18" charset="0"/>
            </a:endParaRPr>
          </a:p>
          <a:p>
            <a:pPr algn="just">
              <a:spcBef>
                <a:spcPct val="0"/>
              </a:spcBef>
              <a:buFontTx/>
              <a:buNone/>
            </a:pPr>
            <a:endParaRPr lang="de-DE" altLang="en-US" sz="1400" dirty="0">
              <a:solidFill>
                <a:schemeClr val="tx2">
                  <a:lumMod val="75000"/>
                </a:schemeClr>
              </a:solidFill>
              <a:latin typeface="Cambria" panose="02040503050406030204" pitchFamily="18" charset="0"/>
              <a:ea typeface="Cambria" panose="02040503050406030204" pitchFamily="18" charset="0"/>
            </a:endParaRPr>
          </a:p>
          <a:p>
            <a:pPr marL="800100" lvl="1" indent="-342900" algn="just">
              <a:spcBef>
                <a:spcPct val="0"/>
              </a:spcBef>
              <a:buFont typeface="Wingdings" panose="05000000000000000000" pitchFamily="2" charset="2"/>
              <a:buChar char="§"/>
            </a:pPr>
            <a:r>
              <a:rPr lang="el-GR" altLang="en-US" sz="1400" b="1" dirty="0">
                <a:solidFill>
                  <a:schemeClr val="tx2">
                    <a:lumMod val="50000"/>
                  </a:schemeClr>
                </a:solidFill>
                <a:latin typeface="Cambria" panose="02040503050406030204" pitchFamily="18" charset="0"/>
                <a:ea typeface="Cambria" panose="02040503050406030204" pitchFamily="18" charset="0"/>
              </a:rPr>
              <a:t>Μέτρηση υψηλού αριθμού κυττάρων σε σύντομο χρονικό διάστημα</a:t>
            </a:r>
          </a:p>
          <a:p>
            <a:pPr marL="800100" lvl="1" indent="-342900" algn="just">
              <a:spcBef>
                <a:spcPct val="0"/>
              </a:spcBef>
              <a:buFont typeface="Wingdings" panose="05000000000000000000" pitchFamily="2" charset="2"/>
              <a:buChar char="§"/>
            </a:pPr>
            <a:endParaRPr lang="de-DE" altLang="en-US" sz="1400" b="1" dirty="0">
              <a:solidFill>
                <a:schemeClr val="tx2">
                  <a:lumMod val="50000"/>
                </a:schemeClr>
              </a:solidFill>
              <a:latin typeface="Cambria" panose="02040503050406030204" pitchFamily="18" charset="0"/>
              <a:ea typeface="Cambria" panose="02040503050406030204" pitchFamily="18" charset="0"/>
            </a:endParaRPr>
          </a:p>
          <a:p>
            <a:pPr marL="800100" lvl="1" indent="-342900" algn="just">
              <a:spcBef>
                <a:spcPct val="0"/>
              </a:spcBef>
              <a:buFont typeface="Wingdings" panose="05000000000000000000" pitchFamily="2" charset="2"/>
              <a:buChar char="§"/>
            </a:pPr>
            <a:r>
              <a:rPr lang="el-GR" altLang="en-US" sz="1400" b="1" dirty="0">
                <a:solidFill>
                  <a:schemeClr val="tx2">
                    <a:lumMod val="50000"/>
                  </a:schemeClr>
                </a:solidFill>
                <a:latin typeface="Cambria" panose="02040503050406030204" pitchFamily="18" charset="0"/>
                <a:ea typeface="Cambria" panose="02040503050406030204" pitchFamily="18" charset="0"/>
              </a:rPr>
              <a:t>Ανίχνευση σπανίων δεδομένων (1:</a:t>
            </a:r>
            <a:r>
              <a:rPr lang="de-DE" altLang="en-US" sz="1400" b="1" dirty="0">
                <a:solidFill>
                  <a:schemeClr val="tx2">
                    <a:lumMod val="50000"/>
                  </a:schemeClr>
                </a:solidFill>
                <a:latin typeface="Cambria" panose="02040503050406030204" pitchFamily="18" charset="0"/>
                <a:ea typeface="Cambria" panose="02040503050406030204" pitchFamily="18" charset="0"/>
              </a:rPr>
              <a:t> </a:t>
            </a:r>
            <a:r>
              <a:rPr lang="el-GR" altLang="en-US" sz="1400" b="1" dirty="0">
                <a:solidFill>
                  <a:schemeClr val="tx2">
                    <a:lumMod val="50000"/>
                  </a:schemeClr>
                </a:solidFill>
                <a:latin typeface="Cambria" panose="02040503050406030204" pitchFamily="18" charset="0"/>
                <a:ea typeface="Cambria" panose="02040503050406030204" pitchFamily="18" charset="0"/>
              </a:rPr>
              <a:t>100000)</a:t>
            </a:r>
            <a:endParaRPr lang="de-DE" altLang="en-US" sz="1400" b="1" dirty="0">
              <a:solidFill>
                <a:schemeClr val="tx2">
                  <a:lumMod val="50000"/>
                </a:schemeClr>
              </a:solidFill>
              <a:latin typeface="Cambria" panose="02040503050406030204" pitchFamily="18" charset="0"/>
              <a:ea typeface="Cambria" panose="02040503050406030204" pitchFamily="18" charset="0"/>
            </a:endParaRPr>
          </a:p>
          <a:p>
            <a:pPr marL="800100" lvl="1" indent="-342900" algn="just">
              <a:spcBef>
                <a:spcPct val="0"/>
              </a:spcBef>
              <a:buFont typeface="Wingdings" panose="05000000000000000000" pitchFamily="2" charset="2"/>
              <a:buChar char="§"/>
            </a:pPr>
            <a:endParaRPr lang="de-DE" altLang="en-US" sz="1400" b="1" dirty="0">
              <a:solidFill>
                <a:schemeClr val="tx2">
                  <a:lumMod val="50000"/>
                </a:schemeClr>
              </a:solidFill>
              <a:latin typeface="Cambria" panose="02040503050406030204" pitchFamily="18" charset="0"/>
              <a:ea typeface="Cambria" panose="02040503050406030204" pitchFamily="18" charset="0"/>
            </a:endParaRPr>
          </a:p>
          <a:p>
            <a:pPr marL="800100" lvl="1" indent="-342900" algn="just">
              <a:spcBef>
                <a:spcPct val="0"/>
              </a:spcBef>
              <a:buFont typeface="Wingdings" panose="05000000000000000000" pitchFamily="2" charset="2"/>
              <a:buChar char="§"/>
            </a:pPr>
            <a:r>
              <a:rPr lang="el-GR" altLang="en-US" sz="1400" b="1" dirty="0">
                <a:solidFill>
                  <a:schemeClr val="tx2">
                    <a:lumMod val="50000"/>
                  </a:schemeClr>
                </a:solidFill>
                <a:latin typeface="Cambria" panose="02040503050406030204" pitchFamily="18" charset="0"/>
                <a:ea typeface="Cambria" panose="02040503050406030204" pitchFamily="18" charset="0"/>
              </a:rPr>
              <a:t>Ταυτόχρονη ανίχνευση δύο μορφομετρικών και τεσσάρων (ή περισσοτέρων) παραμέτρων φθορισμού ανά κύτταρο</a:t>
            </a:r>
            <a:r>
              <a:rPr lang="de-DE" altLang="en-US" sz="1400" b="1" dirty="0">
                <a:solidFill>
                  <a:schemeClr val="tx2">
                    <a:lumMod val="50000"/>
                  </a:schemeClr>
                </a:solidFill>
                <a:latin typeface="Cambria" panose="02040503050406030204" pitchFamily="18" charset="0"/>
                <a:ea typeface="Cambria" panose="02040503050406030204" pitchFamily="18" charset="0"/>
              </a:rPr>
              <a:t> ( </a:t>
            </a:r>
            <a:r>
              <a:rPr lang="el-GR" altLang="en-US" sz="1400" b="1" dirty="0">
                <a:solidFill>
                  <a:schemeClr val="tx2">
                    <a:lumMod val="50000"/>
                  </a:schemeClr>
                </a:solidFill>
                <a:latin typeface="Cambria" panose="02040503050406030204" pitchFamily="18" charset="0"/>
                <a:ea typeface="Cambria" panose="02040503050406030204" pitchFamily="18" charset="0"/>
              </a:rPr>
              <a:t>&gt; 6 παραμέτρους ανά κύτταρο</a:t>
            </a:r>
            <a:r>
              <a:rPr lang="de-DE" altLang="en-US" sz="1400" b="1" dirty="0">
                <a:solidFill>
                  <a:schemeClr val="tx2">
                    <a:lumMod val="50000"/>
                  </a:schemeClr>
                </a:solidFill>
                <a:latin typeface="Cambria" panose="02040503050406030204" pitchFamily="18" charset="0"/>
                <a:ea typeface="Cambria" panose="02040503050406030204" pitchFamily="18" charset="0"/>
              </a:rPr>
              <a:t>)</a:t>
            </a:r>
          </a:p>
          <a:p>
            <a:pPr marL="800100" lvl="1" indent="-342900" algn="just">
              <a:spcBef>
                <a:spcPct val="0"/>
              </a:spcBef>
              <a:buFont typeface="Wingdings" panose="05000000000000000000" pitchFamily="2" charset="2"/>
              <a:buChar char="§"/>
            </a:pPr>
            <a:endParaRPr lang="de-DE" altLang="en-US" sz="1400" b="1" dirty="0">
              <a:solidFill>
                <a:schemeClr val="tx2">
                  <a:lumMod val="50000"/>
                </a:schemeClr>
              </a:solidFill>
              <a:latin typeface="Cambria" panose="02040503050406030204" pitchFamily="18" charset="0"/>
              <a:ea typeface="Cambria" panose="02040503050406030204" pitchFamily="18" charset="0"/>
            </a:endParaRPr>
          </a:p>
          <a:p>
            <a:pPr marL="800100" lvl="1" indent="-342900" algn="just">
              <a:spcBef>
                <a:spcPct val="0"/>
              </a:spcBef>
              <a:buFont typeface="Wingdings" panose="05000000000000000000" pitchFamily="2" charset="2"/>
              <a:buChar char="§"/>
            </a:pPr>
            <a:r>
              <a:rPr lang="el-GR" altLang="en-US" sz="1400" b="1" dirty="0">
                <a:solidFill>
                  <a:schemeClr val="tx2">
                    <a:lumMod val="50000"/>
                  </a:schemeClr>
                </a:solidFill>
                <a:latin typeface="Cambria" panose="02040503050406030204" pitchFamily="18" charset="0"/>
                <a:ea typeface="Cambria" panose="02040503050406030204" pitchFamily="18" charset="0"/>
              </a:rPr>
              <a:t> Η ανάλυση μέσω ηλεκτρονικού υπολογιστή επιτρέπει τυποποίηση των κυτταρικών πληθυσμών</a:t>
            </a:r>
          </a:p>
          <a:p>
            <a:pPr marL="800100" lvl="1" indent="-342900" algn="just">
              <a:spcBef>
                <a:spcPct val="0"/>
              </a:spcBef>
              <a:buFont typeface="Wingdings" panose="05000000000000000000" pitchFamily="2" charset="2"/>
              <a:buChar char="§"/>
            </a:pPr>
            <a:endParaRPr lang="el-GR" altLang="en-US" sz="1400" b="1" dirty="0">
              <a:solidFill>
                <a:schemeClr val="tx2">
                  <a:lumMod val="50000"/>
                </a:schemeClr>
              </a:solidFill>
              <a:latin typeface="Cambria" panose="02040503050406030204" pitchFamily="18" charset="0"/>
              <a:ea typeface="Cambria" panose="02040503050406030204" pitchFamily="18" charset="0"/>
            </a:endParaRPr>
          </a:p>
          <a:p>
            <a:pPr marL="800100" lvl="1" indent="-342900" algn="just">
              <a:spcBef>
                <a:spcPct val="0"/>
              </a:spcBef>
              <a:buFont typeface="Wingdings" panose="05000000000000000000" pitchFamily="2" charset="2"/>
              <a:buChar char="§"/>
            </a:pPr>
            <a:r>
              <a:rPr lang="el-GR" altLang="en-US" sz="1400" b="1" dirty="0">
                <a:solidFill>
                  <a:schemeClr val="tx2">
                    <a:lumMod val="50000"/>
                  </a:schemeClr>
                </a:solidFill>
                <a:latin typeface="Cambria" panose="02040503050406030204" pitchFamily="18" charset="0"/>
                <a:ea typeface="Cambria" panose="02040503050406030204" pitchFamily="18" charset="0"/>
              </a:rPr>
              <a:t> Ευαισθησία (1:10000 – 1: 100000)</a:t>
            </a:r>
          </a:p>
          <a:p>
            <a:pPr lvl="1" algn="just">
              <a:spcBef>
                <a:spcPct val="0"/>
              </a:spcBef>
              <a:buFontTx/>
              <a:buChar char="•"/>
            </a:pPr>
            <a:endParaRPr lang="de-DE" altLang="en-US" sz="1400" dirty="0">
              <a:solidFill>
                <a:schemeClr val="tx2">
                  <a:lumMod val="75000"/>
                </a:schemeClr>
              </a:solidFill>
              <a:latin typeface="Cambria" panose="02040503050406030204" pitchFamily="18" charset="0"/>
              <a:ea typeface="Cambria" panose="02040503050406030204" pitchFamily="18" charset="0"/>
            </a:endParaRPr>
          </a:p>
        </p:txBody>
      </p:sp>
      <p:sp>
        <p:nvSpPr>
          <p:cNvPr id="3" name="TextBox 2">
            <a:extLst>
              <a:ext uri="{FF2B5EF4-FFF2-40B4-BE49-F238E27FC236}">
                <a16:creationId xmlns:a16="http://schemas.microsoft.com/office/drawing/2014/main" id="{B94566D6-6CB3-5D35-EB10-A2AAF20D2F17}"/>
              </a:ext>
            </a:extLst>
          </p:cNvPr>
          <p:cNvSpPr txBox="1"/>
          <p:nvPr/>
        </p:nvSpPr>
        <p:spPr>
          <a:xfrm>
            <a:off x="467544" y="3645024"/>
            <a:ext cx="7416824" cy="2677656"/>
          </a:xfrm>
          <a:prstGeom prst="rect">
            <a:avLst/>
          </a:prstGeom>
          <a:noFill/>
        </p:spPr>
        <p:txBody>
          <a:bodyPr wrap="square">
            <a:spAutoFit/>
          </a:bodyPr>
          <a:lstStyle/>
          <a:p>
            <a:pPr algn="r"/>
            <a:r>
              <a:rPr lang="en-US" sz="1400" b="1" dirty="0">
                <a:solidFill>
                  <a:srgbClr val="C00000"/>
                </a:solidFill>
                <a:latin typeface="Cambria" panose="02040503050406030204" pitchFamily="18" charset="0"/>
                <a:ea typeface="Cambria" panose="02040503050406030204" pitchFamily="18" charset="0"/>
              </a:rPr>
              <a:t>Advantages of flow cytometry</a:t>
            </a:r>
          </a:p>
          <a:p>
            <a:endParaRPr lang="en-US" sz="1400" b="1" dirty="0">
              <a:solidFill>
                <a:schemeClr val="tx2">
                  <a:lumMod val="75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400" b="1" dirty="0">
                <a:solidFill>
                  <a:schemeClr val="tx2">
                    <a:lumMod val="75000"/>
                  </a:schemeClr>
                </a:solidFill>
                <a:latin typeface="Cambria" panose="02040503050406030204" pitchFamily="18" charset="0"/>
                <a:ea typeface="Cambria" panose="02040503050406030204" pitchFamily="18" charset="0"/>
              </a:rPr>
              <a:t>Counting a high number of cells in a short period of time</a:t>
            </a:r>
          </a:p>
          <a:p>
            <a:pPr marL="285750" indent="-285750">
              <a:buFont typeface="Wingdings" panose="05000000000000000000" pitchFamily="2" charset="2"/>
              <a:buChar char="§"/>
            </a:pPr>
            <a:endParaRPr lang="en-US" sz="1400" b="1" dirty="0">
              <a:solidFill>
                <a:schemeClr val="tx2">
                  <a:lumMod val="75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400" b="1" dirty="0">
                <a:solidFill>
                  <a:schemeClr val="tx2">
                    <a:lumMod val="75000"/>
                  </a:schemeClr>
                </a:solidFill>
                <a:latin typeface="Cambria" panose="02040503050406030204" pitchFamily="18" charset="0"/>
                <a:ea typeface="Cambria" panose="02040503050406030204" pitchFamily="18" charset="0"/>
              </a:rPr>
              <a:t>Rare data detection (1:100000)</a:t>
            </a:r>
          </a:p>
          <a:p>
            <a:pPr marL="285750" indent="-285750">
              <a:buFont typeface="Wingdings" panose="05000000000000000000" pitchFamily="2" charset="2"/>
              <a:buChar char="§"/>
            </a:pPr>
            <a:endParaRPr lang="en-US" sz="1400" b="1" dirty="0">
              <a:solidFill>
                <a:schemeClr val="tx2">
                  <a:lumMod val="75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400" b="1" dirty="0">
                <a:solidFill>
                  <a:schemeClr val="tx2">
                    <a:lumMod val="75000"/>
                  </a:schemeClr>
                </a:solidFill>
                <a:latin typeface="Cambria" panose="02040503050406030204" pitchFamily="18" charset="0"/>
                <a:ea typeface="Cambria" panose="02040503050406030204" pitchFamily="18" charset="0"/>
              </a:rPr>
              <a:t>Simultaneous detection of two morphometric and four (or more) fluorescence parameters per cell ( &gt; 6 parameters per cell)</a:t>
            </a:r>
          </a:p>
          <a:p>
            <a:pPr marL="285750" indent="-285750">
              <a:buFont typeface="Wingdings" panose="05000000000000000000" pitchFamily="2" charset="2"/>
              <a:buChar char="§"/>
            </a:pPr>
            <a:endParaRPr lang="en-US" sz="1400" b="1" dirty="0">
              <a:solidFill>
                <a:schemeClr val="tx2">
                  <a:lumMod val="75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400" b="1" dirty="0">
                <a:solidFill>
                  <a:schemeClr val="tx2">
                    <a:lumMod val="75000"/>
                  </a:schemeClr>
                </a:solidFill>
                <a:latin typeface="Cambria" panose="02040503050406030204" pitchFamily="18" charset="0"/>
                <a:ea typeface="Cambria" panose="02040503050406030204" pitchFamily="18" charset="0"/>
              </a:rPr>
              <a:t> Computer analysis allows standardization of cell populations</a:t>
            </a:r>
          </a:p>
          <a:p>
            <a:pPr marL="285750" indent="-285750">
              <a:buFont typeface="Wingdings" panose="05000000000000000000" pitchFamily="2" charset="2"/>
              <a:buChar char="§"/>
            </a:pPr>
            <a:endParaRPr lang="en-US" sz="1400" b="1" dirty="0">
              <a:solidFill>
                <a:schemeClr val="tx2">
                  <a:lumMod val="75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400" b="1" dirty="0">
                <a:solidFill>
                  <a:schemeClr val="tx2">
                    <a:lumMod val="75000"/>
                  </a:schemeClr>
                </a:solidFill>
                <a:latin typeface="Cambria" panose="02040503050406030204" pitchFamily="18" charset="0"/>
                <a:ea typeface="Cambria" panose="02040503050406030204" pitchFamily="18" charset="0"/>
              </a:rPr>
              <a:t> Sensitivity (1:10000 – 1:100000)</a:t>
            </a:r>
            <a:endParaRPr lang="el-GR" sz="1400" b="1"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45290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50B19377-B793-4E53-895F-7C8015D58CBB}"/>
              </a:ext>
            </a:extLst>
          </p:cNvPr>
          <p:cNvSpPr txBox="1">
            <a:spLocks noChangeArrowheads="1"/>
          </p:cNvSpPr>
          <p:nvPr/>
        </p:nvSpPr>
        <p:spPr bwMode="auto">
          <a:xfrm>
            <a:off x="539552" y="1305341"/>
            <a:ext cx="3797643" cy="37856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None/>
            </a:pPr>
            <a:r>
              <a:rPr lang="el-GR" altLang="en-US" sz="1600" b="1" dirty="0">
                <a:solidFill>
                  <a:srgbClr val="C00000"/>
                </a:solidFill>
                <a:latin typeface="Cambria" panose="02040503050406030204" pitchFamily="18" charset="0"/>
              </a:rPr>
              <a:t>Εφαρμογές της </a:t>
            </a:r>
            <a:r>
              <a:rPr lang="el-GR" altLang="en-US" sz="1600" b="1" dirty="0" err="1">
                <a:solidFill>
                  <a:srgbClr val="C00000"/>
                </a:solidFill>
                <a:latin typeface="Cambria" panose="02040503050406030204" pitchFamily="18" charset="0"/>
              </a:rPr>
              <a:t>Κυτταρομετρίας</a:t>
            </a:r>
            <a:r>
              <a:rPr lang="el-GR" altLang="en-US" sz="1600" b="1" dirty="0">
                <a:solidFill>
                  <a:srgbClr val="C00000"/>
                </a:solidFill>
                <a:latin typeface="Cambria" panose="02040503050406030204" pitchFamily="18" charset="0"/>
              </a:rPr>
              <a:t> Ροής </a:t>
            </a:r>
            <a:endParaRPr lang="en-GB" altLang="en-US" sz="1600" b="1" dirty="0">
              <a:solidFill>
                <a:srgbClr val="C00000"/>
              </a:solidFill>
              <a:latin typeface="Cambria" panose="02040503050406030204" pitchFamily="18" charset="0"/>
            </a:endParaRPr>
          </a:p>
          <a:p>
            <a:pPr marL="285750" indent="-285750">
              <a:spcBef>
                <a:spcPct val="0"/>
              </a:spcBef>
              <a:buFont typeface="Wingdings" panose="05000000000000000000" pitchFamily="2" charset="2"/>
              <a:buChar char="§"/>
            </a:pPr>
            <a:endParaRPr lang="en-GB" altLang="en-US" sz="1600" b="1" dirty="0">
              <a:solidFill>
                <a:schemeClr val="tx2">
                  <a:lumMod val="50000"/>
                </a:schemeClr>
              </a:solidFill>
              <a:latin typeface="Cambria" panose="02040503050406030204" pitchFamily="18" charset="0"/>
            </a:endParaRP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Αιματολογία </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Ανοσολογία</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Λοιμωξιολογία</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Ογκολογία</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Ουρολογία</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Μαιευτική και Γυναικολογία</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Στον τομέα των Μεταμοσχεύσεων</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Παιδιατρική </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Παθολογοανατομία </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Κυτταρολογία </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Πνευμονολογία </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Νευρολογία</a:t>
            </a:r>
          </a:p>
          <a:p>
            <a:pPr marL="285750" indent="-285750">
              <a:spcBef>
                <a:spcPct val="0"/>
              </a:spcBef>
              <a:buFont typeface="Wingdings" panose="05000000000000000000" pitchFamily="2" charset="2"/>
              <a:buChar char="§"/>
            </a:pPr>
            <a:r>
              <a:rPr lang="el-GR" altLang="en-US" sz="1600" b="1" dirty="0">
                <a:solidFill>
                  <a:schemeClr val="tx2">
                    <a:lumMod val="50000"/>
                  </a:schemeClr>
                </a:solidFill>
                <a:latin typeface="Cambria" panose="02040503050406030204" pitchFamily="18" charset="0"/>
              </a:rPr>
              <a:t>Οφθαλμολογία </a:t>
            </a:r>
            <a:endParaRPr kumimoji="1" lang="el-GR" altLang="en-US" sz="1600" b="1" dirty="0">
              <a:solidFill>
                <a:schemeClr val="tx2">
                  <a:lumMod val="50000"/>
                </a:schemeClr>
              </a:solidFill>
              <a:latin typeface="Cambria" panose="02040503050406030204" pitchFamily="18" charset="0"/>
            </a:endParaRPr>
          </a:p>
        </p:txBody>
      </p:sp>
      <p:sp>
        <p:nvSpPr>
          <p:cNvPr id="5" name="TextBox 4">
            <a:extLst>
              <a:ext uri="{FF2B5EF4-FFF2-40B4-BE49-F238E27FC236}">
                <a16:creationId xmlns:a16="http://schemas.microsoft.com/office/drawing/2014/main" id="{02014956-F4C1-9624-353D-7EB8BE3DB088}"/>
              </a:ext>
            </a:extLst>
          </p:cNvPr>
          <p:cNvSpPr txBox="1"/>
          <p:nvPr/>
        </p:nvSpPr>
        <p:spPr>
          <a:xfrm>
            <a:off x="4572000" y="1313713"/>
            <a:ext cx="4032448" cy="3785652"/>
          </a:xfrm>
          <a:prstGeom prst="rect">
            <a:avLst/>
          </a:prstGeom>
          <a:noFill/>
        </p:spPr>
        <p:txBody>
          <a:bodyPr wrap="square">
            <a:spAutoFit/>
          </a:bodyPr>
          <a:lstStyle/>
          <a:p>
            <a:r>
              <a:rPr lang="en-US" sz="1600" b="1" dirty="0">
                <a:solidFill>
                  <a:srgbClr val="C00000"/>
                </a:solidFill>
                <a:latin typeface="Cambria" panose="02040503050406030204" pitchFamily="18" charset="0"/>
                <a:ea typeface="Cambria" panose="02040503050406030204" pitchFamily="18" charset="0"/>
              </a:rPr>
              <a:t>Applications of Flow Cytometry</a:t>
            </a:r>
          </a:p>
          <a:p>
            <a:endParaRPr lang="en-US" b="1" dirty="0">
              <a:solidFill>
                <a:schemeClr val="tx2">
                  <a:lumMod val="75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Hematology</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Immunology</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Infectiology</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Oncology</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Urology</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Obstetrics and Gynecology</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In the field of Transplants</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Pediatrics</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Pathologic anatomy</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Cytology</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Pulmonology</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Neurology</a:t>
            </a:r>
          </a:p>
          <a:p>
            <a:pPr marL="285750" indent="-285750">
              <a:buFont typeface="Wingdings" panose="05000000000000000000" pitchFamily="2" charset="2"/>
              <a:buChar char="§"/>
            </a:pPr>
            <a:r>
              <a:rPr lang="en-US" sz="1600" b="1" dirty="0">
                <a:solidFill>
                  <a:schemeClr val="tx2">
                    <a:lumMod val="75000"/>
                  </a:schemeClr>
                </a:solidFill>
                <a:latin typeface="Cambria" panose="02040503050406030204" pitchFamily="18" charset="0"/>
                <a:ea typeface="Cambria" panose="02040503050406030204" pitchFamily="18" charset="0"/>
              </a:rPr>
              <a:t>Ophthalmology</a:t>
            </a:r>
            <a:endParaRPr lang="el-GR" sz="1600" b="1"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067044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nvSpPr>
        <p:spPr bwMode="auto">
          <a:xfrm>
            <a:off x="251520" y="1484784"/>
            <a:ext cx="7704856" cy="396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algn="just" eaLnBrk="1" hangingPunct="1">
              <a:buFont typeface="Wingdings" panose="05000000000000000000" pitchFamily="2" charset="2"/>
              <a:buChar char="§"/>
            </a:pPr>
            <a:r>
              <a:rPr lang="el-GR" altLang="en-US" sz="1400" b="1" dirty="0">
                <a:solidFill>
                  <a:schemeClr val="tx2">
                    <a:lumMod val="50000"/>
                  </a:schemeClr>
                </a:solidFill>
                <a:latin typeface="Cambria" panose="02040503050406030204" pitchFamily="18" charset="0"/>
              </a:rPr>
              <a:t>Επιπλέον, οι λευχαιμίες χαρακτηρίζονται βάσει των αντιγόνων που εκφράζουν στην μεμβράνη, το κυτταρόπλασμα ή τον πυρήνα τους</a:t>
            </a:r>
          </a:p>
          <a:p>
            <a:pPr algn="just" eaLnBrk="1" hangingPunct="1">
              <a:buFont typeface="Wingdings" panose="05000000000000000000" pitchFamily="2" charset="2"/>
              <a:buChar char="§"/>
            </a:pPr>
            <a:endParaRPr lang="el-GR" altLang="en-US" sz="1400" b="1" dirty="0">
              <a:solidFill>
                <a:schemeClr val="tx2">
                  <a:lumMod val="50000"/>
                </a:schemeClr>
              </a:solidFill>
              <a:latin typeface="Cambria" panose="02040503050406030204" pitchFamily="18" charset="0"/>
            </a:endParaRPr>
          </a:p>
          <a:p>
            <a:pPr algn="just" eaLnBrk="1" hangingPunct="1">
              <a:buFont typeface="Wingdings" panose="05000000000000000000" pitchFamily="2" charset="2"/>
              <a:buChar char="§"/>
            </a:pPr>
            <a:r>
              <a:rPr lang="el-GR" altLang="en-US" sz="1400" b="1" dirty="0">
                <a:solidFill>
                  <a:schemeClr val="tx2">
                    <a:lumMod val="50000"/>
                  </a:schemeClr>
                </a:solidFill>
                <a:latin typeface="Cambria" panose="02040503050406030204" pitchFamily="18" charset="0"/>
              </a:rPr>
              <a:t>Ο χαρακτηρισμός των λευχαιμιών βάσει των αντιγόνων τους συμπληρώνει την διάγνωση και την κατάταξη τους και επίσης χρησιμοποιείται για την παρακολούθηση της ανταπόκρισης στην θεραπεία όταν οι βλάστες είναι λίγοι (παρακολούθηση υπολειμματικής νόσου)</a:t>
            </a:r>
            <a:endParaRPr lang="en-GB" altLang="en-US" sz="1400" b="1" dirty="0">
              <a:solidFill>
                <a:schemeClr val="tx2">
                  <a:lumMod val="50000"/>
                </a:schemeClr>
              </a:solidFill>
              <a:latin typeface="Cambria" panose="02040503050406030204" pitchFamily="18" charset="0"/>
            </a:endParaRPr>
          </a:p>
          <a:p>
            <a:pPr algn="just" eaLnBrk="1" hangingPunct="1">
              <a:buFont typeface="Wingdings" panose="05000000000000000000" pitchFamily="2" charset="2"/>
              <a:buChar char="§"/>
            </a:pPr>
            <a:endParaRPr lang="en-GB" altLang="en-US" sz="1400" b="1" dirty="0">
              <a:solidFill>
                <a:schemeClr val="tx2">
                  <a:lumMod val="50000"/>
                </a:schemeClr>
              </a:solidFill>
              <a:latin typeface="Cambria" panose="02040503050406030204" pitchFamily="18" charset="0"/>
            </a:endParaRPr>
          </a:p>
          <a:p>
            <a:pPr marL="0" indent="0" algn="just" eaLnBrk="1" hangingPunct="1">
              <a:buNone/>
            </a:pPr>
            <a:endParaRPr lang="en-GB" altLang="en-US" sz="1400" b="1" dirty="0">
              <a:solidFill>
                <a:schemeClr val="tx2">
                  <a:lumMod val="50000"/>
                </a:schemeClr>
              </a:solidFill>
              <a:latin typeface="Cambria" panose="02040503050406030204" pitchFamily="18" charset="0"/>
            </a:endParaRPr>
          </a:p>
          <a:p>
            <a:pPr algn="just" eaLnBrk="1" hangingPunct="1">
              <a:buFont typeface="Wingdings" panose="05000000000000000000" pitchFamily="2" charset="2"/>
              <a:buChar char="§"/>
            </a:pPr>
            <a:r>
              <a:rPr lang="en-US" altLang="en-US" sz="1400" b="1" dirty="0">
                <a:solidFill>
                  <a:schemeClr val="tx2">
                    <a:lumMod val="50000"/>
                  </a:schemeClr>
                </a:solidFill>
                <a:latin typeface="Cambria" panose="02040503050406030204" pitchFamily="18" charset="0"/>
              </a:rPr>
              <a:t>In addition, leukemias are characterized by the antigens they express on their membrane, cytoplasm, or nucleus</a:t>
            </a:r>
          </a:p>
          <a:p>
            <a:pPr algn="just" eaLnBrk="1" hangingPunct="1">
              <a:buFont typeface="Wingdings" panose="05000000000000000000" pitchFamily="2" charset="2"/>
              <a:buChar char="§"/>
            </a:pPr>
            <a:endParaRPr lang="en-US" altLang="en-US" sz="1400" b="1" dirty="0">
              <a:solidFill>
                <a:schemeClr val="tx2">
                  <a:lumMod val="50000"/>
                </a:schemeClr>
              </a:solidFill>
              <a:latin typeface="Cambria" panose="02040503050406030204" pitchFamily="18" charset="0"/>
            </a:endParaRPr>
          </a:p>
          <a:p>
            <a:pPr algn="just" eaLnBrk="1" hangingPunct="1">
              <a:buFont typeface="Wingdings" panose="05000000000000000000" pitchFamily="2" charset="2"/>
              <a:buChar char="§"/>
            </a:pPr>
            <a:r>
              <a:rPr lang="en-US" altLang="en-US" sz="1400" b="1" dirty="0">
                <a:solidFill>
                  <a:schemeClr val="tx2">
                    <a:lumMod val="50000"/>
                  </a:schemeClr>
                </a:solidFill>
                <a:latin typeface="Cambria" panose="02040503050406030204" pitchFamily="18" charset="0"/>
              </a:rPr>
              <a:t>Characterization of leukemias based on their antigens complements their diagnosis and staging and is also used to monitor response to treatment when blasts are few (residual disease monitoring)</a:t>
            </a:r>
            <a:endParaRPr lang="en-GB" altLang="en-US" sz="1400" b="1" dirty="0">
              <a:solidFill>
                <a:schemeClr val="tx2">
                  <a:lumMod val="50000"/>
                </a:schemeClr>
              </a:solidFill>
              <a:latin typeface="Cambria" panose="02040503050406030204" pitchFamily="18" charset="0"/>
            </a:endParaRPr>
          </a:p>
          <a:p>
            <a:pPr algn="just" eaLnBrk="1" hangingPunct="1">
              <a:buFont typeface="Wingdings" panose="05000000000000000000" pitchFamily="2" charset="2"/>
              <a:buChar char="§"/>
            </a:pPr>
            <a:endParaRPr lang="en-GB" altLang="en-US" sz="1400" b="1" dirty="0">
              <a:solidFill>
                <a:schemeClr val="tx2">
                  <a:lumMod val="50000"/>
                </a:schemeClr>
              </a:solidFill>
              <a:latin typeface="Cambria" panose="02040503050406030204" pitchFamily="18" charset="0"/>
            </a:endParaRPr>
          </a:p>
          <a:p>
            <a:pPr algn="just" eaLnBrk="1" hangingPunct="1">
              <a:buFont typeface="Wingdings" panose="05000000000000000000" pitchFamily="2" charset="2"/>
              <a:buChar char="§"/>
            </a:pPr>
            <a:endParaRPr lang="en-US" altLang="en-US" sz="1400" b="1" dirty="0">
              <a:solidFill>
                <a:schemeClr val="tx2">
                  <a:lumMod val="50000"/>
                </a:schemeClr>
              </a:solidFill>
              <a:latin typeface="Cambria" panose="02040503050406030204" pitchFamily="18" charset="0"/>
            </a:endParaRPr>
          </a:p>
        </p:txBody>
      </p:sp>
    </p:spTree>
    <p:extLst>
      <p:ext uri="{BB962C8B-B14F-4D97-AF65-F5344CB8AC3E}">
        <p14:creationId xmlns:p14="http://schemas.microsoft.com/office/powerpoint/2010/main" val="12366817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nvSpPr>
        <p:spPr bwMode="auto">
          <a:xfrm>
            <a:off x="251520" y="980728"/>
            <a:ext cx="8469312"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gn="just" eaLnBrk="1" hangingPunct="1">
              <a:buFontTx/>
              <a:buNone/>
            </a:pPr>
            <a:r>
              <a:rPr lang="el-GR" altLang="en-US" sz="1600" b="1" dirty="0">
                <a:solidFill>
                  <a:srgbClr val="C00000"/>
                </a:solidFill>
                <a:latin typeface="Cambria" panose="02040503050406030204" pitchFamily="18" charset="0"/>
                <a:ea typeface="Cambria" panose="02040503050406030204" pitchFamily="18" charset="0"/>
              </a:rPr>
              <a:t>Ανοσοφαινότυπος</a:t>
            </a:r>
          </a:p>
          <a:p>
            <a:pPr algn="just" eaLnBrk="1" hangingPunct="1">
              <a:buFontTx/>
              <a:buNone/>
            </a:pPr>
            <a:endParaRPr lang="en-GB" altLang="en-US" sz="1600" b="1" dirty="0">
              <a:solidFill>
                <a:schemeClr val="tx2">
                  <a:lumMod val="50000"/>
                </a:schemeClr>
              </a:solidFill>
              <a:latin typeface="Cambria" panose="02040503050406030204" pitchFamily="18" charset="0"/>
              <a:ea typeface="Cambria" panose="02040503050406030204" pitchFamily="18" charset="0"/>
            </a:endParaRPr>
          </a:p>
          <a:p>
            <a:pPr algn="just" eaLnBrk="1" hangingPunct="1">
              <a:buFontTx/>
              <a:buNone/>
            </a:pPr>
            <a:r>
              <a:rPr lang="el-GR" altLang="en-US" sz="1600" b="1" dirty="0">
                <a:solidFill>
                  <a:schemeClr val="tx2">
                    <a:lumMod val="50000"/>
                  </a:schemeClr>
                </a:solidFill>
                <a:latin typeface="Cambria" panose="02040503050406030204" pitchFamily="18" charset="0"/>
                <a:ea typeface="Cambria" panose="02040503050406030204" pitchFamily="18" charset="0"/>
              </a:rPr>
              <a:t>Ανοσοφαινότυπος αποκαλείται </a:t>
            </a:r>
            <a:r>
              <a:rPr lang="el-GR" altLang="en-US" sz="1600" b="1" dirty="0">
                <a:solidFill>
                  <a:srgbClr val="C00000"/>
                </a:solidFill>
                <a:latin typeface="Cambria" panose="02040503050406030204" pitchFamily="18" charset="0"/>
                <a:ea typeface="Cambria" panose="02040503050406030204" pitchFamily="18" charset="0"/>
              </a:rPr>
              <a:t>ο </a:t>
            </a:r>
            <a:r>
              <a:rPr lang="el-GR" altLang="en-US" sz="1600" b="1" i="1" dirty="0">
                <a:solidFill>
                  <a:srgbClr val="C00000"/>
                </a:solidFill>
                <a:latin typeface="Cambria" panose="02040503050406030204" pitchFamily="18" charset="0"/>
                <a:ea typeface="Cambria" panose="02040503050406030204" pitchFamily="18" charset="0"/>
              </a:rPr>
              <a:t>χαρακτηρισμός </a:t>
            </a:r>
            <a:r>
              <a:rPr lang="el-GR" altLang="en-US" sz="1600" b="1" dirty="0">
                <a:solidFill>
                  <a:schemeClr val="tx2">
                    <a:lumMod val="50000"/>
                  </a:schemeClr>
                </a:solidFill>
                <a:latin typeface="Cambria" panose="02040503050406030204" pitchFamily="18" charset="0"/>
                <a:ea typeface="Cambria" panose="02040503050406030204" pitchFamily="18" charset="0"/>
              </a:rPr>
              <a:t>των κυττάρων βάσει των </a:t>
            </a:r>
            <a:r>
              <a:rPr lang="el-GR" altLang="en-US" sz="1600" b="1" i="1" dirty="0">
                <a:solidFill>
                  <a:srgbClr val="C00000"/>
                </a:solidFill>
                <a:latin typeface="Cambria" panose="02040503050406030204" pitchFamily="18" charset="0"/>
                <a:ea typeface="Cambria" panose="02040503050406030204" pitchFamily="18" charset="0"/>
              </a:rPr>
              <a:t>αντιγόνων</a:t>
            </a:r>
            <a:r>
              <a:rPr lang="el-GR" altLang="en-US" sz="1600" b="1" dirty="0">
                <a:solidFill>
                  <a:srgbClr val="C00000"/>
                </a:solidFill>
                <a:latin typeface="Cambria" panose="02040503050406030204" pitchFamily="18" charset="0"/>
                <a:ea typeface="Cambria" panose="02040503050406030204" pitchFamily="18" charset="0"/>
              </a:rPr>
              <a:t> </a:t>
            </a:r>
            <a:r>
              <a:rPr lang="el-GR" altLang="en-US" sz="1600" b="1" dirty="0">
                <a:solidFill>
                  <a:schemeClr val="tx2">
                    <a:lumMod val="50000"/>
                  </a:schemeClr>
                </a:solidFill>
                <a:latin typeface="Cambria" panose="02040503050406030204" pitchFamily="18" charset="0"/>
                <a:ea typeface="Cambria" panose="02040503050406030204" pitchFamily="18" charset="0"/>
              </a:rPr>
              <a:t>που εκφράζουν  στην  μεμβράνη, το κυτταρόπλασμα ή τον πυρήνα τους</a:t>
            </a:r>
          </a:p>
          <a:p>
            <a:pPr algn="just" eaLnBrk="1" hangingPunct="1">
              <a:buFontTx/>
              <a:buNone/>
            </a:pPr>
            <a:endParaRPr lang="el-GR" altLang="en-US" sz="1600" b="1" dirty="0">
              <a:solidFill>
                <a:schemeClr val="tx2">
                  <a:lumMod val="50000"/>
                </a:schemeClr>
              </a:solidFill>
              <a:latin typeface="Cambria" panose="02040503050406030204" pitchFamily="18" charset="0"/>
              <a:ea typeface="Cambria" panose="02040503050406030204" pitchFamily="18" charset="0"/>
            </a:endParaRPr>
          </a:p>
          <a:p>
            <a:pPr algn="just" eaLnBrk="1" hangingPunct="1">
              <a:buFontTx/>
              <a:buNone/>
            </a:pPr>
            <a:r>
              <a:rPr lang="el-GR" altLang="en-US" sz="1600" b="1" dirty="0">
                <a:solidFill>
                  <a:schemeClr val="tx2">
                    <a:lumMod val="50000"/>
                  </a:schemeClr>
                </a:solidFill>
                <a:latin typeface="Cambria" panose="02040503050406030204" pitchFamily="18" charset="0"/>
                <a:ea typeface="Cambria" panose="02040503050406030204" pitchFamily="18" charset="0"/>
              </a:rPr>
              <a:t>Η ανίχνευση των αντιγόνων γίνεται με επώαση των κυττάρων με αντισώματα που αναγνωρίζουν ειδικά αντιγόνα</a:t>
            </a:r>
          </a:p>
          <a:p>
            <a:pPr algn="just" eaLnBrk="1" hangingPunct="1">
              <a:buFontTx/>
              <a:buNone/>
            </a:pPr>
            <a:endParaRPr lang="el-GR" altLang="en-US" sz="1600" b="1" dirty="0">
              <a:solidFill>
                <a:schemeClr val="tx2">
                  <a:lumMod val="50000"/>
                </a:schemeClr>
              </a:solidFill>
              <a:latin typeface="Cambria" panose="02040503050406030204" pitchFamily="18" charset="0"/>
              <a:ea typeface="Cambria" panose="02040503050406030204" pitchFamily="18" charset="0"/>
            </a:endParaRPr>
          </a:p>
          <a:p>
            <a:pPr algn="just" eaLnBrk="1" hangingPunct="1">
              <a:buFontTx/>
              <a:buNone/>
            </a:pPr>
            <a:r>
              <a:rPr lang="en-US" altLang="en-US" sz="1600" b="1" dirty="0">
                <a:solidFill>
                  <a:srgbClr val="C00000"/>
                </a:solidFill>
                <a:latin typeface="Cambria" panose="02040503050406030204" pitchFamily="18" charset="0"/>
                <a:ea typeface="Cambria" panose="02040503050406030204" pitchFamily="18" charset="0"/>
              </a:rPr>
              <a:t>Immunophenotype</a:t>
            </a:r>
          </a:p>
          <a:p>
            <a:pPr algn="just" eaLnBrk="1" hangingPunct="1">
              <a:buFontTx/>
              <a:buNone/>
            </a:pPr>
            <a:endParaRPr lang="en-US" altLang="en-US" sz="1600" b="1" dirty="0">
              <a:solidFill>
                <a:schemeClr val="tx2">
                  <a:lumMod val="50000"/>
                </a:schemeClr>
              </a:solidFill>
              <a:latin typeface="Cambria" panose="02040503050406030204" pitchFamily="18" charset="0"/>
              <a:ea typeface="Cambria" panose="02040503050406030204" pitchFamily="18" charset="0"/>
            </a:endParaRPr>
          </a:p>
          <a:p>
            <a:pPr algn="just" eaLnBrk="1" hangingPunct="1">
              <a:buFontTx/>
              <a:buNone/>
            </a:pPr>
            <a:r>
              <a:rPr lang="en-US" altLang="en-US" sz="1600" b="1" dirty="0">
                <a:solidFill>
                  <a:schemeClr val="tx2">
                    <a:lumMod val="50000"/>
                  </a:schemeClr>
                </a:solidFill>
                <a:latin typeface="Cambria" panose="02040503050406030204" pitchFamily="18" charset="0"/>
                <a:ea typeface="Cambria" panose="02040503050406030204" pitchFamily="18" charset="0"/>
              </a:rPr>
              <a:t>Immunophenotyping is the characterization of cells based on the antigens they express on their membrane, cytoplasm or nucleus</a:t>
            </a:r>
          </a:p>
          <a:p>
            <a:pPr algn="just" eaLnBrk="1" hangingPunct="1">
              <a:buFontTx/>
              <a:buNone/>
            </a:pPr>
            <a:endParaRPr lang="en-US" altLang="en-US" sz="1600" b="1" dirty="0">
              <a:solidFill>
                <a:schemeClr val="tx2">
                  <a:lumMod val="50000"/>
                </a:schemeClr>
              </a:solidFill>
              <a:latin typeface="Cambria" panose="02040503050406030204" pitchFamily="18" charset="0"/>
              <a:ea typeface="Cambria" panose="02040503050406030204" pitchFamily="18" charset="0"/>
            </a:endParaRPr>
          </a:p>
          <a:p>
            <a:pPr algn="just" eaLnBrk="1" hangingPunct="1">
              <a:buFontTx/>
              <a:buNone/>
            </a:pPr>
            <a:r>
              <a:rPr lang="en-US" altLang="en-US" sz="1600" b="1" dirty="0">
                <a:solidFill>
                  <a:schemeClr val="tx2">
                    <a:lumMod val="50000"/>
                  </a:schemeClr>
                </a:solidFill>
                <a:latin typeface="Cambria" panose="02040503050406030204" pitchFamily="18" charset="0"/>
                <a:ea typeface="Cambria" panose="02040503050406030204" pitchFamily="18" charset="0"/>
              </a:rPr>
              <a:t>Detection of antigens is done by incubating the cells with antibodies that recognize specific antigens</a:t>
            </a:r>
            <a:endParaRPr lang="el-GR" altLang="en-US" sz="1600" b="1" dirty="0">
              <a:solidFill>
                <a:schemeClr val="tx2">
                  <a:lumMod val="50000"/>
                </a:schemeClr>
              </a:solidFill>
              <a:latin typeface="Cambria" panose="02040503050406030204" pitchFamily="18" charset="0"/>
              <a:ea typeface="Cambria" panose="02040503050406030204" pitchFamily="18" charset="0"/>
            </a:endParaRPr>
          </a:p>
          <a:p>
            <a:pPr algn="just" eaLnBrk="1" hangingPunct="1">
              <a:buFontTx/>
              <a:buNone/>
            </a:pPr>
            <a:endParaRPr lang="el-GR" altLang="en-US" sz="1600" b="1"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249311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nvSpPr>
        <p:spPr bwMode="auto">
          <a:xfrm>
            <a:off x="611560" y="16067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l-GR" altLang="en-US" sz="1600" b="1" dirty="0">
                <a:solidFill>
                  <a:srgbClr val="A50021"/>
                </a:solidFill>
                <a:latin typeface="Cambria" panose="02040503050406030204" pitchFamily="18" charset="0"/>
                <a:ea typeface="Cambria" panose="02040503050406030204" pitchFamily="18" charset="0"/>
              </a:rPr>
              <a:t>Διάγνωση λευχαιμιών βάσει της έκφρασης των αντιγόνων</a:t>
            </a:r>
            <a:endParaRPr lang="en-GB" altLang="en-US" sz="1600" b="1" dirty="0">
              <a:solidFill>
                <a:srgbClr val="A50021"/>
              </a:solidFill>
              <a:latin typeface="Cambria" panose="02040503050406030204" pitchFamily="18" charset="0"/>
              <a:ea typeface="Cambria" panose="02040503050406030204" pitchFamily="18" charset="0"/>
            </a:endParaRPr>
          </a:p>
          <a:p>
            <a:pPr eaLnBrk="1" hangingPunct="1"/>
            <a:r>
              <a:rPr lang="en-US" altLang="en-US" sz="1600" b="1" dirty="0">
                <a:solidFill>
                  <a:srgbClr val="A50021"/>
                </a:solidFill>
                <a:latin typeface="Cambria" panose="02040503050406030204" pitchFamily="18" charset="0"/>
                <a:ea typeface="Cambria" panose="02040503050406030204" pitchFamily="18" charset="0"/>
              </a:rPr>
              <a:t>Diagnosis of  </a:t>
            </a:r>
            <a:r>
              <a:rPr lang="en-US" altLang="en-US" sz="1600" b="1" dirty="0" err="1">
                <a:solidFill>
                  <a:srgbClr val="A50021"/>
                </a:solidFill>
                <a:latin typeface="Cambria" panose="02040503050406030204" pitchFamily="18" charset="0"/>
                <a:ea typeface="Cambria" panose="02040503050406030204" pitchFamily="18" charset="0"/>
              </a:rPr>
              <a:t>leukemias</a:t>
            </a:r>
            <a:r>
              <a:rPr lang="en-US" altLang="en-US" sz="1600" b="1" dirty="0">
                <a:solidFill>
                  <a:srgbClr val="A50021"/>
                </a:solidFill>
                <a:latin typeface="Cambria" panose="02040503050406030204" pitchFamily="18" charset="0"/>
                <a:ea typeface="Cambria" panose="02040503050406030204" pitchFamily="18" charset="0"/>
              </a:rPr>
              <a:t> based on antigen expression</a:t>
            </a:r>
          </a:p>
        </p:txBody>
      </p:sp>
      <p:sp>
        <p:nvSpPr>
          <p:cNvPr id="4" name="Rectangle 3"/>
          <p:cNvSpPr>
            <a:spLocks noGrp="1" noChangeArrowheads="1"/>
          </p:cNvSpPr>
          <p:nvPr/>
        </p:nvSpPr>
        <p:spPr bwMode="auto">
          <a:xfrm>
            <a:off x="447192" y="1815834"/>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eaLnBrk="1" hangingPunct="1">
              <a:lnSpc>
                <a:spcPct val="90000"/>
              </a:lnSpc>
              <a:buFontTx/>
              <a:buNone/>
            </a:pPr>
            <a:r>
              <a:rPr lang="el-GR" altLang="en-US" sz="1600" b="1" dirty="0">
                <a:solidFill>
                  <a:schemeClr val="tx2">
                    <a:lumMod val="75000"/>
                  </a:schemeClr>
                </a:solidFill>
                <a:latin typeface="Cambria" panose="02040503050406030204" pitchFamily="18" charset="0"/>
                <a:ea typeface="Cambria" panose="02040503050406030204" pitchFamily="18" charset="0"/>
              </a:rPr>
              <a:t>Β λεμφοκύτταρα</a:t>
            </a:r>
            <a:r>
              <a:rPr lang="en-GB" altLang="en-US" sz="1600" b="1" dirty="0">
                <a:solidFill>
                  <a:schemeClr val="tx2">
                    <a:lumMod val="75000"/>
                  </a:schemeClr>
                </a:solidFill>
                <a:latin typeface="Cambria" panose="02040503050406030204" pitchFamily="18" charset="0"/>
                <a:ea typeface="Cambria" panose="02040503050406030204" pitchFamily="18" charset="0"/>
              </a:rPr>
              <a:t>/B Lymphocytes</a:t>
            </a:r>
            <a:endParaRPr lang="el-GR" altLang="en-US" sz="1600" b="1" dirty="0">
              <a:solidFill>
                <a:schemeClr val="tx2">
                  <a:lumMod val="75000"/>
                </a:schemeClr>
              </a:solidFill>
              <a:latin typeface="Cambria" panose="02040503050406030204" pitchFamily="18" charset="0"/>
              <a:ea typeface="Cambria" panose="02040503050406030204" pitchFamily="18" charset="0"/>
            </a:endParaRPr>
          </a:p>
          <a:p>
            <a:pPr eaLnBrk="1" hangingPunct="1">
              <a:lnSpc>
                <a:spcPct val="90000"/>
              </a:lnSpc>
              <a:buFontTx/>
              <a:buNone/>
            </a:pPr>
            <a:r>
              <a:rPr lang="en-US" altLang="en-US" sz="1600" dirty="0">
                <a:solidFill>
                  <a:schemeClr val="tx2">
                    <a:lumMod val="75000"/>
                  </a:schemeClr>
                </a:solidFill>
                <a:latin typeface="Cambria" panose="02040503050406030204" pitchFamily="18" charset="0"/>
                <a:ea typeface="Cambria" panose="02040503050406030204" pitchFamily="18" charset="0"/>
              </a:rPr>
              <a:t>CD19</a:t>
            </a:r>
          </a:p>
          <a:p>
            <a:pPr eaLnBrk="1" hangingPunct="1">
              <a:lnSpc>
                <a:spcPct val="90000"/>
              </a:lnSpc>
              <a:buFontTx/>
              <a:buNone/>
            </a:pPr>
            <a:r>
              <a:rPr lang="en-US" altLang="en-US" sz="1600" dirty="0">
                <a:solidFill>
                  <a:schemeClr val="tx2">
                    <a:lumMod val="75000"/>
                  </a:schemeClr>
                </a:solidFill>
                <a:latin typeface="Cambria" panose="02040503050406030204" pitchFamily="18" charset="0"/>
                <a:ea typeface="Cambria" panose="02040503050406030204" pitchFamily="18" charset="0"/>
              </a:rPr>
              <a:t>CD20</a:t>
            </a:r>
          </a:p>
          <a:p>
            <a:pPr eaLnBrk="1" hangingPunct="1">
              <a:lnSpc>
                <a:spcPct val="90000"/>
              </a:lnSpc>
              <a:buFontTx/>
              <a:buNone/>
            </a:pPr>
            <a:r>
              <a:rPr lang="en-US" altLang="en-US" sz="1600" dirty="0">
                <a:solidFill>
                  <a:schemeClr val="tx2">
                    <a:lumMod val="75000"/>
                  </a:schemeClr>
                </a:solidFill>
                <a:latin typeface="Cambria" panose="02040503050406030204" pitchFamily="18" charset="0"/>
                <a:ea typeface="Cambria" panose="02040503050406030204" pitchFamily="18" charset="0"/>
              </a:rPr>
              <a:t>CD10</a:t>
            </a:r>
          </a:p>
          <a:p>
            <a:pPr eaLnBrk="1" hangingPunct="1">
              <a:lnSpc>
                <a:spcPct val="90000"/>
              </a:lnSpc>
              <a:buFontTx/>
              <a:buNone/>
            </a:pPr>
            <a:r>
              <a:rPr lang="el-GR" altLang="en-US" sz="1600" dirty="0" err="1">
                <a:solidFill>
                  <a:schemeClr val="tx2">
                    <a:lumMod val="75000"/>
                  </a:schemeClr>
                </a:solidFill>
                <a:latin typeface="Cambria" panose="02040503050406030204" pitchFamily="18" charset="0"/>
                <a:ea typeface="Cambria" panose="02040503050406030204" pitchFamily="18" charset="0"/>
              </a:rPr>
              <a:t>Κυτταροπλασματικό</a:t>
            </a:r>
            <a:r>
              <a:rPr lang="en-GB" altLang="en-US" sz="1600" dirty="0">
                <a:solidFill>
                  <a:schemeClr val="tx2">
                    <a:lumMod val="75000"/>
                  </a:schemeClr>
                </a:solidFill>
                <a:latin typeface="Cambria" panose="02040503050406030204" pitchFamily="18" charset="0"/>
                <a:ea typeface="Cambria" panose="02040503050406030204" pitchFamily="18" charset="0"/>
              </a:rPr>
              <a:t>/cytoplasmatic </a:t>
            </a:r>
            <a:r>
              <a:rPr lang="el-GR" altLang="en-US" sz="1600" dirty="0">
                <a:solidFill>
                  <a:schemeClr val="tx2">
                    <a:lumMod val="75000"/>
                  </a:schemeClr>
                </a:solidFill>
                <a:latin typeface="Cambria" panose="02040503050406030204" pitchFamily="18" charset="0"/>
                <a:ea typeface="Cambria" panose="02040503050406030204" pitchFamily="18" charset="0"/>
              </a:rPr>
              <a:t> </a:t>
            </a:r>
            <a:r>
              <a:rPr lang="en-US" altLang="en-US" sz="1600" dirty="0">
                <a:solidFill>
                  <a:schemeClr val="tx2">
                    <a:lumMod val="75000"/>
                  </a:schemeClr>
                </a:solidFill>
                <a:latin typeface="Cambria" panose="02040503050406030204" pitchFamily="18" charset="0"/>
                <a:ea typeface="Cambria" panose="02040503050406030204" pitchFamily="18" charset="0"/>
              </a:rPr>
              <a:t>CD79a</a:t>
            </a:r>
          </a:p>
          <a:p>
            <a:pPr eaLnBrk="1" hangingPunct="1">
              <a:lnSpc>
                <a:spcPct val="90000"/>
              </a:lnSpc>
              <a:buFontTx/>
              <a:buNone/>
            </a:pPr>
            <a:endParaRPr lang="en-US" altLang="en-US" sz="1600" dirty="0">
              <a:solidFill>
                <a:schemeClr val="tx2">
                  <a:lumMod val="75000"/>
                </a:schemeClr>
              </a:solidFill>
              <a:latin typeface="Cambria" panose="02040503050406030204" pitchFamily="18" charset="0"/>
              <a:ea typeface="Cambria" panose="02040503050406030204" pitchFamily="18" charset="0"/>
            </a:endParaRPr>
          </a:p>
          <a:p>
            <a:pPr eaLnBrk="1" hangingPunct="1">
              <a:lnSpc>
                <a:spcPct val="90000"/>
              </a:lnSpc>
              <a:buFontTx/>
              <a:buNone/>
            </a:pPr>
            <a:r>
              <a:rPr lang="el-GR" altLang="en-US" sz="1600" b="1" dirty="0">
                <a:solidFill>
                  <a:schemeClr val="tx2">
                    <a:lumMod val="75000"/>
                  </a:schemeClr>
                </a:solidFill>
                <a:latin typeface="Cambria" panose="02040503050406030204" pitchFamily="18" charset="0"/>
                <a:ea typeface="Cambria" panose="02040503050406030204" pitchFamily="18" charset="0"/>
              </a:rPr>
              <a:t>Τ λεμφοκύτταρα</a:t>
            </a:r>
            <a:r>
              <a:rPr lang="en-GB" altLang="en-US" sz="1600" b="1" dirty="0">
                <a:solidFill>
                  <a:schemeClr val="tx2">
                    <a:lumMod val="75000"/>
                  </a:schemeClr>
                </a:solidFill>
                <a:latin typeface="Cambria" panose="02040503050406030204" pitchFamily="18" charset="0"/>
                <a:ea typeface="Cambria" panose="02040503050406030204" pitchFamily="18" charset="0"/>
              </a:rPr>
              <a:t>/T Lymphocytes</a:t>
            </a:r>
            <a:endParaRPr lang="el-GR" altLang="en-US" sz="1600" b="1" dirty="0">
              <a:solidFill>
                <a:schemeClr val="tx2">
                  <a:lumMod val="75000"/>
                </a:schemeClr>
              </a:solidFill>
              <a:latin typeface="Cambria" panose="02040503050406030204" pitchFamily="18" charset="0"/>
              <a:ea typeface="Cambria" panose="02040503050406030204" pitchFamily="18" charset="0"/>
            </a:endParaRPr>
          </a:p>
          <a:p>
            <a:pPr eaLnBrk="1" hangingPunct="1">
              <a:lnSpc>
                <a:spcPct val="90000"/>
              </a:lnSpc>
              <a:buFontTx/>
              <a:buNone/>
            </a:pPr>
            <a:r>
              <a:rPr lang="en-US" altLang="en-US" sz="1600" dirty="0">
                <a:solidFill>
                  <a:schemeClr val="tx2">
                    <a:lumMod val="75000"/>
                  </a:schemeClr>
                </a:solidFill>
                <a:latin typeface="Cambria" panose="02040503050406030204" pitchFamily="18" charset="0"/>
                <a:ea typeface="Cambria" panose="02040503050406030204" pitchFamily="18" charset="0"/>
              </a:rPr>
              <a:t>CD3</a:t>
            </a:r>
          </a:p>
          <a:p>
            <a:pPr eaLnBrk="1" hangingPunct="1">
              <a:lnSpc>
                <a:spcPct val="90000"/>
              </a:lnSpc>
              <a:buFontTx/>
              <a:buNone/>
            </a:pPr>
            <a:r>
              <a:rPr lang="en-US" altLang="en-US" sz="1600" dirty="0">
                <a:solidFill>
                  <a:schemeClr val="tx2">
                    <a:lumMod val="75000"/>
                  </a:schemeClr>
                </a:solidFill>
                <a:latin typeface="Cambria" panose="02040503050406030204" pitchFamily="18" charset="0"/>
                <a:ea typeface="Cambria" panose="02040503050406030204" pitchFamily="18" charset="0"/>
              </a:rPr>
              <a:t>CD7</a:t>
            </a:r>
          </a:p>
          <a:p>
            <a:pPr eaLnBrk="1" hangingPunct="1">
              <a:lnSpc>
                <a:spcPct val="90000"/>
              </a:lnSpc>
              <a:buFontTx/>
              <a:buNone/>
            </a:pPr>
            <a:r>
              <a:rPr lang="en-US" altLang="en-US" sz="1600" dirty="0">
                <a:solidFill>
                  <a:schemeClr val="tx2">
                    <a:lumMod val="75000"/>
                  </a:schemeClr>
                </a:solidFill>
                <a:latin typeface="Cambria" panose="02040503050406030204" pitchFamily="18" charset="0"/>
                <a:ea typeface="Cambria" panose="02040503050406030204" pitchFamily="18" charset="0"/>
              </a:rPr>
              <a:t>CD5</a:t>
            </a:r>
          </a:p>
          <a:p>
            <a:pPr eaLnBrk="1" hangingPunct="1">
              <a:lnSpc>
                <a:spcPct val="90000"/>
              </a:lnSpc>
              <a:buFontTx/>
              <a:buNone/>
            </a:pPr>
            <a:r>
              <a:rPr lang="en-US" altLang="en-US" sz="1600" dirty="0">
                <a:solidFill>
                  <a:schemeClr val="tx2">
                    <a:lumMod val="75000"/>
                  </a:schemeClr>
                </a:solidFill>
                <a:latin typeface="Cambria" panose="02040503050406030204" pitchFamily="18" charset="0"/>
                <a:ea typeface="Cambria" panose="02040503050406030204" pitchFamily="18" charset="0"/>
              </a:rPr>
              <a:t>CD4+CD8</a:t>
            </a:r>
          </a:p>
          <a:p>
            <a:pPr eaLnBrk="1" hangingPunct="1">
              <a:lnSpc>
                <a:spcPct val="90000"/>
              </a:lnSpc>
              <a:buFontTx/>
              <a:buNone/>
            </a:pPr>
            <a:endParaRPr lang="en-US" altLang="en-US" sz="1600" dirty="0">
              <a:solidFill>
                <a:schemeClr val="tx2">
                  <a:lumMod val="75000"/>
                </a:schemeClr>
              </a:solidFill>
              <a:latin typeface="Cambria" panose="02040503050406030204" pitchFamily="18" charset="0"/>
              <a:ea typeface="Cambria" panose="02040503050406030204" pitchFamily="18" charset="0"/>
            </a:endParaRPr>
          </a:p>
        </p:txBody>
      </p:sp>
      <p:sp>
        <p:nvSpPr>
          <p:cNvPr id="5" name="Rectangle 4"/>
          <p:cNvSpPr>
            <a:spLocks noGrp="1" noChangeArrowheads="1"/>
          </p:cNvSpPr>
          <p:nvPr/>
        </p:nvSpPr>
        <p:spPr bwMode="auto">
          <a:xfrm>
            <a:off x="4485792" y="1817699"/>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eaLnBrk="1" hangingPunct="1">
              <a:lnSpc>
                <a:spcPct val="90000"/>
              </a:lnSpc>
              <a:buFontTx/>
              <a:buNone/>
            </a:pPr>
            <a:r>
              <a:rPr lang="el-GR" altLang="en-US" sz="1600" b="1" dirty="0">
                <a:solidFill>
                  <a:schemeClr val="tx2">
                    <a:lumMod val="75000"/>
                  </a:schemeClr>
                </a:solidFill>
                <a:latin typeface="Cambria" panose="02040503050406030204" pitchFamily="18" charset="0"/>
                <a:ea typeface="Cambria" panose="02040503050406030204" pitchFamily="18" charset="0"/>
              </a:rPr>
              <a:t>Μυελοκύτταρα</a:t>
            </a:r>
            <a:r>
              <a:rPr lang="en-GB" altLang="en-US" sz="1600" b="1" dirty="0">
                <a:solidFill>
                  <a:schemeClr val="tx2">
                    <a:lumMod val="75000"/>
                  </a:schemeClr>
                </a:solidFill>
                <a:latin typeface="Cambria" panose="02040503050406030204" pitchFamily="18" charset="0"/>
                <a:ea typeface="Cambria" panose="02040503050406030204" pitchFamily="18" charset="0"/>
              </a:rPr>
              <a:t>/ Myelocytes</a:t>
            </a:r>
            <a:endParaRPr lang="el-GR" altLang="en-US" sz="1600" b="1" dirty="0">
              <a:solidFill>
                <a:schemeClr val="tx2">
                  <a:lumMod val="75000"/>
                </a:schemeClr>
              </a:solidFill>
              <a:latin typeface="Cambria" panose="02040503050406030204" pitchFamily="18" charset="0"/>
              <a:ea typeface="Cambria" panose="02040503050406030204" pitchFamily="18" charset="0"/>
            </a:endParaRPr>
          </a:p>
          <a:p>
            <a:pPr eaLnBrk="1" hangingPunct="1">
              <a:lnSpc>
                <a:spcPct val="90000"/>
              </a:lnSpc>
            </a:pPr>
            <a:r>
              <a:rPr lang="en-US" altLang="en-US" sz="1600" dirty="0">
                <a:solidFill>
                  <a:schemeClr val="tx2">
                    <a:lumMod val="75000"/>
                  </a:schemeClr>
                </a:solidFill>
                <a:latin typeface="Cambria" panose="02040503050406030204" pitchFamily="18" charset="0"/>
                <a:ea typeface="Cambria" panose="02040503050406030204" pitchFamily="18" charset="0"/>
              </a:rPr>
              <a:t>CD33, CD13</a:t>
            </a:r>
          </a:p>
          <a:p>
            <a:pPr marL="0" indent="0" eaLnBrk="1" hangingPunct="1">
              <a:lnSpc>
                <a:spcPct val="90000"/>
              </a:lnSpc>
              <a:buNone/>
            </a:pPr>
            <a:endParaRPr lang="en-US" altLang="en-US" sz="1600" dirty="0">
              <a:solidFill>
                <a:schemeClr val="tx2">
                  <a:lumMod val="75000"/>
                </a:schemeClr>
              </a:solidFill>
              <a:latin typeface="Cambria" panose="02040503050406030204" pitchFamily="18" charset="0"/>
              <a:ea typeface="Cambria" panose="02040503050406030204" pitchFamily="18" charset="0"/>
            </a:endParaRPr>
          </a:p>
          <a:p>
            <a:pPr eaLnBrk="1" hangingPunct="1">
              <a:lnSpc>
                <a:spcPct val="90000"/>
              </a:lnSpc>
              <a:buFontTx/>
              <a:buNone/>
            </a:pPr>
            <a:r>
              <a:rPr lang="el-GR" altLang="en-US" sz="1600" b="1" dirty="0">
                <a:solidFill>
                  <a:schemeClr val="tx2">
                    <a:lumMod val="75000"/>
                  </a:schemeClr>
                </a:solidFill>
                <a:latin typeface="Cambria" panose="02040503050406030204" pitchFamily="18" charset="0"/>
                <a:ea typeface="Cambria" panose="02040503050406030204" pitchFamily="18" charset="0"/>
              </a:rPr>
              <a:t>Μονοκύτταρα</a:t>
            </a:r>
            <a:r>
              <a:rPr lang="en-GB" altLang="en-US" sz="1600" b="1" dirty="0">
                <a:solidFill>
                  <a:schemeClr val="tx2">
                    <a:lumMod val="75000"/>
                  </a:schemeClr>
                </a:solidFill>
                <a:latin typeface="Cambria" panose="02040503050406030204" pitchFamily="18" charset="0"/>
                <a:ea typeface="Cambria" panose="02040503050406030204" pitchFamily="18" charset="0"/>
              </a:rPr>
              <a:t>/Monocytes</a:t>
            </a:r>
            <a:endParaRPr lang="el-GR" altLang="en-US" sz="1600" b="1" dirty="0">
              <a:solidFill>
                <a:schemeClr val="tx2">
                  <a:lumMod val="75000"/>
                </a:schemeClr>
              </a:solidFill>
              <a:latin typeface="Cambria" panose="02040503050406030204" pitchFamily="18" charset="0"/>
              <a:ea typeface="Cambria" panose="02040503050406030204" pitchFamily="18" charset="0"/>
            </a:endParaRPr>
          </a:p>
          <a:p>
            <a:pPr eaLnBrk="1" hangingPunct="1">
              <a:lnSpc>
                <a:spcPct val="90000"/>
              </a:lnSpc>
            </a:pPr>
            <a:r>
              <a:rPr lang="en-US" altLang="en-US" sz="1600" dirty="0">
                <a:solidFill>
                  <a:schemeClr val="tx2">
                    <a:lumMod val="75000"/>
                  </a:schemeClr>
                </a:solidFill>
                <a:latin typeface="Cambria" panose="02040503050406030204" pitchFamily="18" charset="0"/>
                <a:ea typeface="Cambria" panose="02040503050406030204" pitchFamily="18" charset="0"/>
              </a:rPr>
              <a:t>CD64, CD14</a:t>
            </a:r>
          </a:p>
          <a:p>
            <a:pPr marL="0" indent="0" eaLnBrk="1" hangingPunct="1">
              <a:lnSpc>
                <a:spcPct val="90000"/>
              </a:lnSpc>
              <a:buNone/>
            </a:pPr>
            <a:endParaRPr lang="en-US" altLang="en-US" sz="1600" dirty="0">
              <a:solidFill>
                <a:schemeClr val="tx2">
                  <a:lumMod val="75000"/>
                </a:schemeClr>
              </a:solidFill>
              <a:latin typeface="Cambria" panose="02040503050406030204" pitchFamily="18" charset="0"/>
              <a:ea typeface="Cambria" panose="02040503050406030204" pitchFamily="18" charset="0"/>
            </a:endParaRPr>
          </a:p>
          <a:p>
            <a:pPr eaLnBrk="1" hangingPunct="1">
              <a:lnSpc>
                <a:spcPct val="90000"/>
              </a:lnSpc>
              <a:buFontTx/>
              <a:buNone/>
            </a:pPr>
            <a:r>
              <a:rPr lang="el-GR" altLang="en-US" sz="1600" b="1" dirty="0">
                <a:solidFill>
                  <a:schemeClr val="tx2">
                    <a:lumMod val="75000"/>
                  </a:schemeClr>
                </a:solidFill>
                <a:latin typeface="Cambria" panose="02040503050406030204" pitchFamily="18" charset="0"/>
                <a:ea typeface="Cambria" panose="02040503050406030204" pitchFamily="18" charset="0"/>
              </a:rPr>
              <a:t>Ερυθρά σειρά</a:t>
            </a:r>
            <a:r>
              <a:rPr lang="en-GB" altLang="en-US" sz="1600" b="1" dirty="0">
                <a:solidFill>
                  <a:schemeClr val="tx2">
                    <a:lumMod val="75000"/>
                  </a:schemeClr>
                </a:solidFill>
                <a:latin typeface="Cambria" panose="02040503050406030204" pitchFamily="18" charset="0"/>
                <a:ea typeface="Cambria" panose="02040503050406030204" pitchFamily="18" charset="0"/>
              </a:rPr>
              <a:t>/RBC lineage</a:t>
            </a:r>
            <a:endParaRPr lang="el-GR" altLang="en-US" sz="1600" b="1" dirty="0">
              <a:solidFill>
                <a:schemeClr val="tx2">
                  <a:lumMod val="75000"/>
                </a:schemeClr>
              </a:solidFill>
              <a:latin typeface="Cambria" panose="02040503050406030204" pitchFamily="18" charset="0"/>
              <a:ea typeface="Cambria" panose="02040503050406030204" pitchFamily="18" charset="0"/>
            </a:endParaRPr>
          </a:p>
          <a:p>
            <a:pPr eaLnBrk="1" hangingPunct="1">
              <a:lnSpc>
                <a:spcPct val="90000"/>
              </a:lnSpc>
            </a:pPr>
            <a:r>
              <a:rPr lang="en-US" altLang="en-US" sz="1600" dirty="0">
                <a:solidFill>
                  <a:schemeClr val="tx2">
                    <a:lumMod val="75000"/>
                  </a:schemeClr>
                </a:solidFill>
                <a:latin typeface="Cambria" panose="02040503050406030204" pitchFamily="18" charset="0"/>
                <a:ea typeface="Cambria" panose="02040503050406030204" pitchFamily="18" charset="0"/>
              </a:rPr>
              <a:t>CD71, </a:t>
            </a:r>
            <a:r>
              <a:rPr lang="el-GR" altLang="en-US" sz="1600" dirty="0" err="1">
                <a:solidFill>
                  <a:schemeClr val="tx2">
                    <a:lumMod val="75000"/>
                  </a:schemeClr>
                </a:solidFill>
                <a:latin typeface="Cambria" panose="02040503050406030204" pitchFamily="18" charset="0"/>
                <a:ea typeface="Cambria" panose="02040503050406030204" pitchFamily="18" charset="0"/>
              </a:rPr>
              <a:t>γλυκοφορίνη</a:t>
            </a:r>
            <a:r>
              <a:rPr lang="en-GB" altLang="en-US" sz="1600" dirty="0">
                <a:solidFill>
                  <a:schemeClr val="tx2">
                    <a:lumMod val="75000"/>
                  </a:schemeClr>
                </a:solidFill>
                <a:latin typeface="Cambria" panose="02040503050406030204" pitchFamily="18" charset="0"/>
                <a:ea typeface="Cambria" panose="02040503050406030204" pitchFamily="18" charset="0"/>
              </a:rPr>
              <a:t>/</a:t>
            </a:r>
            <a:r>
              <a:rPr lang="en-GB" altLang="en-US" sz="1600" dirty="0" err="1">
                <a:solidFill>
                  <a:schemeClr val="tx2">
                    <a:lumMod val="75000"/>
                  </a:schemeClr>
                </a:solidFill>
                <a:latin typeface="Cambria" panose="02040503050406030204" pitchFamily="18" charset="0"/>
                <a:ea typeface="Cambria" panose="02040503050406030204" pitchFamily="18" charset="0"/>
              </a:rPr>
              <a:t>glucophorin</a:t>
            </a:r>
            <a:endParaRPr lang="en-GB" altLang="en-US" sz="1600" dirty="0">
              <a:solidFill>
                <a:schemeClr val="tx2">
                  <a:lumMod val="75000"/>
                </a:schemeClr>
              </a:solidFill>
              <a:latin typeface="Cambria" panose="02040503050406030204" pitchFamily="18" charset="0"/>
              <a:ea typeface="Cambria" panose="02040503050406030204" pitchFamily="18" charset="0"/>
            </a:endParaRPr>
          </a:p>
          <a:p>
            <a:pPr marL="0" indent="0" eaLnBrk="1" hangingPunct="1">
              <a:lnSpc>
                <a:spcPct val="90000"/>
              </a:lnSpc>
              <a:buNone/>
            </a:pPr>
            <a:endParaRPr lang="el-GR" altLang="en-US" sz="1600" dirty="0">
              <a:solidFill>
                <a:schemeClr val="tx2">
                  <a:lumMod val="75000"/>
                </a:schemeClr>
              </a:solidFill>
              <a:latin typeface="Cambria" panose="02040503050406030204" pitchFamily="18" charset="0"/>
              <a:ea typeface="Cambria" panose="02040503050406030204" pitchFamily="18" charset="0"/>
            </a:endParaRPr>
          </a:p>
          <a:p>
            <a:pPr eaLnBrk="1" hangingPunct="1">
              <a:lnSpc>
                <a:spcPct val="90000"/>
              </a:lnSpc>
              <a:buFontTx/>
              <a:buNone/>
            </a:pPr>
            <a:r>
              <a:rPr lang="en-US" altLang="en-US" sz="1600" b="1" dirty="0">
                <a:solidFill>
                  <a:schemeClr val="tx2">
                    <a:lumMod val="75000"/>
                  </a:schemeClr>
                </a:solidFill>
                <a:latin typeface="Cambria" panose="02040503050406030204" pitchFamily="18" charset="0"/>
                <a:ea typeface="Cambria" panose="02040503050406030204" pitchFamily="18" charset="0"/>
              </a:rPr>
              <a:t>M</a:t>
            </a:r>
            <a:r>
              <a:rPr lang="el-GR" altLang="en-US" sz="1600" b="1" dirty="0" err="1">
                <a:solidFill>
                  <a:schemeClr val="tx2">
                    <a:lumMod val="75000"/>
                  </a:schemeClr>
                </a:solidFill>
                <a:latin typeface="Cambria" panose="02040503050406030204" pitchFamily="18" charset="0"/>
                <a:ea typeface="Cambria" panose="02040503050406030204" pitchFamily="18" charset="0"/>
              </a:rPr>
              <a:t>εγακαρυοκύτταρα</a:t>
            </a:r>
            <a:r>
              <a:rPr lang="el-GR" altLang="en-US" sz="1600" b="1" dirty="0">
                <a:solidFill>
                  <a:schemeClr val="tx2">
                    <a:lumMod val="75000"/>
                  </a:schemeClr>
                </a:solidFill>
                <a:latin typeface="Cambria" panose="02040503050406030204" pitchFamily="18" charset="0"/>
                <a:ea typeface="Cambria" panose="02040503050406030204" pitchFamily="18" charset="0"/>
              </a:rPr>
              <a:t> </a:t>
            </a:r>
            <a:r>
              <a:rPr lang="en-GB" altLang="en-US" sz="1600" b="1" dirty="0">
                <a:solidFill>
                  <a:schemeClr val="tx2">
                    <a:lumMod val="75000"/>
                  </a:schemeClr>
                </a:solidFill>
                <a:latin typeface="Cambria" panose="02040503050406030204" pitchFamily="18" charset="0"/>
                <a:ea typeface="Cambria" panose="02040503050406030204" pitchFamily="18" charset="0"/>
              </a:rPr>
              <a:t>/</a:t>
            </a:r>
            <a:r>
              <a:rPr lang="en-GB" altLang="en-US" sz="1600" b="1" dirty="0" err="1">
                <a:solidFill>
                  <a:schemeClr val="tx2">
                    <a:lumMod val="75000"/>
                  </a:schemeClr>
                </a:solidFill>
                <a:latin typeface="Cambria" panose="02040503050406030204" pitchFamily="18" charset="0"/>
                <a:ea typeface="Cambria" panose="02040503050406030204" pitchFamily="18" charset="0"/>
              </a:rPr>
              <a:t>Megacaryocytes</a:t>
            </a:r>
            <a:endParaRPr lang="el-GR" altLang="en-US" sz="1600" b="1" dirty="0">
              <a:solidFill>
                <a:schemeClr val="tx2">
                  <a:lumMod val="75000"/>
                </a:schemeClr>
              </a:solidFill>
              <a:latin typeface="Cambria" panose="02040503050406030204" pitchFamily="18" charset="0"/>
              <a:ea typeface="Cambria" panose="02040503050406030204" pitchFamily="18" charset="0"/>
            </a:endParaRPr>
          </a:p>
          <a:p>
            <a:pPr eaLnBrk="1" hangingPunct="1">
              <a:lnSpc>
                <a:spcPct val="90000"/>
              </a:lnSpc>
              <a:buFontTx/>
              <a:buNone/>
            </a:pPr>
            <a:endParaRPr lang="el-GR" altLang="en-US" sz="1600" dirty="0">
              <a:solidFill>
                <a:schemeClr val="tx2">
                  <a:lumMod val="75000"/>
                </a:schemeClr>
              </a:solidFill>
              <a:latin typeface="Cambria" panose="02040503050406030204" pitchFamily="18" charset="0"/>
              <a:ea typeface="Cambria" panose="02040503050406030204" pitchFamily="18" charset="0"/>
            </a:endParaRPr>
          </a:p>
          <a:p>
            <a:pPr eaLnBrk="1" hangingPunct="1">
              <a:lnSpc>
                <a:spcPct val="90000"/>
              </a:lnSpc>
            </a:pPr>
            <a:r>
              <a:rPr lang="en-US" altLang="en-US" sz="1600" dirty="0">
                <a:solidFill>
                  <a:schemeClr val="tx2">
                    <a:lumMod val="75000"/>
                  </a:schemeClr>
                </a:solidFill>
                <a:latin typeface="Cambria" panose="02040503050406030204" pitchFamily="18" charset="0"/>
                <a:ea typeface="Cambria" panose="02040503050406030204" pitchFamily="18" charset="0"/>
              </a:rPr>
              <a:t>CD41, CD61</a:t>
            </a:r>
          </a:p>
        </p:txBody>
      </p:sp>
    </p:spTree>
    <p:extLst>
      <p:ext uri="{BB962C8B-B14F-4D97-AF65-F5344CB8AC3E}">
        <p14:creationId xmlns:p14="http://schemas.microsoft.com/office/powerpoint/2010/main" val="1792227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p:cNvSpPr>
            <a:spLocks noChangeArrowheads="1"/>
          </p:cNvSpPr>
          <p:nvPr/>
        </p:nvSpPr>
        <p:spPr bwMode="auto">
          <a:xfrm>
            <a:off x="0" y="285728"/>
            <a:ext cx="9144000" cy="830997"/>
          </a:xfrm>
          <a:prstGeom prst="rect">
            <a:avLst/>
          </a:prstGeom>
          <a:noFill/>
          <a:ln w="9525">
            <a:noFill/>
            <a:miter lim="800000"/>
            <a:headEnd/>
            <a:tailEnd/>
          </a:ln>
        </p:spPr>
        <p:txBody>
          <a:bodyPr wrap="square">
            <a:spAutoFit/>
          </a:bodyPr>
          <a:lstStyle/>
          <a:p>
            <a:pPr algn="ctr"/>
            <a:r>
              <a:rPr lang="el-GR" sz="2400" b="1" dirty="0">
                <a:solidFill>
                  <a:srgbClr val="C00000"/>
                </a:solidFill>
                <a:latin typeface="Cambria" panose="02040503050406030204" pitchFamily="18" charset="0"/>
              </a:rPr>
              <a:t> Ταυτοποίηση της σειράς προέλευσης της ΟΛ</a:t>
            </a:r>
          </a:p>
          <a:p>
            <a:pPr algn="ctr"/>
            <a:r>
              <a:rPr lang="el-GR" sz="2400" b="1" dirty="0">
                <a:solidFill>
                  <a:srgbClr val="C00000"/>
                </a:solidFill>
                <a:latin typeface="Cambria" panose="02040503050406030204" pitchFamily="18" charset="0"/>
              </a:rPr>
              <a:t>(</a:t>
            </a:r>
            <a:r>
              <a:rPr lang="en-US" sz="2400" b="1" dirty="0">
                <a:solidFill>
                  <a:srgbClr val="C00000"/>
                </a:solidFill>
                <a:latin typeface="Cambria" panose="02040503050406030204" pitchFamily="18" charset="0"/>
              </a:rPr>
              <a:t>lineage assignment)</a:t>
            </a:r>
            <a:endParaRPr lang="el-GR" sz="2400" b="1" dirty="0">
              <a:solidFill>
                <a:srgbClr val="C00000"/>
              </a:solidFill>
              <a:latin typeface="Cambria" panose="02040503050406030204" pitchFamily="18" charset="0"/>
            </a:endParaRPr>
          </a:p>
        </p:txBody>
      </p:sp>
      <p:sp>
        <p:nvSpPr>
          <p:cNvPr id="3" name="Rectangle 8"/>
          <p:cNvSpPr>
            <a:spLocks noChangeArrowheads="1"/>
          </p:cNvSpPr>
          <p:nvPr/>
        </p:nvSpPr>
        <p:spPr bwMode="auto">
          <a:xfrm>
            <a:off x="18651" y="1484784"/>
            <a:ext cx="9144000" cy="830997"/>
          </a:xfrm>
          <a:prstGeom prst="rect">
            <a:avLst/>
          </a:prstGeom>
          <a:noFill/>
          <a:ln w="9525">
            <a:noFill/>
            <a:miter lim="800000"/>
            <a:headEnd/>
            <a:tailEnd/>
          </a:ln>
        </p:spPr>
        <p:txBody>
          <a:bodyPr wrap="square">
            <a:spAutoFit/>
          </a:bodyPr>
          <a:lstStyle/>
          <a:p>
            <a:pPr algn="ctr"/>
            <a:r>
              <a:rPr lang="en-US" sz="2400" b="1" dirty="0">
                <a:solidFill>
                  <a:schemeClr val="tx2">
                    <a:lumMod val="50000"/>
                  </a:schemeClr>
                </a:solidFill>
                <a:latin typeface="Cambria" panose="02040503050406030204" pitchFamily="18" charset="0"/>
              </a:rPr>
              <a:t> </a:t>
            </a:r>
            <a:r>
              <a:rPr lang="el-GR" sz="2400" b="1" dirty="0">
                <a:solidFill>
                  <a:schemeClr val="tx2">
                    <a:lumMod val="50000"/>
                  </a:schemeClr>
                </a:solidFill>
                <a:latin typeface="Cambria" panose="02040503050406030204" pitchFamily="18" charset="0"/>
              </a:rPr>
              <a:t>Είναι αρκετοί οι παραπάνω δείκτες;;;;</a:t>
            </a:r>
            <a:endParaRPr lang="en-GB" sz="2400" b="1" dirty="0">
              <a:solidFill>
                <a:schemeClr val="tx2">
                  <a:lumMod val="50000"/>
                </a:schemeClr>
              </a:solidFill>
              <a:latin typeface="Cambria" panose="02040503050406030204" pitchFamily="18" charset="0"/>
            </a:endParaRPr>
          </a:p>
          <a:p>
            <a:pPr algn="ctr"/>
            <a:r>
              <a:rPr lang="en-US" sz="2400" b="1" dirty="0">
                <a:solidFill>
                  <a:schemeClr val="tx2">
                    <a:lumMod val="50000"/>
                  </a:schemeClr>
                </a:solidFill>
                <a:latin typeface="Cambria" panose="02040503050406030204" pitchFamily="18" charset="0"/>
              </a:rPr>
              <a:t>Are the above markers enough????</a:t>
            </a:r>
            <a:endParaRPr lang="el-GR" sz="2400" b="1" dirty="0">
              <a:solidFill>
                <a:schemeClr val="tx2">
                  <a:lumMod val="50000"/>
                </a:schemeClr>
              </a:solidFill>
              <a:latin typeface="Cambria" panose="02040503050406030204" pitchFamily="18" charset="0"/>
            </a:endParaRPr>
          </a:p>
        </p:txBody>
      </p:sp>
      <p:sp>
        <p:nvSpPr>
          <p:cNvPr id="4" name="Rectangle 8"/>
          <p:cNvSpPr>
            <a:spLocks noChangeArrowheads="1"/>
          </p:cNvSpPr>
          <p:nvPr/>
        </p:nvSpPr>
        <p:spPr bwMode="auto">
          <a:xfrm>
            <a:off x="323528" y="2523601"/>
            <a:ext cx="8244408" cy="830997"/>
          </a:xfrm>
          <a:prstGeom prst="rect">
            <a:avLst/>
          </a:prstGeom>
          <a:noFill/>
          <a:ln w="9525">
            <a:noFill/>
            <a:miter lim="800000"/>
            <a:headEnd/>
            <a:tailEnd/>
          </a:ln>
        </p:spPr>
        <p:txBody>
          <a:bodyPr wrap="square">
            <a:spAutoFit/>
          </a:bodyPr>
          <a:lstStyle/>
          <a:p>
            <a:pPr algn="ctr"/>
            <a:r>
              <a:rPr lang="en-US" sz="2400" b="1" dirty="0">
                <a:solidFill>
                  <a:schemeClr val="tx2">
                    <a:lumMod val="50000"/>
                  </a:schemeClr>
                </a:solidFill>
                <a:latin typeface="Cambria" panose="02040503050406030204" pitchFamily="18" charset="0"/>
              </a:rPr>
              <a:t> </a:t>
            </a:r>
            <a:r>
              <a:rPr lang="el-GR" sz="2400" b="1" dirty="0">
                <a:solidFill>
                  <a:schemeClr val="tx2">
                    <a:lumMod val="50000"/>
                  </a:schemeClr>
                </a:solidFill>
                <a:latin typeface="Cambria" panose="02040503050406030204" pitchFamily="18" charset="0"/>
              </a:rPr>
              <a:t>ΌΧΙ!!!</a:t>
            </a:r>
            <a:endParaRPr lang="en-GB" sz="2400" b="1" dirty="0">
              <a:solidFill>
                <a:schemeClr val="tx2">
                  <a:lumMod val="50000"/>
                </a:schemeClr>
              </a:solidFill>
              <a:latin typeface="Cambria" panose="02040503050406030204" pitchFamily="18" charset="0"/>
            </a:endParaRPr>
          </a:p>
          <a:p>
            <a:pPr algn="ctr"/>
            <a:r>
              <a:rPr lang="en-GB" sz="2400" b="1" dirty="0">
                <a:solidFill>
                  <a:schemeClr val="tx2">
                    <a:lumMod val="50000"/>
                  </a:schemeClr>
                </a:solidFill>
                <a:latin typeface="Cambria" panose="02040503050406030204" pitchFamily="18" charset="0"/>
              </a:rPr>
              <a:t>NO </a:t>
            </a:r>
            <a:endParaRPr lang="el-GR" sz="2400" b="1" dirty="0">
              <a:solidFill>
                <a:schemeClr val="tx2">
                  <a:lumMod val="50000"/>
                </a:schemeClr>
              </a:solidFill>
              <a:latin typeface="Cambria" panose="02040503050406030204" pitchFamily="18" charset="0"/>
            </a:endParaRPr>
          </a:p>
        </p:txBody>
      </p:sp>
      <p:sp>
        <p:nvSpPr>
          <p:cNvPr id="5" name="Rectangle 8"/>
          <p:cNvSpPr>
            <a:spLocks noChangeArrowheads="1"/>
          </p:cNvSpPr>
          <p:nvPr/>
        </p:nvSpPr>
        <p:spPr bwMode="auto">
          <a:xfrm>
            <a:off x="-24757" y="3645024"/>
            <a:ext cx="9144000" cy="1938992"/>
          </a:xfrm>
          <a:prstGeom prst="rect">
            <a:avLst/>
          </a:prstGeom>
          <a:noFill/>
          <a:ln w="9525">
            <a:noFill/>
            <a:miter lim="800000"/>
            <a:headEnd/>
            <a:tailEnd/>
          </a:ln>
        </p:spPr>
        <p:txBody>
          <a:bodyPr wrap="square">
            <a:spAutoFit/>
          </a:bodyPr>
          <a:lstStyle/>
          <a:p>
            <a:pPr algn="ctr"/>
            <a:r>
              <a:rPr lang="en-US" sz="2400" b="1" dirty="0">
                <a:solidFill>
                  <a:schemeClr val="tx2">
                    <a:lumMod val="50000"/>
                  </a:schemeClr>
                </a:solidFill>
                <a:latin typeface="Cambria" panose="02040503050406030204" pitchFamily="18" charset="0"/>
              </a:rPr>
              <a:t> </a:t>
            </a:r>
            <a:r>
              <a:rPr lang="el-GR" sz="2400" b="1" dirty="0">
                <a:solidFill>
                  <a:schemeClr val="tx2">
                    <a:lumMod val="50000"/>
                  </a:schemeClr>
                </a:solidFill>
                <a:latin typeface="Cambria" panose="02040503050406030204" pitchFamily="18" charset="0"/>
              </a:rPr>
              <a:t>Διότι τα λευχαιμικά κύτταρα συχνά εκφράζουν παθολογικά </a:t>
            </a:r>
          </a:p>
          <a:p>
            <a:pPr algn="ctr"/>
            <a:r>
              <a:rPr lang="el-GR" sz="2400" b="1" dirty="0">
                <a:solidFill>
                  <a:schemeClr val="tx2">
                    <a:lumMod val="50000"/>
                  </a:schemeClr>
                </a:solidFill>
                <a:latin typeface="Cambria" panose="02040503050406030204" pitchFamily="18" charset="0"/>
              </a:rPr>
              <a:t>δείκτες από άλλες σειρές!!</a:t>
            </a:r>
            <a:endParaRPr lang="en-GB" sz="2400" b="1" dirty="0">
              <a:solidFill>
                <a:schemeClr val="tx2">
                  <a:lumMod val="50000"/>
                </a:schemeClr>
              </a:solidFill>
              <a:latin typeface="Cambria" panose="02040503050406030204" pitchFamily="18" charset="0"/>
            </a:endParaRPr>
          </a:p>
          <a:p>
            <a:pPr algn="ctr"/>
            <a:endParaRPr lang="en-GB" sz="2400" b="1" dirty="0">
              <a:solidFill>
                <a:schemeClr val="tx2">
                  <a:lumMod val="50000"/>
                </a:schemeClr>
              </a:solidFill>
              <a:latin typeface="Cambria" panose="02040503050406030204" pitchFamily="18" charset="0"/>
            </a:endParaRPr>
          </a:p>
          <a:p>
            <a:pPr algn="ctr"/>
            <a:r>
              <a:rPr lang="en-US" sz="2400" b="1" dirty="0">
                <a:solidFill>
                  <a:schemeClr val="tx2">
                    <a:lumMod val="50000"/>
                  </a:schemeClr>
                </a:solidFill>
                <a:latin typeface="Cambria" panose="02040503050406030204" pitchFamily="18" charset="0"/>
              </a:rPr>
              <a:t>Because leukemic cells</a:t>
            </a:r>
          </a:p>
          <a:p>
            <a:pPr algn="ctr"/>
            <a:r>
              <a:rPr lang="en-US" sz="2400" b="1" dirty="0">
                <a:solidFill>
                  <a:schemeClr val="tx2">
                    <a:lumMod val="50000"/>
                  </a:schemeClr>
                </a:solidFill>
                <a:latin typeface="Cambria" panose="02040503050406030204" pitchFamily="18" charset="0"/>
              </a:rPr>
              <a:t>they often express aberrantly antigens from other lines!!</a:t>
            </a:r>
            <a:endParaRPr lang="el-GR" sz="2400" b="1" dirty="0">
              <a:solidFill>
                <a:schemeClr val="tx2">
                  <a:lumMod val="50000"/>
                </a:schemeClr>
              </a:solidFill>
              <a:latin typeface="Cambria" panose="02040503050406030204" pitchFamily="18" charset="0"/>
            </a:endParaRPr>
          </a:p>
        </p:txBody>
      </p:sp>
    </p:spTree>
    <p:custDataLst>
      <p:tags r:id="rId1"/>
    </p:custDataLst>
    <p:extLst>
      <p:ext uri="{BB962C8B-B14F-4D97-AF65-F5344CB8AC3E}">
        <p14:creationId xmlns:p14="http://schemas.microsoft.com/office/powerpoint/2010/main" val="203828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3" name="Picture 5"/>
          <p:cNvPicPr>
            <a:picLocks noChangeAspect="1" noChangeArrowheads="1"/>
          </p:cNvPicPr>
          <p:nvPr/>
        </p:nvPicPr>
        <p:blipFill>
          <a:blip r:embed="rId3" cstate="print"/>
          <a:srcRect/>
          <a:stretch>
            <a:fillRect/>
          </a:stretch>
        </p:blipFill>
        <p:spPr bwMode="auto">
          <a:xfrm>
            <a:off x="214282" y="285728"/>
            <a:ext cx="2867025" cy="2876550"/>
          </a:xfrm>
          <a:prstGeom prst="rect">
            <a:avLst/>
          </a:prstGeom>
          <a:noFill/>
          <a:ln w="9525">
            <a:noFill/>
            <a:miter lim="800000"/>
            <a:headEnd/>
            <a:tailEnd/>
          </a:ln>
          <a:effectLst/>
        </p:spPr>
      </p:pic>
      <p:pic>
        <p:nvPicPr>
          <p:cNvPr id="22535" name="Picture 7"/>
          <p:cNvPicPr>
            <a:picLocks noChangeAspect="1" noChangeArrowheads="1"/>
          </p:cNvPicPr>
          <p:nvPr/>
        </p:nvPicPr>
        <p:blipFill>
          <a:blip r:embed="rId4" cstate="print"/>
          <a:srcRect/>
          <a:stretch>
            <a:fillRect/>
          </a:stretch>
        </p:blipFill>
        <p:spPr bwMode="auto">
          <a:xfrm>
            <a:off x="5572132" y="357166"/>
            <a:ext cx="2643205" cy="2651987"/>
          </a:xfrm>
          <a:prstGeom prst="rect">
            <a:avLst/>
          </a:prstGeom>
          <a:noFill/>
          <a:ln w="9525">
            <a:noFill/>
            <a:miter lim="800000"/>
            <a:headEnd/>
            <a:tailEnd/>
          </a:ln>
          <a:effectLst/>
        </p:spPr>
      </p:pic>
      <p:pic>
        <p:nvPicPr>
          <p:cNvPr id="22536" name="Picture 8"/>
          <p:cNvPicPr>
            <a:picLocks noChangeAspect="1" noChangeArrowheads="1"/>
          </p:cNvPicPr>
          <p:nvPr/>
        </p:nvPicPr>
        <p:blipFill>
          <a:blip r:embed="rId5" cstate="print"/>
          <a:srcRect/>
          <a:stretch>
            <a:fillRect/>
          </a:stretch>
        </p:blipFill>
        <p:spPr bwMode="auto">
          <a:xfrm>
            <a:off x="3000364" y="357166"/>
            <a:ext cx="2643206" cy="2651987"/>
          </a:xfrm>
          <a:prstGeom prst="rect">
            <a:avLst/>
          </a:prstGeom>
          <a:noFill/>
          <a:ln w="9525">
            <a:noFill/>
            <a:miter lim="800000"/>
            <a:headEnd/>
            <a:tailEnd/>
          </a:ln>
          <a:effectLst/>
        </p:spPr>
      </p:pic>
      <p:pic>
        <p:nvPicPr>
          <p:cNvPr id="22537" name="Picture 9"/>
          <p:cNvPicPr>
            <a:picLocks noChangeAspect="1" noChangeArrowheads="1"/>
          </p:cNvPicPr>
          <p:nvPr/>
        </p:nvPicPr>
        <p:blipFill>
          <a:blip r:embed="rId6" cstate="print"/>
          <a:srcRect/>
          <a:stretch>
            <a:fillRect/>
          </a:stretch>
        </p:blipFill>
        <p:spPr bwMode="auto">
          <a:xfrm>
            <a:off x="571472" y="3214686"/>
            <a:ext cx="2366959" cy="2374823"/>
          </a:xfrm>
          <a:prstGeom prst="rect">
            <a:avLst/>
          </a:prstGeom>
          <a:noFill/>
          <a:ln w="9525">
            <a:noFill/>
            <a:miter lim="800000"/>
            <a:headEnd/>
            <a:tailEnd/>
          </a:ln>
          <a:effectLst/>
        </p:spPr>
      </p:pic>
      <p:pic>
        <p:nvPicPr>
          <p:cNvPr id="22541" name="Picture 13"/>
          <p:cNvPicPr>
            <a:picLocks noChangeAspect="1" noChangeArrowheads="1"/>
          </p:cNvPicPr>
          <p:nvPr/>
        </p:nvPicPr>
        <p:blipFill>
          <a:blip r:embed="rId7" cstate="print"/>
          <a:srcRect/>
          <a:stretch>
            <a:fillRect/>
          </a:stretch>
        </p:blipFill>
        <p:spPr bwMode="auto">
          <a:xfrm>
            <a:off x="3071802" y="3071810"/>
            <a:ext cx="2800350" cy="2876550"/>
          </a:xfrm>
          <a:prstGeom prst="rect">
            <a:avLst/>
          </a:prstGeom>
          <a:noFill/>
          <a:ln w="9525">
            <a:noFill/>
            <a:miter lim="800000"/>
            <a:headEnd/>
            <a:tailEnd/>
          </a:ln>
          <a:effectLst/>
        </p:spPr>
      </p:pic>
      <p:pic>
        <p:nvPicPr>
          <p:cNvPr id="22542" name="Picture 14"/>
          <p:cNvPicPr>
            <a:picLocks noChangeAspect="1" noChangeArrowheads="1"/>
          </p:cNvPicPr>
          <p:nvPr/>
        </p:nvPicPr>
        <p:blipFill>
          <a:blip r:embed="rId8" cstate="print"/>
          <a:srcRect/>
          <a:stretch>
            <a:fillRect/>
          </a:stretch>
        </p:blipFill>
        <p:spPr bwMode="auto">
          <a:xfrm>
            <a:off x="6429388" y="4853872"/>
            <a:ext cx="1951038" cy="2004128"/>
          </a:xfrm>
          <a:prstGeom prst="rect">
            <a:avLst/>
          </a:prstGeom>
          <a:noFill/>
          <a:ln w="9525">
            <a:noFill/>
            <a:miter lim="800000"/>
            <a:headEnd/>
            <a:tailEnd/>
          </a:ln>
          <a:effectLst/>
        </p:spPr>
      </p:pic>
      <p:pic>
        <p:nvPicPr>
          <p:cNvPr id="22543" name="Picture 15"/>
          <p:cNvPicPr>
            <a:picLocks noChangeAspect="1" noChangeArrowheads="1"/>
          </p:cNvPicPr>
          <p:nvPr/>
        </p:nvPicPr>
        <p:blipFill>
          <a:blip r:embed="rId9" cstate="print"/>
          <a:srcRect/>
          <a:stretch>
            <a:fillRect/>
          </a:stretch>
        </p:blipFill>
        <p:spPr bwMode="auto">
          <a:xfrm>
            <a:off x="6429388" y="3000372"/>
            <a:ext cx="1928826" cy="1981311"/>
          </a:xfrm>
          <a:prstGeom prst="rect">
            <a:avLst/>
          </a:prstGeom>
          <a:noFill/>
          <a:ln w="9525">
            <a:noFill/>
            <a:miter lim="800000"/>
            <a:headEnd/>
            <a:tailEnd/>
          </a:ln>
          <a:effectLst/>
        </p:spPr>
      </p:pic>
      <p:sp>
        <p:nvSpPr>
          <p:cNvPr id="13" name="Rectangle 8"/>
          <p:cNvSpPr>
            <a:spLocks noChangeArrowheads="1"/>
          </p:cNvSpPr>
          <p:nvPr/>
        </p:nvSpPr>
        <p:spPr bwMode="auto">
          <a:xfrm>
            <a:off x="467544" y="6049052"/>
            <a:ext cx="6264696" cy="523220"/>
          </a:xfrm>
          <a:prstGeom prst="rect">
            <a:avLst/>
          </a:prstGeom>
          <a:noFill/>
          <a:ln w="9525">
            <a:noFill/>
            <a:miter lim="800000"/>
            <a:headEnd/>
            <a:tailEnd/>
          </a:ln>
        </p:spPr>
        <p:txBody>
          <a:bodyPr wrap="square">
            <a:spAutoFit/>
          </a:bodyPr>
          <a:lstStyle/>
          <a:p>
            <a:pPr algn="ctr"/>
            <a:r>
              <a:rPr lang="el-GR" sz="2800" b="1" dirty="0">
                <a:solidFill>
                  <a:schemeClr val="tx2">
                    <a:lumMod val="75000"/>
                  </a:schemeClr>
                </a:solidFill>
                <a:latin typeface="Cambria" panose="02040503050406030204" pitchFamily="18" charset="0"/>
                <a:ea typeface="Cambria" panose="02040503050406030204" pitchFamily="18" charset="0"/>
              </a:rPr>
              <a:t>Β ΟΛΛ</a:t>
            </a:r>
            <a:r>
              <a:rPr lang="en-GB" sz="2800" b="1" dirty="0">
                <a:solidFill>
                  <a:schemeClr val="tx2">
                    <a:lumMod val="75000"/>
                  </a:schemeClr>
                </a:solidFill>
                <a:latin typeface="Cambria" panose="02040503050406030204" pitchFamily="18" charset="0"/>
                <a:ea typeface="Cambria" panose="02040503050406030204" pitchFamily="18" charset="0"/>
              </a:rPr>
              <a:t>/ B-ALL</a:t>
            </a:r>
            <a:endParaRPr lang="el-GR" sz="2800" b="1" dirty="0">
              <a:solidFill>
                <a:schemeClr val="tx2">
                  <a:lumMod val="75000"/>
                </a:schemeClr>
              </a:solidFill>
              <a:latin typeface="Cambria" panose="02040503050406030204" pitchFamily="18" charset="0"/>
              <a:ea typeface="Cambria" panose="02040503050406030204" pitchFamily="18" charset="0"/>
            </a:endParaRPr>
          </a:p>
        </p:txBody>
      </p:sp>
    </p:spTree>
    <p:custDataLst>
      <p:tags r:id="rId1"/>
    </p:custDataLst>
    <p:extLst>
      <p:ext uri="{BB962C8B-B14F-4D97-AF65-F5344CB8AC3E}">
        <p14:creationId xmlns:p14="http://schemas.microsoft.com/office/powerpoint/2010/main" val="11681867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cstate="print"/>
          <a:srcRect/>
          <a:stretch>
            <a:fillRect/>
          </a:stretch>
        </p:blipFill>
        <p:spPr bwMode="auto">
          <a:xfrm>
            <a:off x="142844" y="214290"/>
            <a:ext cx="3286116" cy="3546251"/>
          </a:xfrm>
          <a:prstGeom prst="rect">
            <a:avLst/>
          </a:prstGeom>
          <a:noFill/>
          <a:ln w="9525">
            <a:noFill/>
            <a:miter lim="800000"/>
            <a:headEnd/>
            <a:tailEnd/>
          </a:ln>
          <a:effectLst/>
        </p:spPr>
      </p:pic>
      <p:pic>
        <p:nvPicPr>
          <p:cNvPr id="4101" name="Picture 5"/>
          <p:cNvPicPr>
            <a:picLocks noChangeAspect="1" noChangeArrowheads="1"/>
          </p:cNvPicPr>
          <p:nvPr/>
        </p:nvPicPr>
        <p:blipFill>
          <a:blip r:embed="rId4" cstate="print"/>
          <a:srcRect/>
          <a:stretch>
            <a:fillRect/>
          </a:stretch>
        </p:blipFill>
        <p:spPr bwMode="auto">
          <a:xfrm>
            <a:off x="0" y="3929066"/>
            <a:ext cx="2285984" cy="2289532"/>
          </a:xfrm>
          <a:prstGeom prst="rect">
            <a:avLst/>
          </a:prstGeom>
          <a:noFill/>
          <a:ln w="9525">
            <a:noFill/>
            <a:miter lim="800000"/>
            <a:headEnd/>
            <a:tailEnd/>
          </a:ln>
          <a:effectLst/>
        </p:spPr>
      </p:pic>
      <p:pic>
        <p:nvPicPr>
          <p:cNvPr id="4102" name="Picture 6"/>
          <p:cNvPicPr>
            <a:picLocks noChangeAspect="1" noChangeArrowheads="1"/>
          </p:cNvPicPr>
          <p:nvPr/>
        </p:nvPicPr>
        <p:blipFill>
          <a:blip r:embed="rId5" cstate="print"/>
          <a:srcRect/>
          <a:stretch>
            <a:fillRect/>
          </a:stretch>
        </p:blipFill>
        <p:spPr bwMode="auto">
          <a:xfrm>
            <a:off x="2285984" y="3925494"/>
            <a:ext cx="2286016" cy="2289564"/>
          </a:xfrm>
          <a:prstGeom prst="rect">
            <a:avLst/>
          </a:prstGeom>
          <a:noFill/>
          <a:ln w="9525">
            <a:noFill/>
            <a:miter lim="800000"/>
            <a:headEnd/>
            <a:tailEnd/>
          </a:ln>
          <a:effectLst/>
        </p:spPr>
      </p:pic>
      <p:pic>
        <p:nvPicPr>
          <p:cNvPr id="4103" name="Picture 7"/>
          <p:cNvPicPr>
            <a:picLocks noChangeAspect="1" noChangeArrowheads="1"/>
          </p:cNvPicPr>
          <p:nvPr/>
        </p:nvPicPr>
        <p:blipFill>
          <a:blip r:embed="rId6" cstate="print"/>
          <a:srcRect/>
          <a:stretch>
            <a:fillRect/>
          </a:stretch>
        </p:blipFill>
        <p:spPr bwMode="auto">
          <a:xfrm>
            <a:off x="4572000" y="3929066"/>
            <a:ext cx="2286016" cy="2289564"/>
          </a:xfrm>
          <a:prstGeom prst="rect">
            <a:avLst/>
          </a:prstGeom>
          <a:noFill/>
          <a:ln w="9525">
            <a:noFill/>
            <a:miter lim="800000"/>
            <a:headEnd/>
            <a:tailEnd/>
          </a:ln>
          <a:effectLst/>
        </p:spPr>
      </p:pic>
      <p:pic>
        <p:nvPicPr>
          <p:cNvPr id="4104" name="Picture 8"/>
          <p:cNvPicPr>
            <a:picLocks noChangeAspect="1" noChangeArrowheads="1"/>
          </p:cNvPicPr>
          <p:nvPr/>
        </p:nvPicPr>
        <p:blipFill>
          <a:blip r:embed="rId7" cstate="print"/>
          <a:srcRect/>
          <a:stretch>
            <a:fillRect/>
          </a:stretch>
        </p:blipFill>
        <p:spPr bwMode="auto">
          <a:xfrm>
            <a:off x="6858016" y="3929066"/>
            <a:ext cx="2285984" cy="2289532"/>
          </a:xfrm>
          <a:prstGeom prst="rect">
            <a:avLst/>
          </a:prstGeom>
          <a:noFill/>
          <a:ln w="9525">
            <a:noFill/>
            <a:miter lim="800000"/>
            <a:headEnd/>
            <a:tailEnd/>
          </a:ln>
          <a:effectLst/>
        </p:spPr>
      </p:pic>
      <p:pic>
        <p:nvPicPr>
          <p:cNvPr id="7" name="Picture 4"/>
          <p:cNvPicPr>
            <a:picLocks noChangeAspect="1" noChangeArrowheads="1"/>
          </p:cNvPicPr>
          <p:nvPr/>
        </p:nvPicPr>
        <p:blipFill>
          <a:blip r:embed="rId8" cstate="print"/>
          <a:srcRect/>
          <a:stretch>
            <a:fillRect/>
          </a:stretch>
        </p:blipFill>
        <p:spPr bwMode="auto">
          <a:xfrm>
            <a:off x="3571868" y="214290"/>
            <a:ext cx="2928938" cy="3271838"/>
          </a:xfrm>
          <a:prstGeom prst="rect">
            <a:avLst/>
          </a:prstGeom>
          <a:noFill/>
          <a:ln w="9525">
            <a:noFill/>
            <a:miter lim="800000"/>
            <a:headEnd/>
            <a:tailEnd/>
          </a:ln>
          <a:effectLst/>
        </p:spPr>
      </p:pic>
      <p:pic>
        <p:nvPicPr>
          <p:cNvPr id="8" name="Picture 5"/>
          <p:cNvPicPr>
            <a:picLocks noChangeAspect="1" noChangeArrowheads="1"/>
          </p:cNvPicPr>
          <p:nvPr/>
        </p:nvPicPr>
        <p:blipFill>
          <a:blip r:embed="rId9" cstate="print"/>
          <a:srcRect/>
          <a:stretch>
            <a:fillRect/>
          </a:stretch>
        </p:blipFill>
        <p:spPr bwMode="auto">
          <a:xfrm>
            <a:off x="6858016" y="0"/>
            <a:ext cx="1714152" cy="1915250"/>
          </a:xfrm>
          <a:prstGeom prst="rect">
            <a:avLst/>
          </a:prstGeom>
          <a:noFill/>
          <a:ln w="9525">
            <a:noFill/>
            <a:miter lim="800000"/>
            <a:headEnd/>
            <a:tailEnd/>
          </a:ln>
          <a:effectLst/>
        </p:spPr>
      </p:pic>
      <p:pic>
        <p:nvPicPr>
          <p:cNvPr id="9" name="Picture 6"/>
          <p:cNvPicPr>
            <a:picLocks noChangeAspect="1" noChangeArrowheads="1"/>
          </p:cNvPicPr>
          <p:nvPr/>
        </p:nvPicPr>
        <p:blipFill>
          <a:blip r:embed="rId10" cstate="print"/>
          <a:srcRect/>
          <a:stretch>
            <a:fillRect/>
          </a:stretch>
        </p:blipFill>
        <p:spPr bwMode="auto">
          <a:xfrm>
            <a:off x="6858016" y="2000240"/>
            <a:ext cx="1785950" cy="1756014"/>
          </a:xfrm>
          <a:prstGeom prst="rect">
            <a:avLst/>
          </a:prstGeom>
          <a:noFill/>
          <a:ln w="9525">
            <a:noFill/>
            <a:miter lim="800000"/>
            <a:headEnd/>
            <a:tailEnd/>
          </a:ln>
          <a:effectLst/>
        </p:spPr>
      </p:pic>
      <p:sp>
        <p:nvSpPr>
          <p:cNvPr id="10" name="Rectangle 8"/>
          <p:cNvSpPr>
            <a:spLocks noChangeArrowheads="1"/>
          </p:cNvSpPr>
          <p:nvPr/>
        </p:nvSpPr>
        <p:spPr bwMode="auto">
          <a:xfrm>
            <a:off x="0" y="6273225"/>
            <a:ext cx="9144000" cy="584775"/>
          </a:xfrm>
          <a:prstGeom prst="rect">
            <a:avLst/>
          </a:prstGeom>
          <a:noFill/>
          <a:ln w="9525">
            <a:noFill/>
            <a:miter lim="800000"/>
            <a:headEnd/>
            <a:tailEnd/>
          </a:ln>
        </p:spPr>
        <p:txBody>
          <a:bodyPr wrap="square">
            <a:spAutoFit/>
          </a:bodyPr>
          <a:lstStyle/>
          <a:p>
            <a:pPr algn="ctr"/>
            <a:r>
              <a:rPr lang="el-GR" sz="3200" b="1" dirty="0">
                <a:solidFill>
                  <a:schemeClr val="tx2">
                    <a:lumMod val="75000"/>
                  </a:schemeClr>
                </a:solidFill>
                <a:latin typeface="Cambria" panose="02040503050406030204" pitchFamily="18" charset="0"/>
                <a:ea typeface="Cambria" panose="02040503050406030204" pitchFamily="18" charset="0"/>
              </a:rPr>
              <a:t>Τ ΟΛΛ</a:t>
            </a:r>
            <a:r>
              <a:rPr lang="en-GB" sz="3200" b="1" dirty="0">
                <a:solidFill>
                  <a:schemeClr val="tx2">
                    <a:lumMod val="75000"/>
                  </a:schemeClr>
                </a:solidFill>
                <a:latin typeface="Cambria" panose="02040503050406030204" pitchFamily="18" charset="0"/>
                <a:ea typeface="Cambria" panose="02040503050406030204" pitchFamily="18" charset="0"/>
              </a:rPr>
              <a:t>/ T-ALL</a:t>
            </a:r>
            <a:endParaRPr lang="el-GR" sz="3200" b="1" dirty="0">
              <a:solidFill>
                <a:schemeClr val="tx2">
                  <a:lumMod val="75000"/>
                </a:schemeClr>
              </a:solidFill>
              <a:latin typeface="Cambria" panose="02040503050406030204" pitchFamily="18" charset="0"/>
              <a:ea typeface="Cambria" panose="02040503050406030204" pitchFamily="18" charset="0"/>
            </a:endParaRPr>
          </a:p>
        </p:txBody>
      </p:sp>
    </p:spTree>
    <p:custDataLst>
      <p:tags r:id="rId1"/>
    </p:custDataLst>
    <p:extLst>
      <p:ext uri="{BB962C8B-B14F-4D97-AF65-F5344CB8AC3E}">
        <p14:creationId xmlns:p14="http://schemas.microsoft.com/office/powerpoint/2010/main" val="32435381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p:cNvPicPr>
            <a:picLocks noChangeAspect="1" noChangeArrowheads="1"/>
          </p:cNvPicPr>
          <p:nvPr/>
        </p:nvPicPr>
        <p:blipFill>
          <a:blip r:embed="rId3" cstate="print"/>
          <a:srcRect/>
          <a:stretch>
            <a:fillRect/>
          </a:stretch>
        </p:blipFill>
        <p:spPr bwMode="auto">
          <a:xfrm>
            <a:off x="4500562" y="3071810"/>
            <a:ext cx="3929090" cy="3581917"/>
          </a:xfrm>
          <a:prstGeom prst="rect">
            <a:avLst/>
          </a:prstGeom>
          <a:noFill/>
          <a:ln w="9525">
            <a:noFill/>
            <a:miter lim="800000"/>
            <a:headEnd/>
            <a:tailEnd/>
          </a:ln>
          <a:effectLst/>
        </p:spPr>
      </p:pic>
      <p:pic>
        <p:nvPicPr>
          <p:cNvPr id="13317" name="Picture 5"/>
          <p:cNvPicPr>
            <a:picLocks noChangeAspect="1" noChangeArrowheads="1"/>
          </p:cNvPicPr>
          <p:nvPr/>
        </p:nvPicPr>
        <p:blipFill>
          <a:blip r:embed="rId4" cstate="print"/>
          <a:srcRect/>
          <a:stretch>
            <a:fillRect/>
          </a:stretch>
        </p:blipFill>
        <p:spPr bwMode="auto">
          <a:xfrm>
            <a:off x="142844" y="0"/>
            <a:ext cx="4090988" cy="4414838"/>
          </a:xfrm>
          <a:prstGeom prst="rect">
            <a:avLst/>
          </a:prstGeom>
          <a:noFill/>
          <a:ln w="9525">
            <a:noFill/>
            <a:miter lim="800000"/>
            <a:headEnd/>
            <a:tailEnd/>
          </a:ln>
          <a:effectLst/>
        </p:spPr>
      </p:pic>
      <p:pic>
        <p:nvPicPr>
          <p:cNvPr id="13319" name="Picture 7"/>
          <p:cNvPicPr>
            <a:picLocks noChangeAspect="1" noChangeArrowheads="1"/>
          </p:cNvPicPr>
          <p:nvPr/>
        </p:nvPicPr>
        <p:blipFill>
          <a:blip r:embed="rId5" cstate="print"/>
          <a:srcRect/>
          <a:stretch>
            <a:fillRect/>
          </a:stretch>
        </p:blipFill>
        <p:spPr bwMode="auto">
          <a:xfrm>
            <a:off x="4500562" y="0"/>
            <a:ext cx="3857652" cy="3086123"/>
          </a:xfrm>
          <a:prstGeom prst="rect">
            <a:avLst/>
          </a:prstGeom>
          <a:noFill/>
          <a:ln w="9525">
            <a:noFill/>
            <a:miter lim="800000"/>
            <a:headEnd/>
            <a:tailEnd/>
          </a:ln>
          <a:effectLst/>
        </p:spPr>
      </p:pic>
      <p:sp>
        <p:nvSpPr>
          <p:cNvPr id="7" name="Rectangle 8"/>
          <p:cNvSpPr>
            <a:spLocks noChangeArrowheads="1"/>
          </p:cNvSpPr>
          <p:nvPr/>
        </p:nvSpPr>
        <p:spPr bwMode="auto">
          <a:xfrm>
            <a:off x="714348" y="5373217"/>
            <a:ext cx="3353596" cy="584775"/>
          </a:xfrm>
          <a:prstGeom prst="rect">
            <a:avLst/>
          </a:prstGeom>
          <a:noFill/>
          <a:ln w="9525">
            <a:noFill/>
            <a:miter lim="800000"/>
            <a:headEnd/>
            <a:tailEnd/>
          </a:ln>
        </p:spPr>
        <p:txBody>
          <a:bodyPr wrap="square">
            <a:spAutoFit/>
          </a:bodyPr>
          <a:lstStyle/>
          <a:p>
            <a:pPr algn="ctr"/>
            <a:r>
              <a:rPr lang="el-GR" sz="3200" b="1" dirty="0">
                <a:solidFill>
                  <a:schemeClr val="tx2">
                    <a:lumMod val="75000"/>
                  </a:schemeClr>
                </a:solidFill>
                <a:latin typeface="Cambria" panose="02040503050406030204" pitchFamily="18" charset="0"/>
                <a:ea typeface="Cambria" panose="02040503050406030204" pitchFamily="18" charset="0"/>
              </a:rPr>
              <a:t>ΟΜΛ</a:t>
            </a:r>
            <a:r>
              <a:rPr lang="en-GB" sz="3200" b="1" dirty="0">
                <a:solidFill>
                  <a:schemeClr val="tx2">
                    <a:lumMod val="75000"/>
                  </a:schemeClr>
                </a:solidFill>
                <a:latin typeface="Cambria" panose="02040503050406030204" pitchFamily="18" charset="0"/>
                <a:ea typeface="Cambria" panose="02040503050406030204" pitchFamily="18" charset="0"/>
              </a:rPr>
              <a:t>/ AML</a:t>
            </a:r>
            <a:endParaRPr lang="el-GR" sz="3200" b="1" dirty="0">
              <a:solidFill>
                <a:schemeClr val="tx2">
                  <a:lumMod val="75000"/>
                </a:schemeClr>
              </a:solidFill>
              <a:latin typeface="Cambria" panose="02040503050406030204" pitchFamily="18" charset="0"/>
              <a:ea typeface="Cambria" panose="02040503050406030204" pitchFamily="18" charset="0"/>
            </a:endParaRPr>
          </a:p>
        </p:txBody>
      </p:sp>
    </p:spTree>
    <p:custDataLst>
      <p:tags r:id="rId1"/>
    </p:custDataLst>
    <p:extLst>
      <p:ext uri="{BB962C8B-B14F-4D97-AF65-F5344CB8AC3E}">
        <p14:creationId xmlns:p14="http://schemas.microsoft.com/office/powerpoint/2010/main" val="18233599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3" cstate="print"/>
          <a:srcRect/>
          <a:stretch>
            <a:fillRect/>
          </a:stretch>
        </p:blipFill>
        <p:spPr bwMode="auto">
          <a:xfrm>
            <a:off x="0" y="0"/>
            <a:ext cx="4090988" cy="4414838"/>
          </a:xfrm>
          <a:prstGeom prst="rect">
            <a:avLst/>
          </a:prstGeom>
          <a:noFill/>
          <a:ln w="9525">
            <a:noFill/>
            <a:miter lim="800000"/>
            <a:headEnd/>
            <a:tailEnd/>
          </a:ln>
          <a:effectLst/>
        </p:spPr>
      </p:pic>
      <p:pic>
        <p:nvPicPr>
          <p:cNvPr id="7173" name="Picture 5"/>
          <p:cNvPicPr>
            <a:picLocks noChangeAspect="1" noChangeArrowheads="1"/>
          </p:cNvPicPr>
          <p:nvPr/>
        </p:nvPicPr>
        <p:blipFill>
          <a:blip r:embed="rId4" cstate="print"/>
          <a:srcRect/>
          <a:stretch>
            <a:fillRect/>
          </a:stretch>
        </p:blipFill>
        <p:spPr bwMode="auto">
          <a:xfrm>
            <a:off x="6072166" y="3286124"/>
            <a:ext cx="3071834" cy="3143248"/>
          </a:xfrm>
          <a:prstGeom prst="rect">
            <a:avLst/>
          </a:prstGeom>
          <a:noFill/>
          <a:ln w="9525">
            <a:noFill/>
            <a:miter lim="800000"/>
            <a:headEnd/>
            <a:tailEnd/>
          </a:ln>
          <a:effectLst/>
        </p:spPr>
      </p:pic>
      <p:pic>
        <p:nvPicPr>
          <p:cNvPr id="7174" name="Picture 6"/>
          <p:cNvPicPr>
            <a:picLocks noChangeAspect="1" noChangeArrowheads="1"/>
          </p:cNvPicPr>
          <p:nvPr/>
        </p:nvPicPr>
        <p:blipFill>
          <a:blip r:embed="rId5" cstate="print"/>
          <a:srcRect/>
          <a:stretch>
            <a:fillRect/>
          </a:stretch>
        </p:blipFill>
        <p:spPr bwMode="auto">
          <a:xfrm>
            <a:off x="6143636" y="0"/>
            <a:ext cx="3000364" cy="3286123"/>
          </a:xfrm>
          <a:prstGeom prst="rect">
            <a:avLst/>
          </a:prstGeom>
          <a:noFill/>
          <a:ln w="9525">
            <a:noFill/>
            <a:miter lim="800000"/>
            <a:headEnd/>
            <a:tailEnd/>
          </a:ln>
          <a:effectLst/>
        </p:spPr>
      </p:pic>
      <p:pic>
        <p:nvPicPr>
          <p:cNvPr id="7175" name="Picture 7"/>
          <p:cNvPicPr>
            <a:picLocks noChangeAspect="1" noChangeArrowheads="1"/>
          </p:cNvPicPr>
          <p:nvPr/>
        </p:nvPicPr>
        <p:blipFill>
          <a:blip r:embed="rId6" cstate="print"/>
          <a:srcRect/>
          <a:stretch>
            <a:fillRect/>
          </a:stretch>
        </p:blipFill>
        <p:spPr bwMode="auto">
          <a:xfrm>
            <a:off x="5192712" y="357166"/>
            <a:ext cx="3951288" cy="4414838"/>
          </a:xfrm>
          <a:prstGeom prst="rect">
            <a:avLst/>
          </a:prstGeom>
          <a:noFill/>
          <a:ln w="9525">
            <a:noFill/>
            <a:miter lim="800000"/>
            <a:headEnd/>
            <a:tailEnd/>
          </a:ln>
          <a:effectLst/>
        </p:spPr>
      </p:pic>
      <p:sp>
        <p:nvSpPr>
          <p:cNvPr id="6" name="Rectangle 8"/>
          <p:cNvSpPr>
            <a:spLocks noChangeArrowheads="1"/>
          </p:cNvSpPr>
          <p:nvPr/>
        </p:nvSpPr>
        <p:spPr bwMode="auto">
          <a:xfrm>
            <a:off x="558996" y="4414838"/>
            <a:ext cx="5584640" cy="2062103"/>
          </a:xfrm>
          <a:prstGeom prst="rect">
            <a:avLst/>
          </a:prstGeom>
          <a:noFill/>
          <a:ln w="9525">
            <a:noFill/>
            <a:miter lim="800000"/>
            <a:headEnd/>
            <a:tailEnd/>
          </a:ln>
        </p:spPr>
        <p:txBody>
          <a:bodyPr wrap="square">
            <a:spAutoFit/>
          </a:bodyPr>
          <a:lstStyle/>
          <a:p>
            <a:pPr algn="ctr"/>
            <a:r>
              <a:rPr lang="en-US" sz="3200" b="1" dirty="0">
                <a:solidFill>
                  <a:schemeClr val="tx2">
                    <a:lumMod val="75000"/>
                  </a:schemeClr>
                </a:solidFill>
                <a:latin typeface="Cambria" panose="02040503050406030204" pitchFamily="18" charset="0"/>
                <a:ea typeface="Cambria" panose="02040503050406030204" pitchFamily="18" charset="0"/>
              </a:rPr>
              <a:t>MPAL</a:t>
            </a:r>
            <a:endParaRPr lang="el-GR" sz="3200" b="1" dirty="0">
              <a:solidFill>
                <a:schemeClr val="tx2">
                  <a:lumMod val="75000"/>
                </a:schemeClr>
              </a:solidFill>
              <a:latin typeface="Cambria" panose="02040503050406030204" pitchFamily="18" charset="0"/>
              <a:ea typeface="Cambria" panose="02040503050406030204" pitchFamily="18" charset="0"/>
            </a:endParaRPr>
          </a:p>
          <a:p>
            <a:pPr algn="ctr"/>
            <a:r>
              <a:rPr lang="en-US" sz="3200" b="1" dirty="0">
                <a:solidFill>
                  <a:schemeClr val="tx2">
                    <a:lumMod val="75000"/>
                  </a:schemeClr>
                </a:solidFill>
                <a:latin typeface="Cambria" panose="02040503050406030204" pitchFamily="18" charset="0"/>
                <a:ea typeface="Cambria" panose="02040503050406030204" pitchFamily="18" charset="0"/>
              </a:rPr>
              <a:t>Mixed Lineage Acute Leukemia</a:t>
            </a:r>
          </a:p>
          <a:p>
            <a:pPr algn="ctr"/>
            <a:r>
              <a:rPr lang="el-GR" sz="3200" b="1" dirty="0">
                <a:solidFill>
                  <a:schemeClr val="tx2">
                    <a:lumMod val="75000"/>
                  </a:schemeClr>
                </a:solidFill>
                <a:latin typeface="Cambria" panose="02040503050406030204" pitchFamily="18" charset="0"/>
                <a:ea typeface="Cambria" panose="02040503050406030204" pitchFamily="18" charset="0"/>
              </a:rPr>
              <a:t>(</a:t>
            </a:r>
            <a:r>
              <a:rPr lang="el-GR" sz="3200" b="1" dirty="0" err="1">
                <a:solidFill>
                  <a:schemeClr val="tx2">
                    <a:lumMod val="75000"/>
                  </a:schemeClr>
                </a:solidFill>
                <a:latin typeface="Cambria" panose="02040503050406030204" pitchFamily="18" charset="0"/>
                <a:ea typeface="Cambria" panose="02040503050406030204" pitchFamily="18" charset="0"/>
              </a:rPr>
              <a:t>διφαινοτυπική</a:t>
            </a:r>
            <a:r>
              <a:rPr lang="el-GR" sz="3200" b="1" dirty="0">
                <a:solidFill>
                  <a:schemeClr val="tx2">
                    <a:lumMod val="75000"/>
                  </a:schemeClr>
                </a:solidFill>
                <a:latin typeface="Cambria" panose="02040503050406030204" pitchFamily="18" charset="0"/>
                <a:ea typeface="Cambria" panose="02040503050406030204" pitchFamily="18" charset="0"/>
              </a:rPr>
              <a:t> ΟΛ)</a:t>
            </a:r>
          </a:p>
        </p:txBody>
      </p:sp>
    </p:spTree>
    <p:custDataLst>
      <p:tags r:id="rId1"/>
    </p:custDataLst>
    <p:extLst>
      <p:ext uri="{BB962C8B-B14F-4D97-AF65-F5344CB8AC3E}">
        <p14:creationId xmlns:p14="http://schemas.microsoft.com/office/powerpoint/2010/main" val="2632196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1412776"/>
            <a:ext cx="8136904" cy="4524315"/>
          </a:xfrm>
          <a:prstGeom prst="rect">
            <a:avLst/>
          </a:prstGeom>
        </p:spPr>
        <p:txBody>
          <a:bodyPr wrap="square">
            <a:spAutoFit/>
          </a:bodyPr>
          <a:lstStyle/>
          <a:p>
            <a:pPr algn="ctr"/>
            <a:r>
              <a:rPr lang="el-GR" b="1" dirty="0">
                <a:solidFill>
                  <a:schemeClr val="tx2">
                    <a:lumMod val="75000"/>
                  </a:schemeClr>
                </a:solidFill>
                <a:latin typeface="Cambria" panose="02040503050406030204" pitchFamily="18" charset="0"/>
              </a:rPr>
              <a:t>Η </a:t>
            </a:r>
            <a:r>
              <a:rPr lang="el-GR" b="1" dirty="0" err="1">
                <a:solidFill>
                  <a:schemeClr val="tx2">
                    <a:lumMod val="75000"/>
                  </a:schemeClr>
                </a:solidFill>
                <a:latin typeface="Cambria" panose="02040503050406030204" pitchFamily="18" charset="0"/>
              </a:rPr>
              <a:t>ανοσομορφολογία</a:t>
            </a:r>
            <a:r>
              <a:rPr lang="el-GR" b="1" dirty="0">
                <a:solidFill>
                  <a:schemeClr val="tx2">
                    <a:lumMod val="75000"/>
                  </a:schemeClr>
                </a:solidFill>
                <a:latin typeface="Cambria" panose="02040503050406030204" pitchFamily="18" charset="0"/>
              </a:rPr>
              <a:t> αποτελεί την </a:t>
            </a:r>
            <a:r>
              <a:rPr lang="el-GR" b="1" i="1" dirty="0">
                <a:solidFill>
                  <a:srgbClr val="C00000"/>
                </a:solidFill>
                <a:latin typeface="Cambria" panose="02040503050406030204" pitchFamily="18" charset="0"/>
              </a:rPr>
              <a:t>«εμπροσθοφυλακή» </a:t>
            </a:r>
            <a:r>
              <a:rPr lang="el-GR" b="1" dirty="0">
                <a:solidFill>
                  <a:schemeClr val="tx2">
                    <a:lumMod val="75000"/>
                  </a:schemeClr>
                </a:solidFill>
                <a:latin typeface="Cambria" panose="02040503050406030204" pitchFamily="18" charset="0"/>
              </a:rPr>
              <a:t>για τη σωστή διάγνωση και ταξινόμηση των </a:t>
            </a:r>
            <a:r>
              <a:rPr lang="el-GR" b="1" dirty="0" err="1">
                <a:solidFill>
                  <a:schemeClr val="tx2">
                    <a:lumMod val="75000"/>
                  </a:schemeClr>
                </a:solidFill>
                <a:latin typeface="Cambria" panose="02040503050406030204" pitchFamily="18" charset="0"/>
              </a:rPr>
              <a:t>Οξείων</a:t>
            </a:r>
            <a:r>
              <a:rPr lang="el-GR" b="1" dirty="0">
                <a:solidFill>
                  <a:schemeClr val="tx2">
                    <a:lumMod val="75000"/>
                  </a:schemeClr>
                </a:solidFill>
                <a:latin typeface="Cambria" panose="02040503050406030204" pitchFamily="18" charset="0"/>
              </a:rPr>
              <a:t> Λευχαιμιών</a:t>
            </a:r>
          </a:p>
          <a:p>
            <a:pPr algn="ctr"/>
            <a:endParaRPr lang="el-GR" b="1" dirty="0">
              <a:solidFill>
                <a:schemeClr val="tx2">
                  <a:lumMod val="75000"/>
                </a:schemeClr>
              </a:solidFill>
              <a:latin typeface="Cambria" panose="02040503050406030204" pitchFamily="18" charset="0"/>
            </a:endParaRPr>
          </a:p>
          <a:p>
            <a:pPr algn="ctr"/>
            <a:endParaRPr lang="el-GR" b="1" dirty="0">
              <a:solidFill>
                <a:schemeClr val="tx2">
                  <a:lumMod val="75000"/>
                </a:schemeClr>
              </a:solidFill>
              <a:latin typeface="Cambria" panose="02040503050406030204" pitchFamily="18" charset="0"/>
            </a:endParaRPr>
          </a:p>
          <a:p>
            <a:pPr algn="ctr"/>
            <a:r>
              <a:rPr lang="el-GR" b="1" dirty="0">
                <a:solidFill>
                  <a:schemeClr val="tx2">
                    <a:lumMod val="75000"/>
                  </a:schemeClr>
                </a:solidFill>
                <a:latin typeface="Cambria" panose="02040503050406030204" pitchFamily="18" charset="0"/>
              </a:rPr>
              <a:t>Σε πολλές  περιπτώσεις είναι ενδεικτική της  υποκείμενης </a:t>
            </a:r>
            <a:r>
              <a:rPr lang="el-GR" b="1" dirty="0" err="1">
                <a:solidFill>
                  <a:schemeClr val="tx2">
                    <a:lumMod val="75000"/>
                  </a:schemeClr>
                </a:solidFill>
                <a:latin typeface="Cambria" panose="02040503050406030204" pitchFamily="18" charset="0"/>
              </a:rPr>
              <a:t>χρωμοσωμιακής</a:t>
            </a:r>
            <a:r>
              <a:rPr lang="el-GR" b="1" dirty="0">
                <a:solidFill>
                  <a:schemeClr val="tx2">
                    <a:lumMod val="75000"/>
                  </a:schemeClr>
                </a:solidFill>
                <a:latin typeface="Cambria" panose="02040503050406030204" pitchFamily="18" charset="0"/>
              </a:rPr>
              <a:t> ανωμαλίας  και της  πρόγνωσης</a:t>
            </a:r>
            <a:endParaRPr lang="en-GB" b="1" dirty="0">
              <a:solidFill>
                <a:schemeClr val="tx2">
                  <a:lumMod val="75000"/>
                </a:schemeClr>
              </a:solidFill>
              <a:latin typeface="Cambria" panose="02040503050406030204" pitchFamily="18" charset="0"/>
            </a:endParaRPr>
          </a:p>
          <a:p>
            <a:pPr algn="ctr"/>
            <a:endParaRPr lang="en-GB" b="1" dirty="0">
              <a:solidFill>
                <a:schemeClr val="tx2">
                  <a:lumMod val="75000"/>
                </a:schemeClr>
              </a:solidFill>
              <a:latin typeface="Cambria" panose="02040503050406030204" pitchFamily="18" charset="0"/>
            </a:endParaRPr>
          </a:p>
          <a:p>
            <a:pPr algn="ctr"/>
            <a:endParaRPr lang="en-GB" b="1" dirty="0">
              <a:solidFill>
                <a:schemeClr val="tx2">
                  <a:lumMod val="75000"/>
                </a:schemeClr>
              </a:solidFill>
              <a:latin typeface="Cambria" panose="02040503050406030204" pitchFamily="18" charset="0"/>
            </a:endParaRPr>
          </a:p>
          <a:p>
            <a:pPr algn="ctr"/>
            <a:r>
              <a:rPr lang="en-US" b="1" dirty="0">
                <a:solidFill>
                  <a:schemeClr val="tx2">
                    <a:lumMod val="75000"/>
                  </a:schemeClr>
                </a:solidFill>
                <a:latin typeface="Cambria" panose="02040503050406030204" pitchFamily="18" charset="0"/>
              </a:rPr>
              <a:t>Immunomorphology is the "vanguard" for the correct diagnosis and classification of Acute Leukemias</a:t>
            </a:r>
          </a:p>
          <a:p>
            <a:pPr algn="ctr"/>
            <a:endParaRPr lang="en-US" b="1" dirty="0">
              <a:solidFill>
                <a:schemeClr val="tx2">
                  <a:lumMod val="75000"/>
                </a:schemeClr>
              </a:solidFill>
              <a:latin typeface="Cambria" panose="02040503050406030204" pitchFamily="18" charset="0"/>
            </a:endParaRPr>
          </a:p>
          <a:p>
            <a:pPr algn="ctr"/>
            <a:endParaRPr lang="en-US" b="1" dirty="0">
              <a:solidFill>
                <a:schemeClr val="tx2">
                  <a:lumMod val="75000"/>
                </a:schemeClr>
              </a:solidFill>
              <a:latin typeface="Cambria" panose="02040503050406030204" pitchFamily="18" charset="0"/>
            </a:endParaRPr>
          </a:p>
          <a:p>
            <a:pPr algn="ctr"/>
            <a:r>
              <a:rPr lang="en-US" b="1" dirty="0">
                <a:solidFill>
                  <a:schemeClr val="tx2">
                    <a:lumMod val="75000"/>
                  </a:schemeClr>
                </a:solidFill>
                <a:latin typeface="Cambria" panose="02040503050406030204" pitchFamily="18" charset="0"/>
              </a:rPr>
              <a:t>In many cases it is indicative of the underlying chromosomal abnormality and prognosis</a:t>
            </a:r>
            <a:endParaRPr lang="en-GB" b="1" dirty="0">
              <a:solidFill>
                <a:schemeClr val="tx2">
                  <a:lumMod val="75000"/>
                </a:schemeClr>
              </a:solidFill>
              <a:latin typeface="Cambria" panose="02040503050406030204" pitchFamily="18" charset="0"/>
            </a:endParaRPr>
          </a:p>
          <a:p>
            <a:pPr algn="ctr"/>
            <a:endParaRPr lang="el-GR" b="1" dirty="0">
              <a:solidFill>
                <a:schemeClr val="tx2">
                  <a:lumMod val="75000"/>
                </a:schemeClr>
              </a:solidFill>
              <a:latin typeface="Cambria" panose="02040503050406030204" pitchFamily="18" charset="0"/>
            </a:endParaRPr>
          </a:p>
          <a:p>
            <a:pPr algn="ctr"/>
            <a:endParaRPr lang="el-GR" b="1" dirty="0">
              <a:solidFill>
                <a:schemeClr val="tx2">
                  <a:lumMod val="75000"/>
                </a:schemeClr>
              </a:solidFill>
              <a:latin typeface="Cambria" panose="02040503050406030204" pitchFamily="18" charset="0"/>
            </a:endParaRPr>
          </a:p>
        </p:txBody>
      </p:sp>
      <p:sp>
        <p:nvSpPr>
          <p:cNvPr id="4" name="TextBox 3">
            <a:extLst>
              <a:ext uri="{FF2B5EF4-FFF2-40B4-BE49-F238E27FC236}">
                <a16:creationId xmlns:a16="http://schemas.microsoft.com/office/drawing/2014/main" id="{65CD08C0-04B1-4668-A496-99930E06892B}"/>
              </a:ext>
            </a:extLst>
          </p:cNvPr>
          <p:cNvSpPr txBox="1"/>
          <p:nvPr/>
        </p:nvSpPr>
        <p:spPr>
          <a:xfrm>
            <a:off x="2339752" y="548680"/>
            <a:ext cx="4572000" cy="707886"/>
          </a:xfrm>
          <a:prstGeom prst="rect">
            <a:avLst/>
          </a:prstGeom>
          <a:noFill/>
        </p:spPr>
        <p:txBody>
          <a:bodyPr wrap="square">
            <a:spAutoFit/>
          </a:bodyPr>
          <a:lstStyle/>
          <a:p>
            <a:pPr algn="ctr"/>
            <a:r>
              <a:rPr lang="el-GR" sz="2000" b="1" dirty="0">
                <a:solidFill>
                  <a:srgbClr val="C00000"/>
                </a:solidFill>
                <a:latin typeface="Cambria" panose="02040503050406030204" pitchFamily="18" charset="0"/>
              </a:rPr>
              <a:t>ΣΥΜΠΕΡΑΣΜΑ</a:t>
            </a:r>
            <a:endParaRPr lang="en-GB" sz="2000" b="1" dirty="0">
              <a:solidFill>
                <a:srgbClr val="C00000"/>
              </a:solidFill>
              <a:latin typeface="Cambria" panose="02040503050406030204" pitchFamily="18" charset="0"/>
            </a:endParaRPr>
          </a:p>
          <a:p>
            <a:pPr algn="ctr"/>
            <a:r>
              <a:rPr lang="en-GB" sz="2000" b="1" dirty="0">
                <a:solidFill>
                  <a:srgbClr val="C00000"/>
                </a:solidFill>
                <a:latin typeface="Cambria" panose="02040503050406030204" pitchFamily="18" charset="0"/>
              </a:rPr>
              <a:t>CONCLUSIONS</a:t>
            </a:r>
            <a:endParaRPr lang="el-GR" sz="2000" b="1" dirty="0">
              <a:solidFill>
                <a:srgbClr val="C00000"/>
              </a:solidFill>
              <a:latin typeface="Cambria" panose="02040503050406030204" pitchFamily="18" charset="0"/>
            </a:endParaRPr>
          </a:p>
        </p:txBody>
      </p:sp>
    </p:spTree>
    <p:extLst>
      <p:ext uri="{BB962C8B-B14F-4D97-AF65-F5344CB8AC3E}">
        <p14:creationId xmlns:p14="http://schemas.microsoft.com/office/powerpoint/2010/main" val="22907027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F:\cartoon-boy-and-girl-vector-481793.jpg">
            <a:extLst>
              <a:ext uri="{FF2B5EF4-FFF2-40B4-BE49-F238E27FC236}">
                <a16:creationId xmlns:a16="http://schemas.microsoft.com/office/drawing/2014/main" id="{EE6FDC56-B6E5-48F9-B196-CA1C8509198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755" t="31924" b="27007"/>
          <a:stretch>
            <a:fillRect/>
          </a:stretch>
        </p:blipFill>
        <p:spPr bwMode="auto">
          <a:xfrm>
            <a:off x="611188" y="1125538"/>
            <a:ext cx="8064500"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 Ορθογώνιο">
            <a:extLst>
              <a:ext uri="{FF2B5EF4-FFF2-40B4-BE49-F238E27FC236}">
                <a16:creationId xmlns:a16="http://schemas.microsoft.com/office/drawing/2014/main" id="{DA41C7A0-A2C3-4565-BF43-4E9E3EFC9173}"/>
              </a:ext>
            </a:extLst>
          </p:cNvPr>
          <p:cNvSpPr/>
          <p:nvPr/>
        </p:nvSpPr>
        <p:spPr>
          <a:xfrm>
            <a:off x="611188" y="1052513"/>
            <a:ext cx="8064500" cy="2663825"/>
          </a:xfrm>
          <a:prstGeom prst="rect">
            <a:avLst/>
          </a:prstGeom>
          <a:noFill/>
          <a:ln w="635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
        <p:nvSpPr>
          <p:cNvPr id="6" name="5 - Ορθογώνιο">
            <a:extLst>
              <a:ext uri="{FF2B5EF4-FFF2-40B4-BE49-F238E27FC236}">
                <a16:creationId xmlns:a16="http://schemas.microsoft.com/office/drawing/2014/main" id="{DE3BF327-A5DD-4198-B8CE-72EF147ECB05}"/>
              </a:ext>
            </a:extLst>
          </p:cNvPr>
          <p:cNvSpPr/>
          <p:nvPr/>
        </p:nvSpPr>
        <p:spPr>
          <a:xfrm>
            <a:off x="1331119" y="4941887"/>
            <a:ext cx="6624637" cy="1727200"/>
          </a:xfrm>
          <a:prstGeom prst="rect">
            <a:avLst/>
          </a:prstGeom>
          <a:noFill/>
          <a:ln w="635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b="1" dirty="0">
                <a:solidFill>
                  <a:schemeClr val="tx2">
                    <a:lumMod val="50000"/>
                  </a:schemeClr>
                </a:solidFill>
                <a:latin typeface="Arial" pitchFamily="34" charset="0"/>
                <a:cs typeface="Arial" pitchFamily="34" charset="0"/>
              </a:rPr>
              <a:t>ΑΥΓΕΡΙΝΟΥ ΓΕΩΡΓΙΑ</a:t>
            </a:r>
          </a:p>
          <a:p>
            <a:pPr algn="ctr" eaLnBrk="1" hangingPunct="1">
              <a:defRPr/>
            </a:pPr>
            <a:r>
              <a:rPr lang="el-GR" b="1" dirty="0">
                <a:solidFill>
                  <a:schemeClr val="tx2">
                    <a:lumMod val="50000"/>
                  </a:schemeClr>
                </a:solidFill>
                <a:latin typeface="Arial" pitchFamily="34" charset="0"/>
                <a:cs typeface="Arial" pitchFamily="34" charset="0"/>
              </a:rPr>
              <a:t>ΑΙΜΑΤΟΛΟΓΟΣ</a:t>
            </a:r>
          </a:p>
          <a:p>
            <a:pPr algn="ctr" eaLnBrk="1" hangingPunct="1">
              <a:defRPr/>
            </a:pPr>
            <a:r>
              <a:rPr lang="el-GR" i="1" dirty="0">
                <a:solidFill>
                  <a:schemeClr val="tx2">
                    <a:lumMod val="50000"/>
                  </a:schemeClr>
                </a:solidFill>
                <a:latin typeface="Arial" pitchFamily="34" charset="0"/>
                <a:cs typeface="Arial" pitchFamily="34" charset="0"/>
              </a:rPr>
              <a:t>Α’ ΠΑΙΔΙΑΤΡΙΚΗ  ΚΛΙΝΙΚΗ  ΠΑΝΕΠΙΣΤΗΜΙΟΥ  ΑΘΗΝΩΝ</a:t>
            </a:r>
          </a:p>
          <a:p>
            <a:pPr algn="ctr" eaLnBrk="1" hangingPunct="1">
              <a:defRPr/>
            </a:pPr>
            <a:r>
              <a:rPr lang="el-GR" i="1" dirty="0">
                <a:solidFill>
                  <a:schemeClr val="tx2">
                    <a:lumMod val="50000"/>
                  </a:schemeClr>
                </a:solidFill>
                <a:latin typeface="Arial" pitchFamily="34" charset="0"/>
                <a:cs typeface="Arial" pitchFamily="34" charset="0"/>
              </a:rPr>
              <a:t>ΜΟΝΑΔΑ  ΑΙΜΑΤΟΛΟΓΙΑΣ-ΟΓΚΟΛΟΓΙΑΣ</a:t>
            </a:r>
          </a:p>
        </p:txBody>
      </p:sp>
      <p:sp>
        <p:nvSpPr>
          <p:cNvPr id="4" name="TextBox 3">
            <a:extLst>
              <a:ext uri="{FF2B5EF4-FFF2-40B4-BE49-F238E27FC236}">
                <a16:creationId xmlns:a16="http://schemas.microsoft.com/office/drawing/2014/main" id="{C178F8EE-8016-42C9-8772-65C6FFAE4E93}"/>
              </a:ext>
            </a:extLst>
          </p:cNvPr>
          <p:cNvSpPr txBox="1"/>
          <p:nvPr/>
        </p:nvSpPr>
        <p:spPr>
          <a:xfrm>
            <a:off x="2915816" y="2184370"/>
            <a:ext cx="4153958" cy="707886"/>
          </a:xfrm>
          <a:prstGeom prst="rect">
            <a:avLst/>
          </a:prstGeom>
          <a:noFill/>
        </p:spPr>
        <p:txBody>
          <a:bodyPr wrap="none" rtlCol="0">
            <a:spAutoFit/>
          </a:bodyPr>
          <a:lstStyle/>
          <a:p>
            <a:r>
              <a:rPr lang="el-GR" sz="2000" b="1" dirty="0">
                <a:solidFill>
                  <a:schemeClr val="tx2">
                    <a:lumMod val="50000"/>
                  </a:schemeClr>
                </a:solidFill>
                <a:latin typeface="Cambria" panose="02040503050406030204" pitchFamily="18" charset="0"/>
                <a:ea typeface="Cambria" panose="02040503050406030204" pitchFamily="18" charset="0"/>
              </a:rPr>
              <a:t>Οξεία </a:t>
            </a:r>
            <a:r>
              <a:rPr lang="el-GR" sz="2000" b="1" dirty="0" err="1">
                <a:solidFill>
                  <a:schemeClr val="tx2">
                    <a:lumMod val="50000"/>
                  </a:schemeClr>
                </a:solidFill>
                <a:latin typeface="Cambria" panose="02040503050406030204" pitchFamily="18" charset="0"/>
                <a:ea typeface="Cambria" panose="02040503050406030204" pitchFamily="18" charset="0"/>
              </a:rPr>
              <a:t>Λεμφοβλαστική</a:t>
            </a:r>
            <a:r>
              <a:rPr lang="el-GR" sz="2000" b="1" dirty="0">
                <a:solidFill>
                  <a:schemeClr val="tx2">
                    <a:lumMod val="50000"/>
                  </a:schemeClr>
                </a:solidFill>
                <a:latin typeface="Cambria" panose="02040503050406030204" pitchFamily="18" charset="0"/>
                <a:ea typeface="Cambria" panose="02040503050406030204" pitchFamily="18" charset="0"/>
              </a:rPr>
              <a:t>  Λευχαιμία</a:t>
            </a:r>
            <a:endParaRPr lang="en-GB" sz="2000" b="1" dirty="0">
              <a:solidFill>
                <a:schemeClr val="tx2">
                  <a:lumMod val="50000"/>
                </a:schemeClr>
              </a:solidFill>
              <a:latin typeface="Cambria" panose="02040503050406030204" pitchFamily="18" charset="0"/>
              <a:ea typeface="Cambria" panose="02040503050406030204" pitchFamily="18" charset="0"/>
            </a:endParaRPr>
          </a:p>
          <a:p>
            <a:r>
              <a:rPr lang="en-GB" sz="2000" b="1" dirty="0">
                <a:solidFill>
                  <a:schemeClr val="tx2">
                    <a:lumMod val="50000"/>
                  </a:schemeClr>
                </a:solidFill>
                <a:latin typeface="Cambria" panose="02040503050406030204" pitchFamily="18" charset="0"/>
                <a:ea typeface="Cambria" panose="02040503050406030204" pitchFamily="18" charset="0"/>
              </a:rPr>
              <a:t>Acute Lymphoblastic </a:t>
            </a:r>
            <a:r>
              <a:rPr lang="en-GB" sz="2000" b="1" dirty="0" err="1">
                <a:solidFill>
                  <a:schemeClr val="tx2">
                    <a:lumMod val="50000"/>
                  </a:schemeClr>
                </a:solidFill>
                <a:latin typeface="Cambria" panose="02040503050406030204" pitchFamily="18" charset="0"/>
                <a:ea typeface="Cambria" panose="02040503050406030204" pitchFamily="18" charset="0"/>
              </a:rPr>
              <a:t>Leukemia</a:t>
            </a:r>
            <a:endParaRPr lang="el-GR" sz="2000" b="1"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876809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A214C2EF-DBEF-491F-9E51-5DA584A2BF4D}"/>
              </a:ext>
            </a:extLst>
          </p:cNvPr>
          <p:cNvSpPr txBox="1">
            <a:spLocks/>
          </p:cNvSpPr>
          <p:nvPr/>
        </p:nvSpPr>
        <p:spPr>
          <a:xfrm>
            <a:off x="295543" y="1847788"/>
            <a:ext cx="8229600" cy="585228"/>
          </a:xfrm>
          <a:prstGeom prst="rect">
            <a:avLst/>
          </a:prstGeom>
        </p:spPr>
        <p:txBody>
          <a:bodyP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2400" dirty="0">
                <a:solidFill>
                  <a:srgbClr val="C00000"/>
                </a:solidFill>
                <a:latin typeface="+mn-lt"/>
              </a:rPr>
              <a:t>Λευχαιμία</a:t>
            </a:r>
            <a:r>
              <a:rPr lang="en-US" sz="2400" dirty="0">
                <a:solidFill>
                  <a:srgbClr val="C00000"/>
                </a:solidFill>
                <a:latin typeface="+mn-lt"/>
              </a:rPr>
              <a:t>: 37% </a:t>
            </a:r>
            <a:r>
              <a:rPr lang="el-GR" sz="2400" dirty="0">
                <a:solidFill>
                  <a:srgbClr val="C00000"/>
                </a:solidFill>
                <a:latin typeface="+mn-lt"/>
              </a:rPr>
              <a:t>των νεοδιαγνωσθέντων αιματολογικών κακοηθειών</a:t>
            </a:r>
            <a:endParaRPr lang="en-GB" sz="2400" dirty="0">
              <a:solidFill>
                <a:srgbClr val="C00000"/>
              </a:solidFill>
              <a:latin typeface="+mn-lt"/>
            </a:endParaRPr>
          </a:p>
          <a:p>
            <a:pPr algn="ctr"/>
            <a:r>
              <a:rPr lang="en-US" sz="2400" dirty="0">
                <a:solidFill>
                  <a:srgbClr val="C00000"/>
                </a:solidFill>
                <a:latin typeface="+mn-lt"/>
              </a:rPr>
              <a:t>Leukemia: 37% of all new blood cancers</a:t>
            </a:r>
          </a:p>
          <a:p>
            <a:pPr algn="ctr"/>
            <a:endParaRPr lang="en-US" sz="2400" dirty="0">
              <a:solidFill>
                <a:srgbClr val="C00000"/>
              </a:solidFill>
              <a:latin typeface="+mn-lt"/>
            </a:endParaRPr>
          </a:p>
        </p:txBody>
      </p:sp>
      <p:sp>
        <p:nvSpPr>
          <p:cNvPr id="5" name="Rectangle 4">
            <a:extLst>
              <a:ext uri="{FF2B5EF4-FFF2-40B4-BE49-F238E27FC236}">
                <a16:creationId xmlns:a16="http://schemas.microsoft.com/office/drawing/2014/main" id="{2D407CB0-7DF1-4066-9CBC-276410C46E5C}"/>
              </a:ext>
            </a:extLst>
          </p:cNvPr>
          <p:cNvSpPr/>
          <p:nvPr/>
        </p:nvSpPr>
        <p:spPr>
          <a:xfrm>
            <a:off x="211188" y="6238070"/>
            <a:ext cx="9077633" cy="415498"/>
          </a:xfrm>
          <a:prstGeom prst="rect">
            <a:avLst/>
          </a:prstGeom>
        </p:spPr>
        <p:txBody>
          <a:bodyPr wrap="square">
            <a:spAutoFit/>
          </a:bodyPr>
          <a:lstStyle/>
          <a:p>
            <a:r>
              <a:rPr lang="en-US" sz="1050" b="1" dirty="0">
                <a:solidFill>
                  <a:schemeClr val="tx2">
                    <a:lumMod val="50000"/>
                  </a:schemeClr>
                </a:solidFill>
              </a:rPr>
              <a:t>Bray, et al. Global cancer Statistics 2018. Cancer J Clin. 2018; 394-424 (Table 1: GLOBOCAN 2018. Data Worldwide, all cancers, all ages, both series </a:t>
            </a:r>
          </a:p>
        </p:txBody>
      </p:sp>
      <p:graphicFrame>
        <p:nvGraphicFramePr>
          <p:cNvPr id="14" name="Chart 13">
            <a:extLst>
              <a:ext uri="{FF2B5EF4-FFF2-40B4-BE49-F238E27FC236}">
                <a16:creationId xmlns:a16="http://schemas.microsoft.com/office/drawing/2014/main" id="{EF61FD1C-4A7B-4119-BFEE-53A4FA801E1E}"/>
              </a:ext>
            </a:extLst>
          </p:cNvPr>
          <p:cNvGraphicFramePr/>
          <p:nvPr/>
        </p:nvGraphicFramePr>
        <p:xfrm>
          <a:off x="4325988" y="2657121"/>
          <a:ext cx="3570237" cy="2397766"/>
        </p:xfrm>
        <a:graphic>
          <a:graphicData uri="http://schemas.openxmlformats.org/drawingml/2006/chart">
            <c:chart xmlns:c="http://schemas.openxmlformats.org/drawingml/2006/chart" xmlns:r="http://schemas.openxmlformats.org/officeDocument/2006/relationships" r:id="rId2"/>
          </a:graphicData>
        </a:graphic>
      </p:graphicFrame>
      <p:sp>
        <p:nvSpPr>
          <p:cNvPr id="16" name="Oval 15">
            <a:extLst>
              <a:ext uri="{FF2B5EF4-FFF2-40B4-BE49-F238E27FC236}">
                <a16:creationId xmlns:a16="http://schemas.microsoft.com/office/drawing/2014/main" id="{FB36F1F1-0EB2-4AC9-9410-80678193C95F}"/>
              </a:ext>
            </a:extLst>
          </p:cNvPr>
          <p:cNvSpPr/>
          <p:nvPr/>
        </p:nvSpPr>
        <p:spPr>
          <a:xfrm>
            <a:off x="4221850" y="3447300"/>
            <a:ext cx="821453" cy="7937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B3D308C-806A-41D9-874A-908F1334432F}"/>
              </a:ext>
            </a:extLst>
          </p:cNvPr>
          <p:cNvSpPr txBox="1"/>
          <p:nvPr/>
        </p:nvSpPr>
        <p:spPr>
          <a:xfrm>
            <a:off x="4246972" y="3552974"/>
            <a:ext cx="821453" cy="668453"/>
          </a:xfrm>
          <a:prstGeom prst="rect">
            <a:avLst/>
          </a:prstGeom>
          <a:noFill/>
        </p:spPr>
        <p:txBody>
          <a:bodyPr wrap="square" rtlCol="0">
            <a:spAutoFit/>
          </a:bodyPr>
          <a:lstStyle/>
          <a:p>
            <a:pPr algn="ctr">
              <a:defRPr sz="1197" b="0" i="0" u="none" strike="noStrike" kern="1200" baseline="0">
                <a:solidFill>
                  <a:prstClr val="black">
                    <a:lumMod val="75000"/>
                    <a:lumOff val="25000"/>
                  </a:prstClr>
                </a:solidFill>
                <a:latin typeface="+mn-lt"/>
                <a:ea typeface="+mn-ea"/>
                <a:cs typeface="+mn-cs"/>
              </a:defRPr>
            </a:pPr>
            <a:fld id="{AFA42779-A602-4D6C-AF6C-A4A426F8BF7C}" type="CATEGORYNAME">
              <a:rPr lang="en-US" sz="898"/>
              <a:pPr algn="ctr">
                <a:defRPr sz="1197" b="0" i="0" u="none" strike="noStrike" kern="1200" baseline="0">
                  <a:solidFill>
                    <a:prstClr val="black">
                      <a:lumMod val="75000"/>
                      <a:lumOff val="25000"/>
                    </a:prstClr>
                  </a:solidFill>
                  <a:latin typeface="+mn-lt"/>
                  <a:ea typeface="+mn-ea"/>
                  <a:cs typeface="+mn-cs"/>
                </a:defRPr>
              </a:pPr>
              <a:t>BLOOD CANCERS (1186508)</a:t>
            </a:fld>
            <a:r>
              <a:rPr lang="en-US" sz="898" dirty="0"/>
              <a:t> </a:t>
            </a:r>
          </a:p>
          <a:p>
            <a:pPr algn="ctr">
              <a:defRPr sz="1197" b="0" i="0" u="none" strike="noStrike" kern="1200" baseline="0">
                <a:solidFill>
                  <a:prstClr val="black">
                    <a:lumMod val="75000"/>
                    <a:lumOff val="25000"/>
                  </a:prstClr>
                </a:solidFill>
                <a:latin typeface="+mn-lt"/>
                <a:ea typeface="+mn-ea"/>
                <a:cs typeface="+mn-cs"/>
              </a:defRPr>
            </a:pPr>
            <a:r>
              <a:rPr lang="en-US" sz="1050" b="1" dirty="0"/>
              <a:t>6%</a:t>
            </a:r>
          </a:p>
        </p:txBody>
      </p:sp>
      <p:sp>
        <p:nvSpPr>
          <p:cNvPr id="18" name="TextBox 17">
            <a:extLst>
              <a:ext uri="{FF2B5EF4-FFF2-40B4-BE49-F238E27FC236}">
                <a16:creationId xmlns:a16="http://schemas.microsoft.com/office/drawing/2014/main" id="{76ADF148-9710-413F-B6D9-F03D7543D0B4}"/>
              </a:ext>
            </a:extLst>
          </p:cNvPr>
          <p:cNvSpPr txBox="1"/>
          <p:nvPr/>
        </p:nvSpPr>
        <p:spPr>
          <a:xfrm>
            <a:off x="5465332" y="3169313"/>
            <a:ext cx="1024932" cy="542456"/>
          </a:xfrm>
          <a:prstGeom prst="rect">
            <a:avLst/>
          </a:prstGeom>
          <a:noFill/>
        </p:spPr>
        <p:txBody>
          <a:bodyPr wrap="square" rtlCol="0">
            <a:spAutoFit/>
          </a:bodyPr>
          <a:lstStyle/>
          <a:p>
            <a:pPr algn="ctr"/>
            <a:r>
              <a:rPr lang="en-US" sz="1050" b="1" dirty="0">
                <a:solidFill>
                  <a:schemeClr val="bg1"/>
                </a:solidFill>
              </a:rPr>
              <a:t>LYMPHOMA</a:t>
            </a:r>
            <a:r>
              <a:rPr lang="en-US" sz="825" b="1" dirty="0">
                <a:solidFill>
                  <a:schemeClr val="bg1"/>
                </a:solidFill>
              </a:rPr>
              <a:t> (58950) </a:t>
            </a:r>
          </a:p>
          <a:p>
            <a:pPr algn="ctr"/>
            <a:r>
              <a:rPr lang="en-US" sz="1050" b="1" dirty="0">
                <a:solidFill>
                  <a:schemeClr val="bg1"/>
                </a:solidFill>
              </a:rPr>
              <a:t>50%</a:t>
            </a:r>
          </a:p>
        </p:txBody>
      </p:sp>
      <p:sp>
        <p:nvSpPr>
          <p:cNvPr id="19" name="TextBox 18">
            <a:extLst>
              <a:ext uri="{FF2B5EF4-FFF2-40B4-BE49-F238E27FC236}">
                <a16:creationId xmlns:a16="http://schemas.microsoft.com/office/drawing/2014/main" id="{6BAAEDB1-609F-4925-B980-F2960BDB6BA6}"/>
              </a:ext>
            </a:extLst>
          </p:cNvPr>
          <p:cNvSpPr txBox="1"/>
          <p:nvPr/>
        </p:nvSpPr>
        <p:spPr>
          <a:xfrm>
            <a:off x="5147287" y="4239661"/>
            <a:ext cx="1024932" cy="542456"/>
          </a:xfrm>
          <a:prstGeom prst="rect">
            <a:avLst/>
          </a:prstGeom>
          <a:noFill/>
        </p:spPr>
        <p:txBody>
          <a:bodyPr wrap="square" rtlCol="0">
            <a:spAutoFit/>
          </a:bodyPr>
          <a:lstStyle/>
          <a:p>
            <a:pPr algn="ctr"/>
            <a:r>
              <a:rPr lang="en-US" sz="1050" b="1" dirty="0">
                <a:solidFill>
                  <a:schemeClr val="bg1"/>
                </a:solidFill>
              </a:rPr>
              <a:t>MYELOMA</a:t>
            </a:r>
            <a:r>
              <a:rPr lang="en-US" sz="825" b="1" dirty="0">
                <a:solidFill>
                  <a:schemeClr val="bg1"/>
                </a:solidFill>
              </a:rPr>
              <a:t> </a:t>
            </a:r>
          </a:p>
          <a:p>
            <a:pPr algn="ctr"/>
            <a:r>
              <a:rPr lang="en-US" sz="825" b="1" dirty="0">
                <a:solidFill>
                  <a:schemeClr val="bg1"/>
                </a:solidFill>
              </a:rPr>
              <a:t>(159985) </a:t>
            </a:r>
          </a:p>
          <a:p>
            <a:pPr algn="ctr"/>
            <a:r>
              <a:rPr lang="en-US" sz="1050" b="1" dirty="0">
                <a:solidFill>
                  <a:schemeClr val="bg1"/>
                </a:solidFill>
              </a:rPr>
              <a:t>13%</a:t>
            </a:r>
            <a:endParaRPr lang="en-US" sz="900" b="1" dirty="0">
              <a:solidFill>
                <a:schemeClr val="bg1"/>
              </a:solidFill>
            </a:endParaRPr>
          </a:p>
        </p:txBody>
      </p:sp>
      <p:sp>
        <p:nvSpPr>
          <p:cNvPr id="20" name="TextBox 19">
            <a:extLst>
              <a:ext uri="{FF2B5EF4-FFF2-40B4-BE49-F238E27FC236}">
                <a16:creationId xmlns:a16="http://schemas.microsoft.com/office/drawing/2014/main" id="{42D33CD3-68AF-49DE-BD9A-7E98879B9188}"/>
              </a:ext>
            </a:extLst>
          </p:cNvPr>
          <p:cNvSpPr txBox="1"/>
          <p:nvPr/>
        </p:nvSpPr>
        <p:spPr>
          <a:xfrm>
            <a:off x="6083920" y="3899203"/>
            <a:ext cx="1024932" cy="553998"/>
          </a:xfrm>
          <a:prstGeom prst="rect">
            <a:avLst/>
          </a:prstGeom>
          <a:noFill/>
        </p:spPr>
        <p:txBody>
          <a:bodyPr wrap="square" rtlCol="0">
            <a:spAutoFit/>
          </a:bodyPr>
          <a:lstStyle/>
          <a:p>
            <a:pPr algn="ctr"/>
            <a:r>
              <a:rPr lang="en-US" sz="1050" b="1" dirty="0">
                <a:solidFill>
                  <a:schemeClr val="bg1"/>
                </a:solidFill>
              </a:rPr>
              <a:t>LEUKEMIA</a:t>
            </a:r>
            <a:r>
              <a:rPr lang="en-US" sz="900" b="1" dirty="0">
                <a:solidFill>
                  <a:schemeClr val="bg1"/>
                </a:solidFill>
              </a:rPr>
              <a:t> </a:t>
            </a:r>
          </a:p>
          <a:p>
            <a:pPr algn="ctr"/>
            <a:r>
              <a:rPr lang="en-US" sz="900" b="1" dirty="0">
                <a:solidFill>
                  <a:schemeClr val="bg1"/>
                </a:solidFill>
              </a:rPr>
              <a:t>(437033) </a:t>
            </a:r>
          </a:p>
          <a:p>
            <a:pPr algn="ctr"/>
            <a:r>
              <a:rPr lang="en-US" sz="1050" b="1" dirty="0">
                <a:solidFill>
                  <a:schemeClr val="bg1"/>
                </a:solidFill>
              </a:rPr>
              <a:t>37%</a:t>
            </a:r>
          </a:p>
        </p:txBody>
      </p:sp>
      <p:sp>
        <p:nvSpPr>
          <p:cNvPr id="12" name="TextBox 11">
            <a:extLst>
              <a:ext uri="{FF2B5EF4-FFF2-40B4-BE49-F238E27FC236}">
                <a16:creationId xmlns:a16="http://schemas.microsoft.com/office/drawing/2014/main" id="{9E805E1E-87C1-48A0-B5E3-19F8DE362DF6}"/>
              </a:ext>
            </a:extLst>
          </p:cNvPr>
          <p:cNvSpPr txBox="1"/>
          <p:nvPr/>
        </p:nvSpPr>
        <p:spPr>
          <a:xfrm>
            <a:off x="971600" y="412181"/>
            <a:ext cx="7553543" cy="1200329"/>
          </a:xfrm>
          <a:prstGeom prst="rect">
            <a:avLst/>
          </a:prstGeom>
          <a:solidFill>
            <a:schemeClr val="accent3">
              <a:lumMod val="20000"/>
              <a:lumOff val="80000"/>
            </a:schemeClr>
          </a:solidFill>
          <a:ln>
            <a:solidFill>
              <a:schemeClr val="accent1">
                <a:lumMod val="50000"/>
              </a:schemeClr>
            </a:solidFill>
          </a:ln>
        </p:spPr>
        <p:txBody>
          <a:bodyPr wrap="square">
            <a:spAutoFit/>
          </a:bodyPr>
          <a:lstStyle/>
          <a:p>
            <a:pPr algn="ctr"/>
            <a:r>
              <a:rPr lang="el-GR" sz="1200" b="1" dirty="0">
                <a:solidFill>
                  <a:schemeClr val="accent1">
                    <a:lumMod val="50000"/>
                  </a:schemeClr>
                </a:solidFill>
              </a:rPr>
              <a:t>Εκτιμώμενος αριθμός νέων περιπτώσεων καρκίνου</a:t>
            </a:r>
            <a:r>
              <a:rPr lang="en-GB" sz="1200" b="1" dirty="0">
                <a:solidFill>
                  <a:schemeClr val="accent1">
                    <a:lumMod val="50000"/>
                  </a:schemeClr>
                </a:solidFill>
              </a:rPr>
              <a:t> </a:t>
            </a:r>
            <a:r>
              <a:rPr lang="el-GR" sz="1200" b="1" dirty="0">
                <a:solidFill>
                  <a:schemeClr val="accent1">
                    <a:lumMod val="50000"/>
                  </a:schemeClr>
                </a:solidFill>
              </a:rPr>
              <a:t>το 2018 , παγκοσμίως</a:t>
            </a:r>
          </a:p>
          <a:p>
            <a:pPr algn="ctr"/>
            <a:r>
              <a:rPr lang="el-GR" sz="1200" b="1" dirty="0">
                <a:solidFill>
                  <a:schemeClr val="accent1">
                    <a:lumMod val="50000"/>
                  </a:schemeClr>
                </a:solidFill>
                <a:latin typeface="+mj-lt"/>
              </a:rPr>
              <a:t>Όλοι οι τύποι καρκίνου: 18,1 εκατομμύρια περιστατικά</a:t>
            </a:r>
            <a:endParaRPr lang="en-GB" sz="1200" b="1" dirty="0">
              <a:solidFill>
                <a:schemeClr val="accent1">
                  <a:lumMod val="50000"/>
                </a:schemeClr>
              </a:solidFill>
              <a:latin typeface="+mj-lt"/>
            </a:endParaRPr>
          </a:p>
          <a:p>
            <a:pPr algn="ctr"/>
            <a:endParaRPr lang="en-GB" sz="1200" b="1" dirty="0">
              <a:solidFill>
                <a:schemeClr val="accent1">
                  <a:lumMod val="50000"/>
                </a:schemeClr>
              </a:solidFill>
              <a:latin typeface="+mj-lt"/>
            </a:endParaRPr>
          </a:p>
          <a:p>
            <a:pPr algn="ctr"/>
            <a:r>
              <a:rPr lang="en-GB" sz="1200" b="1" dirty="0">
                <a:solidFill>
                  <a:schemeClr val="accent1">
                    <a:lumMod val="50000"/>
                  </a:schemeClr>
                </a:solidFill>
                <a:latin typeface="+mj-lt"/>
              </a:rPr>
              <a:t>Estimated number of new cancer cases in 2018, worldwide </a:t>
            </a:r>
          </a:p>
          <a:p>
            <a:pPr algn="ctr"/>
            <a:r>
              <a:rPr lang="en-GB" sz="1200" b="1" dirty="0">
                <a:solidFill>
                  <a:schemeClr val="accent1">
                    <a:lumMod val="50000"/>
                  </a:schemeClr>
                </a:solidFill>
                <a:latin typeface="+mj-lt"/>
              </a:rPr>
              <a:t>All cancers :18.1 million cases</a:t>
            </a:r>
          </a:p>
          <a:p>
            <a:pPr algn="ctr"/>
            <a:endParaRPr lang="el-GR" sz="1200" b="1" dirty="0">
              <a:solidFill>
                <a:schemeClr val="accent1">
                  <a:lumMod val="50000"/>
                </a:schemeClr>
              </a:solidFill>
              <a:latin typeface="+mj-lt"/>
            </a:endParaRPr>
          </a:p>
        </p:txBody>
      </p:sp>
      <p:graphicFrame>
        <p:nvGraphicFramePr>
          <p:cNvPr id="13" name="Chart 7">
            <a:extLst>
              <a:ext uri="{FF2B5EF4-FFF2-40B4-BE49-F238E27FC236}">
                <a16:creationId xmlns:a16="http://schemas.microsoft.com/office/drawing/2014/main" id="{C3822613-6CA9-4B79-9652-45E5FAB75993}"/>
              </a:ext>
            </a:extLst>
          </p:cNvPr>
          <p:cNvGraphicFramePr/>
          <p:nvPr>
            <p:extLst>
              <p:ext uri="{D42A27DB-BD31-4B8C-83A1-F6EECF244321}">
                <p14:modId xmlns:p14="http://schemas.microsoft.com/office/powerpoint/2010/main" val="1896449754"/>
              </p:ext>
            </p:extLst>
          </p:nvPr>
        </p:nvGraphicFramePr>
        <p:xfrm>
          <a:off x="873370" y="2276642"/>
          <a:ext cx="4373422" cy="32451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115190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B10AC-8708-4A64-B4D5-95791D09BB50}"/>
              </a:ext>
            </a:extLst>
          </p:cNvPr>
          <p:cNvSpPr>
            <a:spLocks noGrp="1"/>
          </p:cNvSpPr>
          <p:nvPr>
            <p:ph type="title"/>
          </p:nvPr>
        </p:nvSpPr>
        <p:spPr>
          <a:xfrm>
            <a:off x="899592" y="476321"/>
            <a:ext cx="7886700" cy="549578"/>
          </a:xfrm>
          <a:solidFill>
            <a:schemeClr val="accent3">
              <a:lumMod val="20000"/>
              <a:lumOff val="80000"/>
            </a:schemeClr>
          </a:solidFill>
          <a:ln>
            <a:solidFill>
              <a:schemeClr val="accent1">
                <a:lumMod val="50000"/>
              </a:schemeClr>
            </a:solidFill>
          </a:ln>
        </p:spPr>
        <p:txBody>
          <a:bodyPr>
            <a:normAutofit/>
          </a:bodyPr>
          <a:lstStyle/>
          <a:p>
            <a:pPr algn="ctr"/>
            <a:r>
              <a:rPr lang="el-GR" sz="2400" b="1" dirty="0">
                <a:solidFill>
                  <a:srgbClr val="002060"/>
                </a:solidFill>
                <a:latin typeface="+mn-lt"/>
              </a:rPr>
              <a:t>ΟΛΛ</a:t>
            </a:r>
            <a:r>
              <a:rPr lang="en-US" sz="2400" b="1" dirty="0">
                <a:solidFill>
                  <a:srgbClr val="002060"/>
                </a:solidFill>
                <a:latin typeface="+mn-lt"/>
              </a:rPr>
              <a:t>:</a:t>
            </a:r>
            <a:r>
              <a:rPr lang="el-GR" sz="2400" b="1" dirty="0">
                <a:solidFill>
                  <a:srgbClr val="002060"/>
                </a:solidFill>
                <a:latin typeface="+mn-lt"/>
              </a:rPr>
              <a:t> Ο πιο </a:t>
            </a:r>
            <a:r>
              <a:rPr lang="el-GR" sz="2400" b="1" dirty="0" err="1">
                <a:solidFill>
                  <a:srgbClr val="002060"/>
                </a:solidFill>
                <a:latin typeface="+mn-lt"/>
              </a:rPr>
              <a:t>συχνος</a:t>
            </a:r>
            <a:r>
              <a:rPr lang="el-GR" sz="2400" b="1" dirty="0">
                <a:solidFill>
                  <a:srgbClr val="002060"/>
                </a:solidFill>
                <a:latin typeface="+mn-lt"/>
              </a:rPr>
              <a:t> </a:t>
            </a:r>
            <a:r>
              <a:rPr lang="el-GR" sz="2400" b="1" dirty="0" err="1">
                <a:solidFill>
                  <a:srgbClr val="002060"/>
                </a:solidFill>
                <a:latin typeface="+mn-lt"/>
              </a:rPr>
              <a:t>καρκινος</a:t>
            </a:r>
            <a:r>
              <a:rPr lang="el-GR" sz="2400" b="1" dirty="0">
                <a:solidFill>
                  <a:srgbClr val="002060"/>
                </a:solidFill>
                <a:latin typeface="+mn-lt"/>
              </a:rPr>
              <a:t> στα </a:t>
            </a:r>
            <a:r>
              <a:rPr lang="el-GR" sz="2400" b="1" dirty="0" err="1">
                <a:solidFill>
                  <a:srgbClr val="002060"/>
                </a:solidFill>
                <a:latin typeface="+mn-lt"/>
              </a:rPr>
              <a:t>παιδια</a:t>
            </a:r>
            <a:endParaRPr lang="en-US" sz="2400" b="1" dirty="0">
              <a:solidFill>
                <a:srgbClr val="002060"/>
              </a:solidFill>
              <a:latin typeface="+mn-lt"/>
            </a:endParaRPr>
          </a:p>
        </p:txBody>
      </p:sp>
      <p:grpSp>
        <p:nvGrpSpPr>
          <p:cNvPr id="5" name="Group 4">
            <a:extLst>
              <a:ext uri="{FF2B5EF4-FFF2-40B4-BE49-F238E27FC236}">
                <a16:creationId xmlns:a16="http://schemas.microsoft.com/office/drawing/2014/main" id="{7F3A9B78-7B39-44F6-92EA-30EF21C29E1F}"/>
              </a:ext>
            </a:extLst>
          </p:cNvPr>
          <p:cNvGrpSpPr/>
          <p:nvPr/>
        </p:nvGrpSpPr>
        <p:grpSpPr>
          <a:xfrm>
            <a:off x="1162050" y="2121209"/>
            <a:ext cx="2888448" cy="2909120"/>
            <a:chOff x="1261243" y="1600881"/>
            <a:chExt cx="3920358" cy="4891994"/>
          </a:xfrm>
        </p:grpSpPr>
        <p:pic>
          <p:nvPicPr>
            <p:cNvPr id="3" name="Picture 2">
              <a:extLst>
                <a:ext uri="{FF2B5EF4-FFF2-40B4-BE49-F238E27FC236}">
                  <a16:creationId xmlns:a16="http://schemas.microsoft.com/office/drawing/2014/main" id="{57C3B5D0-3598-42BB-8824-25E1C33C181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50000"/>
                      </a14:imgEffect>
                    </a14:imgLayer>
                  </a14:imgProps>
                </a:ext>
              </a:extLst>
            </a:blip>
            <a:srcRect l="13314" t="13971" r="51051"/>
            <a:stretch/>
          </p:blipFill>
          <p:spPr>
            <a:xfrm>
              <a:off x="1261243" y="1600881"/>
              <a:ext cx="3920358" cy="4891994"/>
            </a:xfrm>
            <a:prstGeom prst="rect">
              <a:avLst/>
            </a:prstGeom>
          </p:spPr>
        </p:pic>
        <p:sp>
          <p:nvSpPr>
            <p:cNvPr id="4" name="Rectangle 3">
              <a:extLst>
                <a:ext uri="{FF2B5EF4-FFF2-40B4-BE49-F238E27FC236}">
                  <a16:creationId xmlns:a16="http://schemas.microsoft.com/office/drawing/2014/main" id="{DF9C9146-3BA7-4FA7-A83D-D53A60ABB0A6}"/>
                </a:ext>
              </a:extLst>
            </p:cNvPr>
            <p:cNvSpPr/>
            <p:nvPr/>
          </p:nvSpPr>
          <p:spPr>
            <a:xfrm>
              <a:off x="4834759" y="2017986"/>
              <a:ext cx="346841" cy="966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39B91101-7830-4EBB-A23A-CC0C91818595}"/>
              </a:ext>
            </a:extLst>
          </p:cNvPr>
          <p:cNvPicPr>
            <a:picLocks noChangeAspect="1"/>
          </p:cNvPicPr>
          <p:nvPr/>
        </p:nvPicPr>
        <p:blipFill>
          <a:blip r:embed="rId4" cstate="print"/>
          <a:stretch>
            <a:fillRect/>
          </a:stretch>
        </p:blipFill>
        <p:spPr>
          <a:xfrm>
            <a:off x="5730939" y="4418036"/>
            <a:ext cx="2386013" cy="750094"/>
          </a:xfrm>
          <a:prstGeom prst="rect">
            <a:avLst/>
          </a:prstGeom>
        </p:spPr>
      </p:pic>
      <p:pic>
        <p:nvPicPr>
          <p:cNvPr id="7" name="Picture 6">
            <a:extLst>
              <a:ext uri="{FF2B5EF4-FFF2-40B4-BE49-F238E27FC236}">
                <a16:creationId xmlns:a16="http://schemas.microsoft.com/office/drawing/2014/main" id="{BE2A266C-53EF-414F-A707-25F6EF30675E}"/>
              </a:ext>
            </a:extLst>
          </p:cNvPr>
          <p:cNvPicPr>
            <a:picLocks noChangeAspect="1"/>
          </p:cNvPicPr>
          <p:nvPr/>
        </p:nvPicPr>
        <p:blipFill>
          <a:blip r:embed="rId5" cstate="print"/>
          <a:stretch>
            <a:fillRect/>
          </a:stretch>
        </p:blipFill>
        <p:spPr>
          <a:xfrm>
            <a:off x="5091557" y="2452922"/>
            <a:ext cx="3183683" cy="1952157"/>
          </a:xfrm>
          <a:prstGeom prst="rect">
            <a:avLst/>
          </a:prstGeom>
          <a:solidFill>
            <a:schemeClr val="bg1"/>
          </a:solidFill>
        </p:spPr>
      </p:pic>
      <p:sp>
        <p:nvSpPr>
          <p:cNvPr id="8" name="Rectangle 7">
            <a:extLst>
              <a:ext uri="{FF2B5EF4-FFF2-40B4-BE49-F238E27FC236}">
                <a16:creationId xmlns:a16="http://schemas.microsoft.com/office/drawing/2014/main" id="{9CC9B0F1-FDE5-4726-9A2C-FCB61A33F5AE}"/>
              </a:ext>
            </a:extLst>
          </p:cNvPr>
          <p:cNvSpPr/>
          <p:nvPr/>
        </p:nvSpPr>
        <p:spPr>
          <a:xfrm>
            <a:off x="33184" y="5666795"/>
            <a:ext cx="9077633" cy="369332"/>
          </a:xfrm>
          <a:prstGeom prst="rect">
            <a:avLst/>
          </a:prstGeom>
        </p:spPr>
        <p:txBody>
          <a:bodyPr wrap="square">
            <a:spAutoFit/>
          </a:bodyPr>
          <a:lstStyle/>
          <a:p>
            <a:r>
              <a:rPr lang="en-US" sz="900" b="1" dirty="0">
                <a:solidFill>
                  <a:schemeClr val="tx2">
                    <a:lumMod val="50000"/>
                  </a:schemeClr>
                </a:solidFill>
              </a:rPr>
              <a:t>Ward et al, Cancer journal of clinicians 2014; 64(2): 83-103 (US data)</a:t>
            </a:r>
            <a:r>
              <a:rPr lang="el-GR" sz="900" b="1" dirty="0">
                <a:solidFill>
                  <a:schemeClr val="tx2">
                    <a:lumMod val="50000"/>
                  </a:schemeClr>
                </a:solidFill>
              </a:rPr>
              <a:t>; </a:t>
            </a:r>
            <a:r>
              <a:rPr lang="en-US" sz="900" b="1" dirty="0">
                <a:solidFill>
                  <a:schemeClr val="tx2">
                    <a:lumMod val="50000"/>
                  </a:schemeClr>
                </a:solidFill>
              </a:rPr>
              <a:t>Global Burden of Disease Cancer Collaboration. </a:t>
            </a:r>
            <a:r>
              <a:rPr lang="en-US" sz="900" b="1" i="1" dirty="0">
                <a:solidFill>
                  <a:schemeClr val="tx2">
                    <a:lumMod val="50000"/>
                  </a:schemeClr>
                </a:solidFill>
              </a:rPr>
              <a:t>JAMA Oncol</a:t>
            </a:r>
            <a:r>
              <a:rPr lang="en-US" sz="900" b="1" dirty="0">
                <a:solidFill>
                  <a:schemeClr val="tx2">
                    <a:lumMod val="50000"/>
                  </a:schemeClr>
                </a:solidFill>
              </a:rPr>
              <a:t>. 2018; 4(11): 1553-1568 ; Katz et al, </a:t>
            </a:r>
            <a:r>
              <a:rPr lang="en-US" sz="900" b="1" i="1" dirty="0">
                <a:solidFill>
                  <a:schemeClr val="tx2">
                    <a:lumMod val="50000"/>
                  </a:schemeClr>
                </a:solidFill>
              </a:rPr>
              <a:t>Cancer Causes Control. </a:t>
            </a:r>
            <a:r>
              <a:rPr lang="en-US" sz="900" b="1" dirty="0">
                <a:solidFill>
                  <a:schemeClr val="tx2">
                    <a:lumMod val="50000"/>
                  </a:schemeClr>
                </a:solidFill>
              </a:rPr>
              <a:t>2015;26(11):1627-1642</a:t>
            </a:r>
          </a:p>
        </p:txBody>
      </p:sp>
      <p:sp>
        <p:nvSpPr>
          <p:cNvPr id="9" name="Title 1">
            <a:extLst>
              <a:ext uri="{FF2B5EF4-FFF2-40B4-BE49-F238E27FC236}">
                <a16:creationId xmlns:a16="http://schemas.microsoft.com/office/drawing/2014/main" id="{9F26B8D3-55A0-C3E3-6109-3291C5C735F6}"/>
              </a:ext>
            </a:extLst>
          </p:cNvPr>
          <p:cNvSpPr txBox="1">
            <a:spLocks/>
          </p:cNvSpPr>
          <p:nvPr/>
        </p:nvSpPr>
        <p:spPr>
          <a:xfrm>
            <a:off x="628650" y="1025899"/>
            <a:ext cx="7886700" cy="549578"/>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lgn="ctr" fontAlgn="auto">
              <a:spcAft>
                <a:spcPts val="0"/>
              </a:spcAft>
            </a:pPr>
            <a:r>
              <a:rPr lang="en-US" sz="2400">
                <a:solidFill>
                  <a:srgbClr val="002060"/>
                </a:solidFill>
                <a:latin typeface="+mn-lt"/>
              </a:rPr>
              <a:t>ALL: The most common cancer in children </a:t>
            </a:r>
            <a:endParaRPr lang="en-US" sz="2400" dirty="0">
              <a:solidFill>
                <a:srgbClr val="002060"/>
              </a:solidFill>
              <a:latin typeface="+mn-lt"/>
            </a:endParaRPr>
          </a:p>
        </p:txBody>
      </p:sp>
    </p:spTree>
    <p:extLst>
      <p:ext uri="{BB962C8B-B14F-4D97-AF65-F5344CB8AC3E}">
        <p14:creationId xmlns:p14="http://schemas.microsoft.com/office/powerpoint/2010/main" val="25584556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9">
            <a:extLst>
              <a:ext uri="{FF2B5EF4-FFF2-40B4-BE49-F238E27FC236}">
                <a16:creationId xmlns:a16="http://schemas.microsoft.com/office/drawing/2014/main" id="{35D48213-55D5-438F-B207-5780351B4AFF}"/>
              </a:ext>
            </a:extLst>
          </p:cNvPr>
          <p:cNvSpPr/>
          <p:nvPr/>
        </p:nvSpPr>
        <p:spPr>
          <a:xfrm>
            <a:off x="631895" y="2301757"/>
            <a:ext cx="3195949" cy="1584176"/>
          </a:xfrm>
          <a:prstGeom prst="round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43" indent="-285743">
              <a:spcBef>
                <a:spcPts val="450"/>
              </a:spcBef>
              <a:buFont typeface="Arial" panose="020B0604020202020204" pitchFamily="34" charset="0"/>
              <a:buChar char="•"/>
            </a:pPr>
            <a:r>
              <a:rPr lang="en-US" sz="1500" b="1" dirty="0">
                <a:solidFill>
                  <a:schemeClr val="tx2">
                    <a:lumMod val="75000"/>
                  </a:schemeClr>
                </a:solidFill>
              </a:rPr>
              <a:t>53.4% </a:t>
            </a:r>
            <a:r>
              <a:rPr lang="en-US" sz="1500" dirty="0">
                <a:solidFill>
                  <a:schemeClr val="tx2">
                    <a:lumMod val="75000"/>
                  </a:schemeClr>
                </a:solidFill>
              </a:rPr>
              <a:t>of </a:t>
            </a:r>
            <a:r>
              <a:rPr lang="el-GR" sz="1500" dirty="0">
                <a:solidFill>
                  <a:schemeClr val="tx2">
                    <a:lumMod val="75000"/>
                  </a:schemeClr>
                </a:solidFill>
              </a:rPr>
              <a:t>των νέων περιπτώσεων ΟΛΛ ανευρίσκονται σε ασθενείς ηλικίας κάτω  των 20 ετών </a:t>
            </a:r>
          </a:p>
          <a:p>
            <a:pPr marL="285743" indent="-285743">
              <a:spcBef>
                <a:spcPts val="450"/>
              </a:spcBef>
              <a:buFont typeface="Arial" panose="020B0604020202020204" pitchFamily="34" charset="0"/>
              <a:buChar char="•"/>
            </a:pPr>
            <a:r>
              <a:rPr lang="el-GR" sz="1500" dirty="0">
                <a:solidFill>
                  <a:schemeClr val="tx2">
                    <a:lumMod val="75000"/>
                  </a:schemeClr>
                </a:solidFill>
              </a:rPr>
              <a:t>Μέση ηλικία κατά την διάγνωση είναι τα </a:t>
            </a:r>
            <a:r>
              <a:rPr lang="en-US" sz="1500" b="1" dirty="0">
                <a:solidFill>
                  <a:schemeClr val="tx2">
                    <a:lumMod val="75000"/>
                  </a:schemeClr>
                </a:solidFill>
              </a:rPr>
              <a:t>17 </a:t>
            </a:r>
            <a:r>
              <a:rPr lang="el-GR" sz="1500" b="1" dirty="0">
                <a:solidFill>
                  <a:schemeClr val="tx2">
                    <a:lumMod val="75000"/>
                  </a:schemeClr>
                </a:solidFill>
              </a:rPr>
              <a:t>έτη </a:t>
            </a:r>
            <a:endParaRPr lang="en-US" sz="1500" b="1" dirty="0">
              <a:solidFill>
                <a:schemeClr val="tx2">
                  <a:lumMod val="75000"/>
                </a:schemeClr>
              </a:solidFill>
            </a:endParaRPr>
          </a:p>
        </p:txBody>
      </p:sp>
      <p:graphicFrame>
        <p:nvGraphicFramePr>
          <p:cNvPr id="3" name="Chart Placeholder 3">
            <a:extLst>
              <a:ext uri="{FF2B5EF4-FFF2-40B4-BE49-F238E27FC236}">
                <a16:creationId xmlns:a16="http://schemas.microsoft.com/office/drawing/2014/main" id="{33E459F1-DC93-4905-9688-3AA0F572DA3C}"/>
              </a:ext>
            </a:extLst>
          </p:cNvPr>
          <p:cNvGraphicFramePr>
            <a:graphicFrameLocks/>
          </p:cNvGraphicFramePr>
          <p:nvPr/>
        </p:nvGraphicFramePr>
        <p:xfrm>
          <a:off x="4057200" y="2424709"/>
          <a:ext cx="4778386" cy="2587625"/>
        </p:xfrm>
        <a:graphic>
          <a:graphicData uri="http://schemas.openxmlformats.org/drawingml/2006/chart">
            <c:chart xmlns:c="http://schemas.openxmlformats.org/drawingml/2006/chart" xmlns:r="http://schemas.openxmlformats.org/officeDocument/2006/relationships" r:id="rId2"/>
          </a:graphicData>
        </a:graphic>
      </p:graphicFrame>
      <p:sp>
        <p:nvSpPr>
          <p:cNvPr id="5" name="Content Placeholder 6">
            <a:extLst>
              <a:ext uri="{FF2B5EF4-FFF2-40B4-BE49-F238E27FC236}">
                <a16:creationId xmlns:a16="http://schemas.microsoft.com/office/drawing/2014/main" id="{69F0FE69-3BCD-47CC-AD5B-BD968AD9E3FB}"/>
              </a:ext>
            </a:extLst>
          </p:cNvPr>
          <p:cNvSpPr txBox="1">
            <a:spLocks/>
          </p:cNvSpPr>
          <p:nvPr/>
        </p:nvSpPr>
        <p:spPr>
          <a:xfrm>
            <a:off x="5338799" y="1946462"/>
            <a:ext cx="3144249" cy="548902"/>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l-GR" sz="1400" b="1" dirty="0">
                <a:solidFill>
                  <a:schemeClr val="accent1">
                    <a:lumMod val="50000"/>
                  </a:schemeClr>
                </a:solidFill>
              </a:rPr>
              <a:t>Νέες περιπτώσεις ΟΛΛ ανά ηλικιακή ομάδα (όλες οι φυλές, και τα δύο φύλα, (2013–2017</a:t>
            </a:r>
            <a:r>
              <a:rPr lang="en-US" sz="1400" b="1" dirty="0">
                <a:solidFill>
                  <a:schemeClr val="accent1">
                    <a:lumMod val="50000"/>
                  </a:schemeClr>
                </a:solidFill>
              </a:rPr>
              <a:t>)</a:t>
            </a:r>
            <a:endParaRPr lang="en-US" sz="1400" b="1" baseline="30000" dirty="0">
              <a:solidFill>
                <a:schemeClr val="accent1">
                  <a:lumMod val="50000"/>
                </a:schemeClr>
              </a:solidFill>
            </a:endParaRPr>
          </a:p>
        </p:txBody>
      </p:sp>
      <p:sp>
        <p:nvSpPr>
          <p:cNvPr id="9" name="Content Placeholder 2">
            <a:extLst>
              <a:ext uri="{FF2B5EF4-FFF2-40B4-BE49-F238E27FC236}">
                <a16:creationId xmlns:a16="http://schemas.microsoft.com/office/drawing/2014/main" id="{32F6BC7D-30AC-4D3A-8932-EFE0CB942AF2}"/>
              </a:ext>
            </a:extLst>
          </p:cNvPr>
          <p:cNvSpPr txBox="1">
            <a:spLocks/>
          </p:cNvSpPr>
          <p:nvPr/>
        </p:nvSpPr>
        <p:spPr>
          <a:xfrm>
            <a:off x="251520" y="6319486"/>
            <a:ext cx="8483048" cy="1229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25" b="1" dirty="0">
                <a:solidFill>
                  <a:schemeClr val="accent1">
                    <a:lumMod val="50000"/>
                  </a:schemeClr>
                </a:solidFill>
              </a:rPr>
              <a:t>SEER Cancer Statistics Factsheets: Acute Lymphocytic Leukemia. National Cancer Institute. Bethesda, MD, https://seer.cancer.gov/statfacts/html/alyl.html (accessed August 2020)</a:t>
            </a:r>
          </a:p>
        </p:txBody>
      </p:sp>
      <p:sp>
        <p:nvSpPr>
          <p:cNvPr id="11" name="TextBox 10">
            <a:extLst>
              <a:ext uri="{FF2B5EF4-FFF2-40B4-BE49-F238E27FC236}">
                <a16:creationId xmlns:a16="http://schemas.microsoft.com/office/drawing/2014/main" id="{57CB0961-2846-4FD3-8327-7F6513AA709B}"/>
              </a:ext>
            </a:extLst>
          </p:cNvPr>
          <p:cNvSpPr txBox="1"/>
          <p:nvPr/>
        </p:nvSpPr>
        <p:spPr>
          <a:xfrm>
            <a:off x="999500" y="348274"/>
            <a:ext cx="7604947" cy="646331"/>
          </a:xfrm>
          <a:prstGeom prst="rect">
            <a:avLst/>
          </a:prstGeom>
          <a:solidFill>
            <a:schemeClr val="accent3">
              <a:lumMod val="20000"/>
              <a:lumOff val="80000"/>
            </a:schemeClr>
          </a:solidFill>
          <a:ln>
            <a:solidFill>
              <a:schemeClr val="accent1">
                <a:lumMod val="50000"/>
              </a:schemeClr>
            </a:solidFill>
          </a:ln>
        </p:spPr>
        <p:txBody>
          <a:bodyPr wrap="square">
            <a:spAutoFit/>
          </a:bodyPr>
          <a:lstStyle/>
          <a:p>
            <a:r>
              <a:rPr lang="el-GR" b="1" dirty="0">
                <a:solidFill>
                  <a:schemeClr val="accent1">
                    <a:lumMod val="50000"/>
                  </a:schemeClr>
                </a:solidFill>
              </a:rPr>
              <a:t>Περισσότεροι από τους μισούς ασθενείς με ΟΛΛ είναι κάτω των 20 ετών</a:t>
            </a:r>
          </a:p>
        </p:txBody>
      </p:sp>
      <p:sp>
        <p:nvSpPr>
          <p:cNvPr id="4" name="Title 1">
            <a:extLst>
              <a:ext uri="{FF2B5EF4-FFF2-40B4-BE49-F238E27FC236}">
                <a16:creationId xmlns:a16="http://schemas.microsoft.com/office/drawing/2014/main" id="{BA0B600E-1A1A-30AD-BC37-F595D9EA478F}"/>
              </a:ext>
            </a:extLst>
          </p:cNvPr>
          <p:cNvSpPr txBox="1">
            <a:spLocks/>
          </p:cNvSpPr>
          <p:nvPr/>
        </p:nvSpPr>
        <p:spPr>
          <a:xfrm>
            <a:off x="309718" y="1204834"/>
            <a:ext cx="8649929" cy="449353"/>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rgbClr val="002060"/>
                </a:solidFill>
                <a:latin typeface="+mn-lt"/>
              </a:rPr>
              <a:t>More than half of all patients with ALL are under 20y of age</a:t>
            </a:r>
          </a:p>
        </p:txBody>
      </p:sp>
      <p:sp>
        <p:nvSpPr>
          <p:cNvPr id="6" name="Content Placeholder 6">
            <a:extLst>
              <a:ext uri="{FF2B5EF4-FFF2-40B4-BE49-F238E27FC236}">
                <a16:creationId xmlns:a16="http://schemas.microsoft.com/office/drawing/2014/main" id="{CACFAADE-7C46-1202-FBBE-0A2940A1CAEB}"/>
              </a:ext>
            </a:extLst>
          </p:cNvPr>
          <p:cNvSpPr txBox="1">
            <a:spLocks/>
          </p:cNvSpPr>
          <p:nvPr/>
        </p:nvSpPr>
        <p:spPr>
          <a:xfrm>
            <a:off x="5338798" y="5216130"/>
            <a:ext cx="3144249" cy="548902"/>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b="1" dirty="0">
                <a:solidFill>
                  <a:schemeClr val="tx2">
                    <a:lumMod val="75000"/>
                  </a:schemeClr>
                </a:solidFill>
              </a:rPr>
              <a:t>New cases of ALL by age group </a:t>
            </a:r>
            <a:br>
              <a:rPr lang="en-US" sz="1400" b="1" dirty="0">
                <a:solidFill>
                  <a:schemeClr val="tx2">
                    <a:lumMod val="75000"/>
                  </a:schemeClr>
                </a:solidFill>
              </a:rPr>
            </a:br>
            <a:r>
              <a:rPr lang="en-US" sz="1400" b="1" dirty="0">
                <a:solidFill>
                  <a:schemeClr val="tx2">
                    <a:lumMod val="75000"/>
                  </a:schemeClr>
                </a:solidFill>
              </a:rPr>
              <a:t>(all races, both sexes; 2013–2017)</a:t>
            </a:r>
            <a:endParaRPr lang="en-US" sz="1400" b="1" baseline="30000" dirty="0">
              <a:solidFill>
                <a:schemeClr val="tx2">
                  <a:lumMod val="75000"/>
                </a:schemeClr>
              </a:solidFill>
            </a:endParaRPr>
          </a:p>
        </p:txBody>
      </p:sp>
      <p:sp>
        <p:nvSpPr>
          <p:cNvPr id="7" name="Rounded Rectangle 9">
            <a:extLst>
              <a:ext uri="{FF2B5EF4-FFF2-40B4-BE49-F238E27FC236}">
                <a16:creationId xmlns:a16="http://schemas.microsoft.com/office/drawing/2014/main" id="{D2B87335-582E-0DBF-1AFE-B81DDE62D6B8}"/>
              </a:ext>
            </a:extLst>
          </p:cNvPr>
          <p:cNvSpPr/>
          <p:nvPr/>
        </p:nvSpPr>
        <p:spPr>
          <a:xfrm>
            <a:off x="631895" y="4220246"/>
            <a:ext cx="3173308" cy="1584176"/>
          </a:xfrm>
          <a:prstGeom prst="round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43" indent="-285743">
              <a:spcBef>
                <a:spcPts val="450"/>
              </a:spcBef>
              <a:buFont typeface="Arial" panose="020B0604020202020204" pitchFamily="34" charset="0"/>
              <a:buChar char="•"/>
            </a:pPr>
            <a:r>
              <a:rPr lang="en-US" sz="1500" b="1" dirty="0">
                <a:solidFill>
                  <a:schemeClr val="tx2">
                    <a:lumMod val="75000"/>
                  </a:schemeClr>
                </a:solidFill>
              </a:rPr>
              <a:t>53.4% </a:t>
            </a:r>
            <a:r>
              <a:rPr lang="en-US" sz="1500" dirty="0">
                <a:solidFill>
                  <a:schemeClr val="tx2">
                    <a:lumMod val="75000"/>
                  </a:schemeClr>
                </a:solidFill>
              </a:rPr>
              <a:t>of new cases of ALL are in patients </a:t>
            </a:r>
            <a:r>
              <a:rPr lang="en-US" sz="1500" b="1" dirty="0">
                <a:solidFill>
                  <a:schemeClr val="tx2">
                    <a:lumMod val="75000"/>
                  </a:schemeClr>
                </a:solidFill>
              </a:rPr>
              <a:t>&lt;20 years </a:t>
            </a:r>
            <a:r>
              <a:rPr lang="en-US" sz="1500" dirty="0">
                <a:solidFill>
                  <a:schemeClr val="tx2">
                    <a:lumMod val="75000"/>
                  </a:schemeClr>
                </a:solidFill>
              </a:rPr>
              <a:t>of age</a:t>
            </a:r>
          </a:p>
          <a:p>
            <a:pPr marL="285743" indent="-285743">
              <a:spcBef>
                <a:spcPts val="450"/>
              </a:spcBef>
              <a:buFont typeface="Arial" panose="020B0604020202020204" pitchFamily="34" charset="0"/>
              <a:buChar char="•"/>
            </a:pPr>
            <a:r>
              <a:rPr lang="en-US" sz="1500" dirty="0">
                <a:solidFill>
                  <a:schemeClr val="tx2">
                    <a:lumMod val="75000"/>
                  </a:schemeClr>
                </a:solidFill>
              </a:rPr>
              <a:t>Median age at diagnosis is </a:t>
            </a:r>
            <a:r>
              <a:rPr lang="en-US" sz="1500" b="1" dirty="0">
                <a:solidFill>
                  <a:schemeClr val="tx2">
                    <a:lumMod val="75000"/>
                  </a:schemeClr>
                </a:solidFill>
              </a:rPr>
              <a:t>17 years</a:t>
            </a:r>
          </a:p>
        </p:txBody>
      </p:sp>
    </p:spTree>
    <p:extLst>
      <p:ext uri="{BB962C8B-B14F-4D97-AF65-F5344CB8AC3E}">
        <p14:creationId xmlns:p14="http://schemas.microsoft.com/office/powerpoint/2010/main" val="13724201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9E9762-A36E-4D2F-865B-9E7AC9E6A457}"/>
              </a:ext>
            </a:extLst>
          </p:cNvPr>
          <p:cNvSpPr txBox="1"/>
          <p:nvPr/>
        </p:nvSpPr>
        <p:spPr>
          <a:xfrm>
            <a:off x="323528" y="1088152"/>
            <a:ext cx="8136904" cy="5509200"/>
          </a:xfrm>
          <a:prstGeom prst="rect">
            <a:avLst/>
          </a:prstGeom>
          <a:noFill/>
        </p:spPr>
        <p:txBody>
          <a:bodyPr wrap="square">
            <a:spAutoFit/>
          </a:bodyPr>
          <a:lstStyle/>
          <a:p>
            <a:pPr algn="just"/>
            <a:endParaRPr lang="el-GR" sz="1600" b="1" i="0" dirty="0">
              <a:solidFill>
                <a:schemeClr val="tx2">
                  <a:lumMod val="50000"/>
                </a:schemeClr>
              </a:solidFill>
              <a:effectLst/>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i="0" dirty="0">
                <a:solidFill>
                  <a:schemeClr val="tx2">
                    <a:lumMod val="50000"/>
                  </a:schemeClr>
                </a:solidFill>
                <a:effectLst/>
                <a:latin typeface="Cambria" panose="02040503050406030204" pitchFamily="18" charset="0"/>
                <a:ea typeface="Cambria" panose="02040503050406030204" pitchFamily="18" charset="0"/>
              </a:rPr>
              <a:t>Η αιτιολογία της νόσου δεν είναι γνωστή, ωστόσο έχουν ενοχοποιηθεί διάφοροι παράγοντες, </a:t>
            </a:r>
            <a:r>
              <a:rPr lang="el-GR" sz="1600" b="1" i="0" dirty="0" err="1">
                <a:solidFill>
                  <a:schemeClr val="tx2">
                    <a:lumMod val="50000"/>
                  </a:schemeClr>
                </a:solidFill>
                <a:effectLst/>
                <a:latin typeface="Cambria" panose="02040503050406030204" pitchFamily="18" charset="0"/>
                <a:ea typeface="Cambria" panose="02040503050406030204" pitchFamily="18" charset="0"/>
              </a:rPr>
              <a:t>περιβαλλοντογενείς</a:t>
            </a:r>
            <a:r>
              <a:rPr lang="el-GR" sz="1600" b="1" i="0" dirty="0">
                <a:solidFill>
                  <a:schemeClr val="tx2">
                    <a:lumMod val="50000"/>
                  </a:schemeClr>
                </a:solidFill>
                <a:effectLst/>
                <a:latin typeface="Cambria" panose="02040503050406030204" pitchFamily="18" charset="0"/>
                <a:ea typeface="Cambria" panose="02040503050406030204" pitchFamily="18" charset="0"/>
              </a:rPr>
              <a:t> και µη</a:t>
            </a: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i="0" dirty="0">
                <a:solidFill>
                  <a:schemeClr val="tx2">
                    <a:lumMod val="50000"/>
                  </a:schemeClr>
                </a:solidFill>
                <a:effectLst/>
                <a:latin typeface="Cambria" panose="02040503050406030204" pitchFamily="18" charset="0"/>
                <a:ea typeface="Cambria" panose="02040503050406030204" pitchFamily="18" charset="0"/>
              </a:rPr>
              <a:t>Σε πολύ µ</a:t>
            </a:r>
            <a:r>
              <a:rPr lang="el-GR" sz="1600" b="1" i="0" dirty="0" err="1">
                <a:solidFill>
                  <a:schemeClr val="tx2">
                    <a:lumMod val="50000"/>
                  </a:schemeClr>
                </a:solidFill>
                <a:effectLst/>
                <a:latin typeface="Cambria" panose="02040503050406030204" pitchFamily="18" charset="0"/>
                <a:ea typeface="Cambria" panose="02040503050406030204" pitchFamily="18" charset="0"/>
              </a:rPr>
              <a:t>ικρό</a:t>
            </a:r>
            <a:r>
              <a:rPr lang="el-GR" sz="1600" b="1" i="0" dirty="0">
                <a:solidFill>
                  <a:schemeClr val="tx2">
                    <a:lumMod val="50000"/>
                  </a:schemeClr>
                </a:solidFill>
                <a:effectLst/>
                <a:latin typeface="Cambria" panose="02040503050406030204" pitchFamily="18" charset="0"/>
                <a:ea typeface="Cambria" panose="02040503050406030204" pitchFamily="18" charset="0"/>
              </a:rPr>
              <a:t> </a:t>
            </a:r>
            <a:r>
              <a:rPr lang="el-GR" sz="1600" b="1" i="0" dirty="0" err="1">
                <a:solidFill>
                  <a:schemeClr val="tx2">
                    <a:lumMod val="50000"/>
                  </a:schemeClr>
                </a:solidFill>
                <a:effectLst/>
                <a:latin typeface="Cambria" panose="02040503050406030204" pitchFamily="18" charset="0"/>
                <a:ea typeface="Cambria" panose="02040503050406030204" pitchFamily="18" charset="0"/>
              </a:rPr>
              <a:t>αριθµό</a:t>
            </a:r>
            <a:r>
              <a:rPr lang="el-GR" sz="1600" b="1" i="0" dirty="0">
                <a:solidFill>
                  <a:schemeClr val="tx2">
                    <a:lumMod val="50000"/>
                  </a:schemeClr>
                </a:solidFill>
                <a:effectLst/>
                <a:latin typeface="Cambria" panose="02040503050406030204" pitchFamily="18" charset="0"/>
                <a:ea typeface="Cambria" panose="02040503050406030204" pitchFamily="18" charset="0"/>
              </a:rPr>
              <a:t> παιδιών η νόσος αναπτύσσεται σε </a:t>
            </a:r>
            <a:r>
              <a:rPr lang="el-GR" sz="1600" b="1" i="0" dirty="0" err="1">
                <a:solidFill>
                  <a:schemeClr val="tx2">
                    <a:lumMod val="50000"/>
                  </a:schemeClr>
                </a:solidFill>
                <a:effectLst/>
                <a:latin typeface="Cambria" panose="02040503050406030204" pitchFamily="18" charset="0"/>
                <a:ea typeface="Cambria" panose="02040503050406030204" pitchFamily="18" charset="0"/>
              </a:rPr>
              <a:t>άτοµα</a:t>
            </a:r>
            <a:r>
              <a:rPr lang="el-GR" sz="1600" b="1" i="0" dirty="0">
                <a:solidFill>
                  <a:schemeClr val="tx2">
                    <a:lumMod val="50000"/>
                  </a:schemeClr>
                </a:solidFill>
                <a:effectLst/>
                <a:latin typeface="Cambria" panose="02040503050406030204" pitchFamily="18" charset="0"/>
                <a:ea typeface="Cambria" panose="02040503050406030204" pitchFamily="18" charset="0"/>
              </a:rPr>
              <a:t> µε </a:t>
            </a:r>
            <a:r>
              <a:rPr lang="el-GR" sz="1600" b="1" i="0" dirty="0" err="1">
                <a:solidFill>
                  <a:schemeClr val="tx2">
                    <a:lumMod val="50000"/>
                  </a:schemeClr>
                </a:solidFill>
                <a:effectLst/>
                <a:latin typeface="Cambria" panose="02040503050406030204" pitchFamily="18" charset="0"/>
                <a:ea typeface="Cambria" panose="02040503050406030204" pitchFamily="18" charset="0"/>
              </a:rPr>
              <a:t>υποκείµενο</a:t>
            </a:r>
            <a:r>
              <a:rPr lang="el-GR" sz="1600" b="1" i="0" dirty="0">
                <a:solidFill>
                  <a:schemeClr val="tx2">
                    <a:lumMod val="50000"/>
                  </a:schemeClr>
                </a:solidFill>
                <a:effectLst/>
                <a:latin typeface="Cambria" panose="02040503050406030204" pitchFamily="18" charset="0"/>
                <a:ea typeface="Cambria" panose="02040503050406030204" pitchFamily="18" charset="0"/>
              </a:rPr>
              <a:t> γενετικό </a:t>
            </a:r>
            <a:r>
              <a:rPr lang="el-GR" sz="1600" b="1" i="0" dirty="0" err="1">
                <a:solidFill>
                  <a:schemeClr val="tx2">
                    <a:lumMod val="50000"/>
                  </a:schemeClr>
                </a:solidFill>
                <a:effectLst/>
                <a:latin typeface="Cambria" panose="02040503050406030204" pitchFamily="18" charset="0"/>
                <a:ea typeface="Cambria" panose="02040503050406030204" pitchFamily="18" charset="0"/>
              </a:rPr>
              <a:t>νόσηµα</a:t>
            </a: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i="0" dirty="0">
              <a:solidFill>
                <a:schemeClr val="tx2">
                  <a:lumMod val="50000"/>
                </a:schemeClr>
              </a:solidFill>
              <a:effectLst/>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600" b="1" i="0" dirty="0">
                <a:solidFill>
                  <a:schemeClr val="tx2">
                    <a:lumMod val="50000"/>
                  </a:schemeClr>
                </a:solidFill>
                <a:effectLst/>
                <a:latin typeface="Cambria" panose="02040503050406030204" pitchFamily="18" charset="0"/>
                <a:ea typeface="Cambria" panose="02040503050406030204" pitchFamily="18" charset="0"/>
              </a:rPr>
              <a:t>Η ετήσια συχνότητα είναι 4-5 ανά 100.000 παιδιά από τη γέννηση έως 15 χρόνων και η ηλικία </a:t>
            </a:r>
            <a:r>
              <a:rPr lang="el-GR" sz="1600" b="1" i="0" dirty="0" err="1">
                <a:solidFill>
                  <a:schemeClr val="tx2">
                    <a:lumMod val="50000"/>
                  </a:schemeClr>
                </a:solidFill>
                <a:effectLst/>
                <a:latin typeface="Cambria" panose="02040503050406030204" pitchFamily="18" charset="0"/>
                <a:ea typeface="Cambria" panose="02040503050406030204" pitchFamily="18" charset="0"/>
              </a:rPr>
              <a:t>νόσησης</a:t>
            </a:r>
            <a:r>
              <a:rPr lang="el-GR" sz="1600" b="1" i="0" dirty="0">
                <a:solidFill>
                  <a:schemeClr val="tx2">
                    <a:lumMod val="50000"/>
                  </a:schemeClr>
                </a:solidFill>
                <a:effectLst/>
                <a:latin typeface="Cambria" panose="02040503050406030204" pitchFamily="18" charset="0"/>
                <a:ea typeface="Cambria" panose="02040503050406030204" pitchFamily="18" charset="0"/>
              </a:rPr>
              <a:t> για την ΟΛΛ είναι µ</a:t>
            </a:r>
            <a:r>
              <a:rPr lang="el-GR" sz="1600" b="1" i="0" dirty="0" err="1">
                <a:solidFill>
                  <a:schemeClr val="tx2">
                    <a:lumMod val="50000"/>
                  </a:schemeClr>
                </a:solidFill>
                <a:effectLst/>
                <a:latin typeface="Cambria" panose="02040503050406030204" pitchFamily="18" charset="0"/>
                <a:ea typeface="Cambria" panose="02040503050406030204" pitchFamily="18" charset="0"/>
              </a:rPr>
              <a:t>εταξύ</a:t>
            </a:r>
            <a:r>
              <a:rPr lang="el-GR" sz="1600" b="1" i="0" dirty="0">
                <a:solidFill>
                  <a:schemeClr val="tx2">
                    <a:lumMod val="50000"/>
                  </a:schemeClr>
                </a:solidFill>
                <a:effectLst/>
                <a:latin typeface="Cambria" panose="02040503050406030204" pitchFamily="18" charset="0"/>
                <a:ea typeface="Cambria" panose="02040503050406030204" pitchFamily="18" charset="0"/>
              </a:rPr>
              <a:t> 2 και 5 χρόνων, µε συχνότερη </a:t>
            </a:r>
            <a:r>
              <a:rPr lang="el-GR" sz="1600" b="1" i="0" dirty="0" err="1">
                <a:solidFill>
                  <a:schemeClr val="tx2">
                    <a:lumMod val="50000"/>
                  </a:schemeClr>
                </a:solidFill>
                <a:effectLst/>
                <a:latin typeface="Cambria" panose="02040503050406030204" pitchFamily="18" charset="0"/>
                <a:ea typeface="Cambria" panose="02040503050406030204" pitchFamily="18" charset="0"/>
              </a:rPr>
              <a:t>εµφάνιση</a:t>
            </a:r>
            <a:r>
              <a:rPr lang="el-GR" sz="1600" b="1" i="0" dirty="0">
                <a:solidFill>
                  <a:schemeClr val="tx2">
                    <a:lumMod val="50000"/>
                  </a:schemeClr>
                </a:solidFill>
                <a:effectLst/>
                <a:latin typeface="Cambria" panose="02040503050406030204" pitchFamily="18" charset="0"/>
                <a:ea typeface="Cambria" panose="02040503050406030204" pitchFamily="18" charset="0"/>
              </a:rPr>
              <a:t> στα αγόρια</a:t>
            </a:r>
            <a:endParaRPr lang="en-GB" sz="1600" b="1" i="0" dirty="0">
              <a:solidFill>
                <a:schemeClr val="tx2">
                  <a:lumMod val="50000"/>
                </a:schemeClr>
              </a:solidFill>
              <a:effectLst/>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n-GB"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i="0" dirty="0">
                <a:solidFill>
                  <a:schemeClr val="tx2">
                    <a:lumMod val="75000"/>
                  </a:schemeClr>
                </a:solidFill>
                <a:effectLst/>
                <a:latin typeface="Cambria" panose="02040503050406030204" pitchFamily="18" charset="0"/>
                <a:ea typeface="Cambria" panose="02040503050406030204" pitchFamily="18" charset="0"/>
              </a:rPr>
              <a:t>The etiology of the disease is not known, however various environmental and non-environmental factors have been implicated</a:t>
            </a:r>
          </a:p>
          <a:p>
            <a:pPr marL="285750" indent="-285750" algn="just">
              <a:buFont typeface="Wingdings" panose="05000000000000000000" pitchFamily="2" charset="2"/>
              <a:buChar char="§"/>
            </a:pPr>
            <a:endParaRPr lang="en-US" sz="1600" b="1" i="0" dirty="0">
              <a:solidFill>
                <a:schemeClr val="tx2">
                  <a:lumMod val="75000"/>
                </a:schemeClr>
              </a:solidFill>
              <a:effectLst/>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i="0" dirty="0">
                <a:solidFill>
                  <a:schemeClr val="tx2">
                    <a:lumMod val="75000"/>
                  </a:schemeClr>
                </a:solidFill>
                <a:effectLst/>
                <a:latin typeface="Cambria" panose="02040503050406030204" pitchFamily="18" charset="0"/>
                <a:ea typeface="Cambria" panose="02040503050406030204" pitchFamily="18" charset="0"/>
              </a:rPr>
              <a:t>In a very small number of children the disease develops in individuals with an underlying genetic disease</a:t>
            </a:r>
          </a:p>
          <a:p>
            <a:pPr marL="285750" indent="-285750" algn="just">
              <a:buFont typeface="Wingdings" panose="05000000000000000000" pitchFamily="2" charset="2"/>
              <a:buChar char="§"/>
            </a:pPr>
            <a:endParaRPr lang="en-US" sz="1600" b="1" i="0" dirty="0">
              <a:solidFill>
                <a:schemeClr val="tx2">
                  <a:lumMod val="75000"/>
                </a:schemeClr>
              </a:solidFill>
              <a:effectLst/>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600" b="1" i="0" dirty="0">
                <a:solidFill>
                  <a:schemeClr val="tx2">
                    <a:lumMod val="75000"/>
                  </a:schemeClr>
                </a:solidFill>
                <a:effectLst/>
                <a:latin typeface="Cambria" panose="02040503050406030204" pitchFamily="18" charset="0"/>
                <a:ea typeface="Cambria" panose="02040503050406030204" pitchFamily="18" charset="0"/>
              </a:rPr>
              <a:t>The annual incidence is 4-5 per 100,000 children from birth to 15 years and the age of onset for ALL is between 2 and 5 years, with more frequent occurrence in boys</a:t>
            </a:r>
            <a:endParaRPr lang="el-GR" sz="1600" b="1" i="0" dirty="0">
              <a:solidFill>
                <a:schemeClr val="tx2">
                  <a:lumMod val="75000"/>
                </a:schemeClr>
              </a:solidFill>
              <a:effectLst/>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58036740-7B95-4218-86F5-7F1C80E00A1B}"/>
              </a:ext>
            </a:extLst>
          </p:cNvPr>
          <p:cNvSpPr txBox="1"/>
          <p:nvPr/>
        </p:nvSpPr>
        <p:spPr>
          <a:xfrm>
            <a:off x="3779912" y="260648"/>
            <a:ext cx="4572000" cy="923330"/>
          </a:xfrm>
          <a:prstGeom prst="rect">
            <a:avLst/>
          </a:prstGeom>
          <a:noFill/>
        </p:spPr>
        <p:txBody>
          <a:bodyPr wrap="square">
            <a:spAutoFit/>
          </a:bodyPr>
          <a:lstStyle/>
          <a:p>
            <a:pPr algn="r"/>
            <a:r>
              <a:rPr lang="el-GR" sz="1800" b="1" dirty="0">
                <a:solidFill>
                  <a:srgbClr val="C00000"/>
                </a:solidFill>
                <a:latin typeface="Cambria" panose="02040503050406030204" pitchFamily="18" charset="0"/>
                <a:ea typeface="Cambria" panose="02040503050406030204" pitchFamily="18" charset="0"/>
              </a:rPr>
              <a:t>Οξεία </a:t>
            </a:r>
            <a:r>
              <a:rPr lang="el-GR" sz="1800" b="1" dirty="0" err="1">
                <a:solidFill>
                  <a:srgbClr val="C00000"/>
                </a:solidFill>
                <a:latin typeface="Cambria" panose="02040503050406030204" pitchFamily="18" charset="0"/>
                <a:ea typeface="Cambria" panose="02040503050406030204" pitchFamily="18" charset="0"/>
              </a:rPr>
              <a:t>λεμφοβλαστική</a:t>
            </a:r>
            <a:r>
              <a:rPr lang="el-GR" sz="1800" b="1" dirty="0">
                <a:solidFill>
                  <a:srgbClr val="C00000"/>
                </a:solidFill>
                <a:latin typeface="Cambria" panose="02040503050406030204" pitchFamily="18" charset="0"/>
                <a:ea typeface="Cambria" panose="02040503050406030204" pitchFamily="18" charset="0"/>
              </a:rPr>
              <a:t> λευχαιμία</a:t>
            </a:r>
            <a:endParaRPr lang="en-GB" sz="1800" b="1" dirty="0">
              <a:solidFill>
                <a:srgbClr val="C00000"/>
              </a:solidFill>
              <a:latin typeface="Cambria" panose="02040503050406030204" pitchFamily="18" charset="0"/>
              <a:ea typeface="Cambria" panose="02040503050406030204" pitchFamily="18" charset="0"/>
            </a:endParaRPr>
          </a:p>
          <a:p>
            <a:pPr algn="r"/>
            <a:endParaRPr lang="en-GB" b="1" dirty="0">
              <a:solidFill>
                <a:srgbClr val="C00000"/>
              </a:solidFill>
              <a:latin typeface="Cambria" panose="02040503050406030204" pitchFamily="18" charset="0"/>
              <a:ea typeface="Cambria" panose="02040503050406030204" pitchFamily="18" charset="0"/>
            </a:endParaRPr>
          </a:p>
          <a:p>
            <a:pPr algn="r"/>
            <a:r>
              <a:rPr lang="en-US" sz="1800" b="1" dirty="0">
                <a:solidFill>
                  <a:srgbClr val="C00000"/>
                </a:solidFill>
                <a:latin typeface="Cambria" panose="02040503050406030204" pitchFamily="18" charset="0"/>
                <a:ea typeface="Cambria" panose="02040503050406030204" pitchFamily="18" charset="0"/>
              </a:rPr>
              <a:t>Acute lymphoblastic leukemia</a:t>
            </a:r>
            <a:endParaRPr lang="el-GR" sz="1800" b="1" dirty="0">
              <a:solidFill>
                <a:srgbClr val="C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553452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αριθμού διαφάνειας 2"/>
          <p:cNvSpPr>
            <a:spLocks noGrp="1"/>
          </p:cNvSpPr>
          <p:nvPr>
            <p:ph type="sldNum" sz="quarter" idx="12"/>
          </p:nvPr>
        </p:nvSpPr>
        <p:spPr/>
        <p:txBody>
          <a:bodyPr/>
          <a:lstStyle/>
          <a:p>
            <a:pPr>
              <a:defRPr/>
            </a:pPr>
            <a:fld id="{7E55E3B3-0445-4CFC-BED8-763D4409E61F}" type="slidenum">
              <a:rPr lang="el-GR" smtClean="0"/>
              <a:pPr>
                <a:defRPr/>
              </a:pPr>
              <a:t>49</a:t>
            </a:fld>
            <a:endParaRPr lang="el-GR"/>
          </a:p>
        </p:txBody>
      </p:sp>
      <p:sp>
        <p:nvSpPr>
          <p:cNvPr id="9" name="TextBox 8">
            <a:extLst>
              <a:ext uri="{FF2B5EF4-FFF2-40B4-BE49-F238E27FC236}">
                <a16:creationId xmlns:a16="http://schemas.microsoft.com/office/drawing/2014/main" id="{302D7952-FEE1-40A9-929B-EF01439FA94C}"/>
              </a:ext>
            </a:extLst>
          </p:cNvPr>
          <p:cNvSpPr txBox="1"/>
          <p:nvPr/>
        </p:nvSpPr>
        <p:spPr>
          <a:xfrm>
            <a:off x="251520" y="458956"/>
            <a:ext cx="8366763" cy="6370975"/>
          </a:xfrm>
          <a:prstGeom prst="rect">
            <a:avLst/>
          </a:prstGeom>
          <a:noFill/>
        </p:spPr>
        <p:txBody>
          <a:bodyPr wrap="square">
            <a:spAutoFit/>
          </a:bodyPr>
          <a:lstStyle/>
          <a:p>
            <a:pPr algn="r"/>
            <a:r>
              <a:rPr lang="el-GR" sz="2000" b="1" dirty="0">
                <a:solidFill>
                  <a:srgbClr val="C00000"/>
                </a:solidFill>
                <a:latin typeface="Cambria" panose="02040503050406030204" pitchFamily="18" charset="0"/>
                <a:ea typeface="Cambria" panose="02040503050406030204" pitchFamily="18" charset="0"/>
              </a:rPr>
              <a:t>Οξεία </a:t>
            </a:r>
            <a:r>
              <a:rPr lang="el-GR" sz="2000" b="1" dirty="0" err="1">
                <a:solidFill>
                  <a:srgbClr val="C00000"/>
                </a:solidFill>
                <a:latin typeface="Cambria" panose="02040503050406030204" pitchFamily="18" charset="0"/>
                <a:ea typeface="Cambria" panose="02040503050406030204" pitchFamily="18" charset="0"/>
              </a:rPr>
              <a:t>λεμφοβλαστική</a:t>
            </a:r>
            <a:r>
              <a:rPr lang="el-GR" sz="2000" b="1" dirty="0">
                <a:solidFill>
                  <a:srgbClr val="C00000"/>
                </a:solidFill>
                <a:latin typeface="Cambria" panose="02040503050406030204" pitchFamily="18" charset="0"/>
                <a:ea typeface="Cambria" panose="02040503050406030204" pitchFamily="18" charset="0"/>
              </a:rPr>
              <a:t> λευχαιμία</a:t>
            </a:r>
          </a:p>
          <a:p>
            <a:pPr algn="r"/>
            <a:endParaRPr lang="el-GR" sz="2000" b="1" dirty="0">
              <a:solidFill>
                <a:srgbClr val="C00000"/>
              </a:solidFill>
              <a:latin typeface="Cambria" panose="02040503050406030204" pitchFamily="18" charset="0"/>
              <a:ea typeface="Cambria" panose="02040503050406030204" pitchFamily="18" charset="0"/>
            </a:endParaRPr>
          </a:p>
          <a:p>
            <a:pPr algn="r"/>
            <a:endParaRPr lang="el-GR" b="1" dirty="0">
              <a:solidFill>
                <a:schemeClr val="tx2">
                  <a:lumMod val="75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b="1" dirty="0">
                <a:solidFill>
                  <a:schemeClr val="tx2">
                    <a:lumMod val="75000"/>
                  </a:schemeClr>
                </a:solidFill>
                <a:latin typeface="Cambria" panose="02040503050406030204" pitchFamily="18" charset="0"/>
                <a:ea typeface="Cambria" panose="02040503050406030204" pitchFamily="18" charset="0"/>
              </a:rPr>
              <a:t> </a:t>
            </a:r>
            <a:r>
              <a:rPr lang="el-GR" sz="1600" b="1" dirty="0">
                <a:solidFill>
                  <a:schemeClr val="tx2">
                    <a:lumMod val="50000"/>
                  </a:schemeClr>
                </a:solidFill>
                <a:latin typeface="Cambria" panose="02040503050406030204" pitchFamily="18" charset="0"/>
                <a:ea typeface="Cambria" panose="02040503050406030204" pitchFamily="18" charset="0"/>
              </a:rPr>
              <a:t>Β –ΟΛΛ ή Τ-ΟΛΛ</a:t>
            </a:r>
            <a:r>
              <a:rPr lang="en-GB" sz="1600" b="1" dirty="0">
                <a:solidFill>
                  <a:schemeClr val="tx2">
                    <a:lumMod val="50000"/>
                  </a:schemeClr>
                </a:solidFill>
                <a:latin typeface="Cambria" panose="02040503050406030204" pitchFamily="18" charset="0"/>
                <a:ea typeface="Cambria" panose="02040503050406030204" pitchFamily="18" charset="0"/>
              </a:rPr>
              <a:t>       B-ALL or T-ALL</a:t>
            </a:r>
          </a:p>
          <a:p>
            <a:pPr marL="285750" indent="-285750" algn="just">
              <a:buFont typeface="Wingdings" panose="05000000000000000000" pitchFamily="2" charset="2"/>
              <a:buChar char="§"/>
            </a:pPr>
            <a:endParaRPr lang="en-GB"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n-GB"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l-GR" sz="1600" b="1" dirty="0">
              <a:solidFill>
                <a:schemeClr val="tx2">
                  <a:lumMod val="50000"/>
                </a:schemeClr>
              </a:solidFill>
              <a:latin typeface="Cambria" panose="02040503050406030204" pitchFamily="18" charset="0"/>
              <a:ea typeface="Cambria" panose="02040503050406030204" pitchFamily="18" charset="0"/>
            </a:endParaRPr>
          </a:p>
          <a:p>
            <a:pPr algn="just"/>
            <a:endParaRPr lang="el-GR" sz="16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Διακρίνεται σε καλής και κακής πρόγνωσης αναλόγως ηλικίας, γενετικών βλαβών, </a:t>
            </a:r>
            <a:r>
              <a:rPr lang="el-GR" sz="1200" b="1" dirty="0" err="1">
                <a:solidFill>
                  <a:schemeClr val="tx2">
                    <a:lumMod val="50000"/>
                  </a:schemeClr>
                </a:solidFill>
                <a:latin typeface="Cambria" panose="02040503050406030204" pitchFamily="18" charset="0"/>
                <a:ea typeface="Cambria" panose="02040503050406030204" pitchFamily="18" charset="0"/>
              </a:rPr>
              <a:t>ανοσοφαινότυπου</a:t>
            </a:r>
            <a:r>
              <a:rPr lang="el-GR" sz="1200" b="1" dirty="0">
                <a:solidFill>
                  <a:schemeClr val="tx2">
                    <a:lumMod val="50000"/>
                  </a:schemeClr>
                </a:solidFill>
                <a:latin typeface="Cambria" panose="02040503050406030204" pitchFamily="18" charset="0"/>
                <a:ea typeface="Cambria" panose="02040503050406030204" pitchFamily="18" charset="0"/>
              </a:rPr>
              <a:t>, παραμονή ΕΥΝ</a:t>
            </a:r>
          </a:p>
          <a:p>
            <a:pPr marL="285750" indent="-285750" algn="just">
              <a:buFont typeface="Wingdings" panose="05000000000000000000" pitchFamily="2" charset="2"/>
              <a:buChar char="§"/>
            </a:pPr>
            <a:r>
              <a:rPr lang="el-GR" sz="1200" b="1" dirty="0">
                <a:solidFill>
                  <a:schemeClr val="tx2">
                    <a:lumMod val="50000"/>
                  </a:schemeClr>
                </a:solidFill>
                <a:latin typeface="Cambria" panose="02040503050406030204" pitchFamily="18" charset="0"/>
                <a:ea typeface="Cambria" panose="02040503050406030204" pitchFamily="18" charset="0"/>
              </a:rPr>
              <a:t>Διαφορετικό θεραπευτικό σχήμα ανάλογα τον βαθμό κινδύνου</a:t>
            </a:r>
          </a:p>
          <a:p>
            <a:pPr marL="285750" indent="-285750" algn="just">
              <a:buFont typeface="Wingdings" panose="05000000000000000000" pitchFamily="2" charset="2"/>
              <a:buChar char="§"/>
            </a:pPr>
            <a:r>
              <a:rPr lang="el-GR" sz="1200" b="1" dirty="0" err="1">
                <a:solidFill>
                  <a:schemeClr val="tx2">
                    <a:lumMod val="50000"/>
                  </a:schemeClr>
                </a:solidFill>
                <a:latin typeface="Cambria" panose="02040503050406030204" pitchFamily="18" charset="0"/>
                <a:ea typeface="Cambria" panose="02040503050406030204" pitchFamily="18" charset="0"/>
              </a:rPr>
              <a:t>Εφοδος</a:t>
            </a:r>
            <a:r>
              <a:rPr lang="el-GR" sz="1200" b="1" dirty="0">
                <a:solidFill>
                  <a:schemeClr val="tx2">
                    <a:lumMod val="50000"/>
                  </a:schemeClr>
                </a:solidFill>
                <a:latin typeface="Cambria" panose="02040503050406030204" pitchFamily="18" charset="0"/>
                <a:ea typeface="Cambria" panose="02040503050406030204" pitchFamily="18" charset="0"/>
              </a:rPr>
              <a:t>, ενίσχυση, συντήρηση, διάρκεια αγωγής ~2 έτη</a:t>
            </a:r>
            <a:endParaRPr lang="en-GB"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endParaRPr lang="en-GB" sz="1200" b="1" dirty="0">
              <a:solidFill>
                <a:schemeClr val="tx2">
                  <a:lumMod val="50000"/>
                </a:schemeClr>
              </a:solidFill>
              <a:latin typeface="Cambria" panose="02040503050406030204" pitchFamily="18" charset="0"/>
              <a:ea typeface="Cambria" panose="02040503050406030204" pitchFamily="18" charset="0"/>
            </a:endParaRPr>
          </a:p>
          <a:p>
            <a:pPr marL="285750" indent="-285750" algn="just">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It is distinguished between good and bad prognosis depending on age, genetic lesions, immunophenotype, presence of MRD</a:t>
            </a:r>
          </a:p>
          <a:p>
            <a:pPr marL="285750" indent="-285750" algn="just">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Different treatment regimen depending on the risk stratification</a:t>
            </a:r>
          </a:p>
          <a:p>
            <a:pPr marL="285750" indent="-285750" algn="just">
              <a:buFont typeface="Wingdings" panose="05000000000000000000" pitchFamily="2" charset="2"/>
              <a:buChar char="§"/>
            </a:pPr>
            <a:r>
              <a:rPr lang="en-US" sz="1200" b="1" dirty="0">
                <a:solidFill>
                  <a:schemeClr val="tx2">
                    <a:lumMod val="50000"/>
                  </a:schemeClr>
                </a:solidFill>
                <a:latin typeface="Cambria" panose="02040503050406030204" pitchFamily="18" charset="0"/>
                <a:ea typeface="Cambria" panose="02040503050406030204" pitchFamily="18" charset="0"/>
              </a:rPr>
              <a:t>Induction, Consolidation , maintenance, duration of treatment ~2 years</a:t>
            </a:r>
            <a:endParaRPr lang="el-GR" sz="1200" b="1" dirty="0">
              <a:solidFill>
                <a:schemeClr val="tx2">
                  <a:lumMod val="50000"/>
                </a:schemeClr>
              </a:solidFill>
              <a:latin typeface="Cambria" panose="02040503050406030204" pitchFamily="18" charset="0"/>
              <a:ea typeface="Cambria" panose="02040503050406030204" pitchFamily="18" charset="0"/>
            </a:endParaRPr>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1693339343"/>
              </p:ext>
            </p:extLst>
          </p:nvPr>
        </p:nvGraphicFramePr>
        <p:xfrm>
          <a:off x="395536" y="1844824"/>
          <a:ext cx="7560840" cy="2949199"/>
        </p:xfrm>
        <a:graphic>
          <a:graphicData uri="http://schemas.openxmlformats.org/drawingml/2006/table">
            <a:tbl>
              <a:tblPr firstRow="1" bandRow="1">
                <a:tableStyleId>{3B4B98B0-60AC-42C2-AFA5-B58CD77FA1E5}</a:tableStyleId>
              </a:tblPr>
              <a:tblGrid>
                <a:gridCol w="3175248">
                  <a:extLst>
                    <a:ext uri="{9D8B030D-6E8A-4147-A177-3AD203B41FA5}">
                      <a16:colId xmlns:a16="http://schemas.microsoft.com/office/drawing/2014/main" val="20000"/>
                    </a:ext>
                  </a:extLst>
                </a:gridCol>
                <a:gridCol w="1875656">
                  <a:extLst>
                    <a:ext uri="{9D8B030D-6E8A-4147-A177-3AD203B41FA5}">
                      <a16:colId xmlns:a16="http://schemas.microsoft.com/office/drawing/2014/main" val="20001"/>
                    </a:ext>
                  </a:extLst>
                </a:gridCol>
                <a:gridCol w="2509936">
                  <a:extLst>
                    <a:ext uri="{9D8B030D-6E8A-4147-A177-3AD203B41FA5}">
                      <a16:colId xmlns:a16="http://schemas.microsoft.com/office/drawing/2014/main" val="20002"/>
                    </a:ext>
                  </a:extLst>
                </a:gridCol>
              </a:tblGrid>
              <a:tr h="310010">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Χαρακτηριστικά</a:t>
                      </a:r>
                      <a:r>
                        <a:rPr lang="en-GB" sz="1400" dirty="0">
                          <a:solidFill>
                            <a:schemeClr val="tx2">
                              <a:lumMod val="50000"/>
                            </a:schemeClr>
                          </a:solidFill>
                          <a:latin typeface="Cambria" panose="02040503050406030204" pitchFamily="18" charset="0"/>
                          <a:ea typeface="Cambria" panose="02040503050406030204" pitchFamily="18" charset="0"/>
                        </a:rPr>
                        <a:t>/</a:t>
                      </a:r>
                      <a:r>
                        <a:rPr lang="el-GR" sz="1400" dirty="0">
                          <a:solidFill>
                            <a:schemeClr val="tx2">
                              <a:lumMod val="50000"/>
                            </a:schemeClr>
                          </a:solidFill>
                          <a:latin typeface="Cambria" panose="02040503050406030204" pitchFamily="18" charset="0"/>
                          <a:ea typeface="Cambria" panose="02040503050406030204" pitchFamily="18" charset="0"/>
                        </a:rPr>
                        <a:t> </a:t>
                      </a:r>
                      <a:r>
                        <a:rPr lang="en-GB" sz="1400" dirty="0" err="1">
                          <a:solidFill>
                            <a:schemeClr val="tx2">
                              <a:lumMod val="50000"/>
                            </a:schemeClr>
                          </a:solidFill>
                          <a:latin typeface="Cambria" panose="02040503050406030204" pitchFamily="18" charset="0"/>
                          <a:ea typeface="Cambria" panose="02040503050406030204" pitchFamily="18" charset="0"/>
                        </a:rPr>
                        <a:t>Chatacteristics</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Β-ΟΛΛ</a:t>
                      </a:r>
                      <a:r>
                        <a:rPr lang="en-GB" sz="1400" dirty="0">
                          <a:solidFill>
                            <a:schemeClr val="tx2">
                              <a:lumMod val="50000"/>
                            </a:schemeClr>
                          </a:solidFill>
                          <a:latin typeface="Cambria" panose="02040503050406030204" pitchFamily="18" charset="0"/>
                          <a:ea typeface="Cambria" panose="02040503050406030204" pitchFamily="18" charset="0"/>
                        </a:rPr>
                        <a:t>/ B-ALL</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Τ-ΟΛΛ</a:t>
                      </a:r>
                      <a:r>
                        <a:rPr lang="en-GB" sz="1400" dirty="0">
                          <a:solidFill>
                            <a:schemeClr val="tx2">
                              <a:lumMod val="50000"/>
                            </a:schemeClr>
                          </a:solidFill>
                          <a:latin typeface="Cambria" panose="02040503050406030204" pitchFamily="18" charset="0"/>
                          <a:ea typeface="Cambria" panose="02040503050406030204" pitchFamily="18" charset="0"/>
                        </a:rPr>
                        <a:t>/T-ALL</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extLst>
                  <a:ext uri="{0D108BD9-81ED-4DB2-BD59-A6C34878D82A}">
                    <a16:rowId xmlns:a16="http://schemas.microsoft.com/office/drawing/2014/main" val="10000"/>
                  </a:ext>
                </a:extLst>
              </a:tr>
              <a:tr h="353189">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Παιδιά/ενήλικες</a:t>
                      </a:r>
                      <a:r>
                        <a:rPr lang="en-GB" sz="1400" dirty="0">
                          <a:solidFill>
                            <a:schemeClr val="tx2">
                              <a:lumMod val="50000"/>
                            </a:schemeClr>
                          </a:solidFill>
                          <a:latin typeface="Cambria" panose="02040503050406030204" pitchFamily="18" charset="0"/>
                          <a:ea typeface="Cambria" panose="02040503050406030204" pitchFamily="18" charset="0"/>
                        </a:rPr>
                        <a:t> CHILDREN/ADULTS</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85%/75%</a:t>
                      </a: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15%/25%</a:t>
                      </a:r>
                    </a:p>
                  </a:txBody>
                  <a:tcPr marL="99543" marR="99543"/>
                </a:tc>
                <a:extLst>
                  <a:ext uri="{0D108BD9-81ED-4DB2-BD59-A6C34878D82A}">
                    <a16:rowId xmlns:a16="http://schemas.microsoft.com/office/drawing/2014/main" val="10001"/>
                  </a:ext>
                </a:extLst>
              </a:tr>
              <a:tr h="353189">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Φύλο </a:t>
                      </a:r>
                      <a:endParaRPr lang="en-GB" sz="1400" dirty="0">
                        <a:solidFill>
                          <a:schemeClr val="tx2">
                            <a:lumMod val="50000"/>
                          </a:schemeClr>
                        </a:solidFill>
                        <a:latin typeface="Cambria" panose="02040503050406030204" pitchFamily="18" charset="0"/>
                        <a:ea typeface="Cambria" panose="02040503050406030204" pitchFamily="18" charset="0"/>
                      </a:endParaRPr>
                    </a:p>
                    <a:p>
                      <a:r>
                        <a:rPr lang="en-GB" sz="1400" dirty="0">
                          <a:solidFill>
                            <a:schemeClr val="tx2">
                              <a:lumMod val="50000"/>
                            </a:schemeClr>
                          </a:solidFill>
                          <a:latin typeface="Cambria" panose="02040503050406030204" pitchFamily="18" charset="0"/>
                          <a:ea typeface="Cambria" panose="02040503050406030204" pitchFamily="18" charset="0"/>
                        </a:rPr>
                        <a:t>SEX</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Ίση κατανομή</a:t>
                      </a:r>
                      <a:r>
                        <a:rPr lang="en-GB" sz="1400" dirty="0">
                          <a:solidFill>
                            <a:schemeClr val="tx2">
                              <a:lumMod val="50000"/>
                            </a:schemeClr>
                          </a:solidFill>
                          <a:latin typeface="Cambria" panose="02040503050406030204" pitchFamily="18" charset="0"/>
                          <a:ea typeface="Cambria" panose="02040503050406030204" pitchFamily="18" charset="0"/>
                        </a:rPr>
                        <a:t>/</a:t>
                      </a:r>
                    </a:p>
                    <a:p>
                      <a:r>
                        <a:rPr lang="en-GB" sz="1400" dirty="0">
                          <a:solidFill>
                            <a:schemeClr val="tx2">
                              <a:lumMod val="50000"/>
                            </a:schemeClr>
                          </a:solidFill>
                          <a:latin typeface="Cambria" panose="02040503050406030204" pitchFamily="18" charset="0"/>
                          <a:ea typeface="Cambria" panose="02040503050406030204" pitchFamily="18" charset="0"/>
                        </a:rPr>
                        <a:t>EQUAL INVOLVEMENT</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Άρρεν&gt;θήλυ</a:t>
                      </a:r>
                      <a:endParaRPr lang="en-GB" sz="1400" dirty="0">
                        <a:solidFill>
                          <a:schemeClr val="tx2">
                            <a:lumMod val="50000"/>
                          </a:schemeClr>
                        </a:solidFill>
                        <a:latin typeface="Cambria" panose="02040503050406030204" pitchFamily="18" charset="0"/>
                        <a:ea typeface="Cambria" panose="02040503050406030204" pitchFamily="18" charset="0"/>
                      </a:endParaRPr>
                    </a:p>
                    <a:p>
                      <a:r>
                        <a:rPr lang="en-GB" sz="1400" dirty="0">
                          <a:solidFill>
                            <a:schemeClr val="tx2">
                              <a:lumMod val="50000"/>
                            </a:schemeClr>
                          </a:solidFill>
                          <a:latin typeface="Cambria" panose="02040503050406030204" pitchFamily="18" charset="0"/>
                          <a:ea typeface="Cambria" panose="02040503050406030204" pitchFamily="18" charset="0"/>
                        </a:rPr>
                        <a:t>MALE&gt;FEMALE</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extLst>
                  <a:ext uri="{0D108BD9-81ED-4DB2-BD59-A6C34878D82A}">
                    <a16:rowId xmlns:a16="http://schemas.microsoft.com/office/drawing/2014/main" val="10002"/>
                  </a:ext>
                </a:extLst>
              </a:tr>
              <a:tr h="353189">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Προσβολή </a:t>
                      </a:r>
                      <a:r>
                        <a:rPr lang="el-GR" sz="1400" dirty="0" err="1">
                          <a:solidFill>
                            <a:schemeClr val="tx2">
                              <a:lumMod val="50000"/>
                            </a:schemeClr>
                          </a:solidFill>
                          <a:latin typeface="Cambria" panose="02040503050406030204" pitchFamily="18" charset="0"/>
                          <a:ea typeface="Cambria" panose="02040503050406030204" pitchFamily="18" charset="0"/>
                        </a:rPr>
                        <a:t>μεσοθωράκιου</a:t>
                      </a:r>
                      <a:endParaRPr lang="en-GB" sz="1400" dirty="0">
                        <a:solidFill>
                          <a:schemeClr val="tx2">
                            <a:lumMod val="50000"/>
                          </a:schemeClr>
                        </a:solidFill>
                        <a:latin typeface="Cambria" panose="02040503050406030204" pitchFamily="18" charset="0"/>
                        <a:ea typeface="Cambria" panose="02040503050406030204" pitchFamily="18" charset="0"/>
                      </a:endParaRPr>
                    </a:p>
                    <a:p>
                      <a:r>
                        <a:rPr lang="en-GB" sz="1400" dirty="0">
                          <a:solidFill>
                            <a:schemeClr val="tx2">
                              <a:lumMod val="50000"/>
                            </a:schemeClr>
                          </a:solidFill>
                          <a:latin typeface="Cambria" panose="02040503050406030204" pitchFamily="18" charset="0"/>
                          <a:ea typeface="Cambria" panose="02040503050406030204" pitchFamily="18" charset="0"/>
                        </a:rPr>
                        <a:t>MEDIASTINAL ENLARGEMENT</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Σπάνια</a:t>
                      </a:r>
                      <a:r>
                        <a:rPr lang="en-GB" sz="1400" dirty="0">
                          <a:solidFill>
                            <a:schemeClr val="tx2">
                              <a:lumMod val="50000"/>
                            </a:schemeClr>
                          </a:solidFill>
                          <a:latin typeface="Cambria" panose="02040503050406030204" pitchFamily="18" charset="0"/>
                          <a:ea typeface="Cambria" panose="02040503050406030204" pitchFamily="18" charset="0"/>
                        </a:rPr>
                        <a:t>/RARE</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Συχνή</a:t>
                      </a:r>
                      <a:r>
                        <a:rPr lang="en-GB" sz="1400" dirty="0">
                          <a:solidFill>
                            <a:schemeClr val="tx2">
                              <a:lumMod val="50000"/>
                            </a:schemeClr>
                          </a:solidFill>
                          <a:latin typeface="Cambria" panose="02040503050406030204" pitchFamily="18" charset="0"/>
                          <a:ea typeface="Cambria" panose="02040503050406030204" pitchFamily="18" charset="0"/>
                        </a:rPr>
                        <a:t>/OFTEN</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extLst>
                  <a:ext uri="{0D108BD9-81ED-4DB2-BD59-A6C34878D82A}">
                    <a16:rowId xmlns:a16="http://schemas.microsoft.com/office/drawing/2014/main" val="10003"/>
                  </a:ext>
                </a:extLst>
              </a:tr>
              <a:tr h="353189">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Προσβολή ΚΝΣ</a:t>
                      </a:r>
                      <a:endParaRPr lang="en-GB" sz="1400" dirty="0">
                        <a:solidFill>
                          <a:schemeClr val="tx2">
                            <a:lumMod val="50000"/>
                          </a:schemeClr>
                        </a:solidFill>
                        <a:latin typeface="Cambria" panose="02040503050406030204" pitchFamily="18" charset="0"/>
                        <a:ea typeface="Cambria" panose="02040503050406030204" pitchFamily="18" charset="0"/>
                      </a:endParaRPr>
                    </a:p>
                    <a:p>
                      <a:r>
                        <a:rPr lang="en-GB" sz="1400" dirty="0">
                          <a:solidFill>
                            <a:schemeClr val="tx2">
                              <a:lumMod val="50000"/>
                            </a:schemeClr>
                          </a:solidFill>
                          <a:latin typeface="Cambria" panose="02040503050406030204" pitchFamily="18" charset="0"/>
                          <a:ea typeface="Cambria" panose="02040503050406030204" pitchFamily="18" charset="0"/>
                        </a:rPr>
                        <a:t>CNS INFILTRATION</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Σπανιότατη</a:t>
                      </a:r>
                      <a:r>
                        <a:rPr lang="en-GB" sz="1400" dirty="0">
                          <a:solidFill>
                            <a:schemeClr val="tx2">
                              <a:lumMod val="50000"/>
                            </a:schemeClr>
                          </a:solidFill>
                          <a:latin typeface="Cambria" panose="02040503050406030204" pitchFamily="18" charset="0"/>
                          <a:ea typeface="Cambria" panose="02040503050406030204" pitchFamily="18" charset="0"/>
                        </a:rPr>
                        <a:t>/</a:t>
                      </a:r>
                    </a:p>
                    <a:p>
                      <a:r>
                        <a:rPr lang="en-GB" sz="1400" dirty="0">
                          <a:solidFill>
                            <a:schemeClr val="tx2">
                              <a:lumMod val="50000"/>
                            </a:schemeClr>
                          </a:solidFill>
                          <a:latin typeface="Cambria" panose="02040503050406030204" pitchFamily="18" charset="0"/>
                          <a:ea typeface="Cambria" panose="02040503050406030204" pitchFamily="18" charset="0"/>
                        </a:rPr>
                        <a:t>VERY RARE</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Συχνή</a:t>
                      </a:r>
                      <a:r>
                        <a:rPr lang="en-GB" sz="1400" dirty="0">
                          <a:solidFill>
                            <a:schemeClr val="tx2">
                              <a:lumMod val="50000"/>
                            </a:schemeClr>
                          </a:solidFill>
                          <a:latin typeface="Cambria" panose="02040503050406030204" pitchFamily="18" charset="0"/>
                          <a:ea typeface="Cambria" panose="02040503050406030204" pitchFamily="18" charset="0"/>
                        </a:rPr>
                        <a:t>/OFTEN</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extLst>
                  <a:ext uri="{0D108BD9-81ED-4DB2-BD59-A6C34878D82A}">
                    <a16:rowId xmlns:a16="http://schemas.microsoft.com/office/drawing/2014/main" val="10004"/>
                  </a:ext>
                </a:extLst>
              </a:tr>
              <a:tr h="353189">
                <a:tc>
                  <a:txBody>
                    <a:bodyPr/>
                    <a:lstStyle/>
                    <a:p>
                      <a:r>
                        <a:rPr lang="el-GR" sz="1400" dirty="0" err="1">
                          <a:solidFill>
                            <a:schemeClr val="tx2">
                              <a:lumMod val="50000"/>
                            </a:schemeClr>
                          </a:solidFill>
                          <a:latin typeface="Cambria" panose="02040503050406030204" pitchFamily="18" charset="0"/>
                          <a:ea typeface="Cambria" panose="02040503050406030204" pitchFamily="18" charset="0"/>
                        </a:rPr>
                        <a:t>Υπερλευκοκυττάρωση</a:t>
                      </a:r>
                      <a:endParaRPr lang="en-GB" sz="1400" dirty="0">
                        <a:solidFill>
                          <a:schemeClr val="tx2">
                            <a:lumMod val="50000"/>
                          </a:schemeClr>
                        </a:solidFill>
                        <a:latin typeface="Cambria" panose="02040503050406030204" pitchFamily="18" charset="0"/>
                        <a:ea typeface="Cambria" panose="02040503050406030204" pitchFamily="18" charset="0"/>
                      </a:endParaRPr>
                    </a:p>
                    <a:p>
                      <a:r>
                        <a:rPr lang="en-GB" sz="1400" dirty="0">
                          <a:solidFill>
                            <a:schemeClr val="tx2">
                              <a:lumMod val="50000"/>
                            </a:schemeClr>
                          </a:solidFill>
                          <a:latin typeface="Cambria" panose="02040503050406030204" pitchFamily="18" charset="0"/>
                          <a:ea typeface="Cambria" panose="02040503050406030204" pitchFamily="18" charset="0"/>
                        </a:rPr>
                        <a:t>HYPERLEUCOCYTOSIS</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Σπάνια</a:t>
                      </a:r>
                      <a:r>
                        <a:rPr lang="el-GR" sz="1400" baseline="0" dirty="0">
                          <a:solidFill>
                            <a:schemeClr val="tx2">
                              <a:lumMod val="50000"/>
                            </a:schemeClr>
                          </a:solidFill>
                          <a:latin typeface="Cambria" panose="02040503050406030204" pitchFamily="18" charset="0"/>
                          <a:ea typeface="Cambria" panose="02040503050406030204" pitchFamily="18" charset="0"/>
                        </a:rPr>
                        <a:t> </a:t>
                      </a:r>
                      <a:r>
                        <a:rPr lang="en-GB" sz="1400" baseline="0" dirty="0">
                          <a:solidFill>
                            <a:schemeClr val="tx2">
                              <a:lumMod val="50000"/>
                            </a:schemeClr>
                          </a:solidFill>
                          <a:latin typeface="Cambria" panose="02040503050406030204" pitchFamily="18" charset="0"/>
                          <a:ea typeface="Cambria" panose="02040503050406030204" pitchFamily="18" charset="0"/>
                        </a:rPr>
                        <a:t>/RARE</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tc>
                  <a:txBody>
                    <a:bodyPr/>
                    <a:lstStyle/>
                    <a:p>
                      <a:r>
                        <a:rPr lang="el-GR" sz="1400" dirty="0">
                          <a:solidFill>
                            <a:schemeClr val="tx2">
                              <a:lumMod val="50000"/>
                            </a:schemeClr>
                          </a:solidFill>
                          <a:latin typeface="Cambria" panose="02040503050406030204" pitchFamily="18" charset="0"/>
                          <a:ea typeface="Cambria" panose="02040503050406030204" pitchFamily="18" charset="0"/>
                        </a:rPr>
                        <a:t>Συχνή</a:t>
                      </a:r>
                      <a:r>
                        <a:rPr lang="en-GB" sz="1400" dirty="0">
                          <a:solidFill>
                            <a:schemeClr val="tx2">
                              <a:lumMod val="50000"/>
                            </a:schemeClr>
                          </a:solidFill>
                          <a:latin typeface="Cambria" panose="02040503050406030204" pitchFamily="18" charset="0"/>
                          <a:ea typeface="Cambria" panose="02040503050406030204" pitchFamily="18" charset="0"/>
                        </a:rPr>
                        <a:t>/OFTEN</a:t>
                      </a:r>
                      <a:endParaRPr lang="el-GR" sz="1400" dirty="0">
                        <a:solidFill>
                          <a:schemeClr val="tx2">
                            <a:lumMod val="50000"/>
                          </a:schemeClr>
                        </a:solidFill>
                        <a:latin typeface="Cambria" panose="02040503050406030204" pitchFamily="18" charset="0"/>
                        <a:ea typeface="Cambria" panose="02040503050406030204" pitchFamily="18" charset="0"/>
                      </a:endParaRPr>
                    </a:p>
                  </a:txBody>
                  <a:tcPr marL="99543" marR="99543"/>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945210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478470" y="1211324"/>
            <a:ext cx="3615060" cy="2304256"/>
          </a:xfrm>
          <a:prstGeom prst="rect">
            <a:avLst/>
          </a:prstGeom>
        </p:spPr>
      </p:pic>
      <p:pic>
        <p:nvPicPr>
          <p:cNvPr id="3" name="Picture 2"/>
          <p:cNvPicPr>
            <a:picLocks noChangeAspect="1"/>
          </p:cNvPicPr>
          <p:nvPr/>
        </p:nvPicPr>
        <p:blipFill>
          <a:blip r:embed="rId3" cstate="print"/>
          <a:stretch>
            <a:fillRect/>
          </a:stretch>
        </p:blipFill>
        <p:spPr>
          <a:xfrm>
            <a:off x="4984942" y="1211324"/>
            <a:ext cx="3199506" cy="2996952"/>
          </a:xfrm>
          <a:prstGeom prst="rect">
            <a:avLst/>
          </a:prstGeom>
        </p:spPr>
      </p:pic>
      <p:pic>
        <p:nvPicPr>
          <p:cNvPr id="4" name="Picture 3"/>
          <p:cNvPicPr>
            <a:picLocks noChangeAspect="1"/>
          </p:cNvPicPr>
          <p:nvPr/>
        </p:nvPicPr>
        <p:blipFill>
          <a:blip r:embed="rId4" cstate="print"/>
          <a:stretch>
            <a:fillRect/>
          </a:stretch>
        </p:blipFill>
        <p:spPr>
          <a:xfrm>
            <a:off x="478470" y="3632749"/>
            <a:ext cx="3611596" cy="2662990"/>
          </a:xfrm>
          <a:prstGeom prst="rect">
            <a:avLst/>
          </a:prstGeom>
        </p:spPr>
      </p:pic>
      <p:sp>
        <p:nvSpPr>
          <p:cNvPr id="5" name="Rectangle 4"/>
          <p:cNvSpPr/>
          <p:nvPr/>
        </p:nvSpPr>
        <p:spPr>
          <a:xfrm>
            <a:off x="899592" y="115328"/>
            <a:ext cx="7765938" cy="830997"/>
          </a:xfrm>
          <a:prstGeom prst="rect">
            <a:avLst/>
          </a:prstGeom>
        </p:spPr>
        <p:txBody>
          <a:bodyPr wrap="square">
            <a:spAutoFit/>
          </a:bodyPr>
          <a:lstStyle/>
          <a:p>
            <a:pPr algn="ctr"/>
            <a:r>
              <a:rPr lang="el-GR" sz="1600" b="1" dirty="0">
                <a:solidFill>
                  <a:schemeClr val="tx2">
                    <a:lumMod val="75000"/>
                  </a:schemeClr>
                </a:solidFill>
                <a:latin typeface="Cambria" panose="02040503050406030204" pitchFamily="18" charset="0"/>
              </a:rPr>
              <a:t>ΟΞΕΙΑ ΛΕΜΦΟΒΛΑΣΤΙΚΗ ΛΕΥΧΑΙΜΙΑ-ΜΟΡΦΟΛΟΓΙΑ(</a:t>
            </a:r>
            <a:r>
              <a:rPr lang="en-US" sz="1600" b="1" dirty="0">
                <a:solidFill>
                  <a:schemeClr val="tx2">
                    <a:lumMod val="75000"/>
                  </a:schemeClr>
                </a:solidFill>
                <a:latin typeface="Cambria" panose="02040503050406030204" pitchFamily="18" charset="0"/>
              </a:rPr>
              <a:t>FAB)</a:t>
            </a:r>
          </a:p>
          <a:p>
            <a:pPr algn="ctr"/>
            <a:r>
              <a:rPr lang="en-US" sz="1600" dirty="0">
                <a:solidFill>
                  <a:schemeClr val="tx2">
                    <a:lumMod val="75000"/>
                  </a:schemeClr>
                </a:solidFill>
                <a:latin typeface="Cambria" panose="02040503050406030204" pitchFamily="18" charset="0"/>
              </a:rPr>
              <a:t>Morphological variability associated to the blast cells according to the FAB classification</a:t>
            </a:r>
          </a:p>
        </p:txBody>
      </p:sp>
      <p:sp>
        <p:nvSpPr>
          <p:cNvPr id="6" name="Rectangle 5"/>
          <p:cNvSpPr/>
          <p:nvPr/>
        </p:nvSpPr>
        <p:spPr>
          <a:xfrm>
            <a:off x="807835" y="1249042"/>
            <a:ext cx="1018227" cy="369332"/>
          </a:xfrm>
          <a:prstGeom prst="rect">
            <a:avLst/>
          </a:prstGeom>
        </p:spPr>
        <p:txBody>
          <a:bodyPr wrap="none">
            <a:spAutoFit/>
          </a:bodyPr>
          <a:lstStyle/>
          <a:p>
            <a:r>
              <a:rPr lang="en-US" b="1" dirty="0">
                <a:solidFill>
                  <a:srgbClr val="C00000"/>
                </a:solidFill>
                <a:latin typeface="Cambria" panose="02040503050406030204" pitchFamily="18" charset="0"/>
              </a:rPr>
              <a:t>ALL –L1</a:t>
            </a:r>
            <a:endParaRPr lang="en-US" dirty="0">
              <a:solidFill>
                <a:srgbClr val="C00000"/>
              </a:solidFill>
              <a:latin typeface="Cambria" panose="02040503050406030204" pitchFamily="18" charset="0"/>
            </a:endParaRPr>
          </a:p>
        </p:txBody>
      </p:sp>
      <p:sp>
        <p:nvSpPr>
          <p:cNvPr id="8" name="Rectangle 7"/>
          <p:cNvSpPr/>
          <p:nvPr/>
        </p:nvSpPr>
        <p:spPr>
          <a:xfrm>
            <a:off x="807835" y="4023610"/>
            <a:ext cx="930063" cy="369332"/>
          </a:xfrm>
          <a:prstGeom prst="rect">
            <a:avLst/>
          </a:prstGeom>
        </p:spPr>
        <p:txBody>
          <a:bodyPr wrap="none">
            <a:spAutoFit/>
          </a:bodyPr>
          <a:lstStyle/>
          <a:p>
            <a:r>
              <a:rPr lang="en-US" b="1" dirty="0">
                <a:solidFill>
                  <a:srgbClr val="C00000"/>
                </a:solidFill>
                <a:latin typeface="Cambria" panose="02040503050406030204" pitchFamily="18" charset="0"/>
              </a:rPr>
              <a:t>ALL-L2</a:t>
            </a:r>
            <a:endParaRPr lang="en-US" dirty="0">
              <a:solidFill>
                <a:srgbClr val="C00000"/>
              </a:solidFill>
              <a:latin typeface="Cambria" panose="02040503050406030204" pitchFamily="18" charset="0"/>
            </a:endParaRPr>
          </a:p>
        </p:txBody>
      </p:sp>
      <p:sp>
        <p:nvSpPr>
          <p:cNvPr id="9" name="Rectangle 8"/>
          <p:cNvSpPr/>
          <p:nvPr/>
        </p:nvSpPr>
        <p:spPr>
          <a:xfrm>
            <a:off x="4649742" y="1278229"/>
            <a:ext cx="3953281" cy="646331"/>
          </a:xfrm>
          <a:prstGeom prst="rect">
            <a:avLst/>
          </a:prstGeom>
        </p:spPr>
        <p:txBody>
          <a:bodyPr wrap="square">
            <a:spAutoFit/>
          </a:bodyPr>
          <a:lstStyle/>
          <a:p>
            <a:pPr algn="ctr"/>
            <a:r>
              <a:rPr lang="en-US" b="1" dirty="0">
                <a:solidFill>
                  <a:srgbClr val="C00000"/>
                </a:solidFill>
                <a:latin typeface="Cambria" panose="02040503050406030204" pitchFamily="18" charset="0"/>
              </a:rPr>
              <a:t>ALL-L3 </a:t>
            </a:r>
            <a:r>
              <a:rPr lang="el-GR" b="1" dirty="0">
                <a:solidFill>
                  <a:srgbClr val="C00000"/>
                </a:solidFill>
                <a:latin typeface="Cambria" panose="02040503050406030204" pitchFamily="18" charset="0"/>
              </a:rPr>
              <a:t>ΛΕΜΦΩΜΑ </a:t>
            </a:r>
            <a:r>
              <a:rPr lang="en-US" b="1" dirty="0">
                <a:solidFill>
                  <a:srgbClr val="C00000"/>
                </a:solidFill>
                <a:latin typeface="Cambria" panose="02040503050406030204" pitchFamily="18" charset="0"/>
              </a:rPr>
              <a:t>BURKITT (</a:t>
            </a:r>
            <a:r>
              <a:rPr lang="el-GR" b="1" dirty="0">
                <a:solidFill>
                  <a:srgbClr val="C00000"/>
                </a:solidFill>
                <a:latin typeface="Cambria" panose="02040503050406030204" pitchFamily="18" charset="0"/>
              </a:rPr>
              <a:t>ΩΡΙΜΟ Β-ΝΕΟΠΛΑΣΜΑ)</a:t>
            </a:r>
            <a:endParaRPr lang="en-US" dirty="0">
              <a:solidFill>
                <a:srgbClr val="C00000"/>
              </a:solidFill>
              <a:latin typeface="Cambria" panose="02040503050406030204" pitchFamily="18" charset="0"/>
            </a:endParaRPr>
          </a:p>
        </p:txBody>
      </p:sp>
      <p:sp>
        <p:nvSpPr>
          <p:cNvPr id="10" name="TextBox 9">
            <a:extLst>
              <a:ext uri="{FF2B5EF4-FFF2-40B4-BE49-F238E27FC236}">
                <a16:creationId xmlns:a16="http://schemas.microsoft.com/office/drawing/2014/main" id="{72C9BB89-7486-40A0-B2AB-6619AF19D0D5}"/>
              </a:ext>
            </a:extLst>
          </p:cNvPr>
          <p:cNvSpPr txBox="1"/>
          <p:nvPr/>
        </p:nvSpPr>
        <p:spPr>
          <a:xfrm>
            <a:off x="2343277" y="1234481"/>
            <a:ext cx="2675557" cy="1954381"/>
          </a:xfrm>
          <a:prstGeom prst="rect">
            <a:avLst/>
          </a:prstGeom>
          <a:solidFill>
            <a:schemeClr val="bg1"/>
          </a:solidFill>
        </p:spPr>
        <p:txBody>
          <a:bodyPr wrap="square">
            <a:spAutoFit/>
          </a:bodyPr>
          <a:lstStyle/>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Μικροί</a:t>
            </a:r>
          </a:p>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Ομοιόμορφοι</a:t>
            </a:r>
          </a:p>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Ελάχιστο κυτταρόπλασμα</a:t>
            </a:r>
          </a:p>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Στρογγυλό πυρήνα</a:t>
            </a:r>
          </a:p>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Μικρό ασαφές </a:t>
            </a:r>
            <a:r>
              <a:rPr lang="el-GR" sz="1100" b="1" dirty="0" err="1">
                <a:latin typeface="Cambria" panose="02040503050406030204" pitchFamily="18" charset="0"/>
                <a:ea typeface="Cambria" panose="02040503050406030204" pitchFamily="18" charset="0"/>
              </a:rPr>
              <a:t>πυρήνιο</a:t>
            </a:r>
            <a:endParaRPr lang="en-GB" sz="1100" b="1" dirty="0">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n-GB" sz="1100" b="1" dirty="0">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Small</a:t>
            </a: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Uniform</a:t>
            </a: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Minimal cytoplasm</a:t>
            </a: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Round nucleus</a:t>
            </a: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Small fuzzy nucleolus</a:t>
            </a:r>
            <a:endParaRPr lang="el-GR" sz="1100" b="1" dirty="0">
              <a:latin typeface="Cambria" panose="02040503050406030204" pitchFamily="18" charset="0"/>
              <a:ea typeface="Cambria" panose="02040503050406030204" pitchFamily="18" charset="0"/>
            </a:endParaRPr>
          </a:p>
        </p:txBody>
      </p:sp>
      <p:sp>
        <p:nvSpPr>
          <p:cNvPr id="12" name="TextBox 11">
            <a:extLst>
              <a:ext uri="{FF2B5EF4-FFF2-40B4-BE49-F238E27FC236}">
                <a16:creationId xmlns:a16="http://schemas.microsoft.com/office/drawing/2014/main" id="{0DC51606-5742-4E29-BCDD-D4715EA5A060}"/>
              </a:ext>
            </a:extLst>
          </p:cNvPr>
          <p:cNvSpPr txBox="1"/>
          <p:nvPr/>
        </p:nvSpPr>
        <p:spPr>
          <a:xfrm>
            <a:off x="1706958" y="4794942"/>
            <a:ext cx="4430443" cy="1954381"/>
          </a:xfrm>
          <a:prstGeom prst="rect">
            <a:avLst/>
          </a:prstGeom>
          <a:solidFill>
            <a:schemeClr val="bg1"/>
          </a:solidFill>
        </p:spPr>
        <p:txBody>
          <a:bodyPr wrap="square">
            <a:spAutoFit/>
          </a:bodyPr>
          <a:lstStyle/>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Μεγάλο μέγεθος</a:t>
            </a:r>
          </a:p>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Μορφολογική ετερογένεια, ακανόνιστο σχήμα</a:t>
            </a:r>
          </a:p>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Αρκετό κυτταρόπλασμα</a:t>
            </a:r>
          </a:p>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Ανώμαλο πυρήνα με αναδιπλώσεις</a:t>
            </a:r>
          </a:p>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Ένα ή περισσότερα </a:t>
            </a:r>
            <a:r>
              <a:rPr lang="el-GR" sz="1100" b="1" dirty="0" err="1">
                <a:latin typeface="Cambria" panose="02040503050406030204" pitchFamily="18" charset="0"/>
                <a:ea typeface="Cambria" panose="02040503050406030204" pitchFamily="18" charset="0"/>
              </a:rPr>
              <a:t>πυρήνια</a:t>
            </a:r>
            <a:endParaRPr lang="en-GB" sz="1100" b="1" dirty="0">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n-GB" sz="1100" b="1" dirty="0">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Big size</a:t>
            </a: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Morphological heterogeneity, irregular shape</a:t>
            </a: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Plenty of cytoplasm</a:t>
            </a: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Irregular nucleus with folds</a:t>
            </a: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One or more nucleoli</a:t>
            </a:r>
            <a:endParaRPr lang="el-GR" sz="1100" b="1" dirty="0">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B9FB56FD-E632-4881-86BF-0080332551CB}"/>
              </a:ext>
            </a:extLst>
          </p:cNvPr>
          <p:cNvSpPr txBox="1"/>
          <p:nvPr/>
        </p:nvSpPr>
        <p:spPr>
          <a:xfrm>
            <a:off x="4786140" y="3179115"/>
            <a:ext cx="3879390" cy="1615827"/>
          </a:xfrm>
          <a:prstGeom prst="rect">
            <a:avLst/>
          </a:prstGeom>
          <a:solidFill>
            <a:schemeClr val="bg1"/>
          </a:solidFill>
        </p:spPr>
        <p:txBody>
          <a:bodyPr wrap="square">
            <a:spAutoFit/>
          </a:bodyPr>
          <a:lstStyle/>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Ομοιόμορφοι, μεγάλο μέγεθος</a:t>
            </a:r>
          </a:p>
          <a:p>
            <a:pPr marL="285750" indent="-285750">
              <a:buFont typeface="Wingdings" panose="05000000000000000000" pitchFamily="2" charset="2"/>
              <a:buChar char="§"/>
            </a:pPr>
            <a:r>
              <a:rPr lang="el-GR" sz="1100" b="1" dirty="0" err="1">
                <a:latin typeface="Cambria" panose="02040503050406030204" pitchFamily="18" charset="0"/>
                <a:ea typeface="Cambria" panose="02040503050406030204" pitchFamily="18" charset="0"/>
              </a:rPr>
              <a:t>Βασεόφιλο</a:t>
            </a:r>
            <a:r>
              <a:rPr lang="el-GR" sz="1100" b="1" dirty="0">
                <a:latin typeface="Cambria" panose="02040503050406030204" pitchFamily="18" charset="0"/>
                <a:ea typeface="Cambria" panose="02040503050406030204" pitchFamily="18" charset="0"/>
              </a:rPr>
              <a:t> κυτταρόπλασμα</a:t>
            </a:r>
          </a:p>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Πολλά </a:t>
            </a:r>
            <a:r>
              <a:rPr lang="el-GR" sz="1100" b="1" dirty="0" err="1">
                <a:latin typeface="Cambria" panose="02040503050406030204" pitchFamily="18" charset="0"/>
                <a:ea typeface="Cambria" panose="02040503050406030204" pitchFamily="18" charset="0"/>
              </a:rPr>
              <a:t>κενοτόπια</a:t>
            </a:r>
            <a:r>
              <a:rPr lang="el-GR" sz="1100" b="1" dirty="0">
                <a:latin typeface="Cambria" panose="02040503050406030204" pitchFamily="18" charset="0"/>
                <a:ea typeface="Cambria" panose="02040503050406030204" pitchFamily="18" charset="0"/>
              </a:rPr>
              <a:t>, στρογγυλό πυρήνα</a:t>
            </a:r>
          </a:p>
          <a:p>
            <a:pPr marL="285750" indent="-285750">
              <a:buFont typeface="Wingdings" panose="05000000000000000000" pitchFamily="2" charset="2"/>
              <a:buChar char="§"/>
            </a:pPr>
            <a:r>
              <a:rPr lang="el-GR" sz="1100" b="1" dirty="0">
                <a:latin typeface="Cambria" panose="02040503050406030204" pitchFamily="18" charset="0"/>
                <a:ea typeface="Cambria" panose="02040503050406030204" pitchFamily="18" charset="0"/>
              </a:rPr>
              <a:t>Ένα ή περισσότερα σαφή </a:t>
            </a:r>
            <a:r>
              <a:rPr lang="el-GR" sz="1100" b="1" dirty="0" err="1">
                <a:latin typeface="Cambria" panose="02040503050406030204" pitchFamily="18" charset="0"/>
                <a:ea typeface="Cambria" panose="02040503050406030204" pitchFamily="18" charset="0"/>
              </a:rPr>
              <a:t>πυρήνια</a:t>
            </a:r>
            <a:endParaRPr lang="en-GB" sz="1100" b="1" dirty="0">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n-GB" sz="1100" b="1" dirty="0">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Uniform, large size</a:t>
            </a: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Basophilic cytoplasm</a:t>
            </a: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Many vacuoles, round nucleus</a:t>
            </a:r>
          </a:p>
          <a:p>
            <a:pPr marL="285750" indent="-285750">
              <a:buFont typeface="Wingdings" panose="05000000000000000000" pitchFamily="2" charset="2"/>
              <a:buChar char="§"/>
            </a:pPr>
            <a:r>
              <a:rPr lang="en-US" sz="1100" b="1" dirty="0">
                <a:latin typeface="Cambria" panose="02040503050406030204" pitchFamily="18" charset="0"/>
                <a:ea typeface="Cambria" panose="02040503050406030204" pitchFamily="18" charset="0"/>
              </a:rPr>
              <a:t>One or more clear nucleoli</a:t>
            </a:r>
            <a:endParaRPr lang="el-GR" sz="11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9888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animBg="1"/>
      <p:bldP spid="12" grpId="0" animBg="1"/>
      <p:bldP spid="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69E658D2-DE19-4537-B7F8-7601A899260F}"/>
              </a:ext>
            </a:extLst>
          </p:cNvPr>
          <p:cNvSpPr txBox="1">
            <a:spLocks/>
          </p:cNvSpPr>
          <p:nvPr/>
        </p:nvSpPr>
        <p:spPr>
          <a:xfrm>
            <a:off x="1187624" y="404664"/>
            <a:ext cx="7024956" cy="72008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rgbClr val="002060"/>
                </a:solidFill>
                <a:latin typeface="+mn-lt"/>
              </a:rPr>
              <a:t>Pediatric patients with ALL are generally treated according to defined protocols with a similar flow</a:t>
            </a:r>
          </a:p>
        </p:txBody>
      </p:sp>
      <p:sp>
        <p:nvSpPr>
          <p:cNvPr id="3" name="Content Placeholder 8">
            <a:extLst>
              <a:ext uri="{FF2B5EF4-FFF2-40B4-BE49-F238E27FC236}">
                <a16:creationId xmlns:a16="http://schemas.microsoft.com/office/drawing/2014/main" id="{7CD2A58F-A494-476B-A8EC-3A01FE87B89E}"/>
              </a:ext>
            </a:extLst>
          </p:cNvPr>
          <p:cNvSpPr txBox="1">
            <a:spLocks/>
          </p:cNvSpPr>
          <p:nvPr/>
        </p:nvSpPr>
        <p:spPr>
          <a:xfrm>
            <a:off x="395536" y="5949280"/>
            <a:ext cx="6257749" cy="318925"/>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750" dirty="0"/>
              <a:t>ALL, acute lymphoblastic leukemia; BMA, bone marrow aspirate; CR, complete response; DI, delayed intensification; ER, emergency room; H&amp;P, history and physical; IM, interim maintenance; MRD, minimal residual disease; PCP, primary care provider.</a:t>
            </a:r>
          </a:p>
        </p:txBody>
      </p:sp>
      <p:sp>
        <p:nvSpPr>
          <p:cNvPr id="4" name="Content Placeholder 9">
            <a:extLst>
              <a:ext uri="{FF2B5EF4-FFF2-40B4-BE49-F238E27FC236}">
                <a16:creationId xmlns:a16="http://schemas.microsoft.com/office/drawing/2014/main" id="{043EB41B-83B5-4077-B97A-8AB3DBCDA751}"/>
              </a:ext>
            </a:extLst>
          </p:cNvPr>
          <p:cNvSpPr txBox="1">
            <a:spLocks/>
          </p:cNvSpPr>
          <p:nvPr/>
        </p:nvSpPr>
        <p:spPr>
          <a:xfrm>
            <a:off x="323528" y="6309320"/>
            <a:ext cx="7792473" cy="2605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600" dirty="0">
                <a:solidFill>
                  <a:srgbClr val="7E7E7E"/>
                </a:solidFill>
                <a:latin typeface="Arial" panose="020B0604020202020204" pitchFamily="34" charset="0"/>
              </a:rPr>
              <a:t>1. NCCN Guidelines. Pediatric Acute Lymphoblastic Leukemia, v2.2020. Available at https://www.nccn.org/professionals/physician_gls/pdf/all.pdf (Accessed August 2020); 2. American Cancer Society. Typical treatment of acute lymphocytic leukemia (ALL). Available at https://www.cancer.org/cancer/acute-lymphocytic-leukemia/treating/typical-treatment.html (Accessed August 2020).</a:t>
            </a:r>
          </a:p>
        </p:txBody>
      </p:sp>
      <p:sp>
        <p:nvSpPr>
          <p:cNvPr id="5" name="Oval 4">
            <a:extLst>
              <a:ext uri="{FF2B5EF4-FFF2-40B4-BE49-F238E27FC236}">
                <a16:creationId xmlns:a16="http://schemas.microsoft.com/office/drawing/2014/main" id="{ACAF2B7B-C20F-472C-9772-5D70D964295F}"/>
              </a:ext>
            </a:extLst>
          </p:cNvPr>
          <p:cNvSpPr/>
          <p:nvPr/>
        </p:nvSpPr>
        <p:spPr>
          <a:xfrm>
            <a:off x="3799622" y="2011692"/>
            <a:ext cx="1242388" cy="624220"/>
          </a:xfrm>
          <a:prstGeom prst="ellipse">
            <a:avLst/>
          </a:prstGeom>
          <a:no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6" name="Oval 5">
            <a:extLst>
              <a:ext uri="{FF2B5EF4-FFF2-40B4-BE49-F238E27FC236}">
                <a16:creationId xmlns:a16="http://schemas.microsoft.com/office/drawing/2014/main" id="{F3CB595A-7A96-4301-AEE4-ECAE0D02E443}"/>
              </a:ext>
            </a:extLst>
          </p:cNvPr>
          <p:cNvSpPr/>
          <p:nvPr/>
        </p:nvSpPr>
        <p:spPr>
          <a:xfrm>
            <a:off x="2591289" y="2011692"/>
            <a:ext cx="1242388" cy="624220"/>
          </a:xfrm>
          <a:prstGeom prst="ellipse">
            <a:avLst/>
          </a:prstGeom>
          <a:no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7" name="Oval 6">
            <a:extLst>
              <a:ext uri="{FF2B5EF4-FFF2-40B4-BE49-F238E27FC236}">
                <a16:creationId xmlns:a16="http://schemas.microsoft.com/office/drawing/2014/main" id="{154ED731-4C43-4CF3-A60E-949F621B532F}"/>
              </a:ext>
            </a:extLst>
          </p:cNvPr>
          <p:cNvSpPr/>
          <p:nvPr/>
        </p:nvSpPr>
        <p:spPr>
          <a:xfrm>
            <a:off x="1382955" y="1984500"/>
            <a:ext cx="1242388" cy="624220"/>
          </a:xfrm>
          <a:prstGeom prst="ellipse">
            <a:avLst/>
          </a:prstGeom>
          <a:no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8" name="TextBox 7">
            <a:extLst>
              <a:ext uri="{FF2B5EF4-FFF2-40B4-BE49-F238E27FC236}">
                <a16:creationId xmlns:a16="http://schemas.microsoft.com/office/drawing/2014/main" id="{18C63975-F94D-4047-A74D-92AF6E295CE7}"/>
              </a:ext>
            </a:extLst>
          </p:cNvPr>
          <p:cNvSpPr txBox="1"/>
          <p:nvPr/>
        </p:nvSpPr>
        <p:spPr>
          <a:xfrm>
            <a:off x="1071813" y="1991992"/>
            <a:ext cx="184731" cy="369332"/>
          </a:xfrm>
          <a:prstGeom prst="rect">
            <a:avLst/>
          </a:prstGeom>
          <a:noFill/>
        </p:spPr>
        <p:txBody>
          <a:bodyPr wrap="none" rtlCol="0">
            <a:spAutoFit/>
          </a:bodyPr>
          <a:lstStyle/>
          <a:p>
            <a:pPr defTabSz="914378">
              <a:defRPr/>
            </a:pPr>
            <a:endParaRPr lang="en-US" dirty="0">
              <a:solidFill>
                <a:srgbClr val="033878"/>
              </a:solidFill>
              <a:latin typeface="Arial"/>
            </a:endParaRPr>
          </a:p>
        </p:txBody>
      </p:sp>
      <p:grpSp>
        <p:nvGrpSpPr>
          <p:cNvPr id="9" name="Group 8">
            <a:extLst>
              <a:ext uri="{FF2B5EF4-FFF2-40B4-BE49-F238E27FC236}">
                <a16:creationId xmlns:a16="http://schemas.microsoft.com/office/drawing/2014/main" id="{83229ACF-5538-42A2-A335-FD3B7D6DFE11}"/>
              </a:ext>
            </a:extLst>
          </p:cNvPr>
          <p:cNvGrpSpPr/>
          <p:nvPr/>
        </p:nvGrpSpPr>
        <p:grpSpPr>
          <a:xfrm>
            <a:off x="1375163" y="2035986"/>
            <a:ext cx="6335439" cy="3330154"/>
            <a:chOff x="456668" y="1743577"/>
            <a:chExt cx="5601654" cy="2683694"/>
          </a:xfrm>
        </p:grpSpPr>
        <p:sp>
          <p:nvSpPr>
            <p:cNvPr id="10" name="Rectangle 9">
              <a:extLst>
                <a:ext uri="{FF2B5EF4-FFF2-40B4-BE49-F238E27FC236}">
                  <a16:creationId xmlns:a16="http://schemas.microsoft.com/office/drawing/2014/main" id="{7645B259-558D-4A5F-9FC1-46BB04EB9DCE}"/>
                </a:ext>
              </a:extLst>
            </p:cNvPr>
            <p:cNvSpPr/>
            <p:nvPr/>
          </p:nvSpPr>
          <p:spPr>
            <a:xfrm>
              <a:off x="558754" y="1806112"/>
              <a:ext cx="5486492" cy="1371673"/>
            </a:xfrm>
            <a:prstGeom prst="rect">
              <a:avLst/>
            </a:prstGeom>
            <a:gradFill flip="none" rotWithShape="1">
              <a:gsLst>
                <a:gs pos="0">
                  <a:schemeClr val="accent1">
                    <a:alpha val="40000"/>
                  </a:schemeClr>
                </a:gs>
                <a:gs pos="100000">
                  <a:schemeClr val="bg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prstClr val="white"/>
                </a:solidFill>
              </a:endParaRPr>
            </a:p>
          </p:txBody>
        </p:sp>
        <p:grpSp>
          <p:nvGrpSpPr>
            <p:cNvPr id="11" name="Group 10">
              <a:extLst>
                <a:ext uri="{FF2B5EF4-FFF2-40B4-BE49-F238E27FC236}">
                  <a16:creationId xmlns:a16="http://schemas.microsoft.com/office/drawing/2014/main" id="{C7FB9C24-CF4D-4A84-AE1C-1094225BCDE5}"/>
                </a:ext>
              </a:extLst>
            </p:cNvPr>
            <p:cNvGrpSpPr/>
            <p:nvPr/>
          </p:nvGrpSpPr>
          <p:grpSpPr>
            <a:xfrm>
              <a:off x="4945004" y="1806111"/>
              <a:ext cx="1098982" cy="1013800"/>
              <a:chOff x="5243042" y="1428587"/>
              <a:chExt cx="1098982" cy="1013800"/>
            </a:xfrm>
          </p:grpSpPr>
          <p:sp>
            <p:nvSpPr>
              <p:cNvPr id="40" name="Rectangle 39">
                <a:extLst>
                  <a:ext uri="{FF2B5EF4-FFF2-40B4-BE49-F238E27FC236}">
                    <a16:creationId xmlns:a16="http://schemas.microsoft.com/office/drawing/2014/main" id="{3308E87A-55BE-43A8-B75A-DA1C1F532B6D}"/>
                  </a:ext>
                </a:extLst>
              </p:cNvPr>
              <p:cNvSpPr/>
              <p:nvPr/>
            </p:nvSpPr>
            <p:spPr>
              <a:xfrm>
                <a:off x="5243042" y="1428587"/>
                <a:ext cx="1098982" cy="1004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srgbClr val="0071BA"/>
                  </a:solidFill>
                </a:endParaRPr>
              </a:p>
            </p:txBody>
          </p:sp>
          <p:pic>
            <p:nvPicPr>
              <p:cNvPr id="41" name="Picture 40">
                <a:extLst>
                  <a:ext uri="{FF2B5EF4-FFF2-40B4-BE49-F238E27FC236}">
                    <a16:creationId xmlns:a16="http://schemas.microsoft.com/office/drawing/2014/main" id="{75D14A72-D02D-4C5F-B578-8BAB23C50EF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790" t="14773" r="23594" b="27492"/>
              <a:stretch/>
            </p:blipFill>
            <p:spPr>
              <a:xfrm>
                <a:off x="5482197" y="1880170"/>
                <a:ext cx="649390" cy="562217"/>
              </a:xfrm>
              <a:prstGeom prst="rect">
                <a:avLst/>
              </a:prstGeom>
            </p:spPr>
          </p:pic>
          <p:sp>
            <p:nvSpPr>
              <p:cNvPr id="42" name="Oval 6">
                <a:extLst>
                  <a:ext uri="{FF2B5EF4-FFF2-40B4-BE49-F238E27FC236}">
                    <a16:creationId xmlns:a16="http://schemas.microsoft.com/office/drawing/2014/main" id="{5203CDC9-B14A-4F6D-8BFD-B5E579236371}"/>
                  </a:ext>
                </a:extLst>
              </p:cNvPr>
              <p:cNvSpPr txBox="1"/>
              <p:nvPr/>
            </p:nvSpPr>
            <p:spPr>
              <a:xfrm>
                <a:off x="5258906" y="1529021"/>
                <a:ext cx="1066936" cy="219506"/>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algn="ctr" defTabSz="400040">
                  <a:lnSpc>
                    <a:spcPct val="90000"/>
                  </a:lnSpc>
                  <a:spcAft>
                    <a:spcPct val="35000"/>
                  </a:spcAft>
                  <a:defRPr/>
                </a:pPr>
                <a:r>
                  <a:rPr lang="en-US" sz="1000" b="1" dirty="0">
                    <a:solidFill>
                      <a:srgbClr val="033878">
                        <a:hueOff val="0"/>
                        <a:satOff val="0"/>
                        <a:lumOff val="0"/>
                        <a:alphaOff val="0"/>
                      </a:srgbClr>
                    </a:solidFill>
                  </a:rPr>
                  <a:t>Maintenance</a:t>
                </a:r>
              </a:p>
            </p:txBody>
          </p:sp>
        </p:grpSp>
        <p:sp>
          <p:nvSpPr>
            <p:cNvPr id="12" name="Rectangle 11">
              <a:extLst>
                <a:ext uri="{FF2B5EF4-FFF2-40B4-BE49-F238E27FC236}">
                  <a16:creationId xmlns:a16="http://schemas.microsoft.com/office/drawing/2014/main" id="{8E2E06A7-B79E-40E4-B805-C4879F294F90}"/>
                </a:ext>
              </a:extLst>
            </p:cNvPr>
            <p:cNvSpPr/>
            <p:nvPr/>
          </p:nvSpPr>
          <p:spPr>
            <a:xfrm flipV="1">
              <a:off x="558753" y="1806112"/>
              <a:ext cx="1097280" cy="10058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srgbClr val="0071BA"/>
                </a:solidFill>
              </a:endParaRPr>
            </a:p>
          </p:txBody>
        </p:sp>
        <p:sp>
          <p:nvSpPr>
            <p:cNvPr id="13" name="Rectangle 12">
              <a:extLst>
                <a:ext uri="{FF2B5EF4-FFF2-40B4-BE49-F238E27FC236}">
                  <a16:creationId xmlns:a16="http://schemas.microsoft.com/office/drawing/2014/main" id="{93823F44-9EC0-4A96-BB6B-408D41D5A49D}"/>
                </a:ext>
              </a:extLst>
            </p:cNvPr>
            <p:cNvSpPr/>
            <p:nvPr/>
          </p:nvSpPr>
          <p:spPr>
            <a:xfrm flipV="1">
              <a:off x="1658624" y="1806112"/>
              <a:ext cx="1097280" cy="1005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srgbClr val="0071BA"/>
                </a:solidFill>
              </a:endParaRPr>
            </a:p>
          </p:txBody>
        </p:sp>
        <p:sp>
          <p:nvSpPr>
            <p:cNvPr id="14" name="Rectangle 13">
              <a:extLst>
                <a:ext uri="{FF2B5EF4-FFF2-40B4-BE49-F238E27FC236}">
                  <a16:creationId xmlns:a16="http://schemas.microsoft.com/office/drawing/2014/main" id="{3001F7DC-F236-4AD9-B792-EAB493861838}"/>
                </a:ext>
              </a:extLst>
            </p:cNvPr>
            <p:cNvSpPr/>
            <p:nvPr/>
          </p:nvSpPr>
          <p:spPr>
            <a:xfrm flipV="1">
              <a:off x="2751112" y="1806112"/>
              <a:ext cx="1097280" cy="10058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srgbClr val="0071BA"/>
                </a:solidFill>
              </a:endParaRPr>
            </a:p>
          </p:txBody>
        </p:sp>
        <p:sp>
          <p:nvSpPr>
            <p:cNvPr id="15" name="Rectangle 14">
              <a:extLst>
                <a:ext uri="{FF2B5EF4-FFF2-40B4-BE49-F238E27FC236}">
                  <a16:creationId xmlns:a16="http://schemas.microsoft.com/office/drawing/2014/main" id="{04ED969F-8609-4DC0-A486-C7275EBE9428}"/>
                </a:ext>
              </a:extLst>
            </p:cNvPr>
            <p:cNvSpPr/>
            <p:nvPr/>
          </p:nvSpPr>
          <p:spPr>
            <a:xfrm flipV="1">
              <a:off x="3851062" y="1806111"/>
              <a:ext cx="1097280" cy="1005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srgbClr val="0071BA"/>
                </a:solidFill>
              </a:endParaRPr>
            </a:p>
          </p:txBody>
        </p:sp>
        <p:cxnSp>
          <p:nvCxnSpPr>
            <p:cNvPr id="16" name="Straight Connector 15">
              <a:extLst>
                <a:ext uri="{FF2B5EF4-FFF2-40B4-BE49-F238E27FC236}">
                  <a16:creationId xmlns:a16="http://schemas.microsoft.com/office/drawing/2014/main" id="{6BDF1819-DC67-4B3F-85B4-EE62BFDB9121}"/>
                </a:ext>
              </a:extLst>
            </p:cNvPr>
            <p:cNvCxnSpPr>
              <a:cxnSpLocks/>
            </p:cNvCxnSpPr>
            <p:nvPr/>
          </p:nvCxnSpPr>
          <p:spPr>
            <a:xfrm>
              <a:off x="1653604" y="1788497"/>
              <a:ext cx="0" cy="26338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F96A448-72DE-43CE-9968-E8EF15330FC9}"/>
                </a:ext>
              </a:extLst>
            </p:cNvPr>
            <p:cNvCxnSpPr>
              <a:cxnSpLocks/>
            </p:cNvCxnSpPr>
            <p:nvPr/>
          </p:nvCxnSpPr>
          <p:spPr>
            <a:xfrm>
              <a:off x="2751112" y="1793444"/>
              <a:ext cx="0" cy="26338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625BDD-E642-4711-876A-67B750BDEE29}"/>
                </a:ext>
              </a:extLst>
            </p:cNvPr>
            <p:cNvCxnSpPr>
              <a:cxnSpLocks/>
            </p:cNvCxnSpPr>
            <p:nvPr/>
          </p:nvCxnSpPr>
          <p:spPr>
            <a:xfrm>
              <a:off x="3848392" y="1793444"/>
              <a:ext cx="0" cy="26338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636C302-8077-4A80-9250-1F0F9AA51EDD}"/>
                </a:ext>
              </a:extLst>
            </p:cNvPr>
            <p:cNvCxnSpPr>
              <a:cxnSpLocks/>
            </p:cNvCxnSpPr>
            <p:nvPr/>
          </p:nvCxnSpPr>
          <p:spPr>
            <a:xfrm>
              <a:off x="4947966" y="1789773"/>
              <a:ext cx="0" cy="26338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B84CECD2-7A5D-4DA2-96E4-59101C40C4E7}"/>
                </a:ext>
              </a:extLst>
            </p:cNvPr>
            <p:cNvSpPr/>
            <p:nvPr/>
          </p:nvSpPr>
          <p:spPr>
            <a:xfrm>
              <a:off x="456668" y="1750240"/>
              <a:ext cx="1242388" cy="624220"/>
            </a:xfrm>
            <a:prstGeom prst="ellipse">
              <a:avLst/>
            </a:prstGeom>
            <a:no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sz="2000" dirty="0"/>
            </a:p>
          </p:txBody>
        </p:sp>
        <p:sp>
          <p:nvSpPr>
            <p:cNvPr id="21" name="Oval 14">
              <a:extLst>
                <a:ext uri="{FF2B5EF4-FFF2-40B4-BE49-F238E27FC236}">
                  <a16:creationId xmlns:a16="http://schemas.microsoft.com/office/drawing/2014/main" id="{86472A5F-F6BA-424B-A2AF-054808E80B08}"/>
                </a:ext>
              </a:extLst>
            </p:cNvPr>
            <p:cNvSpPr txBox="1"/>
            <p:nvPr/>
          </p:nvSpPr>
          <p:spPr>
            <a:xfrm>
              <a:off x="1656766" y="1828975"/>
              <a:ext cx="1090869" cy="514763"/>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algn="ctr" defTabSz="400040">
                <a:lnSpc>
                  <a:spcPct val="90000"/>
                </a:lnSpc>
                <a:spcAft>
                  <a:spcPct val="35000"/>
                </a:spcAft>
                <a:defRPr/>
              </a:pPr>
              <a:r>
                <a:rPr lang="en-US" sz="1000" b="1" dirty="0">
                  <a:solidFill>
                    <a:srgbClr val="033878">
                      <a:hueOff val="0"/>
                      <a:satOff val="0"/>
                      <a:lumOff val="0"/>
                      <a:alphaOff val="0"/>
                    </a:srgbClr>
                  </a:solidFill>
                </a:rPr>
                <a:t>Referral to oncology provider</a:t>
              </a:r>
            </a:p>
          </p:txBody>
        </p:sp>
        <p:sp>
          <p:nvSpPr>
            <p:cNvPr id="22" name="Oval 10">
              <a:extLst>
                <a:ext uri="{FF2B5EF4-FFF2-40B4-BE49-F238E27FC236}">
                  <a16:creationId xmlns:a16="http://schemas.microsoft.com/office/drawing/2014/main" id="{05160E06-9C7F-4A21-87A6-924BFE89A5C1}"/>
                </a:ext>
              </a:extLst>
            </p:cNvPr>
            <p:cNvSpPr txBox="1"/>
            <p:nvPr/>
          </p:nvSpPr>
          <p:spPr>
            <a:xfrm>
              <a:off x="3844352" y="1743577"/>
              <a:ext cx="1111186" cy="54864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algn="ctr" defTabSz="400040">
                <a:lnSpc>
                  <a:spcPct val="90000"/>
                </a:lnSpc>
                <a:spcAft>
                  <a:spcPct val="35000"/>
                </a:spcAft>
                <a:defRPr/>
              </a:pPr>
              <a:r>
                <a:rPr lang="en-US" sz="1000" b="1" dirty="0">
                  <a:solidFill>
                    <a:srgbClr val="033878">
                      <a:hueOff val="0"/>
                      <a:satOff val="0"/>
                      <a:lumOff val="0"/>
                      <a:alphaOff val="0"/>
                    </a:srgbClr>
                  </a:solidFill>
                </a:rPr>
                <a:t>Consolidation</a:t>
              </a:r>
            </a:p>
          </p:txBody>
        </p:sp>
        <p:sp>
          <p:nvSpPr>
            <p:cNvPr id="23" name="Oval 16">
              <a:extLst>
                <a:ext uri="{FF2B5EF4-FFF2-40B4-BE49-F238E27FC236}">
                  <a16:creationId xmlns:a16="http://schemas.microsoft.com/office/drawing/2014/main" id="{A32F7209-AC82-4BC3-930C-6C8AF967FECC}"/>
                </a:ext>
              </a:extLst>
            </p:cNvPr>
            <p:cNvSpPr txBox="1"/>
            <p:nvPr/>
          </p:nvSpPr>
          <p:spPr>
            <a:xfrm>
              <a:off x="555891" y="1800286"/>
              <a:ext cx="1100012" cy="54864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algn="ctr" defTabSz="400040">
                <a:lnSpc>
                  <a:spcPct val="90000"/>
                </a:lnSpc>
                <a:spcAft>
                  <a:spcPct val="35000"/>
                </a:spcAft>
                <a:defRPr/>
              </a:pPr>
              <a:r>
                <a:rPr lang="en-US" sz="1000" b="1" dirty="0">
                  <a:solidFill>
                    <a:srgbClr val="033878">
                      <a:hueOff val="0"/>
                      <a:satOff val="0"/>
                      <a:lumOff val="0"/>
                      <a:alphaOff val="0"/>
                    </a:srgbClr>
                  </a:solidFill>
                </a:rPr>
                <a:t>Symptoms </a:t>
              </a:r>
              <a:br>
                <a:rPr lang="en-US" sz="1000" b="1" dirty="0">
                  <a:solidFill>
                    <a:srgbClr val="033878">
                      <a:hueOff val="0"/>
                      <a:satOff val="0"/>
                      <a:lumOff val="0"/>
                      <a:alphaOff val="0"/>
                    </a:srgbClr>
                  </a:solidFill>
                </a:rPr>
              </a:br>
              <a:r>
                <a:rPr lang="en-US" sz="1000" b="1" dirty="0">
                  <a:solidFill>
                    <a:srgbClr val="033878">
                      <a:hueOff val="0"/>
                      <a:satOff val="0"/>
                      <a:lumOff val="0"/>
                      <a:alphaOff val="0"/>
                    </a:srgbClr>
                  </a:solidFill>
                </a:rPr>
                <a:t>emerge</a:t>
              </a:r>
            </a:p>
          </p:txBody>
        </p:sp>
        <p:sp>
          <p:nvSpPr>
            <p:cNvPr id="24" name="Rectangle 23">
              <a:extLst>
                <a:ext uri="{FF2B5EF4-FFF2-40B4-BE49-F238E27FC236}">
                  <a16:creationId xmlns:a16="http://schemas.microsoft.com/office/drawing/2014/main" id="{B1F22E6F-170A-4050-8FF4-0C5C4963CE49}"/>
                </a:ext>
              </a:extLst>
            </p:cNvPr>
            <p:cNvSpPr/>
            <p:nvPr/>
          </p:nvSpPr>
          <p:spPr>
            <a:xfrm>
              <a:off x="1720960" y="2288513"/>
              <a:ext cx="1090868" cy="6408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2000" dirty="0"/>
            </a:p>
          </p:txBody>
        </p:sp>
        <p:pic>
          <p:nvPicPr>
            <p:cNvPr id="25" name="Picture 24">
              <a:extLst>
                <a:ext uri="{FF2B5EF4-FFF2-40B4-BE49-F238E27FC236}">
                  <a16:creationId xmlns:a16="http://schemas.microsoft.com/office/drawing/2014/main" id="{3716FC70-043E-41A4-8DA7-84BD1ACA136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584" t="15442" r="34530" b="10948"/>
            <a:stretch/>
          </p:blipFill>
          <p:spPr>
            <a:xfrm>
              <a:off x="3064125" y="2233477"/>
              <a:ext cx="462024" cy="752739"/>
            </a:xfrm>
            <a:prstGeom prst="rect">
              <a:avLst/>
            </a:prstGeom>
          </p:spPr>
        </p:pic>
        <p:pic>
          <p:nvPicPr>
            <p:cNvPr id="26" name="Picture 25">
              <a:extLst>
                <a:ext uri="{FF2B5EF4-FFF2-40B4-BE49-F238E27FC236}">
                  <a16:creationId xmlns:a16="http://schemas.microsoft.com/office/drawing/2014/main" id="{B3351105-E9F1-47EC-ACB3-B29539AF535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467" t="26951" r="26607" b="14233"/>
            <a:stretch/>
          </p:blipFill>
          <p:spPr>
            <a:xfrm>
              <a:off x="1910143" y="2368551"/>
              <a:ext cx="582633" cy="559617"/>
            </a:xfrm>
            <a:prstGeom prst="rect">
              <a:avLst/>
            </a:prstGeom>
          </p:spPr>
        </p:pic>
        <p:pic>
          <p:nvPicPr>
            <p:cNvPr id="27" name="Picture 26">
              <a:extLst>
                <a:ext uri="{FF2B5EF4-FFF2-40B4-BE49-F238E27FC236}">
                  <a16:creationId xmlns:a16="http://schemas.microsoft.com/office/drawing/2014/main" id="{CF0BF408-C7B1-4E41-B6B2-7496BF55FA1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4283" t="26953" r="27168" b="21474"/>
            <a:stretch/>
          </p:blipFill>
          <p:spPr>
            <a:xfrm>
              <a:off x="822538" y="2317525"/>
              <a:ext cx="540770" cy="542611"/>
            </a:xfrm>
            <a:prstGeom prst="rect">
              <a:avLst/>
            </a:prstGeom>
          </p:spPr>
        </p:pic>
        <p:pic>
          <p:nvPicPr>
            <p:cNvPr id="28" name="Picture 27">
              <a:extLst>
                <a:ext uri="{FF2B5EF4-FFF2-40B4-BE49-F238E27FC236}">
                  <a16:creationId xmlns:a16="http://schemas.microsoft.com/office/drawing/2014/main" id="{D3CB9C41-EE85-4C44-96A7-BD44FEC3876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4381" t="17139" r="34554" b="28844"/>
            <a:stretch/>
          </p:blipFill>
          <p:spPr>
            <a:xfrm>
              <a:off x="4084788" y="2266261"/>
              <a:ext cx="637182" cy="628617"/>
            </a:xfrm>
            <a:prstGeom prst="rect">
              <a:avLst/>
            </a:prstGeom>
          </p:spPr>
        </p:pic>
        <p:sp>
          <p:nvSpPr>
            <p:cNvPr id="29" name="Rectangle 28">
              <a:extLst>
                <a:ext uri="{FF2B5EF4-FFF2-40B4-BE49-F238E27FC236}">
                  <a16:creationId xmlns:a16="http://schemas.microsoft.com/office/drawing/2014/main" id="{6A5E22FC-48DB-4543-A0BD-C00E7E2EF7EC}"/>
                </a:ext>
              </a:extLst>
            </p:cNvPr>
            <p:cNvSpPr/>
            <p:nvPr/>
          </p:nvSpPr>
          <p:spPr>
            <a:xfrm>
              <a:off x="583033" y="3254200"/>
              <a:ext cx="797504" cy="6408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2000" dirty="0"/>
            </a:p>
          </p:txBody>
        </p:sp>
        <p:sp>
          <p:nvSpPr>
            <p:cNvPr id="30" name="TextBox 29">
              <a:extLst>
                <a:ext uri="{FF2B5EF4-FFF2-40B4-BE49-F238E27FC236}">
                  <a16:creationId xmlns:a16="http://schemas.microsoft.com/office/drawing/2014/main" id="{C8C1834D-6A88-426F-8EDF-F5B8B0417F8F}"/>
                </a:ext>
              </a:extLst>
            </p:cNvPr>
            <p:cNvSpPr txBox="1"/>
            <p:nvPr/>
          </p:nvSpPr>
          <p:spPr>
            <a:xfrm>
              <a:off x="1716885" y="3101301"/>
              <a:ext cx="1069840" cy="64086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2" defTabSz="444489">
                <a:lnSpc>
                  <a:spcPts val="900"/>
                </a:lnSpc>
                <a:spcAft>
                  <a:spcPts val="300"/>
                </a:spcAft>
                <a:defRPr/>
              </a:pPr>
              <a:r>
                <a:rPr lang="en-US" sz="800" b="1" dirty="0">
                  <a:solidFill>
                    <a:srgbClr val="033878">
                      <a:hueOff val="0"/>
                      <a:satOff val="0"/>
                      <a:lumOff val="0"/>
                      <a:alphaOff val="0"/>
                    </a:srgbClr>
                  </a:solidFill>
                </a:rPr>
                <a:t>Further testing</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 BMA</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Cytogenetics</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Immunophenotyping</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Diagnosis: </a:t>
              </a:r>
              <a:br>
                <a:rPr lang="en-US" sz="800" dirty="0">
                  <a:solidFill>
                    <a:srgbClr val="033878">
                      <a:hueOff val="0"/>
                      <a:satOff val="0"/>
                      <a:lumOff val="0"/>
                      <a:alphaOff val="0"/>
                    </a:srgbClr>
                  </a:solidFill>
                </a:rPr>
              </a:br>
              <a:r>
                <a:rPr lang="en-US" sz="800" dirty="0">
                  <a:solidFill>
                    <a:srgbClr val="033878">
                      <a:hueOff val="0"/>
                      <a:satOff val="0"/>
                      <a:lumOff val="0"/>
                      <a:alphaOff val="0"/>
                    </a:srgbClr>
                  </a:solidFill>
                </a:rPr>
                <a:t>ALL confirmed</a:t>
              </a:r>
            </a:p>
          </p:txBody>
        </p:sp>
        <p:sp>
          <p:nvSpPr>
            <p:cNvPr id="31" name="Oval 12">
              <a:extLst>
                <a:ext uri="{FF2B5EF4-FFF2-40B4-BE49-F238E27FC236}">
                  <a16:creationId xmlns:a16="http://schemas.microsoft.com/office/drawing/2014/main" id="{DE844A71-8C69-4766-BE53-A3962EE3720F}"/>
                </a:ext>
              </a:extLst>
            </p:cNvPr>
            <p:cNvSpPr txBox="1"/>
            <p:nvPr/>
          </p:nvSpPr>
          <p:spPr>
            <a:xfrm>
              <a:off x="2722685" y="1743577"/>
              <a:ext cx="1173393" cy="54864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algn="ctr" defTabSz="400040">
                <a:lnSpc>
                  <a:spcPct val="90000"/>
                </a:lnSpc>
                <a:spcAft>
                  <a:spcPct val="35000"/>
                </a:spcAft>
                <a:defRPr/>
              </a:pPr>
              <a:r>
                <a:rPr lang="en-US" sz="1000" b="1" dirty="0">
                  <a:solidFill>
                    <a:srgbClr val="033878">
                      <a:hueOff val="0"/>
                      <a:satOff val="0"/>
                      <a:lumOff val="0"/>
                      <a:alphaOff val="0"/>
                    </a:srgbClr>
                  </a:solidFill>
                </a:rPr>
                <a:t>Induction</a:t>
              </a:r>
            </a:p>
          </p:txBody>
        </p:sp>
        <p:sp>
          <p:nvSpPr>
            <p:cNvPr id="32" name="TextBox 31">
              <a:extLst>
                <a:ext uri="{FF2B5EF4-FFF2-40B4-BE49-F238E27FC236}">
                  <a16:creationId xmlns:a16="http://schemas.microsoft.com/office/drawing/2014/main" id="{C6014E0B-F866-44FF-A54B-377D059C421C}"/>
                </a:ext>
              </a:extLst>
            </p:cNvPr>
            <p:cNvSpPr txBox="1"/>
            <p:nvPr/>
          </p:nvSpPr>
          <p:spPr>
            <a:xfrm>
              <a:off x="3908628" y="3101301"/>
              <a:ext cx="1069848" cy="1116135"/>
            </a:xfrm>
            <a:prstGeom prst="rect">
              <a:avLst/>
            </a:prstGeom>
            <a:noFill/>
          </p:spPr>
          <p:txBody>
            <a:bodyPr wrap="square" lIns="0" tIns="0" rIns="0" bIns="0" rtlCol="0">
              <a:spAutoFit/>
            </a:bodyPr>
            <a:lstStyle/>
            <a:p>
              <a:pPr marL="4762" lvl="2" defTabSz="444489">
                <a:lnSpc>
                  <a:spcPts val="900"/>
                </a:lnSpc>
                <a:spcAft>
                  <a:spcPts val="300"/>
                </a:spcAft>
                <a:defRPr/>
              </a:pPr>
              <a:r>
                <a:rPr lang="en-US" sz="800" b="1" dirty="0">
                  <a:solidFill>
                    <a:srgbClr val="033878">
                      <a:hueOff val="0"/>
                      <a:satOff val="0"/>
                      <a:lumOff val="0"/>
                      <a:alphaOff val="0"/>
                    </a:srgbClr>
                  </a:solidFill>
                </a:rPr>
                <a:t>Chemotherapy continues</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Begins after patients have achieved CR</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Goal is to eliminate </a:t>
              </a:r>
              <a:br>
                <a:rPr lang="en-US" sz="800" dirty="0">
                  <a:solidFill>
                    <a:srgbClr val="033878">
                      <a:hueOff val="0"/>
                      <a:satOff val="0"/>
                      <a:lumOff val="0"/>
                      <a:alphaOff val="0"/>
                    </a:srgbClr>
                  </a:solidFill>
                </a:rPr>
              </a:br>
              <a:r>
                <a:rPr lang="en-US" sz="800" dirty="0">
                  <a:solidFill>
                    <a:srgbClr val="033878">
                      <a:hueOff val="0"/>
                      <a:satOff val="0"/>
                      <a:lumOff val="0"/>
                      <a:alphaOff val="0"/>
                    </a:srgbClr>
                  </a:solidFill>
                </a:rPr>
                <a:t>any leukemic cells remaining after induction therapy</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IM and DI phases </a:t>
              </a:r>
              <a:br>
                <a:rPr lang="en-US" sz="800" dirty="0">
                  <a:solidFill>
                    <a:srgbClr val="033878">
                      <a:hueOff val="0"/>
                      <a:satOff val="0"/>
                      <a:lumOff val="0"/>
                      <a:alphaOff val="0"/>
                    </a:srgbClr>
                  </a:solidFill>
                </a:rPr>
              </a:br>
              <a:r>
                <a:rPr lang="en-US" sz="800" dirty="0">
                  <a:solidFill>
                    <a:srgbClr val="033878">
                      <a:hueOff val="0"/>
                      <a:satOff val="0"/>
                      <a:lumOff val="0"/>
                      <a:alphaOff val="0"/>
                    </a:srgbClr>
                  </a:solidFill>
                </a:rPr>
                <a:t>are used after consolidation</a:t>
              </a:r>
            </a:p>
          </p:txBody>
        </p:sp>
        <p:sp>
          <p:nvSpPr>
            <p:cNvPr id="33" name="Rectangle 32">
              <a:extLst>
                <a:ext uri="{FF2B5EF4-FFF2-40B4-BE49-F238E27FC236}">
                  <a16:creationId xmlns:a16="http://schemas.microsoft.com/office/drawing/2014/main" id="{4A5F90CB-0DAC-42B9-8BC1-84F2406BC220}"/>
                </a:ext>
              </a:extLst>
            </p:cNvPr>
            <p:cNvSpPr/>
            <p:nvPr/>
          </p:nvSpPr>
          <p:spPr>
            <a:xfrm>
              <a:off x="5025180" y="3093105"/>
              <a:ext cx="1033142" cy="9630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4762" lvl="2" defTabSz="444489">
                <a:lnSpc>
                  <a:spcPts val="900"/>
                </a:lnSpc>
                <a:spcAft>
                  <a:spcPts val="300"/>
                </a:spcAft>
                <a:defRPr/>
              </a:pPr>
              <a:r>
                <a:rPr lang="en-US" sz="800" b="1" dirty="0">
                  <a:solidFill>
                    <a:srgbClr val="033878">
                      <a:hueOff val="0"/>
                      <a:satOff val="0"/>
                      <a:lumOff val="0"/>
                      <a:alphaOff val="0"/>
                    </a:srgbClr>
                  </a:solidFill>
                </a:rPr>
                <a:t>Chemotherapy continues</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Goal is to prevent disease relapse</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Maintenance treatment often lasts for 2 years</a:t>
              </a:r>
            </a:p>
          </p:txBody>
        </p:sp>
        <p:sp>
          <p:nvSpPr>
            <p:cNvPr id="34" name="TextBox 33">
              <a:extLst>
                <a:ext uri="{FF2B5EF4-FFF2-40B4-BE49-F238E27FC236}">
                  <a16:creationId xmlns:a16="http://schemas.microsoft.com/office/drawing/2014/main" id="{82C9B2A0-E572-4CEF-B136-0459BF1F61EE}"/>
                </a:ext>
              </a:extLst>
            </p:cNvPr>
            <p:cNvSpPr txBox="1"/>
            <p:nvPr/>
          </p:nvSpPr>
          <p:spPr>
            <a:xfrm>
              <a:off x="619134" y="3101301"/>
              <a:ext cx="1069848" cy="124691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4762" lvl="2" defTabSz="444489">
                <a:lnSpc>
                  <a:spcPts val="900"/>
                </a:lnSpc>
                <a:spcAft>
                  <a:spcPts val="300"/>
                </a:spcAft>
                <a:defRPr/>
              </a:pPr>
              <a:r>
                <a:rPr lang="en-US" sz="800" b="1" dirty="0">
                  <a:solidFill>
                    <a:srgbClr val="033878">
                      <a:hueOff val="0"/>
                      <a:satOff val="0"/>
                      <a:lumOff val="0"/>
                      <a:alphaOff val="0"/>
                    </a:srgbClr>
                  </a:solidFill>
                </a:rPr>
                <a:t>Initial workup begins </a:t>
              </a:r>
              <a:br>
                <a:rPr lang="en-US" sz="800" b="1" dirty="0">
                  <a:solidFill>
                    <a:srgbClr val="033878">
                      <a:hueOff val="0"/>
                      <a:satOff val="0"/>
                      <a:lumOff val="0"/>
                      <a:alphaOff val="0"/>
                    </a:srgbClr>
                  </a:solidFill>
                </a:rPr>
              </a:br>
              <a:r>
                <a:rPr lang="en-US" sz="800" b="1" dirty="0">
                  <a:solidFill>
                    <a:srgbClr val="033878">
                      <a:hueOff val="0"/>
                      <a:satOff val="0"/>
                      <a:lumOff val="0"/>
                      <a:alphaOff val="0"/>
                    </a:srgbClr>
                  </a:solidFill>
                </a:rPr>
                <a:t>with PCP or ER</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H&amp;P</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Blood work</a:t>
              </a:r>
            </a:p>
          </p:txBody>
        </p:sp>
        <p:sp>
          <p:nvSpPr>
            <p:cNvPr id="35" name="TextBox 34">
              <a:extLst>
                <a:ext uri="{FF2B5EF4-FFF2-40B4-BE49-F238E27FC236}">
                  <a16:creationId xmlns:a16="http://schemas.microsoft.com/office/drawing/2014/main" id="{735AA6F8-8737-4027-A1BC-E1E00251F85C}"/>
                </a:ext>
              </a:extLst>
            </p:cNvPr>
            <p:cNvSpPr txBox="1"/>
            <p:nvPr/>
          </p:nvSpPr>
          <p:spPr>
            <a:xfrm>
              <a:off x="2820435" y="3101301"/>
              <a:ext cx="1069848" cy="64086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2" defTabSz="444489">
                <a:lnSpc>
                  <a:spcPts val="900"/>
                </a:lnSpc>
                <a:spcAft>
                  <a:spcPts val="300"/>
                </a:spcAft>
                <a:defRPr/>
              </a:pPr>
              <a:r>
                <a:rPr lang="en-US" sz="800" b="1" dirty="0">
                  <a:solidFill>
                    <a:srgbClr val="033878">
                      <a:hueOff val="0"/>
                      <a:satOff val="0"/>
                      <a:lumOff val="0"/>
                      <a:alphaOff val="0"/>
                    </a:srgbClr>
                  </a:solidFill>
                </a:rPr>
                <a:t>Intense chemotherapy</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Goal is to </a:t>
              </a:r>
              <a:br>
                <a:rPr lang="en-US" sz="800" dirty="0">
                  <a:solidFill>
                    <a:srgbClr val="033878">
                      <a:hueOff val="0"/>
                      <a:satOff val="0"/>
                      <a:lumOff val="0"/>
                      <a:alphaOff val="0"/>
                    </a:srgbClr>
                  </a:solidFill>
                </a:rPr>
              </a:br>
              <a:r>
                <a:rPr lang="en-US" sz="800" dirty="0">
                  <a:solidFill>
                    <a:srgbClr val="033878">
                      <a:hueOff val="0"/>
                      <a:satOff val="0"/>
                      <a:lumOff val="0"/>
                      <a:alphaOff val="0"/>
                    </a:srgbClr>
                  </a:solidFill>
                </a:rPr>
                <a:t>achieve CR</a:t>
              </a:r>
            </a:p>
            <a:p>
              <a:pPr marL="117472" lvl="2" indent="-112710" defTabSz="444489">
                <a:lnSpc>
                  <a:spcPts val="900"/>
                </a:lnSpc>
                <a:spcAft>
                  <a:spcPts val="300"/>
                </a:spcAft>
                <a:buFont typeface="Arial" panose="020B0604020202020204" pitchFamily="34" charset="0"/>
                <a:buChar char="•"/>
                <a:defRPr/>
              </a:pPr>
              <a:r>
                <a:rPr lang="en-US" sz="800" dirty="0">
                  <a:solidFill>
                    <a:srgbClr val="033878">
                      <a:hueOff val="0"/>
                      <a:satOff val="0"/>
                      <a:lumOff val="0"/>
                      <a:alphaOff val="0"/>
                    </a:srgbClr>
                  </a:solidFill>
                </a:rPr>
                <a:t>Patients in CR can still </a:t>
              </a:r>
              <a:br>
                <a:rPr lang="en-US" sz="800" dirty="0">
                  <a:solidFill>
                    <a:srgbClr val="033878">
                      <a:hueOff val="0"/>
                      <a:satOff val="0"/>
                      <a:lumOff val="0"/>
                      <a:alphaOff val="0"/>
                    </a:srgbClr>
                  </a:solidFill>
                </a:rPr>
              </a:br>
              <a:r>
                <a:rPr lang="en-US" sz="800" dirty="0">
                  <a:solidFill>
                    <a:srgbClr val="033878">
                      <a:hueOff val="0"/>
                      <a:satOff val="0"/>
                      <a:lumOff val="0"/>
                      <a:alphaOff val="0"/>
                    </a:srgbClr>
                  </a:solidFill>
                </a:rPr>
                <a:t>have positive or measureable MRD</a:t>
              </a:r>
            </a:p>
          </p:txBody>
        </p:sp>
        <p:cxnSp>
          <p:nvCxnSpPr>
            <p:cNvPr id="36" name="Straight Arrow Connector 35">
              <a:extLst>
                <a:ext uri="{FF2B5EF4-FFF2-40B4-BE49-F238E27FC236}">
                  <a16:creationId xmlns:a16="http://schemas.microsoft.com/office/drawing/2014/main" id="{F817B963-5417-42CA-B1CA-7A3A2981638E}"/>
                </a:ext>
              </a:extLst>
            </p:cNvPr>
            <p:cNvCxnSpPr>
              <a:cxnSpLocks/>
            </p:cNvCxnSpPr>
            <p:nvPr/>
          </p:nvCxnSpPr>
          <p:spPr>
            <a:xfrm>
              <a:off x="4816792" y="2564914"/>
              <a:ext cx="2766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14BC50A-6FB9-4C7B-9CD0-B5BB3F8E30EA}"/>
                </a:ext>
              </a:extLst>
            </p:cNvPr>
            <p:cNvCxnSpPr>
              <a:cxnSpLocks/>
            </p:cNvCxnSpPr>
            <p:nvPr/>
          </p:nvCxnSpPr>
          <p:spPr>
            <a:xfrm>
              <a:off x="3714699" y="2564914"/>
              <a:ext cx="2766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A58CA39-AF77-40A8-B8FF-55D4FB1FE9D3}"/>
                </a:ext>
              </a:extLst>
            </p:cNvPr>
            <p:cNvCxnSpPr>
              <a:cxnSpLocks/>
            </p:cNvCxnSpPr>
            <p:nvPr/>
          </p:nvCxnSpPr>
          <p:spPr>
            <a:xfrm>
              <a:off x="2622231" y="2564914"/>
              <a:ext cx="2766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E2A1787-CAC5-42AC-B9B3-77230B946965}"/>
                </a:ext>
              </a:extLst>
            </p:cNvPr>
            <p:cNvCxnSpPr>
              <a:cxnSpLocks/>
            </p:cNvCxnSpPr>
            <p:nvPr/>
          </p:nvCxnSpPr>
          <p:spPr>
            <a:xfrm>
              <a:off x="1534576" y="2564914"/>
              <a:ext cx="2766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064512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9">
            <a:extLst>
              <a:ext uri="{FF2B5EF4-FFF2-40B4-BE49-F238E27FC236}">
                <a16:creationId xmlns:a16="http://schemas.microsoft.com/office/drawing/2014/main" id="{D33FB460-763E-4155-9F6E-BB2BF642372F}"/>
              </a:ext>
            </a:extLst>
          </p:cNvPr>
          <p:cNvSpPr txBox="1">
            <a:spLocks/>
          </p:cNvSpPr>
          <p:nvPr/>
        </p:nvSpPr>
        <p:spPr>
          <a:xfrm>
            <a:off x="103411" y="6343027"/>
            <a:ext cx="8428902" cy="3270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750" b="1" dirty="0">
                <a:solidFill>
                  <a:schemeClr val="accent1">
                    <a:lumMod val="50000"/>
                  </a:schemeClr>
                </a:solidFill>
              </a:rPr>
              <a:t>1. NCCN Guidelines. Pediatric Acute Lymphoblastic Leukemia, v2.2020. Available at https://www.nccn.org/professionals/physician_gls/pdf/all.pdf (Accessed August 2020); 2. American Cancer Society. Typical treatment of acute lymphocytic leukemia (ALL). Available at https://www.cancer.org/cancer/acute-lymphocytic-leukemia/treating/typical-treatment.html (Accessed August 2020).</a:t>
            </a:r>
          </a:p>
        </p:txBody>
      </p:sp>
      <p:grpSp>
        <p:nvGrpSpPr>
          <p:cNvPr id="3" name="Group 8">
            <a:extLst>
              <a:ext uri="{FF2B5EF4-FFF2-40B4-BE49-F238E27FC236}">
                <a16:creationId xmlns:a16="http://schemas.microsoft.com/office/drawing/2014/main" id="{F6CAC72F-3F2F-463A-ACD5-067D408D57DC}"/>
              </a:ext>
            </a:extLst>
          </p:cNvPr>
          <p:cNvGrpSpPr/>
          <p:nvPr/>
        </p:nvGrpSpPr>
        <p:grpSpPr>
          <a:xfrm>
            <a:off x="367078" y="1450382"/>
            <a:ext cx="8208784" cy="3330154"/>
            <a:chOff x="456668" y="1743577"/>
            <a:chExt cx="5601654" cy="2683694"/>
          </a:xfrm>
        </p:grpSpPr>
        <p:sp>
          <p:nvSpPr>
            <p:cNvPr id="4" name="Rectangle 9">
              <a:extLst>
                <a:ext uri="{FF2B5EF4-FFF2-40B4-BE49-F238E27FC236}">
                  <a16:creationId xmlns:a16="http://schemas.microsoft.com/office/drawing/2014/main" id="{1FB52F9D-2464-43B4-937A-F7CC689A224F}"/>
                </a:ext>
              </a:extLst>
            </p:cNvPr>
            <p:cNvSpPr/>
            <p:nvPr/>
          </p:nvSpPr>
          <p:spPr>
            <a:xfrm>
              <a:off x="558754" y="1806112"/>
              <a:ext cx="5486492" cy="1371673"/>
            </a:xfrm>
            <a:prstGeom prst="rect">
              <a:avLst/>
            </a:prstGeom>
            <a:gradFill flip="none" rotWithShape="1">
              <a:gsLst>
                <a:gs pos="0">
                  <a:schemeClr val="accent1">
                    <a:alpha val="40000"/>
                  </a:schemeClr>
                </a:gs>
                <a:gs pos="100000">
                  <a:schemeClr val="bg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prstClr val="white"/>
                </a:solidFill>
              </a:endParaRPr>
            </a:p>
          </p:txBody>
        </p:sp>
        <p:grpSp>
          <p:nvGrpSpPr>
            <p:cNvPr id="5" name="Group 10">
              <a:extLst>
                <a:ext uri="{FF2B5EF4-FFF2-40B4-BE49-F238E27FC236}">
                  <a16:creationId xmlns:a16="http://schemas.microsoft.com/office/drawing/2014/main" id="{C0861A9C-C0E9-4027-BBA2-301CCD5F1324}"/>
                </a:ext>
              </a:extLst>
            </p:cNvPr>
            <p:cNvGrpSpPr/>
            <p:nvPr/>
          </p:nvGrpSpPr>
          <p:grpSpPr>
            <a:xfrm>
              <a:off x="4945004" y="1806111"/>
              <a:ext cx="1098982" cy="1013800"/>
              <a:chOff x="5243042" y="1428587"/>
              <a:chExt cx="1098982" cy="1013800"/>
            </a:xfrm>
          </p:grpSpPr>
          <p:sp>
            <p:nvSpPr>
              <p:cNvPr id="34" name="Rectangle 39">
                <a:extLst>
                  <a:ext uri="{FF2B5EF4-FFF2-40B4-BE49-F238E27FC236}">
                    <a16:creationId xmlns:a16="http://schemas.microsoft.com/office/drawing/2014/main" id="{AEC02D6D-7665-4591-93AC-A6BAD673B476}"/>
                  </a:ext>
                </a:extLst>
              </p:cNvPr>
              <p:cNvSpPr/>
              <p:nvPr/>
            </p:nvSpPr>
            <p:spPr>
              <a:xfrm>
                <a:off x="5243042" y="1428587"/>
                <a:ext cx="1098982" cy="1004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srgbClr val="0071BA"/>
                  </a:solidFill>
                </a:endParaRPr>
              </a:p>
            </p:txBody>
          </p:sp>
          <p:pic>
            <p:nvPicPr>
              <p:cNvPr id="35" name="Picture 40">
                <a:extLst>
                  <a:ext uri="{FF2B5EF4-FFF2-40B4-BE49-F238E27FC236}">
                    <a16:creationId xmlns:a16="http://schemas.microsoft.com/office/drawing/2014/main" id="{5C8DDAEA-78FF-42B0-A8B7-CC93E2A10E3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790" t="14773" r="23594" b="27492"/>
              <a:stretch/>
            </p:blipFill>
            <p:spPr>
              <a:xfrm>
                <a:off x="5482197" y="1880170"/>
                <a:ext cx="649390" cy="562217"/>
              </a:xfrm>
              <a:prstGeom prst="rect">
                <a:avLst/>
              </a:prstGeom>
            </p:spPr>
          </p:pic>
          <p:sp>
            <p:nvSpPr>
              <p:cNvPr id="36" name="Oval 6">
                <a:extLst>
                  <a:ext uri="{FF2B5EF4-FFF2-40B4-BE49-F238E27FC236}">
                    <a16:creationId xmlns:a16="http://schemas.microsoft.com/office/drawing/2014/main" id="{A9118491-8082-452B-8E61-1BCFA722EC79}"/>
                  </a:ext>
                </a:extLst>
              </p:cNvPr>
              <p:cNvSpPr txBox="1"/>
              <p:nvPr/>
            </p:nvSpPr>
            <p:spPr>
              <a:xfrm>
                <a:off x="5258906" y="1529021"/>
                <a:ext cx="1066936" cy="219506"/>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algn="ctr" defTabSz="400040">
                  <a:lnSpc>
                    <a:spcPct val="90000"/>
                  </a:lnSpc>
                  <a:spcAft>
                    <a:spcPct val="35000"/>
                  </a:spcAft>
                  <a:defRPr/>
                </a:pPr>
                <a:r>
                  <a:rPr lang="el-GR" sz="1000" b="1" dirty="0">
                    <a:solidFill>
                      <a:srgbClr val="033878">
                        <a:hueOff val="0"/>
                        <a:satOff val="0"/>
                        <a:lumOff val="0"/>
                        <a:alphaOff val="0"/>
                      </a:srgbClr>
                    </a:solidFill>
                  </a:rPr>
                  <a:t>ΘΕΡΑΠΕΙΑ ΣΥΝΤΗΡΗΣΗΣ</a:t>
                </a:r>
                <a:endParaRPr lang="en-US" sz="1000" b="1" dirty="0">
                  <a:solidFill>
                    <a:srgbClr val="033878">
                      <a:hueOff val="0"/>
                      <a:satOff val="0"/>
                      <a:lumOff val="0"/>
                      <a:alphaOff val="0"/>
                    </a:srgbClr>
                  </a:solidFill>
                </a:endParaRPr>
              </a:p>
            </p:txBody>
          </p:sp>
        </p:grpSp>
        <p:sp>
          <p:nvSpPr>
            <p:cNvPr id="6" name="Rectangle 11">
              <a:extLst>
                <a:ext uri="{FF2B5EF4-FFF2-40B4-BE49-F238E27FC236}">
                  <a16:creationId xmlns:a16="http://schemas.microsoft.com/office/drawing/2014/main" id="{D5D2D62D-480D-4890-A0DB-804BC5EC1016}"/>
                </a:ext>
              </a:extLst>
            </p:cNvPr>
            <p:cNvSpPr/>
            <p:nvPr/>
          </p:nvSpPr>
          <p:spPr>
            <a:xfrm flipV="1">
              <a:off x="558753" y="1806112"/>
              <a:ext cx="1097280" cy="10058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srgbClr val="0071BA"/>
                </a:solidFill>
              </a:endParaRPr>
            </a:p>
          </p:txBody>
        </p:sp>
        <p:sp>
          <p:nvSpPr>
            <p:cNvPr id="7" name="Rectangle 12">
              <a:extLst>
                <a:ext uri="{FF2B5EF4-FFF2-40B4-BE49-F238E27FC236}">
                  <a16:creationId xmlns:a16="http://schemas.microsoft.com/office/drawing/2014/main" id="{EF1EA162-1D59-4B10-ABB5-3C66E3880BB0}"/>
                </a:ext>
              </a:extLst>
            </p:cNvPr>
            <p:cNvSpPr/>
            <p:nvPr/>
          </p:nvSpPr>
          <p:spPr>
            <a:xfrm flipV="1">
              <a:off x="1658624" y="1806112"/>
              <a:ext cx="1097280" cy="1005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srgbClr val="0071BA"/>
                </a:solidFill>
              </a:endParaRPr>
            </a:p>
          </p:txBody>
        </p:sp>
        <p:sp>
          <p:nvSpPr>
            <p:cNvPr id="8" name="Rectangle 13">
              <a:extLst>
                <a:ext uri="{FF2B5EF4-FFF2-40B4-BE49-F238E27FC236}">
                  <a16:creationId xmlns:a16="http://schemas.microsoft.com/office/drawing/2014/main" id="{C04770C6-669D-4DBF-AD65-F42C347C9244}"/>
                </a:ext>
              </a:extLst>
            </p:cNvPr>
            <p:cNvSpPr/>
            <p:nvPr/>
          </p:nvSpPr>
          <p:spPr>
            <a:xfrm flipV="1">
              <a:off x="2751112" y="1806112"/>
              <a:ext cx="1097280" cy="10058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srgbClr val="0071BA"/>
                </a:solidFill>
              </a:endParaRPr>
            </a:p>
          </p:txBody>
        </p:sp>
        <p:sp>
          <p:nvSpPr>
            <p:cNvPr id="9" name="Rectangle 14">
              <a:extLst>
                <a:ext uri="{FF2B5EF4-FFF2-40B4-BE49-F238E27FC236}">
                  <a16:creationId xmlns:a16="http://schemas.microsoft.com/office/drawing/2014/main" id="{FFE0F9D4-D572-4C1E-B2EB-F272ABF90DC4}"/>
                </a:ext>
              </a:extLst>
            </p:cNvPr>
            <p:cNvSpPr/>
            <p:nvPr/>
          </p:nvSpPr>
          <p:spPr>
            <a:xfrm flipV="1">
              <a:off x="3851062" y="1806111"/>
              <a:ext cx="1097280" cy="1005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en-US" sz="2000" dirty="0">
                <a:solidFill>
                  <a:srgbClr val="0071BA"/>
                </a:solidFill>
              </a:endParaRPr>
            </a:p>
          </p:txBody>
        </p:sp>
        <p:cxnSp>
          <p:nvCxnSpPr>
            <p:cNvPr id="10" name="Straight Connector 15">
              <a:extLst>
                <a:ext uri="{FF2B5EF4-FFF2-40B4-BE49-F238E27FC236}">
                  <a16:creationId xmlns:a16="http://schemas.microsoft.com/office/drawing/2014/main" id="{F5FAECF5-B395-4DF6-927E-D00F051A074F}"/>
                </a:ext>
              </a:extLst>
            </p:cNvPr>
            <p:cNvCxnSpPr>
              <a:cxnSpLocks/>
            </p:cNvCxnSpPr>
            <p:nvPr/>
          </p:nvCxnSpPr>
          <p:spPr>
            <a:xfrm>
              <a:off x="1653604" y="1788497"/>
              <a:ext cx="0" cy="26338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6">
              <a:extLst>
                <a:ext uri="{FF2B5EF4-FFF2-40B4-BE49-F238E27FC236}">
                  <a16:creationId xmlns:a16="http://schemas.microsoft.com/office/drawing/2014/main" id="{8911CA60-568E-4996-A141-5C56535BAE6F}"/>
                </a:ext>
              </a:extLst>
            </p:cNvPr>
            <p:cNvCxnSpPr>
              <a:cxnSpLocks/>
            </p:cNvCxnSpPr>
            <p:nvPr/>
          </p:nvCxnSpPr>
          <p:spPr>
            <a:xfrm>
              <a:off x="2751112" y="1793444"/>
              <a:ext cx="0" cy="26338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7">
              <a:extLst>
                <a:ext uri="{FF2B5EF4-FFF2-40B4-BE49-F238E27FC236}">
                  <a16:creationId xmlns:a16="http://schemas.microsoft.com/office/drawing/2014/main" id="{F04C8E1B-9A7A-4A49-BDB2-0C9CA5CA1C64}"/>
                </a:ext>
              </a:extLst>
            </p:cNvPr>
            <p:cNvCxnSpPr>
              <a:cxnSpLocks/>
            </p:cNvCxnSpPr>
            <p:nvPr/>
          </p:nvCxnSpPr>
          <p:spPr>
            <a:xfrm>
              <a:off x="3848392" y="1793444"/>
              <a:ext cx="0" cy="26338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8">
              <a:extLst>
                <a:ext uri="{FF2B5EF4-FFF2-40B4-BE49-F238E27FC236}">
                  <a16:creationId xmlns:a16="http://schemas.microsoft.com/office/drawing/2014/main" id="{86FD85D7-1EC8-43E0-912A-E3C8645613A2}"/>
                </a:ext>
              </a:extLst>
            </p:cNvPr>
            <p:cNvCxnSpPr>
              <a:cxnSpLocks/>
            </p:cNvCxnSpPr>
            <p:nvPr/>
          </p:nvCxnSpPr>
          <p:spPr>
            <a:xfrm>
              <a:off x="4947966" y="1789773"/>
              <a:ext cx="0" cy="263382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Oval 19">
              <a:extLst>
                <a:ext uri="{FF2B5EF4-FFF2-40B4-BE49-F238E27FC236}">
                  <a16:creationId xmlns:a16="http://schemas.microsoft.com/office/drawing/2014/main" id="{CD4E6C71-44E8-499A-A4F2-252F8E5C2F8D}"/>
                </a:ext>
              </a:extLst>
            </p:cNvPr>
            <p:cNvSpPr/>
            <p:nvPr/>
          </p:nvSpPr>
          <p:spPr>
            <a:xfrm>
              <a:off x="456668" y="1750240"/>
              <a:ext cx="1242388" cy="624220"/>
            </a:xfrm>
            <a:prstGeom prst="ellipse">
              <a:avLst/>
            </a:prstGeom>
            <a:no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sz="2000" dirty="0"/>
            </a:p>
          </p:txBody>
        </p:sp>
        <p:sp>
          <p:nvSpPr>
            <p:cNvPr id="15" name="Oval 14">
              <a:extLst>
                <a:ext uri="{FF2B5EF4-FFF2-40B4-BE49-F238E27FC236}">
                  <a16:creationId xmlns:a16="http://schemas.microsoft.com/office/drawing/2014/main" id="{9FF83D9E-9CA7-44A5-90D2-375D7544AB2E}"/>
                </a:ext>
              </a:extLst>
            </p:cNvPr>
            <p:cNvSpPr txBox="1"/>
            <p:nvPr/>
          </p:nvSpPr>
          <p:spPr>
            <a:xfrm>
              <a:off x="1656766" y="1828975"/>
              <a:ext cx="1090869" cy="514763"/>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algn="ctr" defTabSz="400040">
                <a:lnSpc>
                  <a:spcPct val="90000"/>
                </a:lnSpc>
                <a:spcAft>
                  <a:spcPct val="35000"/>
                </a:spcAft>
                <a:defRPr/>
              </a:pPr>
              <a:r>
                <a:rPr lang="el-GR" sz="1000" b="1" dirty="0">
                  <a:solidFill>
                    <a:srgbClr val="033878">
                      <a:hueOff val="0"/>
                      <a:satOff val="0"/>
                      <a:lumOff val="0"/>
                      <a:alphaOff val="0"/>
                    </a:srgbClr>
                  </a:solidFill>
                </a:rPr>
                <a:t>ΠΑΡΑΠΟΜΠΗ ΣΕ ΑΙΜΑΤΟΛΟΓΟ</a:t>
              </a:r>
              <a:endParaRPr lang="en-US" sz="1000" b="1" dirty="0">
                <a:solidFill>
                  <a:srgbClr val="033878">
                    <a:hueOff val="0"/>
                    <a:satOff val="0"/>
                    <a:lumOff val="0"/>
                    <a:alphaOff val="0"/>
                  </a:srgbClr>
                </a:solidFill>
              </a:endParaRPr>
            </a:p>
          </p:txBody>
        </p:sp>
        <p:sp>
          <p:nvSpPr>
            <p:cNvPr id="16" name="Oval 10">
              <a:extLst>
                <a:ext uri="{FF2B5EF4-FFF2-40B4-BE49-F238E27FC236}">
                  <a16:creationId xmlns:a16="http://schemas.microsoft.com/office/drawing/2014/main" id="{6BFE86AE-E188-4987-9166-86F5FB131AAB}"/>
                </a:ext>
              </a:extLst>
            </p:cNvPr>
            <p:cNvSpPr txBox="1"/>
            <p:nvPr/>
          </p:nvSpPr>
          <p:spPr>
            <a:xfrm>
              <a:off x="3844352" y="1743577"/>
              <a:ext cx="1111186" cy="54864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algn="ctr" defTabSz="400040">
                <a:lnSpc>
                  <a:spcPct val="90000"/>
                </a:lnSpc>
                <a:spcAft>
                  <a:spcPct val="35000"/>
                </a:spcAft>
                <a:defRPr/>
              </a:pPr>
              <a:r>
                <a:rPr lang="el-GR" sz="1000" b="1" dirty="0">
                  <a:solidFill>
                    <a:srgbClr val="033878">
                      <a:hueOff val="0"/>
                      <a:satOff val="0"/>
                      <a:lumOff val="0"/>
                      <a:alphaOff val="0"/>
                    </a:srgbClr>
                  </a:solidFill>
                </a:rPr>
                <a:t>ΘΕΑΠΕΙΑ ΣΤΑΘΕΡΟΠΟΙΗΣΗΣ</a:t>
              </a:r>
              <a:endParaRPr lang="en-US" sz="1000" b="1" dirty="0">
                <a:solidFill>
                  <a:srgbClr val="033878">
                    <a:hueOff val="0"/>
                    <a:satOff val="0"/>
                    <a:lumOff val="0"/>
                    <a:alphaOff val="0"/>
                  </a:srgbClr>
                </a:solidFill>
              </a:endParaRPr>
            </a:p>
          </p:txBody>
        </p:sp>
        <p:sp>
          <p:nvSpPr>
            <p:cNvPr id="17" name="Oval 16">
              <a:extLst>
                <a:ext uri="{FF2B5EF4-FFF2-40B4-BE49-F238E27FC236}">
                  <a16:creationId xmlns:a16="http://schemas.microsoft.com/office/drawing/2014/main" id="{52AA96F4-4123-49BD-96B2-C3800B1553CA}"/>
                </a:ext>
              </a:extLst>
            </p:cNvPr>
            <p:cNvSpPr txBox="1"/>
            <p:nvPr/>
          </p:nvSpPr>
          <p:spPr>
            <a:xfrm>
              <a:off x="555891" y="1800286"/>
              <a:ext cx="1100012" cy="54864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algn="ctr" defTabSz="400040">
                <a:lnSpc>
                  <a:spcPct val="90000"/>
                </a:lnSpc>
                <a:spcAft>
                  <a:spcPct val="35000"/>
                </a:spcAft>
                <a:defRPr/>
              </a:pPr>
              <a:r>
                <a:rPr lang="el-GR" sz="1000" b="1" dirty="0">
                  <a:solidFill>
                    <a:srgbClr val="033878">
                      <a:hueOff val="0"/>
                      <a:satOff val="0"/>
                      <a:lumOff val="0"/>
                      <a:alphaOff val="0"/>
                    </a:srgbClr>
                  </a:solidFill>
                </a:rPr>
                <a:t>ΕΜΦΑΝΙΣΗ ΣΥΜΤΩΜΑΤΩΝ</a:t>
              </a:r>
              <a:endParaRPr lang="en-US" sz="1000" b="1" dirty="0">
                <a:solidFill>
                  <a:srgbClr val="033878">
                    <a:hueOff val="0"/>
                    <a:satOff val="0"/>
                    <a:lumOff val="0"/>
                    <a:alphaOff val="0"/>
                  </a:srgbClr>
                </a:solidFill>
              </a:endParaRPr>
            </a:p>
          </p:txBody>
        </p:sp>
        <p:sp>
          <p:nvSpPr>
            <p:cNvPr id="18" name="Rectangle 23">
              <a:extLst>
                <a:ext uri="{FF2B5EF4-FFF2-40B4-BE49-F238E27FC236}">
                  <a16:creationId xmlns:a16="http://schemas.microsoft.com/office/drawing/2014/main" id="{CFC86A40-6AE0-4F3F-ABEE-674CF82C1949}"/>
                </a:ext>
              </a:extLst>
            </p:cNvPr>
            <p:cNvSpPr/>
            <p:nvPr/>
          </p:nvSpPr>
          <p:spPr>
            <a:xfrm>
              <a:off x="1720960" y="2288513"/>
              <a:ext cx="1090868" cy="6408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2000" dirty="0"/>
            </a:p>
          </p:txBody>
        </p:sp>
        <p:pic>
          <p:nvPicPr>
            <p:cNvPr id="19" name="Picture 24">
              <a:extLst>
                <a:ext uri="{FF2B5EF4-FFF2-40B4-BE49-F238E27FC236}">
                  <a16:creationId xmlns:a16="http://schemas.microsoft.com/office/drawing/2014/main" id="{50A41017-808F-46B8-A200-3950EE590B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584" t="15442" r="34530" b="10948"/>
            <a:stretch/>
          </p:blipFill>
          <p:spPr>
            <a:xfrm>
              <a:off x="3064125" y="2233477"/>
              <a:ext cx="462024" cy="752739"/>
            </a:xfrm>
            <a:prstGeom prst="rect">
              <a:avLst/>
            </a:prstGeom>
          </p:spPr>
        </p:pic>
        <p:pic>
          <p:nvPicPr>
            <p:cNvPr id="20" name="Picture 25">
              <a:extLst>
                <a:ext uri="{FF2B5EF4-FFF2-40B4-BE49-F238E27FC236}">
                  <a16:creationId xmlns:a16="http://schemas.microsoft.com/office/drawing/2014/main" id="{05309DB8-9CC5-4941-B333-05A4A1620F2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467" t="26951" r="26607" b="14233"/>
            <a:stretch/>
          </p:blipFill>
          <p:spPr>
            <a:xfrm>
              <a:off x="1910143" y="2368551"/>
              <a:ext cx="582633" cy="559617"/>
            </a:xfrm>
            <a:prstGeom prst="rect">
              <a:avLst/>
            </a:prstGeom>
          </p:spPr>
        </p:pic>
        <p:pic>
          <p:nvPicPr>
            <p:cNvPr id="21" name="Picture 26">
              <a:extLst>
                <a:ext uri="{FF2B5EF4-FFF2-40B4-BE49-F238E27FC236}">
                  <a16:creationId xmlns:a16="http://schemas.microsoft.com/office/drawing/2014/main" id="{58746BDC-237F-4EDC-B9A5-E43AD582DBA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4283" t="26953" r="27168" b="21474"/>
            <a:stretch/>
          </p:blipFill>
          <p:spPr>
            <a:xfrm>
              <a:off x="822538" y="2317525"/>
              <a:ext cx="540770" cy="542611"/>
            </a:xfrm>
            <a:prstGeom prst="rect">
              <a:avLst/>
            </a:prstGeom>
          </p:spPr>
        </p:pic>
        <p:pic>
          <p:nvPicPr>
            <p:cNvPr id="22" name="Picture 27">
              <a:extLst>
                <a:ext uri="{FF2B5EF4-FFF2-40B4-BE49-F238E27FC236}">
                  <a16:creationId xmlns:a16="http://schemas.microsoft.com/office/drawing/2014/main" id="{6BD14B68-542F-4E49-A168-DF33AA635F2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4381" t="17139" r="34554" b="28844"/>
            <a:stretch/>
          </p:blipFill>
          <p:spPr>
            <a:xfrm>
              <a:off x="4084788" y="2266261"/>
              <a:ext cx="637182" cy="628617"/>
            </a:xfrm>
            <a:prstGeom prst="rect">
              <a:avLst/>
            </a:prstGeom>
          </p:spPr>
        </p:pic>
        <p:sp>
          <p:nvSpPr>
            <p:cNvPr id="23" name="Rectangle 28">
              <a:extLst>
                <a:ext uri="{FF2B5EF4-FFF2-40B4-BE49-F238E27FC236}">
                  <a16:creationId xmlns:a16="http://schemas.microsoft.com/office/drawing/2014/main" id="{A5BBE386-FC0B-4D7E-A94B-22A51798CAA9}"/>
                </a:ext>
              </a:extLst>
            </p:cNvPr>
            <p:cNvSpPr/>
            <p:nvPr/>
          </p:nvSpPr>
          <p:spPr>
            <a:xfrm>
              <a:off x="583033" y="3254200"/>
              <a:ext cx="797504" cy="6408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2000" dirty="0"/>
            </a:p>
          </p:txBody>
        </p:sp>
        <p:sp>
          <p:nvSpPr>
            <p:cNvPr id="24" name="TextBox 23">
              <a:extLst>
                <a:ext uri="{FF2B5EF4-FFF2-40B4-BE49-F238E27FC236}">
                  <a16:creationId xmlns:a16="http://schemas.microsoft.com/office/drawing/2014/main" id="{B070F942-F139-445F-9C6D-AEAE8255FE6E}"/>
                </a:ext>
              </a:extLst>
            </p:cNvPr>
            <p:cNvSpPr txBox="1"/>
            <p:nvPr/>
          </p:nvSpPr>
          <p:spPr>
            <a:xfrm>
              <a:off x="1716885" y="3101301"/>
              <a:ext cx="1069840" cy="7655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2" defTabSz="444489">
                <a:lnSpc>
                  <a:spcPts val="900"/>
                </a:lnSpc>
                <a:spcAft>
                  <a:spcPts val="300"/>
                </a:spcAft>
                <a:defRPr/>
              </a:pPr>
              <a:r>
                <a:rPr lang="el-GR" sz="800" b="1" dirty="0">
                  <a:solidFill>
                    <a:srgbClr val="033878">
                      <a:hueOff val="0"/>
                      <a:satOff val="0"/>
                      <a:lumOff val="0"/>
                      <a:alphaOff val="0"/>
                    </a:srgbClr>
                  </a:solidFill>
                </a:rPr>
                <a:t>Περαιτέρω εργαστηριακός έλεγχος με </a:t>
              </a:r>
              <a:endParaRPr lang="en-US" sz="800" b="1" dirty="0">
                <a:solidFill>
                  <a:srgbClr val="033878">
                    <a:hueOff val="0"/>
                    <a:satOff val="0"/>
                    <a:lumOff val="0"/>
                    <a:alphaOff val="0"/>
                  </a:srgbClr>
                </a:solidFill>
              </a:endParaRP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ΜΟ/ΟΜΒ</a:t>
              </a:r>
              <a:endParaRPr lang="en-US" sz="800" dirty="0">
                <a:solidFill>
                  <a:srgbClr val="033878">
                    <a:hueOff val="0"/>
                    <a:satOff val="0"/>
                    <a:lumOff val="0"/>
                    <a:alphaOff val="0"/>
                  </a:srgbClr>
                </a:solidFill>
              </a:endParaRPr>
            </a:p>
            <a:p>
              <a:pPr marL="117472" lvl="2" indent="-112710" defTabSz="444489">
                <a:lnSpc>
                  <a:spcPts val="900"/>
                </a:lnSpc>
                <a:spcAft>
                  <a:spcPts val="300"/>
                </a:spcAft>
                <a:buFont typeface="Arial" panose="020B0604020202020204" pitchFamily="34" charset="0"/>
                <a:buChar char="•"/>
                <a:defRPr/>
              </a:pPr>
              <a:r>
                <a:rPr lang="el-GR" sz="800" dirty="0" err="1">
                  <a:solidFill>
                    <a:srgbClr val="033878">
                      <a:hueOff val="0"/>
                      <a:satOff val="0"/>
                      <a:lumOff val="0"/>
                      <a:alphaOff val="0"/>
                    </a:srgbClr>
                  </a:solidFill>
                </a:rPr>
                <a:t>Κυτταρογενετικός</a:t>
              </a:r>
              <a:r>
                <a:rPr lang="el-GR" sz="800" dirty="0">
                  <a:solidFill>
                    <a:srgbClr val="033878">
                      <a:hueOff val="0"/>
                      <a:satOff val="0"/>
                      <a:lumOff val="0"/>
                      <a:alphaOff val="0"/>
                    </a:srgbClr>
                  </a:solidFill>
                </a:rPr>
                <a:t> έλεγχος</a:t>
              </a:r>
              <a:endParaRPr lang="en-US" sz="800" dirty="0">
                <a:solidFill>
                  <a:srgbClr val="033878">
                    <a:hueOff val="0"/>
                    <a:satOff val="0"/>
                    <a:lumOff val="0"/>
                    <a:alphaOff val="0"/>
                  </a:srgbClr>
                </a:solidFill>
              </a:endParaRP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Ανοσοφαινότυπος</a:t>
              </a:r>
              <a:endParaRPr lang="en-US" sz="800" dirty="0">
                <a:solidFill>
                  <a:srgbClr val="033878">
                    <a:hueOff val="0"/>
                    <a:satOff val="0"/>
                    <a:lumOff val="0"/>
                    <a:alphaOff val="0"/>
                  </a:srgbClr>
                </a:solidFill>
              </a:endParaRP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Διάγνωση</a:t>
              </a:r>
              <a:r>
                <a:rPr lang="en-US" sz="800" dirty="0">
                  <a:solidFill>
                    <a:srgbClr val="033878">
                      <a:hueOff val="0"/>
                      <a:satOff val="0"/>
                      <a:lumOff val="0"/>
                      <a:alphaOff val="0"/>
                    </a:srgbClr>
                  </a:solidFill>
                </a:rPr>
                <a:t>: </a:t>
              </a:r>
              <a:br>
                <a:rPr lang="en-US" sz="800" dirty="0">
                  <a:solidFill>
                    <a:srgbClr val="033878">
                      <a:hueOff val="0"/>
                      <a:satOff val="0"/>
                      <a:lumOff val="0"/>
                      <a:alphaOff val="0"/>
                    </a:srgbClr>
                  </a:solidFill>
                </a:rPr>
              </a:br>
              <a:r>
                <a:rPr lang="el-GR" sz="800" dirty="0">
                  <a:solidFill>
                    <a:srgbClr val="033878">
                      <a:hueOff val="0"/>
                      <a:satOff val="0"/>
                      <a:lumOff val="0"/>
                      <a:alphaOff val="0"/>
                    </a:srgbClr>
                  </a:solidFill>
                </a:rPr>
                <a:t>ΟΛΛ επιβεβαιωμένη </a:t>
              </a:r>
              <a:endParaRPr lang="en-US" sz="800" dirty="0">
                <a:solidFill>
                  <a:srgbClr val="033878">
                    <a:hueOff val="0"/>
                    <a:satOff val="0"/>
                    <a:lumOff val="0"/>
                    <a:alphaOff val="0"/>
                  </a:srgbClr>
                </a:solidFill>
              </a:endParaRPr>
            </a:p>
          </p:txBody>
        </p:sp>
        <p:sp>
          <p:nvSpPr>
            <p:cNvPr id="25" name="Oval 12">
              <a:extLst>
                <a:ext uri="{FF2B5EF4-FFF2-40B4-BE49-F238E27FC236}">
                  <a16:creationId xmlns:a16="http://schemas.microsoft.com/office/drawing/2014/main" id="{14004070-C8A8-4869-AE7E-C080CF491A6E}"/>
                </a:ext>
              </a:extLst>
            </p:cNvPr>
            <p:cNvSpPr txBox="1"/>
            <p:nvPr/>
          </p:nvSpPr>
          <p:spPr>
            <a:xfrm>
              <a:off x="2722685" y="1743577"/>
              <a:ext cx="1173393" cy="548640"/>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1430" tIns="11430" rIns="11430" bIns="11430" numCol="1" spcCol="1270" anchor="ctr" anchorCtr="0">
              <a:noAutofit/>
            </a:bodyPr>
            <a:lstStyle/>
            <a:p>
              <a:pPr algn="ctr" defTabSz="400040">
                <a:lnSpc>
                  <a:spcPct val="90000"/>
                </a:lnSpc>
                <a:spcAft>
                  <a:spcPct val="35000"/>
                </a:spcAft>
                <a:defRPr/>
              </a:pPr>
              <a:r>
                <a:rPr lang="el-GR" sz="1000" b="1" dirty="0">
                  <a:solidFill>
                    <a:srgbClr val="033878">
                      <a:hueOff val="0"/>
                      <a:satOff val="0"/>
                      <a:lumOff val="0"/>
                      <a:alphaOff val="0"/>
                    </a:srgbClr>
                  </a:solidFill>
                </a:rPr>
                <a:t>ΘΕΡΑΠΕΙΑ ΕΦΟΔΟΥ</a:t>
              </a:r>
              <a:endParaRPr lang="en-US" sz="1000" b="1" dirty="0">
                <a:solidFill>
                  <a:srgbClr val="033878">
                    <a:hueOff val="0"/>
                    <a:satOff val="0"/>
                    <a:lumOff val="0"/>
                    <a:alphaOff val="0"/>
                  </a:srgbClr>
                </a:solidFill>
              </a:endParaRPr>
            </a:p>
          </p:txBody>
        </p:sp>
        <p:sp>
          <p:nvSpPr>
            <p:cNvPr id="26" name="TextBox 25">
              <a:extLst>
                <a:ext uri="{FF2B5EF4-FFF2-40B4-BE49-F238E27FC236}">
                  <a16:creationId xmlns:a16="http://schemas.microsoft.com/office/drawing/2014/main" id="{129489D5-3D29-402D-96D2-026674E6BE62}"/>
                </a:ext>
              </a:extLst>
            </p:cNvPr>
            <p:cNvSpPr txBox="1"/>
            <p:nvPr/>
          </p:nvSpPr>
          <p:spPr>
            <a:xfrm>
              <a:off x="3908628" y="3101301"/>
              <a:ext cx="1069848" cy="1023124"/>
            </a:xfrm>
            <a:prstGeom prst="rect">
              <a:avLst/>
            </a:prstGeom>
            <a:noFill/>
          </p:spPr>
          <p:txBody>
            <a:bodyPr wrap="square" lIns="0" tIns="0" rIns="0" bIns="0" rtlCol="0">
              <a:spAutoFit/>
            </a:bodyPr>
            <a:lstStyle/>
            <a:p>
              <a:pPr marL="4762" lvl="2" defTabSz="444489">
                <a:lnSpc>
                  <a:spcPts val="900"/>
                </a:lnSpc>
                <a:spcAft>
                  <a:spcPts val="300"/>
                </a:spcAft>
                <a:defRPr/>
              </a:pPr>
              <a:r>
                <a:rPr lang="el-GR" sz="800" b="1" dirty="0">
                  <a:solidFill>
                    <a:srgbClr val="033878">
                      <a:hueOff val="0"/>
                      <a:satOff val="0"/>
                      <a:lumOff val="0"/>
                      <a:alphaOff val="0"/>
                    </a:srgbClr>
                  </a:solidFill>
                </a:rPr>
                <a:t>Συνέχιση ΧΜΘ</a:t>
              </a:r>
              <a:endParaRPr lang="en-US" sz="800" b="1" dirty="0">
                <a:solidFill>
                  <a:srgbClr val="033878">
                    <a:hueOff val="0"/>
                    <a:satOff val="0"/>
                    <a:lumOff val="0"/>
                    <a:alphaOff val="0"/>
                  </a:srgbClr>
                </a:solidFill>
              </a:endParaRP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Αρχίζει αφού οι ασθενείς έχουν επιτύχει CR</a:t>
              </a: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Στόχος  η εξάλειψη τυχόν λευχαιμικών κυττάρων </a:t>
              </a:r>
              <a:r>
                <a:rPr lang="el-GR" sz="800" dirty="0" err="1">
                  <a:solidFill>
                    <a:srgbClr val="033878">
                      <a:hueOff val="0"/>
                      <a:satOff val="0"/>
                      <a:lumOff val="0"/>
                      <a:alphaOff val="0"/>
                    </a:srgbClr>
                  </a:solidFill>
                </a:rPr>
                <a:t>πουέχουν</a:t>
              </a:r>
              <a:r>
                <a:rPr lang="el-GR" sz="800" dirty="0">
                  <a:solidFill>
                    <a:srgbClr val="033878">
                      <a:hueOff val="0"/>
                      <a:satOff val="0"/>
                      <a:lumOff val="0"/>
                      <a:alphaOff val="0"/>
                    </a:srgbClr>
                  </a:solidFill>
                </a:rPr>
                <a:t> απομείνει  μετά τη θεραπεία εφόδου</a:t>
              </a: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Οι  φάσεις IM και DI ακολουθούν  μετά την θεραπεία σταθεροποίησης</a:t>
              </a:r>
              <a:endParaRPr lang="en-US" sz="800" dirty="0">
                <a:solidFill>
                  <a:srgbClr val="033878">
                    <a:hueOff val="0"/>
                    <a:satOff val="0"/>
                    <a:lumOff val="0"/>
                    <a:alphaOff val="0"/>
                  </a:srgbClr>
                </a:solidFill>
              </a:endParaRPr>
            </a:p>
          </p:txBody>
        </p:sp>
        <p:sp>
          <p:nvSpPr>
            <p:cNvPr id="27" name="Rectangle 32">
              <a:extLst>
                <a:ext uri="{FF2B5EF4-FFF2-40B4-BE49-F238E27FC236}">
                  <a16:creationId xmlns:a16="http://schemas.microsoft.com/office/drawing/2014/main" id="{A96FF4DE-0FFD-4CD8-8034-EC8AB7FCDB1E}"/>
                </a:ext>
              </a:extLst>
            </p:cNvPr>
            <p:cNvSpPr/>
            <p:nvPr/>
          </p:nvSpPr>
          <p:spPr>
            <a:xfrm>
              <a:off x="5025180" y="3093105"/>
              <a:ext cx="1033142" cy="96305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4762" lvl="2" defTabSz="444489">
                <a:lnSpc>
                  <a:spcPts val="900"/>
                </a:lnSpc>
                <a:spcAft>
                  <a:spcPts val="300"/>
                </a:spcAft>
                <a:defRPr/>
              </a:pPr>
              <a:r>
                <a:rPr lang="el-GR" sz="800" b="1" dirty="0">
                  <a:solidFill>
                    <a:srgbClr val="033878">
                      <a:hueOff val="0"/>
                      <a:satOff val="0"/>
                      <a:lumOff val="0"/>
                      <a:alphaOff val="0"/>
                    </a:srgbClr>
                  </a:solidFill>
                </a:rPr>
                <a:t>Συνέχιση θεραπείας</a:t>
              </a:r>
              <a:endParaRPr lang="en-US" sz="800" b="1" dirty="0">
                <a:solidFill>
                  <a:srgbClr val="033878">
                    <a:hueOff val="0"/>
                    <a:satOff val="0"/>
                    <a:lumOff val="0"/>
                    <a:alphaOff val="0"/>
                  </a:srgbClr>
                </a:solidFill>
              </a:endParaRP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Στόχος είναι η πρόληψη της υποτροπής της νόσου</a:t>
              </a: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Η θεραπεία συντήρησης συχνά διαρκεί 1-2 χρόνια</a:t>
              </a:r>
              <a:endParaRPr lang="en-US" sz="800" dirty="0">
                <a:solidFill>
                  <a:srgbClr val="033878">
                    <a:hueOff val="0"/>
                    <a:satOff val="0"/>
                    <a:lumOff val="0"/>
                    <a:alphaOff val="0"/>
                  </a:srgbClr>
                </a:solidFill>
              </a:endParaRPr>
            </a:p>
          </p:txBody>
        </p:sp>
        <p:sp>
          <p:nvSpPr>
            <p:cNvPr id="28" name="TextBox 27">
              <a:extLst>
                <a:ext uri="{FF2B5EF4-FFF2-40B4-BE49-F238E27FC236}">
                  <a16:creationId xmlns:a16="http://schemas.microsoft.com/office/drawing/2014/main" id="{C3186F6B-7483-4E20-B6A6-9438C7D783C3}"/>
                </a:ext>
              </a:extLst>
            </p:cNvPr>
            <p:cNvSpPr txBox="1"/>
            <p:nvPr/>
          </p:nvSpPr>
          <p:spPr>
            <a:xfrm>
              <a:off x="619134" y="3101301"/>
              <a:ext cx="1069848" cy="124691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4762" lvl="2" defTabSz="444489">
                <a:lnSpc>
                  <a:spcPts val="900"/>
                </a:lnSpc>
                <a:spcAft>
                  <a:spcPts val="300"/>
                </a:spcAft>
                <a:defRPr/>
              </a:pPr>
              <a:r>
                <a:rPr lang="el-GR" sz="800" b="1" dirty="0">
                  <a:solidFill>
                    <a:srgbClr val="033878">
                      <a:hueOff val="0"/>
                      <a:satOff val="0"/>
                      <a:lumOff val="0"/>
                      <a:alphaOff val="0"/>
                    </a:srgbClr>
                  </a:solidFill>
                </a:rPr>
                <a:t>Αρχικός Διαγνωστικός έλεγχος</a:t>
              </a: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Ιστορικό και φυσική εξέταση </a:t>
              </a: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Αιματολογικός εργαστηριακός έλεγχος</a:t>
              </a:r>
              <a:endParaRPr lang="en-US" sz="800" dirty="0">
                <a:solidFill>
                  <a:srgbClr val="033878">
                    <a:hueOff val="0"/>
                    <a:satOff val="0"/>
                    <a:lumOff val="0"/>
                    <a:alphaOff val="0"/>
                  </a:srgbClr>
                </a:solidFill>
              </a:endParaRPr>
            </a:p>
          </p:txBody>
        </p:sp>
        <p:sp>
          <p:nvSpPr>
            <p:cNvPr id="29" name="TextBox 28">
              <a:extLst>
                <a:ext uri="{FF2B5EF4-FFF2-40B4-BE49-F238E27FC236}">
                  <a16:creationId xmlns:a16="http://schemas.microsoft.com/office/drawing/2014/main" id="{A31BA40D-325E-464F-8F38-EACB5B55CA95}"/>
                </a:ext>
              </a:extLst>
            </p:cNvPr>
            <p:cNvSpPr txBox="1"/>
            <p:nvPr/>
          </p:nvSpPr>
          <p:spPr>
            <a:xfrm>
              <a:off x="2820435" y="3101301"/>
              <a:ext cx="1069848" cy="64086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2" defTabSz="444489">
                <a:lnSpc>
                  <a:spcPts val="900"/>
                </a:lnSpc>
                <a:spcAft>
                  <a:spcPts val="300"/>
                </a:spcAft>
                <a:defRPr/>
              </a:pPr>
              <a:r>
                <a:rPr lang="el-GR" sz="800" b="1" dirty="0">
                  <a:solidFill>
                    <a:srgbClr val="033878">
                      <a:hueOff val="0"/>
                      <a:satOff val="0"/>
                      <a:lumOff val="0"/>
                      <a:alphaOff val="0"/>
                    </a:srgbClr>
                  </a:solidFill>
                </a:rPr>
                <a:t>Εντατική ΧΜΘ</a:t>
              </a:r>
              <a:endParaRPr lang="en-US" sz="800" b="1" dirty="0">
                <a:solidFill>
                  <a:srgbClr val="033878">
                    <a:hueOff val="0"/>
                    <a:satOff val="0"/>
                    <a:lumOff val="0"/>
                    <a:alphaOff val="0"/>
                  </a:srgbClr>
                </a:solidFill>
              </a:endParaRP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Στόχος είναι η επίτευξη CR</a:t>
              </a:r>
            </a:p>
            <a:p>
              <a:pPr marL="117472" lvl="2" indent="-112710" defTabSz="444489">
                <a:lnSpc>
                  <a:spcPts val="900"/>
                </a:lnSpc>
                <a:spcAft>
                  <a:spcPts val="300"/>
                </a:spcAft>
                <a:buFont typeface="Arial" panose="020B0604020202020204" pitchFamily="34" charset="0"/>
                <a:buChar char="•"/>
                <a:defRPr/>
              </a:pPr>
              <a:r>
                <a:rPr lang="el-GR" sz="800" dirty="0">
                  <a:solidFill>
                    <a:srgbClr val="033878">
                      <a:hueOff val="0"/>
                      <a:satOff val="0"/>
                      <a:lumOff val="0"/>
                      <a:alphaOff val="0"/>
                    </a:srgbClr>
                  </a:solidFill>
                </a:rPr>
                <a:t>Οι ασθενείς σε CR μπορούν να έχουν θετική ή μετρήσιμη MRD</a:t>
              </a:r>
              <a:endParaRPr lang="en-US" sz="800" dirty="0">
                <a:solidFill>
                  <a:srgbClr val="033878">
                    <a:hueOff val="0"/>
                    <a:satOff val="0"/>
                    <a:lumOff val="0"/>
                    <a:alphaOff val="0"/>
                  </a:srgbClr>
                </a:solidFill>
              </a:endParaRPr>
            </a:p>
          </p:txBody>
        </p:sp>
        <p:cxnSp>
          <p:nvCxnSpPr>
            <p:cNvPr id="30" name="Straight Arrow Connector 35">
              <a:extLst>
                <a:ext uri="{FF2B5EF4-FFF2-40B4-BE49-F238E27FC236}">
                  <a16:creationId xmlns:a16="http://schemas.microsoft.com/office/drawing/2014/main" id="{D02F5ACB-2E4C-40CA-BDB9-CBDDA223FDA9}"/>
                </a:ext>
              </a:extLst>
            </p:cNvPr>
            <p:cNvCxnSpPr>
              <a:cxnSpLocks/>
            </p:cNvCxnSpPr>
            <p:nvPr/>
          </p:nvCxnSpPr>
          <p:spPr>
            <a:xfrm>
              <a:off x="4816792" y="2564914"/>
              <a:ext cx="2766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6">
              <a:extLst>
                <a:ext uri="{FF2B5EF4-FFF2-40B4-BE49-F238E27FC236}">
                  <a16:creationId xmlns:a16="http://schemas.microsoft.com/office/drawing/2014/main" id="{BEDCF7AA-FF0F-4710-87C3-128586D143E2}"/>
                </a:ext>
              </a:extLst>
            </p:cNvPr>
            <p:cNvCxnSpPr>
              <a:cxnSpLocks/>
            </p:cNvCxnSpPr>
            <p:nvPr/>
          </p:nvCxnSpPr>
          <p:spPr>
            <a:xfrm>
              <a:off x="3714699" y="2564914"/>
              <a:ext cx="2766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7">
              <a:extLst>
                <a:ext uri="{FF2B5EF4-FFF2-40B4-BE49-F238E27FC236}">
                  <a16:creationId xmlns:a16="http://schemas.microsoft.com/office/drawing/2014/main" id="{8F23AF56-0CB5-48CF-AFAE-74520B4F7309}"/>
                </a:ext>
              </a:extLst>
            </p:cNvPr>
            <p:cNvCxnSpPr>
              <a:cxnSpLocks/>
            </p:cNvCxnSpPr>
            <p:nvPr/>
          </p:nvCxnSpPr>
          <p:spPr>
            <a:xfrm>
              <a:off x="2622231" y="2564914"/>
              <a:ext cx="2766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8">
              <a:extLst>
                <a:ext uri="{FF2B5EF4-FFF2-40B4-BE49-F238E27FC236}">
                  <a16:creationId xmlns:a16="http://schemas.microsoft.com/office/drawing/2014/main" id="{0E413C33-3535-4F68-8458-D17B87B4970A}"/>
                </a:ext>
              </a:extLst>
            </p:cNvPr>
            <p:cNvCxnSpPr>
              <a:cxnSpLocks/>
            </p:cNvCxnSpPr>
            <p:nvPr/>
          </p:nvCxnSpPr>
          <p:spPr>
            <a:xfrm>
              <a:off x="1534576" y="2564914"/>
              <a:ext cx="27664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37" name="TextBox 36">
            <a:extLst>
              <a:ext uri="{FF2B5EF4-FFF2-40B4-BE49-F238E27FC236}">
                <a16:creationId xmlns:a16="http://schemas.microsoft.com/office/drawing/2014/main" id="{85FF0B6D-6000-4874-B5BF-58DA6875F43D}"/>
              </a:ext>
            </a:extLst>
          </p:cNvPr>
          <p:cNvSpPr txBox="1"/>
          <p:nvPr/>
        </p:nvSpPr>
        <p:spPr>
          <a:xfrm>
            <a:off x="978019" y="312253"/>
            <a:ext cx="7642231" cy="553998"/>
          </a:xfrm>
          <a:prstGeom prst="rect">
            <a:avLst/>
          </a:prstGeom>
          <a:solidFill>
            <a:schemeClr val="accent3">
              <a:lumMod val="20000"/>
              <a:lumOff val="80000"/>
            </a:schemeClr>
          </a:solidFill>
          <a:ln>
            <a:solidFill>
              <a:schemeClr val="accent1">
                <a:lumMod val="50000"/>
              </a:schemeClr>
            </a:solidFill>
          </a:ln>
        </p:spPr>
        <p:txBody>
          <a:bodyPr wrap="square">
            <a:spAutoFit/>
          </a:bodyPr>
          <a:lstStyle/>
          <a:p>
            <a:pPr algn="ctr"/>
            <a:r>
              <a:rPr lang="el-GR" sz="1500" b="1" dirty="0">
                <a:solidFill>
                  <a:schemeClr val="accent1">
                    <a:lumMod val="50000"/>
                  </a:schemeClr>
                </a:solidFill>
                <a:latin typeface="Cambria" panose="02040503050406030204" pitchFamily="18" charset="0"/>
                <a:ea typeface="Cambria" panose="02040503050406030204" pitchFamily="18" charset="0"/>
              </a:rPr>
              <a:t>Οι παιδιατρικοί ασθενείς με ΟΛΛ αντιμετωπίζονται γενικά σύμφωνα με καθορισμένα πρωτόκολλα με παρόμοια ροή</a:t>
            </a:r>
          </a:p>
        </p:txBody>
      </p:sp>
      <p:sp>
        <p:nvSpPr>
          <p:cNvPr id="38" name="TextBox 37">
            <a:extLst>
              <a:ext uri="{FF2B5EF4-FFF2-40B4-BE49-F238E27FC236}">
                <a16:creationId xmlns:a16="http://schemas.microsoft.com/office/drawing/2014/main" id="{9782F65F-9503-4E10-B2E3-06642B71B780}"/>
              </a:ext>
            </a:extLst>
          </p:cNvPr>
          <p:cNvSpPr txBox="1"/>
          <p:nvPr/>
        </p:nvSpPr>
        <p:spPr>
          <a:xfrm>
            <a:off x="22556" y="4970159"/>
            <a:ext cx="8532311" cy="738664"/>
          </a:xfrm>
          <a:prstGeom prst="rect">
            <a:avLst/>
          </a:prstGeom>
          <a:noFill/>
        </p:spPr>
        <p:txBody>
          <a:bodyPr wrap="square">
            <a:spAutoFit/>
          </a:bodyPr>
          <a:lstStyle/>
          <a:p>
            <a:pPr algn="ctr"/>
            <a:r>
              <a:rPr lang="el-GR" sz="1400" b="1" dirty="0">
                <a:solidFill>
                  <a:schemeClr val="tx2">
                    <a:lumMod val="50000"/>
                  </a:schemeClr>
                </a:solidFill>
                <a:latin typeface="Cambria" panose="02040503050406030204" pitchFamily="18" charset="0"/>
                <a:ea typeface="Cambria" panose="02040503050406030204" pitchFamily="18" charset="0"/>
              </a:rPr>
              <a:t>Το υψηλό ποσοστό επιτυχίας στη θεραπεία της ΟΛΛ οφείλεται μερικώς και στη χορήγηση υψηλών δόσεων και μακρόχρονης  χρήσης της θεραπείας με </a:t>
            </a:r>
            <a:r>
              <a:rPr lang="el-GR" sz="1400" b="1" dirty="0" err="1">
                <a:solidFill>
                  <a:schemeClr val="tx2">
                    <a:lumMod val="50000"/>
                  </a:schemeClr>
                </a:solidFill>
                <a:latin typeface="Cambria" panose="02040503050406030204" pitchFamily="18" charset="0"/>
                <a:ea typeface="Cambria" panose="02040503050406030204" pitchFamily="18" charset="0"/>
              </a:rPr>
              <a:t>ασπαραγινάση</a:t>
            </a:r>
            <a:endParaRPr lang="el-GR" sz="1400" b="1" dirty="0">
              <a:solidFill>
                <a:schemeClr val="tx2">
                  <a:lumMod val="50000"/>
                </a:schemeClr>
              </a:solidFill>
              <a:latin typeface="Cambria" panose="02040503050406030204" pitchFamily="18" charset="0"/>
              <a:ea typeface="Cambria" panose="02040503050406030204" pitchFamily="18" charset="0"/>
            </a:endParaRPr>
          </a:p>
          <a:p>
            <a:pPr algn="ctr"/>
            <a:endParaRPr lang="el-GR" sz="1400" b="1"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911933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media4.picsearch.com/is?ZMkRExOyHLH-UYKF9MU0lesSd2Mq1naPUAjxwDO5TPM&amp;height=33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95730" y="2075173"/>
            <a:ext cx="2910509" cy="235743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cstate="print"/>
          <a:stretch>
            <a:fillRect/>
          </a:stretch>
        </p:blipFill>
        <p:spPr>
          <a:xfrm>
            <a:off x="812113" y="1801237"/>
            <a:ext cx="4596932" cy="2857880"/>
          </a:xfrm>
          <a:prstGeom prst="rect">
            <a:avLst/>
          </a:prstGeom>
        </p:spPr>
      </p:pic>
      <p:sp>
        <p:nvSpPr>
          <p:cNvPr id="3" name="Rectangle 2"/>
          <p:cNvSpPr/>
          <p:nvPr/>
        </p:nvSpPr>
        <p:spPr>
          <a:xfrm>
            <a:off x="1115616" y="667885"/>
            <a:ext cx="6569766" cy="553998"/>
          </a:xfrm>
          <a:prstGeom prst="rect">
            <a:avLst/>
          </a:prstGeom>
        </p:spPr>
        <p:txBody>
          <a:bodyPr wrap="square">
            <a:spAutoFit/>
          </a:bodyPr>
          <a:lstStyle/>
          <a:p>
            <a:pPr algn="ctr"/>
            <a:r>
              <a:rPr lang="el-GR" sz="1500" b="1" dirty="0">
                <a:solidFill>
                  <a:schemeClr val="tx2">
                    <a:lumMod val="75000"/>
                  </a:schemeClr>
                </a:solidFill>
                <a:latin typeface="Cambria" panose="02040503050406030204" pitchFamily="18" charset="0"/>
              </a:rPr>
              <a:t>ΑΝΙΧΝΕΥΣΗ ΕΛΑΧΙΣΤΗΣ ΥΠΟΛΕΙΜΜΑΤΙΚΗΣ ΝΟΣΟΥ ΣΤΗΝ ΟΛΛ</a:t>
            </a:r>
            <a:endParaRPr lang="en-GB" sz="1500" b="1" dirty="0">
              <a:solidFill>
                <a:schemeClr val="tx2">
                  <a:lumMod val="75000"/>
                </a:schemeClr>
              </a:solidFill>
              <a:latin typeface="Cambria" panose="02040503050406030204" pitchFamily="18" charset="0"/>
            </a:endParaRPr>
          </a:p>
          <a:p>
            <a:pPr algn="ctr"/>
            <a:r>
              <a:rPr lang="en-GB" sz="1500" b="1" dirty="0">
                <a:solidFill>
                  <a:schemeClr val="tx2">
                    <a:lumMod val="75000"/>
                  </a:schemeClr>
                </a:solidFill>
                <a:latin typeface="Cambria" panose="02040503050406030204" pitchFamily="18" charset="0"/>
              </a:rPr>
              <a:t>Role of MRD detection in ALL </a:t>
            </a:r>
            <a:endParaRPr lang="en-US" sz="1500" b="1" dirty="0">
              <a:solidFill>
                <a:schemeClr val="tx2">
                  <a:lumMod val="75000"/>
                </a:schemeClr>
              </a:solidFill>
              <a:latin typeface="Cambria" panose="02040503050406030204" pitchFamily="18" charset="0"/>
            </a:endParaRPr>
          </a:p>
        </p:txBody>
      </p:sp>
      <p:sp>
        <p:nvSpPr>
          <p:cNvPr id="4" name="Rectangle 3"/>
          <p:cNvSpPr/>
          <p:nvPr/>
        </p:nvSpPr>
        <p:spPr>
          <a:xfrm>
            <a:off x="308114" y="5007665"/>
            <a:ext cx="7782339" cy="646331"/>
          </a:xfrm>
          <a:prstGeom prst="rect">
            <a:avLst/>
          </a:prstGeom>
        </p:spPr>
        <p:txBody>
          <a:bodyPr wrap="square">
            <a:spAutoFit/>
          </a:bodyPr>
          <a:lstStyle/>
          <a:p>
            <a:pPr algn="just"/>
            <a:r>
              <a:rPr lang="en-US" sz="1200" b="1" dirty="0">
                <a:solidFill>
                  <a:schemeClr val="tx2">
                    <a:lumMod val="75000"/>
                  </a:schemeClr>
                </a:solidFill>
                <a:latin typeface="Cambria" panose="02040503050406030204" pitchFamily="18" charset="0"/>
              </a:rPr>
              <a:t>Schematic diagram for detection of MRD </a:t>
            </a:r>
          </a:p>
          <a:p>
            <a:pPr marL="214313" indent="-214313" algn="just">
              <a:buClr>
                <a:schemeClr val="tx2">
                  <a:lumMod val="75000"/>
                </a:schemeClr>
              </a:buClr>
              <a:buSzPct val="80000"/>
              <a:buFont typeface="Wingdings" panose="05000000000000000000" pitchFamily="2" charset="2"/>
              <a:buChar char="§"/>
            </a:pPr>
            <a:r>
              <a:rPr lang="en-US" sz="1200" b="1" dirty="0">
                <a:solidFill>
                  <a:schemeClr val="tx2">
                    <a:lumMod val="75000"/>
                  </a:schemeClr>
                </a:solidFill>
                <a:latin typeface="Cambria" panose="02040503050406030204" pitchFamily="18" charset="0"/>
              </a:rPr>
              <a:t>The </a:t>
            </a:r>
            <a:r>
              <a:rPr lang="en-US" sz="1200" b="1" dirty="0">
                <a:solidFill>
                  <a:srgbClr val="C00000"/>
                </a:solidFill>
                <a:latin typeface="Cambria" panose="02040503050406030204" pitchFamily="18" charset="0"/>
              </a:rPr>
              <a:t>red dashed line </a:t>
            </a:r>
            <a:r>
              <a:rPr lang="en-US" sz="1200" b="1" dirty="0">
                <a:solidFill>
                  <a:schemeClr val="tx2">
                    <a:lumMod val="75000"/>
                  </a:schemeClr>
                </a:solidFill>
                <a:latin typeface="Cambria" panose="02040503050406030204" pitchFamily="18" charset="0"/>
              </a:rPr>
              <a:t>indicates the detection limit of </a:t>
            </a:r>
            <a:r>
              <a:rPr lang="en-US" sz="1200" b="1" dirty="0" err="1">
                <a:solidFill>
                  <a:schemeClr val="tx2">
                    <a:lumMod val="75000"/>
                  </a:schemeClr>
                </a:solidFill>
                <a:latin typeface="Cambria" panose="02040503050406030204" pitchFamily="18" charset="0"/>
              </a:rPr>
              <a:t>cytomorphology</a:t>
            </a:r>
            <a:r>
              <a:rPr lang="en-US" sz="1200" b="1" dirty="0">
                <a:solidFill>
                  <a:schemeClr val="tx2">
                    <a:lumMod val="75000"/>
                  </a:schemeClr>
                </a:solidFill>
                <a:latin typeface="Cambria" panose="02040503050406030204" pitchFamily="18" charset="0"/>
              </a:rPr>
              <a:t> (5%) </a:t>
            </a:r>
          </a:p>
          <a:p>
            <a:pPr marL="214313" indent="-214313" algn="just">
              <a:buClr>
                <a:schemeClr val="tx2">
                  <a:lumMod val="75000"/>
                </a:schemeClr>
              </a:buClr>
              <a:buSzPct val="80000"/>
              <a:buFont typeface="Wingdings" panose="05000000000000000000" pitchFamily="2" charset="2"/>
              <a:buChar char="§"/>
            </a:pPr>
            <a:r>
              <a:rPr lang="en-US" sz="1200" b="1" dirty="0">
                <a:solidFill>
                  <a:schemeClr val="tx2">
                    <a:lumMod val="75000"/>
                  </a:schemeClr>
                </a:solidFill>
                <a:latin typeface="Cambria" panose="02040503050406030204" pitchFamily="18" charset="0"/>
              </a:rPr>
              <a:t>Note the difference between </a:t>
            </a:r>
            <a:r>
              <a:rPr lang="en-US" sz="1200" b="1" dirty="0" err="1">
                <a:solidFill>
                  <a:schemeClr val="tx2">
                    <a:lumMod val="75000"/>
                  </a:schemeClr>
                </a:solidFill>
                <a:latin typeface="Cambria" panose="02040503050406030204" pitchFamily="18" charset="0"/>
              </a:rPr>
              <a:t>nondetectable</a:t>
            </a:r>
            <a:r>
              <a:rPr lang="en-US" sz="1200" b="1" dirty="0">
                <a:solidFill>
                  <a:schemeClr val="tx2">
                    <a:lumMod val="75000"/>
                  </a:schemeClr>
                </a:solidFill>
                <a:latin typeface="Cambria" panose="02040503050406030204" pitchFamily="18" charset="0"/>
              </a:rPr>
              <a:t> and truly negative MRD</a:t>
            </a:r>
          </a:p>
        </p:txBody>
      </p:sp>
      <p:sp>
        <p:nvSpPr>
          <p:cNvPr id="6" name="Rectangle 5"/>
          <p:cNvSpPr/>
          <p:nvPr/>
        </p:nvSpPr>
        <p:spPr>
          <a:xfrm>
            <a:off x="1752511" y="5810265"/>
            <a:ext cx="6904472" cy="207749"/>
          </a:xfrm>
          <a:prstGeom prst="rect">
            <a:avLst/>
          </a:prstGeom>
        </p:spPr>
        <p:txBody>
          <a:bodyPr wrap="square">
            <a:spAutoFit/>
          </a:bodyPr>
          <a:lstStyle/>
          <a:p>
            <a:r>
              <a:rPr lang="en-US" sz="750" b="1" dirty="0">
                <a:solidFill>
                  <a:schemeClr val="tx2">
                    <a:lumMod val="50000"/>
                  </a:schemeClr>
                </a:solidFill>
                <a:latin typeface="Cambria" panose="02040503050406030204" pitchFamily="18" charset="0"/>
              </a:rPr>
              <a:t>Panel C adapted from </a:t>
            </a:r>
            <a:r>
              <a:rPr lang="en-US" sz="750" b="1" dirty="0" err="1">
                <a:solidFill>
                  <a:schemeClr val="tx2">
                    <a:lumMod val="50000"/>
                  </a:schemeClr>
                </a:solidFill>
                <a:latin typeface="Cambria" panose="02040503050406030204" pitchFamily="18" charset="0"/>
              </a:rPr>
              <a:t>Hovorkova</a:t>
            </a:r>
            <a:r>
              <a:rPr lang="en-US" sz="750" b="1" dirty="0">
                <a:solidFill>
                  <a:schemeClr val="tx2">
                    <a:lumMod val="50000"/>
                  </a:schemeClr>
                </a:solidFill>
                <a:latin typeface="Cambria" panose="02040503050406030204" pitchFamily="18" charset="0"/>
              </a:rPr>
              <a:t> et al</a:t>
            </a:r>
            <a:r>
              <a:rPr lang="el-GR" sz="750" b="1" dirty="0">
                <a:solidFill>
                  <a:schemeClr val="tx2">
                    <a:lumMod val="50000"/>
                  </a:schemeClr>
                </a:solidFill>
                <a:latin typeface="Cambria" panose="02040503050406030204" pitchFamily="18" charset="0"/>
              </a:rPr>
              <a:t> </a:t>
            </a:r>
            <a:r>
              <a:rPr lang="en-US" sz="750" b="1" dirty="0">
                <a:solidFill>
                  <a:schemeClr val="tx2">
                    <a:lumMod val="50000"/>
                  </a:schemeClr>
                </a:solidFill>
                <a:latin typeface="Cambria" panose="02040503050406030204" pitchFamily="18" charset="0"/>
              </a:rPr>
              <a:t>MINIMAL RESIDUAL DISEASE IN ADULT ALL</a:t>
            </a:r>
            <a:r>
              <a:rPr lang="el-GR" sz="750" b="1" dirty="0">
                <a:solidFill>
                  <a:schemeClr val="tx2">
                    <a:lumMod val="50000"/>
                  </a:schemeClr>
                </a:solidFill>
                <a:latin typeface="Cambria" panose="02040503050406030204" pitchFamily="18" charset="0"/>
              </a:rPr>
              <a:t> </a:t>
            </a:r>
            <a:r>
              <a:rPr lang="en-US" sz="750" b="1" dirty="0">
                <a:solidFill>
                  <a:schemeClr val="tx2">
                    <a:lumMod val="50000"/>
                  </a:schemeClr>
                </a:solidFill>
                <a:latin typeface="Cambria" panose="02040503050406030204" pitchFamily="18" charset="0"/>
              </a:rPr>
              <a:t>BLOOD ADVANCES 28 NOVEMBER 2017 x VOLUME 1, NUMBER 25</a:t>
            </a:r>
          </a:p>
        </p:txBody>
      </p:sp>
    </p:spTree>
    <p:extLst>
      <p:ext uri="{BB962C8B-B14F-4D97-AF65-F5344CB8AC3E}">
        <p14:creationId xmlns:p14="http://schemas.microsoft.com/office/powerpoint/2010/main" val="690008104"/>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normAutofit fontScale="90000"/>
          </a:bodyPr>
          <a:lstStyle/>
          <a:p>
            <a:br>
              <a:rPr lang="nl-NL" altLang="en-US"/>
            </a:br>
            <a:r>
              <a:rPr lang="nl-NL" altLang="en-US"/>
              <a:t>Survival Children With ALL Treated on Sequential CCG/COG Clinical Trials</a:t>
            </a:r>
            <a:br>
              <a:rPr lang="en-US" altLang="en-US"/>
            </a:br>
            <a:endParaRPr lang="en-US" altLang="en-US" dirty="0"/>
          </a:p>
        </p:txBody>
      </p:sp>
      <p:sp>
        <p:nvSpPr>
          <p:cNvPr id="4" name="TextBox 3">
            <a:extLst>
              <a:ext uri="{FF2B5EF4-FFF2-40B4-BE49-F238E27FC236}">
                <a16:creationId xmlns:a16="http://schemas.microsoft.com/office/drawing/2014/main" id="{F6D607D2-1F46-4B4B-A1AC-61FDA27339E4}"/>
              </a:ext>
            </a:extLst>
          </p:cNvPr>
          <p:cNvSpPr txBox="1"/>
          <p:nvPr/>
        </p:nvSpPr>
        <p:spPr>
          <a:xfrm>
            <a:off x="395117" y="3209709"/>
            <a:ext cx="1747684" cy="646331"/>
          </a:xfrm>
          <a:prstGeom prst="rect">
            <a:avLst/>
          </a:prstGeom>
          <a:noFill/>
        </p:spPr>
        <p:txBody>
          <a:bodyPr wrap="square" rtlCol="0">
            <a:spAutoFit/>
          </a:bodyPr>
          <a:lstStyle/>
          <a:p>
            <a:endParaRPr lang="en-US" sz="1200" dirty="0">
              <a:solidFill>
                <a:srgbClr val="002060"/>
              </a:solidFill>
            </a:endParaRPr>
          </a:p>
          <a:p>
            <a:r>
              <a:rPr lang="en-US" sz="1200" dirty="0">
                <a:solidFill>
                  <a:srgbClr val="002060"/>
                </a:solidFill>
              </a:rPr>
              <a:t>10-y OS &gt;90% in children </a:t>
            </a:r>
          </a:p>
        </p:txBody>
      </p:sp>
      <p:sp>
        <p:nvSpPr>
          <p:cNvPr id="7" name="Rectangle 6">
            <a:extLst>
              <a:ext uri="{FF2B5EF4-FFF2-40B4-BE49-F238E27FC236}">
                <a16:creationId xmlns:a16="http://schemas.microsoft.com/office/drawing/2014/main" id="{8A1E69D8-4FAE-4640-A05A-E7A40B252D37}"/>
              </a:ext>
            </a:extLst>
          </p:cNvPr>
          <p:cNvSpPr/>
          <p:nvPr/>
        </p:nvSpPr>
        <p:spPr>
          <a:xfrm>
            <a:off x="755576" y="5924078"/>
            <a:ext cx="2044149" cy="184666"/>
          </a:xfrm>
          <a:prstGeom prst="rect">
            <a:avLst/>
          </a:prstGeom>
        </p:spPr>
        <p:txBody>
          <a:bodyPr wrap="none">
            <a:spAutoFit/>
          </a:bodyPr>
          <a:lstStyle/>
          <a:p>
            <a:r>
              <a:rPr lang="en-US" sz="600" dirty="0">
                <a:solidFill>
                  <a:srgbClr val="7E7E7E"/>
                </a:solidFill>
              </a:rPr>
              <a:t>Hunger SP et al, N </a:t>
            </a:r>
            <a:r>
              <a:rPr lang="en-US" sz="600" dirty="0" err="1">
                <a:solidFill>
                  <a:srgbClr val="7E7E7E"/>
                </a:solidFill>
              </a:rPr>
              <a:t>EnglJ</a:t>
            </a:r>
            <a:r>
              <a:rPr lang="en-US" sz="600" dirty="0">
                <a:solidFill>
                  <a:srgbClr val="7E7E7E"/>
                </a:solidFill>
              </a:rPr>
              <a:t> Med 2015; 373(16):1541-52 </a:t>
            </a:r>
          </a:p>
        </p:txBody>
      </p:sp>
      <p:sp>
        <p:nvSpPr>
          <p:cNvPr id="10" name="Titel 1">
            <a:extLst>
              <a:ext uri="{FF2B5EF4-FFF2-40B4-BE49-F238E27FC236}">
                <a16:creationId xmlns:a16="http://schemas.microsoft.com/office/drawing/2014/main" id="{7F649FC9-B24F-4F37-848B-D54EA929D5B8}"/>
              </a:ext>
            </a:extLst>
          </p:cNvPr>
          <p:cNvSpPr txBox="1">
            <a:spLocks/>
          </p:cNvSpPr>
          <p:nvPr/>
        </p:nvSpPr>
        <p:spPr>
          <a:xfrm>
            <a:off x="390832" y="418677"/>
            <a:ext cx="8753168" cy="85725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solidFill>
                  <a:srgbClr val="002060"/>
                </a:solidFill>
                <a:latin typeface="+mn-lt"/>
              </a:rPr>
              <a:t>Overall Survival among children with ALL enrolled in clinical trials 1968 – 2009 (CCG &amp; COG) </a:t>
            </a:r>
          </a:p>
        </p:txBody>
      </p:sp>
      <p:pic>
        <p:nvPicPr>
          <p:cNvPr id="9" name="Afbeelding 4" descr="Schermopname">
            <a:extLst>
              <a:ext uri="{FF2B5EF4-FFF2-40B4-BE49-F238E27FC236}">
                <a16:creationId xmlns:a16="http://schemas.microsoft.com/office/drawing/2014/main" id="{980E3420-7FEF-4695-B9FC-8DEC98B83E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42800" y="2239527"/>
            <a:ext cx="5727324" cy="3118316"/>
          </a:xfrm>
          <a:prstGeom prst="rect">
            <a:avLst/>
          </a:prstGeom>
          <a:ln>
            <a:noFill/>
          </a:ln>
          <a:effectLst/>
        </p:spPr>
      </p:pic>
      <p:sp>
        <p:nvSpPr>
          <p:cNvPr id="13" name="Content Placeholder 5">
            <a:extLst>
              <a:ext uri="{FF2B5EF4-FFF2-40B4-BE49-F238E27FC236}">
                <a16:creationId xmlns:a16="http://schemas.microsoft.com/office/drawing/2014/main" id="{ECB0C5F5-4C7D-4BF2-A269-F82B5021C844}"/>
              </a:ext>
            </a:extLst>
          </p:cNvPr>
          <p:cNvSpPr txBox="1">
            <a:spLocks/>
          </p:cNvSpPr>
          <p:nvPr/>
        </p:nvSpPr>
        <p:spPr>
          <a:xfrm>
            <a:off x="724178" y="5695204"/>
            <a:ext cx="4516095" cy="189235"/>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750" dirty="0"/>
              <a:t>CCG: Children’s Cancer Group; COG: Children’s Oncology Group</a:t>
            </a:r>
          </a:p>
        </p:txBody>
      </p:sp>
      <p:sp>
        <p:nvSpPr>
          <p:cNvPr id="3" name="TextBox 2">
            <a:extLst>
              <a:ext uri="{FF2B5EF4-FFF2-40B4-BE49-F238E27FC236}">
                <a16:creationId xmlns:a16="http://schemas.microsoft.com/office/drawing/2014/main" id="{65D9CF2B-F34E-42E0-A4D9-7A86EBC8E71A}"/>
              </a:ext>
            </a:extLst>
          </p:cNvPr>
          <p:cNvSpPr txBox="1"/>
          <p:nvPr/>
        </p:nvSpPr>
        <p:spPr>
          <a:xfrm>
            <a:off x="6786118" y="2297272"/>
            <a:ext cx="892278" cy="253916"/>
          </a:xfrm>
          <a:prstGeom prst="rect">
            <a:avLst/>
          </a:prstGeom>
          <a:noFill/>
        </p:spPr>
        <p:txBody>
          <a:bodyPr wrap="square" rtlCol="0">
            <a:spAutoFit/>
          </a:bodyPr>
          <a:lstStyle/>
          <a:p>
            <a:r>
              <a:rPr lang="en-US" sz="1050" dirty="0">
                <a:solidFill>
                  <a:srgbClr val="002060"/>
                </a:solidFill>
              </a:rPr>
              <a:t>n= 39,697</a:t>
            </a:r>
          </a:p>
        </p:txBody>
      </p:sp>
    </p:spTree>
    <p:extLst>
      <p:ext uri="{BB962C8B-B14F-4D97-AF65-F5344CB8AC3E}">
        <p14:creationId xmlns:p14="http://schemas.microsoft.com/office/powerpoint/2010/main" val="6182104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normAutofit fontScale="90000"/>
          </a:bodyPr>
          <a:lstStyle/>
          <a:p>
            <a:br>
              <a:rPr lang="nl-NL" altLang="en-US"/>
            </a:br>
            <a:r>
              <a:rPr lang="nl-NL" altLang="en-US"/>
              <a:t>Survival Children With ALL Treated on Sequential CCG/COG Clinical Trials</a:t>
            </a:r>
            <a:br>
              <a:rPr lang="en-US" altLang="en-US"/>
            </a:br>
            <a:endParaRPr lang="en-US" altLang="en-US" dirty="0"/>
          </a:p>
        </p:txBody>
      </p:sp>
      <p:sp>
        <p:nvSpPr>
          <p:cNvPr id="7" name="Rectangle 6">
            <a:extLst>
              <a:ext uri="{FF2B5EF4-FFF2-40B4-BE49-F238E27FC236}">
                <a16:creationId xmlns:a16="http://schemas.microsoft.com/office/drawing/2014/main" id="{8A1E69D8-4FAE-4640-A05A-E7A40B252D37}"/>
              </a:ext>
            </a:extLst>
          </p:cNvPr>
          <p:cNvSpPr/>
          <p:nvPr/>
        </p:nvSpPr>
        <p:spPr>
          <a:xfrm>
            <a:off x="112932" y="6615698"/>
            <a:ext cx="2565126" cy="207749"/>
          </a:xfrm>
          <a:prstGeom prst="rect">
            <a:avLst/>
          </a:prstGeom>
        </p:spPr>
        <p:txBody>
          <a:bodyPr wrap="none">
            <a:spAutoFit/>
          </a:bodyPr>
          <a:lstStyle/>
          <a:p>
            <a:r>
              <a:rPr lang="en-US" sz="750" b="1" dirty="0">
                <a:solidFill>
                  <a:schemeClr val="tx2">
                    <a:lumMod val="50000"/>
                  </a:schemeClr>
                </a:solidFill>
              </a:rPr>
              <a:t>Hunger SP et al, N </a:t>
            </a:r>
            <a:r>
              <a:rPr lang="en-US" sz="750" b="1" dirty="0" err="1">
                <a:solidFill>
                  <a:schemeClr val="tx2">
                    <a:lumMod val="50000"/>
                  </a:schemeClr>
                </a:solidFill>
              </a:rPr>
              <a:t>EnglJ</a:t>
            </a:r>
            <a:r>
              <a:rPr lang="en-US" sz="750" b="1" dirty="0">
                <a:solidFill>
                  <a:schemeClr val="tx2">
                    <a:lumMod val="50000"/>
                  </a:schemeClr>
                </a:solidFill>
              </a:rPr>
              <a:t> Med 2015; 373(16):</a:t>
            </a:r>
            <a:r>
              <a:rPr lang="en-US" sz="750" b="1" dirty="0">
                <a:solidFill>
                  <a:schemeClr val="accent1">
                    <a:lumMod val="50000"/>
                  </a:schemeClr>
                </a:solidFill>
              </a:rPr>
              <a:t>1541-52</a:t>
            </a:r>
            <a:r>
              <a:rPr lang="en-US" sz="750" b="1" dirty="0">
                <a:solidFill>
                  <a:schemeClr val="tx2">
                    <a:lumMod val="50000"/>
                  </a:schemeClr>
                </a:solidFill>
              </a:rPr>
              <a:t> </a:t>
            </a:r>
          </a:p>
        </p:txBody>
      </p:sp>
      <p:sp>
        <p:nvSpPr>
          <p:cNvPr id="10" name="Titel 1">
            <a:extLst>
              <a:ext uri="{FF2B5EF4-FFF2-40B4-BE49-F238E27FC236}">
                <a16:creationId xmlns:a16="http://schemas.microsoft.com/office/drawing/2014/main" id="{7F649FC9-B24F-4F37-848B-D54EA929D5B8}"/>
              </a:ext>
            </a:extLst>
          </p:cNvPr>
          <p:cNvSpPr txBox="1">
            <a:spLocks/>
          </p:cNvSpPr>
          <p:nvPr/>
        </p:nvSpPr>
        <p:spPr>
          <a:xfrm>
            <a:off x="971600" y="260647"/>
            <a:ext cx="7551033" cy="731227"/>
          </a:xfrm>
          <a:prstGeom prst="rect">
            <a:avLst/>
          </a:prstGeom>
          <a:solidFill>
            <a:schemeClr val="accent3">
              <a:lumMod val="20000"/>
              <a:lumOff val="80000"/>
            </a:schemeClr>
          </a:solidFill>
          <a:ln>
            <a:solidFill>
              <a:schemeClr val="accent1">
                <a:lumMod val="50000"/>
              </a:schemeClr>
            </a:solidFill>
          </a:ln>
        </p:spPr>
        <p:style>
          <a:lnRef idx="1">
            <a:schemeClr val="accent6"/>
          </a:lnRef>
          <a:fillRef idx="2">
            <a:schemeClr val="accent6"/>
          </a:fillRef>
          <a:effectRef idx="1">
            <a:schemeClr val="accent6"/>
          </a:effectRef>
          <a:fontRef idx="minor">
            <a:schemeClr val="dk1"/>
          </a:fontRef>
        </p:style>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1800" dirty="0">
                <a:solidFill>
                  <a:schemeClr val="accent1">
                    <a:lumMod val="50000"/>
                  </a:schemeClr>
                </a:solidFill>
                <a:latin typeface="Cambria" panose="02040503050406030204" pitchFamily="18" charset="0"/>
                <a:ea typeface="Cambria" panose="02040503050406030204" pitchFamily="18" charset="0"/>
              </a:rPr>
              <a:t>Συνολική επιβίωση μεταξύ των παιδιών με ΟΛΛ που συμμετείχαν σε εγγεγραμμένες κλινικές δοκιμές</a:t>
            </a:r>
          </a:p>
          <a:p>
            <a:pPr algn="ctr"/>
            <a:r>
              <a:rPr lang="en-US" sz="1800" dirty="0">
                <a:solidFill>
                  <a:schemeClr val="accent1">
                    <a:lumMod val="50000"/>
                  </a:schemeClr>
                </a:solidFill>
                <a:latin typeface="Cambria" panose="02040503050406030204" pitchFamily="18" charset="0"/>
                <a:ea typeface="Cambria" panose="02040503050406030204" pitchFamily="18" charset="0"/>
              </a:rPr>
              <a:t>1968 – 2009 (CCG &amp; COG) </a:t>
            </a:r>
          </a:p>
        </p:txBody>
      </p:sp>
      <p:pic>
        <p:nvPicPr>
          <p:cNvPr id="9" name="Afbeelding 4" descr="Schermopname">
            <a:extLst>
              <a:ext uri="{FF2B5EF4-FFF2-40B4-BE49-F238E27FC236}">
                <a16:creationId xmlns:a16="http://schemas.microsoft.com/office/drawing/2014/main" id="{980E3420-7FEF-4695-B9FC-8DEC98B83E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5309" y="2297272"/>
            <a:ext cx="5727324" cy="3118316"/>
          </a:xfrm>
          <a:prstGeom prst="rect">
            <a:avLst/>
          </a:prstGeom>
          <a:ln>
            <a:noFill/>
          </a:ln>
          <a:effectLst/>
        </p:spPr>
      </p:pic>
      <p:sp>
        <p:nvSpPr>
          <p:cNvPr id="13" name="Content Placeholder 5">
            <a:extLst>
              <a:ext uri="{FF2B5EF4-FFF2-40B4-BE49-F238E27FC236}">
                <a16:creationId xmlns:a16="http://schemas.microsoft.com/office/drawing/2014/main" id="{ECB0C5F5-4C7D-4BF2-A269-F82B5021C844}"/>
              </a:ext>
            </a:extLst>
          </p:cNvPr>
          <p:cNvSpPr txBox="1">
            <a:spLocks/>
          </p:cNvSpPr>
          <p:nvPr/>
        </p:nvSpPr>
        <p:spPr>
          <a:xfrm>
            <a:off x="281423" y="6310627"/>
            <a:ext cx="4516095" cy="189235"/>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750" b="1" dirty="0">
                <a:solidFill>
                  <a:schemeClr val="accent1">
                    <a:lumMod val="50000"/>
                  </a:schemeClr>
                </a:solidFill>
              </a:rPr>
              <a:t>CCG: Children’s Cancer Group; COG: Children’s Oncology Group</a:t>
            </a:r>
          </a:p>
        </p:txBody>
      </p:sp>
      <p:sp>
        <p:nvSpPr>
          <p:cNvPr id="3" name="TextBox 2">
            <a:extLst>
              <a:ext uri="{FF2B5EF4-FFF2-40B4-BE49-F238E27FC236}">
                <a16:creationId xmlns:a16="http://schemas.microsoft.com/office/drawing/2014/main" id="{65D9CF2B-F34E-42E0-A4D9-7A86EBC8E71A}"/>
              </a:ext>
            </a:extLst>
          </p:cNvPr>
          <p:cNvSpPr txBox="1"/>
          <p:nvPr/>
        </p:nvSpPr>
        <p:spPr>
          <a:xfrm>
            <a:off x="7538501" y="2297272"/>
            <a:ext cx="892278" cy="253916"/>
          </a:xfrm>
          <a:prstGeom prst="rect">
            <a:avLst/>
          </a:prstGeom>
          <a:noFill/>
        </p:spPr>
        <p:txBody>
          <a:bodyPr wrap="square" rtlCol="0">
            <a:spAutoFit/>
          </a:bodyPr>
          <a:lstStyle/>
          <a:p>
            <a:r>
              <a:rPr lang="en-US" sz="1050" dirty="0">
                <a:solidFill>
                  <a:srgbClr val="002060"/>
                </a:solidFill>
              </a:rPr>
              <a:t>n= 39,697</a:t>
            </a:r>
          </a:p>
        </p:txBody>
      </p:sp>
      <p:sp>
        <p:nvSpPr>
          <p:cNvPr id="11" name="TextBox 10">
            <a:extLst>
              <a:ext uri="{FF2B5EF4-FFF2-40B4-BE49-F238E27FC236}">
                <a16:creationId xmlns:a16="http://schemas.microsoft.com/office/drawing/2014/main" id="{E8099211-5FF5-452E-BDC4-EEC6AC1FFB62}"/>
              </a:ext>
            </a:extLst>
          </p:cNvPr>
          <p:cNvSpPr txBox="1"/>
          <p:nvPr/>
        </p:nvSpPr>
        <p:spPr>
          <a:xfrm>
            <a:off x="251520" y="2410265"/>
            <a:ext cx="2287951" cy="2123658"/>
          </a:xfrm>
          <a:prstGeom prst="rect">
            <a:avLst/>
          </a:prstGeom>
          <a:noFill/>
        </p:spPr>
        <p:txBody>
          <a:bodyPr wrap="square">
            <a:spAutoFit/>
          </a:bodyPr>
          <a:lstStyle/>
          <a:p>
            <a:pPr algn="ctr"/>
            <a:r>
              <a:rPr lang="el-GR" sz="1200" b="1" dirty="0">
                <a:solidFill>
                  <a:schemeClr val="accent1">
                    <a:lumMod val="50000"/>
                  </a:schemeClr>
                </a:solidFill>
                <a:latin typeface="Cambria" panose="02040503050406030204" pitchFamily="18" charset="0"/>
                <a:ea typeface="Cambria" panose="02040503050406030204" pitchFamily="18" charset="0"/>
              </a:rPr>
              <a:t>Στην οξεία </a:t>
            </a:r>
            <a:r>
              <a:rPr lang="el-GR" sz="1200" b="1" dirty="0" err="1">
                <a:solidFill>
                  <a:schemeClr val="accent1">
                    <a:lumMod val="50000"/>
                  </a:schemeClr>
                </a:solidFill>
                <a:latin typeface="Cambria" panose="02040503050406030204" pitchFamily="18" charset="0"/>
                <a:ea typeface="Cambria" panose="02040503050406030204" pitchFamily="18" charset="0"/>
              </a:rPr>
              <a:t>λεμφοβλαστική</a:t>
            </a:r>
            <a:r>
              <a:rPr lang="el-GR" sz="1200" b="1" dirty="0">
                <a:solidFill>
                  <a:schemeClr val="accent1">
                    <a:lumMod val="50000"/>
                  </a:schemeClr>
                </a:solidFill>
                <a:latin typeface="Cambria" panose="02040503050406030204" pitchFamily="18" charset="0"/>
                <a:ea typeface="Cambria" panose="02040503050406030204" pitchFamily="18" charset="0"/>
              </a:rPr>
              <a:t> λευχαιμία (ΟΛΛ) της παιδικής ηλικίας τα σύγχρονα </a:t>
            </a:r>
            <a:r>
              <a:rPr lang="el-GR" sz="1200" b="1" dirty="0" err="1">
                <a:solidFill>
                  <a:schemeClr val="accent1">
                    <a:lumMod val="50000"/>
                  </a:schemeClr>
                </a:solidFill>
                <a:latin typeface="Cambria" panose="02040503050406030204" pitchFamily="18" charset="0"/>
                <a:ea typeface="Cambria" panose="02040503050406030204" pitchFamily="18" charset="0"/>
              </a:rPr>
              <a:t>χημειοθεραπευτικά</a:t>
            </a:r>
            <a:r>
              <a:rPr lang="el-GR" sz="1200" b="1" dirty="0">
                <a:solidFill>
                  <a:schemeClr val="accent1">
                    <a:lumMod val="50000"/>
                  </a:schemeClr>
                </a:solidFill>
                <a:latin typeface="Cambria" panose="02040503050406030204" pitchFamily="18" charset="0"/>
                <a:ea typeface="Cambria" panose="02040503050406030204" pitchFamily="18" charset="0"/>
              </a:rPr>
              <a:t> σχήματα που διαρκώς αναπροσαρμόζονται στη βελτίωση της ποιότητας ζωής του μικρού ασθενή, δεικνύουν 10-y OS &gt;90% στα παιδιά</a:t>
            </a:r>
          </a:p>
        </p:txBody>
      </p:sp>
    </p:spTree>
    <p:extLst>
      <p:ext uri="{BB962C8B-B14F-4D97-AF65-F5344CB8AC3E}">
        <p14:creationId xmlns:p14="http://schemas.microsoft.com/office/powerpoint/2010/main" val="22041227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F:\cartoon-boy-and-girl-vector-481793.jpg">
            <a:extLst>
              <a:ext uri="{FF2B5EF4-FFF2-40B4-BE49-F238E27FC236}">
                <a16:creationId xmlns:a16="http://schemas.microsoft.com/office/drawing/2014/main" id="{EE6FDC56-B6E5-48F9-B196-CA1C850919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55" t="31924" b="27007"/>
          <a:stretch>
            <a:fillRect/>
          </a:stretch>
        </p:blipFill>
        <p:spPr bwMode="auto">
          <a:xfrm>
            <a:off x="611188" y="1125538"/>
            <a:ext cx="8064500"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 Ορθογώνιο">
            <a:extLst>
              <a:ext uri="{FF2B5EF4-FFF2-40B4-BE49-F238E27FC236}">
                <a16:creationId xmlns:a16="http://schemas.microsoft.com/office/drawing/2014/main" id="{DA41C7A0-A2C3-4565-BF43-4E9E3EFC9173}"/>
              </a:ext>
            </a:extLst>
          </p:cNvPr>
          <p:cNvSpPr/>
          <p:nvPr/>
        </p:nvSpPr>
        <p:spPr>
          <a:xfrm>
            <a:off x="611188" y="1052513"/>
            <a:ext cx="8064500" cy="2663825"/>
          </a:xfrm>
          <a:prstGeom prst="rect">
            <a:avLst/>
          </a:prstGeom>
          <a:noFill/>
          <a:ln w="635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
        <p:nvSpPr>
          <p:cNvPr id="4" name="TextBox 3">
            <a:extLst>
              <a:ext uri="{FF2B5EF4-FFF2-40B4-BE49-F238E27FC236}">
                <a16:creationId xmlns:a16="http://schemas.microsoft.com/office/drawing/2014/main" id="{C178F8EE-8016-42C9-8772-65C6FFAE4E93}"/>
              </a:ext>
            </a:extLst>
          </p:cNvPr>
          <p:cNvSpPr txBox="1"/>
          <p:nvPr/>
        </p:nvSpPr>
        <p:spPr>
          <a:xfrm>
            <a:off x="3275856" y="2199759"/>
            <a:ext cx="3627275" cy="707886"/>
          </a:xfrm>
          <a:prstGeom prst="rect">
            <a:avLst/>
          </a:prstGeom>
          <a:noFill/>
        </p:spPr>
        <p:txBody>
          <a:bodyPr wrap="none" rtlCol="0">
            <a:spAutoFit/>
          </a:bodyPr>
          <a:lstStyle/>
          <a:p>
            <a:r>
              <a:rPr lang="el-GR" sz="2000" b="1" dirty="0" err="1">
                <a:solidFill>
                  <a:schemeClr val="tx2">
                    <a:lumMod val="50000"/>
                  </a:schemeClr>
                </a:solidFill>
                <a:latin typeface="Cambria" panose="02040503050406030204" pitchFamily="18" charset="0"/>
                <a:ea typeface="Cambria" panose="02040503050406030204" pitchFamily="18" charset="0"/>
              </a:rPr>
              <a:t>Οξεια</a:t>
            </a:r>
            <a:r>
              <a:rPr lang="el-GR" sz="2000" b="1" dirty="0">
                <a:solidFill>
                  <a:schemeClr val="tx2">
                    <a:lumMod val="50000"/>
                  </a:schemeClr>
                </a:solidFill>
                <a:latin typeface="Cambria" panose="02040503050406030204" pitchFamily="18" charset="0"/>
                <a:ea typeface="Cambria" panose="02040503050406030204" pitchFamily="18" charset="0"/>
              </a:rPr>
              <a:t> </a:t>
            </a:r>
            <a:r>
              <a:rPr lang="el-GR" sz="2000" b="1" dirty="0" err="1">
                <a:solidFill>
                  <a:schemeClr val="tx2">
                    <a:lumMod val="50000"/>
                  </a:schemeClr>
                </a:solidFill>
                <a:latin typeface="Cambria" panose="02040503050406030204" pitchFamily="18" charset="0"/>
                <a:ea typeface="Cambria" panose="02040503050406030204" pitchFamily="18" charset="0"/>
              </a:rPr>
              <a:t>Μυελογενής</a:t>
            </a:r>
            <a:r>
              <a:rPr lang="el-GR" sz="2000" b="1" dirty="0">
                <a:solidFill>
                  <a:schemeClr val="tx2">
                    <a:lumMod val="50000"/>
                  </a:schemeClr>
                </a:solidFill>
                <a:latin typeface="Cambria" panose="02040503050406030204" pitchFamily="18" charset="0"/>
                <a:ea typeface="Cambria" panose="02040503050406030204" pitchFamily="18" charset="0"/>
              </a:rPr>
              <a:t> Λευχαιμία</a:t>
            </a:r>
            <a:endParaRPr lang="en-US" sz="2000" b="1" dirty="0">
              <a:solidFill>
                <a:schemeClr val="tx2">
                  <a:lumMod val="50000"/>
                </a:schemeClr>
              </a:solidFill>
              <a:latin typeface="Cambria" panose="02040503050406030204" pitchFamily="18" charset="0"/>
              <a:ea typeface="Cambria" panose="02040503050406030204" pitchFamily="18" charset="0"/>
            </a:endParaRPr>
          </a:p>
          <a:p>
            <a:r>
              <a:rPr lang="en-US" sz="2000" b="1" dirty="0">
                <a:solidFill>
                  <a:schemeClr val="tx2">
                    <a:lumMod val="50000"/>
                  </a:schemeClr>
                </a:solidFill>
                <a:latin typeface="Cambria" panose="02040503050406030204" pitchFamily="18" charset="0"/>
                <a:ea typeface="Cambria" panose="02040503050406030204" pitchFamily="18" charset="0"/>
              </a:rPr>
              <a:t>Acute Myeloid Leukemia</a:t>
            </a:r>
            <a:endParaRPr lang="el-GR" sz="2000" b="1" dirty="0">
              <a:solidFill>
                <a:schemeClr val="tx2">
                  <a:lumMod val="50000"/>
                </a:schemeClr>
              </a:solidFill>
              <a:latin typeface="Cambria" panose="02040503050406030204" pitchFamily="18" charset="0"/>
              <a:ea typeface="Cambria" panose="02040503050406030204" pitchFamily="18" charset="0"/>
            </a:endParaRPr>
          </a:p>
        </p:txBody>
      </p:sp>
      <p:sp>
        <p:nvSpPr>
          <p:cNvPr id="7" name="5 - Ορθογώνιο">
            <a:extLst>
              <a:ext uri="{FF2B5EF4-FFF2-40B4-BE49-F238E27FC236}">
                <a16:creationId xmlns:a16="http://schemas.microsoft.com/office/drawing/2014/main" id="{07FAE0A8-F8D0-4150-863B-8344C8EA897E}"/>
              </a:ext>
            </a:extLst>
          </p:cNvPr>
          <p:cNvSpPr/>
          <p:nvPr/>
        </p:nvSpPr>
        <p:spPr>
          <a:xfrm>
            <a:off x="2663032" y="4599076"/>
            <a:ext cx="3960812" cy="1224136"/>
          </a:xfrm>
          <a:prstGeom prst="rect">
            <a:avLst/>
          </a:prstGeom>
          <a:noFill/>
          <a:ln w="635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sz="1400" b="1" dirty="0">
                <a:solidFill>
                  <a:schemeClr val="tx2">
                    <a:lumMod val="50000"/>
                  </a:schemeClr>
                </a:solidFill>
                <a:latin typeface="Cambria" panose="02040503050406030204" pitchFamily="18" charset="0"/>
                <a:ea typeface="Cambria" panose="02040503050406030204" pitchFamily="18" charset="0"/>
                <a:cs typeface="Arial" pitchFamily="34" charset="0"/>
              </a:rPr>
              <a:t>ΑΥΓΕΡΙΝΟΥ ΓΕΩΡΓΙΑ</a:t>
            </a:r>
          </a:p>
          <a:p>
            <a:pPr algn="ctr" eaLnBrk="1" hangingPunct="1">
              <a:defRPr/>
            </a:pPr>
            <a:r>
              <a:rPr lang="el-GR" sz="1400" b="1" dirty="0">
                <a:solidFill>
                  <a:schemeClr val="tx2">
                    <a:lumMod val="50000"/>
                  </a:schemeClr>
                </a:solidFill>
                <a:latin typeface="Cambria" panose="02040503050406030204" pitchFamily="18" charset="0"/>
                <a:ea typeface="Cambria" panose="02040503050406030204" pitchFamily="18" charset="0"/>
                <a:cs typeface="Arial" pitchFamily="34" charset="0"/>
              </a:rPr>
              <a:t>ΑΙΜΑΤΟΛΟΓΟΣ</a:t>
            </a:r>
          </a:p>
          <a:p>
            <a:pPr algn="ctr" eaLnBrk="1" hangingPunct="1">
              <a:defRPr/>
            </a:pPr>
            <a:r>
              <a:rPr lang="el-GR" sz="1400" i="1" dirty="0">
                <a:solidFill>
                  <a:schemeClr val="tx2">
                    <a:lumMod val="50000"/>
                  </a:schemeClr>
                </a:solidFill>
                <a:latin typeface="Cambria" panose="02040503050406030204" pitchFamily="18" charset="0"/>
                <a:ea typeface="Cambria" panose="02040503050406030204" pitchFamily="18" charset="0"/>
                <a:cs typeface="Arial" pitchFamily="34" charset="0"/>
              </a:rPr>
              <a:t>Α’ ΠΑΙΔΙΑΤΡΙΚΗ  ΚΛΙΝΙΚΗ  ΠΑΝΕΠΙΣΤΗΜΙΟΥ  ΑΘΗΝΩΝ</a:t>
            </a:r>
          </a:p>
          <a:p>
            <a:pPr algn="ctr" eaLnBrk="1" hangingPunct="1">
              <a:defRPr/>
            </a:pPr>
            <a:r>
              <a:rPr lang="el-GR" sz="1400" i="1" dirty="0">
                <a:solidFill>
                  <a:schemeClr val="tx2">
                    <a:lumMod val="50000"/>
                  </a:schemeClr>
                </a:solidFill>
                <a:latin typeface="Cambria" panose="02040503050406030204" pitchFamily="18" charset="0"/>
                <a:ea typeface="Cambria" panose="02040503050406030204" pitchFamily="18" charset="0"/>
                <a:cs typeface="Arial" pitchFamily="34" charset="0"/>
              </a:rPr>
              <a:t>ΜΟΝΑΔΑ  ΑΙΜΑΤΟΛΟΓΙΑΣ-ΟΓΚΟΛΟΓΙΑΣ</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Θέση περιεχομένου">
            <a:extLst>
              <a:ext uri="{FF2B5EF4-FFF2-40B4-BE49-F238E27FC236}">
                <a16:creationId xmlns:a16="http://schemas.microsoft.com/office/drawing/2014/main" id="{33BEE9CB-AA1E-451E-AFAD-116DA53C64A6}"/>
              </a:ext>
            </a:extLst>
          </p:cNvPr>
          <p:cNvSpPr>
            <a:spLocks noGrp="1"/>
          </p:cNvSpPr>
          <p:nvPr>
            <p:ph idx="1"/>
          </p:nvPr>
        </p:nvSpPr>
        <p:spPr>
          <a:xfrm>
            <a:off x="4139953" y="2758996"/>
            <a:ext cx="4320479" cy="1077218"/>
          </a:xfrm>
          <a:ln>
            <a:solidFill>
              <a:schemeClr val="tx2">
                <a:lumMod val="50000"/>
              </a:schemeClr>
            </a:solidFill>
          </a:ln>
        </p:spPr>
        <p:style>
          <a:lnRef idx="2">
            <a:schemeClr val="accent1"/>
          </a:lnRef>
          <a:fillRef idx="1">
            <a:schemeClr val="lt1"/>
          </a:fillRef>
          <a:effectRef idx="0">
            <a:schemeClr val="accent1"/>
          </a:effectRef>
          <a:fontRef idx="minor">
            <a:schemeClr val="dk1"/>
          </a:fontRef>
        </p:style>
        <p:txBody>
          <a:bodyPr rtlCol="0" anchor="ctr">
            <a:normAutofit fontScale="62500" lnSpcReduction="20000"/>
          </a:bodyPr>
          <a:lstStyle/>
          <a:p>
            <a:pPr>
              <a:buNone/>
              <a:defRPr/>
            </a:pPr>
            <a:r>
              <a:rPr lang="el-GR" sz="1900" b="1" dirty="0">
                <a:solidFill>
                  <a:schemeClr val="tx2">
                    <a:lumMod val="50000"/>
                  </a:schemeClr>
                </a:solidFill>
                <a:latin typeface="Cambria" panose="02040503050406030204" pitchFamily="18" charset="0"/>
                <a:ea typeface="Cambria" panose="02040503050406030204" pitchFamily="18" charset="0"/>
              </a:rPr>
              <a:t> </a:t>
            </a:r>
            <a:r>
              <a:rPr lang="el-GR" sz="2300" b="1" dirty="0">
                <a:solidFill>
                  <a:schemeClr val="tx2">
                    <a:lumMod val="50000"/>
                  </a:schemeClr>
                </a:solidFill>
                <a:latin typeface="Cambria" panose="02040503050406030204" pitchFamily="18" charset="0"/>
                <a:ea typeface="Cambria" panose="02040503050406030204" pitchFamily="18" charset="0"/>
              </a:rPr>
              <a:t>Απώλεια διαφοροποίησης προς τις φυσιολογικές αιμοποιητικές σειρές (ερυθρά αιμοσφαίρια, ουδετερόφιλα, μονοκύτταρα και αιμοπετάλια)</a:t>
            </a:r>
          </a:p>
          <a:p>
            <a:pPr eaLnBrk="1" fontAlgn="auto" hangingPunct="1">
              <a:spcAft>
                <a:spcPts val="0"/>
              </a:spcAft>
              <a:buFont typeface="Wingdings 2"/>
              <a:buNone/>
              <a:defRPr/>
            </a:pPr>
            <a:r>
              <a:rPr lang="el-GR" sz="2300" b="1" dirty="0">
                <a:solidFill>
                  <a:schemeClr val="tx2">
                    <a:lumMod val="50000"/>
                  </a:schemeClr>
                </a:solidFill>
                <a:latin typeface="Cambria" panose="02040503050406030204" pitchFamily="18" charset="0"/>
                <a:ea typeface="Cambria" panose="02040503050406030204" pitchFamily="18" charset="0"/>
              </a:rPr>
              <a:t>      </a:t>
            </a:r>
          </a:p>
        </p:txBody>
      </p:sp>
      <p:sp>
        <p:nvSpPr>
          <p:cNvPr id="15364" name="8 - Ορθογώνιο">
            <a:extLst>
              <a:ext uri="{FF2B5EF4-FFF2-40B4-BE49-F238E27FC236}">
                <a16:creationId xmlns:a16="http://schemas.microsoft.com/office/drawing/2014/main" id="{250CB12A-CA6F-4F29-A8A8-E0034A68E933}"/>
              </a:ext>
            </a:extLst>
          </p:cNvPr>
          <p:cNvSpPr>
            <a:spLocks noChangeArrowheads="1"/>
          </p:cNvSpPr>
          <p:nvPr/>
        </p:nvSpPr>
        <p:spPr bwMode="auto">
          <a:xfrm>
            <a:off x="264625" y="2758995"/>
            <a:ext cx="3673475" cy="1077218"/>
          </a:xfrm>
          <a:prstGeom prst="rect">
            <a:avLst/>
          </a:prstGeom>
          <a:ln>
            <a:solidFill>
              <a:schemeClr val="tx2">
                <a:lumMod val="50000"/>
              </a:schemeClr>
            </a:solidFill>
          </a:ln>
        </p:spPr>
        <p:style>
          <a:lnRef idx="2">
            <a:schemeClr val="accent1"/>
          </a:lnRef>
          <a:fillRef idx="1">
            <a:schemeClr val="lt1"/>
          </a:fillRef>
          <a:effectRef idx="0">
            <a:schemeClr val="accent1"/>
          </a:effectRef>
          <a:fontRef idx="minor">
            <a:schemeClr val="dk1"/>
          </a:fontRef>
        </p:style>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algn="ctr" eaLnBrk="1" hangingPunct="1">
              <a:spcBef>
                <a:spcPct val="0"/>
              </a:spcBef>
              <a:buClrTx/>
              <a:buSzTx/>
              <a:buFontTx/>
              <a:buNone/>
            </a:pPr>
            <a:r>
              <a:rPr lang="el-GR" altLang="el-GR" sz="1600" b="1" dirty="0">
                <a:solidFill>
                  <a:schemeClr val="tx2">
                    <a:lumMod val="50000"/>
                  </a:schemeClr>
                </a:solidFill>
                <a:latin typeface="Cambria" panose="02040503050406030204" pitchFamily="18" charset="0"/>
                <a:ea typeface="Cambria" panose="02040503050406030204" pitchFamily="18" charset="0"/>
              </a:rPr>
              <a:t>Μη ελεγχόμενος πολλαπλασιασμός των άωρων κυττάρων της μυελικής σειράς (βλαστών) στον μυελό των </a:t>
            </a:r>
            <a:r>
              <a:rPr lang="el-GR" altLang="el-GR" sz="1600" b="1" dirty="0" err="1">
                <a:solidFill>
                  <a:schemeClr val="tx2">
                    <a:lumMod val="50000"/>
                  </a:schemeClr>
                </a:solidFill>
                <a:latin typeface="Cambria" panose="02040503050406030204" pitchFamily="18" charset="0"/>
                <a:ea typeface="Cambria" panose="02040503050406030204" pitchFamily="18" charset="0"/>
              </a:rPr>
              <a:t>oστών</a:t>
            </a:r>
            <a:r>
              <a:rPr lang="el-GR" altLang="el-GR" sz="1600" b="1" dirty="0">
                <a:solidFill>
                  <a:schemeClr val="tx2">
                    <a:lumMod val="50000"/>
                  </a:schemeClr>
                </a:solidFill>
                <a:latin typeface="Cambria" panose="02040503050406030204" pitchFamily="18" charset="0"/>
                <a:ea typeface="Cambria" panose="02040503050406030204" pitchFamily="18" charset="0"/>
              </a:rPr>
              <a:t> </a:t>
            </a:r>
          </a:p>
        </p:txBody>
      </p:sp>
      <p:cxnSp>
        <p:nvCxnSpPr>
          <p:cNvPr id="11" name="10 - Ευθύγραμμο βέλος σύνδεσης">
            <a:extLst>
              <a:ext uri="{FF2B5EF4-FFF2-40B4-BE49-F238E27FC236}">
                <a16:creationId xmlns:a16="http://schemas.microsoft.com/office/drawing/2014/main" id="{462EA113-3332-4D60-8327-63C297F6A433}"/>
              </a:ext>
            </a:extLst>
          </p:cNvPr>
          <p:cNvCxnSpPr/>
          <p:nvPr/>
        </p:nvCxnSpPr>
        <p:spPr>
          <a:xfrm flipH="1">
            <a:off x="2268538" y="1773238"/>
            <a:ext cx="719137" cy="792162"/>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11 - Ευθύγραμμο βέλος σύνδεσης">
            <a:extLst>
              <a:ext uri="{FF2B5EF4-FFF2-40B4-BE49-F238E27FC236}">
                <a16:creationId xmlns:a16="http://schemas.microsoft.com/office/drawing/2014/main" id="{12A78A28-4BD2-471E-9406-FCA1E99723A1}"/>
              </a:ext>
            </a:extLst>
          </p:cNvPr>
          <p:cNvCxnSpPr/>
          <p:nvPr/>
        </p:nvCxnSpPr>
        <p:spPr>
          <a:xfrm>
            <a:off x="1985716" y="4099638"/>
            <a:ext cx="649288" cy="719138"/>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12 - Ευθύγραμμο βέλος σύνδεσης">
            <a:extLst>
              <a:ext uri="{FF2B5EF4-FFF2-40B4-BE49-F238E27FC236}">
                <a16:creationId xmlns:a16="http://schemas.microsoft.com/office/drawing/2014/main" id="{5E5333A1-D3BA-4018-91F3-C6963BB7A4BA}"/>
              </a:ext>
            </a:extLst>
          </p:cNvPr>
          <p:cNvCxnSpPr/>
          <p:nvPr/>
        </p:nvCxnSpPr>
        <p:spPr>
          <a:xfrm flipH="1">
            <a:off x="5668278" y="4076051"/>
            <a:ext cx="647700" cy="792163"/>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13 - Ευθύγραμμο βέλος σύνδεσης">
            <a:extLst>
              <a:ext uri="{FF2B5EF4-FFF2-40B4-BE49-F238E27FC236}">
                <a16:creationId xmlns:a16="http://schemas.microsoft.com/office/drawing/2014/main" id="{BBDAAA9D-5898-49A4-91BD-B2B0E533C03A}"/>
              </a:ext>
            </a:extLst>
          </p:cNvPr>
          <p:cNvCxnSpPr/>
          <p:nvPr/>
        </p:nvCxnSpPr>
        <p:spPr>
          <a:xfrm>
            <a:off x="4356100" y="1773238"/>
            <a:ext cx="769938" cy="769937"/>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5369" name="16 - Ορθογώνιο">
            <a:extLst>
              <a:ext uri="{FF2B5EF4-FFF2-40B4-BE49-F238E27FC236}">
                <a16:creationId xmlns:a16="http://schemas.microsoft.com/office/drawing/2014/main" id="{90F443A4-E639-43B5-95B7-06D82BFA606A}"/>
              </a:ext>
            </a:extLst>
          </p:cNvPr>
          <p:cNvSpPr>
            <a:spLocks noChangeArrowheads="1"/>
          </p:cNvSpPr>
          <p:nvPr/>
        </p:nvSpPr>
        <p:spPr bwMode="auto">
          <a:xfrm>
            <a:off x="684213" y="188913"/>
            <a:ext cx="69119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eaLnBrk="1" hangingPunct="1">
              <a:spcBef>
                <a:spcPct val="0"/>
              </a:spcBef>
              <a:buClrTx/>
              <a:buSzTx/>
              <a:buFontTx/>
              <a:buNone/>
            </a:pPr>
            <a:endParaRPr lang="el-GR" altLang="el-GR" sz="1800">
              <a:solidFill>
                <a:schemeClr val="tx1"/>
              </a:solidFill>
            </a:endParaRPr>
          </a:p>
          <a:p>
            <a:pPr eaLnBrk="1" hangingPunct="1">
              <a:spcBef>
                <a:spcPct val="0"/>
              </a:spcBef>
              <a:buClrTx/>
              <a:buSzTx/>
              <a:buFontTx/>
              <a:buNone/>
            </a:pPr>
            <a:endParaRPr lang="el-GR" altLang="el-GR" sz="2000" b="1">
              <a:solidFill>
                <a:srgbClr val="002060"/>
              </a:solidFill>
              <a:latin typeface="Arial Narrow" panose="020B0606020202030204" pitchFamily="34" charset="0"/>
            </a:endParaRPr>
          </a:p>
        </p:txBody>
      </p:sp>
      <p:sp>
        <p:nvSpPr>
          <p:cNvPr id="15370" name="17 - Ορθογώνιο">
            <a:extLst>
              <a:ext uri="{FF2B5EF4-FFF2-40B4-BE49-F238E27FC236}">
                <a16:creationId xmlns:a16="http://schemas.microsoft.com/office/drawing/2014/main" id="{F1325893-D795-4602-88BB-B2BD092E0086}"/>
              </a:ext>
            </a:extLst>
          </p:cNvPr>
          <p:cNvSpPr>
            <a:spLocks noChangeArrowheads="1"/>
          </p:cNvSpPr>
          <p:nvPr/>
        </p:nvSpPr>
        <p:spPr bwMode="auto">
          <a:xfrm>
            <a:off x="836613" y="341313"/>
            <a:ext cx="69119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eaLnBrk="1" hangingPunct="1">
              <a:spcBef>
                <a:spcPct val="0"/>
              </a:spcBef>
              <a:buClrTx/>
              <a:buSzTx/>
              <a:buFontTx/>
              <a:buNone/>
            </a:pPr>
            <a:endParaRPr lang="el-GR" altLang="el-GR" sz="1800">
              <a:solidFill>
                <a:schemeClr val="tx1"/>
              </a:solidFill>
            </a:endParaRPr>
          </a:p>
          <a:p>
            <a:pPr eaLnBrk="1" hangingPunct="1">
              <a:spcBef>
                <a:spcPct val="0"/>
              </a:spcBef>
              <a:buClrTx/>
              <a:buSzTx/>
              <a:buFontTx/>
              <a:buNone/>
            </a:pPr>
            <a:endParaRPr lang="el-GR" altLang="el-GR" sz="2000" b="1">
              <a:solidFill>
                <a:srgbClr val="002060"/>
              </a:solidFill>
              <a:latin typeface="Arial Narrow" panose="020B0606020202030204" pitchFamily="34" charset="0"/>
            </a:endParaRPr>
          </a:p>
        </p:txBody>
      </p:sp>
      <p:sp>
        <p:nvSpPr>
          <p:cNvPr id="21" name="20 - Ορθογώνιο">
            <a:extLst>
              <a:ext uri="{FF2B5EF4-FFF2-40B4-BE49-F238E27FC236}">
                <a16:creationId xmlns:a16="http://schemas.microsoft.com/office/drawing/2014/main" id="{2F26BA04-EB57-4A56-8C6E-A0A14577519B}"/>
              </a:ext>
            </a:extLst>
          </p:cNvPr>
          <p:cNvSpPr/>
          <p:nvPr/>
        </p:nvSpPr>
        <p:spPr>
          <a:xfrm>
            <a:off x="1340643" y="5082201"/>
            <a:ext cx="5903913" cy="914400"/>
          </a:xfrm>
          <a:prstGeom prst="rect">
            <a:avLst/>
          </a:prstGeom>
          <a:ln>
            <a:solidFill>
              <a:schemeClr val="tx2">
                <a:lumMod val="50000"/>
              </a:schemeClr>
            </a:solidFill>
          </a:ln>
        </p:spPr>
        <p:style>
          <a:lnRef idx="2">
            <a:schemeClr val="accent1"/>
          </a:lnRef>
          <a:fillRef idx="1">
            <a:schemeClr val="lt1"/>
          </a:fillRef>
          <a:effectRef idx="0">
            <a:schemeClr val="accent1"/>
          </a:effectRef>
          <a:fontRef idx="minor">
            <a:schemeClr val="dk1"/>
          </a:fontRef>
        </p:style>
        <p:txBody>
          <a:bodyPr anchor="ctr"/>
          <a:lstStyle/>
          <a:p>
            <a:pPr algn="ctr" eaLnBrk="1" fontAlgn="auto" hangingPunct="1">
              <a:spcBef>
                <a:spcPts val="0"/>
              </a:spcBef>
              <a:spcAft>
                <a:spcPts val="0"/>
              </a:spcAft>
              <a:defRPr/>
            </a:pPr>
            <a:r>
              <a:rPr lang="el-GR" b="1" dirty="0">
                <a:solidFill>
                  <a:schemeClr val="tx2">
                    <a:lumMod val="50000"/>
                  </a:schemeClr>
                </a:solidFill>
                <a:latin typeface="Cambria" panose="02040503050406030204" pitchFamily="18" charset="0"/>
                <a:ea typeface="Cambria" panose="02040503050406030204" pitchFamily="18" charset="0"/>
              </a:rPr>
              <a:t>ΑΝΕΠΑΡΚΕΙΑ  ΤΗΣ  ΦΥΣΙΟΛΟΓΙΚΗΣ  ΑΙΜΟΠΟΙΗΣΗΣ</a:t>
            </a:r>
          </a:p>
          <a:p>
            <a:pPr algn="ctr" eaLnBrk="1" fontAlgn="auto" hangingPunct="1">
              <a:spcBef>
                <a:spcPts val="0"/>
              </a:spcBef>
              <a:spcAft>
                <a:spcPts val="0"/>
              </a:spcAft>
              <a:defRPr/>
            </a:pPr>
            <a:r>
              <a:rPr lang="el-GR" b="1" i="1" dirty="0">
                <a:solidFill>
                  <a:srgbClr val="C00000"/>
                </a:solidFill>
                <a:latin typeface="Cambria" panose="02040503050406030204" pitchFamily="18" charset="0"/>
                <a:ea typeface="Cambria" panose="02040503050406030204" pitchFamily="18" charset="0"/>
              </a:rPr>
              <a:t>ΛΕΥΧΑΙΜΙΑ</a:t>
            </a:r>
          </a:p>
        </p:txBody>
      </p:sp>
      <p:pic>
        <p:nvPicPr>
          <p:cNvPr id="15374" name="Picture 4">
            <a:extLst>
              <a:ext uri="{FF2B5EF4-FFF2-40B4-BE49-F238E27FC236}">
                <a16:creationId xmlns:a16="http://schemas.microsoft.com/office/drawing/2014/main" id="{7822603B-84E7-42C6-A4BE-97710F5D939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949951" y="304417"/>
            <a:ext cx="2701115" cy="20407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5371" name="18 - Ορθογώνιο">
            <a:extLst>
              <a:ext uri="{FF2B5EF4-FFF2-40B4-BE49-F238E27FC236}">
                <a16:creationId xmlns:a16="http://schemas.microsoft.com/office/drawing/2014/main" id="{7757869E-28C7-44B4-86DB-FCEF9E793A49}"/>
              </a:ext>
            </a:extLst>
          </p:cNvPr>
          <p:cNvSpPr>
            <a:spLocks noChangeArrowheads="1"/>
          </p:cNvSpPr>
          <p:nvPr/>
        </p:nvSpPr>
        <p:spPr bwMode="auto">
          <a:xfrm>
            <a:off x="827087" y="606784"/>
            <a:ext cx="5113338" cy="861774"/>
          </a:xfrm>
          <a:prstGeom prst="rect">
            <a:avLst/>
          </a:prstGeom>
          <a:ln>
            <a:solidFill>
              <a:schemeClr val="tx2">
                <a:lumMod val="50000"/>
              </a:schemeClr>
            </a:solidFill>
          </a:ln>
        </p:spPr>
        <p:style>
          <a:lnRef idx="2">
            <a:schemeClr val="accent1"/>
          </a:lnRef>
          <a:fillRef idx="1">
            <a:schemeClr val="lt1"/>
          </a:fillRef>
          <a:effectRef idx="0">
            <a:schemeClr val="accent1"/>
          </a:effectRef>
          <a:fontRef idx="minor">
            <a:schemeClr val="dk1"/>
          </a:fontRef>
        </p:style>
        <p:txBody>
          <a:bodyPr>
            <a:spAutoFit/>
          </a:bodyPr>
          <a:lstStyle>
            <a:lvl1pPr>
              <a:spcBef>
                <a:spcPct val="20000"/>
              </a:spcBef>
              <a:buClr>
                <a:schemeClr val="accent1"/>
              </a:buClr>
              <a:buSzPct val="70000"/>
              <a:buFont typeface="Wingdings 2" panose="05020102010507070707" pitchFamily="18" charset="2"/>
              <a:buChar char=""/>
              <a:defRPr sz="3200">
                <a:solidFill>
                  <a:schemeClr val="tx2"/>
                </a:solidFill>
                <a:latin typeface="Franklin Gothic Book" panose="020B0503020102020204" pitchFamily="34" charset="0"/>
              </a:defRPr>
            </a:lvl1pPr>
            <a:lvl2pPr marL="742950" indent="-285750">
              <a:spcBef>
                <a:spcPct val="20000"/>
              </a:spcBef>
              <a:buClr>
                <a:schemeClr val="accent1"/>
              </a:buClr>
              <a:buSzPct val="70000"/>
              <a:buFont typeface="Wingdings 2" panose="05020102010507070707" pitchFamily="18" charset="2"/>
              <a:buChar char=""/>
              <a:defRPr sz="2800">
                <a:solidFill>
                  <a:schemeClr val="tx2"/>
                </a:solidFill>
                <a:latin typeface="Franklin Gothic Book" panose="020B0503020102020204" pitchFamily="34" charset="0"/>
              </a:defRPr>
            </a:lvl2pPr>
            <a:lvl3pPr marL="1143000" indent="-228600">
              <a:spcBef>
                <a:spcPct val="20000"/>
              </a:spcBef>
              <a:buClr>
                <a:schemeClr val="accent1"/>
              </a:buClr>
              <a:buSzPct val="70000"/>
              <a:buFont typeface="Wingdings 2" panose="05020102010507070707" pitchFamily="18" charset="2"/>
              <a:buChar char=""/>
              <a:defRPr sz="2400">
                <a:solidFill>
                  <a:schemeClr val="tx2"/>
                </a:solidFill>
                <a:latin typeface="Franklin Gothic Book" panose="020B0503020102020204" pitchFamily="34" charset="0"/>
              </a:defRPr>
            </a:lvl3pPr>
            <a:lvl4pPr marL="1600200" indent="-228600">
              <a:spcBef>
                <a:spcPct val="20000"/>
              </a:spcBef>
              <a:buClr>
                <a:schemeClr val="accent1"/>
              </a:buClr>
              <a:buSzPct val="70000"/>
              <a:buFont typeface="Wingdings 2" panose="05020102010507070707" pitchFamily="18" charset="2"/>
              <a:buChar char=""/>
              <a:defRPr sz="2000">
                <a:solidFill>
                  <a:schemeClr val="tx2"/>
                </a:solidFill>
                <a:latin typeface="Franklin Gothic Book" panose="020B0503020102020204" pitchFamily="34" charset="0"/>
              </a:defRPr>
            </a:lvl4pPr>
            <a:lvl5pPr marL="2057400" indent="-228600">
              <a:spcBef>
                <a:spcPct val="20000"/>
              </a:spcBef>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Clr>
                <a:schemeClr val="accent1"/>
              </a:buClr>
              <a:buSzPct val="60000"/>
              <a:buFont typeface="Wingdings 2" panose="05020102010507070707" pitchFamily="18" charset="2"/>
              <a:buChar char=""/>
              <a:defRPr sz="2000">
                <a:solidFill>
                  <a:schemeClr val="tx2"/>
                </a:solidFill>
                <a:latin typeface="Franklin Gothic Book" panose="020B0503020102020204" pitchFamily="34" charset="0"/>
              </a:defRPr>
            </a:lvl9pPr>
          </a:lstStyle>
          <a:p>
            <a:pPr eaLnBrk="1" hangingPunct="1">
              <a:spcBef>
                <a:spcPct val="0"/>
              </a:spcBef>
              <a:buClrTx/>
              <a:buSzTx/>
              <a:buFontTx/>
              <a:buNone/>
            </a:pPr>
            <a:r>
              <a:rPr lang="el-GR" altLang="el-GR" sz="1800" b="1" dirty="0">
                <a:solidFill>
                  <a:schemeClr val="tx2">
                    <a:lumMod val="50000"/>
                  </a:schemeClr>
                </a:solidFill>
                <a:latin typeface="Cambria" panose="02040503050406030204" pitchFamily="18" charset="0"/>
                <a:ea typeface="Cambria" panose="02040503050406030204" pitchFamily="18" charset="0"/>
              </a:rPr>
              <a:t>                ΟΞΕΙΑ  ΜΥΕΛΟΓΕΝΗΣ  ΛΕΥΧΑΙΜΙΑ</a:t>
            </a:r>
          </a:p>
          <a:p>
            <a:pPr algn="ctr" eaLnBrk="1" hangingPunct="1">
              <a:spcBef>
                <a:spcPct val="0"/>
              </a:spcBef>
              <a:buClrTx/>
              <a:buSzTx/>
              <a:buFontTx/>
              <a:buNone/>
            </a:pPr>
            <a:r>
              <a:rPr lang="el-GR" altLang="el-GR" sz="1600" b="1" dirty="0">
                <a:solidFill>
                  <a:schemeClr val="tx2">
                    <a:lumMod val="50000"/>
                  </a:schemeClr>
                </a:solidFill>
                <a:latin typeface="Cambria" panose="02040503050406030204" pitchFamily="18" charset="0"/>
                <a:ea typeface="Cambria" panose="02040503050406030204" pitchFamily="18" charset="0"/>
              </a:rPr>
              <a:t>Επίκτητη διαταραχή των αρχέγονων αιμοποιητικών κυττάρων της μυελικής σειράς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2 - Θέση περιεχομένου">
            <a:extLst>
              <a:ext uri="{FF2B5EF4-FFF2-40B4-BE49-F238E27FC236}">
                <a16:creationId xmlns:a16="http://schemas.microsoft.com/office/drawing/2014/main" id="{FE1ECCF8-43CB-462D-B34A-EF19B5536E19}"/>
              </a:ext>
            </a:extLst>
          </p:cNvPr>
          <p:cNvSpPr>
            <a:spLocks noGrp="1"/>
          </p:cNvSpPr>
          <p:nvPr>
            <p:ph idx="1"/>
          </p:nvPr>
        </p:nvSpPr>
        <p:spPr>
          <a:xfrm>
            <a:off x="304800" y="188913"/>
            <a:ext cx="8686800" cy="5891212"/>
          </a:xfrm>
        </p:spPr>
        <p:txBody>
          <a:bodyPr/>
          <a:lstStyle/>
          <a:p>
            <a:pPr algn="ctr" eaLnBrk="1" hangingPunct="1">
              <a:buFont typeface="Wingdings 2" panose="05020102010507070707" pitchFamily="18" charset="2"/>
              <a:buNone/>
            </a:pPr>
            <a:endParaRPr lang="el-GR" altLang="el-GR" dirty="0"/>
          </a:p>
          <a:p>
            <a:pPr algn="ctr" eaLnBrk="1" hangingPunct="1">
              <a:buFont typeface="Wingdings 2" panose="05020102010507070707" pitchFamily="18" charset="2"/>
              <a:buNone/>
            </a:pPr>
            <a:r>
              <a:rPr lang="el-GR" altLang="el-GR" b="1" dirty="0">
                <a:solidFill>
                  <a:schemeClr val="tx2">
                    <a:lumMod val="50000"/>
                  </a:schemeClr>
                </a:solidFill>
                <a:latin typeface="Cambria" panose="02040503050406030204" pitchFamily="18" charset="0"/>
                <a:ea typeface="Cambria" panose="02040503050406030204" pitchFamily="18" charset="0"/>
              </a:rPr>
              <a:t>15-18</a:t>
            </a:r>
            <a:r>
              <a:rPr lang="en-US" altLang="el-GR" b="1" dirty="0">
                <a:solidFill>
                  <a:schemeClr val="tx2">
                    <a:lumMod val="50000"/>
                  </a:schemeClr>
                </a:solidFill>
                <a:latin typeface="Cambria" panose="02040503050406030204" pitchFamily="18" charset="0"/>
                <a:ea typeface="Cambria" panose="02040503050406030204" pitchFamily="18" charset="0"/>
              </a:rPr>
              <a:t>%  </a:t>
            </a:r>
            <a:r>
              <a:rPr lang="el-GR" altLang="el-GR" b="1" dirty="0">
                <a:solidFill>
                  <a:schemeClr val="tx2">
                    <a:lumMod val="50000"/>
                  </a:schemeClr>
                </a:solidFill>
                <a:latin typeface="Cambria" panose="02040503050406030204" pitchFamily="18" charset="0"/>
                <a:ea typeface="Cambria" panose="02040503050406030204" pitchFamily="18" charset="0"/>
              </a:rPr>
              <a:t>του συνόλου των λευχαιμιών</a:t>
            </a:r>
          </a:p>
          <a:p>
            <a:pPr algn="ctr" eaLnBrk="1" hangingPunct="1">
              <a:buFont typeface="Wingdings 2" panose="05020102010507070707" pitchFamily="18" charset="2"/>
              <a:buNone/>
            </a:pPr>
            <a:r>
              <a:rPr lang="el-GR" altLang="el-GR" b="1" dirty="0">
                <a:solidFill>
                  <a:schemeClr val="tx2">
                    <a:lumMod val="50000"/>
                  </a:schemeClr>
                </a:solidFill>
                <a:latin typeface="Cambria" panose="02040503050406030204" pitchFamily="18" charset="0"/>
                <a:ea typeface="Cambria" panose="02040503050406030204" pitchFamily="18" charset="0"/>
              </a:rPr>
              <a:t>σε παιδιά/εφήβους</a:t>
            </a:r>
            <a:endParaRPr lang="en-US" altLang="el-GR" b="1" dirty="0">
              <a:solidFill>
                <a:schemeClr val="tx2">
                  <a:lumMod val="50000"/>
                </a:schemeClr>
              </a:solidFill>
              <a:latin typeface="Cambria" panose="02040503050406030204" pitchFamily="18" charset="0"/>
              <a:ea typeface="Cambria" panose="02040503050406030204" pitchFamily="18" charset="0"/>
            </a:endParaRPr>
          </a:p>
          <a:p>
            <a:pPr algn="ctr" eaLnBrk="1" hangingPunct="1">
              <a:buFont typeface="Wingdings 2" panose="05020102010507070707" pitchFamily="18" charset="2"/>
              <a:buNone/>
            </a:pPr>
            <a:r>
              <a:rPr lang="en-US" altLang="el-GR" b="1" dirty="0">
                <a:solidFill>
                  <a:schemeClr val="tx2">
                    <a:lumMod val="50000"/>
                  </a:schemeClr>
                </a:solidFill>
                <a:latin typeface="Cambria" panose="02040503050406030204" pitchFamily="18" charset="0"/>
                <a:ea typeface="Cambria" panose="02040503050406030204" pitchFamily="18" charset="0"/>
              </a:rPr>
              <a:t>Of acute </a:t>
            </a:r>
            <a:r>
              <a:rPr lang="en-US" altLang="el-GR" b="1" dirty="0" err="1">
                <a:solidFill>
                  <a:schemeClr val="tx2">
                    <a:lumMod val="50000"/>
                  </a:schemeClr>
                </a:solidFill>
                <a:latin typeface="Cambria" panose="02040503050406030204" pitchFamily="18" charset="0"/>
                <a:ea typeface="Cambria" panose="02040503050406030204" pitchFamily="18" charset="0"/>
              </a:rPr>
              <a:t>leykemias</a:t>
            </a:r>
            <a:r>
              <a:rPr lang="en-US" altLang="el-GR" b="1" dirty="0">
                <a:solidFill>
                  <a:schemeClr val="tx2">
                    <a:lumMod val="50000"/>
                  </a:schemeClr>
                </a:solidFill>
                <a:latin typeface="Cambria" panose="02040503050406030204" pitchFamily="18" charset="0"/>
                <a:ea typeface="Cambria" panose="02040503050406030204" pitchFamily="18" charset="0"/>
              </a:rPr>
              <a:t> in children and adolescents</a:t>
            </a:r>
            <a:endParaRPr lang="el-GR" altLang="el-GR" b="1" dirty="0">
              <a:solidFill>
                <a:schemeClr val="tx2">
                  <a:lumMod val="50000"/>
                </a:schemeClr>
              </a:solidFill>
              <a:latin typeface="Cambria" panose="02040503050406030204" pitchFamily="18" charset="0"/>
              <a:ea typeface="Cambria" panose="02040503050406030204" pitchFamily="18" charset="0"/>
            </a:endParaRPr>
          </a:p>
        </p:txBody>
      </p:sp>
      <p:graphicFrame>
        <p:nvGraphicFramePr>
          <p:cNvPr id="18435" name="4 - Γράφημα">
            <a:extLst>
              <a:ext uri="{FF2B5EF4-FFF2-40B4-BE49-F238E27FC236}">
                <a16:creationId xmlns:a16="http://schemas.microsoft.com/office/drawing/2014/main" id="{EE096D13-4C37-4FCE-85A7-87B6C3307D14}"/>
              </a:ext>
            </a:extLst>
          </p:cNvPr>
          <p:cNvGraphicFramePr>
            <a:graphicFrameLocks/>
          </p:cNvGraphicFramePr>
          <p:nvPr/>
        </p:nvGraphicFramePr>
        <p:xfrm>
          <a:off x="1497013" y="2082800"/>
          <a:ext cx="6197600" cy="4165600"/>
        </p:xfrm>
        <a:graphic>
          <a:graphicData uri="http://schemas.openxmlformats.org/presentationml/2006/ole">
            <mc:AlternateContent xmlns:mc="http://schemas.openxmlformats.org/markup-compatibility/2006">
              <mc:Choice xmlns:v="urn:schemas-microsoft-com:vml" Requires="v">
                <p:oleObj r:id="rId2" imgW="6194073" imgH="4163929" progId="Excel.Chart.8">
                  <p:embed/>
                </p:oleObj>
              </mc:Choice>
              <mc:Fallback>
                <p:oleObj r:id="rId2" imgW="6194073" imgH="4163929" progId="Excel.Chart.8">
                  <p:embed/>
                  <p:pic>
                    <p:nvPicPr>
                      <p:cNvPr id="18435" name="4 - Γράφημα">
                        <a:extLst>
                          <a:ext uri="{FF2B5EF4-FFF2-40B4-BE49-F238E27FC236}">
                            <a16:creationId xmlns:a16="http://schemas.microsoft.com/office/drawing/2014/main" id="{EE096D13-4C37-4FCE-85A7-87B6C3307D1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7013" y="2082800"/>
                        <a:ext cx="619760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5 - Έλλειψη">
            <a:extLst>
              <a:ext uri="{FF2B5EF4-FFF2-40B4-BE49-F238E27FC236}">
                <a16:creationId xmlns:a16="http://schemas.microsoft.com/office/drawing/2014/main" id="{98143006-C5CF-4DA5-964D-D1820F47A119}"/>
              </a:ext>
            </a:extLst>
          </p:cNvPr>
          <p:cNvSpPr/>
          <p:nvPr/>
        </p:nvSpPr>
        <p:spPr>
          <a:xfrm>
            <a:off x="4355976" y="4365625"/>
            <a:ext cx="2303587" cy="576263"/>
          </a:xfrm>
          <a:prstGeom prst="ellipse">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l-GR" b="1" dirty="0">
                <a:solidFill>
                  <a:schemeClr val="tx2">
                    <a:lumMod val="50000"/>
                  </a:schemeClr>
                </a:solidFill>
                <a:latin typeface="Cambria" panose="02040503050406030204" pitchFamily="18" charset="0"/>
                <a:ea typeface="Cambria" panose="02040503050406030204" pitchFamily="18" charset="0"/>
              </a:rPr>
              <a:t>ΛΕΥΧΑΙΜΙΕΣ</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r"/>
            <a:r>
              <a:rPr lang="el-GR" dirty="0" err="1">
                <a:solidFill>
                  <a:schemeClr val="tx2">
                    <a:lumMod val="50000"/>
                  </a:schemeClr>
                </a:solidFill>
                <a:latin typeface="Cambria" panose="02040503050406030204" pitchFamily="18" charset="0"/>
              </a:rPr>
              <a:t>Ταξιν</a:t>
            </a:r>
            <a:r>
              <a:rPr lang="en-US" dirty="0">
                <a:solidFill>
                  <a:schemeClr val="tx2">
                    <a:lumMod val="50000"/>
                  </a:schemeClr>
                </a:solidFill>
                <a:latin typeface="Cambria" panose="02040503050406030204" pitchFamily="18" charset="0"/>
              </a:rPr>
              <a:t>o</a:t>
            </a:r>
            <a:r>
              <a:rPr lang="el-GR" dirty="0" err="1">
                <a:solidFill>
                  <a:schemeClr val="tx2">
                    <a:lumMod val="50000"/>
                  </a:schemeClr>
                </a:solidFill>
                <a:latin typeface="Cambria" panose="02040503050406030204" pitchFamily="18" charset="0"/>
              </a:rPr>
              <a:t>μηση</a:t>
            </a:r>
            <a:br>
              <a:rPr lang="en-US" dirty="0">
                <a:solidFill>
                  <a:schemeClr val="tx2">
                    <a:lumMod val="50000"/>
                  </a:schemeClr>
                </a:solidFill>
                <a:latin typeface="Cambria" panose="02040503050406030204" pitchFamily="18" charset="0"/>
              </a:rPr>
            </a:br>
            <a:r>
              <a:rPr lang="en-US" dirty="0">
                <a:solidFill>
                  <a:schemeClr val="tx2">
                    <a:lumMod val="50000"/>
                  </a:schemeClr>
                </a:solidFill>
                <a:latin typeface="Cambria" panose="02040503050406030204" pitchFamily="18" charset="0"/>
              </a:rPr>
              <a:t>CLASSIFICATION</a:t>
            </a:r>
            <a:r>
              <a:rPr lang="el-GR" dirty="0">
                <a:solidFill>
                  <a:schemeClr val="tx2">
                    <a:lumMod val="50000"/>
                  </a:schemeClr>
                </a:solidFill>
                <a:latin typeface="Cambria" panose="02040503050406030204" pitchFamily="18" charset="0"/>
              </a:rPr>
              <a:t> </a:t>
            </a:r>
          </a:p>
        </p:txBody>
      </p:sp>
      <p:sp>
        <p:nvSpPr>
          <p:cNvPr id="3" name="2 - Θέση περιεχομένου"/>
          <p:cNvSpPr>
            <a:spLocks noGrp="1"/>
          </p:cNvSpPr>
          <p:nvPr>
            <p:ph idx="1"/>
          </p:nvPr>
        </p:nvSpPr>
        <p:spPr>
          <a:xfrm>
            <a:off x="457200" y="1600200"/>
            <a:ext cx="7467600" cy="1612776"/>
          </a:xfrm>
        </p:spPr>
        <p:txBody>
          <a:bodyPr>
            <a:normAutofit fontScale="92500" lnSpcReduction="10000"/>
          </a:bodyPr>
          <a:lstStyle/>
          <a:p>
            <a:pPr>
              <a:buClr>
                <a:schemeClr val="tx2">
                  <a:lumMod val="50000"/>
                </a:schemeClr>
              </a:buClr>
              <a:buFont typeface="Wingdings" panose="05000000000000000000" pitchFamily="2" charset="2"/>
              <a:buChar char="§"/>
            </a:pPr>
            <a:r>
              <a:rPr lang="el-GR" sz="1800" dirty="0">
                <a:solidFill>
                  <a:schemeClr val="tx2">
                    <a:lumMod val="50000"/>
                  </a:schemeClr>
                </a:solidFill>
                <a:latin typeface="Cambria" panose="02040503050406030204" pitchFamily="18" charset="0"/>
              </a:rPr>
              <a:t>Πρωτοπαθείς ή </a:t>
            </a:r>
            <a:r>
              <a:rPr lang="en-US" sz="1800" dirty="0">
                <a:solidFill>
                  <a:schemeClr val="tx2">
                    <a:lumMod val="50000"/>
                  </a:schemeClr>
                </a:solidFill>
                <a:latin typeface="Cambria" panose="02040503050406030204" pitchFamily="18" charset="0"/>
              </a:rPr>
              <a:t>de novo</a:t>
            </a:r>
          </a:p>
          <a:p>
            <a:pPr>
              <a:buClr>
                <a:schemeClr val="tx2">
                  <a:lumMod val="50000"/>
                </a:schemeClr>
              </a:buClr>
              <a:buFont typeface="Wingdings" panose="05000000000000000000" pitchFamily="2" charset="2"/>
              <a:buChar char="§"/>
            </a:pPr>
            <a:r>
              <a:rPr lang="en-US" sz="1800" dirty="0">
                <a:solidFill>
                  <a:schemeClr val="tx2">
                    <a:lumMod val="50000"/>
                  </a:schemeClr>
                </a:solidFill>
                <a:latin typeface="Cambria" panose="02040503050406030204" pitchFamily="18" charset="0"/>
              </a:rPr>
              <a:t> Primary or De novo</a:t>
            </a:r>
            <a:endParaRPr lang="el-GR" sz="1800" dirty="0">
              <a:solidFill>
                <a:schemeClr val="tx2">
                  <a:lumMod val="50000"/>
                </a:schemeClr>
              </a:solidFill>
              <a:latin typeface="Cambria" panose="02040503050406030204" pitchFamily="18" charset="0"/>
            </a:endParaRPr>
          </a:p>
          <a:p>
            <a:pPr>
              <a:buClr>
                <a:schemeClr val="tx2">
                  <a:lumMod val="50000"/>
                </a:schemeClr>
              </a:buClr>
              <a:buFont typeface="Wingdings" panose="05000000000000000000" pitchFamily="2" charset="2"/>
              <a:buChar char="§"/>
            </a:pPr>
            <a:r>
              <a:rPr lang="el-GR" sz="1800" dirty="0">
                <a:solidFill>
                  <a:schemeClr val="tx2">
                    <a:lumMod val="50000"/>
                  </a:schemeClr>
                </a:solidFill>
                <a:latin typeface="Cambria" panose="02040503050406030204" pitchFamily="18" charset="0"/>
              </a:rPr>
              <a:t>Δευτεροπαθείς (</a:t>
            </a:r>
            <a:r>
              <a:rPr lang="el-GR" sz="1800" dirty="0" err="1">
                <a:solidFill>
                  <a:schemeClr val="tx2">
                    <a:lumMod val="50000"/>
                  </a:schemeClr>
                </a:solidFill>
                <a:latin typeface="Cambria" panose="02040503050406030204" pitchFamily="18" charset="0"/>
              </a:rPr>
              <a:t>μυελοϋπερπλαστικό</a:t>
            </a:r>
            <a:r>
              <a:rPr lang="el-GR" sz="1800" dirty="0">
                <a:solidFill>
                  <a:schemeClr val="tx2">
                    <a:lumMod val="50000"/>
                  </a:schemeClr>
                </a:solidFill>
                <a:latin typeface="Cambria" panose="02040503050406030204" pitchFamily="18" charset="0"/>
              </a:rPr>
              <a:t> ή </a:t>
            </a:r>
            <a:r>
              <a:rPr lang="el-GR" sz="1800" dirty="0" err="1">
                <a:solidFill>
                  <a:schemeClr val="tx2">
                    <a:lumMod val="50000"/>
                  </a:schemeClr>
                </a:solidFill>
                <a:latin typeface="Cambria" panose="02040503050406030204" pitchFamily="18" charset="0"/>
              </a:rPr>
              <a:t>δυσπλαστικό</a:t>
            </a:r>
            <a:r>
              <a:rPr lang="el-GR" sz="1800" dirty="0">
                <a:solidFill>
                  <a:schemeClr val="tx2">
                    <a:lumMod val="50000"/>
                  </a:schemeClr>
                </a:solidFill>
                <a:latin typeface="Cambria" panose="02040503050406030204" pitchFamily="18" charset="0"/>
              </a:rPr>
              <a:t> σύνδρομο)</a:t>
            </a:r>
          </a:p>
          <a:p>
            <a:pPr>
              <a:buClr>
                <a:schemeClr val="tx2">
                  <a:lumMod val="50000"/>
                </a:schemeClr>
              </a:buClr>
              <a:buFont typeface="Wingdings" panose="05000000000000000000" pitchFamily="2" charset="2"/>
              <a:buChar char="§"/>
            </a:pPr>
            <a:r>
              <a:rPr lang="el-GR" sz="1800" dirty="0">
                <a:solidFill>
                  <a:schemeClr val="tx2">
                    <a:lumMod val="50000"/>
                  </a:schemeClr>
                </a:solidFill>
                <a:latin typeface="Cambria" panose="02040503050406030204" pitchFamily="18" charset="0"/>
              </a:rPr>
              <a:t>10-20% ύστερα από χημειοθεραπεία</a:t>
            </a:r>
          </a:p>
          <a:p>
            <a:pPr>
              <a:buClr>
                <a:schemeClr val="tx2">
                  <a:lumMod val="50000"/>
                </a:schemeClr>
              </a:buClr>
              <a:buFont typeface="Wingdings" panose="05000000000000000000" pitchFamily="2" charset="2"/>
              <a:buChar char="§"/>
            </a:pPr>
            <a:r>
              <a:rPr lang="el-GR" sz="1800" dirty="0">
                <a:solidFill>
                  <a:schemeClr val="tx2">
                    <a:lumMod val="50000"/>
                  </a:schemeClr>
                </a:solidFill>
                <a:latin typeface="Cambria" panose="02040503050406030204" pitchFamily="18" charset="0"/>
              </a:rPr>
              <a:t>Ταξινόμηση κατά </a:t>
            </a:r>
            <a:r>
              <a:rPr lang="en-US" sz="1800" dirty="0">
                <a:solidFill>
                  <a:schemeClr val="tx2">
                    <a:lumMod val="50000"/>
                  </a:schemeClr>
                </a:solidFill>
                <a:latin typeface="Cambria" panose="02040503050406030204" pitchFamily="18" charset="0"/>
              </a:rPr>
              <a:t>FAB </a:t>
            </a:r>
            <a:r>
              <a:rPr lang="el-GR" sz="1800" dirty="0">
                <a:solidFill>
                  <a:schemeClr val="tx2">
                    <a:lumMod val="50000"/>
                  </a:schemeClr>
                </a:solidFill>
                <a:latin typeface="Cambria" panose="02040503050406030204" pitchFamily="18" charset="0"/>
              </a:rPr>
              <a:t>και κατά </a:t>
            </a:r>
            <a:r>
              <a:rPr lang="en-US" sz="1800" dirty="0">
                <a:solidFill>
                  <a:schemeClr val="tx2">
                    <a:lumMod val="50000"/>
                  </a:schemeClr>
                </a:solidFill>
                <a:latin typeface="Cambria" panose="02040503050406030204" pitchFamily="18" charset="0"/>
              </a:rPr>
              <a:t>WHO</a:t>
            </a:r>
            <a:endParaRPr lang="el-GR" sz="1800" dirty="0">
              <a:solidFill>
                <a:schemeClr val="tx2">
                  <a:lumMod val="50000"/>
                </a:schemeClr>
              </a:solidFill>
              <a:latin typeface="Cambria" panose="02040503050406030204" pitchFamily="18" charset="0"/>
            </a:endParaRPr>
          </a:p>
          <a:p>
            <a:pPr>
              <a:buClr>
                <a:schemeClr val="tx2">
                  <a:lumMod val="50000"/>
                </a:schemeClr>
              </a:buClr>
              <a:buFont typeface="Wingdings" panose="05000000000000000000" pitchFamily="2" charset="2"/>
              <a:buChar char="§"/>
            </a:pPr>
            <a:endParaRPr lang="el-GR" sz="1800" dirty="0">
              <a:solidFill>
                <a:schemeClr val="tx2">
                  <a:lumMod val="50000"/>
                </a:schemeClr>
              </a:solidFill>
              <a:latin typeface="Cambria" panose="02040503050406030204" pitchFamily="18" charset="0"/>
            </a:endParaRPr>
          </a:p>
        </p:txBody>
      </p:sp>
      <p:sp>
        <p:nvSpPr>
          <p:cNvPr id="4" name="Θέση αριθμού διαφάνειας 3"/>
          <p:cNvSpPr>
            <a:spLocks noGrp="1"/>
          </p:cNvSpPr>
          <p:nvPr>
            <p:ph type="sldNum" sz="quarter" idx="12"/>
          </p:nvPr>
        </p:nvSpPr>
        <p:spPr/>
        <p:txBody>
          <a:bodyPr/>
          <a:lstStyle/>
          <a:p>
            <a:pPr>
              <a:defRPr/>
            </a:pPr>
            <a:fld id="{7E55E3B3-0445-4CFC-BED8-763D4409E61F}" type="slidenum">
              <a:rPr lang="el-GR" smtClean="0"/>
              <a:pPr>
                <a:defRPr/>
              </a:pPr>
              <a:t>59</a:t>
            </a:fld>
            <a:endParaRPr lang="el-GR"/>
          </a:p>
        </p:txBody>
      </p:sp>
    </p:spTree>
    <p:extLst>
      <p:ext uri="{BB962C8B-B14F-4D97-AF65-F5344CB8AC3E}">
        <p14:creationId xmlns:p14="http://schemas.microsoft.com/office/powerpoint/2010/main" val="18232644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a:extLst>
              <a:ext uri="{FF2B5EF4-FFF2-40B4-BE49-F238E27FC236}">
                <a16:creationId xmlns:a16="http://schemas.microsoft.com/office/drawing/2014/main" id="{C54DA6F1-F4DC-4A36-9177-7FDAFF4921B5}"/>
              </a:ext>
            </a:extLst>
          </p:cNvPr>
          <p:cNvSpPr>
            <a:spLocks noGrp="1"/>
          </p:cNvSpPr>
          <p:nvPr>
            <p:ph idx="1"/>
          </p:nvPr>
        </p:nvSpPr>
        <p:spPr>
          <a:xfrm>
            <a:off x="1949132" y="2001727"/>
            <a:ext cx="5328592" cy="935761"/>
          </a:xfrm>
        </p:spPr>
        <p:txBody>
          <a:bodyPr>
            <a:normAutofit fontScale="85000" lnSpcReduction="20000"/>
          </a:bodyPr>
          <a:lstStyle/>
          <a:p>
            <a:pPr algn="ctr" eaLnBrk="1" fontAlgn="auto" hangingPunct="1">
              <a:spcAft>
                <a:spcPts val="0"/>
              </a:spcAft>
              <a:buFont typeface="Wingdings 2"/>
              <a:buNone/>
              <a:defRPr/>
            </a:pPr>
            <a:r>
              <a:rPr lang="el-GR" b="1" i="1" dirty="0">
                <a:solidFill>
                  <a:srgbClr val="002060"/>
                </a:solidFill>
                <a:latin typeface="Arial Narrow" pitchFamily="34" charset="0"/>
              </a:rPr>
              <a:t>ΟΜΛ </a:t>
            </a:r>
          </a:p>
          <a:p>
            <a:pPr algn="ctr" eaLnBrk="1" fontAlgn="auto" hangingPunct="1">
              <a:spcAft>
                <a:spcPts val="0"/>
              </a:spcAft>
              <a:buFont typeface="Wingdings 2"/>
              <a:buNone/>
              <a:defRPr/>
            </a:pPr>
            <a:r>
              <a:rPr lang="el-GR" b="1" i="1" dirty="0">
                <a:solidFill>
                  <a:srgbClr val="002060"/>
                </a:solidFill>
                <a:latin typeface="Arial Narrow" pitchFamily="34" charset="0"/>
              </a:rPr>
              <a:t> μορφολογικά  και </a:t>
            </a:r>
            <a:r>
              <a:rPr lang="el-GR" b="1" i="1" dirty="0" err="1">
                <a:solidFill>
                  <a:srgbClr val="002060"/>
                </a:solidFill>
                <a:latin typeface="Arial Narrow" pitchFamily="34" charset="0"/>
              </a:rPr>
              <a:t>ανοσοφαινοτυπικά</a:t>
            </a:r>
            <a:r>
              <a:rPr lang="el-GR" b="1" i="1" dirty="0">
                <a:solidFill>
                  <a:srgbClr val="002060"/>
                </a:solidFill>
                <a:latin typeface="Arial Narrow" pitchFamily="34" charset="0"/>
              </a:rPr>
              <a:t> χαρακτηριστικά  </a:t>
            </a:r>
          </a:p>
          <a:p>
            <a:pPr algn="r" eaLnBrk="1" fontAlgn="auto" hangingPunct="1">
              <a:spcAft>
                <a:spcPts val="0"/>
              </a:spcAft>
              <a:buFont typeface="Wingdings 2"/>
              <a:buNone/>
              <a:defRPr/>
            </a:pPr>
            <a:endParaRPr lang="el-GR" dirty="0"/>
          </a:p>
          <a:p>
            <a:pPr algn="r" eaLnBrk="1" fontAlgn="auto" hangingPunct="1">
              <a:spcAft>
                <a:spcPts val="0"/>
              </a:spcAft>
              <a:buFont typeface="Wingdings 2"/>
              <a:buNone/>
              <a:defRPr/>
            </a:pPr>
            <a:endParaRPr lang="el-GR" dirty="0"/>
          </a:p>
        </p:txBody>
      </p:sp>
      <p:pic>
        <p:nvPicPr>
          <p:cNvPr id="13" name="Picture 1">
            <a:extLst>
              <a:ext uri="{FF2B5EF4-FFF2-40B4-BE49-F238E27FC236}">
                <a16:creationId xmlns:a16="http://schemas.microsoft.com/office/drawing/2014/main" id="{5D4DAB69-9CAE-414E-98B6-B98C5834DC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1916832"/>
            <a:ext cx="1338392" cy="1296144"/>
          </a:xfrm>
          <a:prstGeom prst="rect">
            <a:avLst/>
          </a:prstGeom>
          <a:solidFill>
            <a:srgbClr val="FFFFFF">
              <a:shade val="85000"/>
            </a:srgbClr>
          </a:solidFill>
          <a:ln w="88900" cap="sq">
            <a:solidFill>
              <a:schemeClr val="tx2">
                <a:lumMod val="5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Εικόνα 1">
            <a:extLst>
              <a:ext uri="{FF2B5EF4-FFF2-40B4-BE49-F238E27FC236}">
                <a16:creationId xmlns:a16="http://schemas.microsoft.com/office/drawing/2014/main" id="{27880DB4-4508-47D9-9DCB-D965D1AA544A}"/>
              </a:ext>
            </a:extLst>
          </p:cNvPr>
          <p:cNvPicPr>
            <a:picLocks noChangeAspect="1"/>
          </p:cNvPicPr>
          <p:nvPr/>
        </p:nvPicPr>
        <p:blipFill>
          <a:blip r:embed="rId3"/>
          <a:stretch>
            <a:fillRect/>
          </a:stretch>
        </p:blipFill>
        <p:spPr>
          <a:xfrm>
            <a:off x="6834010" y="1844824"/>
            <a:ext cx="1499746" cy="1444877"/>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19872" y="2549067"/>
            <a:ext cx="5075105" cy="3029932"/>
          </a:xfrm>
          <a:prstGeom prst="rect">
            <a:avLst/>
          </a:prstGeom>
        </p:spPr>
      </p:pic>
      <p:pic>
        <p:nvPicPr>
          <p:cNvPr id="5" name="Picture 4"/>
          <p:cNvPicPr>
            <a:picLocks noChangeAspect="1"/>
          </p:cNvPicPr>
          <p:nvPr/>
        </p:nvPicPr>
        <p:blipFill>
          <a:blip r:embed="rId3"/>
          <a:stretch>
            <a:fillRect/>
          </a:stretch>
        </p:blipFill>
        <p:spPr>
          <a:xfrm>
            <a:off x="899592" y="836712"/>
            <a:ext cx="3461159" cy="2592288"/>
          </a:xfrm>
          <a:prstGeom prst="rect">
            <a:avLst/>
          </a:prstGeom>
        </p:spPr>
      </p:pic>
      <p:sp>
        <p:nvSpPr>
          <p:cNvPr id="6" name="Rectangle 5"/>
          <p:cNvSpPr/>
          <p:nvPr/>
        </p:nvSpPr>
        <p:spPr>
          <a:xfrm>
            <a:off x="4305442" y="1071530"/>
            <a:ext cx="4550413" cy="646331"/>
          </a:xfrm>
          <a:prstGeom prst="rect">
            <a:avLst/>
          </a:prstGeom>
        </p:spPr>
        <p:txBody>
          <a:bodyPr wrap="none">
            <a:spAutoFit/>
          </a:bodyPr>
          <a:lstStyle/>
          <a:p>
            <a:pPr algn="ctr"/>
            <a:r>
              <a:rPr lang="el-GR" b="1" dirty="0">
                <a:solidFill>
                  <a:srgbClr val="C00000"/>
                </a:solidFill>
                <a:latin typeface="Cambria Math" panose="02040503050406030204" pitchFamily="18" charset="0"/>
                <a:ea typeface="Cambria Math" panose="02040503050406030204" pitchFamily="18" charset="0"/>
              </a:rPr>
              <a:t>ΟΜΛ με ελάχιστη διαφοροποίηση (Μ0)</a:t>
            </a:r>
            <a:endParaRPr lang="en-US" b="1" dirty="0">
              <a:solidFill>
                <a:srgbClr val="C00000"/>
              </a:solidFill>
              <a:latin typeface="Cambria Math" panose="02040503050406030204" pitchFamily="18" charset="0"/>
              <a:ea typeface="Cambria Math" panose="02040503050406030204" pitchFamily="18" charset="0"/>
            </a:endParaRPr>
          </a:p>
          <a:p>
            <a:pPr algn="ctr"/>
            <a:r>
              <a:rPr lang="en-US" b="1" dirty="0">
                <a:solidFill>
                  <a:srgbClr val="C00000"/>
                </a:solidFill>
                <a:latin typeface="Cambria Math" panose="02040503050406030204" pitchFamily="18" charset="0"/>
                <a:ea typeface="Cambria Math" panose="02040503050406030204" pitchFamily="18" charset="0"/>
              </a:rPr>
              <a:t>Undifferentiated acute myeloblastic leukemia</a:t>
            </a:r>
            <a:endParaRPr lang="en-US" dirty="0">
              <a:solidFill>
                <a:srgbClr val="C00000"/>
              </a:solidFill>
              <a:latin typeface="Cambria Math" panose="02040503050406030204" pitchFamily="18" charset="0"/>
              <a:ea typeface="Cambria Math" panose="02040503050406030204" pitchFamily="18" charset="0"/>
            </a:endParaRPr>
          </a:p>
        </p:txBody>
      </p:sp>
      <p:sp>
        <p:nvSpPr>
          <p:cNvPr id="7" name="Rectangle 6"/>
          <p:cNvSpPr/>
          <p:nvPr/>
        </p:nvSpPr>
        <p:spPr>
          <a:xfrm>
            <a:off x="304116" y="5949280"/>
            <a:ext cx="7901428" cy="646331"/>
          </a:xfrm>
          <a:prstGeom prst="rect">
            <a:avLst/>
          </a:prstGeom>
        </p:spPr>
        <p:txBody>
          <a:bodyPr wrap="square">
            <a:spAutoFit/>
          </a:bodyPr>
          <a:lstStyle/>
          <a:p>
            <a:r>
              <a:rPr lang="el-GR" b="1" dirty="0">
                <a:solidFill>
                  <a:schemeClr val="tx2">
                    <a:lumMod val="75000"/>
                  </a:schemeClr>
                </a:solidFill>
                <a:latin typeface="Cambria" panose="02040503050406030204" pitchFamily="18" charset="0"/>
                <a:ea typeface="Cambria" panose="02040503050406030204" pitchFamily="18" charset="0"/>
              </a:rPr>
              <a:t>Ανοσοφαινότυπος: </a:t>
            </a:r>
            <a:r>
              <a:rPr lang="en-US" b="1" dirty="0">
                <a:solidFill>
                  <a:schemeClr val="tx2">
                    <a:lumMod val="75000"/>
                  </a:schemeClr>
                </a:solidFill>
                <a:latin typeface="Cambria" panose="02040503050406030204" pitchFamily="18" charset="0"/>
                <a:ea typeface="Cambria" panose="02040503050406030204" pitchFamily="18" charset="0"/>
              </a:rPr>
              <a:t>CD38, CD34, HLA-</a:t>
            </a:r>
            <a:r>
              <a:rPr lang="nl-NL" b="1" dirty="0">
                <a:solidFill>
                  <a:schemeClr val="tx2">
                    <a:lumMod val="75000"/>
                  </a:schemeClr>
                </a:solidFill>
                <a:latin typeface="Cambria" panose="02040503050406030204" pitchFamily="18" charset="0"/>
                <a:ea typeface="Cambria" panose="02040503050406030204" pitchFamily="18" charset="0"/>
              </a:rPr>
              <a:t>DR, CD33 (CD 13, TdT)</a:t>
            </a:r>
          </a:p>
          <a:p>
            <a:r>
              <a:rPr lang="en-US" b="1" dirty="0">
                <a:solidFill>
                  <a:schemeClr val="tx2">
                    <a:lumMod val="75000"/>
                  </a:schemeClr>
                </a:solidFill>
                <a:latin typeface="Cambria" panose="02040503050406030204" pitchFamily="18" charset="0"/>
                <a:ea typeface="Cambria" panose="02040503050406030204" pitchFamily="18" charset="0"/>
              </a:rPr>
              <a:t>CD7 </a:t>
            </a:r>
            <a:r>
              <a:rPr lang="el-GR" b="1" dirty="0">
                <a:solidFill>
                  <a:schemeClr val="tx2">
                    <a:lumMod val="75000"/>
                  </a:schemeClr>
                </a:solidFill>
                <a:latin typeface="Cambria" panose="02040503050406030204" pitchFamily="18" charset="0"/>
                <a:ea typeface="Cambria" panose="02040503050406030204" pitchFamily="18" charset="0"/>
              </a:rPr>
              <a:t>στο 40%</a:t>
            </a:r>
            <a:endParaRPr lang="en-US" dirty="0">
              <a:solidFill>
                <a:schemeClr val="tx2">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343616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39952" y="2545412"/>
            <a:ext cx="4047546" cy="2952328"/>
          </a:xfrm>
          <a:prstGeom prst="rect">
            <a:avLst/>
          </a:prstGeom>
        </p:spPr>
      </p:pic>
      <p:sp>
        <p:nvSpPr>
          <p:cNvPr id="3" name="Rectangle 2"/>
          <p:cNvSpPr/>
          <p:nvPr/>
        </p:nvSpPr>
        <p:spPr>
          <a:xfrm>
            <a:off x="1043608" y="476672"/>
            <a:ext cx="7488832" cy="1569660"/>
          </a:xfrm>
          <a:prstGeom prst="rect">
            <a:avLst/>
          </a:prstGeom>
        </p:spPr>
        <p:txBody>
          <a:bodyPr wrap="square">
            <a:spAutoFit/>
          </a:bodyPr>
          <a:lstStyle/>
          <a:p>
            <a:r>
              <a:rPr lang="el-GR" sz="2000" b="1" dirty="0">
                <a:solidFill>
                  <a:srgbClr val="C00000"/>
                </a:solidFill>
                <a:latin typeface="Cambria Math" panose="02040503050406030204" pitchFamily="18" charset="0"/>
                <a:ea typeface="Cambria Math" panose="02040503050406030204" pitchFamily="18" charset="0"/>
              </a:rPr>
              <a:t>ΟΜΛ χωρίς ωρίμανση (Μ1)</a:t>
            </a:r>
            <a:endParaRPr lang="en-US" sz="2000" b="1" dirty="0">
              <a:solidFill>
                <a:srgbClr val="C00000"/>
              </a:solidFill>
              <a:latin typeface="Cambria Math" panose="02040503050406030204" pitchFamily="18" charset="0"/>
              <a:ea typeface="Cambria Math" panose="02040503050406030204" pitchFamily="18" charset="0"/>
            </a:endParaRPr>
          </a:p>
          <a:p>
            <a:r>
              <a:rPr lang="en-US" sz="2000" b="1" dirty="0">
                <a:solidFill>
                  <a:srgbClr val="C00000"/>
                </a:solidFill>
                <a:latin typeface="Cambria Math" panose="02040503050406030204" pitchFamily="18" charset="0"/>
                <a:ea typeface="Cambria Math" panose="02040503050406030204" pitchFamily="18" charset="0"/>
              </a:rPr>
              <a:t>Greater number of myeloblasts with &lt;10% granulocytic differentiation</a:t>
            </a:r>
            <a:endParaRPr lang="el-GR" b="1" dirty="0">
              <a:solidFill>
                <a:srgbClr val="FF0000"/>
              </a:solidFill>
              <a:latin typeface="Calibri-Bold"/>
            </a:endParaRPr>
          </a:p>
          <a:p>
            <a:r>
              <a:rPr lang="el-GR" b="1" dirty="0">
                <a:solidFill>
                  <a:schemeClr val="tx2">
                    <a:lumMod val="75000"/>
                  </a:schemeClr>
                </a:solidFill>
                <a:latin typeface="Cambria" panose="02040503050406030204" pitchFamily="18" charset="0"/>
              </a:rPr>
              <a:t>Ανοσοφαινότυπος: </a:t>
            </a:r>
            <a:r>
              <a:rPr lang="en-US" b="1" dirty="0">
                <a:solidFill>
                  <a:schemeClr val="tx2">
                    <a:lumMod val="75000"/>
                  </a:schemeClr>
                </a:solidFill>
                <a:latin typeface="Cambria" panose="02040503050406030204" pitchFamily="18" charset="0"/>
              </a:rPr>
              <a:t>CD 13,CD 33,CD117, CDw65, HLA-DR,MPO</a:t>
            </a:r>
          </a:p>
          <a:p>
            <a:r>
              <a:rPr lang="en-US" b="1" dirty="0">
                <a:solidFill>
                  <a:schemeClr val="tx2">
                    <a:lumMod val="75000"/>
                  </a:schemeClr>
                </a:solidFill>
                <a:latin typeface="Cambria" panose="02040503050406030204" pitchFamily="18" charset="0"/>
              </a:rPr>
              <a:t>(CD 11c, CD 14, CD 15)</a:t>
            </a:r>
            <a:endParaRPr lang="en-US" dirty="0">
              <a:solidFill>
                <a:schemeClr val="tx2">
                  <a:lumMod val="75000"/>
                </a:schemeClr>
              </a:solidFill>
              <a:latin typeface="Cambria" panose="02040503050406030204" pitchFamily="18" charset="0"/>
            </a:endParaRPr>
          </a:p>
        </p:txBody>
      </p:sp>
      <p:pic>
        <p:nvPicPr>
          <p:cNvPr id="4" name="Picture 2" descr="http://home.kku.ac.th/acamed/kanchana/p72.jpg">
            <a:extLst>
              <a:ext uri="{FF2B5EF4-FFF2-40B4-BE49-F238E27FC236}">
                <a16:creationId xmlns:a16="http://schemas.microsoft.com/office/drawing/2014/main" id="{BC8FDB3C-D195-48E8-B11E-93650877D7AD}"/>
              </a:ext>
            </a:extLst>
          </p:cNvPr>
          <p:cNvPicPr>
            <a:picLocks noChangeAspect="1" noChangeArrowheads="1"/>
          </p:cNvPicPr>
          <p:nvPr/>
        </p:nvPicPr>
        <p:blipFill rotWithShape="1">
          <a:blip r:embed="rId3"/>
          <a:srcRect t="1178" r="50947"/>
          <a:stretch/>
        </p:blipFill>
        <p:spPr bwMode="auto">
          <a:xfrm>
            <a:off x="683568" y="2204864"/>
            <a:ext cx="3096413" cy="4065473"/>
          </a:xfrm>
          <a:prstGeom prst="rect">
            <a:avLst/>
          </a:prstGeom>
          <a:noFill/>
          <a:ln>
            <a:solidFill>
              <a:schemeClr val="tx1"/>
            </a:solidFill>
          </a:ln>
        </p:spPr>
      </p:pic>
    </p:spTree>
    <p:extLst>
      <p:ext uri="{BB962C8B-B14F-4D97-AF65-F5344CB8AC3E}">
        <p14:creationId xmlns:p14="http://schemas.microsoft.com/office/powerpoint/2010/main" val="10141874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15816" y="404664"/>
            <a:ext cx="5472608" cy="1015663"/>
          </a:xfrm>
          <a:prstGeom prst="rect">
            <a:avLst/>
          </a:prstGeom>
        </p:spPr>
        <p:txBody>
          <a:bodyPr wrap="square">
            <a:spAutoFit/>
          </a:bodyPr>
          <a:lstStyle/>
          <a:p>
            <a:r>
              <a:rPr lang="el-GR" sz="2000" b="1" dirty="0">
                <a:solidFill>
                  <a:srgbClr val="C00000"/>
                </a:solidFill>
                <a:latin typeface="Cambria" panose="02040503050406030204" pitchFamily="18" charset="0"/>
                <a:ea typeface="Cambria" panose="02040503050406030204" pitchFamily="18" charset="0"/>
              </a:rPr>
              <a:t>ΟΜΛ με ωρίμανση (Μ2)</a:t>
            </a:r>
            <a:endParaRPr lang="en-US" sz="2000" b="1" dirty="0">
              <a:solidFill>
                <a:srgbClr val="C00000"/>
              </a:solidFill>
              <a:latin typeface="Cambria" panose="02040503050406030204" pitchFamily="18" charset="0"/>
              <a:ea typeface="Cambria" panose="02040503050406030204" pitchFamily="18" charset="0"/>
            </a:endParaRPr>
          </a:p>
          <a:p>
            <a:r>
              <a:rPr lang="en-US" sz="2000" b="1" dirty="0">
                <a:solidFill>
                  <a:srgbClr val="C00000"/>
                </a:solidFill>
                <a:latin typeface="Cambria" panose="02040503050406030204" pitchFamily="18" charset="0"/>
                <a:ea typeface="Cambria" panose="02040503050406030204" pitchFamily="18" charset="0"/>
              </a:rPr>
              <a:t>Myeloblasts in greater number with granulocytic differentiation &gt;10%</a:t>
            </a:r>
            <a:endParaRPr lang="en-US" sz="2000" dirty="0">
              <a:solidFill>
                <a:srgbClr val="C00000"/>
              </a:solidFill>
              <a:latin typeface="Cambria" panose="02040503050406030204" pitchFamily="18" charset="0"/>
              <a:ea typeface="Cambria" panose="02040503050406030204" pitchFamily="18" charset="0"/>
            </a:endParaRPr>
          </a:p>
        </p:txBody>
      </p:sp>
      <p:sp>
        <p:nvSpPr>
          <p:cNvPr id="3" name="Rectangle 2"/>
          <p:cNvSpPr/>
          <p:nvPr/>
        </p:nvSpPr>
        <p:spPr>
          <a:xfrm>
            <a:off x="704544" y="5785715"/>
            <a:ext cx="7416824" cy="646331"/>
          </a:xfrm>
          <a:prstGeom prst="rect">
            <a:avLst/>
          </a:prstGeom>
        </p:spPr>
        <p:txBody>
          <a:bodyPr wrap="square">
            <a:spAutoFit/>
          </a:bodyPr>
          <a:lstStyle/>
          <a:p>
            <a:r>
              <a:rPr lang="el-GR" b="1" dirty="0">
                <a:solidFill>
                  <a:schemeClr val="tx2">
                    <a:lumMod val="75000"/>
                  </a:schemeClr>
                </a:solidFill>
                <a:latin typeface="Cambria" panose="02040503050406030204" pitchFamily="18" charset="0"/>
                <a:ea typeface="Cambria" panose="02040503050406030204" pitchFamily="18" charset="0"/>
              </a:rPr>
              <a:t>Ανοσοφαινότυπος: </a:t>
            </a:r>
            <a:r>
              <a:rPr lang="en-US" b="1" dirty="0">
                <a:solidFill>
                  <a:schemeClr val="tx2">
                    <a:lumMod val="75000"/>
                  </a:schemeClr>
                </a:solidFill>
                <a:latin typeface="Cambria" panose="02040503050406030204" pitchFamily="18" charset="0"/>
                <a:ea typeface="Cambria" panose="02040503050406030204" pitchFamily="18" charset="0"/>
              </a:rPr>
              <a:t>CD13, CD1 5, CD33, CDw65, MPO,CD11b</a:t>
            </a:r>
          </a:p>
          <a:p>
            <a:r>
              <a:rPr lang="en-US" b="1" dirty="0">
                <a:solidFill>
                  <a:schemeClr val="tx2">
                    <a:lumMod val="75000"/>
                  </a:schemeClr>
                </a:solidFill>
                <a:latin typeface="Cambria" panose="02040503050406030204" pitchFamily="18" charset="0"/>
                <a:ea typeface="Cambria" panose="02040503050406030204" pitchFamily="18" charset="0"/>
              </a:rPr>
              <a:t>(HLA-DR,CD34,CD117)</a:t>
            </a:r>
            <a:endParaRPr lang="en-US" dirty="0">
              <a:solidFill>
                <a:schemeClr val="tx2">
                  <a:lumMod val="75000"/>
                </a:schemeClr>
              </a:solidFill>
              <a:latin typeface="Cambria" panose="02040503050406030204" pitchFamily="18" charset="0"/>
              <a:ea typeface="Cambria" panose="02040503050406030204" pitchFamily="18" charset="0"/>
            </a:endParaRPr>
          </a:p>
        </p:txBody>
      </p:sp>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4572000" y="1883970"/>
            <a:ext cx="3439263" cy="3264417"/>
          </a:xfrm>
          <a:prstGeom prst="rect">
            <a:avLst/>
          </a:prstGeom>
        </p:spPr>
      </p:pic>
      <p:pic>
        <p:nvPicPr>
          <p:cNvPr id="7" name="Picture 2" descr="http://home.kku.ac.th/acamed/kanchana/p72.jpg">
            <a:extLst>
              <a:ext uri="{FF2B5EF4-FFF2-40B4-BE49-F238E27FC236}">
                <a16:creationId xmlns:a16="http://schemas.microsoft.com/office/drawing/2014/main" id="{DEFF416E-408B-45D2-ABCC-ACC7577DED5C}"/>
              </a:ext>
            </a:extLst>
          </p:cNvPr>
          <p:cNvPicPr>
            <a:picLocks noChangeAspect="1" noChangeArrowheads="1"/>
          </p:cNvPicPr>
          <p:nvPr/>
        </p:nvPicPr>
        <p:blipFill rotWithShape="1">
          <a:blip r:embed="rId4"/>
          <a:srcRect l="51894" t="-275"/>
          <a:stretch/>
        </p:blipFill>
        <p:spPr bwMode="auto">
          <a:xfrm>
            <a:off x="611560" y="1452338"/>
            <a:ext cx="3657380" cy="4127683"/>
          </a:xfrm>
          <a:prstGeom prst="rect">
            <a:avLst/>
          </a:prstGeom>
          <a:noFill/>
          <a:ln>
            <a:solidFill>
              <a:schemeClr val="tx1"/>
            </a:solidFill>
          </a:ln>
        </p:spPr>
      </p:pic>
    </p:spTree>
    <p:extLst>
      <p:ext uri="{BB962C8B-B14F-4D97-AF65-F5344CB8AC3E}">
        <p14:creationId xmlns:p14="http://schemas.microsoft.com/office/powerpoint/2010/main" val="21371416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83922" y="258194"/>
            <a:ext cx="7676509" cy="1015663"/>
          </a:xfrm>
          <a:prstGeom prst="rect">
            <a:avLst/>
          </a:prstGeom>
        </p:spPr>
        <p:txBody>
          <a:bodyPr wrap="square">
            <a:spAutoFit/>
          </a:bodyPr>
          <a:lstStyle/>
          <a:p>
            <a:pPr algn="r"/>
            <a:r>
              <a:rPr lang="el-GR" sz="2000" b="1" dirty="0">
                <a:solidFill>
                  <a:srgbClr val="C00000"/>
                </a:solidFill>
                <a:latin typeface="Cambria Math" panose="02040503050406030204" pitchFamily="18" charset="0"/>
                <a:ea typeface="Cambria Math" panose="02040503050406030204" pitchFamily="18" charset="0"/>
              </a:rPr>
              <a:t>Οξεία Προμυελοκυτταρική Λευχαιμία (Μ3)</a:t>
            </a:r>
            <a:endParaRPr lang="en-US" sz="2000" b="1" dirty="0">
              <a:solidFill>
                <a:srgbClr val="C00000"/>
              </a:solidFill>
              <a:latin typeface="Cambria Math" panose="02040503050406030204" pitchFamily="18" charset="0"/>
              <a:ea typeface="Cambria Math" panose="02040503050406030204" pitchFamily="18" charset="0"/>
            </a:endParaRPr>
          </a:p>
          <a:p>
            <a:pPr algn="r"/>
            <a:r>
              <a:rPr lang="en-US" sz="2000" b="1" dirty="0">
                <a:solidFill>
                  <a:srgbClr val="C00000"/>
                </a:solidFill>
                <a:latin typeface="Cambria Math" panose="02040503050406030204" pitchFamily="18" charset="0"/>
                <a:ea typeface="Cambria Math" panose="02040503050406030204" pitchFamily="18" charset="0"/>
              </a:rPr>
              <a:t>Promyelocytes that are </a:t>
            </a:r>
            <a:r>
              <a:rPr lang="en-US" sz="2000" b="1" dirty="0" err="1">
                <a:solidFill>
                  <a:srgbClr val="C00000"/>
                </a:solidFill>
                <a:latin typeface="Cambria Math" panose="02040503050406030204" pitchFamily="18" charset="0"/>
                <a:ea typeface="Cambria Math" panose="02040503050406030204" pitchFamily="18" charset="0"/>
              </a:rPr>
              <a:t>hypergranular</a:t>
            </a:r>
            <a:r>
              <a:rPr lang="en-US" sz="2000" b="1" dirty="0">
                <a:solidFill>
                  <a:srgbClr val="C00000"/>
                </a:solidFill>
                <a:latin typeface="Cambria Math" panose="02040503050406030204" pitchFamily="18" charset="0"/>
                <a:ea typeface="Cambria Math" panose="02040503050406030204" pitchFamily="18" charset="0"/>
              </a:rPr>
              <a:t> with multilobed or bilobed nucleus  with Auer rods formations  </a:t>
            </a:r>
            <a:endParaRPr lang="en-US" sz="2000" dirty="0">
              <a:solidFill>
                <a:srgbClr val="C00000"/>
              </a:solidFill>
              <a:latin typeface="Cambria Math" panose="02040503050406030204" pitchFamily="18" charset="0"/>
              <a:ea typeface="Cambria Math" panose="02040503050406030204" pitchFamily="18" charset="0"/>
            </a:endParaRPr>
          </a:p>
        </p:txBody>
      </p:sp>
      <p:sp>
        <p:nvSpPr>
          <p:cNvPr id="8" name="Rectangle 7"/>
          <p:cNvSpPr/>
          <p:nvPr/>
        </p:nvSpPr>
        <p:spPr>
          <a:xfrm>
            <a:off x="323528" y="5758780"/>
            <a:ext cx="8065501" cy="646331"/>
          </a:xfrm>
          <a:prstGeom prst="rect">
            <a:avLst/>
          </a:prstGeom>
        </p:spPr>
        <p:txBody>
          <a:bodyPr wrap="square">
            <a:spAutoFit/>
          </a:bodyPr>
          <a:lstStyle/>
          <a:p>
            <a:r>
              <a:rPr lang="el-GR" b="1" dirty="0">
                <a:solidFill>
                  <a:schemeClr val="tx2">
                    <a:lumMod val="50000"/>
                  </a:schemeClr>
                </a:solidFill>
                <a:latin typeface="Cambria" panose="02040503050406030204" pitchFamily="18" charset="0"/>
              </a:rPr>
              <a:t>Ανοσοφαινότυπος:</a:t>
            </a:r>
          </a:p>
          <a:p>
            <a:pPr algn="just"/>
            <a:r>
              <a:rPr lang="en-US" b="1" dirty="0">
                <a:solidFill>
                  <a:schemeClr val="tx2">
                    <a:lumMod val="50000"/>
                  </a:schemeClr>
                </a:solidFill>
                <a:latin typeface="Cambria" panose="02040503050406030204" pitchFamily="18" charset="0"/>
              </a:rPr>
              <a:t>MPO,CD33,CD13,CD117: (+), HLA-DR,CD34,</a:t>
            </a:r>
            <a:r>
              <a:rPr lang="el-GR" b="1" dirty="0">
                <a:solidFill>
                  <a:schemeClr val="tx2">
                    <a:lumMod val="50000"/>
                  </a:schemeClr>
                </a:solidFill>
                <a:latin typeface="Cambria" panose="02040503050406030204" pitchFamily="18" charset="0"/>
              </a:rPr>
              <a:t> </a:t>
            </a:r>
            <a:r>
              <a:rPr lang="en-US" b="1" dirty="0">
                <a:solidFill>
                  <a:schemeClr val="tx2">
                    <a:lumMod val="50000"/>
                  </a:schemeClr>
                </a:solidFill>
                <a:latin typeface="Cambria" panose="02040503050406030204" pitchFamily="18" charset="0"/>
              </a:rPr>
              <a:t>CD18,CD11a,CD11b(-)</a:t>
            </a:r>
            <a:endParaRPr lang="en-US" dirty="0">
              <a:solidFill>
                <a:schemeClr val="tx2">
                  <a:lumMod val="50000"/>
                </a:schemeClr>
              </a:solidFill>
              <a:latin typeface="Cambria" panose="02040503050406030204" pitchFamily="18" charset="0"/>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7850" y="1990656"/>
            <a:ext cx="3226655" cy="2419991"/>
          </a:xfrm>
          <a:prstGeom prst="rect">
            <a:avLst/>
          </a:prstGeom>
        </p:spPr>
      </p:pic>
      <p:pic>
        <p:nvPicPr>
          <p:cNvPr id="9" name="Picture 2" descr="http://upload.wikimedia.org/wikipedia/commons/9/93/AML-M3.jpg">
            <a:extLst>
              <a:ext uri="{FF2B5EF4-FFF2-40B4-BE49-F238E27FC236}">
                <a16:creationId xmlns:a16="http://schemas.microsoft.com/office/drawing/2014/main" id="{2ECCA0C5-5FB7-4B7F-980A-323974DE8401}"/>
              </a:ext>
            </a:extLst>
          </p:cNvPr>
          <p:cNvPicPr>
            <a:picLocks noChangeAspect="1" noChangeArrowheads="1"/>
          </p:cNvPicPr>
          <p:nvPr/>
        </p:nvPicPr>
        <p:blipFill>
          <a:blip r:embed="rId3"/>
          <a:srcRect/>
          <a:stretch>
            <a:fillRect/>
          </a:stretch>
        </p:blipFill>
        <p:spPr bwMode="auto">
          <a:xfrm>
            <a:off x="683568" y="1581633"/>
            <a:ext cx="4643115" cy="3292625"/>
          </a:xfrm>
          <a:prstGeom prst="rect">
            <a:avLst/>
          </a:prstGeom>
          <a:noFill/>
          <a:ln>
            <a:solidFill>
              <a:schemeClr val="tx1"/>
            </a:solidFill>
          </a:ln>
        </p:spPr>
      </p:pic>
    </p:spTree>
    <p:extLst>
      <p:ext uri="{BB962C8B-B14F-4D97-AF65-F5344CB8AC3E}">
        <p14:creationId xmlns:p14="http://schemas.microsoft.com/office/powerpoint/2010/main" val="41068447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540441" y="1738319"/>
            <a:ext cx="3888432" cy="2961783"/>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980728"/>
            <a:ext cx="2781768" cy="2238483"/>
          </a:xfrm>
          <a:prstGeom prst="rect">
            <a:avLst/>
          </a:prstGeom>
        </p:spPr>
      </p:pic>
      <p:sp>
        <p:nvSpPr>
          <p:cNvPr id="4" name="Rectangle 3"/>
          <p:cNvSpPr/>
          <p:nvPr/>
        </p:nvSpPr>
        <p:spPr>
          <a:xfrm>
            <a:off x="539552" y="471346"/>
            <a:ext cx="4572000" cy="707886"/>
          </a:xfrm>
          <a:prstGeom prst="rect">
            <a:avLst/>
          </a:prstGeom>
        </p:spPr>
        <p:txBody>
          <a:bodyPr>
            <a:spAutoFit/>
          </a:bodyPr>
          <a:lstStyle/>
          <a:p>
            <a:pPr algn="ctr"/>
            <a:r>
              <a:rPr lang="el-GR" sz="2000" b="1" dirty="0">
                <a:solidFill>
                  <a:srgbClr val="C00000"/>
                </a:solidFill>
                <a:latin typeface="Cambria Math" panose="02040503050406030204" pitchFamily="18" charset="0"/>
                <a:ea typeface="Cambria Math" panose="02040503050406030204" pitchFamily="18" charset="0"/>
              </a:rPr>
              <a:t>Οξεία Προμυελοκυτταρική Λευχαιμία (Μ3</a:t>
            </a:r>
            <a:r>
              <a:rPr lang="en-US" sz="2000" b="1" dirty="0">
                <a:solidFill>
                  <a:srgbClr val="C00000"/>
                </a:solidFill>
                <a:latin typeface="Cambria Math" panose="02040503050406030204" pitchFamily="18" charset="0"/>
                <a:ea typeface="Cambria Math" panose="02040503050406030204" pitchFamily="18" charset="0"/>
              </a:rPr>
              <a:t>v</a:t>
            </a:r>
            <a:r>
              <a:rPr lang="el-GR" sz="2000" b="1" dirty="0">
                <a:solidFill>
                  <a:srgbClr val="C00000"/>
                </a:solidFill>
                <a:latin typeface="Cambria Math" panose="02040503050406030204" pitchFamily="18" charset="0"/>
                <a:ea typeface="Cambria Math" panose="02040503050406030204" pitchFamily="18" charset="0"/>
              </a:rPr>
              <a:t>)</a:t>
            </a:r>
            <a:endParaRPr lang="en-US" sz="2000" dirty="0">
              <a:solidFill>
                <a:srgbClr val="C00000"/>
              </a:solidFill>
              <a:latin typeface="Cambria Math" panose="02040503050406030204" pitchFamily="18" charset="0"/>
              <a:ea typeface="Cambria Math" panose="02040503050406030204" pitchFamily="18"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21025" y="4005064"/>
            <a:ext cx="2781768" cy="2238484"/>
          </a:xfrm>
          <a:prstGeom prst="rect">
            <a:avLst/>
          </a:prstGeom>
        </p:spPr>
      </p:pic>
    </p:spTree>
    <p:extLst>
      <p:ext uri="{BB962C8B-B14F-4D97-AF65-F5344CB8AC3E}">
        <p14:creationId xmlns:p14="http://schemas.microsoft.com/office/powerpoint/2010/main" val="42510622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69729" y="485046"/>
            <a:ext cx="4965334" cy="707886"/>
          </a:xfrm>
          <a:prstGeom prst="rect">
            <a:avLst/>
          </a:prstGeom>
        </p:spPr>
        <p:txBody>
          <a:bodyPr wrap="none">
            <a:spAutoFit/>
          </a:bodyPr>
          <a:lstStyle/>
          <a:p>
            <a:pPr algn="ctr"/>
            <a:r>
              <a:rPr lang="el-GR" sz="2000" b="1" dirty="0">
                <a:solidFill>
                  <a:srgbClr val="C00000"/>
                </a:solidFill>
                <a:latin typeface="Cambria Math" panose="02040503050406030204" pitchFamily="18" charset="0"/>
                <a:ea typeface="Cambria Math" panose="02040503050406030204" pitchFamily="18" charset="0"/>
              </a:rPr>
              <a:t>Οξεία </a:t>
            </a:r>
            <a:r>
              <a:rPr lang="el-GR" sz="2000" b="1" dirty="0" err="1">
                <a:solidFill>
                  <a:srgbClr val="C00000"/>
                </a:solidFill>
                <a:latin typeface="Cambria Math" panose="02040503050406030204" pitchFamily="18" charset="0"/>
                <a:ea typeface="Cambria Math" panose="02040503050406030204" pitchFamily="18" charset="0"/>
              </a:rPr>
              <a:t>Μυελομονοκυτταρική</a:t>
            </a:r>
            <a:r>
              <a:rPr lang="el-GR" sz="2000" b="1" dirty="0">
                <a:solidFill>
                  <a:srgbClr val="C00000"/>
                </a:solidFill>
                <a:latin typeface="Cambria Math" panose="02040503050406030204" pitchFamily="18" charset="0"/>
                <a:ea typeface="Cambria Math" panose="02040503050406030204" pitchFamily="18" charset="0"/>
              </a:rPr>
              <a:t> Λευχαιμία (Μ4)</a:t>
            </a:r>
            <a:endParaRPr lang="en-US" sz="2000" b="1" dirty="0">
              <a:solidFill>
                <a:srgbClr val="C00000"/>
              </a:solidFill>
              <a:latin typeface="Cambria Math" panose="02040503050406030204" pitchFamily="18" charset="0"/>
              <a:ea typeface="Cambria Math" panose="02040503050406030204" pitchFamily="18" charset="0"/>
            </a:endParaRPr>
          </a:p>
          <a:p>
            <a:pPr algn="ctr"/>
            <a:r>
              <a:rPr lang="en-US" sz="2000" b="1" dirty="0">
                <a:solidFill>
                  <a:srgbClr val="C00000"/>
                </a:solidFill>
                <a:latin typeface="Cambria Math" panose="02040503050406030204" pitchFamily="18" charset="0"/>
                <a:ea typeface="Cambria Math" panose="02040503050406030204" pitchFamily="18" charset="0"/>
              </a:rPr>
              <a:t>&gt;20% but &lt;80% monocytes</a:t>
            </a:r>
            <a:endParaRPr lang="en-US" sz="2000" dirty="0">
              <a:solidFill>
                <a:srgbClr val="C00000"/>
              </a:solidFill>
              <a:latin typeface="Cambria Math" panose="02040503050406030204" pitchFamily="18" charset="0"/>
              <a:ea typeface="Cambria Math" panose="02040503050406030204" pitchFamily="18" charset="0"/>
            </a:endParaRPr>
          </a:p>
        </p:txBody>
      </p:sp>
      <p:sp>
        <p:nvSpPr>
          <p:cNvPr id="3" name="Rectangle 2"/>
          <p:cNvSpPr/>
          <p:nvPr/>
        </p:nvSpPr>
        <p:spPr>
          <a:xfrm>
            <a:off x="581876" y="5805264"/>
            <a:ext cx="7632848" cy="646331"/>
          </a:xfrm>
          <a:prstGeom prst="rect">
            <a:avLst/>
          </a:prstGeom>
        </p:spPr>
        <p:txBody>
          <a:bodyPr wrap="square">
            <a:spAutoFit/>
          </a:bodyPr>
          <a:lstStyle/>
          <a:p>
            <a:r>
              <a:rPr lang="el-GR" b="1" dirty="0">
                <a:solidFill>
                  <a:schemeClr val="tx2">
                    <a:lumMod val="50000"/>
                  </a:schemeClr>
                </a:solidFill>
                <a:latin typeface="Cambria" panose="02040503050406030204" pitchFamily="18" charset="0"/>
                <a:cs typeface="AngsanaUPC" panose="02020603050405020304" pitchFamily="18" charset="-34"/>
              </a:rPr>
              <a:t>Ανοσοφαινότυπος: CD 11c, CD13, CD14, CD 33, CD 34,</a:t>
            </a:r>
            <a:r>
              <a:rPr lang="en-US" b="1" dirty="0">
                <a:solidFill>
                  <a:schemeClr val="tx2">
                    <a:lumMod val="50000"/>
                  </a:schemeClr>
                </a:solidFill>
                <a:latin typeface="Cambria" panose="02040503050406030204" pitchFamily="18" charset="0"/>
                <a:cs typeface="AngsanaUPC" panose="02020603050405020304" pitchFamily="18" charset="-34"/>
              </a:rPr>
              <a:t>CD 36, CDw65, HLA-DR, MPO</a:t>
            </a:r>
            <a:endParaRPr lang="en-US" dirty="0">
              <a:solidFill>
                <a:schemeClr val="tx2">
                  <a:lumMod val="50000"/>
                </a:schemeClr>
              </a:solidFill>
              <a:latin typeface="Cambria" panose="02040503050406030204" pitchFamily="18" charset="0"/>
              <a:cs typeface="AngsanaUPC" panose="02020603050405020304" pitchFamily="18" charset="-34"/>
            </a:endParaRPr>
          </a:p>
        </p:txBody>
      </p:sp>
      <p:pic>
        <p:nvPicPr>
          <p:cNvPr id="6" name="Picture 2" descr="http://upload.wikimedia.org/wikipedia/commons/6/6f/AML-M4.jpg">
            <a:extLst>
              <a:ext uri="{FF2B5EF4-FFF2-40B4-BE49-F238E27FC236}">
                <a16:creationId xmlns:a16="http://schemas.microsoft.com/office/drawing/2014/main" id="{7828507C-6A54-4AFC-9C0D-49862861EFEE}"/>
              </a:ext>
            </a:extLst>
          </p:cNvPr>
          <p:cNvPicPr>
            <a:picLocks noChangeAspect="1" noChangeArrowheads="1"/>
          </p:cNvPicPr>
          <p:nvPr/>
        </p:nvPicPr>
        <p:blipFill>
          <a:blip r:embed="rId2"/>
          <a:srcRect/>
          <a:stretch>
            <a:fillRect/>
          </a:stretch>
        </p:blipFill>
        <p:spPr bwMode="auto">
          <a:xfrm>
            <a:off x="1763688" y="1268760"/>
            <a:ext cx="5105254" cy="3600400"/>
          </a:xfrm>
          <a:prstGeom prst="rect">
            <a:avLst/>
          </a:prstGeom>
          <a:noFill/>
          <a:ln>
            <a:solidFill>
              <a:schemeClr val="tx1"/>
            </a:solidFill>
          </a:ln>
        </p:spPr>
      </p:pic>
    </p:spTree>
    <p:extLst>
      <p:ext uri="{BB962C8B-B14F-4D97-AF65-F5344CB8AC3E}">
        <p14:creationId xmlns:p14="http://schemas.microsoft.com/office/powerpoint/2010/main" val="33056776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332656"/>
            <a:ext cx="7200800" cy="1015663"/>
          </a:xfrm>
          <a:prstGeom prst="rect">
            <a:avLst/>
          </a:prstGeom>
        </p:spPr>
        <p:txBody>
          <a:bodyPr wrap="square">
            <a:spAutoFit/>
          </a:bodyPr>
          <a:lstStyle/>
          <a:p>
            <a:pPr algn="ctr"/>
            <a:r>
              <a:rPr lang="el-GR" sz="2000" b="1" dirty="0">
                <a:solidFill>
                  <a:srgbClr val="C00000"/>
                </a:solidFill>
                <a:latin typeface="Cambria Math" panose="02040503050406030204" pitchFamily="18" charset="0"/>
                <a:ea typeface="Cambria Math" panose="02040503050406030204" pitchFamily="18" charset="0"/>
              </a:rPr>
              <a:t>Οξεία Μονοβλαστική (Μ5a)/ Οξεία Μονοκυτταρική</a:t>
            </a:r>
          </a:p>
          <a:p>
            <a:pPr algn="ctr"/>
            <a:r>
              <a:rPr lang="el-GR" sz="2000" b="1" dirty="0">
                <a:solidFill>
                  <a:srgbClr val="C00000"/>
                </a:solidFill>
                <a:latin typeface="Cambria Math" panose="02040503050406030204" pitchFamily="18" charset="0"/>
                <a:ea typeface="Cambria Math" panose="02040503050406030204" pitchFamily="18" charset="0"/>
              </a:rPr>
              <a:t>Λευχαιμία (Μ5</a:t>
            </a:r>
            <a:r>
              <a:rPr lang="en-US" sz="2000" b="1" dirty="0">
                <a:solidFill>
                  <a:srgbClr val="C00000"/>
                </a:solidFill>
                <a:latin typeface="Cambria Math" panose="02040503050406030204" pitchFamily="18" charset="0"/>
                <a:ea typeface="Cambria Math" panose="02040503050406030204" pitchFamily="18" charset="0"/>
              </a:rPr>
              <a:t>b)</a:t>
            </a:r>
          </a:p>
          <a:p>
            <a:pPr algn="ctr"/>
            <a:r>
              <a:rPr lang="en-US" sz="2000" b="1" dirty="0" err="1">
                <a:solidFill>
                  <a:srgbClr val="C00000"/>
                </a:solidFill>
                <a:latin typeface="Cambria Math" panose="02040503050406030204" pitchFamily="18" charset="0"/>
                <a:ea typeface="Cambria Math" panose="02040503050406030204" pitchFamily="18" charset="0"/>
              </a:rPr>
              <a:t>Monoblasts</a:t>
            </a:r>
            <a:r>
              <a:rPr lang="en-US" sz="2000" b="1" dirty="0">
                <a:solidFill>
                  <a:srgbClr val="C00000"/>
                </a:solidFill>
                <a:latin typeface="Cambria Math" panose="02040503050406030204" pitchFamily="18" charset="0"/>
                <a:ea typeface="Cambria Math" panose="02040503050406030204" pitchFamily="18" charset="0"/>
              </a:rPr>
              <a:t> / Monocytic differentiated </a:t>
            </a:r>
          </a:p>
        </p:txBody>
      </p:sp>
      <p:sp>
        <p:nvSpPr>
          <p:cNvPr id="3" name="Rectangle 2"/>
          <p:cNvSpPr/>
          <p:nvPr/>
        </p:nvSpPr>
        <p:spPr>
          <a:xfrm>
            <a:off x="395536" y="1250236"/>
            <a:ext cx="8208912" cy="646331"/>
          </a:xfrm>
          <a:prstGeom prst="rect">
            <a:avLst/>
          </a:prstGeom>
        </p:spPr>
        <p:txBody>
          <a:bodyPr wrap="square">
            <a:spAutoFit/>
          </a:bodyPr>
          <a:lstStyle/>
          <a:p>
            <a:r>
              <a:rPr lang="el-GR" b="1" dirty="0">
                <a:solidFill>
                  <a:schemeClr val="tx2">
                    <a:lumMod val="50000"/>
                  </a:schemeClr>
                </a:solidFill>
                <a:latin typeface="Cambria" panose="02040503050406030204" pitchFamily="18" charset="0"/>
              </a:rPr>
              <a:t>Ανοσοφαινότυπος: CD33 &gt; CD13, CD15, CD 11c, CD 36,</a:t>
            </a:r>
            <a:r>
              <a:rPr lang="en-US" b="1" dirty="0">
                <a:solidFill>
                  <a:schemeClr val="tx2">
                    <a:lumMod val="50000"/>
                  </a:schemeClr>
                </a:solidFill>
                <a:latin typeface="Cambria" panose="02040503050406030204" pitchFamily="18" charset="0"/>
              </a:rPr>
              <a:t>CDw65,CD14, HLA-DR,(CD4),CD64,CD68</a:t>
            </a:r>
            <a:r>
              <a:rPr lang="el-GR" b="1" dirty="0">
                <a:solidFill>
                  <a:schemeClr val="tx2">
                    <a:lumMod val="50000"/>
                  </a:schemeClr>
                </a:solidFill>
                <a:latin typeface="Cambria" panose="02040503050406030204" pitchFamily="18" charset="0"/>
              </a:rPr>
              <a:t> και λυσοζύμη</a:t>
            </a:r>
            <a:endParaRPr lang="en-US" dirty="0">
              <a:solidFill>
                <a:schemeClr val="tx2">
                  <a:lumMod val="50000"/>
                </a:schemeClr>
              </a:solidFill>
              <a:latin typeface="Cambria" panose="02040503050406030204" pitchFamily="18" charset="0"/>
            </a:endParaRPr>
          </a:p>
        </p:txBody>
      </p:sp>
      <p:pic>
        <p:nvPicPr>
          <p:cNvPr id="8" name="Picture 2" descr="http://upload.wikimedia.org/wikipedia/commons/f/f8/AML-M5A.jpg">
            <a:extLst>
              <a:ext uri="{FF2B5EF4-FFF2-40B4-BE49-F238E27FC236}">
                <a16:creationId xmlns:a16="http://schemas.microsoft.com/office/drawing/2014/main" id="{02A7B85D-5C13-4A8B-862F-63354565C873}"/>
              </a:ext>
            </a:extLst>
          </p:cNvPr>
          <p:cNvPicPr>
            <a:picLocks noChangeAspect="1" noChangeArrowheads="1"/>
          </p:cNvPicPr>
          <p:nvPr/>
        </p:nvPicPr>
        <p:blipFill>
          <a:blip r:embed="rId2"/>
          <a:srcRect/>
          <a:stretch>
            <a:fillRect/>
          </a:stretch>
        </p:blipFill>
        <p:spPr bwMode="auto">
          <a:xfrm>
            <a:off x="376247" y="2329137"/>
            <a:ext cx="3475673" cy="2388651"/>
          </a:xfrm>
          <a:prstGeom prst="rect">
            <a:avLst/>
          </a:prstGeom>
          <a:noFill/>
          <a:ln>
            <a:solidFill>
              <a:schemeClr val="tx1"/>
            </a:solidFill>
          </a:ln>
        </p:spPr>
      </p:pic>
      <p:pic>
        <p:nvPicPr>
          <p:cNvPr id="9" name="Picture 2" descr="http://www.hemato-images.eu/sites/bildatlas/content/e1352/e1838/e3064/e4357/e4205/mediacoll_elements4206/Onkodin017_AMLM5b_thumbnail_ger.jpg">
            <a:extLst>
              <a:ext uri="{FF2B5EF4-FFF2-40B4-BE49-F238E27FC236}">
                <a16:creationId xmlns:a16="http://schemas.microsoft.com/office/drawing/2014/main" id="{B5273429-A4A9-4877-A9FF-9FFC7E42E32D}"/>
              </a:ext>
            </a:extLst>
          </p:cNvPr>
          <p:cNvPicPr>
            <a:picLocks noChangeAspect="1" noChangeArrowheads="1"/>
          </p:cNvPicPr>
          <p:nvPr/>
        </p:nvPicPr>
        <p:blipFill>
          <a:blip r:embed="rId3"/>
          <a:srcRect/>
          <a:stretch>
            <a:fillRect/>
          </a:stretch>
        </p:blipFill>
        <p:spPr bwMode="auto">
          <a:xfrm>
            <a:off x="4355976" y="2332031"/>
            <a:ext cx="3449370" cy="2388651"/>
          </a:xfrm>
          <a:prstGeom prst="rect">
            <a:avLst/>
          </a:prstGeom>
          <a:noFill/>
          <a:ln>
            <a:solidFill>
              <a:schemeClr val="tx1"/>
            </a:solidFill>
          </a:ln>
        </p:spPr>
      </p:pic>
      <p:sp>
        <p:nvSpPr>
          <p:cNvPr id="11" name="TextBox 10">
            <a:extLst>
              <a:ext uri="{FF2B5EF4-FFF2-40B4-BE49-F238E27FC236}">
                <a16:creationId xmlns:a16="http://schemas.microsoft.com/office/drawing/2014/main" id="{45D71E7A-6CAB-437E-A740-4618EAFF0B1D}"/>
              </a:ext>
            </a:extLst>
          </p:cNvPr>
          <p:cNvSpPr txBox="1"/>
          <p:nvPr/>
        </p:nvSpPr>
        <p:spPr>
          <a:xfrm>
            <a:off x="4355976" y="4869161"/>
            <a:ext cx="3600400" cy="646331"/>
          </a:xfrm>
          <a:prstGeom prst="rect">
            <a:avLst/>
          </a:prstGeom>
          <a:noFill/>
        </p:spPr>
        <p:txBody>
          <a:bodyPr wrap="square">
            <a:spAutoFit/>
          </a:bodyPr>
          <a:lstStyle/>
          <a:p>
            <a:pPr algn="ctr"/>
            <a:r>
              <a:rPr lang="el-GR" b="1" dirty="0">
                <a:solidFill>
                  <a:schemeClr val="tx2">
                    <a:lumMod val="75000"/>
                  </a:schemeClr>
                </a:solidFill>
                <a:latin typeface="Cambria" panose="02040503050406030204" pitchFamily="18" charset="0"/>
                <a:ea typeface="Cambria" panose="02040503050406030204" pitchFamily="18" charset="0"/>
              </a:rPr>
              <a:t>Μ5β: OΜΛ </a:t>
            </a:r>
            <a:r>
              <a:rPr lang="el-GR" b="1" dirty="0" err="1">
                <a:solidFill>
                  <a:schemeClr val="tx2">
                    <a:lumMod val="75000"/>
                  </a:schemeClr>
                </a:solidFill>
                <a:latin typeface="Cambria" panose="02040503050406030204" pitchFamily="18" charset="0"/>
                <a:ea typeface="Cambria" panose="02040503050406030204" pitchFamily="18" charset="0"/>
              </a:rPr>
              <a:t>μονοβλαστική</a:t>
            </a:r>
            <a:r>
              <a:rPr lang="el-GR" b="1" dirty="0">
                <a:solidFill>
                  <a:schemeClr val="tx2">
                    <a:lumMod val="75000"/>
                  </a:schemeClr>
                </a:solidFill>
                <a:latin typeface="Cambria" panose="02040503050406030204" pitchFamily="18" charset="0"/>
                <a:ea typeface="Cambria" panose="02040503050406030204" pitchFamily="18" charset="0"/>
              </a:rPr>
              <a:t> με διαφοροποίηση</a:t>
            </a:r>
          </a:p>
        </p:txBody>
      </p:sp>
      <p:sp>
        <p:nvSpPr>
          <p:cNvPr id="13" name="TextBox 12">
            <a:extLst>
              <a:ext uri="{FF2B5EF4-FFF2-40B4-BE49-F238E27FC236}">
                <a16:creationId xmlns:a16="http://schemas.microsoft.com/office/drawing/2014/main" id="{A21F6514-BEE7-4FB6-8C3B-8A67DFD960C9}"/>
              </a:ext>
            </a:extLst>
          </p:cNvPr>
          <p:cNvSpPr txBox="1"/>
          <p:nvPr/>
        </p:nvSpPr>
        <p:spPr>
          <a:xfrm>
            <a:off x="395536" y="4866267"/>
            <a:ext cx="3475673" cy="646331"/>
          </a:xfrm>
          <a:prstGeom prst="rect">
            <a:avLst/>
          </a:prstGeom>
          <a:noFill/>
        </p:spPr>
        <p:txBody>
          <a:bodyPr wrap="square">
            <a:spAutoFit/>
          </a:bodyPr>
          <a:lstStyle/>
          <a:p>
            <a:pPr algn="ctr"/>
            <a:r>
              <a:rPr lang="el-GR" b="1" dirty="0">
                <a:solidFill>
                  <a:schemeClr val="tx2">
                    <a:lumMod val="75000"/>
                  </a:schemeClr>
                </a:solidFill>
                <a:latin typeface="Cambria" panose="02040503050406030204" pitchFamily="18" charset="0"/>
                <a:ea typeface="Cambria" panose="02040503050406030204" pitchFamily="18" charset="0"/>
              </a:rPr>
              <a:t>Μ5α: OΜΛ </a:t>
            </a:r>
            <a:r>
              <a:rPr lang="el-GR" b="1" dirty="0" err="1">
                <a:solidFill>
                  <a:schemeClr val="tx2">
                    <a:lumMod val="75000"/>
                  </a:schemeClr>
                </a:solidFill>
                <a:latin typeface="Cambria" panose="02040503050406030204" pitchFamily="18" charset="0"/>
                <a:ea typeface="Cambria" panose="02040503050406030204" pitchFamily="18" charset="0"/>
              </a:rPr>
              <a:t>μονοβλαστική</a:t>
            </a:r>
            <a:r>
              <a:rPr lang="el-GR" b="1" dirty="0">
                <a:solidFill>
                  <a:schemeClr val="tx2">
                    <a:lumMod val="75000"/>
                  </a:schemeClr>
                </a:solidFill>
                <a:latin typeface="Cambria" panose="02040503050406030204" pitchFamily="18" charset="0"/>
                <a:ea typeface="Cambria" panose="02040503050406030204" pitchFamily="18" charset="0"/>
              </a:rPr>
              <a:t> χωρίς διαφοροποίηση</a:t>
            </a:r>
          </a:p>
        </p:txBody>
      </p:sp>
    </p:spTree>
    <p:extLst>
      <p:ext uri="{BB962C8B-B14F-4D97-AF65-F5344CB8AC3E}">
        <p14:creationId xmlns:p14="http://schemas.microsoft.com/office/powerpoint/2010/main" val="17807983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3672003" y="2000734"/>
            <a:ext cx="3532196" cy="3171854"/>
          </a:xfrm>
          <a:prstGeom prst="rect">
            <a:avLst/>
          </a:prstGeom>
        </p:spPr>
      </p:pic>
      <p:sp>
        <p:nvSpPr>
          <p:cNvPr id="2" name="Rectangle 1"/>
          <p:cNvSpPr/>
          <p:nvPr/>
        </p:nvSpPr>
        <p:spPr>
          <a:xfrm>
            <a:off x="3709908" y="85812"/>
            <a:ext cx="4966547" cy="923330"/>
          </a:xfrm>
          <a:prstGeom prst="rect">
            <a:avLst/>
          </a:prstGeom>
        </p:spPr>
        <p:txBody>
          <a:bodyPr wrap="square">
            <a:spAutoFit/>
          </a:bodyPr>
          <a:lstStyle/>
          <a:p>
            <a:r>
              <a:rPr lang="el-GR" b="1" dirty="0">
                <a:solidFill>
                  <a:srgbClr val="C00000"/>
                </a:solidFill>
                <a:latin typeface="Cambria Math" panose="02040503050406030204" pitchFamily="18" charset="0"/>
                <a:ea typeface="Cambria Math" panose="02040503050406030204" pitchFamily="18" charset="0"/>
              </a:rPr>
              <a:t>Οξεία Ερυθρολευχαιμία (Μ6)</a:t>
            </a:r>
            <a:endParaRPr lang="en-US" b="1" dirty="0">
              <a:solidFill>
                <a:srgbClr val="C00000"/>
              </a:solidFill>
              <a:latin typeface="Cambria Math" panose="02040503050406030204" pitchFamily="18" charset="0"/>
              <a:ea typeface="Cambria Math" panose="02040503050406030204" pitchFamily="18" charset="0"/>
            </a:endParaRPr>
          </a:p>
          <a:p>
            <a:r>
              <a:rPr lang="en-US" b="1" dirty="0">
                <a:solidFill>
                  <a:srgbClr val="C00000"/>
                </a:solidFill>
                <a:latin typeface="Cambria Math" panose="02040503050406030204" pitchFamily="18" charset="0"/>
                <a:ea typeface="Cambria Math" panose="02040503050406030204" pitchFamily="18" charset="0"/>
              </a:rPr>
              <a:t>&gt;30%myeloblasts with &gt;50% erythroblasts eliminating the erythroid cells </a:t>
            </a:r>
            <a:endParaRPr lang="en-US" dirty="0">
              <a:solidFill>
                <a:srgbClr val="C00000"/>
              </a:solidFill>
              <a:latin typeface="Cambria Math" panose="02040503050406030204" pitchFamily="18" charset="0"/>
              <a:ea typeface="Cambria Math" panose="02040503050406030204" pitchFamily="18" charset="0"/>
            </a:endParaRPr>
          </a:p>
        </p:txBody>
      </p:sp>
      <p:pic>
        <p:nvPicPr>
          <p:cNvPr id="3" name="Picture 2"/>
          <p:cNvPicPr>
            <a:picLocks noChangeAspect="1"/>
          </p:cNvPicPr>
          <p:nvPr/>
        </p:nvPicPr>
        <p:blipFill>
          <a:blip r:embed="rId3"/>
          <a:stretch>
            <a:fillRect/>
          </a:stretch>
        </p:blipFill>
        <p:spPr>
          <a:xfrm>
            <a:off x="1018446" y="528936"/>
            <a:ext cx="2653557" cy="2101252"/>
          </a:xfrm>
          <a:prstGeom prst="rect">
            <a:avLst/>
          </a:prstGeom>
        </p:spPr>
      </p:pic>
      <p:sp>
        <p:nvSpPr>
          <p:cNvPr id="4" name="Rectangle 3"/>
          <p:cNvSpPr/>
          <p:nvPr/>
        </p:nvSpPr>
        <p:spPr>
          <a:xfrm>
            <a:off x="3680178" y="1181772"/>
            <a:ext cx="5471997" cy="646331"/>
          </a:xfrm>
          <a:prstGeom prst="rect">
            <a:avLst/>
          </a:prstGeom>
        </p:spPr>
        <p:txBody>
          <a:bodyPr wrap="square">
            <a:spAutoFit/>
          </a:bodyPr>
          <a:lstStyle/>
          <a:p>
            <a:r>
              <a:rPr lang="el-GR" b="1" dirty="0">
                <a:solidFill>
                  <a:schemeClr val="tx2">
                    <a:lumMod val="50000"/>
                  </a:schemeClr>
                </a:solidFill>
                <a:latin typeface="Cambria Math" panose="02040503050406030204" pitchFamily="18" charset="0"/>
                <a:ea typeface="Cambria Math" panose="02040503050406030204" pitchFamily="18" charset="0"/>
              </a:rPr>
              <a:t>Ανοσοφαινότυπος: </a:t>
            </a:r>
            <a:r>
              <a:rPr lang="en-US" b="1" dirty="0">
                <a:solidFill>
                  <a:schemeClr val="tx2">
                    <a:lumMod val="50000"/>
                  </a:schemeClr>
                </a:solidFill>
                <a:latin typeface="Cambria Math" panose="02040503050406030204" pitchFamily="18" charset="0"/>
                <a:ea typeface="Cambria Math" panose="02040503050406030204" pitchFamily="18" charset="0"/>
              </a:rPr>
              <a:t>CD 36, CD 235 a</a:t>
            </a:r>
            <a:r>
              <a:rPr lang="el-GR" b="1" dirty="0">
                <a:solidFill>
                  <a:schemeClr val="tx2">
                    <a:lumMod val="50000"/>
                  </a:schemeClr>
                </a:solidFill>
                <a:latin typeface="Cambria Math" panose="02040503050406030204" pitchFamily="18" charset="0"/>
                <a:ea typeface="Cambria Math" panose="02040503050406030204" pitchFamily="18" charset="0"/>
              </a:rPr>
              <a:t>,</a:t>
            </a:r>
            <a:r>
              <a:rPr lang="en-US" b="1" dirty="0">
                <a:solidFill>
                  <a:schemeClr val="tx2">
                    <a:lumMod val="50000"/>
                  </a:schemeClr>
                </a:solidFill>
                <a:latin typeface="Cambria Math" panose="02040503050406030204" pitchFamily="18" charset="0"/>
                <a:ea typeface="Cambria Math" panose="02040503050406030204" pitchFamily="18" charset="0"/>
              </a:rPr>
              <a:t> </a:t>
            </a:r>
            <a:r>
              <a:rPr lang="en-US" b="1" dirty="0" err="1">
                <a:solidFill>
                  <a:schemeClr val="tx2">
                    <a:lumMod val="50000"/>
                  </a:schemeClr>
                </a:solidFill>
                <a:latin typeface="Cambria Math" panose="02040503050406030204" pitchFamily="18" charset="0"/>
                <a:ea typeface="Cambria Math" panose="02040503050406030204" pitchFamily="18" charset="0"/>
              </a:rPr>
              <a:t>glycophorinA</a:t>
            </a:r>
            <a:r>
              <a:rPr lang="en-US" b="1" dirty="0">
                <a:solidFill>
                  <a:schemeClr val="tx2">
                    <a:lumMod val="50000"/>
                  </a:schemeClr>
                </a:solidFill>
                <a:latin typeface="Cambria Math" panose="02040503050406030204" pitchFamily="18" charset="0"/>
                <a:ea typeface="Cambria Math" panose="02040503050406030204" pitchFamily="18" charset="0"/>
              </a:rPr>
              <a:t>, MPO-,HLA-DR-,CD34-</a:t>
            </a:r>
            <a:endParaRPr lang="en-US" dirty="0">
              <a:solidFill>
                <a:schemeClr val="tx2">
                  <a:lumMod val="50000"/>
                </a:schemeClr>
              </a:solidFill>
              <a:latin typeface="Cambria Math" panose="02040503050406030204" pitchFamily="18" charset="0"/>
              <a:ea typeface="Cambria Math" panose="02040503050406030204" pitchFamily="18" charset="0"/>
            </a:endParaRPr>
          </a:p>
        </p:txBody>
      </p:sp>
      <p:pic>
        <p:nvPicPr>
          <p:cNvPr id="6" name="Picture 5"/>
          <p:cNvPicPr>
            <a:picLocks noChangeAspect="1"/>
          </p:cNvPicPr>
          <p:nvPr/>
        </p:nvPicPr>
        <p:blipFill>
          <a:blip r:embed="rId4"/>
          <a:stretch>
            <a:fillRect/>
          </a:stretch>
        </p:blipFill>
        <p:spPr>
          <a:xfrm>
            <a:off x="834951" y="3289600"/>
            <a:ext cx="3657879" cy="3277548"/>
          </a:xfrm>
          <a:prstGeom prst="rect">
            <a:avLst/>
          </a:prstGeom>
        </p:spPr>
      </p:pic>
    </p:spTree>
    <p:extLst>
      <p:ext uri="{BB962C8B-B14F-4D97-AF65-F5344CB8AC3E}">
        <p14:creationId xmlns:p14="http://schemas.microsoft.com/office/powerpoint/2010/main" val="16685498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5288" y="261684"/>
            <a:ext cx="6552728" cy="646331"/>
          </a:xfrm>
          <a:prstGeom prst="rect">
            <a:avLst/>
          </a:prstGeom>
        </p:spPr>
        <p:txBody>
          <a:bodyPr wrap="square">
            <a:spAutoFit/>
          </a:bodyPr>
          <a:lstStyle/>
          <a:p>
            <a:pPr algn="ctr"/>
            <a:r>
              <a:rPr lang="el-GR" b="1" dirty="0">
                <a:solidFill>
                  <a:srgbClr val="C00000"/>
                </a:solidFill>
                <a:latin typeface="Calibri-Bold"/>
              </a:rPr>
              <a:t>Οξεία Μεγακαρυοβλαστική Λευχαιμία (Μ7)</a:t>
            </a:r>
            <a:endParaRPr lang="en-US" b="1" dirty="0">
              <a:solidFill>
                <a:srgbClr val="C00000"/>
              </a:solidFill>
              <a:latin typeface="Calibri-Bold"/>
            </a:endParaRPr>
          </a:p>
          <a:p>
            <a:pPr algn="ctr"/>
            <a:r>
              <a:rPr lang="en-US" b="1" dirty="0" err="1">
                <a:solidFill>
                  <a:srgbClr val="C00000"/>
                </a:solidFill>
                <a:latin typeface="Calibri-Bold"/>
              </a:rPr>
              <a:t>Acyte</a:t>
            </a:r>
            <a:r>
              <a:rPr lang="en-US" b="1" dirty="0">
                <a:solidFill>
                  <a:srgbClr val="C00000"/>
                </a:solidFill>
                <a:latin typeface="Calibri-Bold"/>
              </a:rPr>
              <a:t> </a:t>
            </a:r>
            <a:r>
              <a:rPr lang="en-US" b="1" dirty="0" err="1">
                <a:solidFill>
                  <a:srgbClr val="C00000"/>
                </a:solidFill>
                <a:latin typeface="Calibri-Bold"/>
              </a:rPr>
              <a:t>megakaryoblstic</a:t>
            </a:r>
            <a:r>
              <a:rPr lang="en-US" b="1" dirty="0">
                <a:solidFill>
                  <a:srgbClr val="C00000"/>
                </a:solidFill>
                <a:latin typeface="Calibri-Bold"/>
              </a:rPr>
              <a:t> leukemia&lt;5%</a:t>
            </a:r>
            <a:endParaRPr lang="en-US" dirty="0">
              <a:solidFill>
                <a:srgbClr val="C00000"/>
              </a:solidFill>
            </a:endParaRPr>
          </a:p>
        </p:txBody>
      </p:sp>
      <p:sp>
        <p:nvSpPr>
          <p:cNvPr id="3" name="Rectangle 2"/>
          <p:cNvSpPr/>
          <p:nvPr/>
        </p:nvSpPr>
        <p:spPr>
          <a:xfrm>
            <a:off x="238530" y="5949985"/>
            <a:ext cx="8005877" cy="646331"/>
          </a:xfrm>
          <a:prstGeom prst="rect">
            <a:avLst/>
          </a:prstGeom>
        </p:spPr>
        <p:txBody>
          <a:bodyPr wrap="square">
            <a:spAutoFit/>
          </a:bodyPr>
          <a:lstStyle/>
          <a:p>
            <a:r>
              <a:rPr lang="el-GR" b="1" dirty="0">
                <a:solidFill>
                  <a:schemeClr val="tx2">
                    <a:lumMod val="50000"/>
                  </a:schemeClr>
                </a:solidFill>
                <a:latin typeface="Cambria" panose="02040503050406030204" pitchFamily="18" charset="0"/>
              </a:rPr>
              <a:t>Ανοσοφαινότυπος: CD 33, CD 34, CD 36, CD 41, CD 42, </a:t>
            </a:r>
            <a:r>
              <a:rPr lang="en-US" b="1" dirty="0">
                <a:solidFill>
                  <a:schemeClr val="tx2">
                    <a:lumMod val="50000"/>
                  </a:schemeClr>
                </a:solidFill>
                <a:latin typeface="Cambria" panose="02040503050406030204" pitchFamily="18" charset="0"/>
              </a:rPr>
              <a:t>CD 61, HLA-DR-,</a:t>
            </a:r>
            <a:r>
              <a:rPr lang="el-GR" b="1" dirty="0">
                <a:solidFill>
                  <a:schemeClr val="tx2">
                    <a:lumMod val="50000"/>
                  </a:schemeClr>
                </a:solidFill>
                <a:latin typeface="Cambria" panose="02040503050406030204" pitchFamily="18" charset="0"/>
              </a:rPr>
              <a:t>Τ</a:t>
            </a:r>
            <a:r>
              <a:rPr lang="en-US" b="1" dirty="0">
                <a:solidFill>
                  <a:schemeClr val="tx2">
                    <a:lumMod val="50000"/>
                  </a:schemeClr>
                </a:solidFill>
                <a:latin typeface="Cambria" panose="02040503050406030204" pitchFamily="18" charset="0"/>
              </a:rPr>
              <a:t>d</a:t>
            </a:r>
            <a:r>
              <a:rPr lang="el-GR" b="1" dirty="0">
                <a:solidFill>
                  <a:schemeClr val="tx2">
                    <a:lumMod val="50000"/>
                  </a:schemeClr>
                </a:solidFill>
                <a:latin typeface="Cambria" panose="02040503050406030204" pitchFamily="18" charset="0"/>
              </a:rPr>
              <a:t>Τ-, </a:t>
            </a:r>
            <a:r>
              <a:rPr lang="en-US" b="1" dirty="0">
                <a:solidFill>
                  <a:schemeClr val="tx2">
                    <a:lumMod val="50000"/>
                  </a:schemeClr>
                </a:solidFill>
                <a:latin typeface="Cambria" panose="02040503050406030204" pitchFamily="18" charset="0"/>
              </a:rPr>
              <a:t>CD45-,CD7+/-</a:t>
            </a:r>
            <a:endParaRPr lang="en-US" dirty="0">
              <a:solidFill>
                <a:schemeClr val="tx2">
                  <a:lumMod val="50000"/>
                </a:schemeClr>
              </a:solidFill>
              <a:latin typeface="Cambria" panose="020405030504060302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1011544"/>
            <a:ext cx="3024336" cy="254292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9662" y="3769588"/>
            <a:ext cx="2611277" cy="1958458"/>
          </a:xfrm>
          <a:prstGeom prst="rect">
            <a:avLst/>
          </a:prstGeom>
        </p:spPr>
      </p:pic>
      <p:pic>
        <p:nvPicPr>
          <p:cNvPr id="7" name="Picture 6"/>
          <p:cNvPicPr>
            <a:picLocks noChangeAspect="1"/>
          </p:cNvPicPr>
          <p:nvPr/>
        </p:nvPicPr>
        <p:blipFill>
          <a:blip r:embed="rId4"/>
          <a:stretch>
            <a:fillRect/>
          </a:stretch>
        </p:blipFill>
        <p:spPr>
          <a:xfrm>
            <a:off x="4241468" y="1011543"/>
            <a:ext cx="3199795" cy="2542921"/>
          </a:xfrm>
          <a:prstGeom prst="rect">
            <a:avLst/>
          </a:prstGeom>
        </p:spPr>
      </p:pic>
      <p:pic>
        <p:nvPicPr>
          <p:cNvPr id="9" name="Picture 8"/>
          <p:cNvPicPr>
            <a:picLocks noChangeAspect="1"/>
          </p:cNvPicPr>
          <p:nvPr/>
        </p:nvPicPr>
        <p:blipFill>
          <a:blip r:embed="rId5"/>
          <a:stretch>
            <a:fillRect/>
          </a:stretch>
        </p:blipFill>
        <p:spPr>
          <a:xfrm>
            <a:off x="4773421" y="3721776"/>
            <a:ext cx="3194595" cy="2083488"/>
          </a:xfrm>
          <a:prstGeom prst="rect">
            <a:avLst/>
          </a:prstGeom>
        </p:spPr>
      </p:pic>
    </p:spTree>
    <p:extLst>
      <p:ext uri="{BB962C8B-B14F-4D97-AF65-F5344CB8AC3E}">
        <p14:creationId xmlns:p14="http://schemas.microsoft.com/office/powerpoint/2010/main" val="17618400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78045" y="31241"/>
            <a:ext cx="7467600" cy="1143000"/>
          </a:xfrm>
        </p:spPr>
        <p:txBody>
          <a:bodyPr>
            <a:normAutofit/>
          </a:bodyPr>
          <a:lstStyle/>
          <a:p>
            <a:pPr algn="ctr">
              <a:buClr>
                <a:schemeClr val="tx2">
                  <a:lumMod val="50000"/>
                </a:schemeClr>
              </a:buClr>
            </a:pPr>
            <a:r>
              <a:rPr lang="el-GR" b="1" dirty="0" err="1">
                <a:solidFill>
                  <a:srgbClr val="C00000"/>
                </a:solidFill>
                <a:latin typeface="Cambria" panose="02040503050406030204" pitchFamily="18" charset="0"/>
                <a:ea typeface="Cambria" panose="02040503050406030204" pitchFamily="18" charset="0"/>
              </a:rPr>
              <a:t>Μορφολογικη</a:t>
            </a:r>
            <a:r>
              <a:rPr lang="el-GR" b="1" dirty="0">
                <a:solidFill>
                  <a:srgbClr val="C00000"/>
                </a:solidFill>
                <a:latin typeface="Cambria" panose="02040503050406030204" pitchFamily="18" charset="0"/>
                <a:ea typeface="Cambria" panose="02040503050406030204" pitchFamily="18" charset="0"/>
              </a:rPr>
              <a:t> </a:t>
            </a:r>
            <a:r>
              <a:rPr lang="el-GR" b="1" dirty="0" err="1">
                <a:solidFill>
                  <a:srgbClr val="C00000"/>
                </a:solidFill>
                <a:latin typeface="Cambria" panose="02040503050406030204" pitchFamily="18" charset="0"/>
                <a:ea typeface="Cambria" panose="02040503050406030204" pitchFamily="18" charset="0"/>
              </a:rPr>
              <a:t>ταξινομηση</a:t>
            </a:r>
            <a:r>
              <a:rPr lang="el-GR" b="1" dirty="0">
                <a:solidFill>
                  <a:srgbClr val="C00000"/>
                </a:solidFill>
                <a:latin typeface="Cambria" panose="02040503050406030204" pitchFamily="18" charset="0"/>
                <a:ea typeface="Cambria" panose="02040503050406030204" pitchFamily="18" charset="0"/>
              </a:rPr>
              <a:t> </a:t>
            </a:r>
            <a:r>
              <a:rPr lang="el-GR" b="1" dirty="0" err="1">
                <a:solidFill>
                  <a:srgbClr val="C00000"/>
                </a:solidFill>
                <a:latin typeface="Cambria" panose="02040503050406030204" pitchFamily="18" charset="0"/>
                <a:ea typeface="Cambria" panose="02040503050406030204" pitchFamily="18" charset="0"/>
              </a:rPr>
              <a:t>κατα</a:t>
            </a:r>
            <a:r>
              <a:rPr lang="el-GR" b="1" dirty="0">
                <a:solidFill>
                  <a:srgbClr val="C00000"/>
                </a:solidFill>
                <a:latin typeface="Cambria" panose="02040503050406030204" pitchFamily="18" charset="0"/>
                <a:ea typeface="Cambria" panose="02040503050406030204" pitchFamily="18" charset="0"/>
              </a:rPr>
              <a:t> </a:t>
            </a:r>
            <a:r>
              <a:rPr lang="en-US" b="1" dirty="0">
                <a:solidFill>
                  <a:srgbClr val="C00000"/>
                </a:solidFill>
                <a:latin typeface="Cambria" panose="02040503050406030204" pitchFamily="18" charset="0"/>
                <a:ea typeface="Cambria" panose="02040503050406030204" pitchFamily="18" charset="0"/>
              </a:rPr>
              <a:t>FAB</a:t>
            </a:r>
            <a:endParaRPr lang="el-GR" b="1" dirty="0">
              <a:solidFill>
                <a:srgbClr val="C00000"/>
              </a:solidFill>
              <a:latin typeface="Cambria" panose="02040503050406030204" pitchFamily="18" charset="0"/>
              <a:ea typeface="Cambria" panose="02040503050406030204" pitchFamily="18" charset="0"/>
            </a:endParaRPr>
          </a:p>
        </p:txBody>
      </p:sp>
      <p:sp>
        <p:nvSpPr>
          <p:cNvPr id="3" name="2 - Θέση περιεχομένου"/>
          <p:cNvSpPr>
            <a:spLocks noGrp="1"/>
          </p:cNvSpPr>
          <p:nvPr>
            <p:ph idx="1"/>
          </p:nvPr>
        </p:nvSpPr>
        <p:spPr/>
        <p:txBody>
          <a:bodyPr>
            <a:normAutofit/>
          </a:bodyPr>
          <a:lstStyle/>
          <a:p>
            <a:pPr>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Μ0</a:t>
            </a:r>
            <a:r>
              <a:rPr lang="en-US" b="1" dirty="0">
                <a:solidFill>
                  <a:schemeClr val="tx2">
                    <a:lumMod val="50000"/>
                  </a:schemeClr>
                </a:solidFill>
                <a:latin typeface="Cambria" panose="02040503050406030204" pitchFamily="18" charset="0"/>
                <a:ea typeface="Cambria" panose="02040503050406030204" pitchFamily="18" charset="0"/>
              </a:rPr>
              <a:t>= OM</a:t>
            </a:r>
            <a:r>
              <a:rPr lang="el-GR" b="1" dirty="0">
                <a:solidFill>
                  <a:schemeClr val="tx2">
                    <a:lumMod val="50000"/>
                  </a:schemeClr>
                </a:solidFill>
                <a:latin typeface="Cambria" panose="02040503050406030204" pitchFamily="18" charset="0"/>
                <a:ea typeface="Cambria" panose="02040503050406030204" pitchFamily="18" charset="0"/>
              </a:rPr>
              <a:t>Λ χωρίς διαφοροποίηση</a:t>
            </a:r>
          </a:p>
          <a:p>
            <a:pPr>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Μ1= ΟΜΛ χωρίς ωρίμανση</a:t>
            </a:r>
          </a:p>
          <a:p>
            <a:pPr>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Μ2= ΟΜΛ με ωρίμανση</a:t>
            </a:r>
          </a:p>
          <a:p>
            <a:pPr>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Μ3= ΟΠΛ</a:t>
            </a:r>
          </a:p>
          <a:p>
            <a:pPr>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Μ4= ΟΜΛ (</a:t>
            </a:r>
            <a:r>
              <a:rPr lang="el-GR" b="1" dirty="0" err="1">
                <a:solidFill>
                  <a:schemeClr val="tx2">
                    <a:lumMod val="50000"/>
                  </a:schemeClr>
                </a:solidFill>
                <a:latin typeface="Cambria" panose="02040503050406030204" pitchFamily="18" charset="0"/>
                <a:ea typeface="Cambria" panose="02040503050406030204" pitchFamily="18" charset="0"/>
              </a:rPr>
              <a:t>μυελομονοκυτταρική</a:t>
            </a:r>
            <a:r>
              <a:rPr lang="el-GR" b="1" dirty="0">
                <a:solidFill>
                  <a:schemeClr val="tx2">
                    <a:lumMod val="50000"/>
                  </a:schemeClr>
                </a:solidFill>
                <a:latin typeface="Cambria" panose="02040503050406030204" pitchFamily="18" charset="0"/>
                <a:ea typeface="Cambria" panose="02040503050406030204" pitchFamily="18" charset="0"/>
              </a:rPr>
              <a:t>)</a:t>
            </a:r>
          </a:p>
          <a:p>
            <a:pPr>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Μ5</a:t>
            </a:r>
            <a:r>
              <a:rPr lang="en-US" b="1" dirty="0">
                <a:solidFill>
                  <a:schemeClr val="tx2">
                    <a:lumMod val="50000"/>
                  </a:schemeClr>
                </a:solidFill>
                <a:latin typeface="Cambria" panose="02040503050406030204" pitchFamily="18" charset="0"/>
                <a:ea typeface="Cambria" panose="02040503050406030204" pitchFamily="18" charset="0"/>
              </a:rPr>
              <a:t>a</a:t>
            </a:r>
            <a:r>
              <a:rPr lang="el-GR" b="1" dirty="0">
                <a:solidFill>
                  <a:schemeClr val="tx2">
                    <a:lumMod val="50000"/>
                  </a:schemeClr>
                </a:solidFill>
                <a:latin typeface="Cambria" panose="02040503050406030204" pitchFamily="18" charset="0"/>
                <a:ea typeface="Cambria" panose="02040503050406030204" pitchFamily="18" charset="0"/>
              </a:rPr>
              <a:t>= ΟΜΛ (</a:t>
            </a:r>
            <a:r>
              <a:rPr lang="el-GR" b="1" dirty="0" err="1">
                <a:solidFill>
                  <a:schemeClr val="tx2">
                    <a:lumMod val="50000"/>
                  </a:schemeClr>
                </a:solidFill>
                <a:latin typeface="Cambria" panose="02040503050406030204" pitchFamily="18" charset="0"/>
                <a:ea typeface="Cambria" panose="02040503050406030204" pitchFamily="18" charset="0"/>
              </a:rPr>
              <a:t>μονοβλαστική</a:t>
            </a:r>
            <a:r>
              <a:rPr lang="el-GR" b="1" dirty="0">
                <a:solidFill>
                  <a:schemeClr val="tx2">
                    <a:lumMod val="50000"/>
                  </a:schemeClr>
                </a:solidFill>
                <a:latin typeface="Cambria" panose="02040503050406030204" pitchFamily="18" charset="0"/>
                <a:ea typeface="Cambria" panose="02040503050406030204" pitchFamily="18" charset="0"/>
              </a:rPr>
              <a:t> χωρίς διαφοροποίηση)</a:t>
            </a:r>
          </a:p>
          <a:p>
            <a:pPr>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Μ5</a:t>
            </a:r>
            <a:r>
              <a:rPr lang="en-US" b="1" dirty="0">
                <a:solidFill>
                  <a:schemeClr val="tx2">
                    <a:lumMod val="50000"/>
                  </a:schemeClr>
                </a:solidFill>
                <a:latin typeface="Cambria" panose="02040503050406030204" pitchFamily="18" charset="0"/>
                <a:ea typeface="Cambria" panose="02040503050406030204" pitchFamily="18" charset="0"/>
              </a:rPr>
              <a:t>b</a:t>
            </a:r>
            <a:r>
              <a:rPr lang="el-GR" b="1" dirty="0">
                <a:solidFill>
                  <a:schemeClr val="tx2">
                    <a:lumMod val="50000"/>
                  </a:schemeClr>
                </a:solidFill>
                <a:latin typeface="Cambria" panose="02040503050406030204" pitchFamily="18" charset="0"/>
                <a:ea typeface="Cambria" panose="02040503050406030204" pitchFamily="18" charset="0"/>
              </a:rPr>
              <a:t>= ΟΜΛ (</a:t>
            </a:r>
            <a:r>
              <a:rPr lang="el-GR" b="1" dirty="0" err="1">
                <a:solidFill>
                  <a:schemeClr val="tx2">
                    <a:lumMod val="50000"/>
                  </a:schemeClr>
                </a:solidFill>
                <a:latin typeface="Cambria" panose="02040503050406030204" pitchFamily="18" charset="0"/>
                <a:ea typeface="Cambria" panose="02040503050406030204" pitchFamily="18" charset="0"/>
              </a:rPr>
              <a:t>μονοβλαστική</a:t>
            </a:r>
            <a:r>
              <a:rPr lang="el-GR" b="1" dirty="0">
                <a:solidFill>
                  <a:schemeClr val="tx2">
                    <a:lumMod val="50000"/>
                  </a:schemeClr>
                </a:solidFill>
                <a:latin typeface="Cambria" panose="02040503050406030204" pitchFamily="18" charset="0"/>
                <a:ea typeface="Cambria" panose="02040503050406030204" pitchFamily="18" charset="0"/>
              </a:rPr>
              <a:t> με διαφοροποίηση)</a:t>
            </a:r>
          </a:p>
          <a:p>
            <a:pPr>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Μ6= οξεία </a:t>
            </a:r>
            <a:r>
              <a:rPr lang="el-GR" b="1" dirty="0" err="1">
                <a:solidFill>
                  <a:schemeClr val="tx2">
                    <a:lumMod val="50000"/>
                  </a:schemeClr>
                </a:solidFill>
                <a:latin typeface="Cambria" panose="02040503050406030204" pitchFamily="18" charset="0"/>
                <a:ea typeface="Cambria" panose="02040503050406030204" pitchFamily="18" charset="0"/>
              </a:rPr>
              <a:t>ερυθρολευχαιμία</a:t>
            </a:r>
            <a:endParaRPr lang="el-GR"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Μ7= ΟΜΛ (</a:t>
            </a:r>
            <a:r>
              <a:rPr lang="el-GR" b="1" dirty="0" err="1">
                <a:solidFill>
                  <a:schemeClr val="tx2">
                    <a:lumMod val="50000"/>
                  </a:schemeClr>
                </a:solidFill>
                <a:latin typeface="Cambria" panose="02040503050406030204" pitchFamily="18" charset="0"/>
                <a:ea typeface="Cambria" panose="02040503050406030204" pitchFamily="18" charset="0"/>
              </a:rPr>
              <a:t>μεγακαρυοβλαστική</a:t>
            </a:r>
            <a:r>
              <a:rPr lang="el-GR" b="1" dirty="0">
                <a:solidFill>
                  <a:schemeClr val="tx2">
                    <a:lumMod val="50000"/>
                  </a:schemeClr>
                </a:solidFill>
                <a:latin typeface="Cambria" panose="02040503050406030204" pitchFamily="18" charset="0"/>
                <a:ea typeface="Cambria" panose="02040503050406030204" pitchFamily="18" charset="0"/>
              </a:rPr>
              <a:t>)</a:t>
            </a:r>
          </a:p>
        </p:txBody>
      </p:sp>
      <p:sp>
        <p:nvSpPr>
          <p:cNvPr id="4" name="Θέση αριθμού διαφάνειας 3"/>
          <p:cNvSpPr>
            <a:spLocks noGrp="1"/>
          </p:cNvSpPr>
          <p:nvPr>
            <p:ph type="sldNum" sz="quarter" idx="12"/>
          </p:nvPr>
        </p:nvSpPr>
        <p:spPr/>
        <p:txBody>
          <a:bodyPr/>
          <a:lstStyle/>
          <a:p>
            <a:pPr>
              <a:defRPr/>
            </a:pPr>
            <a:fld id="{7E55E3B3-0445-4CFC-BED8-763D4409E61F}" type="slidenum">
              <a:rPr lang="el-GR" smtClean="0"/>
              <a:pPr>
                <a:defRPr/>
              </a:pPr>
              <a:t>70</a:t>
            </a:fld>
            <a:endParaRPr lang="el-GR"/>
          </a:p>
        </p:txBody>
      </p:sp>
    </p:spTree>
    <p:extLst>
      <p:ext uri="{BB962C8B-B14F-4D97-AF65-F5344CB8AC3E}">
        <p14:creationId xmlns:p14="http://schemas.microsoft.com/office/powerpoint/2010/main" val="42005500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a:extLst>
              <a:ext uri="{FF2B5EF4-FFF2-40B4-BE49-F238E27FC236}">
                <a16:creationId xmlns:a16="http://schemas.microsoft.com/office/drawing/2014/main" id="{79146915-9AFB-417D-AD31-D2CAE4BFFE02}"/>
              </a:ext>
            </a:extLst>
          </p:cNvPr>
          <p:cNvSpPr>
            <a:spLocks noGrp="1"/>
          </p:cNvSpPr>
          <p:nvPr>
            <p:ph idx="1"/>
          </p:nvPr>
        </p:nvSpPr>
        <p:spPr>
          <a:xfrm>
            <a:off x="755650" y="0"/>
            <a:ext cx="8235950" cy="6858000"/>
          </a:xfrm>
        </p:spPr>
        <p:txBody>
          <a:bodyPr>
            <a:normAutofit fontScale="70000" lnSpcReduction="20000"/>
          </a:bodyPr>
          <a:lstStyle/>
          <a:p>
            <a:pPr eaLnBrk="1" fontAlgn="auto" hangingPunct="1">
              <a:spcAft>
                <a:spcPts val="0"/>
              </a:spcAft>
              <a:buFont typeface="Wingdings 2"/>
              <a:buChar char=""/>
              <a:defRPr/>
            </a:pPr>
            <a:endParaRPr lang="el-GR" dirty="0"/>
          </a:p>
          <a:p>
            <a:pPr eaLnBrk="1" fontAlgn="auto" hangingPunct="1">
              <a:spcAft>
                <a:spcPts val="0"/>
              </a:spcAft>
              <a:buFont typeface="Wingdings 2"/>
              <a:buNone/>
              <a:defRPr/>
            </a:pPr>
            <a:r>
              <a:rPr lang="el-GR" dirty="0"/>
              <a:t>                                </a:t>
            </a:r>
            <a:r>
              <a:rPr lang="el-GR" sz="4400" b="1" i="1" dirty="0">
                <a:solidFill>
                  <a:srgbClr val="002060"/>
                </a:solidFill>
              </a:rPr>
              <a:t>ΟΜΛ – ΚΑΤΑΤΑΞΗ </a:t>
            </a:r>
            <a:r>
              <a:rPr lang="en-US" sz="4400" b="1" i="1" dirty="0">
                <a:solidFill>
                  <a:srgbClr val="002060"/>
                </a:solidFill>
              </a:rPr>
              <a:t>WHO </a:t>
            </a:r>
          </a:p>
          <a:p>
            <a:pPr eaLnBrk="1" fontAlgn="auto" hangingPunct="1">
              <a:spcAft>
                <a:spcPts val="0"/>
              </a:spcAft>
              <a:buFont typeface="Wingdings 2"/>
              <a:buNone/>
              <a:defRPr/>
            </a:pPr>
            <a:r>
              <a:rPr lang="el-GR" dirty="0">
                <a:solidFill>
                  <a:srgbClr val="002060"/>
                </a:solidFill>
              </a:rPr>
              <a:t>•</a:t>
            </a:r>
            <a:r>
              <a:rPr lang="el-GR" b="1" dirty="0">
                <a:solidFill>
                  <a:srgbClr val="002060"/>
                </a:solidFill>
                <a:latin typeface="Arial Narrow" pitchFamily="34" charset="0"/>
              </a:rPr>
              <a:t>ΟΜΛ με </a:t>
            </a:r>
            <a:r>
              <a:rPr lang="el-GR" b="1" dirty="0" err="1">
                <a:solidFill>
                  <a:srgbClr val="002060"/>
                </a:solidFill>
                <a:latin typeface="Arial Narrow" pitchFamily="34" charset="0"/>
              </a:rPr>
              <a:t>χρωμοσωμικές</a:t>
            </a:r>
            <a:r>
              <a:rPr lang="el-GR" b="1" dirty="0">
                <a:solidFill>
                  <a:srgbClr val="002060"/>
                </a:solidFill>
                <a:latin typeface="Arial Narrow" pitchFamily="34" charset="0"/>
              </a:rPr>
              <a:t> ανωμαλίες </a:t>
            </a:r>
          </a:p>
          <a:p>
            <a:pPr eaLnBrk="1" fontAlgn="auto" hangingPunct="1">
              <a:spcAft>
                <a:spcPts val="0"/>
              </a:spcAft>
              <a:buClr>
                <a:srgbClr val="FF0000"/>
              </a:buClr>
              <a:buFont typeface="Wingdings 2"/>
              <a:buNone/>
              <a:defRPr/>
            </a:pPr>
            <a:r>
              <a:rPr lang="en-US" dirty="0">
                <a:solidFill>
                  <a:srgbClr val="002060"/>
                </a:solidFill>
                <a:latin typeface="Arial Narrow" pitchFamily="34" charset="0"/>
              </a:rPr>
              <a:t>t(8;21) </a:t>
            </a:r>
            <a:r>
              <a:rPr lang="el-GR" dirty="0">
                <a:solidFill>
                  <a:srgbClr val="002060"/>
                </a:solidFill>
                <a:latin typeface="Arial Narrow" pitchFamily="34" charset="0"/>
              </a:rPr>
              <a:t>                     </a:t>
            </a:r>
            <a:r>
              <a:rPr lang="el-GR" dirty="0">
                <a:solidFill>
                  <a:srgbClr val="FF0000"/>
                </a:solidFill>
                <a:latin typeface="Arial Narrow" pitchFamily="34" charset="0"/>
              </a:rPr>
              <a:t>*Μ2, Μ1, Μ5 </a:t>
            </a:r>
          </a:p>
          <a:p>
            <a:pPr eaLnBrk="1" fontAlgn="auto" hangingPunct="1">
              <a:spcAft>
                <a:spcPts val="0"/>
              </a:spcAft>
              <a:buFont typeface="Wingdings 2"/>
              <a:buNone/>
              <a:defRPr/>
            </a:pPr>
            <a:r>
              <a:rPr lang="el-GR" dirty="0" err="1">
                <a:solidFill>
                  <a:srgbClr val="002060"/>
                </a:solidFill>
                <a:latin typeface="Arial Narrow" pitchFamily="34" charset="0"/>
              </a:rPr>
              <a:t>Inv</a:t>
            </a:r>
            <a:r>
              <a:rPr lang="el-GR" dirty="0">
                <a:solidFill>
                  <a:srgbClr val="002060"/>
                </a:solidFill>
                <a:latin typeface="Arial Narrow" pitchFamily="34" charset="0"/>
              </a:rPr>
              <a:t>(16), t(16;16)      </a:t>
            </a:r>
            <a:r>
              <a:rPr lang="el-GR" dirty="0">
                <a:solidFill>
                  <a:srgbClr val="FF0000"/>
                </a:solidFill>
                <a:latin typeface="Arial Narrow" pitchFamily="34" charset="0"/>
              </a:rPr>
              <a:t>*Μ4 με παθολογικά </a:t>
            </a:r>
            <a:r>
              <a:rPr lang="el-GR" dirty="0" err="1">
                <a:solidFill>
                  <a:srgbClr val="FF0000"/>
                </a:solidFill>
                <a:latin typeface="Arial Narrow" pitchFamily="34" charset="0"/>
              </a:rPr>
              <a:t>ηωσινώφιλα</a:t>
            </a:r>
            <a:r>
              <a:rPr lang="el-GR" dirty="0">
                <a:solidFill>
                  <a:srgbClr val="FF0000"/>
                </a:solidFill>
                <a:latin typeface="Arial Narrow" pitchFamily="34" charset="0"/>
              </a:rPr>
              <a:t>, Μ2, Μ5 </a:t>
            </a:r>
          </a:p>
          <a:p>
            <a:pPr eaLnBrk="1" fontAlgn="auto" hangingPunct="1">
              <a:spcAft>
                <a:spcPts val="0"/>
              </a:spcAft>
              <a:buFont typeface="Wingdings 2"/>
              <a:buNone/>
              <a:defRPr/>
            </a:pPr>
            <a:r>
              <a:rPr lang="el-GR" dirty="0">
                <a:solidFill>
                  <a:srgbClr val="002060"/>
                </a:solidFill>
                <a:latin typeface="Arial Narrow" pitchFamily="34" charset="0"/>
              </a:rPr>
              <a:t>t(15;17)                    </a:t>
            </a:r>
            <a:r>
              <a:rPr lang="el-GR" dirty="0">
                <a:solidFill>
                  <a:srgbClr val="FF0000"/>
                </a:solidFill>
                <a:latin typeface="Arial Narrow" pitchFamily="34" charset="0"/>
              </a:rPr>
              <a:t>*Μ3 (Οξεία </a:t>
            </a:r>
            <a:r>
              <a:rPr lang="el-GR" dirty="0" err="1">
                <a:solidFill>
                  <a:srgbClr val="FF0000"/>
                </a:solidFill>
                <a:latin typeface="Arial Narrow" pitchFamily="34" charset="0"/>
              </a:rPr>
              <a:t>προμυελοκυτταρική</a:t>
            </a:r>
            <a:r>
              <a:rPr lang="el-GR" dirty="0">
                <a:solidFill>
                  <a:srgbClr val="FF0000"/>
                </a:solidFill>
                <a:latin typeface="Arial Narrow" pitchFamily="34" charset="0"/>
              </a:rPr>
              <a:t> λευχαιμία) </a:t>
            </a:r>
          </a:p>
          <a:p>
            <a:pPr eaLnBrk="1" fontAlgn="auto" hangingPunct="1">
              <a:spcAft>
                <a:spcPts val="0"/>
              </a:spcAft>
              <a:buFont typeface="Wingdings 2"/>
              <a:buNone/>
              <a:defRPr/>
            </a:pPr>
            <a:r>
              <a:rPr lang="el-GR" dirty="0">
                <a:solidFill>
                  <a:srgbClr val="002060"/>
                </a:solidFill>
                <a:latin typeface="Arial Narrow" pitchFamily="34" charset="0"/>
              </a:rPr>
              <a:t>t(9;11)                      </a:t>
            </a:r>
            <a:r>
              <a:rPr lang="el-GR" dirty="0">
                <a:solidFill>
                  <a:srgbClr val="FF0000"/>
                </a:solidFill>
                <a:latin typeface="Arial Narrow" pitchFamily="34" charset="0"/>
              </a:rPr>
              <a:t>*Μ5, Μ4 βρεφική, μετά από αναστολείς </a:t>
            </a:r>
            <a:r>
              <a:rPr lang="el-GR" dirty="0" err="1">
                <a:solidFill>
                  <a:srgbClr val="FF0000"/>
                </a:solidFill>
                <a:latin typeface="Arial Narrow" pitchFamily="34" charset="0"/>
              </a:rPr>
              <a:t>τοποϊσομεράσης</a:t>
            </a:r>
            <a:r>
              <a:rPr lang="el-GR" dirty="0">
                <a:solidFill>
                  <a:srgbClr val="FF0000"/>
                </a:solidFill>
                <a:latin typeface="Arial Narrow" pitchFamily="34" charset="0"/>
              </a:rPr>
              <a:t> </a:t>
            </a:r>
          </a:p>
          <a:p>
            <a:pPr eaLnBrk="1" fontAlgn="auto" hangingPunct="1">
              <a:spcAft>
                <a:spcPts val="0"/>
              </a:spcAft>
              <a:buFont typeface="Wingdings 2"/>
              <a:buNone/>
              <a:defRPr/>
            </a:pPr>
            <a:r>
              <a:rPr lang="en-US" dirty="0">
                <a:solidFill>
                  <a:srgbClr val="002060"/>
                </a:solidFill>
                <a:latin typeface="Arial Narrow" pitchFamily="34" charset="0"/>
              </a:rPr>
              <a:t>•</a:t>
            </a:r>
            <a:r>
              <a:rPr lang="en-US" b="1" dirty="0">
                <a:solidFill>
                  <a:srgbClr val="002060"/>
                </a:solidFill>
                <a:latin typeface="Arial Narrow" pitchFamily="34" charset="0"/>
              </a:rPr>
              <a:t>O</a:t>
            </a:r>
            <a:r>
              <a:rPr lang="el-GR" b="1" dirty="0">
                <a:solidFill>
                  <a:srgbClr val="002060"/>
                </a:solidFill>
                <a:latin typeface="Arial Narrow" pitchFamily="34" charset="0"/>
              </a:rPr>
              <a:t>ΜΛ σχετιζόμενη με ΜΔΣ </a:t>
            </a:r>
          </a:p>
          <a:p>
            <a:pPr eaLnBrk="1" fontAlgn="auto" hangingPunct="1">
              <a:spcAft>
                <a:spcPts val="0"/>
              </a:spcAft>
              <a:buFont typeface="Wingdings 2"/>
              <a:buNone/>
              <a:defRPr/>
            </a:pPr>
            <a:r>
              <a:rPr lang="el-GR" dirty="0">
                <a:solidFill>
                  <a:srgbClr val="002060"/>
                </a:solidFill>
                <a:latin typeface="Arial Narrow" pitchFamily="34" charset="0"/>
              </a:rPr>
              <a:t>Ακολουθούσα ΜΔΣ </a:t>
            </a:r>
          </a:p>
          <a:p>
            <a:pPr eaLnBrk="1" fontAlgn="auto" hangingPunct="1">
              <a:spcAft>
                <a:spcPts val="0"/>
              </a:spcAft>
              <a:buFont typeface="Wingdings 2"/>
              <a:buNone/>
              <a:defRPr/>
            </a:pPr>
            <a:r>
              <a:rPr lang="el-GR" dirty="0">
                <a:solidFill>
                  <a:srgbClr val="002060"/>
                </a:solidFill>
                <a:latin typeface="Arial Narrow" pitchFamily="34" charset="0"/>
              </a:rPr>
              <a:t>Με δυσπλασία 3 σειρών </a:t>
            </a:r>
          </a:p>
          <a:p>
            <a:pPr eaLnBrk="1" fontAlgn="auto" hangingPunct="1">
              <a:spcAft>
                <a:spcPts val="0"/>
              </a:spcAft>
              <a:buFont typeface="Wingdings 2"/>
              <a:buNone/>
              <a:defRPr/>
            </a:pPr>
            <a:r>
              <a:rPr lang="el-GR" dirty="0">
                <a:solidFill>
                  <a:srgbClr val="002060"/>
                </a:solidFill>
                <a:latin typeface="Arial Narrow" pitchFamily="34" charset="0"/>
              </a:rPr>
              <a:t>Με συγκεκριμένες </a:t>
            </a:r>
            <a:r>
              <a:rPr lang="el-GR" dirty="0" err="1">
                <a:solidFill>
                  <a:srgbClr val="002060"/>
                </a:solidFill>
                <a:latin typeface="Arial Narrow" pitchFamily="34" charset="0"/>
              </a:rPr>
              <a:t>χρωμοσωμικές</a:t>
            </a:r>
            <a:r>
              <a:rPr lang="el-GR" dirty="0">
                <a:solidFill>
                  <a:srgbClr val="002060"/>
                </a:solidFill>
                <a:latin typeface="Arial Narrow" pitchFamily="34" charset="0"/>
              </a:rPr>
              <a:t> ανωμαλίες (-5, -7) </a:t>
            </a:r>
          </a:p>
          <a:p>
            <a:pPr eaLnBrk="1" fontAlgn="auto" hangingPunct="1">
              <a:spcAft>
                <a:spcPts val="0"/>
              </a:spcAft>
              <a:buFont typeface="Wingdings 2"/>
              <a:buNone/>
              <a:defRPr/>
            </a:pPr>
            <a:r>
              <a:rPr lang="el-GR" dirty="0">
                <a:solidFill>
                  <a:srgbClr val="002060"/>
                </a:solidFill>
                <a:latin typeface="Arial Narrow" pitchFamily="34" charset="0"/>
              </a:rPr>
              <a:t>•</a:t>
            </a:r>
            <a:r>
              <a:rPr lang="el-GR" b="1" dirty="0">
                <a:solidFill>
                  <a:srgbClr val="002060"/>
                </a:solidFill>
                <a:latin typeface="Arial Narrow" pitchFamily="34" charset="0"/>
              </a:rPr>
              <a:t>2παθείς ΟΜΛ/ΜΔΣ σχετιζόμενες με θεραπεία </a:t>
            </a:r>
          </a:p>
          <a:p>
            <a:pPr eaLnBrk="1" fontAlgn="auto" hangingPunct="1">
              <a:spcAft>
                <a:spcPts val="0"/>
              </a:spcAft>
              <a:buFont typeface="Wingdings 2"/>
              <a:buNone/>
              <a:defRPr/>
            </a:pPr>
            <a:r>
              <a:rPr lang="el-GR" dirty="0" err="1">
                <a:solidFill>
                  <a:srgbClr val="002060"/>
                </a:solidFill>
                <a:latin typeface="Arial Narrow" pitchFamily="34" charset="0"/>
              </a:rPr>
              <a:t>Αλκυλιούντες</a:t>
            </a:r>
            <a:r>
              <a:rPr lang="el-GR" dirty="0">
                <a:solidFill>
                  <a:srgbClr val="002060"/>
                </a:solidFill>
                <a:latin typeface="Arial Narrow" pitchFamily="34" charset="0"/>
              </a:rPr>
              <a:t> παράγοντες </a:t>
            </a:r>
          </a:p>
          <a:p>
            <a:pPr eaLnBrk="1" fontAlgn="auto" hangingPunct="1">
              <a:spcAft>
                <a:spcPts val="0"/>
              </a:spcAft>
              <a:buFont typeface="Wingdings 2"/>
              <a:buNone/>
              <a:defRPr/>
            </a:pPr>
            <a:r>
              <a:rPr lang="el-GR" dirty="0">
                <a:solidFill>
                  <a:srgbClr val="002060"/>
                </a:solidFill>
                <a:latin typeface="Arial Narrow" pitchFamily="34" charset="0"/>
              </a:rPr>
              <a:t>Αναστολείς της </a:t>
            </a:r>
            <a:r>
              <a:rPr lang="el-GR" dirty="0" err="1">
                <a:solidFill>
                  <a:srgbClr val="002060"/>
                </a:solidFill>
                <a:latin typeface="Arial Narrow" pitchFamily="34" charset="0"/>
              </a:rPr>
              <a:t>τοποϊσομεράσης</a:t>
            </a:r>
            <a:r>
              <a:rPr lang="el-GR" dirty="0">
                <a:solidFill>
                  <a:srgbClr val="002060"/>
                </a:solidFill>
                <a:latin typeface="Arial Narrow" pitchFamily="34" charset="0"/>
              </a:rPr>
              <a:t> ΙΙ </a:t>
            </a:r>
          </a:p>
          <a:p>
            <a:pPr eaLnBrk="1" fontAlgn="auto" hangingPunct="1">
              <a:spcAft>
                <a:spcPts val="0"/>
              </a:spcAft>
              <a:buFont typeface="Wingdings 2"/>
              <a:buNone/>
              <a:defRPr/>
            </a:pPr>
            <a:r>
              <a:rPr lang="el-GR" dirty="0">
                <a:solidFill>
                  <a:srgbClr val="002060"/>
                </a:solidFill>
                <a:latin typeface="Arial Narrow" pitchFamily="34" charset="0"/>
              </a:rPr>
              <a:t>•</a:t>
            </a:r>
            <a:r>
              <a:rPr lang="el-GR" b="1" dirty="0">
                <a:solidFill>
                  <a:srgbClr val="002060"/>
                </a:solidFill>
                <a:latin typeface="Arial Narrow" pitchFamily="34" charset="0"/>
              </a:rPr>
              <a:t>ΟΜΛ μη διαφορετικά κατατασσόμενες (Παλαιά FAB ταξινόμηση) </a:t>
            </a:r>
          </a:p>
          <a:p>
            <a:pPr eaLnBrk="1" fontAlgn="auto" hangingPunct="1">
              <a:spcAft>
                <a:spcPts val="0"/>
              </a:spcAft>
              <a:buFont typeface="Wingdings 2"/>
              <a:buNone/>
              <a:defRPr/>
            </a:pPr>
            <a:r>
              <a:rPr lang="el-GR" dirty="0">
                <a:solidFill>
                  <a:srgbClr val="002060"/>
                </a:solidFill>
                <a:latin typeface="Arial Narrow" pitchFamily="34" charset="0"/>
              </a:rPr>
              <a:t>Αδιαφοροποίητη ΟΜΛ (Μ0) </a:t>
            </a:r>
          </a:p>
          <a:p>
            <a:pPr eaLnBrk="1" fontAlgn="auto" hangingPunct="1">
              <a:spcAft>
                <a:spcPts val="0"/>
              </a:spcAft>
              <a:buFont typeface="Wingdings 2"/>
              <a:buNone/>
              <a:defRPr/>
            </a:pPr>
            <a:r>
              <a:rPr lang="el-GR" dirty="0">
                <a:solidFill>
                  <a:srgbClr val="002060"/>
                </a:solidFill>
                <a:latin typeface="Arial Narrow" pitchFamily="34" charset="0"/>
              </a:rPr>
              <a:t>ΟΜΛ χωρίς ωρίμανση (Μ1) </a:t>
            </a:r>
          </a:p>
          <a:p>
            <a:pPr eaLnBrk="1" fontAlgn="auto" hangingPunct="1">
              <a:spcAft>
                <a:spcPts val="0"/>
              </a:spcAft>
              <a:buFont typeface="Wingdings 2"/>
              <a:buNone/>
              <a:defRPr/>
            </a:pPr>
            <a:r>
              <a:rPr lang="el-GR" dirty="0">
                <a:solidFill>
                  <a:srgbClr val="002060"/>
                </a:solidFill>
                <a:latin typeface="Arial Narrow" pitchFamily="34" charset="0"/>
              </a:rPr>
              <a:t>ΟΜΛ με ωρίμανση (Μ2) </a:t>
            </a:r>
          </a:p>
          <a:p>
            <a:pPr eaLnBrk="1" fontAlgn="auto" hangingPunct="1">
              <a:spcAft>
                <a:spcPts val="0"/>
              </a:spcAft>
              <a:buFont typeface="Wingdings 2"/>
              <a:buNone/>
              <a:defRPr/>
            </a:pPr>
            <a:r>
              <a:rPr lang="el-GR" dirty="0">
                <a:solidFill>
                  <a:srgbClr val="002060"/>
                </a:solidFill>
                <a:latin typeface="Arial Narrow" pitchFamily="34" charset="0"/>
              </a:rPr>
              <a:t>Ο. </a:t>
            </a:r>
            <a:r>
              <a:rPr lang="el-GR" dirty="0" err="1">
                <a:solidFill>
                  <a:srgbClr val="002060"/>
                </a:solidFill>
                <a:latin typeface="Arial Narrow" pitchFamily="34" charset="0"/>
              </a:rPr>
              <a:t>Μυελομονοκυτταρική</a:t>
            </a:r>
            <a:r>
              <a:rPr lang="el-GR" dirty="0">
                <a:solidFill>
                  <a:srgbClr val="002060"/>
                </a:solidFill>
                <a:latin typeface="Arial Narrow" pitchFamily="34" charset="0"/>
              </a:rPr>
              <a:t> Λ (Μ4) </a:t>
            </a:r>
          </a:p>
          <a:p>
            <a:pPr eaLnBrk="1" fontAlgn="auto" hangingPunct="1">
              <a:spcAft>
                <a:spcPts val="0"/>
              </a:spcAft>
              <a:buFont typeface="Wingdings 2"/>
              <a:buNone/>
              <a:defRPr/>
            </a:pPr>
            <a:r>
              <a:rPr lang="el-GR" dirty="0">
                <a:solidFill>
                  <a:srgbClr val="002060"/>
                </a:solidFill>
                <a:latin typeface="Arial Narrow" pitchFamily="34" charset="0"/>
              </a:rPr>
              <a:t>Ο. </a:t>
            </a:r>
            <a:r>
              <a:rPr lang="el-GR" dirty="0" err="1">
                <a:solidFill>
                  <a:srgbClr val="002060"/>
                </a:solidFill>
                <a:latin typeface="Arial Narrow" pitchFamily="34" charset="0"/>
              </a:rPr>
              <a:t>Μονοβλαστική</a:t>
            </a:r>
            <a:r>
              <a:rPr lang="el-GR" dirty="0">
                <a:solidFill>
                  <a:srgbClr val="002060"/>
                </a:solidFill>
                <a:latin typeface="Arial Narrow" pitchFamily="34" charset="0"/>
              </a:rPr>
              <a:t> / </a:t>
            </a:r>
            <a:r>
              <a:rPr lang="el-GR" dirty="0" err="1">
                <a:solidFill>
                  <a:srgbClr val="002060"/>
                </a:solidFill>
                <a:latin typeface="Arial Narrow" pitchFamily="34" charset="0"/>
              </a:rPr>
              <a:t>Μονοκυτταρική</a:t>
            </a:r>
            <a:r>
              <a:rPr lang="el-GR" dirty="0">
                <a:solidFill>
                  <a:srgbClr val="002060"/>
                </a:solidFill>
                <a:latin typeface="Arial Narrow" pitchFamily="34" charset="0"/>
              </a:rPr>
              <a:t> Λ (Μ5) </a:t>
            </a:r>
          </a:p>
          <a:p>
            <a:pPr eaLnBrk="1" fontAlgn="auto" hangingPunct="1">
              <a:spcAft>
                <a:spcPts val="0"/>
              </a:spcAft>
              <a:buFont typeface="Wingdings 2"/>
              <a:buNone/>
              <a:defRPr/>
            </a:pPr>
            <a:r>
              <a:rPr lang="el-GR" dirty="0">
                <a:solidFill>
                  <a:srgbClr val="002060"/>
                </a:solidFill>
                <a:latin typeface="Arial Narrow" pitchFamily="34" charset="0"/>
              </a:rPr>
              <a:t>Ο. </a:t>
            </a:r>
            <a:r>
              <a:rPr lang="el-GR" dirty="0" err="1">
                <a:solidFill>
                  <a:srgbClr val="002060"/>
                </a:solidFill>
                <a:latin typeface="Arial Narrow" pitchFamily="34" charset="0"/>
              </a:rPr>
              <a:t>Ερυθρολευχαιμία</a:t>
            </a:r>
            <a:r>
              <a:rPr lang="el-GR" dirty="0">
                <a:solidFill>
                  <a:srgbClr val="002060"/>
                </a:solidFill>
                <a:latin typeface="Arial Narrow" pitchFamily="34" charset="0"/>
              </a:rPr>
              <a:t> (Μ6) </a:t>
            </a:r>
          </a:p>
          <a:p>
            <a:pPr eaLnBrk="1" fontAlgn="auto" hangingPunct="1">
              <a:spcAft>
                <a:spcPts val="0"/>
              </a:spcAft>
              <a:buFont typeface="Wingdings 2"/>
              <a:buNone/>
              <a:defRPr/>
            </a:pPr>
            <a:r>
              <a:rPr lang="el-GR" dirty="0">
                <a:solidFill>
                  <a:srgbClr val="002060"/>
                </a:solidFill>
                <a:latin typeface="Arial Narrow" pitchFamily="34" charset="0"/>
              </a:rPr>
              <a:t>Ο. </a:t>
            </a:r>
            <a:r>
              <a:rPr lang="el-GR" dirty="0" err="1">
                <a:solidFill>
                  <a:srgbClr val="002060"/>
                </a:solidFill>
                <a:latin typeface="Arial Narrow" pitchFamily="34" charset="0"/>
              </a:rPr>
              <a:t>Μεγακαρυοβλαστική</a:t>
            </a:r>
            <a:r>
              <a:rPr lang="el-GR" dirty="0">
                <a:solidFill>
                  <a:srgbClr val="002060"/>
                </a:solidFill>
                <a:latin typeface="Arial Narrow" pitchFamily="34" charset="0"/>
              </a:rPr>
              <a:t> Λ (Μ7) </a:t>
            </a:r>
          </a:p>
          <a:p>
            <a:pPr eaLnBrk="1" fontAlgn="auto" hangingPunct="1">
              <a:spcAft>
                <a:spcPts val="0"/>
              </a:spcAft>
              <a:buFont typeface="Wingdings 2"/>
              <a:buChar char=""/>
              <a:defRPr/>
            </a:pPr>
            <a:endParaRPr lang="el-GR" dirty="0">
              <a:latin typeface="Arial Narrow"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2">
            <a:extLst>
              <a:ext uri="{FF2B5EF4-FFF2-40B4-BE49-F238E27FC236}">
                <a16:creationId xmlns:a16="http://schemas.microsoft.com/office/drawing/2014/main" id="{7A6ADCED-F0DA-40F2-B63B-EBEE92B3346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03213" y="620713"/>
            <a:ext cx="8496300"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2 - Θέση περιεχομένου">
            <a:extLst>
              <a:ext uri="{FF2B5EF4-FFF2-40B4-BE49-F238E27FC236}">
                <a16:creationId xmlns:a16="http://schemas.microsoft.com/office/drawing/2014/main" id="{1A6092FD-29C2-42CB-85D6-FFE68D2A9245}"/>
              </a:ext>
            </a:extLst>
          </p:cNvPr>
          <p:cNvSpPr txBox="1">
            <a:spLocks/>
          </p:cNvSpPr>
          <p:nvPr/>
        </p:nvSpPr>
        <p:spPr>
          <a:xfrm>
            <a:off x="0" y="0"/>
            <a:ext cx="7812360" cy="549275"/>
          </a:xfrm>
          <a:prstGeom prst="rect">
            <a:avLst/>
          </a:prstGeom>
        </p:spPr>
        <p:txBody>
          <a:bodyPr>
            <a:normAutofit lnSpcReduction="10000"/>
          </a:bodyPr>
          <a:lstStyle/>
          <a:p>
            <a:pPr marL="342900" indent="-342900" algn="ctr" eaLnBrk="1" fontAlgn="auto" hangingPunct="1">
              <a:spcBef>
                <a:spcPct val="20000"/>
              </a:spcBef>
              <a:spcAft>
                <a:spcPts val="0"/>
              </a:spcAft>
              <a:buClr>
                <a:schemeClr val="accent1"/>
              </a:buClr>
              <a:buSzPct val="70000"/>
              <a:buFont typeface="Wingdings 2"/>
              <a:buNone/>
              <a:defRPr/>
            </a:pPr>
            <a:r>
              <a:rPr lang="el-GR" sz="3200" b="1" i="1" dirty="0">
                <a:solidFill>
                  <a:srgbClr val="002060"/>
                </a:solidFill>
                <a:latin typeface="Arial Narrow" pitchFamily="34" charset="0"/>
                <a:cs typeface="+mn-cs"/>
              </a:rPr>
              <a:t>ΟΜΛ :  </a:t>
            </a:r>
            <a:r>
              <a:rPr lang="el-GR" sz="3200" b="1" i="1" dirty="0" err="1">
                <a:solidFill>
                  <a:srgbClr val="002060"/>
                </a:solidFill>
                <a:latin typeface="Arial Narrow" pitchFamily="34" charset="0"/>
                <a:cs typeface="+mn-cs"/>
              </a:rPr>
              <a:t>κυτταροχημεία</a:t>
            </a:r>
            <a:r>
              <a:rPr lang="el-GR" sz="3200" b="1" i="1" dirty="0">
                <a:solidFill>
                  <a:srgbClr val="002060"/>
                </a:solidFill>
                <a:latin typeface="Arial Narrow" pitchFamily="34" charset="0"/>
                <a:cs typeface="+mn-cs"/>
              </a:rPr>
              <a:t> / χρώσεις</a:t>
            </a:r>
          </a:p>
          <a:p>
            <a:pPr marL="342900" indent="-342900" algn="ctr" eaLnBrk="1" fontAlgn="auto" hangingPunct="1">
              <a:spcBef>
                <a:spcPct val="20000"/>
              </a:spcBef>
              <a:spcAft>
                <a:spcPts val="0"/>
              </a:spcAft>
              <a:buClr>
                <a:schemeClr val="accent1"/>
              </a:buClr>
              <a:buSzPct val="70000"/>
              <a:buFont typeface="Wingdings 2"/>
              <a:buNone/>
              <a:defRPr/>
            </a:pPr>
            <a:endParaRPr lang="el-GR" sz="3200" dirty="0">
              <a:solidFill>
                <a:schemeClr val="tx2"/>
              </a:solidFill>
              <a:latin typeface="+mn-lt"/>
              <a:cs typeface="+mn-cs"/>
            </a:endParaRPr>
          </a:p>
          <a:p>
            <a:pPr marL="342900" indent="-342900" algn="ctr" eaLnBrk="1" fontAlgn="auto" hangingPunct="1">
              <a:spcBef>
                <a:spcPct val="20000"/>
              </a:spcBef>
              <a:spcAft>
                <a:spcPts val="0"/>
              </a:spcAft>
              <a:buClr>
                <a:schemeClr val="accent1"/>
              </a:buClr>
              <a:buSzPct val="70000"/>
              <a:buFont typeface="Wingdings 2"/>
              <a:buNone/>
              <a:defRPr/>
            </a:pPr>
            <a:endParaRPr lang="el-GR" sz="3200" dirty="0">
              <a:solidFill>
                <a:schemeClr val="tx2"/>
              </a:solidFill>
              <a:latin typeface="+mn-lt"/>
              <a:cs typeface="+mn-cs"/>
            </a:endParaRPr>
          </a:p>
        </p:txBody>
      </p:sp>
      <p:sp>
        <p:nvSpPr>
          <p:cNvPr id="6" name="5 - Έλλειψη">
            <a:extLst>
              <a:ext uri="{FF2B5EF4-FFF2-40B4-BE49-F238E27FC236}">
                <a16:creationId xmlns:a16="http://schemas.microsoft.com/office/drawing/2014/main" id="{AD20B54E-1176-4D38-96B6-3E7AEDD5E665}"/>
              </a:ext>
            </a:extLst>
          </p:cNvPr>
          <p:cNvSpPr/>
          <p:nvPr/>
        </p:nvSpPr>
        <p:spPr>
          <a:xfrm>
            <a:off x="5435600" y="3644900"/>
            <a:ext cx="1081088" cy="647700"/>
          </a:xfrm>
          <a:prstGeom prst="ellipse">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l-GR"/>
          </a:p>
        </p:txBody>
      </p:sp>
      <p:sp>
        <p:nvSpPr>
          <p:cNvPr id="9" name="8 - Έλλειψη">
            <a:extLst>
              <a:ext uri="{FF2B5EF4-FFF2-40B4-BE49-F238E27FC236}">
                <a16:creationId xmlns:a16="http://schemas.microsoft.com/office/drawing/2014/main" id="{D224A9FA-D769-44BB-AAC7-CE486E87F727}"/>
              </a:ext>
            </a:extLst>
          </p:cNvPr>
          <p:cNvSpPr/>
          <p:nvPr/>
        </p:nvSpPr>
        <p:spPr>
          <a:xfrm>
            <a:off x="7308850" y="2565400"/>
            <a:ext cx="576263" cy="647700"/>
          </a:xfrm>
          <a:prstGeom prst="ellipse">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l-GR"/>
          </a:p>
        </p:txBody>
      </p:sp>
      <p:cxnSp>
        <p:nvCxnSpPr>
          <p:cNvPr id="11" name="10 - Ευθεία γραμμή σύνδεσης">
            <a:extLst>
              <a:ext uri="{FF2B5EF4-FFF2-40B4-BE49-F238E27FC236}">
                <a16:creationId xmlns:a16="http://schemas.microsoft.com/office/drawing/2014/main" id="{E09AB6AF-575A-4044-9E7B-FDA3426957C1}"/>
              </a:ext>
            </a:extLst>
          </p:cNvPr>
          <p:cNvCxnSpPr/>
          <p:nvPr/>
        </p:nvCxnSpPr>
        <p:spPr>
          <a:xfrm>
            <a:off x="6443663" y="1989138"/>
            <a:ext cx="936625"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sp>
        <p:nvSpPr>
          <p:cNvPr id="13" name="12 - Ορθογώνιο">
            <a:extLst>
              <a:ext uri="{FF2B5EF4-FFF2-40B4-BE49-F238E27FC236}">
                <a16:creationId xmlns:a16="http://schemas.microsoft.com/office/drawing/2014/main" id="{B380A826-3E52-403B-8EB3-4F9AE545861A}"/>
              </a:ext>
            </a:extLst>
          </p:cNvPr>
          <p:cNvSpPr/>
          <p:nvPr/>
        </p:nvSpPr>
        <p:spPr>
          <a:xfrm>
            <a:off x="395288" y="5805488"/>
            <a:ext cx="1944687" cy="576262"/>
          </a:xfrm>
          <a:prstGeom prst="rect">
            <a:avLst/>
          </a:prstGeom>
          <a:noFill/>
          <a:ln w="381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l-GR"/>
          </a:p>
        </p:txBody>
      </p:sp>
      <p:cxnSp>
        <p:nvCxnSpPr>
          <p:cNvPr id="14" name="13 - Ευθεία γραμμή σύνδεσης">
            <a:extLst>
              <a:ext uri="{FF2B5EF4-FFF2-40B4-BE49-F238E27FC236}">
                <a16:creationId xmlns:a16="http://schemas.microsoft.com/office/drawing/2014/main" id="{9F55A994-F59A-4CEA-82F0-C52FA430A3E2}"/>
              </a:ext>
            </a:extLst>
          </p:cNvPr>
          <p:cNvCxnSpPr/>
          <p:nvPr/>
        </p:nvCxnSpPr>
        <p:spPr>
          <a:xfrm>
            <a:off x="1619250" y="1989138"/>
            <a:ext cx="9366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14 - Ορθογώνιο">
            <a:extLst>
              <a:ext uri="{FF2B5EF4-FFF2-40B4-BE49-F238E27FC236}">
                <a16:creationId xmlns:a16="http://schemas.microsoft.com/office/drawing/2014/main" id="{48577805-6D95-445A-9F34-3E1981D1DD32}"/>
              </a:ext>
            </a:extLst>
          </p:cNvPr>
          <p:cNvSpPr/>
          <p:nvPr/>
        </p:nvSpPr>
        <p:spPr>
          <a:xfrm>
            <a:off x="2916238" y="5805488"/>
            <a:ext cx="1511300" cy="576262"/>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l-GR"/>
          </a:p>
        </p:txBody>
      </p:sp>
      <p:cxnSp>
        <p:nvCxnSpPr>
          <p:cNvPr id="16" name="15 - Ευθεία γραμμή σύνδεσης">
            <a:extLst>
              <a:ext uri="{FF2B5EF4-FFF2-40B4-BE49-F238E27FC236}">
                <a16:creationId xmlns:a16="http://schemas.microsoft.com/office/drawing/2014/main" id="{49203126-24A4-4152-A0EE-37522A1A9C33}"/>
              </a:ext>
            </a:extLst>
          </p:cNvPr>
          <p:cNvCxnSpPr/>
          <p:nvPr/>
        </p:nvCxnSpPr>
        <p:spPr>
          <a:xfrm>
            <a:off x="539750" y="4724400"/>
            <a:ext cx="936625" cy="0"/>
          </a:xfrm>
          <a:prstGeom prst="line">
            <a:avLst/>
          </a:prstGeom>
          <a:ln w="38100">
            <a:solidFill>
              <a:srgbClr val="00CC00"/>
            </a:solidFill>
          </a:ln>
        </p:spPr>
        <p:style>
          <a:lnRef idx="1">
            <a:schemeClr val="accent1"/>
          </a:lnRef>
          <a:fillRef idx="0">
            <a:schemeClr val="accent1"/>
          </a:fillRef>
          <a:effectRef idx="0">
            <a:schemeClr val="accent1"/>
          </a:effectRef>
          <a:fontRef idx="minor">
            <a:schemeClr val="tx1"/>
          </a:fontRef>
        </p:style>
      </p:cxnSp>
      <p:cxnSp>
        <p:nvCxnSpPr>
          <p:cNvPr id="17" name="16 - Ευθεία γραμμή σύνδεσης">
            <a:extLst>
              <a:ext uri="{FF2B5EF4-FFF2-40B4-BE49-F238E27FC236}">
                <a16:creationId xmlns:a16="http://schemas.microsoft.com/office/drawing/2014/main" id="{1996E1DF-C4DB-43B3-883B-314F715E0332}"/>
              </a:ext>
            </a:extLst>
          </p:cNvPr>
          <p:cNvCxnSpPr/>
          <p:nvPr/>
        </p:nvCxnSpPr>
        <p:spPr>
          <a:xfrm>
            <a:off x="2916238" y="4653136"/>
            <a:ext cx="935037"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8" name="17 - Ορθογώνιο">
            <a:extLst>
              <a:ext uri="{FF2B5EF4-FFF2-40B4-BE49-F238E27FC236}">
                <a16:creationId xmlns:a16="http://schemas.microsoft.com/office/drawing/2014/main" id="{24438E09-C941-4362-8853-372C15993770}"/>
              </a:ext>
            </a:extLst>
          </p:cNvPr>
          <p:cNvSpPr/>
          <p:nvPr/>
        </p:nvSpPr>
        <p:spPr>
          <a:xfrm>
            <a:off x="7524328" y="4437062"/>
            <a:ext cx="914400" cy="1944688"/>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solidFill>
                  <a:srgbClr val="7030A0"/>
                </a:solidFill>
              </a:rPr>
              <a:t>MPO</a:t>
            </a:r>
          </a:p>
          <a:p>
            <a:pPr algn="ctr" eaLnBrk="1" fontAlgn="auto" hangingPunct="1">
              <a:spcBef>
                <a:spcPts val="0"/>
              </a:spcBef>
              <a:spcAft>
                <a:spcPts val="0"/>
              </a:spcAft>
              <a:defRPr/>
            </a:pPr>
            <a:r>
              <a:rPr lang="en-US" sz="2000" b="1" dirty="0">
                <a:solidFill>
                  <a:srgbClr val="7030A0"/>
                </a:solidFill>
              </a:rPr>
              <a:t>SBB</a:t>
            </a:r>
          </a:p>
          <a:p>
            <a:pPr algn="ctr" eaLnBrk="1" fontAlgn="auto" hangingPunct="1">
              <a:spcBef>
                <a:spcPts val="0"/>
              </a:spcBef>
              <a:spcAft>
                <a:spcPts val="0"/>
              </a:spcAft>
              <a:defRPr/>
            </a:pPr>
            <a:r>
              <a:rPr lang="en-US" sz="2000" b="1" dirty="0">
                <a:solidFill>
                  <a:srgbClr val="7030A0"/>
                </a:solidFill>
              </a:rPr>
              <a:t>NSE</a:t>
            </a:r>
          </a:p>
          <a:p>
            <a:pPr algn="ctr" eaLnBrk="1" fontAlgn="auto" hangingPunct="1">
              <a:spcBef>
                <a:spcPts val="0"/>
              </a:spcBef>
              <a:spcAft>
                <a:spcPts val="0"/>
              </a:spcAft>
              <a:defRPr/>
            </a:pPr>
            <a:r>
              <a:rPr lang="en-US" sz="2000" b="1" dirty="0">
                <a:solidFill>
                  <a:srgbClr val="7030A0"/>
                </a:solidFill>
              </a:rPr>
              <a:t>PAS</a:t>
            </a:r>
            <a:endParaRPr lang="el-GR" sz="2000" b="1" dirty="0">
              <a:solidFill>
                <a:srgbClr val="7030A0"/>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2 - Θέση περιεχομένου">
            <a:extLst>
              <a:ext uri="{FF2B5EF4-FFF2-40B4-BE49-F238E27FC236}">
                <a16:creationId xmlns:a16="http://schemas.microsoft.com/office/drawing/2014/main" id="{75756B60-2437-4690-8613-D8A5E4776AC1}"/>
              </a:ext>
            </a:extLst>
          </p:cNvPr>
          <p:cNvSpPr>
            <a:spLocks noGrp="1"/>
          </p:cNvSpPr>
          <p:nvPr>
            <p:ph idx="1"/>
          </p:nvPr>
        </p:nvSpPr>
        <p:spPr>
          <a:xfrm>
            <a:off x="304800" y="692150"/>
            <a:ext cx="8371656" cy="5387975"/>
          </a:xfrm>
        </p:spPr>
        <p:txBody>
          <a:bodyPr/>
          <a:lstStyle/>
          <a:p>
            <a:pPr algn="r">
              <a:buFont typeface="Wingdings 2" panose="05020102010507070707" pitchFamily="18" charset="2"/>
              <a:buNone/>
            </a:pPr>
            <a:r>
              <a:rPr lang="el-GR" altLang="el-GR" b="1" dirty="0">
                <a:solidFill>
                  <a:srgbClr val="C00000"/>
                </a:solidFill>
                <a:latin typeface="Cambria" panose="02040503050406030204" pitchFamily="18" charset="0"/>
                <a:ea typeface="Cambria" panose="02040503050406030204" pitchFamily="18" charset="0"/>
              </a:rPr>
              <a:t>Κλινικές εκδηλώσεις</a:t>
            </a:r>
          </a:p>
          <a:p>
            <a:pPr>
              <a:buFont typeface="Wingdings 2" panose="05020102010507070707" pitchFamily="18" charset="2"/>
              <a:buNone/>
            </a:pPr>
            <a:endParaRPr lang="el-GR" altLang="el-GR" b="1" dirty="0">
              <a:solidFill>
                <a:schemeClr val="tx2">
                  <a:lumMod val="50000"/>
                </a:schemeClr>
              </a:solidFill>
              <a:latin typeface="Cambria" panose="02040503050406030204" pitchFamily="18" charset="0"/>
              <a:ea typeface="Cambria" panose="02040503050406030204" pitchFamily="18" charset="0"/>
            </a:endParaRPr>
          </a:p>
          <a:p>
            <a:pPr>
              <a:buClr>
                <a:srgbClr val="002060"/>
              </a:buClr>
              <a:buFont typeface="Wingdings" panose="05000000000000000000" pitchFamily="2" charset="2"/>
              <a:buChar char="ü"/>
            </a:pPr>
            <a:r>
              <a:rPr lang="el-GR" altLang="el-GR" sz="1800" b="1" dirty="0">
                <a:solidFill>
                  <a:schemeClr val="tx2">
                    <a:lumMod val="50000"/>
                  </a:schemeClr>
                </a:solidFill>
                <a:latin typeface="Cambria" panose="02040503050406030204" pitchFamily="18" charset="0"/>
                <a:ea typeface="Cambria" panose="02040503050406030204" pitchFamily="18" charset="0"/>
              </a:rPr>
              <a:t>Πυρετός</a:t>
            </a:r>
            <a:r>
              <a:rPr lang="en-US" altLang="el-GR" sz="1800" b="1" dirty="0">
                <a:solidFill>
                  <a:schemeClr val="tx2">
                    <a:lumMod val="50000"/>
                  </a:schemeClr>
                </a:solidFill>
                <a:latin typeface="Cambria" panose="02040503050406030204" pitchFamily="18" charset="0"/>
                <a:ea typeface="Cambria" panose="02040503050406030204" pitchFamily="18" charset="0"/>
              </a:rPr>
              <a:t>/</a:t>
            </a:r>
            <a:r>
              <a:rPr lang="el-GR" altLang="el-GR" sz="1800" b="1" dirty="0">
                <a:solidFill>
                  <a:schemeClr val="tx2">
                    <a:lumMod val="50000"/>
                  </a:schemeClr>
                </a:solidFill>
                <a:latin typeface="Cambria" panose="02040503050406030204" pitchFamily="18" charset="0"/>
                <a:ea typeface="Cambria" panose="02040503050406030204" pitchFamily="18" charset="0"/>
              </a:rPr>
              <a:t> </a:t>
            </a:r>
            <a:r>
              <a:rPr lang="en-US" altLang="el-GR" sz="1800" b="1" dirty="0">
                <a:solidFill>
                  <a:schemeClr val="tx2">
                    <a:lumMod val="50000"/>
                  </a:schemeClr>
                </a:solidFill>
                <a:latin typeface="Cambria" panose="02040503050406030204" pitchFamily="18" charset="0"/>
                <a:ea typeface="Cambria" panose="02040503050406030204" pitchFamily="18" charset="0"/>
              </a:rPr>
              <a:t>fever</a:t>
            </a:r>
            <a:r>
              <a:rPr lang="el-GR" altLang="el-GR" sz="1800" b="1" dirty="0">
                <a:solidFill>
                  <a:schemeClr val="tx2">
                    <a:lumMod val="50000"/>
                  </a:schemeClr>
                </a:solidFill>
                <a:latin typeface="Cambria" panose="02040503050406030204" pitchFamily="18" charset="0"/>
                <a:ea typeface="Cambria" panose="02040503050406030204" pitchFamily="18" charset="0"/>
              </a:rPr>
              <a:t>(50%)</a:t>
            </a:r>
          </a:p>
          <a:p>
            <a:pPr>
              <a:buClr>
                <a:srgbClr val="002060"/>
              </a:buClr>
              <a:buFont typeface="Wingdings" panose="05000000000000000000" pitchFamily="2" charset="2"/>
              <a:buChar char="ü"/>
            </a:pPr>
            <a:r>
              <a:rPr lang="el-GR" altLang="el-GR" sz="1800" b="1" dirty="0">
                <a:solidFill>
                  <a:schemeClr val="tx2">
                    <a:lumMod val="50000"/>
                  </a:schemeClr>
                </a:solidFill>
                <a:latin typeface="Cambria" panose="02040503050406030204" pitchFamily="18" charset="0"/>
                <a:ea typeface="Cambria" panose="02040503050406030204" pitchFamily="18" charset="0"/>
              </a:rPr>
              <a:t>Κόπωση</a:t>
            </a:r>
            <a:r>
              <a:rPr lang="en-US" altLang="el-GR" sz="1800" b="1" dirty="0">
                <a:solidFill>
                  <a:schemeClr val="tx2">
                    <a:lumMod val="50000"/>
                  </a:schemeClr>
                </a:solidFill>
                <a:latin typeface="Cambria" panose="02040503050406030204" pitchFamily="18" charset="0"/>
                <a:ea typeface="Cambria" panose="02040503050406030204" pitchFamily="18" charset="0"/>
              </a:rPr>
              <a:t>/tiredness</a:t>
            </a:r>
            <a:r>
              <a:rPr lang="el-GR" altLang="el-GR" sz="1800" b="1" dirty="0">
                <a:solidFill>
                  <a:schemeClr val="tx2">
                    <a:lumMod val="50000"/>
                  </a:schemeClr>
                </a:solidFill>
                <a:latin typeface="Cambria" panose="02040503050406030204" pitchFamily="18" charset="0"/>
                <a:ea typeface="Cambria" panose="02040503050406030204" pitchFamily="18" charset="0"/>
              </a:rPr>
              <a:t> (20%)</a:t>
            </a:r>
          </a:p>
          <a:p>
            <a:pPr>
              <a:buClr>
                <a:srgbClr val="002060"/>
              </a:buClr>
              <a:buFont typeface="Wingdings" panose="05000000000000000000" pitchFamily="2" charset="2"/>
              <a:buChar char="ü"/>
            </a:pPr>
            <a:r>
              <a:rPr lang="el-GR" altLang="el-GR" sz="1800" b="1" dirty="0">
                <a:solidFill>
                  <a:schemeClr val="tx2">
                    <a:lumMod val="50000"/>
                  </a:schemeClr>
                </a:solidFill>
                <a:latin typeface="Cambria" panose="02040503050406030204" pitchFamily="18" charset="0"/>
                <a:ea typeface="Cambria" panose="02040503050406030204" pitchFamily="18" charset="0"/>
              </a:rPr>
              <a:t>Αιμορραγικές εκδηλώσεις</a:t>
            </a:r>
            <a:r>
              <a:rPr lang="en-US" altLang="el-GR" sz="1800" b="1" dirty="0">
                <a:solidFill>
                  <a:schemeClr val="tx2">
                    <a:lumMod val="50000"/>
                  </a:schemeClr>
                </a:solidFill>
                <a:latin typeface="Cambria" panose="02040503050406030204" pitchFamily="18" charset="0"/>
                <a:ea typeface="Cambria" panose="02040503050406030204" pitchFamily="18" charset="0"/>
              </a:rPr>
              <a:t>/hemorrhage is the major complication</a:t>
            </a:r>
            <a:r>
              <a:rPr lang="el-GR" altLang="el-GR" sz="1800" b="1" dirty="0">
                <a:solidFill>
                  <a:schemeClr val="tx2">
                    <a:lumMod val="50000"/>
                  </a:schemeClr>
                </a:solidFill>
                <a:latin typeface="Cambria" panose="02040503050406030204" pitchFamily="18" charset="0"/>
                <a:ea typeface="Cambria" panose="02040503050406030204" pitchFamily="18" charset="0"/>
              </a:rPr>
              <a:t> (33%)</a:t>
            </a:r>
          </a:p>
          <a:p>
            <a:pPr>
              <a:buClr>
                <a:srgbClr val="002060"/>
              </a:buClr>
              <a:buFont typeface="Wingdings" panose="05000000000000000000" pitchFamily="2" charset="2"/>
              <a:buChar char="ü"/>
            </a:pPr>
            <a:r>
              <a:rPr lang="el-GR" altLang="el-GR" sz="1800" b="1" dirty="0">
                <a:solidFill>
                  <a:schemeClr val="tx2">
                    <a:lumMod val="50000"/>
                  </a:schemeClr>
                </a:solidFill>
                <a:latin typeface="Cambria" panose="02040503050406030204" pitchFamily="18" charset="0"/>
                <a:ea typeface="Cambria" panose="02040503050406030204" pitchFamily="18" charset="0"/>
              </a:rPr>
              <a:t>Οστικά άλγη </a:t>
            </a:r>
            <a:r>
              <a:rPr lang="en-US" altLang="el-GR" sz="1800" b="1" dirty="0">
                <a:solidFill>
                  <a:schemeClr val="tx2">
                    <a:lumMod val="50000"/>
                  </a:schemeClr>
                </a:solidFill>
                <a:latin typeface="Cambria" panose="02040503050406030204" pitchFamily="18" charset="0"/>
                <a:ea typeface="Cambria" panose="02040503050406030204" pitchFamily="18" charset="0"/>
              </a:rPr>
              <a:t>/bone pain</a:t>
            </a:r>
            <a:r>
              <a:rPr lang="el-GR" altLang="el-GR" sz="1800" b="1" dirty="0">
                <a:solidFill>
                  <a:schemeClr val="tx2">
                    <a:lumMod val="50000"/>
                  </a:schemeClr>
                </a:solidFill>
                <a:latin typeface="Cambria" panose="02040503050406030204" pitchFamily="18" charset="0"/>
                <a:ea typeface="Cambria" panose="02040503050406030204" pitchFamily="18" charset="0"/>
              </a:rPr>
              <a:t>(18%)</a:t>
            </a:r>
          </a:p>
          <a:p>
            <a:pPr>
              <a:buClr>
                <a:srgbClr val="002060"/>
              </a:buClr>
              <a:buFont typeface="Wingdings" panose="05000000000000000000" pitchFamily="2" charset="2"/>
              <a:buChar char="ü"/>
            </a:pPr>
            <a:r>
              <a:rPr lang="el-GR" altLang="el-GR" sz="1800" b="1" dirty="0">
                <a:solidFill>
                  <a:schemeClr val="tx2">
                    <a:lumMod val="50000"/>
                  </a:schemeClr>
                </a:solidFill>
                <a:latin typeface="Cambria" panose="02040503050406030204" pitchFamily="18" charset="0"/>
                <a:ea typeface="Cambria" panose="02040503050406030204" pitchFamily="18" charset="0"/>
              </a:rPr>
              <a:t>Ωχρότητα</a:t>
            </a:r>
            <a:r>
              <a:rPr lang="en-US" altLang="el-GR" sz="1800" b="1" dirty="0">
                <a:solidFill>
                  <a:schemeClr val="tx2">
                    <a:lumMod val="50000"/>
                  </a:schemeClr>
                </a:solidFill>
                <a:latin typeface="Cambria" panose="02040503050406030204" pitchFamily="18" charset="0"/>
                <a:ea typeface="Cambria" panose="02040503050406030204" pitchFamily="18" charset="0"/>
              </a:rPr>
              <a:t>/paleness</a:t>
            </a:r>
            <a:r>
              <a:rPr lang="el-GR" altLang="el-GR" sz="1800" b="1" dirty="0">
                <a:solidFill>
                  <a:schemeClr val="tx2">
                    <a:lumMod val="50000"/>
                  </a:schemeClr>
                </a:solidFill>
                <a:latin typeface="Cambria" panose="02040503050406030204" pitchFamily="18" charset="0"/>
                <a:ea typeface="Cambria" panose="02040503050406030204" pitchFamily="18" charset="0"/>
              </a:rPr>
              <a:t>  (25%)</a:t>
            </a:r>
          </a:p>
          <a:p>
            <a:pPr>
              <a:buClr>
                <a:srgbClr val="002060"/>
              </a:buClr>
              <a:buFont typeface="Wingdings" panose="05000000000000000000" pitchFamily="2" charset="2"/>
              <a:buChar char="ü"/>
            </a:pPr>
            <a:r>
              <a:rPr lang="el-GR" altLang="el-GR" sz="1800" b="1" dirty="0">
                <a:solidFill>
                  <a:schemeClr val="tx2">
                    <a:lumMod val="50000"/>
                  </a:schemeClr>
                </a:solidFill>
                <a:latin typeface="Cambria" panose="02040503050406030204" pitchFamily="18" charset="0"/>
                <a:ea typeface="Cambria" panose="02040503050406030204" pitchFamily="18" charset="0"/>
              </a:rPr>
              <a:t>Ανορεξία, απώλεια βάρους</a:t>
            </a:r>
            <a:r>
              <a:rPr lang="en-US" altLang="el-GR" sz="1800" b="1" dirty="0">
                <a:solidFill>
                  <a:schemeClr val="tx2">
                    <a:lumMod val="50000"/>
                  </a:schemeClr>
                </a:solidFill>
                <a:latin typeface="Cambria" panose="02040503050406030204" pitchFamily="18" charset="0"/>
                <a:ea typeface="Cambria" panose="02040503050406030204" pitchFamily="18" charset="0"/>
              </a:rPr>
              <a:t>/anorexia/</a:t>
            </a:r>
            <a:r>
              <a:rPr lang="en-US" altLang="el-GR" sz="1800" b="1" dirty="0" err="1">
                <a:solidFill>
                  <a:schemeClr val="tx2">
                    <a:lumMod val="50000"/>
                  </a:schemeClr>
                </a:solidFill>
                <a:latin typeface="Cambria" panose="02040503050406030204" pitchFamily="18" charset="0"/>
                <a:ea typeface="Cambria" panose="02040503050406030204" pitchFamily="18" charset="0"/>
              </a:rPr>
              <a:t>BWloss</a:t>
            </a:r>
            <a:r>
              <a:rPr lang="el-GR" altLang="el-GR" sz="1800" b="1" dirty="0">
                <a:solidFill>
                  <a:schemeClr val="tx2">
                    <a:lumMod val="50000"/>
                  </a:schemeClr>
                </a:solidFill>
                <a:latin typeface="Cambria" panose="02040503050406030204" pitchFamily="18" charset="0"/>
                <a:ea typeface="Cambria" panose="02040503050406030204" pitchFamily="18" charset="0"/>
              </a:rPr>
              <a:t> (22%)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2 - Θέση περιεχομένου">
            <a:extLst>
              <a:ext uri="{FF2B5EF4-FFF2-40B4-BE49-F238E27FC236}">
                <a16:creationId xmlns:a16="http://schemas.microsoft.com/office/drawing/2014/main" id="{A5940AE4-F704-41A9-A80C-2A188648E91B}"/>
              </a:ext>
            </a:extLst>
          </p:cNvPr>
          <p:cNvSpPr>
            <a:spLocks noGrp="1"/>
          </p:cNvSpPr>
          <p:nvPr>
            <p:ph idx="1"/>
          </p:nvPr>
        </p:nvSpPr>
        <p:spPr>
          <a:xfrm>
            <a:off x="350168" y="1224037"/>
            <a:ext cx="8443664" cy="5387975"/>
          </a:xfrm>
        </p:spPr>
        <p:txBody>
          <a:bodyPr>
            <a:normAutofit/>
          </a:bodyPr>
          <a:lstStyle/>
          <a:p>
            <a:pPr>
              <a:buFont typeface="Wingdings 2" panose="05020102010507070707" pitchFamily="18" charset="2"/>
              <a:buNone/>
            </a:pPr>
            <a:r>
              <a:rPr lang="el-GR" altLang="el-GR" sz="1800" b="1" dirty="0">
                <a:solidFill>
                  <a:srgbClr val="C00000"/>
                </a:solidFill>
                <a:latin typeface="Cambria" panose="02040503050406030204" pitchFamily="18" charset="0"/>
                <a:ea typeface="Cambria" panose="02040503050406030204" pitchFamily="18" charset="0"/>
              </a:rPr>
              <a:t>Χαρακτηριστικές ΟΜΛ κλινικές εκδηλώσεις</a:t>
            </a:r>
          </a:p>
          <a:p>
            <a:pPr>
              <a:buFont typeface="Wingdings 2" panose="05020102010507070707" pitchFamily="18" charset="2"/>
              <a:buNone/>
            </a:pPr>
            <a:endParaRPr lang="el-GR" altLang="el-GR" sz="1800" b="1" dirty="0">
              <a:solidFill>
                <a:srgbClr val="002060"/>
              </a:solidFill>
              <a:latin typeface="Cambria" panose="02040503050406030204" pitchFamily="18" charset="0"/>
              <a:ea typeface="Cambria" panose="02040503050406030204" pitchFamily="18" charset="0"/>
            </a:endParaRPr>
          </a:p>
          <a:p>
            <a:pPr>
              <a:buClr>
                <a:srgbClr val="002060"/>
              </a:buClr>
              <a:buFont typeface="Wingdings" panose="05000000000000000000" pitchFamily="2" charset="2"/>
              <a:buChar char="ü"/>
            </a:pPr>
            <a:endParaRPr lang="en-US" altLang="el-GR" sz="1800" b="1" dirty="0">
              <a:solidFill>
                <a:srgbClr val="002060"/>
              </a:solidFill>
              <a:latin typeface="Cambria" panose="02040503050406030204" pitchFamily="18" charset="0"/>
              <a:ea typeface="Cambria" panose="02040503050406030204" pitchFamily="18" charset="0"/>
            </a:endParaRPr>
          </a:p>
          <a:p>
            <a:pPr>
              <a:buClr>
                <a:srgbClr val="002060"/>
              </a:buClr>
              <a:buFont typeface="Wingdings" panose="05000000000000000000" pitchFamily="2" charset="2"/>
              <a:buChar char="ü"/>
            </a:pPr>
            <a:r>
              <a:rPr lang="el-GR" altLang="el-GR" sz="1800" b="1" dirty="0">
                <a:solidFill>
                  <a:srgbClr val="002060"/>
                </a:solidFill>
                <a:latin typeface="Cambria" panose="02040503050406030204" pitchFamily="18" charset="0"/>
                <a:ea typeface="Cambria" panose="02040503050406030204" pitchFamily="18" charset="0"/>
              </a:rPr>
              <a:t>Υποδόρια οζίδια </a:t>
            </a:r>
            <a:r>
              <a:rPr lang="en-US" altLang="el-GR" sz="1800" b="1" dirty="0">
                <a:solidFill>
                  <a:srgbClr val="002060"/>
                </a:solidFill>
                <a:latin typeface="Cambria" panose="02040503050406030204" pitchFamily="18" charset="0"/>
                <a:ea typeface="Cambria" panose="02040503050406030204" pitchFamily="18" charset="0"/>
              </a:rPr>
              <a:t>/subcutaneous nodules </a:t>
            </a:r>
            <a:r>
              <a:rPr lang="el-GR" altLang="el-GR" sz="1800" b="1" dirty="0">
                <a:solidFill>
                  <a:srgbClr val="002060"/>
                </a:solidFill>
                <a:latin typeface="Cambria" panose="02040503050406030204" pitchFamily="18" charset="0"/>
                <a:ea typeface="Cambria" panose="02040503050406030204" pitchFamily="18" charset="0"/>
              </a:rPr>
              <a:t>(</a:t>
            </a:r>
            <a:r>
              <a:rPr lang="en-US" altLang="el-GR" sz="1800" b="1" dirty="0">
                <a:solidFill>
                  <a:srgbClr val="002060"/>
                </a:solidFill>
                <a:latin typeface="Cambria" panose="02040503050406030204" pitchFamily="18" charset="0"/>
                <a:ea typeface="Cambria" panose="02040503050406030204" pitchFamily="18" charset="0"/>
              </a:rPr>
              <a:t>leukemia cutis) 2%</a:t>
            </a:r>
            <a:endParaRPr lang="el-GR" altLang="el-GR" sz="1800" b="1" dirty="0">
              <a:solidFill>
                <a:srgbClr val="002060"/>
              </a:solidFill>
              <a:latin typeface="Cambria" panose="02040503050406030204" pitchFamily="18" charset="0"/>
              <a:ea typeface="Cambria" panose="02040503050406030204" pitchFamily="18" charset="0"/>
            </a:endParaRPr>
          </a:p>
          <a:p>
            <a:pPr>
              <a:buClr>
                <a:srgbClr val="002060"/>
              </a:buClr>
              <a:buFont typeface="Wingdings" panose="05000000000000000000" pitchFamily="2" charset="2"/>
              <a:buChar char="ü"/>
            </a:pPr>
            <a:endParaRPr lang="el-GR" altLang="el-GR" sz="1800" b="1" dirty="0">
              <a:solidFill>
                <a:srgbClr val="002060"/>
              </a:solidFill>
              <a:latin typeface="Cambria" panose="02040503050406030204" pitchFamily="18" charset="0"/>
              <a:ea typeface="Cambria" panose="02040503050406030204" pitchFamily="18" charset="0"/>
            </a:endParaRPr>
          </a:p>
          <a:p>
            <a:pPr>
              <a:buClr>
                <a:srgbClr val="002060"/>
              </a:buClr>
              <a:buFont typeface="Wingdings" panose="05000000000000000000" pitchFamily="2" charset="2"/>
              <a:buChar char="ü"/>
            </a:pPr>
            <a:r>
              <a:rPr lang="el-GR" altLang="el-GR" sz="1800" b="1" dirty="0">
                <a:solidFill>
                  <a:srgbClr val="002060"/>
                </a:solidFill>
                <a:latin typeface="Cambria" panose="02040503050406030204" pitchFamily="18" charset="0"/>
                <a:ea typeface="Cambria" panose="02040503050406030204" pitchFamily="18" charset="0"/>
              </a:rPr>
              <a:t>Υπερτροφία ούλων</a:t>
            </a:r>
            <a:r>
              <a:rPr lang="en-US" altLang="el-GR" sz="1800" b="1" dirty="0">
                <a:solidFill>
                  <a:srgbClr val="002060"/>
                </a:solidFill>
                <a:latin typeface="Cambria" panose="02040503050406030204" pitchFamily="18" charset="0"/>
                <a:ea typeface="Cambria" panose="02040503050406030204" pitchFamily="18" charset="0"/>
              </a:rPr>
              <a:t>/gingiva hypertrophy</a:t>
            </a:r>
            <a:r>
              <a:rPr lang="el-GR" altLang="el-GR" sz="1800" b="1" dirty="0">
                <a:solidFill>
                  <a:srgbClr val="002060"/>
                </a:solidFill>
                <a:latin typeface="Cambria" panose="02040503050406030204" pitchFamily="18" charset="0"/>
                <a:ea typeface="Cambria" panose="02040503050406030204" pitchFamily="18" charset="0"/>
              </a:rPr>
              <a:t>  10%   (ΟΜΛ </a:t>
            </a:r>
            <a:r>
              <a:rPr lang="el-GR" altLang="el-GR" sz="1800" b="1" dirty="0" err="1">
                <a:solidFill>
                  <a:srgbClr val="002060"/>
                </a:solidFill>
                <a:latin typeface="Cambria" panose="02040503050406030204" pitchFamily="18" charset="0"/>
                <a:ea typeface="Cambria" panose="02040503050406030204" pitchFamily="18" charset="0"/>
              </a:rPr>
              <a:t>μονοβλαστική</a:t>
            </a:r>
            <a:r>
              <a:rPr lang="el-GR" altLang="el-GR" sz="1800" b="1" dirty="0">
                <a:solidFill>
                  <a:srgbClr val="002060"/>
                </a:solidFill>
                <a:latin typeface="Cambria" panose="02040503050406030204" pitchFamily="18" charset="0"/>
                <a:ea typeface="Cambria" panose="02040503050406030204" pitchFamily="18" charset="0"/>
              </a:rPr>
              <a:t>)</a:t>
            </a:r>
          </a:p>
          <a:p>
            <a:pPr>
              <a:buClr>
                <a:srgbClr val="002060"/>
              </a:buClr>
              <a:buFont typeface="Wingdings" panose="05000000000000000000" pitchFamily="2" charset="2"/>
              <a:buChar char="ü"/>
            </a:pPr>
            <a:endParaRPr lang="el-GR" altLang="el-GR" sz="1800" b="1" dirty="0">
              <a:solidFill>
                <a:srgbClr val="002060"/>
              </a:solidFill>
              <a:latin typeface="Cambria" panose="02040503050406030204" pitchFamily="18" charset="0"/>
              <a:ea typeface="Cambria" panose="02040503050406030204" pitchFamily="18" charset="0"/>
            </a:endParaRPr>
          </a:p>
          <a:p>
            <a:pPr>
              <a:buClr>
                <a:srgbClr val="002060"/>
              </a:buClr>
              <a:buFont typeface="Wingdings" panose="05000000000000000000" pitchFamily="2" charset="2"/>
              <a:buChar char="ü"/>
            </a:pPr>
            <a:r>
              <a:rPr lang="el-GR" altLang="el-GR" sz="1800" b="1" dirty="0" err="1">
                <a:solidFill>
                  <a:srgbClr val="002060"/>
                </a:solidFill>
                <a:latin typeface="Cambria" panose="02040503050406030204" pitchFamily="18" charset="0"/>
                <a:ea typeface="Cambria" panose="02040503050406030204" pitchFamily="18" charset="0"/>
              </a:rPr>
              <a:t>Χλωρώματα</a:t>
            </a:r>
            <a:r>
              <a:rPr lang="en-US" altLang="el-GR" sz="1800" b="1" dirty="0">
                <a:solidFill>
                  <a:srgbClr val="002060"/>
                </a:solidFill>
                <a:latin typeface="Cambria" panose="02040503050406030204" pitchFamily="18" charset="0"/>
                <a:ea typeface="Cambria" panose="02040503050406030204" pitchFamily="18" charset="0"/>
              </a:rPr>
              <a:t>/chloromas</a:t>
            </a:r>
            <a:r>
              <a:rPr lang="el-GR" altLang="el-GR" sz="1800" b="1" dirty="0">
                <a:solidFill>
                  <a:srgbClr val="002060"/>
                </a:solidFill>
                <a:latin typeface="Cambria" panose="02040503050406030204" pitchFamily="18" charset="0"/>
                <a:ea typeface="Cambria" panose="02040503050406030204" pitchFamily="18" charset="0"/>
              </a:rPr>
              <a:t> = </a:t>
            </a:r>
            <a:r>
              <a:rPr lang="el-GR" altLang="el-GR" sz="1800" b="1" dirty="0" err="1">
                <a:solidFill>
                  <a:srgbClr val="002060"/>
                </a:solidFill>
                <a:latin typeface="Cambria" panose="02040503050406030204" pitchFamily="18" charset="0"/>
                <a:ea typeface="Cambria" panose="02040503050406030204" pitchFamily="18" charset="0"/>
              </a:rPr>
              <a:t>εξωμυελικοί</a:t>
            </a:r>
            <a:r>
              <a:rPr lang="el-GR" altLang="el-GR" sz="1800" b="1" dirty="0">
                <a:solidFill>
                  <a:srgbClr val="002060"/>
                </a:solidFill>
                <a:latin typeface="Cambria" panose="02040503050406030204" pitchFamily="18" charset="0"/>
                <a:ea typeface="Cambria" panose="02040503050406030204" pitchFamily="18" charset="0"/>
              </a:rPr>
              <a:t> </a:t>
            </a:r>
            <a:r>
              <a:rPr lang="el-GR" altLang="el-GR" sz="1800" b="1" dirty="0" err="1">
                <a:solidFill>
                  <a:srgbClr val="002060"/>
                </a:solidFill>
                <a:latin typeface="Cambria" panose="02040503050406030204" pitchFamily="18" charset="0"/>
                <a:ea typeface="Cambria" panose="02040503050406030204" pitchFamily="18" charset="0"/>
              </a:rPr>
              <a:t>κοκκιοκυτταρικοί</a:t>
            </a:r>
            <a:r>
              <a:rPr lang="el-GR" altLang="el-GR" sz="1800" b="1" dirty="0">
                <a:solidFill>
                  <a:srgbClr val="002060"/>
                </a:solidFill>
                <a:latin typeface="Cambria" panose="02040503050406030204" pitchFamily="18" charset="0"/>
                <a:ea typeface="Cambria" panose="02040503050406030204" pitchFamily="18" charset="0"/>
              </a:rPr>
              <a:t> όγκοι</a:t>
            </a:r>
          </a:p>
          <a:p>
            <a:pPr>
              <a:buClr>
                <a:srgbClr val="002060"/>
              </a:buClr>
              <a:buFont typeface="Wingdings 2" panose="05020102010507070707" pitchFamily="18" charset="2"/>
              <a:buNone/>
            </a:pPr>
            <a:r>
              <a:rPr lang="el-GR" altLang="el-GR" sz="1800" b="1" dirty="0">
                <a:solidFill>
                  <a:srgbClr val="002060"/>
                </a:solidFill>
                <a:latin typeface="Cambria" panose="02040503050406030204" pitchFamily="18" charset="0"/>
                <a:ea typeface="Cambria" panose="02040503050406030204" pitchFamily="18" charset="0"/>
              </a:rPr>
              <a:t>                                          </a:t>
            </a:r>
            <a:r>
              <a:rPr lang="el-GR" altLang="el-GR" sz="1800" dirty="0">
                <a:solidFill>
                  <a:srgbClr val="002060"/>
                </a:solidFill>
                <a:latin typeface="Cambria" panose="02040503050406030204" pitchFamily="18" charset="0"/>
                <a:ea typeface="Cambria" panose="02040503050406030204" pitchFamily="18" charset="0"/>
              </a:rPr>
              <a:t>(</a:t>
            </a:r>
            <a:r>
              <a:rPr lang="el-GR" altLang="el-GR" sz="1800" dirty="0" err="1">
                <a:solidFill>
                  <a:srgbClr val="002060"/>
                </a:solidFill>
                <a:latin typeface="Cambria" panose="02040503050406030204" pitchFamily="18" charset="0"/>
                <a:ea typeface="Cambria" panose="02040503050406030204" pitchFamily="18" charset="0"/>
              </a:rPr>
              <a:t>κόγχος</a:t>
            </a:r>
            <a:r>
              <a:rPr lang="el-GR" altLang="el-GR" sz="1800" dirty="0">
                <a:solidFill>
                  <a:srgbClr val="002060"/>
                </a:solidFill>
                <a:latin typeface="Cambria" panose="02040503050406030204" pitchFamily="18" charset="0"/>
                <a:ea typeface="Cambria" panose="02040503050406030204" pitchFamily="18" charset="0"/>
              </a:rPr>
              <a:t> / ΣΣ / </a:t>
            </a:r>
            <a:r>
              <a:rPr lang="el-GR" altLang="el-GR" sz="1800" dirty="0" err="1">
                <a:solidFill>
                  <a:srgbClr val="002060"/>
                </a:solidFill>
                <a:latin typeface="Cambria" panose="02040503050406030204" pitchFamily="18" charset="0"/>
                <a:ea typeface="Cambria" panose="02040503050406030204" pitchFamily="18" charset="0"/>
              </a:rPr>
              <a:t>ωτική</a:t>
            </a:r>
            <a:r>
              <a:rPr lang="el-GR" altLang="el-GR" sz="1800" dirty="0">
                <a:solidFill>
                  <a:srgbClr val="002060"/>
                </a:solidFill>
                <a:latin typeface="Cambria" panose="02040503050406030204" pitchFamily="18" charset="0"/>
                <a:ea typeface="Cambria" panose="02040503050406030204" pitchFamily="18" charset="0"/>
              </a:rPr>
              <a:t> περιοχή)</a:t>
            </a:r>
            <a:endParaRPr lang="en-US" altLang="el-GR" sz="1800" b="1" dirty="0">
              <a:solidFill>
                <a:srgbClr val="002060"/>
              </a:solidFill>
              <a:latin typeface="Cambria" panose="02040503050406030204" pitchFamily="18" charset="0"/>
              <a:ea typeface="Cambria" panose="02040503050406030204" pitchFamily="18" charset="0"/>
            </a:endParaRPr>
          </a:p>
          <a:p>
            <a:pPr>
              <a:buClr>
                <a:srgbClr val="002060"/>
              </a:buClr>
              <a:buFont typeface="Wingdings 2" panose="05020102010507070707" pitchFamily="18" charset="2"/>
              <a:buNone/>
            </a:pPr>
            <a:endParaRPr lang="el-GR" altLang="el-GR" sz="1800" b="1" dirty="0">
              <a:solidFill>
                <a:srgbClr val="002060"/>
              </a:solidFill>
              <a:latin typeface="Cambria" panose="02040503050406030204" pitchFamily="18" charset="0"/>
              <a:ea typeface="Cambria" panose="02040503050406030204" pitchFamily="18" charset="0"/>
            </a:endParaRPr>
          </a:p>
          <a:p>
            <a:pPr>
              <a:buClr>
                <a:srgbClr val="002060"/>
              </a:buClr>
              <a:buFont typeface="Wingdings 2" panose="05020102010507070707" pitchFamily="18" charset="2"/>
              <a:buNone/>
            </a:pPr>
            <a:endParaRPr lang="en-US" altLang="el-GR" sz="1800" b="1" dirty="0">
              <a:solidFill>
                <a:srgbClr val="002060"/>
              </a:solidFill>
              <a:latin typeface="Cambria" panose="02040503050406030204" pitchFamily="18" charset="0"/>
              <a:ea typeface="Cambria" panose="02040503050406030204" pitchFamily="18" charset="0"/>
            </a:endParaRPr>
          </a:p>
          <a:p>
            <a:pPr>
              <a:buClr>
                <a:srgbClr val="002060"/>
              </a:buClr>
              <a:buFont typeface="Wingdings 2" panose="05020102010507070707" pitchFamily="18" charset="2"/>
              <a:buNone/>
            </a:pPr>
            <a:endParaRPr lang="el-GR" altLang="el-GR" sz="1800" b="1" dirty="0">
              <a:solidFill>
                <a:srgbClr val="002060"/>
              </a:solidFill>
              <a:latin typeface="Cambria" panose="02040503050406030204" pitchFamily="18" charset="0"/>
              <a:ea typeface="Cambria" panose="02040503050406030204" pitchFamily="18" charset="0"/>
            </a:endParaRPr>
          </a:p>
        </p:txBody>
      </p:sp>
      <p:sp>
        <p:nvSpPr>
          <p:cNvPr id="4" name="3 - Επεξήγηση με στρογγυλεμένο παραλληλόγραμμο">
            <a:extLst>
              <a:ext uri="{FF2B5EF4-FFF2-40B4-BE49-F238E27FC236}">
                <a16:creationId xmlns:a16="http://schemas.microsoft.com/office/drawing/2014/main" id="{D52EA017-A8E1-4BD9-91C8-11531D1E413B}"/>
              </a:ext>
            </a:extLst>
          </p:cNvPr>
          <p:cNvSpPr/>
          <p:nvPr/>
        </p:nvSpPr>
        <p:spPr>
          <a:xfrm>
            <a:off x="6444208" y="665237"/>
            <a:ext cx="1763712" cy="1117600"/>
          </a:xfrm>
          <a:prstGeom prst="wedgeRoundRectCallout">
            <a:avLst>
              <a:gd name="adj1" fmla="val -60836"/>
              <a:gd name="adj2" fmla="val 84144"/>
              <a:gd name="adj3" fmla="val 16667"/>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sz="2000" b="1" dirty="0">
                <a:solidFill>
                  <a:srgbClr val="002060"/>
                </a:solidFill>
                <a:latin typeface="Arial Narrow" pitchFamily="34" charset="0"/>
              </a:rPr>
              <a:t>Βρέφη</a:t>
            </a:r>
            <a:r>
              <a:rPr lang="en-US" sz="2000" b="1" dirty="0">
                <a:solidFill>
                  <a:srgbClr val="002060"/>
                </a:solidFill>
                <a:latin typeface="Arial Narrow" pitchFamily="34" charset="0"/>
              </a:rPr>
              <a:t>=</a:t>
            </a:r>
            <a:endParaRPr lang="el-GR" sz="2000" b="1" dirty="0">
              <a:solidFill>
                <a:srgbClr val="002060"/>
              </a:solidFill>
              <a:latin typeface="Arial Narrow" pitchFamily="34" charset="0"/>
            </a:endParaRPr>
          </a:p>
          <a:p>
            <a:pPr algn="ctr" eaLnBrk="1" hangingPunct="1">
              <a:defRPr/>
            </a:pPr>
            <a:r>
              <a:rPr lang="en-US" sz="2000" b="1" dirty="0">
                <a:solidFill>
                  <a:srgbClr val="002060"/>
                </a:solidFill>
                <a:latin typeface="Arial Narrow" pitchFamily="34" charset="0"/>
              </a:rPr>
              <a:t>Blueberry muffin babies</a:t>
            </a:r>
            <a:endParaRPr lang="el-GR" sz="2000" b="1" dirty="0">
              <a:solidFill>
                <a:srgbClr val="002060"/>
              </a:solidFill>
              <a:latin typeface="Arial Narrow" pitchFamily="34" charset="0"/>
            </a:endParaRPr>
          </a:p>
        </p:txBody>
      </p:sp>
      <p:sp>
        <p:nvSpPr>
          <p:cNvPr id="5" name="4 - Επεξήγηση με στρογγυλεμένο παραλληλόγραμμο">
            <a:extLst>
              <a:ext uri="{FF2B5EF4-FFF2-40B4-BE49-F238E27FC236}">
                <a16:creationId xmlns:a16="http://schemas.microsoft.com/office/drawing/2014/main" id="{CA772649-288B-402F-A4D1-D6980810554E}"/>
              </a:ext>
            </a:extLst>
          </p:cNvPr>
          <p:cNvSpPr/>
          <p:nvPr/>
        </p:nvSpPr>
        <p:spPr>
          <a:xfrm>
            <a:off x="539552" y="4509120"/>
            <a:ext cx="1979612" cy="1412875"/>
          </a:xfrm>
          <a:prstGeom prst="wedgeRoundRectCallout">
            <a:avLst>
              <a:gd name="adj1" fmla="val 98158"/>
              <a:gd name="adj2" fmla="val -48235"/>
              <a:gd name="adj3" fmla="val 16667"/>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sz="2000" b="1" dirty="0">
                <a:solidFill>
                  <a:srgbClr val="002060"/>
                </a:solidFill>
                <a:latin typeface="Arial Narrow" pitchFamily="34" charset="0"/>
              </a:rPr>
              <a:t>Δ/Η: 5 </a:t>
            </a:r>
            <a:r>
              <a:rPr lang="el-GR" sz="2000" b="1" dirty="0" err="1">
                <a:solidFill>
                  <a:srgbClr val="002060"/>
                </a:solidFill>
                <a:latin typeface="Arial Narrow" pitchFamily="34" charset="0"/>
              </a:rPr>
              <a:t>χρ</a:t>
            </a:r>
            <a:r>
              <a:rPr lang="el-GR" sz="2000" b="1" dirty="0">
                <a:solidFill>
                  <a:srgbClr val="002060"/>
                </a:solidFill>
                <a:latin typeface="Arial Narrow" pitchFamily="34" charset="0"/>
              </a:rPr>
              <a:t> </a:t>
            </a:r>
          </a:p>
          <a:p>
            <a:pPr algn="ctr" eaLnBrk="1" hangingPunct="1">
              <a:defRPr/>
            </a:pPr>
            <a:r>
              <a:rPr lang="en-US" sz="2000" b="1" dirty="0">
                <a:solidFill>
                  <a:srgbClr val="002060"/>
                </a:solidFill>
                <a:latin typeface="Arial Narrow" pitchFamily="34" charset="0"/>
              </a:rPr>
              <a:t>±</a:t>
            </a:r>
            <a:r>
              <a:rPr lang="el-GR" sz="2000" b="1" dirty="0">
                <a:solidFill>
                  <a:srgbClr val="002060"/>
                </a:solidFill>
                <a:latin typeface="Arial Narrow" pitchFamily="34" charset="0"/>
              </a:rPr>
              <a:t> διήθηση Μ.Ο</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9F3BA8F6-1AB9-49E4-9E7F-5CABD524F859}"/>
              </a:ext>
            </a:extLst>
          </p:cNvPr>
          <p:cNvSpPr>
            <a:spLocks noGrp="1"/>
          </p:cNvSpPr>
          <p:nvPr>
            <p:ph type="title"/>
          </p:nvPr>
        </p:nvSpPr>
        <p:spPr/>
        <p:txBody>
          <a:bodyPr/>
          <a:lstStyle/>
          <a:p>
            <a:pPr algn="ctr">
              <a:defRPr/>
            </a:pPr>
            <a:r>
              <a:rPr lang="en-US" b="1" dirty="0">
                <a:solidFill>
                  <a:schemeClr val="tx2">
                    <a:lumMod val="50000"/>
                  </a:schemeClr>
                </a:solidFill>
                <a:latin typeface="Cambria" panose="02040503050406030204" pitchFamily="18" charset="0"/>
                <a:ea typeface="Cambria" panose="02040503050406030204" pitchFamily="18" charset="0"/>
              </a:rPr>
              <a:t>Leukemia cutis (AML) in children</a:t>
            </a:r>
            <a:endParaRPr lang="el-GR" b="1" dirty="0">
              <a:solidFill>
                <a:schemeClr val="tx2">
                  <a:lumMod val="50000"/>
                </a:schemeClr>
              </a:solidFill>
              <a:latin typeface="Cambria" panose="02040503050406030204" pitchFamily="18" charset="0"/>
              <a:ea typeface="Cambria" panose="02040503050406030204" pitchFamily="18" charset="0"/>
            </a:endParaRPr>
          </a:p>
        </p:txBody>
      </p:sp>
      <p:pic>
        <p:nvPicPr>
          <p:cNvPr id="44035" name="Picture 4" descr="F:\visual2.jpg">
            <a:extLst>
              <a:ext uri="{FF2B5EF4-FFF2-40B4-BE49-F238E27FC236}">
                <a16:creationId xmlns:a16="http://schemas.microsoft.com/office/drawing/2014/main" id="{0444958E-A2E3-4E0E-B654-5AA579ED62D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00113" y="2060575"/>
            <a:ext cx="3887787" cy="3240088"/>
          </a:xfrm>
          <a:noFill/>
        </p:spPr>
      </p:pic>
      <p:pic>
        <p:nvPicPr>
          <p:cNvPr id="44036" name="Picture 5" descr="F:\768_leukemia_cutis2.jpg">
            <a:extLst>
              <a:ext uri="{FF2B5EF4-FFF2-40B4-BE49-F238E27FC236}">
                <a16:creationId xmlns:a16="http://schemas.microsoft.com/office/drawing/2014/main" id="{07FB8A0D-19F3-4F75-B71A-42A9D240DB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276475"/>
            <a:ext cx="2305050"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 Ορθογώνιο">
            <a:extLst>
              <a:ext uri="{FF2B5EF4-FFF2-40B4-BE49-F238E27FC236}">
                <a16:creationId xmlns:a16="http://schemas.microsoft.com/office/drawing/2014/main" id="{93BEB1C2-8086-46EB-9A3C-5F53233236E6}"/>
              </a:ext>
            </a:extLst>
          </p:cNvPr>
          <p:cNvSpPr/>
          <p:nvPr/>
        </p:nvSpPr>
        <p:spPr>
          <a:xfrm>
            <a:off x="827088" y="1989138"/>
            <a:ext cx="3960812" cy="3311525"/>
          </a:xfrm>
          <a:prstGeom prst="rect">
            <a:avLst/>
          </a:prstGeom>
          <a:noFill/>
          <a:ln w="635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
        <p:nvSpPr>
          <p:cNvPr id="8" name="7 - Ορθογώνιο">
            <a:extLst>
              <a:ext uri="{FF2B5EF4-FFF2-40B4-BE49-F238E27FC236}">
                <a16:creationId xmlns:a16="http://schemas.microsoft.com/office/drawing/2014/main" id="{AA9D0718-93CC-434F-8004-2C81EAA017DD}"/>
              </a:ext>
            </a:extLst>
          </p:cNvPr>
          <p:cNvSpPr/>
          <p:nvPr/>
        </p:nvSpPr>
        <p:spPr>
          <a:xfrm>
            <a:off x="5651500" y="2205038"/>
            <a:ext cx="2376488" cy="2952750"/>
          </a:xfrm>
          <a:prstGeom prst="rect">
            <a:avLst/>
          </a:prstGeom>
          <a:noFill/>
          <a:ln w="635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F984632D-2BA4-4638-A97C-BA40761205F8}"/>
              </a:ext>
            </a:extLst>
          </p:cNvPr>
          <p:cNvSpPr>
            <a:spLocks noGrp="1"/>
          </p:cNvSpPr>
          <p:nvPr>
            <p:ph type="title"/>
          </p:nvPr>
        </p:nvSpPr>
        <p:spPr>
          <a:xfrm>
            <a:off x="457200" y="476672"/>
            <a:ext cx="8686800" cy="838200"/>
          </a:xfrm>
        </p:spPr>
        <p:txBody>
          <a:bodyPr/>
          <a:lstStyle/>
          <a:p>
            <a:pPr algn="ctr">
              <a:defRPr/>
            </a:pPr>
            <a:r>
              <a:rPr lang="en-US" b="1" dirty="0">
                <a:solidFill>
                  <a:schemeClr val="tx2">
                    <a:lumMod val="50000"/>
                  </a:schemeClr>
                </a:solidFill>
                <a:latin typeface="Cambria" panose="02040503050406030204" pitchFamily="18" charset="0"/>
                <a:ea typeface="Cambria" panose="02040503050406030204" pitchFamily="18" charset="0"/>
              </a:rPr>
              <a:t>Blueberry  muffin  baby</a:t>
            </a:r>
            <a:endParaRPr lang="el-GR" b="1" dirty="0">
              <a:solidFill>
                <a:schemeClr val="tx2">
                  <a:lumMod val="50000"/>
                </a:schemeClr>
              </a:solidFill>
              <a:latin typeface="Cambria" panose="02040503050406030204" pitchFamily="18" charset="0"/>
              <a:ea typeface="Cambria" panose="02040503050406030204" pitchFamily="18" charset="0"/>
            </a:endParaRPr>
          </a:p>
        </p:txBody>
      </p:sp>
      <p:pic>
        <p:nvPicPr>
          <p:cNvPr id="45059" name="Picture 6" descr="http://www.dermnetnz.org/dermal-infiltrative/img/bms3.jpg">
            <a:extLst>
              <a:ext uri="{FF2B5EF4-FFF2-40B4-BE49-F238E27FC236}">
                <a16:creationId xmlns:a16="http://schemas.microsoft.com/office/drawing/2014/main" id="{3B31929A-9EEE-4094-9F54-0FA9BE7E5FC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7175" y="2349500"/>
            <a:ext cx="3805238" cy="3816350"/>
          </a:xfrm>
          <a:noFill/>
        </p:spPr>
      </p:pic>
      <p:pic>
        <p:nvPicPr>
          <p:cNvPr id="45060" name="Picture 4" descr="http://www.dermnetnz.org/dermal-infiltrative/img/bms2.jpg">
            <a:extLst>
              <a:ext uri="{FF2B5EF4-FFF2-40B4-BE49-F238E27FC236}">
                <a16:creationId xmlns:a16="http://schemas.microsoft.com/office/drawing/2014/main" id="{B1E4A2C7-39DC-42D4-BDF0-6AEC5EC57A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2349500"/>
            <a:ext cx="3673475" cy="374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 Ορθογώνιο">
            <a:extLst>
              <a:ext uri="{FF2B5EF4-FFF2-40B4-BE49-F238E27FC236}">
                <a16:creationId xmlns:a16="http://schemas.microsoft.com/office/drawing/2014/main" id="{C46F357B-6E6E-42E8-B796-C5844481A068}"/>
              </a:ext>
            </a:extLst>
          </p:cNvPr>
          <p:cNvSpPr/>
          <p:nvPr/>
        </p:nvSpPr>
        <p:spPr>
          <a:xfrm>
            <a:off x="179388" y="2349500"/>
            <a:ext cx="3960812" cy="3887788"/>
          </a:xfrm>
          <a:prstGeom prst="rect">
            <a:avLst/>
          </a:prstGeom>
          <a:noFill/>
          <a:ln w="635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
        <p:nvSpPr>
          <p:cNvPr id="8" name="7 - Ορθογώνιο">
            <a:extLst>
              <a:ext uri="{FF2B5EF4-FFF2-40B4-BE49-F238E27FC236}">
                <a16:creationId xmlns:a16="http://schemas.microsoft.com/office/drawing/2014/main" id="{AC900AA7-C67E-47ED-BDC2-84FE468A6C35}"/>
              </a:ext>
            </a:extLst>
          </p:cNvPr>
          <p:cNvSpPr/>
          <p:nvPr/>
        </p:nvSpPr>
        <p:spPr>
          <a:xfrm>
            <a:off x="4787900" y="2349500"/>
            <a:ext cx="3744913" cy="3816350"/>
          </a:xfrm>
          <a:prstGeom prst="rect">
            <a:avLst/>
          </a:prstGeom>
          <a:noFill/>
          <a:ln w="635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E39C6034-84C4-4791-A15E-6E578351ABCA}"/>
              </a:ext>
            </a:extLst>
          </p:cNvPr>
          <p:cNvSpPr>
            <a:spLocks noGrp="1"/>
          </p:cNvSpPr>
          <p:nvPr>
            <p:ph type="title"/>
          </p:nvPr>
        </p:nvSpPr>
        <p:spPr>
          <a:xfrm>
            <a:off x="457200" y="476672"/>
            <a:ext cx="8686800" cy="838200"/>
          </a:xfrm>
        </p:spPr>
        <p:txBody>
          <a:bodyPr/>
          <a:lstStyle/>
          <a:p>
            <a:pPr algn="ctr">
              <a:defRPr/>
            </a:pPr>
            <a:r>
              <a:rPr lang="en-US" b="1" dirty="0">
                <a:solidFill>
                  <a:schemeClr val="tx2">
                    <a:lumMod val="50000"/>
                  </a:schemeClr>
                </a:solidFill>
                <a:latin typeface="Cambria" panose="02040503050406030204" pitchFamily="18" charset="0"/>
                <a:ea typeface="Cambria" panose="02040503050406030204" pitchFamily="18" charset="0"/>
              </a:rPr>
              <a:t>Blueberry  muffin  baby</a:t>
            </a:r>
            <a:endParaRPr lang="el-GR" b="1" dirty="0">
              <a:solidFill>
                <a:schemeClr val="tx2">
                  <a:lumMod val="50000"/>
                </a:schemeClr>
              </a:solidFill>
              <a:latin typeface="Cambria" panose="02040503050406030204" pitchFamily="18" charset="0"/>
              <a:ea typeface="Cambria" panose="02040503050406030204" pitchFamily="18" charset="0"/>
            </a:endParaRPr>
          </a:p>
        </p:txBody>
      </p:sp>
      <p:pic>
        <p:nvPicPr>
          <p:cNvPr id="46083" name="Picture 2" descr="http://www.dermnetnz.org/dermal-infiltrative/img/bms1.jpg">
            <a:extLst>
              <a:ext uri="{FF2B5EF4-FFF2-40B4-BE49-F238E27FC236}">
                <a16:creationId xmlns:a16="http://schemas.microsoft.com/office/drawing/2014/main" id="{FA7B11B1-52A2-4872-BB55-8BA8FDDC54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2205038"/>
            <a:ext cx="4357687"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 Ορθογώνιο">
            <a:extLst>
              <a:ext uri="{FF2B5EF4-FFF2-40B4-BE49-F238E27FC236}">
                <a16:creationId xmlns:a16="http://schemas.microsoft.com/office/drawing/2014/main" id="{DB92E5A0-BF60-42C5-B482-A22E4B591635}"/>
              </a:ext>
            </a:extLst>
          </p:cNvPr>
          <p:cNvSpPr/>
          <p:nvPr/>
        </p:nvSpPr>
        <p:spPr>
          <a:xfrm>
            <a:off x="2195513" y="2205038"/>
            <a:ext cx="4464050" cy="3095625"/>
          </a:xfrm>
          <a:prstGeom prst="rect">
            <a:avLst/>
          </a:prstGeom>
          <a:noFill/>
          <a:ln w="635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1B3293D0-725F-4140-9C89-6841FC752BD5}"/>
              </a:ext>
            </a:extLst>
          </p:cNvPr>
          <p:cNvSpPr>
            <a:spLocks noGrp="1"/>
          </p:cNvSpPr>
          <p:nvPr>
            <p:ph type="title"/>
          </p:nvPr>
        </p:nvSpPr>
        <p:spPr/>
        <p:txBody>
          <a:bodyPr/>
          <a:lstStyle/>
          <a:p>
            <a:pPr algn="ctr">
              <a:defRPr/>
            </a:pPr>
            <a:r>
              <a:rPr lang="el-GR" b="1" dirty="0">
                <a:solidFill>
                  <a:srgbClr val="002060"/>
                </a:solidFill>
                <a:latin typeface="Arial Narrow" pitchFamily="34" charset="0"/>
              </a:rPr>
              <a:t>ΥΠΕΡΤΡΟΦΙΑ ΟΥΛΩΝ</a:t>
            </a:r>
            <a:br>
              <a:rPr lang="en-US" b="1" dirty="0">
                <a:solidFill>
                  <a:srgbClr val="002060"/>
                </a:solidFill>
                <a:latin typeface="Arial Narrow" pitchFamily="34" charset="0"/>
              </a:rPr>
            </a:br>
            <a:r>
              <a:rPr lang="en-US" b="1" dirty="0">
                <a:solidFill>
                  <a:srgbClr val="002060"/>
                </a:solidFill>
                <a:latin typeface="Arial Narrow" pitchFamily="34" charset="0"/>
              </a:rPr>
              <a:t>gingiva hypertrophy</a:t>
            </a:r>
            <a:endParaRPr lang="el-GR" b="1" dirty="0">
              <a:solidFill>
                <a:srgbClr val="002060"/>
              </a:solidFill>
              <a:latin typeface="Arial Narrow" pitchFamily="34" charset="0"/>
            </a:endParaRPr>
          </a:p>
        </p:txBody>
      </p:sp>
      <p:pic>
        <p:nvPicPr>
          <p:cNvPr id="47107" name="Picture 4" descr="F:\71085828_XS.jpg">
            <a:extLst>
              <a:ext uri="{FF2B5EF4-FFF2-40B4-BE49-F238E27FC236}">
                <a16:creationId xmlns:a16="http://schemas.microsoft.com/office/drawing/2014/main" id="{BADF72DE-82FE-4C46-9A23-01B4441FB4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2492375"/>
            <a:ext cx="3024187"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5" descr="F:\14JuneSimmonsAPHG01.jpg">
            <a:extLst>
              <a:ext uri="{FF2B5EF4-FFF2-40B4-BE49-F238E27FC236}">
                <a16:creationId xmlns:a16="http://schemas.microsoft.com/office/drawing/2014/main" id="{E54C9371-C6A1-4DF8-BB19-18BC4B93D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2420938"/>
            <a:ext cx="3048000"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 Ορθογώνιο">
            <a:extLst>
              <a:ext uri="{FF2B5EF4-FFF2-40B4-BE49-F238E27FC236}">
                <a16:creationId xmlns:a16="http://schemas.microsoft.com/office/drawing/2014/main" id="{7D8AEAD7-5B82-45BD-B45B-CB2BE7D888EC}"/>
              </a:ext>
            </a:extLst>
          </p:cNvPr>
          <p:cNvSpPr/>
          <p:nvPr/>
        </p:nvSpPr>
        <p:spPr>
          <a:xfrm>
            <a:off x="684213" y="2420938"/>
            <a:ext cx="3095625" cy="2303462"/>
          </a:xfrm>
          <a:prstGeom prst="rect">
            <a:avLst/>
          </a:prstGeom>
          <a:noFill/>
          <a:ln w="635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
        <p:nvSpPr>
          <p:cNvPr id="8" name="7 - Ορθογώνιο">
            <a:extLst>
              <a:ext uri="{FF2B5EF4-FFF2-40B4-BE49-F238E27FC236}">
                <a16:creationId xmlns:a16="http://schemas.microsoft.com/office/drawing/2014/main" id="{3063FF45-9A7C-41CD-B021-5484070AFBEF}"/>
              </a:ext>
            </a:extLst>
          </p:cNvPr>
          <p:cNvSpPr/>
          <p:nvPr/>
        </p:nvSpPr>
        <p:spPr>
          <a:xfrm>
            <a:off x="4572000" y="2420938"/>
            <a:ext cx="3095625" cy="2303462"/>
          </a:xfrm>
          <a:prstGeom prst="rect">
            <a:avLst/>
          </a:prstGeom>
          <a:noFill/>
          <a:ln w="635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a:extLst>
              <a:ext uri="{FF2B5EF4-FFF2-40B4-BE49-F238E27FC236}">
                <a16:creationId xmlns:a16="http://schemas.microsoft.com/office/drawing/2014/main" id="{7F9D0084-23D9-4BFB-BDE6-93B8233C7951}"/>
              </a:ext>
            </a:extLst>
          </p:cNvPr>
          <p:cNvSpPr>
            <a:spLocks noGrp="1"/>
          </p:cNvSpPr>
          <p:nvPr>
            <p:ph type="title"/>
          </p:nvPr>
        </p:nvSpPr>
        <p:spPr/>
        <p:txBody>
          <a:bodyPr/>
          <a:lstStyle/>
          <a:p>
            <a:pPr algn="ctr">
              <a:defRPr/>
            </a:pPr>
            <a:r>
              <a:rPr lang="el-GR" b="1" dirty="0">
                <a:solidFill>
                  <a:schemeClr val="tx2">
                    <a:lumMod val="50000"/>
                  </a:schemeClr>
                </a:solidFill>
                <a:latin typeface="Cambria" panose="02040503050406030204" pitchFamily="18" charset="0"/>
                <a:ea typeface="Cambria" panose="02040503050406030204" pitchFamily="18" charset="0"/>
              </a:rPr>
              <a:t>ΧΛΩΡΩΜΑ ΚΟΓΧΟΥ</a:t>
            </a:r>
            <a:br>
              <a:rPr lang="en-US" b="1" dirty="0">
                <a:solidFill>
                  <a:schemeClr val="tx2">
                    <a:lumMod val="50000"/>
                  </a:schemeClr>
                </a:solidFill>
                <a:latin typeface="Cambria" panose="02040503050406030204" pitchFamily="18" charset="0"/>
                <a:ea typeface="Cambria" panose="02040503050406030204" pitchFamily="18" charset="0"/>
              </a:rPr>
            </a:br>
            <a:r>
              <a:rPr lang="en-US" b="1" dirty="0">
                <a:solidFill>
                  <a:schemeClr val="tx2">
                    <a:lumMod val="50000"/>
                  </a:schemeClr>
                </a:solidFill>
                <a:latin typeface="Cambria" panose="02040503050406030204" pitchFamily="18" charset="0"/>
                <a:ea typeface="Cambria" panose="02040503050406030204" pitchFamily="18" charset="0"/>
              </a:rPr>
              <a:t>orbital chloroma</a:t>
            </a:r>
            <a:endParaRPr lang="el-GR" b="1" dirty="0">
              <a:solidFill>
                <a:schemeClr val="tx2">
                  <a:lumMod val="50000"/>
                </a:schemeClr>
              </a:solidFill>
              <a:latin typeface="Cambria" panose="02040503050406030204" pitchFamily="18" charset="0"/>
              <a:ea typeface="Cambria" panose="02040503050406030204" pitchFamily="18" charset="0"/>
            </a:endParaRPr>
          </a:p>
        </p:txBody>
      </p:sp>
      <p:pic>
        <p:nvPicPr>
          <p:cNvPr id="49155" name="Picture 2">
            <a:extLst>
              <a:ext uri="{FF2B5EF4-FFF2-40B4-BE49-F238E27FC236}">
                <a16:creationId xmlns:a16="http://schemas.microsoft.com/office/drawing/2014/main" id="{29C9701D-1092-4408-A85A-2E798ECF08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2060575"/>
            <a:ext cx="3887787"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 Έλλειψη">
            <a:extLst>
              <a:ext uri="{FF2B5EF4-FFF2-40B4-BE49-F238E27FC236}">
                <a16:creationId xmlns:a16="http://schemas.microsoft.com/office/drawing/2014/main" id="{0CD2188F-0637-464B-9910-AF945A1C0659}"/>
              </a:ext>
            </a:extLst>
          </p:cNvPr>
          <p:cNvSpPr/>
          <p:nvPr/>
        </p:nvSpPr>
        <p:spPr>
          <a:xfrm>
            <a:off x="6588125" y="1916113"/>
            <a:ext cx="1635125" cy="17065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pic>
        <p:nvPicPr>
          <p:cNvPr id="49157" name="Picture 5" descr="F:\1189694-1201870-112tn.jpg">
            <a:extLst>
              <a:ext uri="{FF2B5EF4-FFF2-40B4-BE49-F238E27FC236}">
                <a16:creationId xmlns:a16="http://schemas.microsoft.com/office/drawing/2014/main" id="{5544948E-B853-40EE-961A-2197FE9FFF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924175"/>
            <a:ext cx="2665412"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 Ορθογώνιο">
            <a:extLst>
              <a:ext uri="{FF2B5EF4-FFF2-40B4-BE49-F238E27FC236}">
                <a16:creationId xmlns:a16="http://schemas.microsoft.com/office/drawing/2014/main" id="{745ABA20-6127-433E-910C-847B9FDA7CE0}"/>
              </a:ext>
            </a:extLst>
          </p:cNvPr>
          <p:cNvSpPr/>
          <p:nvPr/>
        </p:nvSpPr>
        <p:spPr>
          <a:xfrm>
            <a:off x="971550" y="2924175"/>
            <a:ext cx="2808288" cy="2233613"/>
          </a:xfrm>
          <a:prstGeom prst="rect">
            <a:avLst/>
          </a:prstGeom>
          <a:noFill/>
          <a:ln w="6350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r">
              <a:buClr>
                <a:schemeClr val="tx2">
                  <a:lumMod val="50000"/>
                </a:schemeClr>
              </a:buClr>
            </a:pPr>
            <a:r>
              <a:rPr lang="el-GR" b="1" dirty="0" err="1">
                <a:solidFill>
                  <a:srgbClr val="C00000"/>
                </a:solidFill>
                <a:latin typeface="Cambria" panose="02040503050406030204" pitchFamily="18" charset="0"/>
                <a:ea typeface="Cambria" panose="02040503050406030204" pitchFamily="18" charset="0"/>
              </a:rPr>
              <a:t>Εργαστηριακα</a:t>
            </a:r>
            <a:r>
              <a:rPr lang="el-GR" b="1" dirty="0">
                <a:solidFill>
                  <a:srgbClr val="C00000"/>
                </a:solidFill>
                <a:latin typeface="Cambria" panose="02040503050406030204" pitchFamily="18" charset="0"/>
                <a:ea typeface="Cambria" panose="02040503050406030204" pitchFamily="18" charset="0"/>
              </a:rPr>
              <a:t> </a:t>
            </a:r>
            <a:r>
              <a:rPr lang="el-GR" b="1" dirty="0" err="1">
                <a:solidFill>
                  <a:srgbClr val="C00000"/>
                </a:solidFill>
                <a:latin typeface="Cambria" panose="02040503050406030204" pitchFamily="18" charset="0"/>
                <a:ea typeface="Cambria" panose="02040503050406030204" pitchFamily="18" charset="0"/>
              </a:rPr>
              <a:t>ευρηματα</a:t>
            </a:r>
            <a:br>
              <a:rPr lang="en-US" b="1" dirty="0">
                <a:solidFill>
                  <a:srgbClr val="C00000"/>
                </a:solidFill>
                <a:latin typeface="Cambria" panose="02040503050406030204" pitchFamily="18" charset="0"/>
                <a:ea typeface="Cambria" panose="02040503050406030204" pitchFamily="18" charset="0"/>
              </a:rPr>
            </a:br>
            <a:r>
              <a:rPr lang="en-US" b="1" dirty="0">
                <a:solidFill>
                  <a:srgbClr val="C00000"/>
                </a:solidFill>
                <a:latin typeface="Cambria" panose="02040503050406030204" pitchFamily="18" charset="0"/>
                <a:ea typeface="Cambria" panose="02040503050406030204" pitchFamily="18" charset="0"/>
              </a:rPr>
              <a:t>laboratory findings</a:t>
            </a:r>
            <a:r>
              <a:rPr lang="el-GR" b="1" dirty="0">
                <a:solidFill>
                  <a:srgbClr val="C00000"/>
                </a:solidFill>
                <a:latin typeface="Cambria" panose="02040503050406030204" pitchFamily="18" charset="0"/>
                <a:ea typeface="Cambria" panose="02040503050406030204" pitchFamily="18" charset="0"/>
              </a:rPr>
              <a:t> </a:t>
            </a:r>
            <a:r>
              <a:rPr lang="el-GR" sz="3000" b="1" dirty="0">
                <a:solidFill>
                  <a:srgbClr val="C00000"/>
                </a:solidFill>
                <a:latin typeface="Cambria" panose="02040503050406030204" pitchFamily="18" charset="0"/>
                <a:ea typeface="Cambria" panose="02040503050406030204" pitchFamily="18" charset="0"/>
              </a:rPr>
              <a:t>1/5</a:t>
            </a:r>
          </a:p>
        </p:txBody>
      </p:sp>
      <p:sp>
        <p:nvSpPr>
          <p:cNvPr id="3" name="2 - Θέση περιεχομένου"/>
          <p:cNvSpPr>
            <a:spLocks noGrp="1"/>
          </p:cNvSpPr>
          <p:nvPr>
            <p:ph idx="1"/>
          </p:nvPr>
        </p:nvSpPr>
        <p:spPr>
          <a:xfrm>
            <a:off x="457200" y="1600200"/>
            <a:ext cx="7467600" cy="2476872"/>
          </a:xfrm>
        </p:spPr>
        <p:txBody>
          <a:bodyPr>
            <a:normAutofit fontScale="92500" lnSpcReduction="20000"/>
          </a:bodyPr>
          <a:lstStyle/>
          <a:p>
            <a:pPr>
              <a:buClr>
                <a:schemeClr val="tx2">
                  <a:lumMod val="50000"/>
                </a:schemeClr>
              </a:buClr>
              <a:buFont typeface="Wingdings" panose="05000000000000000000" pitchFamily="2" charset="2"/>
              <a:buChar char="§"/>
            </a:pPr>
            <a:r>
              <a:rPr lang="el-GR" sz="1800" b="1" dirty="0">
                <a:solidFill>
                  <a:schemeClr val="tx2">
                    <a:lumMod val="50000"/>
                  </a:schemeClr>
                </a:solidFill>
                <a:latin typeface="Cambria" panose="02040503050406030204" pitchFamily="18" charset="0"/>
                <a:ea typeface="Cambria" panose="02040503050406030204" pitchFamily="18" charset="0"/>
              </a:rPr>
              <a:t>Γενική αίματος και επίχρισμα</a:t>
            </a:r>
            <a:r>
              <a:rPr lang="en-US" sz="1800" b="1" dirty="0">
                <a:solidFill>
                  <a:schemeClr val="tx2">
                    <a:lumMod val="50000"/>
                  </a:schemeClr>
                </a:solidFill>
                <a:latin typeface="Cambria" panose="02040503050406030204" pitchFamily="18" charset="0"/>
                <a:ea typeface="Cambria" panose="02040503050406030204" pitchFamily="18" charset="0"/>
              </a:rPr>
              <a:t> /peripheral blood and smear</a:t>
            </a:r>
            <a:endParaRPr lang="el-GR" sz="1800"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r>
              <a:rPr lang="el-GR" sz="1800" b="1" dirty="0" err="1">
                <a:solidFill>
                  <a:schemeClr val="tx2">
                    <a:lumMod val="50000"/>
                  </a:schemeClr>
                </a:solidFill>
                <a:latin typeface="Cambria" panose="02040503050406030204" pitchFamily="18" charset="0"/>
                <a:ea typeface="Cambria" panose="02040503050406030204" pitchFamily="18" charset="0"/>
              </a:rPr>
              <a:t>Ορθρόχρωμη</a:t>
            </a:r>
            <a:r>
              <a:rPr lang="el-GR" sz="1800" b="1" dirty="0">
                <a:solidFill>
                  <a:schemeClr val="tx2">
                    <a:lumMod val="50000"/>
                  </a:schemeClr>
                </a:solidFill>
                <a:latin typeface="Cambria" panose="02040503050406030204" pitchFamily="18" charset="0"/>
                <a:ea typeface="Cambria" panose="02040503050406030204" pitchFamily="18" charset="0"/>
              </a:rPr>
              <a:t> </a:t>
            </a:r>
            <a:r>
              <a:rPr lang="el-GR" sz="1800" b="1" dirty="0" err="1">
                <a:solidFill>
                  <a:schemeClr val="tx2">
                    <a:lumMod val="50000"/>
                  </a:schemeClr>
                </a:solidFill>
                <a:latin typeface="Cambria" panose="02040503050406030204" pitchFamily="18" charset="0"/>
                <a:ea typeface="Cambria" panose="02040503050406030204" pitchFamily="18" charset="0"/>
              </a:rPr>
              <a:t>ορθροκυτταρική</a:t>
            </a:r>
            <a:r>
              <a:rPr lang="el-GR" sz="1800" b="1" dirty="0">
                <a:solidFill>
                  <a:schemeClr val="tx2">
                    <a:lumMod val="50000"/>
                  </a:schemeClr>
                </a:solidFill>
                <a:latin typeface="Cambria" panose="02040503050406030204" pitchFamily="18" charset="0"/>
                <a:ea typeface="Cambria" panose="02040503050406030204" pitchFamily="18" charset="0"/>
              </a:rPr>
              <a:t> αναιμία</a:t>
            </a:r>
            <a:r>
              <a:rPr lang="en-US" sz="1800" b="1" dirty="0">
                <a:solidFill>
                  <a:schemeClr val="tx2">
                    <a:lumMod val="50000"/>
                  </a:schemeClr>
                </a:solidFill>
                <a:latin typeface="Cambria" panose="02040503050406030204" pitchFamily="18" charset="0"/>
                <a:ea typeface="Cambria" panose="02040503050406030204" pitchFamily="18" charset="0"/>
              </a:rPr>
              <a:t>/normocytic normochromic anemia</a:t>
            </a:r>
            <a:endParaRPr lang="el-GR" sz="1800"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r>
              <a:rPr lang="el-GR" sz="1800" b="1" dirty="0">
                <a:solidFill>
                  <a:schemeClr val="tx2">
                    <a:lumMod val="50000"/>
                  </a:schemeClr>
                </a:solidFill>
                <a:latin typeface="Cambria" panose="02040503050406030204" pitchFamily="18" charset="0"/>
                <a:ea typeface="Cambria" panose="02040503050406030204" pitchFamily="18" charset="0"/>
              </a:rPr>
              <a:t>Μειωμένα ΔΕΚ</a:t>
            </a:r>
            <a:r>
              <a:rPr lang="en-US" sz="1800" b="1" dirty="0">
                <a:solidFill>
                  <a:schemeClr val="tx2">
                    <a:lumMod val="50000"/>
                  </a:schemeClr>
                </a:solidFill>
                <a:latin typeface="Cambria" panose="02040503050406030204" pitchFamily="18" charset="0"/>
                <a:ea typeface="Cambria" panose="02040503050406030204" pitchFamily="18" charset="0"/>
              </a:rPr>
              <a:t>/ decreased RET</a:t>
            </a:r>
            <a:endParaRPr lang="el-GR" sz="1800"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r>
              <a:rPr lang="el-GR" sz="1800" b="1" dirty="0" err="1">
                <a:solidFill>
                  <a:schemeClr val="tx2">
                    <a:lumMod val="50000"/>
                  </a:schemeClr>
                </a:solidFill>
                <a:latin typeface="Cambria" panose="02040503050406030204" pitchFamily="18" charset="0"/>
                <a:ea typeface="Cambria" panose="02040503050406030204" pitchFamily="18" charset="0"/>
              </a:rPr>
              <a:t>Λευκοκυττάρωση</a:t>
            </a:r>
            <a:r>
              <a:rPr lang="en-US" sz="1800" b="1" dirty="0">
                <a:solidFill>
                  <a:schemeClr val="tx2">
                    <a:lumMod val="50000"/>
                  </a:schemeClr>
                </a:solidFill>
                <a:latin typeface="Cambria" panose="02040503050406030204" pitchFamily="18" charset="0"/>
                <a:ea typeface="Cambria" panose="02040503050406030204" pitchFamily="18" charset="0"/>
              </a:rPr>
              <a:t>/leukocytosis</a:t>
            </a:r>
            <a:endParaRPr lang="el-GR" sz="1800"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r>
              <a:rPr lang="el-GR" sz="1800" b="1" dirty="0">
                <a:solidFill>
                  <a:schemeClr val="tx2">
                    <a:lumMod val="50000"/>
                  </a:schemeClr>
                </a:solidFill>
                <a:latin typeface="Cambria" panose="02040503050406030204" pitchFamily="18" charset="0"/>
                <a:ea typeface="Cambria" panose="02040503050406030204" pitchFamily="18" charset="0"/>
              </a:rPr>
              <a:t>Βλάστες ανάλογα την υποκατηγορία</a:t>
            </a:r>
            <a:r>
              <a:rPr lang="en-US" sz="1800" b="1" dirty="0">
                <a:solidFill>
                  <a:schemeClr val="tx2">
                    <a:lumMod val="50000"/>
                  </a:schemeClr>
                </a:solidFill>
                <a:latin typeface="Cambria" panose="02040503050406030204" pitchFamily="18" charset="0"/>
                <a:ea typeface="Cambria" panose="02040503050406030204" pitchFamily="18" charset="0"/>
              </a:rPr>
              <a:t>/blasts according to FAB </a:t>
            </a:r>
            <a:r>
              <a:rPr lang="en-US" sz="1800" b="1" dirty="0" err="1">
                <a:solidFill>
                  <a:schemeClr val="tx2">
                    <a:lumMod val="50000"/>
                  </a:schemeClr>
                </a:solidFill>
                <a:latin typeface="Cambria" panose="02040503050406030204" pitchFamily="18" charset="0"/>
                <a:ea typeface="Cambria" panose="02040503050406030204" pitchFamily="18" charset="0"/>
              </a:rPr>
              <a:t>classificatio</a:t>
            </a:r>
            <a:endParaRPr lang="el-GR" sz="1800"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r>
              <a:rPr lang="el-GR" sz="1800" b="1" dirty="0" err="1">
                <a:solidFill>
                  <a:schemeClr val="tx2">
                    <a:lumMod val="50000"/>
                  </a:schemeClr>
                </a:solidFill>
                <a:latin typeface="Cambria" panose="02040503050406030204" pitchFamily="18" charset="0"/>
                <a:ea typeface="Cambria" panose="02040503050406030204" pitchFamily="18" charset="0"/>
              </a:rPr>
              <a:t>Θρομβοπενία</a:t>
            </a:r>
            <a:r>
              <a:rPr lang="en-US" sz="1800" b="1" dirty="0">
                <a:solidFill>
                  <a:schemeClr val="tx2">
                    <a:lumMod val="50000"/>
                  </a:schemeClr>
                </a:solidFill>
                <a:latin typeface="Cambria" panose="02040503050406030204" pitchFamily="18" charset="0"/>
                <a:ea typeface="Cambria" panose="02040503050406030204" pitchFamily="18" charset="0"/>
              </a:rPr>
              <a:t>/thrombopenia</a:t>
            </a:r>
            <a:endParaRPr lang="el-GR" sz="1800"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r>
              <a:rPr lang="el-GR" sz="1800" b="1" dirty="0" err="1">
                <a:solidFill>
                  <a:schemeClr val="tx2">
                    <a:lumMod val="50000"/>
                  </a:schemeClr>
                </a:solidFill>
                <a:latin typeface="Cambria" panose="02040503050406030204" pitchFamily="18" charset="0"/>
                <a:ea typeface="Cambria" panose="02040503050406030204" pitchFamily="18" charset="0"/>
              </a:rPr>
              <a:t>Ουδετεροπενία</a:t>
            </a:r>
            <a:r>
              <a:rPr lang="en-US" sz="1800" b="1" dirty="0">
                <a:solidFill>
                  <a:schemeClr val="tx2">
                    <a:lumMod val="50000"/>
                  </a:schemeClr>
                </a:solidFill>
                <a:latin typeface="Cambria" panose="02040503050406030204" pitchFamily="18" charset="0"/>
                <a:ea typeface="Cambria" panose="02040503050406030204" pitchFamily="18" charset="0"/>
              </a:rPr>
              <a:t>/neutropenia</a:t>
            </a:r>
            <a:endParaRPr lang="el-GR" sz="1800"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endParaRPr lang="el-GR" sz="1800" b="1" dirty="0">
              <a:solidFill>
                <a:schemeClr val="tx2">
                  <a:lumMod val="50000"/>
                </a:schemeClr>
              </a:solidFill>
              <a:latin typeface="Cambria" panose="02040503050406030204" pitchFamily="18" charset="0"/>
              <a:ea typeface="Cambria" panose="02040503050406030204" pitchFamily="18" charset="0"/>
            </a:endParaRPr>
          </a:p>
        </p:txBody>
      </p:sp>
      <p:sp>
        <p:nvSpPr>
          <p:cNvPr id="4" name="Θέση αριθμού διαφάνειας 3"/>
          <p:cNvSpPr>
            <a:spLocks noGrp="1"/>
          </p:cNvSpPr>
          <p:nvPr>
            <p:ph type="sldNum" sz="quarter" idx="12"/>
          </p:nvPr>
        </p:nvSpPr>
        <p:spPr/>
        <p:txBody>
          <a:bodyPr/>
          <a:lstStyle/>
          <a:p>
            <a:pPr>
              <a:defRPr/>
            </a:pPr>
            <a:fld id="{7E55E3B3-0445-4CFC-BED8-763D4409E61F}" type="slidenum">
              <a:rPr lang="el-GR" smtClean="0"/>
              <a:pPr>
                <a:defRPr/>
              </a:pPr>
              <a:t>80</a:t>
            </a:fld>
            <a:endParaRPr lang="el-GR"/>
          </a:p>
        </p:txBody>
      </p:sp>
    </p:spTree>
    <p:extLst>
      <p:ext uri="{BB962C8B-B14F-4D97-AF65-F5344CB8AC3E}">
        <p14:creationId xmlns:p14="http://schemas.microsoft.com/office/powerpoint/2010/main" val="40820999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838200" y="188640"/>
            <a:ext cx="7467600" cy="1143000"/>
          </a:xfrm>
        </p:spPr>
        <p:txBody>
          <a:bodyPr/>
          <a:lstStyle/>
          <a:p>
            <a:pPr algn="r"/>
            <a:r>
              <a:rPr lang="el-GR" b="1" dirty="0" err="1">
                <a:solidFill>
                  <a:srgbClr val="C00000"/>
                </a:solidFill>
                <a:latin typeface="Cambria" panose="02040503050406030204" pitchFamily="18" charset="0"/>
                <a:ea typeface="Cambria" panose="02040503050406030204" pitchFamily="18" charset="0"/>
              </a:rPr>
              <a:t>Εργαστηριακα</a:t>
            </a:r>
            <a:r>
              <a:rPr lang="el-GR" b="1" dirty="0">
                <a:solidFill>
                  <a:srgbClr val="C00000"/>
                </a:solidFill>
                <a:latin typeface="Cambria" panose="02040503050406030204" pitchFamily="18" charset="0"/>
                <a:ea typeface="Cambria" panose="02040503050406030204" pitchFamily="18" charset="0"/>
              </a:rPr>
              <a:t> </a:t>
            </a:r>
            <a:r>
              <a:rPr lang="el-GR" b="1" dirty="0" err="1">
                <a:solidFill>
                  <a:srgbClr val="C00000"/>
                </a:solidFill>
                <a:latin typeface="Cambria" panose="02040503050406030204" pitchFamily="18" charset="0"/>
                <a:ea typeface="Cambria" panose="02040503050406030204" pitchFamily="18" charset="0"/>
              </a:rPr>
              <a:t>ευρηματα</a:t>
            </a:r>
            <a:br>
              <a:rPr lang="en-US" b="1" dirty="0">
                <a:solidFill>
                  <a:srgbClr val="C00000"/>
                </a:solidFill>
                <a:latin typeface="Cambria" panose="02040503050406030204" pitchFamily="18" charset="0"/>
                <a:ea typeface="Cambria" panose="02040503050406030204" pitchFamily="18" charset="0"/>
              </a:rPr>
            </a:br>
            <a:r>
              <a:rPr lang="en-US" b="1" dirty="0">
                <a:solidFill>
                  <a:srgbClr val="C00000"/>
                </a:solidFill>
                <a:latin typeface="Cambria" panose="02040503050406030204" pitchFamily="18" charset="0"/>
                <a:ea typeface="Cambria" panose="02040503050406030204" pitchFamily="18" charset="0"/>
              </a:rPr>
              <a:t>laboratory findings</a:t>
            </a:r>
            <a:r>
              <a:rPr lang="el-GR" b="1" dirty="0">
                <a:solidFill>
                  <a:srgbClr val="C00000"/>
                </a:solidFill>
                <a:latin typeface="Cambria" panose="02040503050406030204" pitchFamily="18" charset="0"/>
                <a:ea typeface="Cambria" panose="02040503050406030204" pitchFamily="18" charset="0"/>
              </a:rPr>
              <a:t> </a:t>
            </a:r>
            <a:r>
              <a:rPr lang="el-GR" sz="3000" b="1" dirty="0">
                <a:solidFill>
                  <a:srgbClr val="C00000"/>
                </a:solidFill>
                <a:latin typeface="Cambria" panose="02040503050406030204" pitchFamily="18" charset="0"/>
                <a:ea typeface="Cambria" panose="02040503050406030204" pitchFamily="18" charset="0"/>
              </a:rPr>
              <a:t>2/5</a:t>
            </a:r>
            <a:endParaRPr lang="el-GR" b="1" dirty="0">
              <a:solidFill>
                <a:srgbClr val="C00000"/>
              </a:solidFill>
              <a:latin typeface="Cambria" panose="02040503050406030204" pitchFamily="18" charset="0"/>
              <a:ea typeface="Cambria" panose="02040503050406030204" pitchFamily="18" charset="0"/>
            </a:endParaRPr>
          </a:p>
        </p:txBody>
      </p:sp>
      <p:sp>
        <p:nvSpPr>
          <p:cNvPr id="5" name="Θέση περιεχομένου 4"/>
          <p:cNvSpPr>
            <a:spLocks noGrp="1"/>
          </p:cNvSpPr>
          <p:nvPr>
            <p:ph idx="1"/>
          </p:nvPr>
        </p:nvSpPr>
        <p:spPr>
          <a:xfrm>
            <a:off x="686074" y="1988840"/>
            <a:ext cx="7467600" cy="1828800"/>
          </a:xfrm>
        </p:spPr>
        <p:txBody>
          <a:bodyPr>
            <a:normAutofit/>
          </a:bodyPr>
          <a:lstStyle/>
          <a:p>
            <a:pPr marL="0" indent="0">
              <a:buClr>
                <a:schemeClr val="tx2">
                  <a:lumMod val="50000"/>
                </a:schemeClr>
              </a:buClr>
              <a:buNone/>
            </a:pPr>
            <a:r>
              <a:rPr lang="el-GR" sz="1800" b="1" dirty="0" err="1">
                <a:solidFill>
                  <a:schemeClr val="tx2">
                    <a:lumMod val="50000"/>
                  </a:schemeClr>
                </a:solidFill>
                <a:latin typeface="Cambria" panose="02040503050406030204" pitchFamily="18" charset="0"/>
                <a:ea typeface="Cambria" panose="02040503050406030204" pitchFamily="18" charset="0"/>
              </a:rPr>
              <a:t>Μυελόγραμμα</a:t>
            </a:r>
            <a:r>
              <a:rPr lang="el-GR" sz="1800" b="1" dirty="0">
                <a:solidFill>
                  <a:schemeClr val="tx2">
                    <a:lumMod val="50000"/>
                  </a:schemeClr>
                </a:solidFill>
                <a:latin typeface="Cambria" panose="02040503050406030204" pitchFamily="18" charset="0"/>
                <a:ea typeface="Cambria" panose="02040503050406030204" pitchFamily="18" charset="0"/>
              </a:rPr>
              <a:t> </a:t>
            </a:r>
            <a:r>
              <a:rPr lang="en-US" sz="1800" b="1" dirty="0">
                <a:solidFill>
                  <a:schemeClr val="tx2">
                    <a:lumMod val="50000"/>
                  </a:schemeClr>
                </a:solidFill>
                <a:latin typeface="Cambria" panose="02040503050406030204" pitchFamily="18" charset="0"/>
                <a:ea typeface="Cambria" panose="02040503050406030204" pitchFamily="18" charset="0"/>
              </a:rPr>
              <a:t>(BM smear)</a:t>
            </a:r>
            <a:endParaRPr lang="el-GR" sz="1800"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l-GR" sz="1800" b="1" dirty="0" err="1">
                <a:solidFill>
                  <a:schemeClr val="tx2">
                    <a:lumMod val="50000"/>
                  </a:schemeClr>
                </a:solidFill>
                <a:latin typeface="Cambria" panose="02040503050406030204" pitchFamily="18" charset="0"/>
                <a:ea typeface="Cambria" panose="02040503050406030204" pitchFamily="18" charset="0"/>
              </a:rPr>
              <a:t>Κυτταροβρίθεια</a:t>
            </a:r>
            <a:r>
              <a:rPr lang="el-GR" sz="1800" b="1" dirty="0">
                <a:solidFill>
                  <a:schemeClr val="tx2">
                    <a:lumMod val="50000"/>
                  </a:schemeClr>
                </a:solidFill>
                <a:latin typeface="Cambria" panose="02040503050406030204" pitchFamily="18" charset="0"/>
                <a:ea typeface="Cambria" panose="02040503050406030204" pitchFamily="18" charset="0"/>
              </a:rPr>
              <a:t> και </a:t>
            </a:r>
            <a:r>
              <a:rPr lang="el-GR" sz="1800" b="1" dirty="0" err="1">
                <a:solidFill>
                  <a:schemeClr val="tx2">
                    <a:lumMod val="50000"/>
                  </a:schemeClr>
                </a:solidFill>
                <a:latin typeface="Cambria" panose="02040503050406030204" pitchFamily="18" charset="0"/>
                <a:ea typeface="Cambria" panose="02040503050406030204" pitchFamily="18" charset="0"/>
              </a:rPr>
              <a:t>ίνωση</a:t>
            </a:r>
            <a:r>
              <a:rPr lang="el-GR" sz="1800" b="1" dirty="0">
                <a:solidFill>
                  <a:schemeClr val="tx2">
                    <a:lumMod val="50000"/>
                  </a:schemeClr>
                </a:solidFill>
                <a:latin typeface="Cambria" panose="02040503050406030204" pitchFamily="18" charset="0"/>
                <a:ea typeface="Cambria" panose="02040503050406030204" pitchFamily="18" charset="0"/>
              </a:rPr>
              <a:t>;</a:t>
            </a:r>
            <a:r>
              <a:rPr lang="en-US" sz="1800" b="1" dirty="0">
                <a:solidFill>
                  <a:schemeClr val="tx2">
                    <a:lumMod val="50000"/>
                  </a:schemeClr>
                </a:solidFill>
                <a:latin typeface="Cambria" panose="02040503050406030204" pitchFamily="18" charset="0"/>
                <a:ea typeface="Cambria" panose="02040503050406030204" pitchFamily="18" charset="0"/>
              </a:rPr>
              <a:t>/cellularity/fibrosis</a:t>
            </a:r>
            <a:endParaRPr lang="el-GR" sz="1800"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l-GR" sz="1800" b="1" dirty="0" err="1">
                <a:solidFill>
                  <a:schemeClr val="tx2">
                    <a:lumMod val="50000"/>
                  </a:schemeClr>
                </a:solidFill>
                <a:latin typeface="Cambria" panose="02040503050406030204" pitchFamily="18" charset="0"/>
                <a:ea typeface="Cambria" panose="02040503050406030204" pitchFamily="18" charset="0"/>
              </a:rPr>
              <a:t>Υπερκυτταρικός</a:t>
            </a:r>
            <a:r>
              <a:rPr lang="el-GR" sz="1800" b="1" dirty="0">
                <a:solidFill>
                  <a:schemeClr val="tx2">
                    <a:lumMod val="50000"/>
                  </a:schemeClr>
                </a:solidFill>
                <a:latin typeface="Cambria" panose="02040503050406030204" pitchFamily="18" charset="0"/>
                <a:ea typeface="Cambria" panose="02040503050406030204" pitchFamily="18" charset="0"/>
              </a:rPr>
              <a:t> μυελός</a:t>
            </a:r>
            <a:r>
              <a:rPr lang="en-US" sz="1800" b="1" dirty="0">
                <a:solidFill>
                  <a:schemeClr val="tx2">
                    <a:lumMod val="50000"/>
                  </a:schemeClr>
                </a:solidFill>
                <a:latin typeface="Cambria" panose="02040503050406030204" pitchFamily="18" charset="0"/>
                <a:ea typeface="Cambria" panose="02040503050406030204" pitchFamily="18" charset="0"/>
              </a:rPr>
              <a:t>/hypercellular BM</a:t>
            </a:r>
            <a:endParaRPr lang="el-GR" sz="1800"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l-GR" sz="1800" b="1" dirty="0" err="1">
                <a:solidFill>
                  <a:schemeClr val="tx2">
                    <a:lumMod val="50000"/>
                  </a:schemeClr>
                </a:solidFill>
                <a:latin typeface="Cambria" panose="02040503050406030204" pitchFamily="18" charset="0"/>
                <a:ea typeface="Cambria" panose="02040503050406030204" pitchFamily="18" charset="0"/>
              </a:rPr>
              <a:t>Βλάστες</a:t>
            </a:r>
            <a:r>
              <a:rPr lang="el-GR" sz="1800" b="1" dirty="0">
                <a:solidFill>
                  <a:schemeClr val="tx2">
                    <a:lumMod val="50000"/>
                  </a:schemeClr>
                </a:solidFill>
                <a:latin typeface="Cambria" panose="02040503050406030204" pitchFamily="18" charset="0"/>
                <a:ea typeface="Cambria" panose="02040503050406030204" pitchFamily="18" charset="0"/>
              </a:rPr>
              <a:t> ανάλογα με την υποκατηγορία</a:t>
            </a:r>
            <a:r>
              <a:rPr lang="en-US" sz="1800" b="1" dirty="0">
                <a:solidFill>
                  <a:schemeClr val="tx2">
                    <a:lumMod val="50000"/>
                  </a:schemeClr>
                </a:solidFill>
                <a:latin typeface="Cambria" panose="02040503050406030204" pitchFamily="18" charset="0"/>
                <a:ea typeface="Cambria" panose="02040503050406030204" pitchFamily="18" charset="0"/>
              </a:rPr>
              <a:t> /blasts</a:t>
            </a:r>
            <a:endParaRPr lang="el-GR" sz="1800" b="1" dirty="0">
              <a:solidFill>
                <a:schemeClr val="tx2">
                  <a:lumMod val="50000"/>
                </a:schemeClr>
              </a:solidFill>
              <a:latin typeface="Cambria" panose="02040503050406030204" pitchFamily="18" charset="0"/>
              <a:ea typeface="Cambria" panose="02040503050406030204" pitchFamily="18" charset="0"/>
            </a:endParaRPr>
          </a:p>
          <a:p>
            <a:pPr>
              <a:buFont typeface="Wingdings" panose="05000000000000000000" pitchFamily="2" charset="2"/>
              <a:buChar char="§"/>
            </a:pPr>
            <a:endParaRPr lang="el-GR" sz="1800" b="1" dirty="0">
              <a:solidFill>
                <a:schemeClr val="tx2">
                  <a:lumMod val="50000"/>
                </a:schemeClr>
              </a:solidFill>
              <a:latin typeface="Cambria" panose="02040503050406030204" pitchFamily="18" charset="0"/>
              <a:ea typeface="Cambria" panose="02040503050406030204" pitchFamily="18" charset="0"/>
            </a:endParaRPr>
          </a:p>
        </p:txBody>
      </p:sp>
      <p:sp>
        <p:nvSpPr>
          <p:cNvPr id="6" name="Θέση αριθμού διαφάνειας 5"/>
          <p:cNvSpPr>
            <a:spLocks noGrp="1"/>
          </p:cNvSpPr>
          <p:nvPr>
            <p:ph type="sldNum" sz="quarter" idx="12"/>
          </p:nvPr>
        </p:nvSpPr>
        <p:spPr/>
        <p:txBody>
          <a:bodyPr/>
          <a:lstStyle/>
          <a:p>
            <a:pPr>
              <a:defRPr/>
            </a:pPr>
            <a:fld id="{7E55E3B3-0445-4CFC-BED8-763D4409E61F}" type="slidenum">
              <a:rPr lang="el-GR" smtClean="0"/>
              <a:pPr>
                <a:defRPr/>
              </a:pPr>
              <a:t>81</a:t>
            </a:fld>
            <a:endParaRPr lang="el-GR"/>
          </a:p>
        </p:txBody>
      </p:sp>
    </p:spTree>
    <p:extLst>
      <p:ext uri="{BB962C8B-B14F-4D97-AF65-F5344CB8AC3E}">
        <p14:creationId xmlns:p14="http://schemas.microsoft.com/office/powerpoint/2010/main" val="161133676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a:xfrm>
            <a:off x="457200" y="1600200"/>
            <a:ext cx="7467600" cy="1612776"/>
          </a:xfrm>
        </p:spPr>
        <p:txBody>
          <a:bodyPr>
            <a:normAutofit lnSpcReduction="10000"/>
          </a:bodyPr>
          <a:lstStyle/>
          <a:p>
            <a:pPr>
              <a:buClr>
                <a:schemeClr val="tx2">
                  <a:lumMod val="50000"/>
                </a:schemeClr>
              </a:buClr>
              <a:buFont typeface="Wingdings" panose="05000000000000000000" pitchFamily="2" charset="2"/>
              <a:buChar char="§"/>
            </a:pPr>
            <a:r>
              <a:rPr lang="el-GR" sz="1800" b="1" dirty="0">
                <a:solidFill>
                  <a:schemeClr val="tx2">
                    <a:lumMod val="50000"/>
                  </a:schemeClr>
                </a:solidFill>
                <a:latin typeface="Cambria" panose="02040503050406030204" pitchFamily="18" charset="0"/>
                <a:ea typeface="Cambria" panose="02040503050406030204" pitchFamily="18" charset="0"/>
              </a:rPr>
              <a:t>Αιμορραγικός έλεγχος</a:t>
            </a:r>
            <a:r>
              <a:rPr lang="en-US" sz="1800" b="1" dirty="0">
                <a:solidFill>
                  <a:schemeClr val="tx2">
                    <a:lumMod val="50000"/>
                  </a:schemeClr>
                </a:solidFill>
                <a:latin typeface="Cambria" panose="02040503050406030204" pitchFamily="18" charset="0"/>
                <a:ea typeface="Cambria" panose="02040503050406030204" pitchFamily="18" charset="0"/>
              </a:rPr>
              <a:t>/</a:t>
            </a:r>
            <a:r>
              <a:rPr lang="en-US" sz="1800" b="1" dirty="0" err="1">
                <a:solidFill>
                  <a:schemeClr val="tx2">
                    <a:lumMod val="50000"/>
                  </a:schemeClr>
                </a:solidFill>
                <a:latin typeface="Cambria" panose="02040503050406030204" pitchFamily="18" charset="0"/>
                <a:ea typeface="Cambria" panose="02040503050406030204" pitchFamily="18" charset="0"/>
              </a:rPr>
              <a:t>clottin</a:t>
            </a:r>
            <a:r>
              <a:rPr lang="en-US" sz="1800" b="1" dirty="0">
                <a:solidFill>
                  <a:schemeClr val="tx2">
                    <a:lumMod val="50000"/>
                  </a:schemeClr>
                </a:solidFill>
                <a:latin typeface="Cambria" panose="02040503050406030204" pitchFamily="18" charset="0"/>
                <a:ea typeface="Cambria" panose="02040503050406030204" pitchFamily="18" charset="0"/>
              </a:rPr>
              <a:t> abnormalities</a:t>
            </a:r>
            <a:endParaRPr lang="el-GR" sz="1800"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l-GR" sz="1800" b="1" dirty="0">
                <a:solidFill>
                  <a:schemeClr val="tx2">
                    <a:lumMod val="50000"/>
                  </a:schemeClr>
                </a:solidFill>
                <a:latin typeface="Cambria" panose="02040503050406030204" pitchFamily="18" charset="0"/>
                <a:ea typeface="Cambria" panose="02040503050406030204" pitchFamily="18" charset="0"/>
              </a:rPr>
              <a:t>Παράταση χρόνων προθρομβίνης και μερικής </a:t>
            </a:r>
            <a:r>
              <a:rPr lang="el-GR" sz="1800" b="1" dirty="0" err="1">
                <a:solidFill>
                  <a:schemeClr val="tx2">
                    <a:lumMod val="50000"/>
                  </a:schemeClr>
                </a:solidFill>
                <a:latin typeface="Cambria" panose="02040503050406030204" pitchFamily="18" charset="0"/>
                <a:ea typeface="Cambria" panose="02040503050406030204" pitchFamily="18" charset="0"/>
              </a:rPr>
              <a:t>θρομβοπλαστίνης</a:t>
            </a:r>
            <a:endParaRPr lang="el-GR" sz="1800"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l-GR" sz="1800" b="1" dirty="0">
                <a:solidFill>
                  <a:schemeClr val="tx2">
                    <a:lumMod val="50000"/>
                  </a:schemeClr>
                </a:solidFill>
                <a:latin typeface="Cambria" panose="02040503050406030204" pitchFamily="18" charset="0"/>
                <a:ea typeface="Cambria" panose="02040503050406030204" pitchFamily="18" charset="0"/>
              </a:rPr>
              <a:t>Αυξημένη παρουσία δ-διμερών ινώδους</a:t>
            </a:r>
            <a:endParaRPr lang="en-US" sz="1800"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n-US" sz="1800" b="1" dirty="0">
                <a:solidFill>
                  <a:schemeClr val="tx2">
                    <a:lumMod val="50000"/>
                  </a:schemeClr>
                </a:solidFill>
                <a:latin typeface="Cambria" panose="02040503050406030204" pitchFamily="18" charset="0"/>
                <a:ea typeface="Cambria" panose="02040503050406030204" pitchFamily="18" charset="0"/>
              </a:rPr>
              <a:t>DIC-hyperfibrinolysis-proteolysis</a:t>
            </a:r>
            <a:endParaRPr lang="el-GR" sz="1800"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endParaRPr lang="el-GR" sz="1800" b="1" dirty="0">
              <a:solidFill>
                <a:schemeClr val="tx2">
                  <a:lumMod val="50000"/>
                </a:schemeClr>
              </a:solidFill>
              <a:latin typeface="Cambria" panose="02040503050406030204" pitchFamily="18" charset="0"/>
              <a:ea typeface="Cambria" panose="02040503050406030204" pitchFamily="18" charset="0"/>
            </a:endParaRPr>
          </a:p>
          <a:p>
            <a:endParaRPr lang="el-GR" sz="1800" b="1" dirty="0">
              <a:solidFill>
                <a:schemeClr val="tx2">
                  <a:lumMod val="50000"/>
                </a:schemeClr>
              </a:solidFill>
              <a:latin typeface="Cambria" panose="02040503050406030204" pitchFamily="18" charset="0"/>
              <a:ea typeface="Cambria" panose="02040503050406030204" pitchFamily="18" charset="0"/>
            </a:endParaRPr>
          </a:p>
        </p:txBody>
      </p:sp>
      <p:sp>
        <p:nvSpPr>
          <p:cNvPr id="6" name="Θέση αριθμού διαφάνειας 5"/>
          <p:cNvSpPr>
            <a:spLocks noGrp="1"/>
          </p:cNvSpPr>
          <p:nvPr>
            <p:ph type="sldNum" sz="quarter" idx="12"/>
          </p:nvPr>
        </p:nvSpPr>
        <p:spPr/>
        <p:txBody>
          <a:bodyPr/>
          <a:lstStyle/>
          <a:p>
            <a:pPr>
              <a:defRPr/>
            </a:pPr>
            <a:fld id="{7E55E3B3-0445-4CFC-BED8-763D4409E61F}" type="slidenum">
              <a:rPr lang="el-GR" smtClean="0"/>
              <a:pPr>
                <a:defRPr/>
              </a:pPr>
              <a:t>82</a:t>
            </a:fld>
            <a:endParaRPr lang="el-GR"/>
          </a:p>
        </p:txBody>
      </p:sp>
      <p:sp>
        <p:nvSpPr>
          <p:cNvPr id="7" name="Τίτλος 3">
            <a:extLst>
              <a:ext uri="{FF2B5EF4-FFF2-40B4-BE49-F238E27FC236}">
                <a16:creationId xmlns:a16="http://schemas.microsoft.com/office/drawing/2014/main" id="{F1F88B2E-68F3-4E08-ADD2-656BF704652E}"/>
              </a:ext>
            </a:extLst>
          </p:cNvPr>
          <p:cNvSpPr>
            <a:spLocks noGrp="1"/>
          </p:cNvSpPr>
          <p:nvPr>
            <p:ph type="title"/>
          </p:nvPr>
        </p:nvSpPr>
        <p:spPr>
          <a:xfrm>
            <a:off x="838200" y="188640"/>
            <a:ext cx="7467600" cy="1143000"/>
          </a:xfrm>
        </p:spPr>
        <p:txBody>
          <a:bodyPr/>
          <a:lstStyle/>
          <a:p>
            <a:pPr algn="r"/>
            <a:r>
              <a:rPr lang="el-GR" b="1" dirty="0" err="1">
                <a:solidFill>
                  <a:srgbClr val="C00000"/>
                </a:solidFill>
                <a:latin typeface="Cambria" panose="02040503050406030204" pitchFamily="18" charset="0"/>
                <a:ea typeface="Cambria" panose="02040503050406030204" pitchFamily="18" charset="0"/>
              </a:rPr>
              <a:t>Εργαστηριακα</a:t>
            </a:r>
            <a:r>
              <a:rPr lang="el-GR" b="1" dirty="0">
                <a:solidFill>
                  <a:srgbClr val="C00000"/>
                </a:solidFill>
                <a:latin typeface="Cambria" panose="02040503050406030204" pitchFamily="18" charset="0"/>
                <a:ea typeface="Cambria" panose="02040503050406030204" pitchFamily="18" charset="0"/>
              </a:rPr>
              <a:t> </a:t>
            </a:r>
            <a:r>
              <a:rPr lang="el-GR" b="1" dirty="0" err="1">
                <a:solidFill>
                  <a:srgbClr val="C00000"/>
                </a:solidFill>
                <a:latin typeface="Cambria" panose="02040503050406030204" pitchFamily="18" charset="0"/>
                <a:ea typeface="Cambria" panose="02040503050406030204" pitchFamily="18" charset="0"/>
              </a:rPr>
              <a:t>ευρηματα</a:t>
            </a:r>
            <a:br>
              <a:rPr lang="en-US" b="1" dirty="0">
                <a:solidFill>
                  <a:srgbClr val="C00000"/>
                </a:solidFill>
                <a:latin typeface="Cambria" panose="02040503050406030204" pitchFamily="18" charset="0"/>
                <a:ea typeface="Cambria" panose="02040503050406030204" pitchFamily="18" charset="0"/>
              </a:rPr>
            </a:br>
            <a:r>
              <a:rPr lang="en-US" b="1" dirty="0">
                <a:solidFill>
                  <a:srgbClr val="C00000"/>
                </a:solidFill>
                <a:latin typeface="Cambria" panose="02040503050406030204" pitchFamily="18" charset="0"/>
                <a:ea typeface="Cambria" panose="02040503050406030204" pitchFamily="18" charset="0"/>
              </a:rPr>
              <a:t>laboratory findings</a:t>
            </a:r>
            <a:r>
              <a:rPr lang="el-GR" b="1" dirty="0">
                <a:solidFill>
                  <a:srgbClr val="C00000"/>
                </a:solidFill>
                <a:latin typeface="Cambria" panose="02040503050406030204" pitchFamily="18" charset="0"/>
                <a:ea typeface="Cambria" panose="02040503050406030204" pitchFamily="18" charset="0"/>
              </a:rPr>
              <a:t> 3</a:t>
            </a:r>
            <a:r>
              <a:rPr lang="el-GR" sz="3000" b="1" dirty="0">
                <a:solidFill>
                  <a:srgbClr val="C00000"/>
                </a:solidFill>
                <a:latin typeface="Cambria" panose="02040503050406030204" pitchFamily="18" charset="0"/>
                <a:ea typeface="Cambria" panose="02040503050406030204" pitchFamily="18" charset="0"/>
              </a:rPr>
              <a:t>/5</a:t>
            </a:r>
            <a:endParaRPr lang="el-GR" b="1" dirty="0">
              <a:solidFill>
                <a:srgbClr val="C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690976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a:xfrm>
            <a:off x="457200" y="1600200"/>
            <a:ext cx="7467600" cy="2620888"/>
          </a:xfrm>
        </p:spPr>
        <p:txBody>
          <a:bodyPr/>
          <a:lstStyle/>
          <a:p>
            <a:pPr>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Βιοχημικά ευρήματα</a:t>
            </a:r>
            <a:r>
              <a:rPr lang="en-US" b="1" dirty="0">
                <a:solidFill>
                  <a:schemeClr val="tx2">
                    <a:lumMod val="50000"/>
                  </a:schemeClr>
                </a:solidFill>
                <a:latin typeface="Cambria" panose="02040503050406030204" pitchFamily="18" charset="0"/>
                <a:ea typeface="Cambria" panose="02040503050406030204" pitchFamily="18" charset="0"/>
              </a:rPr>
              <a:t>/Biochemical parameters</a:t>
            </a:r>
            <a:endParaRPr lang="el-GR"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Αυξημένη LDH</a:t>
            </a:r>
            <a:r>
              <a:rPr lang="en-US" b="1" dirty="0">
                <a:solidFill>
                  <a:schemeClr val="tx2">
                    <a:lumMod val="50000"/>
                  </a:schemeClr>
                </a:solidFill>
                <a:latin typeface="Cambria" panose="02040503050406030204" pitchFamily="18" charset="0"/>
                <a:ea typeface="Cambria" panose="02040503050406030204" pitchFamily="18" charset="0"/>
              </a:rPr>
              <a:t>/increased LDH</a:t>
            </a:r>
            <a:endParaRPr lang="el-GR"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Αυξημένο ουρικό οξύ</a:t>
            </a:r>
            <a:r>
              <a:rPr lang="en-US" b="1" dirty="0">
                <a:solidFill>
                  <a:schemeClr val="tx2">
                    <a:lumMod val="50000"/>
                  </a:schemeClr>
                </a:solidFill>
                <a:latin typeface="Cambria" panose="02040503050406030204" pitchFamily="18" charset="0"/>
                <a:ea typeface="Cambria" panose="02040503050406030204" pitchFamily="18" charset="0"/>
              </a:rPr>
              <a:t>/increased uric acid</a:t>
            </a:r>
            <a:endParaRPr lang="el-GR"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l-GR" b="1" dirty="0" err="1">
                <a:solidFill>
                  <a:schemeClr val="tx2">
                    <a:lumMod val="50000"/>
                  </a:schemeClr>
                </a:solidFill>
                <a:latin typeface="Cambria" panose="02040503050406030204" pitchFamily="18" charset="0"/>
                <a:ea typeface="Cambria" panose="02040503050406030204" pitchFamily="18" charset="0"/>
              </a:rPr>
              <a:t>Υπερασβεστιαιμία</a:t>
            </a:r>
            <a:r>
              <a:rPr lang="en-US" b="1" dirty="0">
                <a:solidFill>
                  <a:schemeClr val="tx2">
                    <a:lumMod val="50000"/>
                  </a:schemeClr>
                </a:solidFill>
                <a:latin typeface="Cambria" panose="02040503050406030204" pitchFamily="18" charset="0"/>
                <a:ea typeface="Cambria" panose="02040503050406030204" pitchFamily="18" charset="0"/>
              </a:rPr>
              <a:t>/hypercalcemia</a:t>
            </a:r>
          </a:p>
          <a:p>
            <a:pPr marL="857250" lvl="1" indent="-457200">
              <a:buClr>
                <a:schemeClr val="tx2">
                  <a:lumMod val="50000"/>
                </a:schemeClr>
              </a:buClr>
              <a:buFont typeface="Wingdings" panose="05000000000000000000" pitchFamily="2" charset="2"/>
              <a:buChar char="§"/>
            </a:pPr>
            <a:r>
              <a:rPr lang="el-GR" b="1" dirty="0" err="1">
                <a:solidFill>
                  <a:schemeClr val="tx2">
                    <a:lumMod val="50000"/>
                  </a:schemeClr>
                </a:solidFill>
                <a:latin typeface="Cambria" panose="02040503050406030204" pitchFamily="18" charset="0"/>
                <a:ea typeface="Cambria" panose="02040503050406030204" pitchFamily="18" charset="0"/>
              </a:rPr>
              <a:t>Υποκαλιαιμία</a:t>
            </a:r>
            <a:r>
              <a:rPr lang="en-US" b="1" dirty="0">
                <a:solidFill>
                  <a:schemeClr val="tx2">
                    <a:lumMod val="50000"/>
                  </a:schemeClr>
                </a:solidFill>
                <a:latin typeface="Cambria" panose="02040503050406030204" pitchFamily="18" charset="0"/>
                <a:ea typeface="Cambria" panose="02040503050406030204" pitchFamily="18" charset="0"/>
              </a:rPr>
              <a:t>/hypopotassemia</a:t>
            </a:r>
            <a:endParaRPr lang="el-GR"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l-GR" b="1" dirty="0" err="1">
                <a:solidFill>
                  <a:schemeClr val="tx2">
                    <a:lumMod val="50000"/>
                  </a:schemeClr>
                </a:solidFill>
                <a:latin typeface="Cambria" panose="02040503050406030204" pitchFamily="18" charset="0"/>
                <a:ea typeface="Cambria" panose="02040503050406030204" pitchFamily="18" charset="0"/>
              </a:rPr>
              <a:t>Υποφωσφαταιμία</a:t>
            </a:r>
            <a:r>
              <a:rPr lang="en-US" b="1" dirty="0">
                <a:solidFill>
                  <a:schemeClr val="tx2">
                    <a:lumMod val="50000"/>
                  </a:schemeClr>
                </a:solidFill>
                <a:latin typeface="Cambria" panose="02040503050406030204" pitchFamily="18" charset="0"/>
                <a:ea typeface="Cambria" panose="02040503050406030204" pitchFamily="18" charset="0"/>
              </a:rPr>
              <a:t>/hypophosphatemia</a:t>
            </a:r>
            <a:endParaRPr lang="el-GR"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endParaRPr lang="el-GR"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endParaRPr lang="el-GR" b="1" dirty="0">
              <a:solidFill>
                <a:schemeClr val="tx2">
                  <a:lumMod val="50000"/>
                </a:schemeClr>
              </a:solidFill>
              <a:latin typeface="Cambria" panose="02040503050406030204" pitchFamily="18" charset="0"/>
              <a:ea typeface="Cambria" panose="02040503050406030204" pitchFamily="18" charset="0"/>
            </a:endParaRPr>
          </a:p>
        </p:txBody>
      </p:sp>
      <p:sp>
        <p:nvSpPr>
          <p:cNvPr id="6" name="Θέση αριθμού διαφάνειας 5"/>
          <p:cNvSpPr>
            <a:spLocks noGrp="1"/>
          </p:cNvSpPr>
          <p:nvPr>
            <p:ph type="sldNum" sz="quarter" idx="12"/>
          </p:nvPr>
        </p:nvSpPr>
        <p:spPr/>
        <p:txBody>
          <a:bodyPr/>
          <a:lstStyle/>
          <a:p>
            <a:pPr>
              <a:defRPr/>
            </a:pPr>
            <a:fld id="{7E55E3B3-0445-4CFC-BED8-763D4409E61F}" type="slidenum">
              <a:rPr lang="el-GR" smtClean="0"/>
              <a:pPr>
                <a:defRPr/>
              </a:pPr>
              <a:t>83</a:t>
            </a:fld>
            <a:endParaRPr lang="el-GR"/>
          </a:p>
        </p:txBody>
      </p:sp>
      <p:sp>
        <p:nvSpPr>
          <p:cNvPr id="7" name="Τίτλος 3">
            <a:extLst>
              <a:ext uri="{FF2B5EF4-FFF2-40B4-BE49-F238E27FC236}">
                <a16:creationId xmlns:a16="http://schemas.microsoft.com/office/drawing/2014/main" id="{5C9E56D3-EC25-446D-A4F7-A430360F45C7}"/>
              </a:ext>
            </a:extLst>
          </p:cNvPr>
          <p:cNvSpPr>
            <a:spLocks noGrp="1"/>
          </p:cNvSpPr>
          <p:nvPr>
            <p:ph type="title"/>
          </p:nvPr>
        </p:nvSpPr>
        <p:spPr>
          <a:xfrm>
            <a:off x="838200" y="188640"/>
            <a:ext cx="7467600" cy="1143000"/>
          </a:xfrm>
        </p:spPr>
        <p:txBody>
          <a:bodyPr/>
          <a:lstStyle/>
          <a:p>
            <a:pPr algn="r"/>
            <a:r>
              <a:rPr lang="el-GR" b="1" dirty="0" err="1">
                <a:solidFill>
                  <a:srgbClr val="C00000"/>
                </a:solidFill>
                <a:latin typeface="Cambria" panose="02040503050406030204" pitchFamily="18" charset="0"/>
                <a:ea typeface="Cambria" panose="02040503050406030204" pitchFamily="18" charset="0"/>
              </a:rPr>
              <a:t>Εργαστηριακα</a:t>
            </a:r>
            <a:r>
              <a:rPr lang="el-GR" b="1" dirty="0">
                <a:solidFill>
                  <a:srgbClr val="C00000"/>
                </a:solidFill>
                <a:latin typeface="Cambria" panose="02040503050406030204" pitchFamily="18" charset="0"/>
                <a:ea typeface="Cambria" panose="02040503050406030204" pitchFamily="18" charset="0"/>
              </a:rPr>
              <a:t> </a:t>
            </a:r>
            <a:r>
              <a:rPr lang="el-GR" b="1" dirty="0" err="1">
                <a:solidFill>
                  <a:srgbClr val="C00000"/>
                </a:solidFill>
                <a:latin typeface="Cambria" panose="02040503050406030204" pitchFamily="18" charset="0"/>
                <a:ea typeface="Cambria" panose="02040503050406030204" pitchFamily="18" charset="0"/>
              </a:rPr>
              <a:t>ευρηματα</a:t>
            </a:r>
            <a:r>
              <a:rPr lang="el-GR" b="1" dirty="0">
                <a:solidFill>
                  <a:srgbClr val="C00000"/>
                </a:solidFill>
                <a:latin typeface="Cambria" panose="02040503050406030204" pitchFamily="18" charset="0"/>
                <a:ea typeface="Cambria" panose="02040503050406030204" pitchFamily="18" charset="0"/>
              </a:rPr>
              <a:t> </a:t>
            </a:r>
            <a:br>
              <a:rPr lang="en-US" b="1" dirty="0">
                <a:solidFill>
                  <a:srgbClr val="C00000"/>
                </a:solidFill>
                <a:latin typeface="Cambria" panose="02040503050406030204" pitchFamily="18" charset="0"/>
                <a:ea typeface="Cambria" panose="02040503050406030204" pitchFamily="18" charset="0"/>
              </a:rPr>
            </a:br>
            <a:r>
              <a:rPr lang="en-US" b="1" dirty="0">
                <a:solidFill>
                  <a:srgbClr val="C00000"/>
                </a:solidFill>
                <a:latin typeface="Cambria" panose="02040503050406030204" pitchFamily="18" charset="0"/>
                <a:ea typeface="Cambria" panose="02040503050406030204" pitchFamily="18" charset="0"/>
              </a:rPr>
              <a:t>laboratory findings </a:t>
            </a:r>
            <a:r>
              <a:rPr lang="el-GR" b="1" dirty="0">
                <a:solidFill>
                  <a:srgbClr val="C00000"/>
                </a:solidFill>
                <a:latin typeface="Cambria" panose="02040503050406030204" pitchFamily="18" charset="0"/>
                <a:ea typeface="Cambria" panose="02040503050406030204" pitchFamily="18" charset="0"/>
              </a:rPr>
              <a:t>4</a:t>
            </a:r>
            <a:r>
              <a:rPr lang="el-GR" sz="3000" b="1" dirty="0">
                <a:solidFill>
                  <a:srgbClr val="C00000"/>
                </a:solidFill>
                <a:latin typeface="Cambria" panose="02040503050406030204" pitchFamily="18" charset="0"/>
                <a:ea typeface="Cambria" panose="02040503050406030204" pitchFamily="18" charset="0"/>
              </a:rPr>
              <a:t>/5</a:t>
            </a:r>
            <a:endParaRPr lang="el-GR" b="1" dirty="0">
              <a:solidFill>
                <a:srgbClr val="C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432217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a:xfrm>
            <a:off x="413269" y="1556792"/>
            <a:ext cx="7467600" cy="1872208"/>
          </a:xfrm>
        </p:spPr>
        <p:txBody>
          <a:bodyPr>
            <a:normAutofit/>
          </a:bodyPr>
          <a:lstStyle/>
          <a:p>
            <a:pPr>
              <a:buClr>
                <a:schemeClr val="tx2">
                  <a:lumMod val="50000"/>
                </a:schemeClr>
              </a:buClr>
              <a:buFont typeface="Wingdings" panose="05000000000000000000" pitchFamily="2" charset="2"/>
              <a:buChar char="§"/>
            </a:pPr>
            <a:r>
              <a:rPr lang="el-GR" sz="1800" b="1" dirty="0" err="1">
                <a:solidFill>
                  <a:schemeClr val="tx2">
                    <a:lumMod val="50000"/>
                  </a:schemeClr>
                </a:solidFill>
                <a:latin typeface="Cambria" panose="02040503050406030204" pitchFamily="18" charset="0"/>
                <a:ea typeface="Cambria" panose="02040503050406030204" pitchFamily="18" charset="0"/>
              </a:rPr>
              <a:t>Κυτταροχημεία</a:t>
            </a:r>
            <a:endParaRPr lang="el-GR" sz="1800"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l-GR" sz="1800" b="1" dirty="0" err="1">
                <a:solidFill>
                  <a:schemeClr val="tx2">
                    <a:lumMod val="50000"/>
                  </a:schemeClr>
                </a:solidFill>
                <a:latin typeface="Cambria" panose="02040503050406030204" pitchFamily="18" charset="0"/>
                <a:ea typeface="Cambria" panose="02040503050406030204" pitchFamily="18" charset="0"/>
              </a:rPr>
              <a:t>Μυελοϋπεροξειδάση</a:t>
            </a:r>
            <a:endParaRPr lang="el-GR" sz="1800" b="1" dirty="0">
              <a:solidFill>
                <a:schemeClr val="tx2">
                  <a:lumMod val="50000"/>
                </a:schemeClr>
              </a:solidFill>
              <a:latin typeface="Cambria" panose="02040503050406030204" pitchFamily="18" charset="0"/>
              <a:ea typeface="Cambria" panose="02040503050406030204" pitchFamily="18" charset="0"/>
            </a:endParaRPr>
          </a:p>
          <a:p>
            <a:pPr marL="857250" lvl="1" indent="-457200">
              <a:buClr>
                <a:schemeClr val="tx2">
                  <a:lumMod val="50000"/>
                </a:schemeClr>
              </a:buClr>
              <a:buFont typeface="Wingdings" panose="05000000000000000000" pitchFamily="2" charset="2"/>
              <a:buChar char="§"/>
            </a:pPr>
            <a:r>
              <a:rPr lang="el-GR" sz="1800" b="1" dirty="0" err="1">
                <a:solidFill>
                  <a:schemeClr val="tx2">
                    <a:lumMod val="50000"/>
                  </a:schemeClr>
                </a:solidFill>
                <a:latin typeface="Cambria" panose="02040503050406030204" pitchFamily="18" charset="0"/>
                <a:ea typeface="Cambria" panose="02040503050406030204" pitchFamily="18" charset="0"/>
              </a:rPr>
              <a:t>Sudan</a:t>
            </a:r>
            <a:r>
              <a:rPr lang="el-GR" sz="1800" b="1" dirty="0">
                <a:solidFill>
                  <a:schemeClr val="tx2">
                    <a:lumMod val="50000"/>
                  </a:schemeClr>
                </a:solidFill>
                <a:latin typeface="Cambria" panose="02040503050406030204" pitchFamily="18" charset="0"/>
                <a:ea typeface="Cambria" panose="02040503050406030204" pitchFamily="18" charset="0"/>
              </a:rPr>
              <a:t> </a:t>
            </a:r>
            <a:r>
              <a:rPr lang="el-GR" sz="1800" b="1" dirty="0" err="1">
                <a:solidFill>
                  <a:schemeClr val="tx2">
                    <a:lumMod val="50000"/>
                  </a:schemeClr>
                </a:solidFill>
                <a:latin typeface="Cambria" panose="02040503050406030204" pitchFamily="18" charset="0"/>
                <a:ea typeface="Cambria" panose="02040503050406030204" pitchFamily="18" charset="0"/>
              </a:rPr>
              <a:t>Black</a:t>
            </a:r>
            <a:r>
              <a:rPr lang="el-GR" sz="1800" b="1" dirty="0">
                <a:solidFill>
                  <a:schemeClr val="tx2">
                    <a:lumMod val="50000"/>
                  </a:schemeClr>
                </a:solidFill>
                <a:latin typeface="Cambria" panose="02040503050406030204" pitchFamily="18" charset="0"/>
                <a:ea typeface="Cambria" panose="02040503050406030204" pitchFamily="18" charset="0"/>
              </a:rPr>
              <a:t> Β</a:t>
            </a:r>
          </a:p>
          <a:p>
            <a:pPr marL="857250" lvl="1" indent="-457200">
              <a:buClr>
                <a:schemeClr val="tx2">
                  <a:lumMod val="50000"/>
                </a:schemeClr>
              </a:buClr>
              <a:buFont typeface="Wingdings" panose="05000000000000000000" pitchFamily="2" charset="2"/>
              <a:buChar char="§"/>
            </a:pPr>
            <a:r>
              <a:rPr lang="el-GR" sz="1800" b="1" dirty="0">
                <a:solidFill>
                  <a:schemeClr val="tx2">
                    <a:lumMod val="50000"/>
                  </a:schemeClr>
                </a:solidFill>
                <a:latin typeface="Cambria" panose="02040503050406030204" pitchFamily="18" charset="0"/>
                <a:ea typeface="Cambria" panose="02040503050406030204" pitchFamily="18" charset="0"/>
              </a:rPr>
              <a:t>Μη ειδική </a:t>
            </a:r>
            <a:r>
              <a:rPr lang="el-GR" sz="1800" b="1" dirty="0" err="1">
                <a:solidFill>
                  <a:schemeClr val="tx2">
                    <a:lumMod val="50000"/>
                  </a:schemeClr>
                </a:solidFill>
                <a:latin typeface="Cambria" panose="02040503050406030204" pitchFamily="18" charset="0"/>
                <a:ea typeface="Cambria" panose="02040503050406030204" pitchFamily="18" charset="0"/>
              </a:rPr>
              <a:t>εστεράση</a:t>
            </a:r>
            <a:endParaRPr lang="el-GR" sz="1800" b="1" dirty="0">
              <a:solidFill>
                <a:schemeClr val="tx2">
                  <a:lumMod val="50000"/>
                </a:schemeClr>
              </a:solidFill>
              <a:latin typeface="Cambria" panose="02040503050406030204" pitchFamily="18" charset="0"/>
              <a:ea typeface="Cambria" panose="02040503050406030204" pitchFamily="18" charset="0"/>
            </a:endParaRPr>
          </a:p>
          <a:p>
            <a:pPr>
              <a:buClr>
                <a:schemeClr val="tx2">
                  <a:lumMod val="50000"/>
                </a:schemeClr>
              </a:buClr>
              <a:buFont typeface="Wingdings" panose="05000000000000000000" pitchFamily="2" charset="2"/>
              <a:buChar char="§"/>
            </a:pPr>
            <a:endParaRPr lang="el-GR" sz="1800" b="1" dirty="0">
              <a:solidFill>
                <a:schemeClr val="tx2">
                  <a:lumMod val="50000"/>
                </a:schemeClr>
              </a:solidFill>
              <a:latin typeface="Cambria" panose="02040503050406030204" pitchFamily="18" charset="0"/>
              <a:ea typeface="Cambria" panose="02040503050406030204" pitchFamily="18" charset="0"/>
            </a:endParaRPr>
          </a:p>
        </p:txBody>
      </p:sp>
      <p:sp>
        <p:nvSpPr>
          <p:cNvPr id="6" name="Θέση αριθμού διαφάνειας 5"/>
          <p:cNvSpPr>
            <a:spLocks noGrp="1"/>
          </p:cNvSpPr>
          <p:nvPr>
            <p:ph type="sldNum" sz="quarter" idx="12"/>
          </p:nvPr>
        </p:nvSpPr>
        <p:spPr/>
        <p:txBody>
          <a:bodyPr/>
          <a:lstStyle/>
          <a:p>
            <a:pPr>
              <a:defRPr/>
            </a:pPr>
            <a:fld id="{7E55E3B3-0445-4CFC-BED8-763D4409E61F}" type="slidenum">
              <a:rPr lang="el-GR" smtClean="0"/>
              <a:pPr>
                <a:defRPr/>
              </a:pPr>
              <a:t>84</a:t>
            </a:fld>
            <a:endParaRPr lang="el-GR"/>
          </a:p>
        </p:txBody>
      </p:sp>
      <p:sp>
        <p:nvSpPr>
          <p:cNvPr id="7" name="Τίτλος 3">
            <a:extLst>
              <a:ext uri="{FF2B5EF4-FFF2-40B4-BE49-F238E27FC236}">
                <a16:creationId xmlns:a16="http://schemas.microsoft.com/office/drawing/2014/main" id="{A5ED1A6C-E937-4AE7-BBCB-57A9F9413593}"/>
              </a:ext>
            </a:extLst>
          </p:cNvPr>
          <p:cNvSpPr>
            <a:spLocks noGrp="1"/>
          </p:cNvSpPr>
          <p:nvPr>
            <p:ph type="title"/>
          </p:nvPr>
        </p:nvSpPr>
        <p:spPr>
          <a:xfrm>
            <a:off x="838200" y="188640"/>
            <a:ext cx="7467600" cy="1143000"/>
          </a:xfrm>
        </p:spPr>
        <p:txBody>
          <a:bodyPr/>
          <a:lstStyle/>
          <a:p>
            <a:pPr algn="r"/>
            <a:r>
              <a:rPr lang="el-GR" b="1" dirty="0" err="1">
                <a:solidFill>
                  <a:srgbClr val="C00000"/>
                </a:solidFill>
                <a:latin typeface="Cambria" panose="02040503050406030204" pitchFamily="18" charset="0"/>
                <a:ea typeface="Cambria" panose="02040503050406030204" pitchFamily="18" charset="0"/>
              </a:rPr>
              <a:t>Εργαστηριακα</a:t>
            </a:r>
            <a:r>
              <a:rPr lang="el-GR" b="1" dirty="0">
                <a:solidFill>
                  <a:srgbClr val="C00000"/>
                </a:solidFill>
                <a:latin typeface="Cambria" panose="02040503050406030204" pitchFamily="18" charset="0"/>
                <a:ea typeface="Cambria" panose="02040503050406030204" pitchFamily="18" charset="0"/>
              </a:rPr>
              <a:t> </a:t>
            </a:r>
            <a:r>
              <a:rPr lang="el-GR" b="1" dirty="0" err="1">
                <a:solidFill>
                  <a:srgbClr val="C00000"/>
                </a:solidFill>
                <a:latin typeface="Cambria" panose="02040503050406030204" pitchFamily="18" charset="0"/>
                <a:ea typeface="Cambria" panose="02040503050406030204" pitchFamily="18" charset="0"/>
              </a:rPr>
              <a:t>ευρηματα</a:t>
            </a:r>
            <a:r>
              <a:rPr lang="el-GR" b="1" dirty="0">
                <a:solidFill>
                  <a:srgbClr val="C00000"/>
                </a:solidFill>
                <a:latin typeface="Cambria" panose="02040503050406030204" pitchFamily="18" charset="0"/>
                <a:ea typeface="Cambria" panose="02040503050406030204" pitchFamily="18" charset="0"/>
              </a:rPr>
              <a:t> </a:t>
            </a:r>
            <a:br>
              <a:rPr lang="en-US" b="1" dirty="0">
                <a:solidFill>
                  <a:srgbClr val="C00000"/>
                </a:solidFill>
                <a:latin typeface="Cambria" panose="02040503050406030204" pitchFamily="18" charset="0"/>
                <a:ea typeface="Cambria" panose="02040503050406030204" pitchFamily="18" charset="0"/>
              </a:rPr>
            </a:br>
            <a:r>
              <a:rPr lang="en-US" b="1" dirty="0">
                <a:solidFill>
                  <a:srgbClr val="C00000"/>
                </a:solidFill>
                <a:latin typeface="Cambria" panose="02040503050406030204" pitchFamily="18" charset="0"/>
                <a:ea typeface="Cambria" panose="02040503050406030204" pitchFamily="18" charset="0"/>
              </a:rPr>
              <a:t>laboratory findings </a:t>
            </a:r>
            <a:r>
              <a:rPr lang="el-GR" b="1" dirty="0">
                <a:solidFill>
                  <a:srgbClr val="C00000"/>
                </a:solidFill>
                <a:latin typeface="Cambria" panose="02040503050406030204" pitchFamily="18" charset="0"/>
                <a:ea typeface="Cambria" panose="02040503050406030204" pitchFamily="18" charset="0"/>
              </a:rPr>
              <a:t>5</a:t>
            </a:r>
            <a:r>
              <a:rPr lang="el-GR" sz="3000" b="1" dirty="0">
                <a:solidFill>
                  <a:srgbClr val="C00000"/>
                </a:solidFill>
                <a:latin typeface="Cambria" panose="02040503050406030204" pitchFamily="18" charset="0"/>
                <a:ea typeface="Cambria" panose="02040503050406030204" pitchFamily="18" charset="0"/>
              </a:rPr>
              <a:t>/5</a:t>
            </a:r>
            <a:endParaRPr lang="el-GR" b="1" dirty="0">
              <a:solidFill>
                <a:srgbClr val="C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424265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131840" y="260648"/>
            <a:ext cx="5080992" cy="490065"/>
          </a:xfrm>
        </p:spPr>
        <p:txBody>
          <a:bodyPr>
            <a:normAutofit fontScale="90000"/>
          </a:bodyPr>
          <a:lstStyle/>
          <a:p>
            <a:pPr algn="r"/>
            <a:r>
              <a:rPr lang="el-GR" b="1" dirty="0" err="1">
                <a:solidFill>
                  <a:srgbClr val="C00000"/>
                </a:solidFill>
                <a:latin typeface="Cambria" panose="02040503050406030204" pitchFamily="18" charset="0"/>
                <a:ea typeface="Cambria" panose="02040503050406030204" pitchFamily="18" charset="0"/>
              </a:rPr>
              <a:t>Κυτταρογενετικη</a:t>
            </a:r>
            <a:r>
              <a:rPr lang="el-GR" b="1" dirty="0">
                <a:solidFill>
                  <a:srgbClr val="C00000"/>
                </a:solidFill>
                <a:latin typeface="Cambria" panose="02040503050406030204" pitchFamily="18" charset="0"/>
                <a:ea typeface="Cambria" panose="02040503050406030204" pitchFamily="18" charset="0"/>
              </a:rPr>
              <a:t>  </a:t>
            </a:r>
            <a:r>
              <a:rPr lang="el-GR" b="1" dirty="0" err="1">
                <a:solidFill>
                  <a:srgbClr val="C00000"/>
                </a:solidFill>
                <a:latin typeface="Cambria" panose="02040503050406030204" pitchFamily="18" charset="0"/>
                <a:ea typeface="Cambria" panose="02040503050406030204" pitchFamily="18" charset="0"/>
              </a:rPr>
              <a:t>μελετη</a:t>
            </a:r>
            <a:br>
              <a:rPr lang="en-US" b="1" dirty="0">
                <a:solidFill>
                  <a:srgbClr val="C00000"/>
                </a:solidFill>
                <a:latin typeface="Cambria" panose="02040503050406030204" pitchFamily="18" charset="0"/>
                <a:ea typeface="Cambria" panose="02040503050406030204" pitchFamily="18" charset="0"/>
              </a:rPr>
            </a:br>
            <a:r>
              <a:rPr lang="en-US" b="1" dirty="0">
                <a:solidFill>
                  <a:srgbClr val="C00000"/>
                </a:solidFill>
                <a:latin typeface="Cambria" panose="02040503050406030204" pitchFamily="18" charset="0"/>
                <a:ea typeface="Cambria" panose="02040503050406030204" pitchFamily="18" charset="0"/>
              </a:rPr>
              <a:t>cytogenetic findings</a:t>
            </a:r>
            <a:endParaRPr lang="el-GR" b="1" dirty="0">
              <a:solidFill>
                <a:srgbClr val="C00000"/>
              </a:solidFill>
              <a:latin typeface="Cambria" panose="02040503050406030204" pitchFamily="18" charset="0"/>
              <a:ea typeface="Cambria" panose="02040503050406030204" pitchFamily="18" charset="0"/>
            </a:endParaRPr>
          </a:p>
        </p:txBody>
      </p:sp>
      <p:sp>
        <p:nvSpPr>
          <p:cNvPr id="3" name="2 - Θέση περιεχομένου"/>
          <p:cNvSpPr>
            <a:spLocks noGrp="1"/>
          </p:cNvSpPr>
          <p:nvPr>
            <p:ph idx="1"/>
          </p:nvPr>
        </p:nvSpPr>
        <p:spPr>
          <a:xfrm>
            <a:off x="745232" y="800497"/>
            <a:ext cx="7467600" cy="965101"/>
          </a:xfrm>
        </p:spPr>
        <p:txBody>
          <a:bodyPr>
            <a:normAutofit fontScale="85000" lnSpcReduction="20000"/>
          </a:bodyPr>
          <a:lstStyle/>
          <a:p>
            <a:pPr>
              <a:buClr>
                <a:schemeClr val="tx2">
                  <a:lumMod val="50000"/>
                </a:schemeClr>
              </a:buClr>
              <a:buFont typeface="Wingdings" panose="05000000000000000000" pitchFamily="2" charset="2"/>
              <a:buChar char="§"/>
            </a:pPr>
            <a:r>
              <a:rPr lang="el-GR" sz="1800" b="1" dirty="0">
                <a:solidFill>
                  <a:schemeClr val="tx2">
                    <a:lumMod val="50000"/>
                  </a:schemeClr>
                </a:solidFill>
                <a:latin typeface="Cambria" panose="02040503050406030204" pitchFamily="18" charset="0"/>
                <a:ea typeface="Cambria" panose="02040503050406030204" pitchFamily="18" charset="0"/>
              </a:rPr>
              <a:t>Ευνοϊκής</a:t>
            </a:r>
            <a:r>
              <a:rPr lang="en-US" sz="1800" b="1" dirty="0">
                <a:solidFill>
                  <a:schemeClr val="tx2">
                    <a:lumMod val="50000"/>
                  </a:schemeClr>
                </a:solidFill>
                <a:latin typeface="Cambria" panose="02040503050406030204" pitchFamily="18" charset="0"/>
                <a:ea typeface="Cambria" panose="02040503050406030204" pitchFamily="18" charset="0"/>
              </a:rPr>
              <a:t> </a:t>
            </a:r>
            <a:r>
              <a:rPr lang="el-GR" sz="1800" b="1" dirty="0">
                <a:solidFill>
                  <a:schemeClr val="tx2">
                    <a:lumMod val="50000"/>
                  </a:schemeClr>
                </a:solidFill>
                <a:latin typeface="Cambria" panose="02040503050406030204" pitchFamily="18" charset="0"/>
                <a:ea typeface="Cambria" panose="02040503050406030204" pitchFamily="18" charset="0"/>
              </a:rPr>
              <a:t>προγνώσεως</a:t>
            </a:r>
            <a:r>
              <a:rPr lang="en-US" sz="1800" b="1" dirty="0">
                <a:solidFill>
                  <a:schemeClr val="tx2">
                    <a:lumMod val="50000"/>
                  </a:schemeClr>
                </a:solidFill>
                <a:latin typeface="Cambria" panose="02040503050406030204" pitchFamily="18" charset="0"/>
                <a:ea typeface="Cambria" panose="02040503050406030204" pitchFamily="18" charset="0"/>
              </a:rPr>
              <a:t>/good prognosis</a:t>
            </a:r>
            <a:r>
              <a:rPr lang="el-GR" sz="1800" b="1" dirty="0">
                <a:solidFill>
                  <a:schemeClr val="tx2">
                    <a:lumMod val="50000"/>
                  </a:schemeClr>
                </a:solidFill>
                <a:latin typeface="Cambria" panose="02040503050406030204" pitchFamily="18" charset="0"/>
                <a:ea typeface="Cambria" panose="02040503050406030204" pitchFamily="18" charset="0"/>
              </a:rPr>
              <a:t>: 20%, </a:t>
            </a:r>
            <a:r>
              <a:rPr lang="en-US" sz="1800" b="1" dirty="0">
                <a:solidFill>
                  <a:schemeClr val="tx2">
                    <a:lumMod val="50000"/>
                  </a:schemeClr>
                </a:solidFill>
                <a:latin typeface="Cambria" panose="02040503050406030204" pitchFamily="18" charset="0"/>
                <a:ea typeface="Cambria" panose="02040503050406030204" pitchFamily="18" charset="0"/>
              </a:rPr>
              <a:t>t(8;21), inv</a:t>
            </a:r>
            <a:r>
              <a:rPr lang="el-GR" sz="1800" b="1" dirty="0">
                <a:solidFill>
                  <a:schemeClr val="tx2">
                    <a:lumMod val="50000"/>
                  </a:schemeClr>
                </a:solidFill>
                <a:latin typeface="Cambria" panose="02040503050406030204" pitchFamily="18" charset="0"/>
                <a:ea typeface="Cambria" panose="02040503050406030204" pitchFamily="18" charset="0"/>
              </a:rPr>
              <a:t>(</a:t>
            </a:r>
            <a:r>
              <a:rPr lang="en-US" sz="1800" b="1" dirty="0">
                <a:solidFill>
                  <a:schemeClr val="tx2">
                    <a:lumMod val="50000"/>
                  </a:schemeClr>
                </a:solidFill>
                <a:latin typeface="Cambria" panose="02040503050406030204" pitchFamily="18" charset="0"/>
                <a:ea typeface="Cambria" panose="02040503050406030204" pitchFamily="18" charset="0"/>
              </a:rPr>
              <a:t>16), t(16;16), t(15;17)</a:t>
            </a:r>
          </a:p>
          <a:p>
            <a:pPr>
              <a:buClr>
                <a:schemeClr val="tx2">
                  <a:lumMod val="50000"/>
                </a:schemeClr>
              </a:buClr>
              <a:buFont typeface="Wingdings" panose="05000000000000000000" pitchFamily="2" charset="2"/>
              <a:buChar char="§"/>
            </a:pPr>
            <a:r>
              <a:rPr lang="el-GR" sz="1800" b="1" dirty="0">
                <a:solidFill>
                  <a:schemeClr val="tx2">
                    <a:lumMod val="50000"/>
                  </a:schemeClr>
                </a:solidFill>
                <a:latin typeface="Cambria" panose="02040503050406030204" pitchFamily="18" charset="0"/>
                <a:ea typeface="Cambria" panose="02040503050406030204" pitchFamily="18" charset="0"/>
              </a:rPr>
              <a:t>Ενδιαμέσου </a:t>
            </a:r>
            <a:r>
              <a:rPr lang="el-GR" sz="1800" b="1" dirty="0" err="1">
                <a:solidFill>
                  <a:schemeClr val="tx2">
                    <a:lumMod val="50000"/>
                  </a:schemeClr>
                </a:solidFill>
                <a:latin typeface="Cambria" panose="02040503050406030204" pitchFamily="18" charset="0"/>
                <a:ea typeface="Cambria" panose="02040503050406030204" pitchFamily="18" charset="0"/>
              </a:rPr>
              <a:t>πρόγνωσεως</a:t>
            </a:r>
            <a:r>
              <a:rPr lang="en-US" sz="1800" b="1" dirty="0">
                <a:solidFill>
                  <a:schemeClr val="tx2">
                    <a:lumMod val="50000"/>
                  </a:schemeClr>
                </a:solidFill>
                <a:latin typeface="Cambria" panose="02040503050406030204" pitchFamily="18" charset="0"/>
                <a:ea typeface="Cambria" panose="02040503050406030204" pitchFamily="18" charset="0"/>
              </a:rPr>
              <a:t>/intermediate prognosis</a:t>
            </a:r>
            <a:r>
              <a:rPr lang="el-GR" sz="1800" b="1" dirty="0">
                <a:solidFill>
                  <a:schemeClr val="tx2">
                    <a:lumMod val="50000"/>
                  </a:schemeClr>
                </a:solidFill>
                <a:latin typeface="Cambria" panose="02040503050406030204" pitchFamily="18" charset="0"/>
                <a:ea typeface="Cambria" panose="02040503050406030204" pitchFamily="18" charset="0"/>
              </a:rPr>
              <a:t>: 50%, φυσιολογικός </a:t>
            </a:r>
            <a:r>
              <a:rPr lang="el-GR" sz="1800" b="1" dirty="0" err="1">
                <a:solidFill>
                  <a:schemeClr val="tx2">
                    <a:lumMod val="50000"/>
                  </a:schemeClr>
                </a:solidFill>
                <a:latin typeface="Cambria" panose="02040503050406030204" pitchFamily="18" charset="0"/>
                <a:ea typeface="Cambria" panose="02040503050406030204" pitchFamily="18" charset="0"/>
              </a:rPr>
              <a:t>καρυότυπος</a:t>
            </a:r>
            <a:endParaRPr lang="el-GR" sz="1800" b="1" dirty="0">
              <a:solidFill>
                <a:schemeClr val="tx2">
                  <a:lumMod val="50000"/>
                </a:schemeClr>
              </a:solidFill>
              <a:latin typeface="Cambria" panose="02040503050406030204" pitchFamily="18" charset="0"/>
              <a:ea typeface="Cambria" panose="02040503050406030204" pitchFamily="18" charset="0"/>
            </a:endParaRPr>
          </a:p>
          <a:p>
            <a:pPr marL="0" indent="0">
              <a:buClr>
                <a:schemeClr val="tx2">
                  <a:lumMod val="50000"/>
                </a:schemeClr>
              </a:buClr>
              <a:buNone/>
            </a:pPr>
            <a:endParaRPr lang="en-US" sz="1800" b="1" dirty="0">
              <a:solidFill>
                <a:schemeClr val="tx2">
                  <a:lumMod val="50000"/>
                </a:schemeClr>
              </a:solidFill>
              <a:latin typeface="Cambria" panose="02040503050406030204" pitchFamily="18" charset="0"/>
              <a:ea typeface="Cambria" panose="02040503050406030204" pitchFamily="18" charset="0"/>
            </a:endParaRPr>
          </a:p>
        </p:txBody>
      </p:sp>
      <p:sp>
        <p:nvSpPr>
          <p:cNvPr id="4" name="Θέση αριθμού διαφάνειας 3"/>
          <p:cNvSpPr>
            <a:spLocks noGrp="1"/>
          </p:cNvSpPr>
          <p:nvPr>
            <p:ph type="sldNum" sz="quarter" idx="12"/>
          </p:nvPr>
        </p:nvSpPr>
        <p:spPr/>
        <p:txBody>
          <a:bodyPr/>
          <a:lstStyle/>
          <a:p>
            <a:pPr>
              <a:defRPr/>
            </a:pPr>
            <a:fld id="{7E55E3B3-0445-4CFC-BED8-763D4409E61F}" type="slidenum">
              <a:rPr lang="el-GR" smtClean="0"/>
              <a:pPr>
                <a:defRPr/>
              </a:pPr>
              <a:t>85</a:t>
            </a:fld>
            <a:endParaRPr lang="el-GR"/>
          </a:p>
        </p:txBody>
      </p:sp>
      <p:pic>
        <p:nvPicPr>
          <p:cNvPr id="5" name="Picture 4"/>
          <p:cNvPicPr>
            <a:picLocks noChangeAspect="1"/>
          </p:cNvPicPr>
          <p:nvPr/>
        </p:nvPicPr>
        <p:blipFill rotWithShape="1">
          <a:blip r:embed="rId2">
            <a:lum bright="-20000" contrast="20000"/>
          </a:blip>
          <a:srcRect l="7793" t="4327" r="7047" b="8059"/>
          <a:stretch/>
        </p:blipFill>
        <p:spPr>
          <a:xfrm>
            <a:off x="611560" y="1815382"/>
            <a:ext cx="7517456" cy="4709963"/>
          </a:xfrm>
          <a:prstGeom prst="rect">
            <a:avLst/>
          </a:prstGeom>
        </p:spPr>
      </p:pic>
    </p:spTree>
    <p:extLst>
      <p:ext uri="{BB962C8B-B14F-4D97-AF65-F5344CB8AC3E}">
        <p14:creationId xmlns:p14="http://schemas.microsoft.com/office/powerpoint/2010/main" val="33591979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131840" y="260648"/>
            <a:ext cx="5080992" cy="490065"/>
          </a:xfrm>
        </p:spPr>
        <p:txBody>
          <a:bodyPr>
            <a:normAutofit fontScale="90000"/>
          </a:bodyPr>
          <a:lstStyle/>
          <a:p>
            <a:pPr algn="r"/>
            <a:r>
              <a:rPr lang="el-GR" b="1" dirty="0" err="1">
                <a:solidFill>
                  <a:srgbClr val="C00000"/>
                </a:solidFill>
                <a:latin typeface="Cambria" panose="02040503050406030204" pitchFamily="18" charset="0"/>
                <a:ea typeface="Cambria" panose="02040503050406030204" pitchFamily="18" charset="0"/>
              </a:rPr>
              <a:t>Κυτταρογενετικη</a:t>
            </a:r>
            <a:r>
              <a:rPr lang="el-GR" b="1" dirty="0">
                <a:solidFill>
                  <a:srgbClr val="C00000"/>
                </a:solidFill>
                <a:latin typeface="Cambria" panose="02040503050406030204" pitchFamily="18" charset="0"/>
                <a:ea typeface="Cambria" panose="02040503050406030204" pitchFamily="18" charset="0"/>
              </a:rPr>
              <a:t>  </a:t>
            </a:r>
            <a:r>
              <a:rPr lang="el-GR" b="1" dirty="0" err="1">
                <a:solidFill>
                  <a:srgbClr val="C00000"/>
                </a:solidFill>
                <a:latin typeface="Cambria" panose="02040503050406030204" pitchFamily="18" charset="0"/>
                <a:ea typeface="Cambria" panose="02040503050406030204" pitchFamily="18" charset="0"/>
              </a:rPr>
              <a:t>μελετη</a:t>
            </a:r>
            <a:br>
              <a:rPr lang="en-US" b="1" dirty="0">
                <a:solidFill>
                  <a:srgbClr val="C00000"/>
                </a:solidFill>
                <a:latin typeface="Cambria" panose="02040503050406030204" pitchFamily="18" charset="0"/>
                <a:ea typeface="Cambria" panose="02040503050406030204" pitchFamily="18" charset="0"/>
              </a:rPr>
            </a:br>
            <a:r>
              <a:rPr lang="en-US" b="1" dirty="0">
                <a:solidFill>
                  <a:srgbClr val="C00000"/>
                </a:solidFill>
                <a:latin typeface="Cambria" panose="02040503050406030204" pitchFamily="18" charset="0"/>
                <a:ea typeface="Cambria" panose="02040503050406030204" pitchFamily="18" charset="0"/>
              </a:rPr>
              <a:t>cytogenetic findings</a:t>
            </a:r>
            <a:endParaRPr lang="el-GR" b="1" dirty="0">
              <a:solidFill>
                <a:srgbClr val="C00000"/>
              </a:solidFill>
              <a:latin typeface="Cambria" panose="02040503050406030204" pitchFamily="18" charset="0"/>
              <a:ea typeface="Cambria" panose="02040503050406030204" pitchFamily="18" charset="0"/>
            </a:endParaRPr>
          </a:p>
        </p:txBody>
      </p:sp>
      <p:sp>
        <p:nvSpPr>
          <p:cNvPr id="3" name="2 - Θέση περιεχομένου"/>
          <p:cNvSpPr>
            <a:spLocks noGrp="1"/>
          </p:cNvSpPr>
          <p:nvPr>
            <p:ph idx="1"/>
          </p:nvPr>
        </p:nvSpPr>
        <p:spPr>
          <a:xfrm>
            <a:off x="745232" y="879723"/>
            <a:ext cx="7467600" cy="749077"/>
          </a:xfrm>
        </p:spPr>
        <p:txBody>
          <a:bodyPr>
            <a:normAutofit/>
          </a:bodyPr>
          <a:lstStyle/>
          <a:p>
            <a:pPr>
              <a:buClr>
                <a:schemeClr val="tx2">
                  <a:lumMod val="50000"/>
                </a:schemeClr>
              </a:buClr>
              <a:buFont typeface="Wingdings" panose="05000000000000000000" pitchFamily="2" charset="2"/>
              <a:buChar char="§"/>
            </a:pPr>
            <a:r>
              <a:rPr lang="el-GR" sz="1800" b="1" dirty="0">
                <a:solidFill>
                  <a:schemeClr val="tx2">
                    <a:lumMod val="50000"/>
                  </a:schemeClr>
                </a:solidFill>
                <a:latin typeface="Cambria" panose="02040503050406030204" pitchFamily="18" charset="0"/>
                <a:ea typeface="Cambria" panose="02040503050406030204" pitchFamily="18" charset="0"/>
              </a:rPr>
              <a:t>Δυσμενούς προγνώσεως</a:t>
            </a:r>
            <a:r>
              <a:rPr lang="en-US" sz="1800" b="1" dirty="0">
                <a:solidFill>
                  <a:schemeClr val="tx2">
                    <a:lumMod val="50000"/>
                  </a:schemeClr>
                </a:solidFill>
                <a:latin typeface="Cambria" panose="02040503050406030204" pitchFamily="18" charset="0"/>
                <a:ea typeface="Cambria" panose="02040503050406030204" pitchFamily="18" charset="0"/>
              </a:rPr>
              <a:t>/poor prognosis</a:t>
            </a:r>
            <a:r>
              <a:rPr lang="el-GR" sz="1800" b="1" dirty="0">
                <a:solidFill>
                  <a:schemeClr val="tx2">
                    <a:lumMod val="50000"/>
                  </a:schemeClr>
                </a:solidFill>
                <a:latin typeface="Cambria" panose="02040503050406030204" pitchFamily="18" charset="0"/>
                <a:ea typeface="Cambria" panose="02040503050406030204" pitchFamily="18" charset="0"/>
              </a:rPr>
              <a:t>: 30%, 7, </a:t>
            </a:r>
            <a:r>
              <a:rPr lang="en-US" sz="1800" b="1" dirty="0">
                <a:solidFill>
                  <a:schemeClr val="tx2">
                    <a:lumMod val="50000"/>
                  </a:schemeClr>
                </a:solidFill>
                <a:latin typeface="Cambria" panose="02040503050406030204" pitchFamily="18" charset="0"/>
                <a:ea typeface="Cambria" panose="02040503050406030204" pitchFamily="18" charset="0"/>
              </a:rPr>
              <a:t>del (7q), 5, del (5q), inv(3), t(3;3)</a:t>
            </a:r>
          </a:p>
          <a:p>
            <a:pPr>
              <a:buClr>
                <a:schemeClr val="tx2">
                  <a:lumMod val="50000"/>
                </a:schemeClr>
              </a:buClr>
              <a:buFont typeface="Wingdings" panose="05000000000000000000" pitchFamily="2" charset="2"/>
              <a:buChar char="§"/>
            </a:pPr>
            <a:endParaRPr lang="en-US" sz="1800" b="1" dirty="0">
              <a:solidFill>
                <a:schemeClr val="tx2">
                  <a:lumMod val="50000"/>
                </a:schemeClr>
              </a:solidFill>
              <a:latin typeface="Cambria" panose="02040503050406030204" pitchFamily="18" charset="0"/>
              <a:ea typeface="Cambria" panose="02040503050406030204" pitchFamily="18" charset="0"/>
            </a:endParaRPr>
          </a:p>
        </p:txBody>
      </p:sp>
      <p:sp>
        <p:nvSpPr>
          <p:cNvPr id="4" name="Θέση αριθμού διαφάνειας 3"/>
          <p:cNvSpPr>
            <a:spLocks noGrp="1"/>
          </p:cNvSpPr>
          <p:nvPr>
            <p:ph type="sldNum" sz="quarter" idx="12"/>
          </p:nvPr>
        </p:nvSpPr>
        <p:spPr/>
        <p:txBody>
          <a:bodyPr/>
          <a:lstStyle/>
          <a:p>
            <a:pPr>
              <a:defRPr/>
            </a:pPr>
            <a:fld id="{7E55E3B3-0445-4CFC-BED8-763D4409E61F}" type="slidenum">
              <a:rPr lang="el-GR" smtClean="0"/>
              <a:pPr>
                <a:defRPr/>
              </a:pPr>
              <a:t>86</a:t>
            </a:fld>
            <a:endParaRPr lang="el-GR"/>
          </a:p>
        </p:txBody>
      </p:sp>
      <p:pic>
        <p:nvPicPr>
          <p:cNvPr id="6" name="Picture 5"/>
          <p:cNvPicPr>
            <a:picLocks noChangeAspect="1"/>
          </p:cNvPicPr>
          <p:nvPr/>
        </p:nvPicPr>
        <p:blipFill rotWithShape="1">
          <a:blip r:embed="rId2">
            <a:lum bright="-20000" contrast="20000"/>
          </a:blip>
          <a:srcRect l="7049" t="10057" r="6599" b="8049"/>
          <a:stretch/>
        </p:blipFill>
        <p:spPr>
          <a:xfrm>
            <a:off x="406202" y="1574739"/>
            <a:ext cx="7817296" cy="4680520"/>
          </a:xfrm>
          <a:prstGeom prst="rect">
            <a:avLst/>
          </a:prstGeom>
        </p:spPr>
      </p:pic>
    </p:spTree>
    <p:extLst>
      <p:ext uri="{BB962C8B-B14F-4D97-AF65-F5344CB8AC3E}">
        <p14:creationId xmlns:p14="http://schemas.microsoft.com/office/powerpoint/2010/main" val="18506580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61B4A2B-2AA2-45ED-A5DD-19F997FFB320}"/>
              </a:ext>
            </a:extLst>
          </p:cNvPr>
          <p:cNvSpPr txBox="1"/>
          <p:nvPr/>
        </p:nvSpPr>
        <p:spPr>
          <a:xfrm>
            <a:off x="395536" y="1052736"/>
            <a:ext cx="7992888" cy="4308872"/>
          </a:xfrm>
          <a:prstGeom prst="rect">
            <a:avLst/>
          </a:prstGeom>
          <a:noFill/>
        </p:spPr>
        <p:txBody>
          <a:bodyPr wrap="square">
            <a:spAutoFit/>
          </a:bodyPr>
          <a:lstStyle/>
          <a:p>
            <a:pPr algn="r"/>
            <a:r>
              <a:rPr lang="el-GR" sz="2000" b="1" dirty="0">
                <a:solidFill>
                  <a:srgbClr val="C00000"/>
                </a:solidFill>
                <a:latin typeface="Cambria" panose="02040503050406030204" pitchFamily="18" charset="0"/>
                <a:ea typeface="Cambria" panose="02040503050406030204" pitchFamily="18" charset="0"/>
              </a:rPr>
              <a:t>Οξεία </a:t>
            </a:r>
            <a:r>
              <a:rPr lang="el-GR" sz="2000" b="1" dirty="0" err="1">
                <a:solidFill>
                  <a:srgbClr val="C00000"/>
                </a:solidFill>
                <a:latin typeface="Cambria" panose="02040503050406030204" pitchFamily="18" charset="0"/>
                <a:ea typeface="Cambria" panose="02040503050406030204" pitchFamily="18" charset="0"/>
              </a:rPr>
              <a:t>Μυελογενής</a:t>
            </a:r>
            <a:r>
              <a:rPr lang="el-GR" sz="2000" b="1" dirty="0">
                <a:solidFill>
                  <a:srgbClr val="C00000"/>
                </a:solidFill>
                <a:latin typeface="Cambria" panose="02040503050406030204" pitchFamily="18" charset="0"/>
                <a:ea typeface="Cambria" panose="02040503050406030204" pitchFamily="18" charset="0"/>
              </a:rPr>
              <a:t> Λευχαιμία</a:t>
            </a:r>
            <a:endParaRPr lang="en-US" sz="2000" b="1" dirty="0">
              <a:solidFill>
                <a:srgbClr val="C00000"/>
              </a:solidFill>
              <a:latin typeface="Cambria" panose="02040503050406030204" pitchFamily="18" charset="0"/>
              <a:ea typeface="Cambria" panose="02040503050406030204" pitchFamily="18" charset="0"/>
            </a:endParaRPr>
          </a:p>
          <a:p>
            <a:pPr algn="r"/>
            <a:r>
              <a:rPr lang="en-US" sz="2000" b="1" dirty="0">
                <a:solidFill>
                  <a:srgbClr val="C00000"/>
                </a:solidFill>
                <a:latin typeface="Cambria" panose="02040503050406030204" pitchFamily="18" charset="0"/>
                <a:ea typeface="Cambria" panose="02040503050406030204" pitchFamily="18" charset="0"/>
              </a:rPr>
              <a:t>Acute myeloid leukemia</a:t>
            </a:r>
            <a:r>
              <a:rPr lang="el-GR" sz="2000" b="1" dirty="0">
                <a:solidFill>
                  <a:srgbClr val="C00000"/>
                </a:solidFill>
                <a:latin typeface="Cambria" panose="02040503050406030204" pitchFamily="18" charset="0"/>
                <a:ea typeface="Cambria" panose="02040503050406030204" pitchFamily="18" charset="0"/>
              </a:rPr>
              <a:t> </a:t>
            </a:r>
          </a:p>
          <a:p>
            <a:pPr algn="r"/>
            <a:endParaRPr lang="el-GR" b="1" dirty="0">
              <a:solidFill>
                <a:schemeClr val="tx2">
                  <a:lumMod val="75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Αντιμετώπιση άμεσων προβλημάτων (λοίμωξη, αιμορραγία, ΔΕΠ, </a:t>
            </a:r>
            <a:r>
              <a:rPr lang="el-GR" b="1" dirty="0" err="1">
                <a:solidFill>
                  <a:schemeClr val="tx2">
                    <a:lumMod val="50000"/>
                  </a:schemeClr>
                </a:solidFill>
                <a:latin typeface="Cambria" panose="02040503050406030204" pitchFamily="18" charset="0"/>
                <a:ea typeface="Cambria" panose="02040503050406030204" pitchFamily="18" charset="0"/>
              </a:rPr>
              <a:t>λευκόσταση</a:t>
            </a:r>
            <a:r>
              <a:rPr lang="el-GR" b="1" dirty="0">
                <a:solidFill>
                  <a:schemeClr val="tx2">
                    <a:lumMod val="50000"/>
                  </a:schemeClr>
                </a:solidFill>
                <a:latin typeface="Cambria" panose="02040503050406030204" pitchFamily="18" charset="0"/>
                <a:ea typeface="Cambria" panose="02040503050406030204" pitchFamily="18" charset="0"/>
              </a:rPr>
              <a:t> </a:t>
            </a:r>
            <a:r>
              <a:rPr lang="el-GR" b="1" dirty="0" err="1">
                <a:solidFill>
                  <a:schemeClr val="tx2">
                    <a:lumMod val="50000"/>
                  </a:schemeClr>
                </a:solidFill>
                <a:latin typeface="Cambria" panose="02040503050406030204" pitchFamily="18" charset="0"/>
                <a:ea typeface="Cambria" panose="02040503050406030204" pitchFamily="18" charset="0"/>
              </a:rPr>
              <a:t>κλπ</a:t>
            </a:r>
            <a:r>
              <a:rPr lang="el-GR" b="1" dirty="0">
                <a:solidFill>
                  <a:schemeClr val="tx2">
                    <a:lumMod val="50000"/>
                  </a:schemeClr>
                </a:solidFill>
                <a:latin typeface="Cambria" panose="02040503050406030204" pitchFamily="18" charset="0"/>
                <a:ea typeface="Cambria" panose="02040503050406030204" pitchFamily="18" charset="0"/>
              </a:rPr>
              <a:t>) </a:t>
            </a:r>
            <a:r>
              <a:rPr lang="en-US" b="1" dirty="0">
                <a:solidFill>
                  <a:schemeClr val="tx2">
                    <a:lumMod val="50000"/>
                  </a:schemeClr>
                </a:solidFill>
                <a:latin typeface="Cambria" panose="02040503050406030204" pitchFamily="18" charset="0"/>
                <a:ea typeface="Cambria" panose="02040503050406030204" pitchFamily="18" charset="0"/>
              </a:rPr>
              <a:t>– management of acute complications such as infections, hemorrhagic disorders –</a:t>
            </a:r>
            <a:r>
              <a:rPr lang="en-US" b="1" dirty="0" err="1">
                <a:solidFill>
                  <a:schemeClr val="tx2">
                    <a:lumMod val="50000"/>
                  </a:schemeClr>
                </a:solidFill>
                <a:latin typeface="Cambria" panose="02040503050406030204" pitchFamily="18" charset="0"/>
                <a:ea typeface="Cambria" panose="02040503050406030204" pitchFamily="18" charset="0"/>
              </a:rPr>
              <a:t>leukostasis</a:t>
            </a:r>
            <a:r>
              <a:rPr lang="en-US" b="1" dirty="0">
                <a:solidFill>
                  <a:schemeClr val="tx2">
                    <a:lumMod val="50000"/>
                  </a:schemeClr>
                </a:solidFill>
                <a:latin typeface="Cambria" panose="02040503050406030204" pitchFamily="18" charset="0"/>
                <a:ea typeface="Cambria" panose="02040503050406030204" pitchFamily="18" charset="0"/>
              </a:rPr>
              <a:t> </a:t>
            </a:r>
            <a:r>
              <a:rPr lang="en-US" b="1" dirty="0" err="1">
                <a:solidFill>
                  <a:schemeClr val="tx2">
                    <a:lumMod val="50000"/>
                  </a:schemeClr>
                </a:solidFill>
                <a:latin typeface="Cambria" panose="02040503050406030204" pitchFamily="18" charset="0"/>
                <a:ea typeface="Cambria" panose="02040503050406030204" pitchFamily="18" charset="0"/>
              </a:rPr>
              <a:t>etc</a:t>
            </a:r>
            <a:r>
              <a:rPr lang="en-US" b="1" dirty="0">
                <a:solidFill>
                  <a:schemeClr val="tx2">
                    <a:lumMod val="50000"/>
                  </a:schemeClr>
                </a:solidFill>
                <a:latin typeface="Cambria" panose="02040503050406030204" pitchFamily="18" charset="0"/>
                <a:ea typeface="Cambria" panose="02040503050406030204" pitchFamily="18" charset="0"/>
              </a:rPr>
              <a:t>)</a:t>
            </a:r>
            <a:endParaRPr lang="el-GR"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endParaRPr lang="el-GR" b="1" dirty="0">
              <a:solidFill>
                <a:schemeClr val="tx2">
                  <a:lumMod val="50000"/>
                </a:schemeClr>
              </a:solidFill>
              <a:latin typeface="Cambria" panose="02040503050406030204" pitchFamily="18" charset="0"/>
              <a:ea typeface="Cambria" panose="02040503050406030204" pitchFamily="18" charset="0"/>
            </a:endParaRPr>
          </a:p>
          <a:p>
            <a:pPr marL="285750" indent="-285750">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Διάγνωση ΟΜΛ-ΔΔ οξείας </a:t>
            </a:r>
            <a:r>
              <a:rPr lang="el-GR" b="1" dirty="0" err="1">
                <a:solidFill>
                  <a:schemeClr val="tx2">
                    <a:lumMod val="50000"/>
                  </a:schemeClr>
                </a:solidFill>
                <a:latin typeface="Cambria" panose="02040503050406030204" pitchFamily="18" charset="0"/>
                <a:ea typeface="Cambria" panose="02040503050406030204" pitchFamily="18" charset="0"/>
              </a:rPr>
              <a:t>προμυελοκυτταρικής</a:t>
            </a:r>
            <a:r>
              <a:rPr lang="el-GR" b="1" dirty="0">
                <a:solidFill>
                  <a:schemeClr val="tx2">
                    <a:lumMod val="50000"/>
                  </a:schemeClr>
                </a:solidFill>
                <a:latin typeface="Cambria" panose="02040503050406030204" pitchFamily="18" charset="0"/>
                <a:ea typeface="Cambria" panose="02040503050406030204" pitchFamily="18" charset="0"/>
              </a:rPr>
              <a:t> από τις υπόλοιπες ΟΜΛ=&gt;διαφορετική θεραπεία</a:t>
            </a:r>
            <a:r>
              <a:rPr lang="en-US" b="1" dirty="0">
                <a:solidFill>
                  <a:schemeClr val="tx2">
                    <a:lumMod val="50000"/>
                  </a:schemeClr>
                </a:solidFill>
                <a:latin typeface="Cambria" panose="02040503050406030204" pitchFamily="18" charset="0"/>
                <a:ea typeface="Cambria" panose="02040503050406030204" pitchFamily="18" charset="0"/>
              </a:rPr>
              <a:t> ( prompt diagnosis especially in APL</a:t>
            </a:r>
            <a:r>
              <a:rPr lang="en-US" b="1" dirty="0">
                <a:solidFill>
                  <a:schemeClr val="tx2">
                    <a:lumMod val="50000"/>
                  </a:schemeClr>
                </a:solidFill>
                <a:latin typeface="Cambria" panose="02040503050406030204" pitchFamily="18" charset="0"/>
                <a:ea typeface="Cambria" panose="02040503050406030204" pitchFamily="18" charset="0"/>
                <a:sym typeface="Wingdings" panose="05000000000000000000" pitchFamily="2" charset="2"/>
              </a:rPr>
              <a:t> different treatment)</a:t>
            </a:r>
            <a:endParaRPr lang="el-GR" b="1" dirty="0">
              <a:solidFill>
                <a:schemeClr val="tx2">
                  <a:lumMod val="50000"/>
                </a:schemeClr>
              </a:solidFill>
              <a:latin typeface="Cambria" panose="02040503050406030204" pitchFamily="18" charset="0"/>
              <a:ea typeface="Cambria" panose="02040503050406030204" pitchFamily="18" charset="0"/>
            </a:endParaRPr>
          </a:p>
          <a:p>
            <a:r>
              <a:rPr lang="el-GR" b="1" dirty="0">
                <a:solidFill>
                  <a:schemeClr val="tx2">
                    <a:lumMod val="50000"/>
                  </a:schemeClr>
                </a:solidFill>
                <a:latin typeface="Cambria" panose="02040503050406030204" pitchFamily="18" charset="0"/>
                <a:ea typeface="Cambria" panose="02040503050406030204" pitchFamily="18" charset="0"/>
              </a:rPr>
              <a:t> </a:t>
            </a:r>
          </a:p>
          <a:p>
            <a:pPr marL="285750" indent="-285750">
              <a:buFont typeface="Wingdings" panose="05000000000000000000" pitchFamily="2" charset="2"/>
              <a:buChar char="§"/>
            </a:pPr>
            <a:r>
              <a:rPr lang="el-GR" b="1" dirty="0">
                <a:solidFill>
                  <a:schemeClr val="tx2">
                    <a:lumMod val="50000"/>
                  </a:schemeClr>
                </a:solidFill>
                <a:latin typeface="Cambria" panose="02040503050406030204" pitchFamily="18" charset="0"/>
                <a:ea typeface="Cambria" panose="02040503050406030204" pitchFamily="18" charset="0"/>
              </a:rPr>
              <a:t>Κατάταξη</a:t>
            </a:r>
            <a:r>
              <a:rPr lang="en-US" b="1" dirty="0">
                <a:solidFill>
                  <a:schemeClr val="tx2">
                    <a:lumMod val="50000"/>
                  </a:schemeClr>
                </a:solidFill>
                <a:latin typeface="Cambria" panose="02040503050406030204" pitchFamily="18" charset="0"/>
                <a:ea typeface="Cambria" panose="02040503050406030204" pitchFamily="18" charset="0"/>
              </a:rPr>
              <a:t> </a:t>
            </a:r>
            <a:r>
              <a:rPr lang="el-GR" b="1" dirty="0">
                <a:solidFill>
                  <a:schemeClr val="tx2">
                    <a:lumMod val="50000"/>
                  </a:schemeClr>
                </a:solidFill>
                <a:latin typeface="Cambria" panose="02040503050406030204" pitchFamily="18" charset="0"/>
                <a:ea typeface="Cambria" panose="02040503050406030204" pitchFamily="18" charset="0"/>
              </a:rPr>
              <a:t>και θεραπεία σε προγνωστική κατηγορία( χαμηλού-ενδιαμέσου και υψηλού κινδύνου βάσει μοριακών ευρημάτων)</a:t>
            </a:r>
            <a:r>
              <a:rPr lang="en-US" b="1" dirty="0">
                <a:solidFill>
                  <a:schemeClr val="tx2">
                    <a:lumMod val="50000"/>
                  </a:schemeClr>
                </a:solidFill>
                <a:latin typeface="Cambria" panose="02040503050406030204" pitchFamily="18" charset="0"/>
                <a:ea typeface="Cambria" panose="02040503050406030204" pitchFamily="18" charset="0"/>
              </a:rPr>
              <a:t> ( classification and treatment according to cytogenetic findings)</a:t>
            </a:r>
            <a:endParaRPr lang="el-GR" b="1" dirty="0">
              <a:solidFill>
                <a:schemeClr val="tx2">
                  <a:lumMod val="50000"/>
                </a:schemeClr>
              </a:solidFill>
              <a:latin typeface="Cambria" panose="02040503050406030204" pitchFamily="18" charset="0"/>
              <a:ea typeface="Cambria" panose="02040503050406030204" pitchFamily="18" charset="0"/>
            </a:endParaRPr>
          </a:p>
          <a:p>
            <a:endParaRPr lang="el-GR" b="1" dirty="0">
              <a:solidFill>
                <a:schemeClr val="tx2">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638743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 Θέση περιεχομένου">
            <a:extLst>
              <a:ext uri="{FF2B5EF4-FFF2-40B4-BE49-F238E27FC236}">
                <a16:creationId xmlns:a16="http://schemas.microsoft.com/office/drawing/2014/main" id="{503EDD2D-3F4D-40BC-B269-351E4695F486}"/>
              </a:ext>
            </a:extLst>
          </p:cNvPr>
          <p:cNvGraphicFramePr>
            <a:graphicFrameLocks noGrp="1"/>
          </p:cNvGraphicFramePr>
          <p:nvPr>
            <p:ph idx="1"/>
          </p:nvPr>
        </p:nvGraphicFramePr>
        <p:xfrm>
          <a:off x="0" y="764704"/>
          <a:ext cx="86868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 Θέση περιεχομένου">
            <a:extLst>
              <a:ext uri="{FF2B5EF4-FFF2-40B4-BE49-F238E27FC236}">
                <a16:creationId xmlns:a16="http://schemas.microsoft.com/office/drawing/2014/main" id="{41F5F825-73AB-4F48-94FF-9B75C65C5F08}"/>
              </a:ext>
            </a:extLst>
          </p:cNvPr>
          <p:cNvGraphicFramePr>
            <a:graphicFrameLocks noGrp="1"/>
          </p:cNvGraphicFramePr>
          <p:nvPr>
            <p:ph idx="1"/>
          </p:nvPr>
        </p:nvGraphicFramePr>
        <p:xfrm>
          <a:off x="179512" y="1196752"/>
          <a:ext cx="4195192"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 Ορθογώνιο">
            <a:extLst>
              <a:ext uri="{FF2B5EF4-FFF2-40B4-BE49-F238E27FC236}">
                <a16:creationId xmlns:a16="http://schemas.microsoft.com/office/drawing/2014/main" id="{AFFE87B3-86D3-45AE-A02F-FA9B4538869D}"/>
              </a:ext>
            </a:extLst>
          </p:cNvPr>
          <p:cNvSpPr/>
          <p:nvPr/>
        </p:nvSpPr>
        <p:spPr>
          <a:xfrm>
            <a:off x="4572000" y="2348880"/>
            <a:ext cx="3889375" cy="3168650"/>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800" b="1" dirty="0">
                <a:solidFill>
                  <a:srgbClr val="C00000"/>
                </a:solidFill>
                <a:latin typeface="Cambria" panose="02040503050406030204" pitchFamily="18" charset="0"/>
                <a:ea typeface="Cambria" panose="02040503050406030204" pitchFamily="18" charset="0"/>
              </a:rPr>
              <a:t>SOS</a:t>
            </a:r>
          </a:p>
          <a:p>
            <a:pPr algn="ctr" eaLnBrk="1" hangingPunct="1">
              <a:defRPr/>
            </a:pPr>
            <a:r>
              <a:rPr lang="el-GR" sz="2800" b="1" dirty="0">
                <a:solidFill>
                  <a:srgbClr val="C00000"/>
                </a:solidFill>
                <a:latin typeface="Cambria" panose="02040503050406030204" pitchFamily="18" charset="0"/>
                <a:ea typeface="Cambria" panose="02040503050406030204" pitchFamily="18" charset="0"/>
              </a:rPr>
              <a:t>ΑΝΤΙΜΕΤΩΠΙΣΗ:</a:t>
            </a:r>
            <a:endParaRPr lang="en-US" sz="2800" b="1" dirty="0">
              <a:solidFill>
                <a:srgbClr val="C00000"/>
              </a:solidFill>
              <a:latin typeface="Cambria" panose="02040503050406030204" pitchFamily="18" charset="0"/>
              <a:ea typeface="Cambria" panose="02040503050406030204" pitchFamily="18" charset="0"/>
            </a:endParaRPr>
          </a:p>
          <a:p>
            <a:pPr algn="ctr" eaLnBrk="1" hangingPunct="1">
              <a:defRPr/>
            </a:pPr>
            <a:endParaRPr lang="el-GR" sz="2800" b="1" dirty="0">
              <a:solidFill>
                <a:srgbClr val="C00000"/>
              </a:solidFill>
              <a:latin typeface="Cambria" panose="02040503050406030204" pitchFamily="18" charset="0"/>
              <a:ea typeface="Cambria" panose="02040503050406030204" pitchFamily="18" charset="0"/>
            </a:endParaRPr>
          </a:p>
          <a:p>
            <a:pPr algn="ctr" eaLnBrk="1" hangingPunct="1">
              <a:defRPr/>
            </a:pPr>
            <a:r>
              <a:rPr lang="el-GR" sz="2800" dirty="0">
                <a:solidFill>
                  <a:schemeClr val="tx2">
                    <a:lumMod val="50000"/>
                  </a:schemeClr>
                </a:solidFill>
                <a:latin typeface="Cambria" panose="02040503050406030204" pitchFamily="18" charset="0"/>
                <a:ea typeface="Cambria" panose="02040503050406030204" pitchFamily="18" charset="0"/>
              </a:rPr>
              <a:t>Λοιμώξεις</a:t>
            </a:r>
          </a:p>
          <a:p>
            <a:pPr algn="ctr" eaLnBrk="1" hangingPunct="1">
              <a:defRPr/>
            </a:pPr>
            <a:r>
              <a:rPr lang="el-GR" sz="2800" dirty="0">
                <a:solidFill>
                  <a:schemeClr val="tx2">
                    <a:lumMod val="50000"/>
                  </a:schemeClr>
                </a:solidFill>
                <a:latin typeface="Cambria" panose="02040503050406030204" pitchFamily="18" charset="0"/>
                <a:ea typeface="Cambria" panose="02040503050406030204" pitchFamily="18" charset="0"/>
              </a:rPr>
              <a:t>Αιμορραγίες (Μ3)</a:t>
            </a:r>
          </a:p>
          <a:p>
            <a:pPr algn="ctr" eaLnBrk="1" hangingPunct="1">
              <a:defRPr/>
            </a:pPr>
            <a:r>
              <a:rPr lang="el-GR" sz="2800" dirty="0">
                <a:solidFill>
                  <a:schemeClr val="tx2">
                    <a:lumMod val="50000"/>
                  </a:schemeClr>
                </a:solidFill>
                <a:latin typeface="Cambria" panose="02040503050406030204" pitchFamily="18" charset="0"/>
                <a:ea typeface="Cambria" panose="02040503050406030204" pitchFamily="18" charset="0"/>
              </a:rPr>
              <a:t>Σύνδρομο </a:t>
            </a:r>
            <a:r>
              <a:rPr lang="el-GR" sz="2800" dirty="0" err="1">
                <a:solidFill>
                  <a:schemeClr val="tx2">
                    <a:lumMod val="50000"/>
                  </a:schemeClr>
                </a:solidFill>
                <a:latin typeface="Cambria" panose="02040503050406030204" pitchFamily="18" charset="0"/>
                <a:ea typeface="Cambria" panose="02040503050406030204" pitchFamily="18" charset="0"/>
              </a:rPr>
              <a:t>υπεργλοιότητας</a:t>
            </a:r>
            <a:r>
              <a:rPr lang="el-GR" sz="2800" dirty="0">
                <a:solidFill>
                  <a:schemeClr val="tx2">
                    <a:lumMod val="50000"/>
                  </a:schemeClr>
                </a:solidFill>
                <a:latin typeface="Cambria" panose="02040503050406030204" pitchFamily="18" charset="0"/>
                <a:ea typeface="Cambria" panose="02040503050406030204" pitchFamily="18" charset="0"/>
              </a:rPr>
              <a:t>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lum bright="-20000" contrast="20000"/>
          </a:blip>
          <a:stretch>
            <a:fillRect/>
          </a:stretch>
        </p:blipFill>
        <p:spPr>
          <a:xfrm rot="5400000">
            <a:off x="2022594" y="-286290"/>
            <a:ext cx="4611996" cy="6858000"/>
          </a:xfrm>
          <a:prstGeom prst="rect">
            <a:avLst/>
          </a:prstGeom>
        </p:spPr>
      </p:pic>
    </p:spTree>
    <p:extLst>
      <p:ext uri="{BB962C8B-B14F-4D97-AF65-F5344CB8AC3E}">
        <p14:creationId xmlns:p14="http://schemas.microsoft.com/office/powerpoint/2010/main" val="2259448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lum bright="-20000" contrast="20000"/>
          </a:blip>
          <a:stretch>
            <a:fillRect/>
          </a:stretch>
        </p:blipFill>
        <p:spPr>
          <a:xfrm rot="5400000">
            <a:off x="2282171" y="-113819"/>
            <a:ext cx="4236858" cy="6858000"/>
          </a:xfrm>
          <a:prstGeom prst="rect">
            <a:avLst/>
          </a:prstGeom>
        </p:spPr>
      </p:pic>
    </p:spTree>
    <p:extLst>
      <p:ext uri="{BB962C8B-B14F-4D97-AF65-F5344CB8AC3E}">
        <p14:creationId xmlns:p14="http://schemas.microsoft.com/office/powerpoint/2010/main" val="2336523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lum bright="-20000" contrast="20000"/>
          </a:blip>
          <a:stretch>
            <a:fillRect/>
          </a:stretch>
        </p:blipFill>
        <p:spPr>
          <a:xfrm rot="5400000">
            <a:off x="2453571" y="0"/>
            <a:ext cx="4236858" cy="6858000"/>
          </a:xfrm>
          <a:prstGeom prst="rect">
            <a:avLst/>
          </a:prstGeom>
        </p:spPr>
      </p:pic>
    </p:spTree>
    <p:extLst>
      <p:ext uri="{BB962C8B-B14F-4D97-AF65-F5344CB8AC3E}">
        <p14:creationId xmlns:p14="http://schemas.microsoft.com/office/powerpoint/2010/main" val="16354121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lum bright="-20000" contrast="20000"/>
          </a:blip>
          <a:stretch>
            <a:fillRect/>
          </a:stretch>
        </p:blipFill>
        <p:spPr>
          <a:xfrm>
            <a:off x="576000" y="1260562"/>
            <a:ext cx="7992000" cy="4336875"/>
          </a:xfrm>
          <a:prstGeom prst="rect">
            <a:avLst/>
          </a:prstGeom>
        </p:spPr>
      </p:pic>
    </p:spTree>
    <p:extLst>
      <p:ext uri="{BB962C8B-B14F-4D97-AF65-F5344CB8AC3E}">
        <p14:creationId xmlns:p14="http://schemas.microsoft.com/office/powerpoint/2010/main" val="40656766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txBox="1">
            <a:spLocks/>
          </p:cNvSpPr>
          <p:nvPr/>
        </p:nvSpPr>
        <p:spPr>
          <a:xfrm>
            <a:off x="2051720" y="2132856"/>
            <a:ext cx="4073652" cy="1418118"/>
          </a:xfrm>
          <a:prstGeom prst="rect">
            <a:avLst/>
          </a:prstGeom>
          <a:ln w="19050" cap="flat" cmpd="sng" algn="ctr">
            <a:solidFill>
              <a:schemeClr val="tx2">
                <a:lumMod val="50000"/>
              </a:schemeClr>
            </a:solidFill>
            <a:prstDash val="solid"/>
          </a:ln>
          <a:effectLst>
            <a:innerShdw blurRad="63500" dist="50800" dir="135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anchor="ctr">
            <a:noAutofit/>
          </a:bodyPr>
          <a:lstStyle>
            <a:lvl1pPr algn="l" defTabSz="914400" rtl="0" eaLnBrk="1" latinLnBrk="0" hangingPunct="1">
              <a:lnSpc>
                <a:spcPct val="90000"/>
              </a:lnSpc>
              <a:spcBef>
                <a:spcPct val="0"/>
              </a:spcBef>
              <a:buNone/>
              <a:defRPr sz="5400" kern="1200" cap="all" baseline="0">
                <a:solidFill>
                  <a:schemeClr val="dk1"/>
                </a:solidFill>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l-GR" sz="2000" b="1" cap="none" dirty="0">
                <a:solidFill>
                  <a:schemeClr val="tx2">
                    <a:lumMod val="50000"/>
                  </a:schemeClr>
                </a:solidFill>
                <a:latin typeface="Cambria" panose="02040503050406030204" pitchFamily="18" charset="0"/>
              </a:rPr>
              <a:t>σας ευχαριστώ πολύ</a:t>
            </a:r>
            <a:endParaRPr lang="en-GB" sz="2000" b="1" cap="none" dirty="0">
              <a:solidFill>
                <a:schemeClr val="tx2">
                  <a:lumMod val="50000"/>
                </a:schemeClr>
              </a:solidFill>
              <a:latin typeface="Cambria" panose="02040503050406030204" pitchFamily="18" charset="0"/>
            </a:endParaRPr>
          </a:p>
          <a:p>
            <a:pPr algn="ctr"/>
            <a:endParaRPr lang="en-GB" sz="2000" b="1" cap="none" dirty="0">
              <a:solidFill>
                <a:schemeClr val="tx2">
                  <a:lumMod val="50000"/>
                </a:schemeClr>
              </a:solidFill>
              <a:latin typeface="Cambria" panose="02040503050406030204" pitchFamily="18" charset="0"/>
            </a:endParaRPr>
          </a:p>
          <a:p>
            <a:pPr algn="ctr"/>
            <a:r>
              <a:rPr lang="en-GB" sz="2000" b="1" cap="none" dirty="0">
                <a:solidFill>
                  <a:schemeClr val="tx2">
                    <a:lumMod val="50000"/>
                  </a:schemeClr>
                </a:solidFill>
                <a:latin typeface="Cambria" panose="02040503050406030204" pitchFamily="18" charset="0"/>
              </a:rPr>
              <a:t>Thank you</a:t>
            </a:r>
            <a:endParaRPr lang="el-GR" sz="2000" b="1" cap="none" dirty="0">
              <a:solidFill>
                <a:schemeClr val="tx2">
                  <a:lumMod val="50000"/>
                </a:schemeClr>
              </a:solidFill>
              <a:latin typeface="Cambria" panose="02040503050406030204" pitchFamily="18" charset="0"/>
            </a:endParaRPr>
          </a:p>
        </p:txBody>
      </p:sp>
    </p:spTree>
    <p:extLst>
      <p:ext uri="{BB962C8B-B14F-4D97-AF65-F5344CB8AC3E}">
        <p14:creationId xmlns:p14="http://schemas.microsoft.com/office/powerpoint/2010/main" val="3483857936"/>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IMING" val="|0.4|0.4|0.7|1.8|1|0.9"/>
</p:tagLst>
</file>

<file path=ppt/tags/tag2.xml><?xml version="1.0" encoding="utf-8"?>
<p:tagLst xmlns:a="http://schemas.openxmlformats.org/drawingml/2006/main" xmlns:r="http://schemas.openxmlformats.org/officeDocument/2006/relationships" xmlns:p="http://schemas.openxmlformats.org/presentationml/2006/main">
  <p:tag name="TIMING" val="|0.7|4.5|1.8"/>
</p:tagLst>
</file>

<file path=ppt/tags/tag3.xml><?xml version="1.0" encoding="utf-8"?>
<p:tagLst xmlns:a="http://schemas.openxmlformats.org/drawingml/2006/main" xmlns:r="http://schemas.openxmlformats.org/officeDocument/2006/relationships" xmlns:p="http://schemas.openxmlformats.org/presentationml/2006/main">
  <p:tag name="TIMING" val="|1.8|1.2|1.5|3|2.4|5.3"/>
</p:tagLst>
</file>

<file path=ppt/tags/tag4.xml><?xml version="1.0" encoding="utf-8"?>
<p:tagLst xmlns:a="http://schemas.openxmlformats.org/drawingml/2006/main" xmlns:r="http://schemas.openxmlformats.org/officeDocument/2006/relationships" xmlns:p="http://schemas.openxmlformats.org/presentationml/2006/main">
  <p:tag name="TIMING" val="|0.4|2.3|6|2.3|4.5"/>
</p:tagLst>
</file>

<file path=ppt/tags/tag5.xml><?xml version="1.0" encoding="utf-8"?>
<p:tagLst xmlns:a="http://schemas.openxmlformats.org/drawingml/2006/main" xmlns:r="http://schemas.openxmlformats.org/officeDocument/2006/relationships" xmlns:p="http://schemas.openxmlformats.org/presentationml/2006/main">
  <p:tag name="TIMING" val="|0.3|4.7|7.2|3.7"/>
</p:tagLst>
</file>

<file path=ppt/tags/tag6.xml><?xml version="1.0" encoding="utf-8"?>
<p:tagLst xmlns:a="http://schemas.openxmlformats.org/drawingml/2006/main" xmlns:r="http://schemas.openxmlformats.org/officeDocument/2006/relationships" xmlns:p="http://schemas.openxmlformats.org/presentationml/2006/main">
  <p:tag name="TIMING" val="|0.8|3.6|4.3|2.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Προεξοχή">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Προεξοχή">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Προεξοχή">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2478</TotalTime>
  <Words>5657</Words>
  <Application>Microsoft Office PowerPoint</Application>
  <PresentationFormat>Προβολή στην οθόνη (4:3)</PresentationFormat>
  <Paragraphs>997</Paragraphs>
  <Slides>94</Slides>
  <Notes>2</Notes>
  <HiddenSlides>0</HiddenSlides>
  <MMClips>0</MMClips>
  <ScaleCrop>false</ScaleCrop>
  <HeadingPairs>
    <vt:vector size="8" baseType="variant">
      <vt:variant>
        <vt:lpstr>Γραμματοσειρές που χρησιμοποιούνται</vt:lpstr>
      </vt:variant>
      <vt:variant>
        <vt:i4>11</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94</vt:i4>
      </vt:variant>
    </vt:vector>
  </HeadingPairs>
  <TitlesOfParts>
    <vt:vector size="107" baseType="lpstr">
      <vt:lpstr>Arial</vt:lpstr>
      <vt:lpstr>Arial Narrow</vt:lpstr>
      <vt:lpstr>Calibri</vt:lpstr>
      <vt:lpstr>Calibri-Bold</vt:lpstr>
      <vt:lpstr>Cambria</vt:lpstr>
      <vt:lpstr>Cambria Math</vt:lpstr>
      <vt:lpstr>Century Schoolbook</vt:lpstr>
      <vt:lpstr>Comic Sans MS</vt:lpstr>
      <vt:lpstr>TimesNewRomanPS-BoldMT</vt:lpstr>
      <vt:lpstr>Wingdings</vt:lpstr>
      <vt:lpstr>Wingdings 2</vt:lpstr>
      <vt:lpstr>Προεξοχή</vt:lpstr>
      <vt:lpstr>Microsoft Excel Chart</vt:lpstr>
      <vt:lpstr>Διαφοροδιαγνωση λευχαιμιασ DIFFERENTIAL DIGNOSIS OF LEUKEMIA</vt:lpstr>
      <vt:lpstr>Παρουσίαση του PowerPoint</vt:lpstr>
      <vt:lpstr>Παρουσίαση του PowerPoint</vt:lpstr>
      <vt:lpstr>Παρουσίαση του PowerPoint</vt:lpstr>
      <vt:lpstr>Παρουσίαση του PowerPoint</vt:lpstr>
      <vt:lpstr>τα αρχeγονα αιμοποιητικa κyτταρα (phsc) eχουν τισ εξhσ ιδιoτητεσ  </vt:lpstr>
      <vt:lpstr>Παρουσίαση του PowerPoint</vt:lpstr>
      <vt:lpstr> Τα προγονικα (progenitor) κυτταρα σε αντιθεση  με τα αρχεγονα αιμοποιητικα κυτταρα εχουν τιΣ εξηΣ ιδιοτητεΣ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Η συμβολη της μορφολογιαΣ στη συγχρονη ταξινομηση των οξειων λευχαιμιων The contribution of morphology to the contemporary classification of acute leukemias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ΟΛΛ: Ο πιο συχνος καρκινος στα παιδια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Survival Children With ALL Treated on Sequential CCG/COG Clinical Trials </vt:lpstr>
      <vt:lpstr> Survival Children With ALL Treated on Sequential CCG/COG Clinical Trials </vt:lpstr>
      <vt:lpstr>Παρουσίαση του PowerPoint</vt:lpstr>
      <vt:lpstr>Παρουσίαση του PowerPoint</vt:lpstr>
      <vt:lpstr>Παρουσίαση του PowerPoint</vt:lpstr>
      <vt:lpstr>Ταξινoμηση CLASSIFICATION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Μορφολογικη ταξινομηση κατα FAB</vt:lpstr>
      <vt:lpstr>Παρουσίαση του PowerPoint</vt:lpstr>
      <vt:lpstr>Παρουσίαση του PowerPoint</vt:lpstr>
      <vt:lpstr>Παρουσίαση του PowerPoint</vt:lpstr>
      <vt:lpstr>Παρουσίαση του PowerPoint</vt:lpstr>
      <vt:lpstr>Leukemia cutis (AML) in children</vt:lpstr>
      <vt:lpstr>Blueberry  muffin  baby</vt:lpstr>
      <vt:lpstr>Blueberry  muffin  baby</vt:lpstr>
      <vt:lpstr>ΥΠΕΡΤΡΟΦΙΑ ΟΥΛΩΝ gingiva hypertrophy</vt:lpstr>
      <vt:lpstr>ΧΛΩΡΩΜΑ ΚΟΓΧΟΥ orbital chloroma</vt:lpstr>
      <vt:lpstr>Εργαστηριακα ευρηματα laboratory findings 1/5</vt:lpstr>
      <vt:lpstr>Εργαστηριακα ευρηματα laboratory findings 2/5</vt:lpstr>
      <vt:lpstr>Εργαστηριακα ευρηματα laboratory findings 3/5</vt:lpstr>
      <vt:lpstr>Εργαστηριακα ευρηματα  laboratory findings 4/5</vt:lpstr>
      <vt:lpstr>Εργαστηριακα ευρηματα  laboratory findings 5/5</vt:lpstr>
      <vt:lpstr>Κυτταρογενετικη  μελετη cytogenetic findings</vt:lpstr>
      <vt:lpstr>Κυτταρογενετικη  μελετη cytogenetic findings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medicaldump.com</dc:subject>
  <dc:creator>RDCUSER</dc:creator>
  <cp:keywords>medicaldump.com</cp:keywords>
  <dc:description>medicaldump.com</dc:description>
  <cp:lastModifiedBy>Monada Aimatologias-Ogologias(KETH)</cp:lastModifiedBy>
  <cp:revision>292</cp:revision>
  <dcterms:created xsi:type="dcterms:W3CDTF">2018-10-07T06:15:08Z</dcterms:created>
  <dcterms:modified xsi:type="dcterms:W3CDTF">2025-11-11T05:40:29Z</dcterms:modified>
  <cp:category>medicaldump.com</cp:category>
</cp:coreProperties>
</file>