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6" d="100"/>
          <a:sy n="86" d="100"/>
        </p:scale>
        <p:origin x="90"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14641744548286"/>
          <c:y val="0.10401891252955082"/>
          <c:w val="0.59034267912772587"/>
          <c:h val="0.89598108747044913"/>
        </c:manualLayout>
      </c:layout>
      <c:pieChart>
        <c:varyColors val="1"/>
        <c:ser>
          <c:idx val="0"/>
          <c:order val="0"/>
          <c:tx>
            <c:strRef>
              <c:f>Sheet1!$A$2</c:f>
              <c:strCache>
                <c:ptCount val="1"/>
              </c:strCache>
            </c:strRef>
          </c:tx>
          <c:spPr>
            <a:solidFill>
              <a:schemeClr val="accent1"/>
            </a:solidFill>
            <a:ln w="14924">
              <a:solidFill>
                <a:schemeClr val="tx1"/>
              </a:solidFill>
              <a:prstDash val="solid"/>
            </a:ln>
          </c:spPr>
          <c:dPt>
            <c:idx val="0"/>
            <c:bubble3D val="0"/>
          </c:dPt>
          <c:dPt>
            <c:idx val="1"/>
            <c:bubble3D val="0"/>
            <c:spPr>
              <a:solidFill>
                <a:schemeClr val="accent2"/>
              </a:solidFill>
              <a:ln w="14924">
                <a:solidFill>
                  <a:schemeClr val="tx1"/>
                </a:solidFill>
                <a:prstDash val="solid"/>
              </a:ln>
            </c:spPr>
          </c:dPt>
          <c:dPt>
            <c:idx val="2"/>
            <c:bubble3D val="0"/>
            <c:spPr>
              <a:solidFill>
                <a:schemeClr val="hlink"/>
              </a:solidFill>
              <a:ln w="14924">
                <a:solidFill>
                  <a:schemeClr val="tx1"/>
                </a:solidFill>
                <a:prstDash val="solid"/>
              </a:ln>
            </c:spPr>
          </c:dPt>
          <c:dLbls>
            <c:dLbl>
              <c:idx val="0"/>
              <c:layout>
                <c:manualLayout>
                  <c:x val="0.21530993430087084"/>
                  <c:y val="-0.19253491752858459"/>
                </c:manualLayout>
              </c:layout>
              <c:tx>
                <c:rich>
                  <a:bodyPr/>
                  <a:lstStyle/>
                  <a:p>
                    <a:pPr>
                      <a:defRPr sz="1880" b="1" i="0" u="none" strike="noStrike" baseline="0">
                        <a:solidFill>
                          <a:schemeClr val="tx1"/>
                        </a:solidFill>
                        <a:latin typeface="Arial"/>
                        <a:ea typeface="Arial"/>
                        <a:cs typeface="Arial"/>
                      </a:defRPr>
                    </a:pPr>
                    <a:r>
                      <a:rPr lang="el-GR" dirty="0" err="1" smtClean="0"/>
                      <a:t>Υποκλινικές</a:t>
                    </a:r>
                    <a:r>
                      <a:rPr lang="el-GR" baseline="0" dirty="0" smtClean="0"/>
                      <a:t> περιπτώσεις</a:t>
                    </a:r>
                    <a:r>
                      <a:rPr lang="el-GR" baseline="0" dirty="0"/>
                      <a:t>
</a:t>
                    </a:r>
                    <a:fld id="{47C1F31C-EACA-4138-9EBF-0210B7E22790}" type="PERCENTAGE">
                      <a:rPr lang="en-US" baseline="0"/>
                      <a:pPr>
                        <a:defRPr sz="1880" b="1" i="0" u="none" strike="noStrike" baseline="0">
                          <a:solidFill>
                            <a:schemeClr val="tx1"/>
                          </a:solidFill>
                          <a:latin typeface="Arial"/>
                          <a:ea typeface="Arial"/>
                          <a:cs typeface="Arial"/>
                        </a:defRPr>
                      </a:pPr>
                      <a:t>[ΠΟΣΟΣΤΟ]</a:t>
                    </a:fld>
                    <a:endParaRPr lang="el-GR" baseline="0" dirty="0"/>
                  </a:p>
                </c:rich>
              </c:tx>
              <c:numFmt formatCode="0%" sourceLinked="0"/>
              <c:spPr>
                <a:noFill/>
                <a:ln w="29848">
                  <a:noFill/>
                </a:ln>
              </c:spPr>
              <c:dLblPos val="bestFit"/>
              <c:showLegendKey val="0"/>
              <c:showVal val="0"/>
              <c:showCatName val="1"/>
              <c:showSerName val="0"/>
              <c:showPercent val="1"/>
              <c:showBubbleSize val="0"/>
              <c:extLst>
                <c:ext xmlns:c15="http://schemas.microsoft.com/office/drawing/2012/chart" uri="{CE6537A1-D6FC-4f65-9D91-7224C49458BB}">
                  <c15:layout>
                    <c:manualLayout>
                      <c:w val="0.2758879832487926"/>
                      <c:h val="0.29735694424364983"/>
                    </c:manualLayout>
                  </c15:layout>
                  <c15:dlblFieldTable/>
                  <c15:showDataLabelsRange val="0"/>
                </c:ext>
              </c:extLst>
            </c:dLbl>
            <c:dLbl>
              <c:idx val="1"/>
              <c:layout>
                <c:manualLayout>
                  <c:x val="-0.23021515151599373"/>
                  <c:y val="0.2140670949315896"/>
                </c:manualLayout>
              </c:layout>
              <c:tx>
                <c:rich>
                  <a:bodyPr/>
                  <a:lstStyle/>
                  <a:p>
                    <a:pPr>
                      <a:defRPr sz="1880" b="1" i="0" u="none" strike="noStrike" baseline="0">
                        <a:solidFill>
                          <a:schemeClr val="tx1"/>
                        </a:solidFill>
                        <a:latin typeface="Arial"/>
                        <a:ea typeface="Arial"/>
                        <a:cs typeface="Arial"/>
                      </a:defRPr>
                    </a:pPr>
                    <a:r>
                      <a:rPr lang="el-GR" baseline="0" dirty="0" smtClean="0"/>
                      <a:t>Ήπια – μέτρια συμπτώματα</a:t>
                    </a:r>
                    <a:r>
                      <a:rPr lang="el-GR" baseline="0" dirty="0"/>
                      <a:t>
</a:t>
                    </a:r>
                    <a:fld id="{E3CB646B-FFE0-4920-86D5-68B1526E3734}" type="PERCENTAGE">
                      <a:rPr lang="en-US" baseline="0"/>
                      <a:pPr>
                        <a:defRPr sz="1880" b="1" i="0" u="none" strike="noStrike" baseline="0">
                          <a:solidFill>
                            <a:schemeClr val="tx1"/>
                          </a:solidFill>
                          <a:latin typeface="Arial"/>
                          <a:ea typeface="Arial"/>
                          <a:cs typeface="Arial"/>
                        </a:defRPr>
                      </a:pPr>
                      <a:t>[ΠΟΣΟΣΤΟ]</a:t>
                    </a:fld>
                    <a:endParaRPr lang="el-GR" baseline="0" dirty="0"/>
                  </a:p>
                </c:rich>
              </c:tx>
              <c:numFmt formatCode="0%" sourceLinked="0"/>
              <c:spPr>
                <a:noFill/>
                <a:ln w="29848">
                  <a:noFill/>
                </a:ln>
              </c:spPr>
              <c:dLblPos val="bestFit"/>
              <c:showLegendKey val="0"/>
              <c:showVal val="0"/>
              <c:showCatName val="1"/>
              <c:showSerName val="0"/>
              <c:showPercent val="1"/>
              <c:showBubbleSize val="0"/>
              <c:extLst>
                <c:ext xmlns:c15="http://schemas.microsoft.com/office/drawing/2012/chart" uri="{CE6537A1-D6FC-4f65-9D91-7224C49458BB}">
                  <c15:layout>
                    <c:manualLayout>
                      <c:w val="0.26304817945403491"/>
                      <c:h val="0.29735694424364983"/>
                    </c:manualLayout>
                  </c15:layout>
                  <c15:dlblFieldTable/>
                  <c15:showDataLabelsRange val="0"/>
                </c:ext>
              </c:extLst>
            </c:dLbl>
            <c:dLbl>
              <c:idx val="2"/>
              <c:layout>
                <c:manualLayout>
                  <c:x val="-2.4707697378788456E-2"/>
                  <c:y val="-2.7522645761741002E-2"/>
                </c:manualLayout>
              </c:layout>
              <c:tx>
                <c:rich>
                  <a:bodyPr/>
                  <a:lstStyle/>
                  <a:p>
                    <a:r>
                      <a:rPr lang="el-GR" baseline="0" smtClean="0"/>
                      <a:t>Σοβαρά συμπτώματα</a:t>
                    </a:r>
                    <a:r>
                      <a:rPr lang="el-GR" baseline="0" dirty="0"/>
                      <a:t>
</a:t>
                    </a:r>
                    <a:fld id="{11AB8809-FC77-4D90-B2F7-16BEA3BD54B5}" type="PERCENTAGE">
                      <a:rPr lang="en-US" baseline="0"/>
                      <a:pPr/>
                      <a:t>[ΠΟΣΟΣΤΟ]</a:t>
                    </a:fld>
                    <a:endParaRPr lang="el-GR" baseline="0" dirty="0"/>
                  </a:p>
                </c:rich>
              </c:tx>
              <c:showLegendKey val="0"/>
              <c:showVal val="0"/>
              <c:showCatName val="1"/>
              <c:showSerName val="0"/>
              <c:showPercent val="1"/>
              <c:showBubbleSize val="0"/>
              <c:extLst>
                <c:ext xmlns:c15="http://schemas.microsoft.com/office/drawing/2012/chart" uri="{CE6537A1-D6FC-4f65-9D91-7224C49458BB}">
                  <c15:layout>
                    <c:manualLayout>
                      <c:w val="0.24156193224754724"/>
                      <c:h val="0.23887585304901668"/>
                    </c:manualLayout>
                  </c15:layout>
                  <c15:dlblFieldTable/>
                  <c15:showDataLabelsRange val="0"/>
                </c:ext>
              </c:extLst>
            </c:dLbl>
            <c:numFmt formatCode="0%" sourceLinked="0"/>
            <c:spPr>
              <a:noFill/>
              <a:ln w="29848">
                <a:noFill/>
              </a:ln>
            </c:spPr>
            <c:txPr>
              <a:bodyPr wrap="square" lIns="38100" tIns="19050" rIns="38100" bIns="19050" anchor="ctr">
                <a:spAutoFit/>
              </a:bodyPr>
              <a:lstStyle/>
              <a:p>
                <a:pPr>
                  <a:defRPr sz="1880" b="1" i="0" u="none" strike="noStrike" baseline="0">
                    <a:solidFill>
                      <a:schemeClr val="tx1"/>
                    </a:solidFill>
                    <a:latin typeface="Arial"/>
                    <a:ea typeface="Arial"/>
                    <a:cs typeface="Arial"/>
                  </a:defRPr>
                </a:pPr>
                <a:endParaRPr lang="el-GR"/>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Sheet1!$B$1:$D$1</c:f>
              <c:strCache>
                <c:ptCount val="3"/>
                <c:pt idx="0">
                  <c:v>Subclinical/silent</c:v>
                </c:pt>
                <c:pt idx="1">
                  <c:v>Mild to moderate symptoms</c:v>
                </c:pt>
                <c:pt idx="2">
                  <c:v>Severe symptoms</c:v>
                </c:pt>
              </c:strCache>
            </c:strRef>
          </c:cat>
          <c:val>
            <c:numRef>
              <c:f>Sheet1!$B$2:$D$2</c:f>
              <c:numCache>
                <c:formatCode>General</c:formatCode>
                <c:ptCount val="3"/>
                <c:pt idx="0">
                  <c:v>60</c:v>
                </c:pt>
                <c:pt idx="1">
                  <c:v>36</c:v>
                </c:pt>
                <c:pt idx="2">
                  <c:v>4</c:v>
                </c:pt>
              </c:numCache>
            </c:numRef>
          </c:val>
        </c:ser>
        <c:ser>
          <c:idx val="1"/>
          <c:order val="1"/>
          <c:tx>
            <c:strRef>
              <c:f>Sheet1!$A$3</c:f>
              <c:strCache>
                <c:ptCount val="1"/>
              </c:strCache>
            </c:strRef>
          </c:tx>
          <c:spPr>
            <a:solidFill>
              <a:schemeClr val="accent2"/>
            </a:solidFill>
            <a:ln w="14924">
              <a:solidFill>
                <a:schemeClr val="tx1"/>
              </a:solidFill>
              <a:prstDash val="solid"/>
            </a:ln>
          </c:spPr>
          <c:dPt>
            <c:idx val="0"/>
            <c:bubble3D val="0"/>
            <c:spPr>
              <a:solidFill>
                <a:schemeClr val="accent1"/>
              </a:solidFill>
              <a:ln w="14924">
                <a:solidFill>
                  <a:schemeClr val="tx1"/>
                </a:solidFill>
                <a:prstDash val="solid"/>
              </a:ln>
            </c:spPr>
          </c:dPt>
          <c:dPt>
            <c:idx val="1"/>
            <c:bubble3D val="0"/>
          </c:dPt>
          <c:dPt>
            <c:idx val="2"/>
            <c:bubble3D val="0"/>
            <c:spPr>
              <a:solidFill>
                <a:schemeClr val="hlink"/>
              </a:solidFill>
              <a:ln w="14924">
                <a:solidFill>
                  <a:schemeClr val="tx1"/>
                </a:solidFill>
                <a:prstDash val="solid"/>
              </a:ln>
            </c:spPr>
          </c:dPt>
          <c:dLbls>
            <c:numFmt formatCode="0%" sourceLinked="0"/>
            <c:spPr>
              <a:noFill/>
              <a:ln w="29848">
                <a:noFill/>
              </a:ln>
            </c:spPr>
            <c:txPr>
              <a:bodyPr wrap="square" lIns="38100" tIns="19050" rIns="38100" bIns="19050" anchor="ctr">
                <a:spAutoFit/>
              </a:bodyPr>
              <a:lstStyle/>
              <a:p>
                <a:pPr>
                  <a:defRPr sz="2291" b="1" i="0" u="none" strike="noStrike" baseline="0">
                    <a:solidFill>
                      <a:schemeClr val="tx1"/>
                    </a:solidFill>
                    <a:latin typeface="Arial"/>
                    <a:ea typeface="Arial"/>
                    <a:cs typeface="Arial"/>
                  </a:defRPr>
                </a:pPr>
                <a:endParaRPr lang="el-GR"/>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Sheet1!$B$1:$D$1</c:f>
              <c:strCache>
                <c:ptCount val="3"/>
                <c:pt idx="0">
                  <c:v>Subclinical/silent</c:v>
                </c:pt>
                <c:pt idx="1">
                  <c:v>Mild to moderate symptoms</c:v>
                </c:pt>
                <c:pt idx="2">
                  <c:v>Severe symptoms</c:v>
                </c:pt>
              </c:strCache>
            </c:strRef>
          </c:cat>
          <c:val>
            <c:numRef>
              <c:f>Sheet1!$B$3:$D$3</c:f>
              <c:numCache>
                <c:formatCode>General</c:formatCode>
                <c:ptCount val="3"/>
              </c:numCache>
            </c:numRef>
          </c:val>
        </c:ser>
        <c:ser>
          <c:idx val="2"/>
          <c:order val="2"/>
          <c:tx>
            <c:strRef>
              <c:f>Sheet1!$A$4</c:f>
              <c:strCache>
                <c:ptCount val="1"/>
              </c:strCache>
            </c:strRef>
          </c:tx>
          <c:spPr>
            <a:solidFill>
              <a:schemeClr val="hlink"/>
            </a:solidFill>
            <a:ln w="14924">
              <a:solidFill>
                <a:schemeClr val="tx1"/>
              </a:solidFill>
              <a:prstDash val="solid"/>
            </a:ln>
          </c:spPr>
          <c:dPt>
            <c:idx val="0"/>
            <c:bubble3D val="0"/>
            <c:spPr>
              <a:solidFill>
                <a:schemeClr val="accent1"/>
              </a:solidFill>
              <a:ln w="14924">
                <a:solidFill>
                  <a:schemeClr val="tx1"/>
                </a:solidFill>
                <a:prstDash val="solid"/>
              </a:ln>
            </c:spPr>
          </c:dPt>
          <c:dPt>
            <c:idx val="1"/>
            <c:bubble3D val="0"/>
            <c:spPr>
              <a:solidFill>
                <a:schemeClr val="accent2"/>
              </a:solidFill>
              <a:ln w="14924">
                <a:solidFill>
                  <a:schemeClr val="tx1"/>
                </a:solidFill>
                <a:prstDash val="solid"/>
              </a:ln>
            </c:spPr>
          </c:dPt>
          <c:dPt>
            <c:idx val="2"/>
            <c:bubble3D val="0"/>
          </c:dPt>
          <c:dLbls>
            <c:numFmt formatCode="0%" sourceLinked="0"/>
            <c:spPr>
              <a:noFill/>
              <a:ln w="29848">
                <a:noFill/>
              </a:ln>
            </c:spPr>
            <c:txPr>
              <a:bodyPr wrap="square" lIns="38100" tIns="19050" rIns="38100" bIns="19050" anchor="ctr">
                <a:spAutoFit/>
              </a:bodyPr>
              <a:lstStyle/>
              <a:p>
                <a:pPr>
                  <a:defRPr sz="2291" b="1" i="0" u="none" strike="noStrike" baseline="0">
                    <a:solidFill>
                      <a:schemeClr val="tx1"/>
                    </a:solidFill>
                    <a:latin typeface="Arial"/>
                    <a:ea typeface="Arial"/>
                    <a:cs typeface="Arial"/>
                  </a:defRPr>
                </a:pPr>
                <a:endParaRPr lang="el-GR"/>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Sheet1!$B$1:$D$1</c:f>
              <c:strCache>
                <c:ptCount val="3"/>
                <c:pt idx="0">
                  <c:v>Subclinical/silent</c:v>
                </c:pt>
                <c:pt idx="1">
                  <c:v>Mild to moderate symptoms</c:v>
                </c:pt>
                <c:pt idx="2">
                  <c:v>Severe symptoms</c:v>
                </c:pt>
              </c:strCache>
            </c:strRef>
          </c:cat>
          <c:val>
            <c:numRef>
              <c:f>Sheet1!$B$4:$D$4</c:f>
              <c:numCache>
                <c:formatCode>General</c:formatCode>
                <c:ptCount val="3"/>
              </c:numCache>
            </c:numRef>
          </c:val>
        </c:ser>
        <c:dLbls>
          <c:showLegendKey val="0"/>
          <c:showVal val="0"/>
          <c:showCatName val="1"/>
          <c:showSerName val="0"/>
          <c:showPercent val="1"/>
          <c:showBubbleSize val="0"/>
          <c:showLeaderLines val="0"/>
        </c:dLbls>
        <c:firstSliceAng val="120"/>
      </c:pieChart>
      <c:spPr>
        <a:noFill/>
        <a:ln w="29848">
          <a:noFill/>
        </a:ln>
      </c:spPr>
    </c:plotArea>
    <c:plotVisOnly val="1"/>
    <c:dispBlanksAs val="zero"/>
    <c:showDLblsOverMax val="0"/>
  </c:chart>
  <c:spPr>
    <a:noFill/>
    <a:ln>
      <a:noFill/>
    </a:ln>
  </c:spPr>
  <c:txPr>
    <a:bodyPr/>
    <a:lstStyle/>
    <a:p>
      <a:pPr>
        <a:defRPr sz="1675" b="1" i="0" u="none" strike="noStrike" baseline="0">
          <a:solidFill>
            <a:schemeClr val="tx1"/>
          </a:solidFill>
          <a:latin typeface="Arial"/>
          <a:ea typeface="Arial"/>
          <a:cs typeface="Arial"/>
        </a:defRPr>
      </a:pPr>
      <a:endParaRPr lang="el-G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CCB4E83D-F896-4ADA-8C4D-4143A56C8AEE}" type="datetimeFigureOut">
              <a:rPr lang="el-GR" smtClean="0"/>
              <a:t>11/4/2016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383724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CB4E83D-F896-4ADA-8C4D-4143A56C8AEE}" type="datetimeFigureOut">
              <a:rPr lang="el-GR" smtClean="0"/>
              <a:t>11/4/2016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110366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CB4E83D-F896-4ADA-8C4D-4143A56C8AEE}" type="datetimeFigureOut">
              <a:rPr lang="el-GR" smtClean="0"/>
              <a:t>11/4/2016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159670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CB4E83D-F896-4ADA-8C4D-4143A56C8AEE}" type="datetimeFigureOut">
              <a:rPr lang="el-GR" smtClean="0"/>
              <a:t>11/4/2016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DAED17-E896-4E6F-8D1C-12C0544601BB}"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97584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CB4E83D-F896-4ADA-8C4D-4143A56C8AEE}" type="datetimeFigureOut">
              <a:rPr lang="el-GR" smtClean="0"/>
              <a:t>11/4/2016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2421677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B4E83D-F896-4ADA-8C4D-4143A56C8AEE}" type="datetimeFigureOut">
              <a:rPr lang="el-GR" smtClean="0"/>
              <a:t>11/4/2016</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857427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B4E83D-F896-4ADA-8C4D-4143A56C8AEE}" type="datetimeFigureOut">
              <a:rPr lang="el-GR" smtClean="0"/>
              <a:t>11/4/2016</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3387083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CB4E83D-F896-4ADA-8C4D-4143A56C8AEE}" type="datetimeFigureOut">
              <a:rPr lang="el-GR" smtClean="0"/>
              <a:t>11/4/2016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1384195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CB4E83D-F896-4ADA-8C4D-4143A56C8AEE}" type="datetimeFigureOut">
              <a:rPr lang="el-GR" smtClean="0"/>
              <a:t>11/4/2016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98230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CCB4E83D-F896-4ADA-8C4D-4143A56C8AEE}" type="datetimeFigureOut">
              <a:rPr lang="el-GR" smtClean="0"/>
              <a:t>11/4/2016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141413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CB4E83D-F896-4ADA-8C4D-4143A56C8AEE}" type="datetimeFigureOut">
              <a:rPr lang="el-GR" smtClean="0"/>
              <a:t>11/4/2016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386986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CCB4E83D-F896-4ADA-8C4D-4143A56C8AEE}" type="datetimeFigureOut">
              <a:rPr lang="el-GR" smtClean="0"/>
              <a:t>11/4/2016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30002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CCB4E83D-F896-4ADA-8C4D-4143A56C8AEE}" type="datetimeFigureOut">
              <a:rPr lang="el-GR" smtClean="0"/>
              <a:t>11/4/2016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309179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CCB4E83D-F896-4ADA-8C4D-4143A56C8AEE}" type="datetimeFigureOut">
              <a:rPr lang="el-GR" smtClean="0"/>
              <a:t>11/4/2016</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111670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CB4E83D-F896-4ADA-8C4D-4143A56C8AEE}" type="datetimeFigureOut">
              <a:rPr lang="el-GR" smtClean="0"/>
              <a:t>11/4/2016</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288796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CCB4E83D-F896-4ADA-8C4D-4143A56C8AEE}" type="datetimeFigureOut">
              <a:rPr lang="el-GR" smtClean="0"/>
              <a:t>11/4/2016</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386133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CB4E83D-F896-4ADA-8C4D-4143A56C8AEE}" type="datetimeFigureOut">
              <a:rPr lang="el-GR" smtClean="0"/>
              <a:t>11/4/2016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6DAED17-E896-4E6F-8D1C-12C0544601BB}" type="slidenum">
              <a:rPr lang="el-GR" smtClean="0"/>
              <a:t>‹#›</a:t>
            </a:fld>
            <a:endParaRPr lang="el-GR"/>
          </a:p>
        </p:txBody>
      </p:sp>
    </p:spTree>
    <p:extLst>
      <p:ext uri="{BB962C8B-B14F-4D97-AF65-F5344CB8AC3E}">
        <p14:creationId xmlns:p14="http://schemas.microsoft.com/office/powerpoint/2010/main" val="35225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B4E83D-F896-4ADA-8C4D-4143A56C8AEE}" type="datetimeFigureOut">
              <a:rPr lang="el-GR" smtClean="0"/>
              <a:t>11/4/2016</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6DAED17-E896-4E6F-8D1C-12C0544601BB}" type="slidenum">
              <a:rPr lang="el-GR" smtClean="0"/>
              <a:t>‹#›</a:t>
            </a:fld>
            <a:endParaRPr lang="el-GR"/>
          </a:p>
        </p:txBody>
      </p:sp>
    </p:spTree>
    <p:extLst>
      <p:ext uri="{BB962C8B-B14F-4D97-AF65-F5344CB8AC3E}">
        <p14:creationId xmlns:p14="http://schemas.microsoft.com/office/powerpoint/2010/main" val="36612071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09722" y="887963"/>
            <a:ext cx="8825658" cy="604935"/>
          </a:xfrm>
        </p:spPr>
        <p:txBody>
          <a:bodyPr/>
          <a:lstStyle/>
          <a:p>
            <a:r>
              <a:rPr lang="el-GR" sz="4000" dirty="0" smtClean="0"/>
              <a:t>Φλεγμονώδης νόσος της πυέλου</a:t>
            </a:r>
            <a:endParaRPr lang="el-GR" sz="4000" dirty="0"/>
          </a:p>
        </p:txBody>
      </p:sp>
      <p:sp>
        <p:nvSpPr>
          <p:cNvPr id="3" name="Υπότιτλος 2"/>
          <p:cNvSpPr>
            <a:spLocks noGrp="1"/>
          </p:cNvSpPr>
          <p:nvPr>
            <p:ph type="subTitle" idx="1"/>
          </p:nvPr>
        </p:nvSpPr>
        <p:spPr>
          <a:xfrm>
            <a:off x="809722" y="1688947"/>
            <a:ext cx="8825658" cy="861420"/>
          </a:xfrm>
        </p:spPr>
        <p:txBody>
          <a:bodyPr/>
          <a:lstStyle/>
          <a:p>
            <a:r>
              <a:rPr lang="el-GR" dirty="0" smtClean="0"/>
              <a:t>Γ` </a:t>
            </a:r>
            <a:r>
              <a:rPr lang="el-GR" dirty="0" err="1" smtClean="0"/>
              <a:t>μαιευτικη</a:t>
            </a:r>
            <a:r>
              <a:rPr lang="el-GR" dirty="0" smtClean="0"/>
              <a:t> &amp; </a:t>
            </a:r>
            <a:r>
              <a:rPr lang="el-GR" dirty="0" err="1" smtClean="0"/>
              <a:t>γυναικολογικη</a:t>
            </a:r>
            <a:r>
              <a:rPr lang="el-GR" dirty="0" smtClean="0"/>
              <a:t> </a:t>
            </a:r>
            <a:r>
              <a:rPr lang="el-GR" dirty="0" err="1" smtClean="0"/>
              <a:t>κλινικη</a:t>
            </a:r>
            <a:r>
              <a:rPr lang="el-GR" dirty="0"/>
              <a:t> </a:t>
            </a:r>
            <a:r>
              <a:rPr lang="el-GR" dirty="0" smtClean="0"/>
              <a:t>ΕΚΠΑ</a:t>
            </a:r>
          </a:p>
          <a:p>
            <a:r>
              <a:rPr lang="el-GR" dirty="0" err="1" smtClean="0"/>
              <a:t>Νοσοκομειο</a:t>
            </a:r>
            <a:r>
              <a:rPr lang="el-GR" dirty="0" smtClean="0"/>
              <a:t> </a:t>
            </a:r>
            <a:r>
              <a:rPr lang="el-GR" dirty="0" err="1" smtClean="0"/>
              <a:t>αττικον</a:t>
            </a:r>
            <a:endParaRPr lang="el-GR" dirty="0"/>
          </a:p>
        </p:txBody>
      </p:sp>
    </p:spTree>
    <p:extLst>
      <p:ext uri="{BB962C8B-B14F-4D97-AF65-F5344CB8AC3E}">
        <p14:creationId xmlns:p14="http://schemas.microsoft.com/office/powerpoint/2010/main" val="174585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εξετάσεις </a:t>
            </a:r>
            <a:endParaRPr lang="el-GR" dirty="0"/>
          </a:p>
        </p:txBody>
      </p:sp>
      <p:sp>
        <p:nvSpPr>
          <p:cNvPr id="3" name="Θέση περιεχομένου 2"/>
          <p:cNvSpPr>
            <a:spLocks noGrp="1"/>
          </p:cNvSpPr>
          <p:nvPr>
            <p:ph idx="1"/>
          </p:nvPr>
        </p:nvSpPr>
        <p:spPr/>
        <p:txBody>
          <a:bodyPr/>
          <a:lstStyle/>
          <a:p>
            <a:r>
              <a:rPr lang="el-GR" dirty="0" smtClean="0"/>
              <a:t>Υπερηχογράφημα</a:t>
            </a:r>
          </a:p>
          <a:p>
            <a:r>
              <a:rPr lang="el-GR" dirty="0" smtClean="0"/>
              <a:t>Λαπαροσκόπηση</a:t>
            </a:r>
            <a:endParaRPr lang="el-GR" dirty="0"/>
          </a:p>
        </p:txBody>
      </p:sp>
      <p:pic>
        <p:nvPicPr>
          <p:cNvPr id="2052" name="Picture 4" descr="http://images.radiopaedia.org/images/6089224/2fbfcc3fb4bfb5224fe74878d226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896" y="452718"/>
            <a:ext cx="4645016" cy="36476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haringinhealth.ca/multimedia/images/PID_adhes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38" y="3122337"/>
            <a:ext cx="381000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0.gstatic.com/images?q=tbn:ANd9GcQ4lDDQ-krGLDOPyftd7-VMtGjpZ7RhmFviBeodzdUDySebbgW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869" y="3698610"/>
            <a:ext cx="3534126" cy="268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82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a:t>
            </a:r>
            <a:endParaRPr lang="el-GR" dirty="0"/>
          </a:p>
        </p:txBody>
      </p:sp>
      <p:sp>
        <p:nvSpPr>
          <p:cNvPr id="3" name="Θέση περιεχομένου 2"/>
          <p:cNvSpPr>
            <a:spLocks noGrp="1"/>
          </p:cNvSpPr>
          <p:nvPr>
            <p:ph idx="1"/>
          </p:nvPr>
        </p:nvSpPr>
        <p:spPr/>
        <p:txBody>
          <a:bodyPr/>
          <a:lstStyle/>
          <a:p>
            <a:r>
              <a:rPr lang="el-GR" dirty="0" smtClean="0"/>
              <a:t>Χειρουργική επί αποστήματος, συμφύσεων που προκαλούν αποφρακτικά φαινόμενα και πόνο</a:t>
            </a:r>
          </a:p>
          <a:p>
            <a:r>
              <a:rPr lang="el-GR" dirty="0" smtClean="0"/>
              <a:t>Συντηρητική στις υπόλοιπες περιπτώσεις</a:t>
            </a:r>
          </a:p>
          <a:p>
            <a:r>
              <a:rPr lang="el-GR" dirty="0" smtClean="0"/>
              <a:t>Νοσηλεία επί</a:t>
            </a:r>
            <a:r>
              <a:rPr lang="en-US" dirty="0" smtClean="0"/>
              <a:t>:</a:t>
            </a:r>
            <a:endParaRPr lang="el-GR" dirty="0" smtClean="0"/>
          </a:p>
          <a:p>
            <a:pPr lvl="2"/>
            <a:r>
              <a:rPr lang="el-GR" dirty="0" smtClean="0"/>
              <a:t>Συνυπάρχουσας εγκυμοσύνης</a:t>
            </a:r>
          </a:p>
          <a:p>
            <a:pPr lvl="2"/>
            <a:r>
              <a:rPr lang="el-GR" dirty="0" smtClean="0"/>
              <a:t>Μη ανταπόκρισης στη θεραπεία από του στόματος</a:t>
            </a:r>
          </a:p>
          <a:p>
            <a:pPr lvl="2"/>
            <a:r>
              <a:rPr lang="el-GR" dirty="0" smtClean="0"/>
              <a:t>Σοβαρή συμπτωματολογία (κριτήρια </a:t>
            </a:r>
            <a:r>
              <a:rPr lang="en-US" dirty="0" smtClean="0"/>
              <a:t>SIRS)</a:t>
            </a:r>
            <a:endParaRPr lang="el-GR" dirty="0" smtClean="0"/>
          </a:p>
          <a:p>
            <a:pPr lvl="2"/>
            <a:r>
              <a:rPr lang="el-GR" dirty="0" err="1" smtClean="0"/>
              <a:t>Συλλοίμωξης</a:t>
            </a:r>
            <a:r>
              <a:rPr lang="el-GR" dirty="0" smtClean="0"/>
              <a:t> με </a:t>
            </a:r>
            <a:r>
              <a:rPr lang="en-US" dirty="0" smtClean="0"/>
              <a:t>HIV</a:t>
            </a:r>
            <a:endParaRPr lang="el-GR" dirty="0"/>
          </a:p>
        </p:txBody>
      </p:sp>
    </p:spTree>
    <p:extLst>
      <p:ext uri="{BB962C8B-B14F-4D97-AF65-F5344CB8AC3E}">
        <p14:creationId xmlns:p14="http://schemas.microsoft.com/office/powerpoint/2010/main" val="3687353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Φαρμακευτική θεραπεία</a:t>
            </a:r>
            <a:endParaRPr lang="el-GR" dirty="0"/>
          </a:p>
        </p:txBody>
      </p:sp>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295557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Follow-up</a:t>
            </a:r>
            <a:endParaRPr lang="el-GR" dirty="0"/>
          </a:p>
        </p:txBody>
      </p:sp>
      <p:sp>
        <p:nvSpPr>
          <p:cNvPr id="3" name="Θέση περιεχομένου 2"/>
          <p:cNvSpPr>
            <a:spLocks noGrp="1"/>
          </p:cNvSpPr>
          <p:nvPr>
            <p:ph idx="1"/>
          </p:nvPr>
        </p:nvSpPr>
        <p:spPr/>
        <p:txBody>
          <a:bodyPr/>
          <a:lstStyle/>
          <a:p>
            <a:r>
              <a:rPr lang="el-GR" dirty="0" smtClean="0"/>
              <a:t>Αναμένεται σημαντική βελτίωση μέσα στις 72 ώρες</a:t>
            </a:r>
          </a:p>
          <a:p>
            <a:r>
              <a:rPr lang="el-GR" dirty="0" smtClean="0"/>
              <a:t>Όσες ασθενείς δε θεραπεύονται χρήζουν νοσηλείας και ενδοφλέβιας θεραπείας </a:t>
            </a:r>
            <a:r>
              <a:rPr lang="el-GR" smtClean="0"/>
              <a:t>± χειρουργείου</a:t>
            </a:r>
            <a:endParaRPr lang="el-GR" dirty="0" smtClean="0"/>
          </a:p>
          <a:p>
            <a:r>
              <a:rPr lang="el-GR" dirty="0" smtClean="0"/>
              <a:t>Προληπτική συμβουλευτική</a:t>
            </a:r>
          </a:p>
          <a:p>
            <a:pPr lvl="2"/>
            <a:r>
              <a:rPr lang="el-GR" dirty="0" smtClean="0"/>
              <a:t>Χορήγηση αντισυλληπτικών</a:t>
            </a:r>
          </a:p>
          <a:p>
            <a:pPr lvl="2"/>
            <a:r>
              <a:rPr lang="el-GR" dirty="0" smtClean="0"/>
              <a:t>Χρήση προφυλακτικού</a:t>
            </a:r>
          </a:p>
          <a:p>
            <a:pPr lvl="2"/>
            <a:r>
              <a:rPr lang="el-GR" dirty="0" smtClean="0"/>
              <a:t>Ετήσιος έλεγχος</a:t>
            </a:r>
          </a:p>
          <a:p>
            <a:pPr lvl="2"/>
            <a:r>
              <a:rPr lang="el-GR" dirty="0" smtClean="0"/>
              <a:t>Θεραπεία συντρόφου</a:t>
            </a:r>
            <a:endParaRPr lang="el-GR" dirty="0"/>
          </a:p>
        </p:txBody>
      </p:sp>
    </p:spTree>
    <p:extLst>
      <p:ext uri="{BB962C8B-B14F-4D97-AF65-F5344CB8AC3E}">
        <p14:creationId xmlns:p14="http://schemas.microsoft.com/office/powerpoint/2010/main" val="51660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		</a:t>
            </a:r>
            <a:endParaRPr lang="el-GR" dirty="0"/>
          </a:p>
        </p:txBody>
      </p:sp>
      <p:sp>
        <p:nvSpPr>
          <p:cNvPr id="3" name="Θέση περιεχομένου 2"/>
          <p:cNvSpPr>
            <a:spLocks noGrp="1"/>
          </p:cNvSpPr>
          <p:nvPr>
            <p:ph idx="1"/>
          </p:nvPr>
        </p:nvSpPr>
        <p:spPr/>
        <p:txBody>
          <a:bodyPr/>
          <a:lstStyle/>
          <a:p>
            <a:r>
              <a:rPr lang="el-GR" dirty="0" smtClean="0"/>
              <a:t>Κλινικό σύνδρομο το οποίο οφείλεται στις περισσότερες περιπτώσεις σε ανιούσα λοίμωξη του ουρογεννητικού που μεταδίδεται από τα έξω γεννητικά όργανα και τον κόλπο στη μήτρα, τις σάλπιγγες και τα παρακείμενα όργανα</a:t>
            </a:r>
          </a:p>
          <a:p>
            <a:r>
              <a:rPr lang="el-GR" dirty="0" smtClean="0"/>
              <a:t>Αποτελείται από ετερογενή παθολογία που συχνά συνδυάζεται και η οποία περιλαμβάνει την </a:t>
            </a:r>
            <a:r>
              <a:rPr lang="el-GR" dirty="0" err="1" smtClean="0"/>
              <a:t>ενδομητρίτιδα</a:t>
            </a:r>
            <a:r>
              <a:rPr lang="el-GR" dirty="0" smtClean="0"/>
              <a:t>, της σαλπιγγίτιδα, το </a:t>
            </a:r>
            <a:r>
              <a:rPr lang="el-GR" dirty="0" err="1" smtClean="0"/>
              <a:t>σαλπιγγο</a:t>
            </a:r>
            <a:r>
              <a:rPr lang="el-GR" dirty="0" smtClean="0"/>
              <a:t>-ωοθηκικό απόστημα και την περιτονίτιδα</a:t>
            </a:r>
            <a:endParaRPr lang="el-GR" dirty="0"/>
          </a:p>
        </p:txBody>
      </p:sp>
    </p:spTree>
    <p:extLst>
      <p:ext uri="{BB962C8B-B14F-4D97-AF65-F5344CB8AC3E}">
        <p14:creationId xmlns:p14="http://schemas.microsoft.com/office/powerpoint/2010/main" val="377909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Επιδημιολογία		</a:t>
            </a:r>
            <a:endParaRPr lang="el-GR" dirty="0"/>
          </a:p>
        </p:txBody>
      </p:sp>
      <p:sp>
        <p:nvSpPr>
          <p:cNvPr id="3" name="Θέση περιεχομένου 2"/>
          <p:cNvSpPr>
            <a:spLocks noGrp="1"/>
          </p:cNvSpPr>
          <p:nvPr>
            <p:ph idx="1"/>
          </p:nvPr>
        </p:nvSpPr>
        <p:spPr/>
        <p:txBody>
          <a:bodyPr/>
          <a:lstStyle/>
          <a:p>
            <a:r>
              <a:rPr lang="el-GR" dirty="0" smtClean="0"/>
              <a:t>Υπολογίζεται ότι 1.000.000 νοσούν στις Η.Π.Α. σε ετήσια βάση</a:t>
            </a:r>
          </a:p>
          <a:p>
            <a:r>
              <a:rPr lang="el-GR" dirty="0" smtClean="0"/>
              <a:t>Το κόστος περίθαλψής τους υπερβαίνει τα 4,2 </a:t>
            </a:r>
            <a:r>
              <a:rPr lang="el-GR" dirty="0" err="1" smtClean="0"/>
              <a:t>δισ</a:t>
            </a:r>
            <a:r>
              <a:rPr lang="el-GR" dirty="0" smtClean="0"/>
              <a:t> </a:t>
            </a:r>
            <a:r>
              <a:rPr lang="el-GR" dirty="0" err="1" smtClean="0"/>
              <a:t>δολλάρια</a:t>
            </a:r>
            <a:endParaRPr lang="el-GR" dirty="0" smtClean="0"/>
          </a:p>
          <a:p>
            <a:r>
              <a:rPr lang="el-GR" dirty="0" smtClean="0"/>
              <a:t>Η συχνότητα </a:t>
            </a:r>
            <a:r>
              <a:rPr lang="el-GR" dirty="0" err="1" smtClean="0"/>
              <a:t>ενδονοσοκομειακής</a:t>
            </a:r>
            <a:r>
              <a:rPr lang="el-GR" dirty="0" smtClean="0"/>
              <a:t> περίθαλψης μειώθηκε από το 1980 έως το 1995. Έκτοτε παραμένει σταθερή</a:t>
            </a:r>
          </a:p>
          <a:p>
            <a:r>
              <a:rPr lang="el-GR" dirty="0" smtClean="0"/>
              <a:t>Οι επισκέψεις σε ιδιωτική βάση παραμένουν σταθερές από το 1998 και μετά</a:t>
            </a:r>
            <a:endParaRPr lang="el-GR" dirty="0"/>
          </a:p>
        </p:txBody>
      </p:sp>
    </p:spTree>
    <p:extLst>
      <p:ext uri="{BB962C8B-B14F-4D97-AF65-F5344CB8AC3E}">
        <p14:creationId xmlns:p14="http://schemas.microsoft.com/office/powerpoint/2010/main" val="3928042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Συχνότητα νοσηλείας</a:t>
            </a:r>
            <a:endParaRPr lang="el-GR" dirty="0"/>
          </a:p>
        </p:txBody>
      </p:sp>
      <p:pic>
        <p:nvPicPr>
          <p:cNvPr id="4" name="Picture 3" descr="PDHUS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77519" y="2167780"/>
            <a:ext cx="8729662" cy="40020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0142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Προδιαθεσικοί παράγοντες</a:t>
            </a:r>
            <a:endParaRPr lang="el-GR" dirty="0"/>
          </a:p>
        </p:txBody>
      </p:sp>
      <p:sp>
        <p:nvSpPr>
          <p:cNvPr id="3" name="Θέση περιεχομένου 2"/>
          <p:cNvSpPr>
            <a:spLocks noGrp="1"/>
          </p:cNvSpPr>
          <p:nvPr>
            <p:ph idx="1"/>
          </p:nvPr>
        </p:nvSpPr>
        <p:spPr/>
        <p:txBody>
          <a:bodyPr/>
          <a:lstStyle/>
          <a:p>
            <a:r>
              <a:rPr lang="el-GR" dirty="0" smtClean="0"/>
              <a:t>Εφηβεία</a:t>
            </a:r>
          </a:p>
          <a:p>
            <a:r>
              <a:rPr lang="el-GR" dirty="0" smtClean="0"/>
              <a:t>Ιστορικό </a:t>
            </a:r>
            <a:r>
              <a:rPr lang="en-US" dirty="0" smtClean="0"/>
              <a:t>PID</a:t>
            </a:r>
          </a:p>
          <a:p>
            <a:r>
              <a:rPr lang="el-GR" dirty="0" smtClean="0"/>
              <a:t>Λοίμωξη από γονόρροια ή </a:t>
            </a:r>
            <a:r>
              <a:rPr lang="el-GR" dirty="0" err="1" smtClean="0"/>
              <a:t>χλαμύδια</a:t>
            </a:r>
            <a:r>
              <a:rPr lang="el-GR" dirty="0" smtClean="0"/>
              <a:t>, ή ιστορικό </a:t>
            </a:r>
            <a:r>
              <a:rPr lang="el-GR" dirty="0" err="1" smtClean="0"/>
              <a:t>νόσησης</a:t>
            </a:r>
            <a:endParaRPr lang="el-GR" dirty="0" smtClean="0"/>
          </a:p>
          <a:p>
            <a:r>
              <a:rPr lang="el-GR" dirty="0" smtClean="0"/>
              <a:t>Πολλαπλοί σύντροφοι</a:t>
            </a:r>
          </a:p>
          <a:p>
            <a:r>
              <a:rPr lang="el-GR" dirty="0" smtClean="0"/>
              <a:t>Χρήση </a:t>
            </a:r>
            <a:r>
              <a:rPr lang="el-GR" dirty="0" err="1" smtClean="0"/>
              <a:t>ενδομητρικού</a:t>
            </a:r>
            <a:r>
              <a:rPr lang="el-GR" dirty="0" smtClean="0"/>
              <a:t> σπιράλ</a:t>
            </a:r>
          </a:p>
          <a:p>
            <a:r>
              <a:rPr lang="el-GR" dirty="0" smtClean="0"/>
              <a:t>Βακτηριακή κολπίτιδα</a:t>
            </a:r>
          </a:p>
          <a:p>
            <a:r>
              <a:rPr lang="el-GR" dirty="0" smtClean="0"/>
              <a:t>Κοινωνικοοικονομικό προφίλ</a:t>
            </a:r>
          </a:p>
          <a:p>
            <a:r>
              <a:rPr lang="el-GR" dirty="0" smtClean="0"/>
              <a:t>Χρήση αντισυλληπτικών δισκίων (μειώνει την επίπτωση)</a:t>
            </a:r>
            <a:endParaRPr lang="el-GR" dirty="0"/>
          </a:p>
        </p:txBody>
      </p:sp>
    </p:spTree>
    <p:extLst>
      <p:ext uri="{BB962C8B-B14F-4D97-AF65-F5344CB8AC3E}">
        <p14:creationId xmlns:p14="http://schemas.microsoft.com/office/powerpoint/2010/main" val="871142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Αιτιολογία</a:t>
            </a:r>
            <a:endParaRPr lang="el-GR" dirty="0"/>
          </a:p>
        </p:txBody>
      </p:sp>
      <p:sp>
        <p:nvSpPr>
          <p:cNvPr id="3" name="Θέση περιεχομένου 2"/>
          <p:cNvSpPr>
            <a:spLocks noGrp="1"/>
          </p:cNvSpPr>
          <p:nvPr>
            <p:ph idx="1"/>
          </p:nvPr>
        </p:nvSpPr>
        <p:spPr>
          <a:xfrm>
            <a:off x="1103312" y="2052919"/>
            <a:ext cx="8946541" cy="2028766"/>
          </a:xfrm>
        </p:spPr>
        <p:txBody>
          <a:bodyPr/>
          <a:lstStyle/>
          <a:p>
            <a:r>
              <a:rPr lang="el-GR" dirty="0" smtClean="0"/>
              <a:t>Στις περισσότερες περιπτώσεις είναι </a:t>
            </a:r>
            <a:r>
              <a:rPr lang="el-GR" dirty="0" err="1" smtClean="0"/>
              <a:t>πολυμικροβιακή</a:t>
            </a:r>
            <a:endParaRPr lang="el-GR" dirty="0" smtClean="0"/>
          </a:p>
          <a:p>
            <a:r>
              <a:rPr lang="el-GR" dirty="0" smtClean="0"/>
              <a:t>Τα πιο συχνά παθογόνα είναι</a:t>
            </a:r>
          </a:p>
          <a:p>
            <a:pPr lvl="2"/>
            <a:r>
              <a:rPr lang="en-US" dirty="0" smtClean="0"/>
              <a:t>N. gonorrhoeae </a:t>
            </a:r>
            <a:r>
              <a:rPr lang="en-US" dirty="0" smtClean="0">
                <a:sym typeface="Wingdings" panose="05000000000000000000" pitchFamily="2" charset="2"/>
              </a:rPr>
              <a:t> 30-80% </a:t>
            </a:r>
          </a:p>
          <a:p>
            <a:pPr lvl="2"/>
            <a:r>
              <a:rPr lang="en-US" dirty="0" smtClean="0">
                <a:sym typeface="Wingdings" panose="05000000000000000000" pitchFamily="2" charset="2"/>
              </a:rPr>
              <a:t>C. trachomatis  20-40%</a:t>
            </a:r>
          </a:p>
          <a:p>
            <a:pPr lvl="2"/>
            <a:r>
              <a:rPr lang="el-GR" dirty="0" smtClean="0">
                <a:sym typeface="Wingdings" panose="05000000000000000000" pitchFamily="2" charset="2"/>
              </a:rPr>
              <a:t>Συνδυασμός των 2  25-75%</a:t>
            </a:r>
          </a:p>
          <a:p>
            <a:endParaRPr lang="el-GR" dirty="0"/>
          </a:p>
        </p:txBody>
      </p:sp>
      <p:pic>
        <p:nvPicPr>
          <p:cNvPr id="4" name="Picture 3" descr="Normal Human Fallopian Tube Tiss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408" y="4081684"/>
            <a:ext cx="3323286" cy="2678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 trachomatis Infection (P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396" y="4094564"/>
            <a:ext cx="4056483" cy="2667785"/>
          </a:xfrm>
          <a:prstGeom prst="rect">
            <a:avLst/>
          </a:prstGeom>
          <a:noFill/>
          <a:extLst>
            <a:ext uri="{909E8E84-426E-40DD-AFC4-6F175D3DCCD1}">
              <a14:hiddenFill xmlns:a14="http://schemas.microsoft.com/office/drawing/2010/main">
                <a:solidFill>
                  <a:srgbClr val="FFFFFF"/>
                </a:solidFill>
              </a14:hiddenFill>
            </a:ext>
          </a:extLst>
        </p:spPr>
      </p:pic>
      <p:sp>
        <p:nvSpPr>
          <p:cNvPr id="6" name="Δεξιό βέλος 5"/>
          <p:cNvSpPr/>
          <p:nvPr/>
        </p:nvSpPr>
        <p:spPr>
          <a:xfrm>
            <a:off x="4525347" y="5253135"/>
            <a:ext cx="1922106" cy="438538"/>
          </a:xfrm>
          <a:prstGeom prst="rightArrow">
            <a:avLst/>
          </a:prstGeom>
          <a:gradFill flip="none" rotWithShape="1">
            <a:gsLst>
              <a:gs pos="19000">
                <a:schemeClr val="accent1">
                  <a:shade val="30000"/>
                  <a:satMod val="115000"/>
                </a:schemeClr>
              </a:gs>
              <a:gs pos="50000">
                <a:srgbClr val="FFFF00"/>
              </a:gs>
              <a:gs pos="100000">
                <a:srgbClr val="92D05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40888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Κλινική εικόνα</a:t>
            </a:r>
            <a:endParaRPr lang="el-GR" dirty="0"/>
          </a:p>
        </p:txBody>
      </p:sp>
      <p:graphicFrame>
        <p:nvGraphicFramePr>
          <p:cNvPr id="5" name="Object 5"/>
          <p:cNvGraphicFramePr>
            <a:graphicFrameLocks noGrp="1" noChangeAspect="1"/>
          </p:cNvGraphicFramePr>
          <p:nvPr>
            <p:ph idx="1"/>
            <p:extLst>
              <p:ext uri="{D42A27DB-BD31-4B8C-83A1-F6EECF244321}">
                <p14:modId xmlns:p14="http://schemas.microsoft.com/office/powerpoint/2010/main" val="1540852542"/>
              </p:ext>
            </p:extLst>
          </p:nvPr>
        </p:nvGraphicFramePr>
        <p:xfrm>
          <a:off x="1431693" y="1506034"/>
          <a:ext cx="7196138" cy="4745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431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Ανεπιθύμητες παρενέργειες	</a:t>
            </a:r>
            <a:endParaRPr lang="el-GR" dirty="0"/>
          </a:p>
        </p:txBody>
      </p:sp>
      <p:sp>
        <p:nvSpPr>
          <p:cNvPr id="3" name="Θέση περιεχομένου 2"/>
          <p:cNvSpPr>
            <a:spLocks noGrp="1"/>
          </p:cNvSpPr>
          <p:nvPr>
            <p:ph idx="1"/>
          </p:nvPr>
        </p:nvSpPr>
        <p:spPr/>
        <p:txBody>
          <a:bodyPr/>
          <a:lstStyle/>
          <a:p>
            <a:r>
              <a:rPr lang="el-GR" dirty="0" smtClean="0"/>
              <a:t>Επανεμφάνιση </a:t>
            </a:r>
            <a:r>
              <a:rPr lang="en-US" dirty="0" smtClean="0"/>
              <a:t>PID</a:t>
            </a:r>
            <a:endParaRPr lang="el-GR" dirty="0" smtClean="0"/>
          </a:p>
          <a:p>
            <a:r>
              <a:rPr lang="el-GR" dirty="0" smtClean="0"/>
              <a:t>Εξωμήτριος κύηση</a:t>
            </a:r>
          </a:p>
          <a:p>
            <a:r>
              <a:rPr lang="el-GR" dirty="0" smtClean="0"/>
              <a:t>Υπογονιμότητα  </a:t>
            </a:r>
            <a:r>
              <a:rPr lang="el-GR" dirty="0" smtClean="0">
                <a:sym typeface="Wingdings" panose="05000000000000000000" pitchFamily="2" charset="2"/>
              </a:rPr>
              <a:t> μετά από 3 επεισόδια </a:t>
            </a:r>
            <a:r>
              <a:rPr lang="en-US" dirty="0" smtClean="0">
                <a:sym typeface="Wingdings" panose="05000000000000000000" pitchFamily="2" charset="2"/>
              </a:rPr>
              <a:t>PID </a:t>
            </a:r>
            <a:r>
              <a:rPr lang="el-GR" dirty="0" smtClean="0">
                <a:sym typeface="Wingdings" panose="05000000000000000000" pitchFamily="2" charset="2"/>
              </a:rPr>
              <a:t>η υπογονιμότητα σαλπιγγικής αιτιολογίας υπολογίζεται στο 50%</a:t>
            </a:r>
            <a:endParaRPr lang="el-GR" dirty="0" smtClean="0"/>
          </a:p>
          <a:p>
            <a:r>
              <a:rPr lang="el-GR" dirty="0" smtClean="0"/>
              <a:t>Χρόνιο, υποτροπιάζον υπογάστριο άλγος</a:t>
            </a:r>
          </a:p>
          <a:p>
            <a:endParaRPr lang="el-GR" dirty="0"/>
          </a:p>
        </p:txBody>
      </p:sp>
    </p:spTree>
    <p:extLst>
      <p:ext uri="{BB962C8B-B14F-4D97-AF65-F5344CB8AC3E}">
        <p14:creationId xmlns:p14="http://schemas.microsoft.com/office/powerpoint/2010/main" val="130292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ucopurulent Disch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936" y="4431199"/>
            <a:ext cx="3157654" cy="2336779"/>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smtClean="0"/>
              <a:t>Διάγνωση</a:t>
            </a:r>
            <a:endParaRPr lang="el-GR" dirty="0"/>
          </a:p>
        </p:txBody>
      </p:sp>
      <p:sp>
        <p:nvSpPr>
          <p:cNvPr id="3" name="Θέση περιεχομένου 2"/>
          <p:cNvSpPr>
            <a:spLocks noGrp="1"/>
          </p:cNvSpPr>
          <p:nvPr>
            <p:ph idx="1"/>
          </p:nvPr>
        </p:nvSpPr>
        <p:spPr>
          <a:xfrm>
            <a:off x="1103312" y="2052918"/>
            <a:ext cx="9334229" cy="4195481"/>
          </a:xfrm>
        </p:spPr>
        <p:txBody>
          <a:bodyPr/>
          <a:lstStyle/>
          <a:p>
            <a:r>
              <a:rPr lang="el-GR" dirty="0" smtClean="0"/>
              <a:t>Άλγος στη μετατόπιση του τραχήλου της μήτρας κατά την αμφίχειρη γυναικολογική εξέταση</a:t>
            </a:r>
          </a:p>
          <a:p>
            <a:r>
              <a:rPr lang="el-GR" dirty="0" smtClean="0"/>
              <a:t>Άλγος κατά την επαφή</a:t>
            </a:r>
          </a:p>
          <a:p>
            <a:r>
              <a:rPr lang="el-GR" dirty="0" smtClean="0"/>
              <a:t>Χαμηλή πυρετική κίνηση ή οξεία πυρετική κίνηση &gt;38.3</a:t>
            </a:r>
            <a:r>
              <a:rPr lang="el-GR" baseline="30000" dirty="0" smtClean="0"/>
              <a:t>ο</a:t>
            </a:r>
            <a:r>
              <a:rPr lang="el-GR" dirty="0" smtClean="0"/>
              <a:t> </a:t>
            </a:r>
            <a:r>
              <a:rPr lang="en-US" dirty="0" smtClean="0"/>
              <a:t>C</a:t>
            </a:r>
            <a:endParaRPr lang="el-GR" dirty="0"/>
          </a:p>
          <a:p>
            <a:r>
              <a:rPr lang="el-GR" dirty="0" smtClean="0"/>
              <a:t>Παθολογικό έκκριμα από τον τράχηλο και τον κόλπο</a:t>
            </a:r>
          </a:p>
          <a:p>
            <a:r>
              <a:rPr lang="el-GR" dirty="0" smtClean="0"/>
              <a:t>Αυξημένοι δείκτες φλεγμονής (</a:t>
            </a:r>
            <a:r>
              <a:rPr lang="en-US" dirty="0" smtClean="0"/>
              <a:t>CRP, </a:t>
            </a:r>
            <a:r>
              <a:rPr lang="el-GR" dirty="0" smtClean="0"/>
              <a:t>ΤΚΕ, </a:t>
            </a:r>
            <a:r>
              <a:rPr lang="en-US" dirty="0" smtClean="0"/>
              <a:t>WBCs</a:t>
            </a:r>
            <a:r>
              <a:rPr lang="el-GR" dirty="0" smtClean="0"/>
              <a:t>)</a:t>
            </a:r>
          </a:p>
          <a:p>
            <a:r>
              <a:rPr lang="el-GR" dirty="0" smtClean="0"/>
              <a:t>Θετικές εξετάσεις γονόρροιας και </a:t>
            </a:r>
            <a:r>
              <a:rPr lang="el-GR" dirty="0" err="1" smtClean="0"/>
              <a:t>χλαμυδίων</a:t>
            </a:r>
            <a:r>
              <a:rPr lang="el-GR" dirty="0" smtClean="0"/>
              <a:t> στην καλλιέργεια τραχήλου</a:t>
            </a:r>
            <a:endParaRPr lang="el-GR" dirty="0"/>
          </a:p>
        </p:txBody>
      </p:sp>
    </p:spTree>
    <p:extLst>
      <p:ext uri="{BB962C8B-B14F-4D97-AF65-F5344CB8AC3E}">
        <p14:creationId xmlns:p14="http://schemas.microsoft.com/office/powerpoint/2010/main" val="37846793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TotalTime>
  <Words>338</Words>
  <Application>Microsoft Office PowerPoint</Application>
  <PresentationFormat>Ευρεία οθόνη</PresentationFormat>
  <Paragraphs>63</Paragraphs>
  <Slides>13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Arial</vt:lpstr>
      <vt:lpstr>Century Gothic</vt:lpstr>
      <vt:lpstr>Wingdings</vt:lpstr>
      <vt:lpstr>Wingdings 3</vt:lpstr>
      <vt:lpstr>Ιόν</vt:lpstr>
      <vt:lpstr>Φλεγμονώδης νόσος της πυέλου</vt:lpstr>
      <vt:lpstr>Ορισμός  </vt:lpstr>
      <vt:lpstr>Επιδημιολογία  </vt:lpstr>
      <vt:lpstr>Συχνότητα νοσηλείας</vt:lpstr>
      <vt:lpstr>Προδιαθεσικοί παράγοντες</vt:lpstr>
      <vt:lpstr>Αιτιολογία</vt:lpstr>
      <vt:lpstr>Κλινική εικόνα</vt:lpstr>
      <vt:lpstr>Ανεπιθύμητες παρενέργειες </vt:lpstr>
      <vt:lpstr>Διάγνωση</vt:lpstr>
      <vt:lpstr>Άλλες εξετάσεις </vt:lpstr>
      <vt:lpstr>Θεραπεία</vt:lpstr>
      <vt:lpstr>Φαρμακευτική θεραπεία</vt:lpstr>
      <vt:lpstr>Follow-up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Φλεγμονώδης νόσος της πυέλου</dc:title>
  <dc:creator>Vasilis Pergialiotis</dc:creator>
  <cp:lastModifiedBy>Vasilis Pergialiotis</cp:lastModifiedBy>
  <cp:revision>5</cp:revision>
  <dcterms:created xsi:type="dcterms:W3CDTF">2016-04-11T12:59:30Z</dcterms:created>
  <dcterms:modified xsi:type="dcterms:W3CDTF">2016-04-11T13:24:28Z</dcterms:modified>
</cp:coreProperties>
</file>