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19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63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349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65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10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7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63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38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94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7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0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897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34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4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7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14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77D7DC-753A-4F7B-B1CA-8D0CF2258368}" type="datetimeFigureOut">
              <a:rPr lang="el-GR" smtClean="0"/>
              <a:t>2/5/2017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D51F-DD5F-406C-81FE-0B87D2076F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076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91061" y="887963"/>
            <a:ext cx="8825658" cy="1248747"/>
          </a:xfrm>
        </p:spPr>
        <p:txBody>
          <a:bodyPr/>
          <a:lstStyle/>
          <a:p>
            <a:r>
              <a:rPr lang="el-G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Καλοήθεις και κακοήθεις παθήσεις του σώματος της μήτρας</a:t>
            </a:r>
            <a:endParaRPr lang="el-GR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91061" y="2780629"/>
            <a:ext cx="8825658" cy="861420"/>
          </a:xfrm>
        </p:spPr>
        <p:txBody>
          <a:bodyPr/>
          <a:lstStyle/>
          <a:p>
            <a:r>
              <a:rPr lang="el-GR" dirty="0" err="1" smtClean="0"/>
              <a:t>Π.γ.ν.α</a:t>
            </a:r>
            <a:r>
              <a:rPr lang="el-GR" dirty="0" smtClean="0"/>
              <a:t>. </a:t>
            </a:r>
            <a:r>
              <a:rPr lang="el-GR" dirty="0" err="1" smtClean="0"/>
              <a:t>αττικον</a:t>
            </a:r>
            <a:endParaRPr lang="el-GR" dirty="0" smtClean="0"/>
          </a:p>
          <a:p>
            <a:r>
              <a:rPr lang="el-GR" dirty="0" smtClean="0"/>
              <a:t>Γ` </a:t>
            </a:r>
            <a:r>
              <a:rPr lang="el-GR" dirty="0" err="1" smtClean="0"/>
              <a:t>μαιευτικη</a:t>
            </a:r>
            <a:r>
              <a:rPr lang="el-GR" dirty="0" smtClean="0"/>
              <a:t> και </a:t>
            </a:r>
            <a:r>
              <a:rPr lang="el-GR" dirty="0" err="1" smtClean="0"/>
              <a:t>γυναικολογικη</a:t>
            </a:r>
            <a:r>
              <a:rPr lang="el-GR" dirty="0" smtClean="0"/>
              <a:t> </a:t>
            </a:r>
            <a:r>
              <a:rPr lang="el-GR" dirty="0" err="1" smtClean="0"/>
              <a:t>κλινικη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81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Σταδιοποίηση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Σάρκωμα μήτρας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2-6% των καρκίνων του σώματος της μήτρας</a:t>
            </a:r>
          </a:p>
          <a:p>
            <a:r>
              <a:rPr lang="el-GR" dirty="0" smtClean="0"/>
              <a:t>Ενδομητρικό σάρκωμα, λειομυοσάρκωμα, μικτός </a:t>
            </a:r>
            <a:r>
              <a:rPr lang="el-GR" dirty="0" err="1" smtClean="0"/>
              <a:t>μυλεριανός</a:t>
            </a:r>
            <a:r>
              <a:rPr lang="el-GR" dirty="0" smtClean="0"/>
              <a:t> όγκος</a:t>
            </a:r>
          </a:p>
          <a:p>
            <a:r>
              <a:rPr lang="el-GR" dirty="0" err="1" smtClean="0"/>
              <a:t>Ραβδομυοσάρκωμα</a:t>
            </a:r>
            <a:r>
              <a:rPr lang="el-GR" dirty="0" smtClean="0"/>
              <a:t>, </a:t>
            </a:r>
            <a:r>
              <a:rPr lang="el-GR" dirty="0" err="1" smtClean="0"/>
              <a:t>χονδροσάρκωμα</a:t>
            </a:r>
            <a:r>
              <a:rPr lang="el-GR" dirty="0" smtClean="0"/>
              <a:t>, οστεοσάρκωμα, </a:t>
            </a:r>
            <a:r>
              <a:rPr lang="el-GR" dirty="0" err="1" smtClean="0"/>
              <a:t>λιποσάρκωμα</a:t>
            </a:r>
            <a:endParaRPr lang="el-GR" dirty="0" smtClean="0"/>
          </a:p>
          <a:p>
            <a:r>
              <a:rPr lang="el-GR" dirty="0" smtClean="0"/>
              <a:t>Ορισμός με βάση τον αριθμό </a:t>
            </a:r>
            <a:r>
              <a:rPr lang="el-GR" smtClean="0"/>
              <a:t>των μιτώσεων (&gt;10/ΜΟΠ)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85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Ινομυώματα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3" y="2052918"/>
            <a:ext cx="5484100" cy="4195481"/>
          </a:xfrm>
        </p:spPr>
        <p:txBody>
          <a:bodyPr/>
          <a:lstStyle/>
          <a:p>
            <a:r>
              <a:rPr lang="el-GR" dirty="0" smtClean="0"/>
              <a:t>Παρατηρούνται σε ποσοστά 20-25% των γυναικών αναπαραγωγικής ηλικίας</a:t>
            </a:r>
          </a:p>
          <a:p>
            <a:r>
              <a:rPr lang="el-GR" dirty="0" smtClean="0"/>
              <a:t>Η συχνότητά τους είναι μεγαλύτερη στις μαύρες (2-3 φορές)</a:t>
            </a:r>
          </a:p>
          <a:p>
            <a:r>
              <a:rPr lang="el-GR" dirty="0" smtClean="0"/>
              <a:t>Τα συχνότερα συμπτώματά τους (35-50% γυναικών) είναι η αιμορραγία, ο πόνος, η υπογονιμότητα και τα αποφρακτικά φαινόμενα</a:t>
            </a:r>
          </a:p>
          <a:p>
            <a:r>
              <a:rPr lang="el-GR" dirty="0" smtClean="0"/>
              <a:t>Στην εγκυμοσύνη το μέγεθός τους αυξάνεται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447" y="1270324"/>
            <a:ext cx="32766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Ινομυώματα	(τύποι εκφυλίσεων)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Ατροφική</a:t>
            </a:r>
          </a:p>
          <a:p>
            <a:r>
              <a:rPr lang="el-GR" dirty="0" smtClean="0"/>
              <a:t>Υαλοειδής</a:t>
            </a:r>
          </a:p>
          <a:p>
            <a:r>
              <a:rPr lang="el-GR" dirty="0" smtClean="0"/>
              <a:t>Κυστική</a:t>
            </a:r>
          </a:p>
          <a:p>
            <a:r>
              <a:rPr lang="el-GR" dirty="0" smtClean="0"/>
              <a:t>Σηπτική</a:t>
            </a:r>
          </a:p>
          <a:p>
            <a:r>
              <a:rPr lang="el-GR" dirty="0" smtClean="0"/>
              <a:t>Αιμορραγική</a:t>
            </a:r>
            <a:endParaRPr lang="el-GR" dirty="0"/>
          </a:p>
        </p:txBody>
      </p:sp>
      <p:pic>
        <p:nvPicPr>
          <p:cNvPr id="2050" name="Picture 2" descr="http://mommy2go.com/wp-content/uploads/2013/04/iStock_000001195982_Extra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28" y="3881696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rary.med.utah.edu/WebPath/jpeg4/FEM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1" y="1295847"/>
            <a:ext cx="4800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1075" y="4272677"/>
            <a:ext cx="667041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Χ/</a:t>
            </a:r>
            <a:r>
              <a:rPr lang="el-GR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κη</a:t>
            </a:r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εκτομή</a:t>
            </a:r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επί </a:t>
            </a:r>
          </a:p>
          <a:p>
            <a:pPr algn="ctr"/>
            <a:r>
              <a:rPr lang="el-GR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συμπτώματων</a:t>
            </a:r>
            <a:endParaRPr lang="el-GR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ή όταν &gt;5 εκατοστά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Αδενομύωση</a:t>
            </a:r>
            <a:r>
              <a:rPr lang="el-GR" dirty="0" smtClean="0"/>
              <a:t>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6112" y="2211538"/>
            <a:ext cx="8946541" cy="4195481"/>
          </a:xfrm>
        </p:spPr>
        <p:txBody>
          <a:bodyPr/>
          <a:lstStyle/>
          <a:p>
            <a:r>
              <a:rPr lang="el-GR" dirty="0" smtClean="0"/>
              <a:t>Παρουσία ενδομητρίου στο μυομήτριο</a:t>
            </a:r>
          </a:p>
          <a:p>
            <a:r>
              <a:rPr lang="el-GR" dirty="0" smtClean="0"/>
              <a:t>Κατά την εμμηνόπαυση υποστρέφει</a:t>
            </a:r>
          </a:p>
          <a:p>
            <a:r>
              <a:rPr lang="el-GR" dirty="0" smtClean="0"/>
              <a:t>Μηνομητρορραγίες, πόνος, υπογονιμότητα, αίσθημα βάρους στο υπογάστριο</a:t>
            </a:r>
          </a:p>
        </p:txBody>
      </p:sp>
      <p:pic>
        <p:nvPicPr>
          <p:cNvPr id="3074" name="Picture 2" descr="https://upload.wikimedia.org/wikipedia/commons/b/b1/Linear_striations_of_adenomy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94" y="4068148"/>
            <a:ext cx="3037080" cy="22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a/ab/Adenomyosis%2C_Hysterectomy_Speci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99" y="4068148"/>
            <a:ext cx="3875250" cy="23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5/57/Uterine_adenomyosis_%281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1" y="4068147"/>
            <a:ext cx="3069813" cy="23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477717" y="1385517"/>
            <a:ext cx="5306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GnRH </a:t>
            </a:r>
            <a:r>
              <a:rPr lang="el-G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ανάλογα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NSAIDs</a:t>
            </a:r>
            <a:endParaRPr lang="el-G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1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Πολύποδες ενδομητρίου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Άγνωστο αίτιο</a:t>
            </a:r>
          </a:p>
          <a:p>
            <a:r>
              <a:rPr lang="en-US" dirty="0"/>
              <a:t>1</a:t>
            </a:r>
            <a:r>
              <a:rPr lang="el-GR" smtClean="0"/>
              <a:t>% </a:t>
            </a:r>
            <a:r>
              <a:rPr lang="el-GR" dirty="0" smtClean="0"/>
              <a:t>καρκίνος</a:t>
            </a:r>
          </a:p>
          <a:p>
            <a:r>
              <a:rPr lang="el-GR" dirty="0" smtClean="0"/>
              <a:t>Παχυσαρκία, σακχαρώδης διαβήτης, </a:t>
            </a:r>
            <a:r>
              <a:rPr lang="el-GR" dirty="0" err="1" smtClean="0"/>
              <a:t>ταμοξιφαίνη</a:t>
            </a:r>
            <a:r>
              <a:rPr lang="el-GR" dirty="0" smtClean="0"/>
              <a:t>, ΘΟΥ</a:t>
            </a:r>
          </a:p>
          <a:p>
            <a:r>
              <a:rPr lang="el-GR" dirty="0" smtClean="0"/>
              <a:t>Συμπτώματα (</a:t>
            </a:r>
            <a:r>
              <a:rPr lang="el-GR" dirty="0" err="1" smtClean="0"/>
              <a:t>μεσοκυκλική</a:t>
            </a:r>
            <a:r>
              <a:rPr lang="el-GR" dirty="0" smtClean="0"/>
              <a:t> αιμορραγία, μηνομητρορραγίες, </a:t>
            </a:r>
            <a:r>
              <a:rPr lang="el-GR" dirty="0" err="1" smtClean="0"/>
              <a:t>μετεμμηνοπαυσιακή</a:t>
            </a:r>
            <a:r>
              <a:rPr lang="el-GR" dirty="0" smtClean="0"/>
              <a:t> κολπική αιμόρροια, υπογονιμότητα)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098" name="Picture 2" descr="http://image.slidesharecdn.com/endometrialpolyps-100515014620-phpapp01/95/endometrial-polyps-5-728.jpg?cb=1273888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44" y="4049972"/>
            <a:ext cx="3632654" cy="27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idabemvinda.com.br/wp-content/uploads/2014/04/pic-endometrial-poly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6" y="4236583"/>
            <a:ext cx="3522205" cy="23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ertilitytexas.com/files/2012/12/uterine-polyp-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8" y="4068633"/>
            <a:ext cx="3624243" cy="26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Υπερπλασία ενδομητρίου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2052918"/>
            <a:ext cx="10867864" cy="4195481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Απλή υπερπλασία				1%</a:t>
            </a:r>
          </a:p>
          <a:p>
            <a:r>
              <a:rPr lang="el-GR" dirty="0" smtClean="0"/>
              <a:t>Σύνθετη υπερπλασία				3%</a:t>
            </a:r>
          </a:p>
          <a:p>
            <a:r>
              <a:rPr lang="el-GR" dirty="0" smtClean="0"/>
              <a:t>Άτυπη υπερπλασία				8%</a:t>
            </a:r>
          </a:p>
          <a:p>
            <a:r>
              <a:rPr lang="el-GR" dirty="0" smtClean="0"/>
              <a:t>Σύνθετη άτυπη υπερπλασία		29%</a:t>
            </a:r>
          </a:p>
          <a:p>
            <a:endParaRPr lang="el-GR" dirty="0"/>
          </a:p>
          <a:p>
            <a:r>
              <a:rPr lang="el-GR" dirty="0" smtClean="0"/>
              <a:t>Οξική </a:t>
            </a:r>
            <a:r>
              <a:rPr lang="el-GR" dirty="0" err="1" smtClean="0"/>
              <a:t>Μεδροξυπρογεστερόνη</a:t>
            </a:r>
            <a:r>
              <a:rPr lang="el-GR" dirty="0" smtClean="0"/>
              <a:t> (10-20</a:t>
            </a:r>
            <a:r>
              <a:rPr lang="en-US" dirty="0" smtClean="0"/>
              <a:t>mg/</a:t>
            </a:r>
            <a:r>
              <a:rPr lang="el-GR" dirty="0" smtClean="0"/>
              <a:t>ημέρα)</a:t>
            </a:r>
          </a:p>
          <a:p>
            <a:pPr lvl="1"/>
            <a:r>
              <a:rPr lang="el-GR" dirty="0" smtClean="0"/>
              <a:t>84% ύφεση της μη άτυπης υπερπλασίας</a:t>
            </a:r>
          </a:p>
          <a:p>
            <a:pPr lvl="1"/>
            <a:r>
              <a:rPr lang="el-GR" dirty="0" smtClean="0"/>
              <a:t>50% ύφεση της άτυπης υπερπλασίας</a:t>
            </a:r>
          </a:p>
          <a:p>
            <a:r>
              <a:rPr lang="el-GR" dirty="0" smtClean="0"/>
              <a:t>Οξική μεγεστρόλη (160</a:t>
            </a:r>
            <a:r>
              <a:rPr lang="en-US" dirty="0" smtClean="0"/>
              <a:t>mg/</a:t>
            </a:r>
            <a:r>
              <a:rPr lang="el-GR" dirty="0" smtClean="0"/>
              <a:t>ημέρα) ή οξική </a:t>
            </a:r>
            <a:r>
              <a:rPr lang="el-GR" dirty="0" err="1" smtClean="0"/>
              <a:t>μεδροξυπρογεστερόνη</a:t>
            </a:r>
            <a:r>
              <a:rPr lang="el-GR" dirty="0" smtClean="0"/>
              <a:t> (</a:t>
            </a:r>
            <a:r>
              <a:rPr lang="en-US" dirty="0" smtClean="0"/>
              <a:t>200 mg/</a:t>
            </a:r>
            <a:r>
              <a:rPr lang="el-GR" dirty="0" smtClean="0"/>
              <a:t>ημέρα)</a:t>
            </a:r>
          </a:p>
          <a:p>
            <a:pPr lvl="1"/>
            <a:r>
              <a:rPr lang="el-GR" dirty="0" smtClean="0"/>
              <a:t>94% ύφεση της άτυπης υπερπλασίας</a:t>
            </a:r>
          </a:p>
          <a:p>
            <a:pPr lvl="1"/>
            <a:r>
              <a:rPr lang="el-GR" dirty="0" smtClean="0"/>
              <a:t>75% ύφεση του καλά διαφοροποιημένου καρκινώματος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432041" y="1683586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Πρόοδος σε καρκίνο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2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Καρκίνος ενδομητρίου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Κίνδυνος 2.4% </a:t>
            </a:r>
            <a:r>
              <a:rPr lang="el-GR" dirty="0" err="1" smtClean="0"/>
              <a:t>εφ</a:t>
            </a:r>
            <a:r>
              <a:rPr lang="el-GR" dirty="0" smtClean="0"/>
              <a:t> όρου ζωής</a:t>
            </a:r>
          </a:p>
          <a:p>
            <a:r>
              <a:rPr lang="el-GR" dirty="0" smtClean="0"/>
              <a:t>Δύο τύποι καρκίνου	</a:t>
            </a:r>
          </a:p>
          <a:p>
            <a:pPr lvl="2"/>
            <a:r>
              <a:rPr lang="el-GR" dirty="0" smtClean="0"/>
              <a:t>Τύπος Ι (</a:t>
            </a:r>
            <a:r>
              <a:rPr lang="el-GR" dirty="0" err="1" smtClean="0"/>
              <a:t>ορμονοεξαρτώμενος</a:t>
            </a:r>
            <a:r>
              <a:rPr lang="el-GR" dirty="0" smtClean="0"/>
              <a:t>) (συχνές μεταλλάξεις </a:t>
            </a:r>
            <a:r>
              <a:rPr lang="en-US" dirty="0" smtClean="0"/>
              <a:t>PTEN)</a:t>
            </a:r>
            <a:r>
              <a:rPr lang="el-GR" dirty="0" smtClean="0"/>
              <a:t> </a:t>
            </a:r>
            <a:r>
              <a:rPr lang="el-GR" dirty="0" smtClean="0">
                <a:sym typeface="Wingdings" panose="05000000000000000000" pitchFamily="2" charset="2"/>
              </a:rPr>
              <a:t> καλή πρόγνωση</a:t>
            </a: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Τύπος ΙΙ (μη </a:t>
            </a:r>
            <a:r>
              <a:rPr lang="el-GR" dirty="0" err="1" smtClean="0">
                <a:sym typeface="Wingdings" panose="05000000000000000000" pitchFamily="2" charset="2"/>
              </a:rPr>
              <a:t>ορμονοεξαρτώμενος</a:t>
            </a:r>
            <a:r>
              <a:rPr lang="el-GR" dirty="0" smtClean="0">
                <a:sym typeface="Wingdings" panose="05000000000000000000" pitchFamily="2" charset="2"/>
              </a:rPr>
              <a:t>)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l-GR" dirty="0" smtClean="0">
                <a:sym typeface="Wingdings" panose="05000000000000000000" pitchFamily="2" charset="2"/>
              </a:rPr>
              <a:t>συχνές μεταλλάξεις </a:t>
            </a:r>
            <a:r>
              <a:rPr lang="en-US" dirty="0" smtClean="0">
                <a:sym typeface="Wingdings" panose="05000000000000000000" pitchFamily="2" charset="2"/>
              </a:rPr>
              <a:t>p53)</a:t>
            </a:r>
            <a:r>
              <a:rPr lang="el-GR" dirty="0" smtClean="0">
                <a:sym typeface="Wingdings" panose="05000000000000000000" pitchFamily="2" charset="2"/>
              </a:rPr>
              <a:t>  επιθετικός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l-GR" dirty="0" err="1" smtClean="0">
                <a:sym typeface="Wingdings" panose="05000000000000000000" pitchFamily="2" charset="2"/>
              </a:rPr>
              <a:t>Ταμοξιφαίνη</a:t>
            </a:r>
            <a:r>
              <a:rPr lang="el-GR" dirty="0" smtClean="0">
                <a:sym typeface="Wingdings" panose="05000000000000000000" pitchFamily="2" charset="2"/>
              </a:rPr>
              <a:t>, παχυσαρκία, σακχαρώδης διαβήτης, κάπνισμα, ΘΟΥ αυξάνουν τον κίνδυνο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Επέκταση κατά συνέχεια ιστού, </a:t>
            </a:r>
            <a:r>
              <a:rPr lang="el-GR" dirty="0" err="1" smtClean="0">
                <a:sym typeface="Wingdings" panose="05000000000000000000" pitchFamily="2" charset="2"/>
              </a:rPr>
              <a:t>λεμφαγγειακά</a:t>
            </a:r>
            <a:r>
              <a:rPr lang="el-GR" dirty="0" smtClean="0">
                <a:sym typeface="Wingdings" panose="05000000000000000000" pitchFamily="2" charset="2"/>
              </a:rPr>
              <a:t>, </a:t>
            </a:r>
            <a:r>
              <a:rPr lang="el-GR" dirty="0" err="1" smtClean="0">
                <a:sym typeface="Wingdings" panose="05000000000000000000" pitchFamily="2" charset="2"/>
              </a:rPr>
              <a:t>ενδοπεριτοναϊκά</a:t>
            </a:r>
            <a:r>
              <a:rPr lang="el-GR" dirty="0" smtClean="0">
                <a:sym typeface="Wingdings" panose="05000000000000000000" pitchFamily="2" charset="2"/>
              </a:rPr>
              <a:t> από φολίδες κυττάρων και αγγειακά. Οι βλάβες </a:t>
            </a:r>
            <a:r>
              <a:rPr lang="en-US" dirty="0" smtClean="0">
                <a:sym typeface="Wingdings" panose="05000000000000000000" pitchFamily="2" charset="2"/>
              </a:rPr>
              <a:t>grade 3</a:t>
            </a:r>
            <a:r>
              <a:rPr lang="el-GR" dirty="0" smtClean="0">
                <a:sym typeface="Wingdings" panose="05000000000000000000" pitchFamily="2" charset="2"/>
              </a:rPr>
              <a:t> μπορούν να επεκταθούν στους </a:t>
            </a:r>
            <a:r>
              <a:rPr lang="el-GR" dirty="0" err="1" smtClean="0">
                <a:sym typeface="Wingdings" panose="05000000000000000000" pitchFamily="2" charset="2"/>
              </a:rPr>
              <a:t>παραορτικούς</a:t>
            </a:r>
            <a:r>
              <a:rPr lang="el-GR" dirty="0" smtClean="0">
                <a:sym typeface="Wingdings" panose="05000000000000000000" pitchFamily="2" charset="2"/>
              </a:rPr>
              <a:t> λεμφαδένες χωρίς να παρατηρούνται ενδιάμεσες εντοπίσεις.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81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Ενδομητριοειδές</a:t>
            </a:r>
            <a:r>
              <a:rPr lang="el-GR" dirty="0" smtClean="0"/>
              <a:t> </a:t>
            </a:r>
            <a:r>
              <a:rPr lang="el-GR" dirty="0" err="1" smtClean="0"/>
              <a:t>αδενοκαρκίνωμα</a:t>
            </a:r>
            <a:r>
              <a:rPr lang="el-GR" dirty="0" smtClean="0"/>
              <a:t> (80%)</a:t>
            </a:r>
          </a:p>
          <a:p>
            <a:pPr lvl="1"/>
            <a:r>
              <a:rPr lang="en-US" dirty="0" smtClean="0"/>
              <a:t>Grade I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l-GR" dirty="0" smtClean="0">
                <a:sym typeface="Wingdings" panose="05000000000000000000" pitchFamily="2" charset="2"/>
              </a:rPr>
              <a:t>5% του όγκου έχει συμπαγή διαφοροποίηση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Grade II </a:t>
            </a:r>
            <a:r>
              <a:rPr lang="el-GR" dirty="0" smtClean="0">
                <a:sym typeface="Wingdings" panose="05000000000000000000" pitchFamily="2" charset="2"/>
              </a:rPr>
              <a:t> 6-50% του όγκου έ</a:t>
            </a:r>
            <a:r>
              <a:rPr lang="el-GR" dirty="0">
                <a:sym typeface="Wingdings" panose="05000000000000000000" pitchFamily="2" charset="2"/>
              </a:rPr>
              <a:t>χει συμπαγή </a:t>
            </a:r>
            <a:r>
              <a:rPr lang="el-GR" dirty="0" smtClean="0">
                <a:sym typeface="Wingdings" panose="05000000000000000000" pitchFamily="2" charset="2"/>
              </a:rPr>
              <a:t>διαφοροποίηση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Grade III  &gt;50% </a:t>
            </a:r>
            <a:r>
              <a:rPr lang="el-GR" dirty="0">
                <a:sym typeface="Wingdings" panose="05000000000000000000" pitchFamily="2" charset="2"/>
              </a:rPr>
              <a:t>του όγκου έχει συμπαγή διαφοροποίηση</a:t>
            </a:r>
          </a:p>
          <a:p>
            <a:r>
              <a:rPr lang="el-GR" dirty="0" smtClean="0"/>
              <a:t>Βλεννώδες καρκίνωμα (5%)</a:t>
            </a:r>
          </a:p>
          <a:p>
            <a:r>
              <a:rPr lang="el-GR" dirty="0" smtClean="0"/>
              <a:t>Ορώδες </a:t>
            </a:r>
            <a:r>
              <a:rPr lang="el-GR" dirty="0" err="1" smtClean="0"/>
              <a:t>θηλώδες</a:t>
            </a:r>
            <a:r>
              <a:rPr lang="el-GR" dirty="0" smtClean="0"/>
              <a:t> καρκίνωμα (3-4%)</a:t>
            </a:r>
          </a:p>
          <a:p>
            <a:r>
              <a:rPr lang="el-GR" dirty="0" err="1" smtClean="0"/>
              <a:t>Διαυγοκυτταρικό</a:t>
            </a:r>
            <a:r>
              <a:rPr lang="el-GR" dirty="0" smtClean="0"/>
              <a:t> καρκίνωμα (&lt;5%)</a:t>
            </a:r>
          </a:p>
          <a:p>
            <a:r>
              <a:rPr lang="el-GR" dirty="0" err="1" smtClean="0"/>
              <a:t>Ακανθοκυτταρικό</a:t>
            </a:r>
            <a:r>
              <a:rPr lang="el-GR" dirty="0" smtClean="0"/>
              <a:t> καρκίνωμα</a:t>
            </a:r>
            <a:endParaRPr lang="el-GR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335902" y="2052918"/>
            <a:ext cx="500439" cy="343348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65000">
                <a:srgbClr val="FFC000"/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692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03353" y="-49087"/>
            <a:ext cx="2555926" cy="5390221"/>
          </a:xfrm>
          <a:prstGeom prst="rect">
            <a:avLst/>
          </a:prstGeom>
        </p:spPr>
      </p:pic>
      <p:pic>
        <p:nvPicPr>
          <p:cNvPr id="5122" name="Picture 2" descr="http://www.laobgyns.com/wp-content/uploads/2014/02/los-angeles-dilation-and-curet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7" y="1499855"/>
            <a:ext cx="4874085" cy="50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ynecendoscopy.org/articles/2009/1/2/images/JGynecEndoscSurg_2009_1_2_89_71614_f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05" y="4135859"/>
            <a:ext cx="5390222" cy="25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57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</TotalTime>
  <Words>242</Words>
  <Application>Microsoft Office PowerPoint</Application>
  <PresentationFormat>Ευρεία οθόνη</PresentationFormat>
  <Paragraphs>64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Ιόν</vt:lpstr>
      <vt:lpstr>Καλοήθεις και κακοήθεις παθήσεις του σώματος της μήτρας</vt:lpstr>
      <vt:lpstr>Ινομυώματα </vt:lpstr>
      <vt:lpstr>Ινομυώματα (τύποι εκφυλίσεων)</vt:lpstr>
      <vt:lpstr>Αδενομύωση </vt:lpstr>
      <vt:lpstr>Πολύποδες ενδομητρίου</vt:lpstr>
      <vt:lpstr>Υπερπλασία ενδομητρίου</vt:lpstr>
      <vt:lpstr>Καρκίνος ενδομητρίου</vt:lpstr>
      <vt:lpstr>Τύποι</vt:lpstr>
      <vt:lpstr>Διάγνωση</vt:lpstr>
      <vt:lpstr>Σταδιοποίηση</vt:lpstr>
      <vt:lpstr>Παρουσίαση του PowerPoint</vt:lpstr>
      <vt:lpstr>Παρουσίαση του PowerPoint</vt:lpstr>
      <vt:lpstr>Σάρκωμα μήτρας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Καλοήθεις και κακοήθεις παθήσεις του σώματος της μήτρας</dc:title>
  <dc:creator>Vasilis Pergialiotis</dc:creator>
  <cp:lastModifiedBy>Vasilis Pergialiotis</cp:lastModifiedBy>
  <cp:revision>10</cp:revision>
  <dcterms:created xsi:type="dcterms:W3CDTF">2016-04-05T06:15:55Z</dcterms:created>
  <dcterms:modified xsi:type="dcterms:W3CDTF">2017-05-02T09:31:37Z</dcterms:modified>
</cp:coreProperties>
</file>