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96" r:id="rId12"/>
    <p:sldId id="297" r:id="rId13"/>
    <p:sldId id="298" r:id="rId14"/>
    <p:sldId id="283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9" r:id="rId29"/>
    <p:sldId id="301" r:id="rId30"/>
    <p:sldId id="300" r:id="rId31"/>
    <p:sldId id="302" r:id="rId32"/>
    <p:sldId id="303" r:id="rId33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05" d="100"/>
          <a:sy n="105" d="100"/>
        </p:scale>
        <p:origin x="120" y="22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98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E3D98B-4C74-4B65-9A09-16684E44FBB8}" type="datetime1">
              <a:rPr lang="el-GR" smtClean="0"/>
              <a:t>1/4/2017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8D7F65E-2B69-4055-99AA-8979E6A306D2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ναλλακτ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64E99DB1-942B-4988-9E38-5312882C5236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3731130D-EA00-404D-A00E-1277EAC0AC9D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69EAEA6E-5138-4C58-B11A-BCBFCE284336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4EB98DA-1B2F-42B4-9644-933721FE2356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0B80B855-2A3A-4A96-B72D-B8F9E03EF80B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0D98C8DB-15FC-4AE0-8A27-EF4E2E125511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E41A7D1D-1E6E-458E-86B8-E8558C74EBBB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B51AB20E-D089-49F3-A104-D2EBC12A6F15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2D1D26D-4002-49C7-80E9-C79C1C3DD9A6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BA529F3A-AC0D-476D-8927-63D67DFFB794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73DC947-9CD0-444C-A5AF-63CB7A113CE9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A415-5AA1-49F7-BA94-42D8A8F9BBDB}" type="datetime1">
              <a:rPr lang="el-GR" smtClean="0"/>
              <a:pPr/>
              <a:t>1/4/2017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p:transition spd="slow">
    <p:wip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21804" y="764704"/>
            <a:ext cx="8839201" cy="935360"/>
          </a:xfrm>
        </p:spPr>
        <p:txBody>
          <a:bodyPr rtlCol="0"/>
          <a:lstStyle/>
          <a:p>
            <a:pPr rtl="0"/>
            <a:r>
              <a:rPr lang="el-GR" dirty="0"/>
              <a:t>Καισαρική τομή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820" y="1916832"/>
            <a:ext cx="5440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chemeClr val="bg2">
                    <a:lumMod val="75000"/>
                  </a:schemeClr>
                </a:solidFill>
              </a:rPr>
              <a:t>Αναπ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l-GR" dirty="0" err="1">
                <a:solidFill>
                  <a:schemeClr val="bg2">
                    <a:lumMod val="75000"/>
                  </a:schemeClr>
                </a:solidFill>
              </a:rPr>
              <a:t>Καθηγ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. Χαράλαμπος </a:t>
            </a:r>
            <a:r>
              <a:rPr lang="el-GR" dirty="0" err="1">
                <a:solidFill>
                  <a:schemeClr val="bg2">
                    <a:lumMod val="75000"/>
                  </a:schemeClr>
                </a:solidFill>
              </a:rPr>
              <a:t>Χρέλιας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Γ` Μαιευτική Γυναικολογική Κλινική</a:t>
            </a:r>
          </a:p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Εθνικό και Καποδιστριακό Πανεπιστήμιο Αθηνών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Σχετικές ενδείξεις καισαρικής τομής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ανώμαλη προβολή του εμβρύου (ισχιακή, υψηλή κάθετη, </a:t>
            </a:r>
            <a:r>
              <a:rPr lang="el-GR" dirty="0" err="1"/>
              <a:t>ασυγκλιτισμός</a:t>
            </a:r>
            <a:r>
              <a:rPr lang="el-GR" dirty="0"/>
              <a:t>), </a:t>
            </a:r>
          </a:p>
          <a:p>
            <a:r>
              <a:rPr lang="el-GR" dirty="0" err="1"/>
              <a:t>μακροσωμία</a:t>
            </a:r>
            <a:r>
              <a:rPr lang="el-GR" dirty="0"/>
              <a:t>, </a:t>
            </a:r>
          </a:p>
          <a:p>
            <a:r>
              <a:rPr lang="el-GR" dirty="0"/>
              <a:t>έμβρυο άνω των 4500 γραμμαρίων (4000 γραμμάρια επί κύησης </a:t>
            </a:r>
            <a:r>
              <a:rPr lang="el-GR" dirty="0" err="1"/>
              <a:t>επιπλεγμένης</a:t>
            </a:r>
            <a:r>
              <a:rPr lang="el-GR" dirty="0"/>
              <a:t> από ΣΔ), </a:t>
            </a:r>
          </a:p>
          <a:p>
            <a:r>
              <a:rPr lang="el-GR" dirty="0"/>
              <a:t>ανωμαλίες του εμβρύου (υδροκέφαλος, καρδιοπάθεια), </a:t>
            </a:r>
          </a:p>
          <a:p>
            <a:r>
              <a:rPr lang="el-GR" dirty="0" err="1"/>
              <a:t>πολύδυμη</a:t>
            </a:r>
            <a:r>
              <a:rPr lang="el-GR" dirty="0"/>
              <a:t> κύηση (το οδηγό νεογνό είναι σε μη κεφαλική προβολή), </a:t>
            </a:r>
          </a:p>
          <a:p>
            <a:r>
              <a:rPr lang="el-GR" dirty="0"/>
              <a:t>Ενδομήτρια υπολειπόμενη ανάπτυξη εμβρύου (</a:t>
            </a:r>
            <a:r>
              <a:rPr lang="en-US" dirty="0"/>
              <a:t>FGR)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23988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Προαπαιτούμενα</a:t>
            </a:r>
            <a:r>
              <a:rPr lang="el-GR" dirty="0"/>
              <a:t> μέτρα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Λήψη διασταύρωσης αίματος</a:t>
            </a:r>
          </a:p>
          <a:p>
            <a:r>
              <a:rPr lang="el-GR" dirty="0"/>
              <a:t>Εισαγωγή </a:t>
            </a:r>
            <a:r>
              <a:rPr lang="el-GR" dirty="0" err="1"/>
              <a:t>φλεβοκαθετήρα</a:t>
            </a:r>
            <a:r>
              <a:rPr lang="el-GR" dirty="0"/>
              <a:t> με μεγάλο αυλό </a:t>
            </a:r>
          </a:p>
          <a:p>
            <a:r>
              <a:rPr lang="el-GR" dirty="0"/>
              <a:t>Χορήγηση αντιβιοτικών </a:t>
            </a:r>
          </a:p>
          <a:p>
            <a:r>
              <a:rPr lang="el-GR" dirty="0"/>
              <a:t>Επιθυμητή η </a:t>
            </a:r>
            <a:r>
              <a:rPr lang="el-GR" dirty="0" err="1"/>
              <a:t>επισκληρίδιος</a:t>
            </a:r>
            <a:r>
              <a:rPr lang="el-GR" dirty="0"/>
              <a:t> αναισθησία</a:t>
            </a:r>
          </a:p>
        </p:txBody>
      </p:sp>
    </p:spTree>
    <p:extLst>
      <p:ext uri="{BB962C8B-B14F-4D97-AF65-F5344CB8AC3E}">
        <p14:creationId xmlns:p14="http://schemas.microsoft.com/office/powerpoint/2010/main" val="183581037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743744"/>
          </a:xfrm>
        </p:spPr>
        <p:txBody>
          <a:bodyPr/>
          <a:lstStyle/>
          <a:p>
            <a:r>
              <a:rPr lang="el-GR" dirty="0"/>
              <a:t>Συνηθέστερες τομές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189251"/>
            <a:ext cx="7344816" cy="5514369"/>
          </a:xfrm>
        </p:spPr>
      </p:pic>
    </p:spTree>
    <p:extLst>
      <p:ext uri="{BB962C8B-B14F-4D97-AF65-F5344CB8AC3E}">
        <p14:creationId xmlns:p14="http://schemas.microsoft.com/office/powerpoint/2010/main" val="39789493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τομών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904151"/>
              </p:ext>
            </p:extLst>
          </p:nvPr>
        </p:nvGraphicFramePr>
        <p:xfrm>
          <a:off x="1293813" y="1828800"/>
          <a:ext cx="96012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25599985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2382436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65862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Οριζόντια τομή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Κάθετη τομή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7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Αισθητικό αποτέλεσμα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1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Μετεγχειρητικό άλγος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6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Διάσπαση τομής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2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Μετεγχειρητική κήλη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9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Χρόνικο</a:t>
                      </a:r>
                      <a:r>
                        <a:rPr lang="el-GR" dirty="0"/>
                        <a:t> διάστημα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07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Πρόσβαση στην άνω κοιλία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1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Πρόσβαση στα παραμήτρια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89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Δυνατότητα </a:t>
                      </a:r>
                      <a:r>
                        <a:rPr lang="el-GR" dirty="0" err="1"/>
                        <a:t>πραγματοποιήσης</a:t>
                      </a:r>
                      <a:r>
                        <a:rPr lang="el-GR" dirty="0"/>
                        <a:t> υστερεκτομής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5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91853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1628800"/>
            <a:ext cx="7243647" cy="49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717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1628800"/>
            <a:ext cx="7472896" cy="50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738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1556792"/>
            <a:ext cx="7194360" cy="49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5204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Μαίευση του νεογνού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Κεφαλική προβολή – το χέρι τοποθετείται δια της τομής στην </a:t>
            </a:r>
            <a:r>
              <a:rPr lang="el-GR" dirty="0" err="1"/>
              <a:t>ενδομητρική</a:t>
            </a:r>
            <a:r>
              <a:rPr lang="el-GR" dirty="0"/>
              <a:t> και η κεφαλή ανυψώνεται με σκοπό τη μαίευσή της. Σε περιπτώσεις επιπλέουσας κεφαλής (</a:t>
            </a:r>
            <a:r>
              <a:rPr lang="el-GR" dirty="0" err="1"/>
              <a:t>υδράμνιο</a:t>
            </a:r>
            <a:r>
              <a:rPr lang="el-GR" dirty="0"/>
              <a:t>, </a:t>
            </a:r>
            <a:r>
              <a:rPr lang="el-GR" dirty="0" err="1"/>
              <a:t>προωρότητα</a:t>
            </a:r>
            <a:r>
              <a:rPr lang="el-GR" dirty="0"/>
              <a:t>) προτιμάται η χρήση εμβρυουλκού)</a:t>
            </a:r>
          </a:p>
          <a:p>
            <a:r>
              <a:rPr lang="el-GR" dirty="0"/>
              <a:t>Ισχιακή προβολή – απόδοση των άκρων </a:t>
            </a:r>
            <a:r>
              <a:rPr lang="el-GR" dirty="0" err="1"/>
              <a:t>πόδων</a:t>
            </a:r>
            <a:r>
              <a:rPr lang="el-GR" dirty="0"/>
              <a:t> και ακολούθως μαίευση του κυήματος ως επί ισχιακής προβολής</a:t>
            </a:r>
          </a:p>
          <a:p>
            <a:r>
              <a:rPr lang="el-GR" dirty="0"/>
              <a:t>Λοξό/εγκάρσιο σχήμα – μετασχηματισμός σε κάθετη προβολή (κεφαλική ή ισχιακή) και ακολούθως μαίευση</a:t>
            </a:r>
          </a:p>
          <a:p>
            <a:r>
              <a:rPr lang="el-GR" dirty="0"/>
              <a:t>Λοξό/εγκάρσιο σχήμα με </a:t>
            </a:r>
            <a:r>
              <a:rPr lang="el-GR" dirty="0" err="1"/>
              <a:t>ανυδράμνιο</a:t>
            </a:r>
            <a:r>
              <a:rPr lang="el-GR" dirty="0"/>
              <a:t> – συνήθως απαιτείται επέκταση της τομής</a:t>
            </a:r>
          </a:p>
        </p:txBody>
      </p:sp>
    </p:spTree>
    <p:extLst>
      <p:ext uri="{BB962C8B-B14F-4D97-AF65-F5344CB8AC3E}">
        <p14:creationId xmlns:p14="http://schemas.microsoft.com/office/powerpoint/2010/main" val="90914564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Σύγκλειση τομής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 την απόδοση του κυήματος ξεκινάει η χορήγηση </a:t>
            </a:r>
            <a:r>
              <a:rPr lang="el-GR" dirty="0" err="1"/>
              <a:t>μητροσυσπαστικών</a:t>
            </a:r>
            <a:r>
              <a:rPr lang="el-GR" dirty="0"/>
              <a:t> (</a:t>
            </a:r>
            <a:r>
              <a:rPr lang="el-GR" dirty="0" err="1"/>
              <a:t>ωκυτοκίνης</a:t>
            </a:r>
            <a:r>
              <a:rPr lang="el-GR" dirty="0"/>
              <a:t>)</a:t>
            </a:r>
          </a:p>
          <a:p>
            <a:r>
              <a:rPr lang="el-GR" dirty="0"/>
              <a:t>Σύγκλειση μήτρας σε ένα ή δύο στρώματα με συνεχή ή μεμονωμένες ραφές με/ή χωρίς συρραφή της </a:t>
            </a:r>
            <a:r>
              <a:rPr lang="el-GR" dirty="0" err="1"/>
              <a:t>κυστεομητρική</a:t>
            </a:r>
            <a:r>
              <a:rPr lang="el-GR" dirty="0"/>
              <a:t> πτυχής</a:t>
            </a:r>
          </a:p>
          <a:p>
            <a:r>
              <a:rPr lang="el-GR" dirty="0"/>
              <a:t>Σύγκλειση κοιλίας κατά στρώματα (η συρραφή του περιτοναίου δεν είναι απαραίτητη)</a:t>
            </a:r>
          </a:p>
        </p:txBody>
      </p:sp>
    </p:spTree>
    <p:extLst>
      <p:ext uri="{BB962C8B-B14F-4D97-AF65-F5344CB8AC3E}">
        <p14:creationId xmlns:p14="http://schemas.microsoft.com/office/powerpoint/2010/main" val="274180072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καισαρικής τομής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Pfannenstiel</a:t>
            </a:r>
            <a:r>
              <a:rPr lang="el-GR" b="1" dirty="0"/>
              <a:t>. </a:t>
            </a:r>
            <a:r>
              <a:rPr lang="el-GR" dirty="0"/>
              <a:t>Η επέμβαση ξεκινά με την τομή του φέρει το όνομα του εμπνευστή της και γίνεται διατομή της </a:t>
            </a:r>
            <a:r>
              <a:rPr lang="el-GR" dirty="0" err="1"/>
              <a:t>περιτονίας</a:t>
            </a:r>
            <a:r>
              <a:rPr lang="el-GR" dirty="0"/>
              <a:t> και του περιτοναίου με τέμνοντα χειρουργικά εργαλεία (νυστέρι και ψαλίδι). Η σύγκλειση της μήτρας γίνεται σε δύο συνεχή στρώματα και ακολουθεί η σύγκλειση όλων των στρωμάτων του προσθίου κοιλιακού τοιχώματος σε συνεχή ραφή.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10889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53852" y="908720"/>
            <a:ext cx="9601200" cy="5040560"/>
          </a:xfrm>
        </p:spPr>
        <p:txBody>
          <a:bodyPr/>
          <a:lstStyle/>
          <a:p>
            <a:r>
              <a:rPr lang="el-GR" dirty="0"/>
              <a:t>Ως καισαρική τομή ορίζεται η </a:t>
            </a:r>
            <a:r>
              <a:rPr lang="el-GR" dirty="0" err="1"/>
              <a:t>διακοιλιακή</a:t>
            </a:r>
            <a:r>
              <a:rPr lang="el-GR" dirty="0"/>
              <a:t> μαίευση του νεογνού.</a:t>
            </a:r>
          </a:p>
          <a:p>
            <a:r>
              <a:rPr lang="el-GR" dirty="0"/>
              <a:t>Η πρώτη αναφορά στην ανθρώπινη ιστορία βρίσκεται στον κώδικα του </a:t>
            </a:r>
            <a:r>
              <a:rPr lang="en-US" dirty="0"/>
              <a:t>Hammurabi </a:t>
            </a:r>
            <a:r>
              <a:rPr lang="el-GR" dirty="0"/>
              <a:t>στην αρχαία Βαβυλώνα (1795-1750 π.χ.).</a:t>
            </a:r>
          </a:p>
          <a:p>
            <a:r>
              <a:rPr lang="el-GR" dirty="0"/>
              <a:t>Έκτοτε η πρακτική της παρέμεινε σποραδική μέχρι το 19</a:t>
            </a:r>
            <a:r>
              <a:rPr lang="el-GR" baseline="30000" dirty="0"/>
              <a:t>ο</a:t>
            </a:r>
            <a:r>
              <a:rPr lang="el-GR" dirty="0"/>
              <a:t> αιώνα οπότε και διενεργήθηκε η πρώτη σύγχρονη καταγεγραμμένη ΚΤ διενεργήθηκε από το </a:t>
            </a:r>
            <a:r>
              <a:rPr lang="el-GR" dirty="0" err="1"/>
              <a:t>John</a:t>
            </a:r>
            <a:r>
              <a:rPr lang="el-GR" dirty="0"/>
              <a:t> </a:t>
            </a:r>
            <a:r>
              <a:rPr lang="el-GR" dirty="0" err="1"/>
              <a:t>Lambret</a:t>
            </a:r>
            <a:r>
              <a:rPr lang="el-GR" dirty="0"/>
              <a:t> </a:t>
            </a:r>
            <a:r>
              <a:rPr lang="el-GR" dirty="0" err="1"/>
              <a:t>Richmond</a:t>
            </a:r>
            <a:r>
              <a:rPr lang="el-GR" dirty="0"/>
              <a:t> στις 22 Απριλίου 1827 σε μία </a:t>
            </a:r>
            <a:r>
              <a:rPr lang="el-GR" dirty="0" err="1"/>
              <a:t>πρωτοτόκο</a:t>
            </a:r>
            <a:r>
              <a:rPr lang="el-GR" dirty="0"/>
              <a:t> με </a:t>
            </a:r>
            <a:r>
              <a:rPr lang="el-GR" dirty="0" err="1"/>
              <a:t>προεκλαμψία</a:t>
            </a:r>
            <a:r>
              <a:rPr lang="el-GR" dirty="0"/>
              <a:t>. </a:t>
            </a:r>
          </a:p>
          <a:p>
            <a:r>
              <a:rPr lang="el-GR" dirty="0"/>
              <a:t>Στην Ελλάδα το 1893 ο ιατρός Χατζηγιάννης πραγματοποίησε την πρώτη καισαρική στο Θεραπευτήριο «Κυριακίδου» στην Κηφισιά.</a:t>
            </a:r>
          </a:p>
          <a:p>
            <a:r>
              <a:rPr lang="el-GR" dirty="0"/>
              <a:t>Η κλασσική τεχνική της οποίας της παραλλαγές ακολουθούμε μέχρι και σήμερα αναπτύχθηκε από τον καθηγητή Μαιευτικής και Γυναικολογίας Κωνσταντίνο Λούρο (1915-1922).  </a:t>
            </a:r>
          </a:p>
        </p:txBody>
      </p:sp>
    </p:spTree>
    <p:extLst>
      <p:ext uri="{BB962C8B-B14F-4D97-AF65-F5344CB8AC3E}">
        <p14:creationId xmlns:p14="http://schemas.microsoft.com/office/powerpoint/2010/main" val="269658689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καισαρικής τομής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Pelosi</a:t>
            </a:r>
            <a:r>
              <a:rPr lang="el-GR" b="1" dirty="0"/>
              <a:t>. </a:t>
            </a:r>
            <a:r>
              <a:rPr lang="el-GR" dirty="0"/>
              <a:t>Η τομή του δέρματος είναι τύπου </a:t>
            </a:r>
            <a:r>
              <a:rPr lang="en-US" dirty="0" err="1"/>
              <a:t>Pfannenstiel</a:t>
            </a:r>
            <a:r>
              <a:rPr lang="en-US" dirty="0"/>
              <a:t> </a:t>
            </a:r>
            <a:r>
              <a:rPr lang="el-GR" dirty="0"/>
              <a:t>και η διάνοιξη της </a:t>
            </a:r>
            <a:r>
              <a:rPr lang="el-GR" dirty="0" err="1"/>
              <a:t>περιτονίας</a:t>
            </a:r>
            <a:r>
              <a:rPr lang="el-GR" dirty="0"/>
              <a:t> γίνεται με τη χρήση της διαθερμίας. Η διάνοιξη του περιτοναίου γίνεται δακτυλικά και η </a:t>
            </a:r>
            <a:r>
              <a:rPr lang="el-GR" dirty="0" err="1"/>
              <a:t>κυστεομητρική</a:t>
            </a:r>
            <a:r>
              <a:rPr lang="el-GR" dirty="0"/>
              <a:t> πτυχή δεν </a:t>
            </a:r>
            <a:r>
              <a:rPr lang="el-GR" dirty="0" err="1"/>
              <a:t>κατασπάται</a:t>
            </a:r>
            <a:r>
              <a:rPr lang="el-GR" dirty="0"/>
              <a:t> Η συρραφή της μήτρας γίνεται σε ένα συνεχές στρώμα, ενώ το επόμενο στρώμα που συρράπτεται είναι η περιτονία.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17301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καισαρικής τομής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Joel</a:t>
            </a:r>
            <a:r>
              <a:rPr lang="el-GR" b="1" dirty="0"/>
              <a:t>-</a:t>
            </a:r>
            <a:r>
              <a:rPr lang="en-US" b="1" dirty="0"/>
              <a:t>Cohen</a:t>
            </a:r>
            <a:r>
              <a:rPr lang="el-GR" b="1" dirty="0"/>
              <a:t>. </a:t>
            </a:r>
            <a:r>
              <a:rPr lang="el-GR" dirty="0"/>
              <a:t>Πραγματοποιείται η ομώνυμη τομή επί του δέρματος. Αρχικά πραγματοποιείται μικρή τομή επί της </a:t>
            </a:r>
            <a:r>
              <a:rPr lang="el-GR" dirty="0" err="1"/>
              <a:t>περιτονίας</a:t>
            </a:r>
            <a:r>
              <a:rPr lang="el-GR" dirty="0"/>
              <a:t> και ακολουθεί δακτυλική διάνοιξη. Όμοια, γίνεται δακτυλική διάνοιξη του περιτοναίου και ακολουθεί </a:t>
            </a:r>
            <a:r>
              <a:rPr lang="el-GR" dirty="0" err="1"/>
              <a:t>κατάσπαση</a:t>
            </a:r>
            <a:r>
              <a:rPr lang="el-GR" dirty="0"/>
              <a:t> της </a:t>
            </a:r>
            <a:r>
              <a:rPr lang="el-GR" dirty="0" err="1"/>
              <a:t>κυστεομητρικής</a:t>
            </a:r>
            <a:r>
              <a:rPr lang="el-GR" dirty="0"/>
              <a:t> πτυχής. Η συρραφή της μήτρας γίνεται σε ένα στρώμα με διακεκομμένες ραφές. Το περιτόναιο παραμένει ελεύθερο και η σύγκλειση της </a:t>
            </a:r>
            <a:r>
              <a:rPr lang="el-GR" dirty="0" err="1"/>
              <a:t>περιτονίας</a:t>
            </a:r>
            <a:r>
              <a:rPr lang="el-GR" dirty="0"/>
              <a:t> γίνεται με συνεχόμενη ή διακεκομμένη ραφή.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15500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καισαρικής τομής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Misgav</a:t>
            </a:r>
            <a:r>
              <a:rPr lang="el-GR" b="1" dirty="0"/>
              <a:t>-</a:t>
            </a:r>
            <a:r>
              <a:rPr lang="en-US" b="1" dirty="0" err="1"/>
              <a:t>Ladach</a:t>
            </a:r>
            <a:r>
              <a:rPr lang="el-GR" b="1" dirty="0"/>
              <a:t>.  </a:t>
            </a:r>
            <a:r>
              <a:rPr lang="el-GR" dirty="0"/>
              <a:t>Πραγματοποιείται τομή τύπου </a:t>
            </a:r>
            <a:r>
              <a:rPr lang="en-US" dirty="0"/>
              <a:t>Joel</a:t>
            </a:r>
            <a:r>
              <a:rPr lang="el-GR" dirty="0"/>
              <a:t>-</a:t>
            </a:r>
            <a:r>
              <a:rPr lang="en-US" dirty="0"/>
              <a:t>Cohen</a:t>
            </a:r>
            <a:r>
              <a:rPr lang="el-GR" dirty="0"/>
              <a:t>, ακολουθεί μικρή τομή στην περιτονία και δακτυλική διάνοιξη αυτής. Το  περιτόναιο ανοίγει δακτυλικά και ακολουθεί </a:t>
            </a:r>
            <a:r>
              <a:rPr lang="el-GR" dirty="0" err="1"/>
              <a:t>κατάσπαση</a:t>
            </a:r>
            <a:r>
              <a:rPr lang="el-GR" dirty="0"/>
              <a:t> της </a:t>
            </a:r>
            <a:r>
              <a:rPr lang="el-GR" dirty="0" err="1"/>
              <a:t>κυστεομητρικής</a:t>
            </a:r>
            <a:r>
              <a:rPr lang="el-GR" dirty="0"/>
              <a:t> πτυχής. Ο έλεγχος και συρραφή της μήτρας μετά τον τοκετό πραγματοποιείται εκτός της </a:t>
            </a:r>
            <a:r>
              <a:rPr lang="el-GR" dirty="0" err="1"/>
              <a:t>ενδοπεριτοναϊκής</a:t>
            </a:r>
            <a:r>
              <a:rPr lang="el-GR" dirty="0"/>
              <a:t> κοιλότητας. Η σύγκλειση του τοιχώματος της μήτρας πραγματοποιείται σε ένα στρώμα, το περιτόναιο παραμένει ως έχει και πραγματοποιείται απευθείας σύγκλειση </a:t>
            </a:r>
            <a:r>
              <a:rPr lang="el-GR" dirty="0" err="1"/>
              <a:t>περιτονίας</a:t>
            </a:r>
            <a:r>
              <a:rPr lang="el-GR" dirty="0"/>
              <a:t> σε συνεχή ραφή.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655051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καισαρικής τομής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Επέκταση τομών σε ειδικές περιπτώσεις. </a:t>
            </a:r>
            <a:r>
              <a:rPr lang="el-GR" dirty="0"/>
              <a:t>Σε σπάνιες περιπτώσεις αδυναμίας τοκετού του εμβρύου δια της κλασσικής τομής της καισαρικής τομής είναι δυνατό να απαιτηθεί η επέκτασή της με διατομή των ορθών κοιλιακών μυών, καθώς και με επέκταση της τομής στη μήτρα με τομές δίκην </a:t>
            </a:r>
            <a:r>
              <a:rPr lang="en-US" dirty="0"/>
              <a:t>J</a:t>
            </a:r>
            <a:r>
              <a:rPr lang="el-GR" dirty="0"/>
              <a:t>, </a:t>
            </a:r>
            <a:r>
              <a:rPr lang="en-US" dirty="0"/>
              <a:t>U</a:t>
            </a:r>
            <a:r>
              <a:rPr lang="el-GR" dirty="0"/>
              <a:t> και ανεστραμμένου Τ. Στις δύο πρώτες περιπτώσεις θα πρέπει να δίνεται ιδιαίτερη προσοχή στην επέκταση της τομής σε ικανή απόσταση από τους άνω κλάδους της μητριαίας αρτηρίας, οι οποίοι </a:t>
            </a:r>
            <a:r>
              <a:rPr lang="el-GR" dirty="0" err="1"/>
              <a:t>διαδράμουν</a:t>
            </a:r>
            <a:r>
              <a:rPr lang="el-GR" dirty="0"/>
              <a:t> στα πλάγια τοιχώματα της μήτρας και η διάνοιξη των οποίων συνδέεται με έντονη αιμορραγία</a:t>
            </a:r>
          </a:p>
        </p:txBody>
      </p:sp>
    </p:spTree>
    <p:extLst>
      <p:ext uri="{BB962C8B-B14F-4D97-AF65-F5344CB8AC3E}">
        <p14:creationId xmlns:p14="http://schemas.microsoft.com/office/powerpoint/2010/main" val="120107795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Αντενδείξεις καισαρικής τομής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Μη επιθυμία ασθενούς</a:t>
            </a:r>
          </a:p>
          <a:p>
            <a:r>
              <a:rPr lang="el-GR" dirty="0"/>
              <a:t>Σοβαρές διαταραχές μηχανισμού πήξης</a:t>
            </a:r>
          </a:p>
          <a:p>
            <a:r>
              <a:rPr lang="el-GR" dirty="0"/>
              <a:t>Αιμοδυναμική αστάθεια</a:t>
            </a:r>
          </a:p>
          <a:p>
            <a:r>
              <a:rPr lang="el-GR" dirty="0"/>
              <a:t>Νεκρό κύημα</a:t>
            </a:r>
          </a:p>
          <a:p>
            <a:r>
              <a:rPr lang="el-GR" dirty="0"/>
              <a:t>Κύηση &lt;24 εβδομάδων</a:t>
            </a:r>
          </a:p>
        </p:txBody>
      </p:sp>
    </p:spTree>
    <p:extLst>
      <p:ext uri="{BB962C8B-B14F-4D97-AF65-F5344CB8AC3E}">
        <p14:creationId xmlns:p14="http://schemas.microsoft.com/office/powerpoint/2010/main" val="110673449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Διεγχειρητικές</a:t>
            </a:r>
            <a:r>
              <a:rPr lang="el-GR" dirty="0"/>
              <a:t> επιπλοκές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Αιμορραγία</a:t>
            </a:r>
          </a:p>
          <a:p>
            <a:r>
              <a:rPr lang="el-GR" dirty="0"/>
              <a:t>Τραύμα παρακείμενων οργάνων</a:t>
            </a:r>
          </a:p>
          <a:p>
            <a:r>
              <a:rPr lang="el-GR" dirty="0"/>
              <a:t>Τραύμα στο νεογνό</a:t>
            </a:r>
          </a:p>
          <a:p>
            <a:r>
              <a:rPr lang="el-GR" dirty="0"/>
              <a:t>Αναισθησιολογικές επιπλοκές</a:t>
            </a:r>
          </a:p>
        </p:txBody>
      </p:sp>
    </p:spTree>
    <p:extLst>
      <p:ext uri="{BB962C8B-B14F-4D97-AF65-F5344CB8AC3E}">
        <p14:creationId xmlns:p14="http://schemas.microsoft.com/office/powerpoint/2010/main" val="24828880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Αντιμετώπιση αιμορραγίας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Χορήγηση </a:t>
            </a:r>
            <a:r>
              <a:rPr lang="el-GR" dirty="0" err="1"/>
              <a:t>ωκυτοκίνης</a:t>
            </a:r>
            <a:endParaRPr lang="el-GR" dirty="0"/>
          </a:p>
          <a:p>
            <a:r>
              <a:rPr lang="el-GR" dirty="0"/>
              <a:t>Χορήγηση </a:t>
            </a:r>
            <a:r>
              <a:rPr lang="el-GR" dirty="0" err="1"/>
              <a:t>εργομητρίνης</a:t>
            </a:r>
            <a:endParaRPr lang="el-GR" dirty="0"/>
          </a:p>
          <a:p>
            <a:r>
              <a:rPr lang="el-GR" dirty="0"/>
              <a:t>Χορήγηση </a:t>
            </a:r>
            <a:r>
              <a:rPr lang="el-GR" dirty="0" err="1"/>
              <a:t>προσταγλανδίνης</a:t>
            </a:r>
            <a:r>
              <a:rPr lang="el-GR" dirty="0"/>
              <a:t> </a:t>
            </a:r>
            <a:r>
              <a:rPr lang="en-US" dirty="0"/>
              <a:t>F2a</a:t>
            </a:r>
            <a:r>
              <a:rPr lang="el-GR" dirty="0"/>
              <a:t> (</a:t>
            </a:r>
            <a:r>
              <a:rPr lang="en-US" dirty="0" err="1"/>
              <a:t>Hemabate</a:t>
            </a:r>
            <a:r>
              <a:rPr lang="en-US" dirty="0"/>
              <a:t>)</a:t>
            </a:r>
          </a:p>
          <a:p>
            <a:r>
              <a:rPr lang="el-GR" dirty="0"/>
              <a:t>Χορήγηση </a:t>
            </a:r>
            <a:r>
              <a:rPr lang="el-GR" dirty="0" err="1"/>
              <a:t>καρμπετοκίνης</a:t>
            </a:r>
            <a:r>
              <a:rPr lang="el-GR" dirty="0"/>
              <a:t> (</a:t>
            </a:r>
            <a:r>
              <a:rPr lang="en-US" dirty="0" err="1"/>
              <a:t>Pabal</a:t>
            </a:r>
            <a:r>
              <a:rPr lang="en-US" dirty="0"/>
              <a:t>)</a:t>
            </a:r>
            <a:endParaRPr lang="el-GR" dirty="0"/>
          </a:p>
          <a:p>
            <a:endParaRPr lang="el-GR" dirty="0"/>
          </a:p>
          <a:p>
            <a:r>
              <a:rPr lang="el-GR" dirty="0"/>
              <a:t>Χειρουργική απολίνωση έσω λαγονίων αγγείων</a:t>
            </a:r>
          </a:p>
          <a:p>
            <a:r>
              <a:rPr lang="el-GR" dirty="0"/>
              <a:t>Εμβολισμός έσω λαγονίων αγγείων</a:t>
            </a:r>
          </a:p>
          <a:p>
            <a:r>
              <a:rPr lang="el-GR" dirty="0"/>
              <a:t>Μαιευτική υστερεκτομή (</a:t>
            </a:r>
            <a:r>
              <a:rPr lang="el-GR" dirty="0" err="1"/>
              <a:t>υφολική</a:t>
            </a:r>
            <a:r>
              <a:rPr lang="el-GR" dirty="0"/>
              <a:t>/ολική)</a:t>
            </a:r>
          </a:p>
        </p:txBody>
      </p:sp>
    </p:spTree>
    <p:extLst>
      <p:ext uri="{BB962C8B-B14F-4D97-AF65-F5344CB8AC3E}">
        <p14:creationId xmlns:p14="http://schemas.microsoft.com/office/powerpoint/2010/main" val="269162667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Μετεγχειρητικές επιπλοκές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Παραλυτικός ειλεός (παροδικός)</a:t>
            </a:r>
          </a:p>
          <a:p>
            <a:r>
              <a:rPr lang="el-GR" dirty="0"/>
              <a:t>Αναπνευστικές επιπλοκές</a:t>
            </a:r>
          </a:p>
          <a:p>
            <a:r>
              <a:rPr lang="el-GR" dirty="0"/>
              <a:t>Λοιμώξεις τραύματος</a:t>
            </a:r>
          </a:p>
          <a:p>
            <a:r>
              <a:rPr lang="el-GR" dirty="0"/>
              <a:t>Περιτονίτιδα</a:t>
            </a:r>
          </a:p>
          <a:p>
            <a:r>
              <a:rPr lang="el-GR" dirty="0"/>
              <a:t>Πυελικό απόστημα</a:t>
            </a:r>
          </a:p>
          <a:p>
            <a:r>
              <a:rPr lang="el-GR" dirty="0"/>
              <a:t>Εν τω βάθει φλεβική θρόμβωση/πνευμονική εμβολή</a:t>
            </a:r>
          </a:p>
          <a:p>
            <a:r>
              <a:rPr lang="el-GR" dirty="0"/>
              <a:t>Διάσπαση τραύματος</a:t>
            </a:r>
          </a:p>
        </p:txBody>
      </p:sp>
    </p:spTree>
    <p:extLst>
      <p:ext uri="{BB962C8B-B14F-4D97-AF65-F5344CB8AC3E}">
        <p14:creationId xmlns:p14="http://schemas.microsoft.com/office/powerpoint/2010/main" val="72159483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7828" y="-294320"/>
            <a:ext cx="9601200" cy="1143000"/>
          </a:xfrm>
        </p:spPr>
        <p:txBody>
          <a:bodyPr/>
          <a:lstStyle/>
          <a:p>
            <a:r>
              <a:rPr lang="el-GR" dirty="0"/>
              <a:t>Απώτερες επιπλοκές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7828" y="1052736"/>
            <a:ext cx="9601200" cy="4343400"/>
          </a:xfrm>
        </p:spPr>
        <p:txBody>
          <a:bodyPr/>
          <a:lstStyle/>
          <a:p>
            <a:pPr marL="0" indent="0">
              <a:buNone/>
            </a:pPr>
            <a:r>
              <a:rPr lang="el-GR" dirty="0" err="1"/>
              <a:t>Επιπωματικός</a:t>
            </a:r>
            <a:r>
              <a:rPr lang="el-GR" dirty="0"/>
              <a:t>/διεισδυτικός πλακούντας – αύξηση επίπτωσης κατά 3%, 11%, 40%, 61% και 67% σε ασθενείς με 1, 2, 3, 4 και 5 </a:t>
            </a:r>
            <a:r>
              <a:rPr lang="el-GR" dirty="0" err="1"/>
              <a:t>προηγηθείσες</a:t>
            </a:r>
            <a:r>
              <a:rPr lang="el-GR" dirty="0"/>
              <a:t> καισαρικές τομές αντίστοιχα</a:t>
            </a:r>
          </a:p>
        </p:txBody>
      </p:sp>
      <p:pic>
        <p:nvPicPr>
          <p:cNvPr id="3074" name="Picture 2" descr="Image result for placenta accr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2996952"/>
            <a:ext cx="63817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lacental po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6" y="2492896"/>
            <a:ext cx="46291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1563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εκπ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966158" y="450912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Ευχαριστώ</a:t>
            </a:r>
          </a:p>
        </p:txBody>
      </p:sp>
    </p:spTree>
    <p:extLst>
      <p:ext uri="{BB962C8B-B14F-4D97-AF65-F5344CB8AC3E}">
        <p14:creationId xmlns:p14="http://schemas.microsoft.com/office/powerpoint/2010/main" val="262978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5780" y="332656"/>
            <a:ext cx="9601200" cy="864096"/>
          </a:xfrm>
        </p:spPr>
        <p:txBody>
          <a:bodyPr/>
          <a:lstStyle/>
          <a:p>
            <a:r>
              <a:rPr lang="el-GR" dirty="0"/>
              <a:t>Ποσοστά καισαρικών τομών</a:t>
            </a:r>
          </a:p>
        </p:txBody>
      </p:sp>
      <p:pic>
        <p:nvPicPr>
          <p:cNvPr id="2050" name="Picture 2" descr="Image result for cesarean section rates w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12776"/>
            <a:ext cx="8280920" cy="53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1183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Ποσοστά καισαρικών τομών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παγκόσμιο επίπεδο πραγματοποιείται μεγάλη προσπάθεια ελάττωσης των ποσοστών καισαρικής τομής</a:t>
            </a:r>
          </a:p>
          <a:p>
            <a:r>
              <a:rPr lang="el-GR" dirty="0"/>
              <a:t>Ο Παγκόσμιος Οργανισμός Υγείας προτείνει ότι τα ποσοστά καισαρικών τομών θα πρέπει να κυμαίνονται μεταξύ 10 και 15% ώστε να εξασφαλίζεται σωστό </a:t>
            </a:r>
            <a:r>
              <a:rPr lang="el-GR" dirty="0" err="1"/>
              <a:t>περιγεννητικό</a:t>
            </a:r>
            <a:r>
              <a:rPr lang="el-GR" dirty="0"/>
              <a:t> αποτέλεσμα για τις μητέρες και τα νεογνά</a:t>
            </a:r>
          </a:p>
        </p:txBody>
      </p:sp>
    </p:spTree>
    <p:extLst>
      <p:ext uri="{BB962C8B-B14F-4D97-AF65-F5344CB8AC3E}">
        <p14:creationId xmlns:p14="http://schemas.microsoft.com/office/powerpoint/2010/main" val="30044011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καισαρικής τομής (μητρικές)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αποτυχία πρόκλησης τοκετού, </a:t>
            </a:r>
          </a:p>
          <a:p>
            <a:r>
              <a:rPr lang="el-GR" dirty="0"/>
              <a:t>αδυναμία προόδου τοκετού με αδύνατη τη διενέργεια επεμβατικού τοκετού (ανεπαρκής διαστολή και εξάλειψη, </a:t>
            </a:r>
            <a:r>
              <a:rPr lang="el-GR" dirty="0" err="1"/>
              <a:t>ανεμπέδωτο</a:t>
            </a:r>
            <a:r>
              <a:rPr lang="el-GR" dirty="0"/>
              <a:t> κύημα) </a:t>
            </a:r>
          </a:p>
          <a:p>
            <a:r>
              <a:rPr lang="el-GR" dirty="0"/>
              <a:t>αποτυχία επεμβατικού τοκετού, </a:t>
            </a:r>
          </a:p>
          <a:p>
            <a:r>
              <a:rPr lang="el-GR" dirty="0"/>
              <a:t>απόλυτη </a:t>
            </a:r>
            <a:r>
              <a:rPr lang="el-GR" dirty="0" err="1"/>
              <a:t>κεφαλοπυελική</a:t>
            </a:r>
            <a:r>
              <a:rPr lang="el-GR" dirty="0"/>
              <a:t> δυσαναλογία, </a:t>
            </a:r>
          </a:p>
          <a:p>
            <a:r>
              <a:rPr lang="el-GR" dirty="0"/>
              <a:t>βαρεία υπερτασική νόσος της κύησης (εκλαμψία, σύνδρομο HELLP)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2087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καισαρικής τομής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ρήξη μήτρας </a:t>
            </a:r>
          </a:p>
          <a:p>
            <a:r>
              <a:rPr lang="el-GR" dirty="0"/>
              <a:t>αποκόλληση του πλακούντα (κεντρική ή περιφερική)</a:t>
            </a:r>
          </a:p>
          <a:p>
            <a:r>
              <a:rPr lang="el-GR" dirty="0"/>
              <a:t> </a:t>
            </a:r>
            <a:r>
              <a:rPr lang="el-GR" dirty="0" err="1"/>
              <a:t>επιπωματικός</a:t>
            </a:r>
            <a:r>
              <a:rPr lang="el-GR" dirty="0"/>
              <a:t> πλακούντας</a:t>
            </a:r>
          </a:p>
          <a:p>
            <a:r>
              <a:rPr lang="el-GR" dirty="0"/>
              <a:t>πρόπτωση </a:t>
            </a:r>
            <a:r>
              <a:rPr lang="el-GR" dirty="0" err="1"/>
              <a:t>ομφαλίδος</a:t>
            </a:r>
            <a:endParaRPr lang="el-GR" dirty="0"/>
          </a:p>
          <a:p>
            <a:r>
              <a:rPr lang="el-GR" dirty="0"/>
              <a:t>απόφραξη τραχήλου (καρκίνος τραχήλου μήτρας, ινομύωμα)</a:t>
            </a:r>
          </a:p>
          <a:p>
            <a:r>
              <a:rPr lang="el-GR" dirty="0"/>
              <a:t>χειρουργική επέμβαση στη μήτρα (υψηλή κάθετη τομή, ιστορικό ρήξης μήτρας)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9595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καισαρικής τομής (εμβρυϊκές)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εγκάρσιο σχήμα, </a:t>
            </a:r>
          </a:p>
          <a:p>
            <a:r>
              <a:rPr lang="el-GR" dirty="0"/>
              <a:t>προσωπική προβολή, </a:t>
            </a:r>
          </a:p>
          <a:p>
            <a:r>
              <a:rPr lang="el-GR" dirty="0"/>
              <a:t>μετωπιαία προβολή, </a:t>
            </a:r>
          </a:p>
          <a:p>
            <a:r>
              <a:rPr lang="el-GR" dirty="0"/>
              <a:t>εμβρυική δυσχέρεια (παθολογικό </a:t>
            </a:r>
            <a:r>
              <a:rPr lang="el-GR" dirty="0" err="1"/>
              <a:t>καρδιοτοκογράφημα</a:t>
            </a:r>
            <a:r>
              <a:rPr lang="el-GR" dirty="0"/>
              <a:t> ή </a:t>
            </a:r>
            <a:r>
              <a:rPr lang="el-GR" dirty="0" err="1"/>
              <a:t>Doppler</a:t>
            </a:r>
            <a:r>
              <a:rPr lang="el-GR" dirty="0"/>
              <a:t>), </a:t>
            </a:r>
          </a:p>
          <a:p>
            <a:r>
              <a:rPr lang="el-GR" dirty="0"/>
              <a:t>ανωμαλίες της διάπλασης (δισχιδής ράχη, ιεροκοκκυγικό </a:t>
            </a:r>
            <a:r>
              <a:rPr lang="el-GR" dirty="0" err="1"/>
              <a:t>τεράτωμα</a:t>
            </a:r>
            <a:r>
              <a:rPr lang="el-GR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465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Σχετικές ενδείξεις καισαρικής τομής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err="1"/>
              <a:t>προηγηθείσα</a:t>
            </a:r>
            <a:r>
              <a:rPr lang="el-GR" dirty="0"/>
              <a:t> ΚΤ, </a:t>
            </a:r>
          </a:p>
          <a:p>
            <a:r>
              <a:rPr lang="el-GR" dirty="0"/>
              <a:t>παθολογία της μητέρας,</a:t>
            </a:r>
          </a:p>
          <a:p>
            <a:r>
              <a:rPr lang="el-GR" dirty="0"/>
              <a:t>ενεργός νόσος </a:t>
            </a:r>
            <a:r>
              <a:rPr lang="el-GR" dirty="0" err="1"/>
              <a:t>οξυτενών</a:t>
            </a:r>
            <a:r>
              <a:rPr lang="el-GR" dirty="0"/>
              <a:t> κονδυλωμάτων ή έρπητα (HSV) αιδοίου και κόλπου, </a:t>
            </a:r>
          </a:p>
          <a:p>
            <a:r>
              <a:rPr lang="el-GR" dirty="0"/>
              <a:t>μη θεραπευμένη λοίμωξη του κόλπου με ομάδας β στρεπτόκοκκο (GBS), </a:t>
            </a:r>
          </a:p>
          <a:p>
            <a:r>
              <a:rPr lang="el-GR" dirty="0"/>
              <a:t>HIV, </a:t>
            </a:r>
          </a:p>
          <a:p>
            <a:r>
              <a:rPr lang="el-GR" dirty="0"/>
              <a:t>ακραίες ηλικιακά ομάδες, </a:t>
            </a:r>
          </a:p>
          <a:p>
            <a:r>
              <a:rPr lang="el-GR" dirty="0"/>
              <a:t>συγγενής ανωμαλία της μήτρας (</a:t>
            </a:r>
            <a:r>
              <a:rPr lang="el-GR" dirty="0" err="1"/>
              <a:t>δίκερως</a:t>
            </a:r>
            <a:r>
              <a:rPr lang="el-GR" dirty="0"/>
              <a:t>, </a:t>
            </a:r>
            <a:r>
              <a:rPr lang="el-GR" dirty="0" err="1"/>
              <a:t>μονόκερως</a:t>
            </a:r>
            <a:r>
              <a:rPr lang="el-GR" dirty="0"/>
              <a:t>), </a:t>
            </a:r>
          </a:p>
          <a:p>
            <a:r>
              <a:rPr lang="el-GR" dirty="0"/>
              <a:t>σχετική </a:t>
            </a:r>
            <a:r>
              <a:rPr lang="el-GR" dirty="0" err="1"/>
              <a:t>κεφαλοπυελική</a:t>
            </a:r>
            <a:r>
              <a:rPr lang="el-GR" dirty="0"/>
              <a:t> δυσαναλογία.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66472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Σχετικές ενδείξεις καισαρικής τομής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χειρουργική επέμβαση στη μήτρα (πρόσφατη </a:t>
            </a:r>
            <a:r>
              <a:rPr lang="el-GR" dirty="0" err="1"/>
              <a:t>εκπυρήνιση</a:t>
            </a:r>
            <a:r>
              <a:rPr lang="el-GR" dirty="0"/>
              <a:t> </a:t>
            </a:r>
            <a:r>
              <a:rPr lang="el-GR" dirty="0" err="1"/>
              <a:t>ενδοτοιχωματικού</a:t>
            </a:r>
            <a:r>
              <a:rPr lang="el-GR" dirty="0"/>
              <a:t> ινομυώματος), </a:t>
            </a:r>
          </a:p>
          <a:p>
            <a:r>
              <a:rPr lang="el-GR" dirty="0"/>
              <a:t>ανωμαλίες του ομφαλίου λώρου και του πλακούντα (</a:t>
            </a:r>
            <a:r>
              <a:rPr lang="el-GR" dirty="0" err="1"/>
              <a:t>vasa</a:t>
            </a:r>
            <a:r>
              <a:rPr lang="el-GR" dirty="0"/>
              <a:t> </a:t>
            </a:r>
            <a:r>
              <a:rPr lang="el-GR" dirty="0" err="1"/>
              <a:t>previa</a:t>
            </a:r>
            <a:r>
              <a:rPr lang="el-GR" dirty="0"/>
              <a:t>, υμενώδης </a:t>
            </a:r>
            <a:r>
              <a:rPr lang="el-GR" dirty="0" err="1"/>
              <a:t>έκφυση</a:t>
            </a:r>
            <a:r>
              <a:rPr lang="el-GR" dirty="0"/>
              <a:t> ομφαλίου, μονήρης ομφαλική αρτηρία, βραχεία </a:t>
            </a:r>
            <a:r>
              <a:rPr lang="el-GR" dirty="0" err="1"/>
              <a:t>ομφαλίδα</a:t>
            </a:r>
            <a:r>
              <a:rPr lang="el-GR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354925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Νερά ξύλου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00_TF02801115_TF02801115" id="{15565913-538B-45AD-AF81-7E86650D4729}" vid="{4566DB85-2638-4B0A-AFFF-50F729D359FF}"/>
    </a:ext>
  </a:extLst>
</a:theme>
</file>

<file path=ppt/theme/theme2.xml><?xml version="1.0" encoding="utf-8"?>
<a:theme xmlns:a="http://schemas.openxmlformats.org/drawingml/2006/main" name="Θέμα του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φύσης με νερά ξύλου (ευρεία οθόνη)</Template>
  <TotalTime>55</TotalTime>
  <Words>1115</Words>
  <Application>Microsoft Office PowerPoint</Application>
  <PresentationFormat>Προσαρμογή</PresentationFormat>
  <Paragraphs>139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Arial</vt:lpstr>
      <vt:lpstr>Century</vt:lpstr>
      <vt:lpstr>Νερά ξύλου 16x9</vt:lpstr>
      <vt:lpstr>Καισαρική τομή</vt:lpstr>
      <vt:lpstr>Παρουσίαση του PowerPoint</vt:lpstr>
      <vt:lpstr>Ποσοστά καισαρικών τομών</vt:lpstr>
      <vt:lpstr>Ποσοστά καισαρικών τομών </vt:lpstr>
      <vt:lpstr>Ενδείξεις καισαρικής τομής (μητρικές)</vt:lpstr>
      <vt:lpstr>Ενδείξεις καισαρικής τομής</vt:lpstr>
      <vt:lpstr>Ενδείξεις καισαρικής τομής (εμβρυϊκές)</vt:lpstr>
      <vt:lpstr>Σχετικές ενδείξεις καισαρικής τομής</vt:lpstr>
      <vt:lpstr>Σχετικές ενδείξεις καισαρικής τομής</vt:lpstr>
      <vt:lpstr>Σχετικές ενδείξεις καισαρικής τομής</vt:lpstr>
      <vt:lpstr>Προαπαιτούμενα μέτρα</vt:lpstr>
      <vt:lpstr>Συνηθέστερες τομές</vt:lpstr>
      <vt:lpstr>Πλεονεκτήματα τομών</vt:lpstr>
      <vt:lpstr>Τεχνική</vt:lpstr>
      <vt:lpstr>Τεχνική</vt:lpstr>
      <vt:lpstr>Τεχνική</vt:lpstr>
      <vt:lpstr>Μαίευση του νεογνού </vt:lpstr>
      <vt:lpstr>Σύγκλειση τομής </vt:lpstr>
      <vt:lpstr>Τεχνικές καισαρικής τομής</vt:lpstr>
      <vt:lpstr>Τεχνικές καισαρικής τομής </vt:lpstr>
      <vt:lpstr>Τεχνικές καισαρικής τομής</vt:lpstr>
      <vt:lpstr>Τεχνικές καισαρικής τομής </vt:lpstr>
      <vt:lpstr>Τεχνικές καισαρικής τομής</vt:lpstr>
      <vt:lpstr>Αντενδείξεις καισαρικής τομής</vt:lpstr>
      <vt:lpstr>Διεγχειρητικές επιπλοκές</vt:lpstr>
      <vt:lpstr>Αντιμετώπιση αιμορραγίας</vt:lpstr>
      <vt:lpstr>Μετεγχειρητικές επιπλοκές</vt:lpstr>
      <vt:lpstr>Απώτερες επιπλοκές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Καισαρική τομή</dc:title>
  <dc:creator>Bill</dc:creator>
  <cp:lastModifiedBy>Bill</cp:lastModifiedBy>
  <cp:revision>9</cp:revision>
  <dcterms:created xsi:type="dcterms:W3CDTF">2017-04-01T12:59:10Z</dcterms:created>
  <dcterms:modified xsi:type="dcterms:W3CDTF">2017-04-01T13:54:47Z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