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4" r:id="rId3"/>
    <p:sldId id="296" r:id="rId4"/>
    <p:sldId id="343" r:id="rId5"/>
    <p:sldId id="285" r:id="rId6"/>
    <p:sldId id="294" r:id="rId7"/>
    <p:sldId id="290" r:id="rId8"/>
    <p:sldId id="291" r:id="rId9"/>
    <p:sldId id="295" r:id="rId10"/>
    <p:sldId id="412" r:id="rId11"/>
    <p:sldId id="297" r:id="rId12"/>
    <p:sldId id="340" r:id="rId13"/>
    <p:sldId id="304" r:id="rId14"/>
    <p:sldId id="306" r:id="rId15"/>
    <p:sldId id="301" r:id="rId16"/>
    <p:sldId id="302" r:id="rId17"/>
    <p:sldId id="303" r:id="rId18"/>
    <p:sldId id="345" r:id="rId19"/>
    <p:sldId id="344" r:id="rId20"/>
    <p:sldId id="346" r:id="rId21"/>
    <p:sldId id="347" r:id="rId22"/>
    <p:sldId id="351" r:id="rId23"/>
    <p:sldId id="352" r:id="rId24"/>
    <p:sldId id="353" r:id="rId25"/>
    <p:sldId id="350" r:id="rId26"/>
    <p:sldId id="309" r:id="rId27"/>
    <p:sldId id="342" r:id="rId28"/>
    <p:sldId id="361" r:id="rId29"/>
    <p:sldId id="418" r:id="rId30"/>
    <p:sldId id="419" r:id="rId31"/>
    <p:sldId id="420" r:id="rId32"/>
    <p:sldId id="421" r:id="rId33"/>
    <p:sldId id="422" r:id="rId34"/>
    <p:sldId id="364" r:id="rId35"/>
    <p:sldId id="395" r:id="rId36"/>
    <p:sldId id="362" r:id="rId37"/>
    <p:sldId id="363" r:id="rId38"/>
    <p:sldId id="367" r:id="rId39"/>
    <p:sldId id="387" r:id="rId40"/>
    <p:sldId id="396" r:id="rId41"/>
    <p:sldId id="366" r:id="rId42"/>
    <p:sldId id="369" r:id="rId43"/>
    <p:sldId id="371" r:id="rId44"/>
    <p:sldId id="372" r:id="rId45"/>
    <p:sldId id="374" r:id="rId46"/>
    <p:sldId id="378" r:id="rId47"/>
    <p:sldId id="379" r:id="rId48"/>
    <p:sldId id="381" r:id="rId49"/>
    <p:sldId id="385" r:id="rId50"/>
    <p:sldId id="402" r:id="rId51"/>
    <p:sldId id="383" r:id="rId52"/>
    <p:sldId id="377" r:id="rId53"/>
    <p:sldId id="386" r:id="rId54"/>
    <p:sldId id="391" r:id="rId55"/>
    <p:sldId id="388" r:id="rId56"/>
    <p:sldId id="389" r:id="rId57"/>
    <p:sldId id="392" r:id="rId58"/>
    <p:sldId id="390" r:id="rId59"/>
    <p:sldId id="393" r:id="rId60"/>
    <p:sldId id="407" r:id="rId61"/>
    <p:sldId id="406" r:id="rId62"/>
    <p:sldId id="397" r:id="rId63"/>
    <p:sldId id="398" r:id="rId64"/>
    <p:sldId id="399" r:id="rId65"/>
    <p:sldId id="401" r:id="rId66"/>
    <p:sldId id="403" r:id="rId67"/>
    <p:sldId id="424" r:id="rId68"/>
    <p:sldId id="405" r:id="rId69"/>
    <p:sldId id="410" r:id="rId70"/>
    <p:sldId id="358" r:id="rId7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94660"/>
  </p:normalViewPr>
  <p:slideViewPr>
    <p:cSldViewPr>
      <p:cViewPr varScale="1">
        <p:scale>
          <a:sx n="105" d="100"/>
          <a:sy n="105" d="100"/>
        </p:scale>
        <p:origin x="175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BEEDD381-A311-4D9B-9ED8-21027492F724}" type="datetimeFigureOut">
              <a:rPr lang="el-GR" smtClean="0"/>
              <a:pPr/>
              <a:t>3/12/2025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88E8616-374F-44A2-BB9F-0B579F6ABA8B}"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BEEDD381-A311-4D9B-9ED8-21027492F724}" type="datetimeFigureOut">
              <a:rPr lang="el-GR" smtClean="0"/>
              <a:pPr/>
              <a:t>3/12/2025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88E8616-374F-44A2-BB9F-0B579F6ABA8B}"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BEEDD381-A311-4D9B-9ED8-21027492F724}" type="datetimeFigureOut">
              <a:rPr lang="el-GR" smtClean="0"/>
              <a:pPr/>
              <a:t>3/12/2025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88E8616-374F-44A2-BB9F-0B579F6ABA8B}"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BEEDD381-A311-4D9B-9ED8-21027492F724}" type="datetimeFigureOut">
              <a:rPr lang="el-GR" smtClean="0"/>
              <a:pPr/>
              <a:t>3/12/2025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88E8616-374F-44A2-BB9F-0B579F6ABA8B}"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BEEDD381-A311-4D9B-9ED8-21027492F724}" type="datetimeFigureOut">
              <a:rPr lang="el-GR" smtClean="0"/>
              <a:pPr/>
              <a:t>3/12/2025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88E8616-374F-44A2-BB9F-0B579F6ABA8B}"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BEEDD381-A311-4D9B-9ED8-21027492F724}" type="datetimeFigureOut">
              <a:rPr lang="el-GR" smtClean="0"/>
              <a:pPr/>
              <a:t>3/12/2025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088E8616-374F-44A2-BB9F-0B579F6ABA8B}"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BEEDD381-A311-4D9B-9ED8-21027492F724}" type="datetimeFigureOut">
              <a:rPr lang="el-GR" smtClean="0"/>
              <a:pPr/>
              <a:t>3/12/2025</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088E8616-374F-44A2-BB9F-0B579F6ABA8B}"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BEEDD381-A311-4D9B-9ED8-21027492F724}" type="datetimeFigureOut">
              <a:rPr lang="el-GR" smtClean="0"/>
              <a:pPr/>
              <a:t>3/12/2025</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088E8616-374F-44A2-BB9F-0B579F6ABA8B}"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BEEDD381-A311-4D9B-9ED8-21027492F724}" type="datetimeFigureOut">
              <a:rPr lang="el-GR" smtClean="0"/>
              <a:pPr/>
              <a:t>3/12/2025</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088E8616-374F-44A2-BB9F-0B579F6ABA8B}"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EEDD381-A311-4D9B-9ED8-21027492F724}" type="datetimeFigureOut">
              <a:rPr lang="el-GR" smtClean="0"/>
              <a:pPr/>
              <a:t>3/12/2025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088E8616-374F-44A2-BB9F-0B579F6ABA8B}"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EEDD381-A311-4D9B-9ED8-21027492F724}" type="datetimeFigureOut">
              <a:rPr lang="el-GR" smtClean="0"/>
              <a:pPr/>
              <a:t>3/12/2025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088E8616-374F-44A2-BB9F-0B579F6ABA8B}"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EDD381-A311-4D9B-9ED8-21027492F724}" type="datetimeFigureOut">
              <a:rPr lang="el-GR" smtClean="0"/>
              <a:pPr/>
              <a:t>3/12/2025</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8E8616-374F-44A2-BB9F-0B579F6ABA8B}"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gif"/></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8.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gif"/><Relationship Id="rId1" Type="http://schemas.openxmlformats.org/officeDocument/2006/relationships/slideLayout" Target="../slideLayouts/slideLayout6.xml"/><Relationship Id="rId5" Type="http://schemas.openxmlformats.org/officeDocument/2006/relationships/image" Target="../media/image63.jpe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png"/><Relationship Id="rId1" Type="http://schemas.openxmlformats.org/officeDocument/2006/relationships/slideLayout" Target="../slideLayouts/slideLayout6.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6.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hyperlink" Target="http://www.animationsource.org/sites_content/balto/img_site/balto-real-big.jpg"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g"/><Relationship Id="rId1" Type="http://schemas.openxmlformats.org/officeDocument/2006/relationships/slideLayout" Target="../slideLayouts/slideLayout6.xml"/><Relationship Id="rId4" Type="http://schemas.openxmlformats.org/officeDocument/2006/relationships/image" Target="../media/image115.jpeg"/></Relationships>
</file>

<file path=ppt/slides/_rels/slide5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jpeg"/></Relationships>
</file>

<file path=ppt/slides/_rels/slide5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ebm"/><Relationship Id="rId1" Type="http://schemas.microsoft.com/office/2007/relationships/media" Target="../media/media1.webm"/><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122.jpg"/></Relationships>
</file>

<file path=ppt/slides/_rels/slide55.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6.xml"/><Relationship Id="rId4" Type="http://schemas.openxmlformats.org/officeDocument/2006/relationships/image" Target="../media/image131.png"/></Relationships>
</file>

<file path=ppt/slides/_rels/slide58.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6.xml"/><Relationship Id="rId4" Type="http://schemas.openxmlformats.org/officeDocument/2006/relationships/image" Target="../media/image144.jpg"/></Relationships>
</file>

<file path=ppt/slides/_rels/slide67.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145.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116633"/>
            <a:ext cx="7772400" cy="1102567"/>
          </a:xfrm>
        </p:spPr>
        <p:txBody>
          <a:bodyPr>
            <a:normAutofit/>
          </a:bodyPr>
          <a:lstStyle/>
          <a:p>
            <a:r>
              <a:rPr lang="en-US" sz="3200" b="1" dirty="0">
                <a:latin typeface="Times New Roman" pitchFamily="18" charset="0"/>
                <a:cs typeface="Times New Roman" pitchFamily="18" charset="0"/>
              </a:rPr>
              <a:t>EXPERIMENTAL MODELS</a:t>
            </a:r>
            <a:r>
              <a:rPr lang="el-GR" sz="3200" b="1" dirty="0">
                <a:latin typeface="Times New Roman" pitchFamily="18" charset="0"/>
                <a:cs typeface="Times New Roman" pitchFamily="18" charset="0"/>
              </a:rPr>
              <a:t> </a:t>
            </a:r>
            <a:r>
              <a:rPr lang="en-US" sz="3200" b="1" dirty="0">
                <a:latin typeface="Times New Roman" pitchFamily="18" charset="0"/>
                <a:cs typeface="Times New Roman" pitchFamily="18" charset="0"/>
              </a:rPr>
              <a:t>REVISITED</a:t>
            </a:r>
            <a:endParaRPr lang="el-GR" sz="3200" b="1" dirty="0">
              <a:latin typeface="Times New Roman" pitchFamily="18" charset="0"/>
              <a:cs typeface="Times New Roman" pitchFamily="18" charset="0"/>
            </a:endParaRPr>
          </a:p>
        </p:txBody>
      </p:sp>
      <p:sp>
        <p:nvSpPr>
          <p:cNvPr id="4" name="3 - Θέση περιεχομένου"/>
          <p:cNvSpPr>
            <a:spLocks noGrp="1"/>
          </p:cNvSpPr>
          <p:nvPr>
            <p:ph type="subTitle" idx="1"/>
          </p:nvPr>
        </p:nvSpPr>
        <p:spPr>
          <a:xfrm>
            <a:off x="1371600" y="6165304"/>
            <a:ext cx="6400800" cy="576062"/>
          </a:xfrm>
        </p:spPr>
        <p:txBody>
          <a:bodyPr>
            <a:normAutofit/>
          </a:bodyPr>
          <a:lstStyle/>
          <a:p>
            <a:pPr algn="ctr">
              <a:buNone/>
            </a:pPr>
            <a:endParaRPr lang="el-GR" sz="2000" b="1" dirty="0">
              <a:latin typeface="Times New Roman" pitchFamily="18" charset="0"/>
              <a:cs typeface="Times New Roman" pitchFamily="18" charset="0"/>
            </a:endParaRPr>
          </a:p>
          <a:p>
            <a:pPr algn="ctr"/>
            <a:endParaRPr lang="el-GR" sz="2000" b="1" dirty="0">
              <a:latin typeface="Times New Roman" pitchFamily="18" charset="0"/>
              <a:cs typeface="Times New Roman" pitchFamily="18" charset="0"/>
            </a:endParaRPr>
          </a:p>
        </p:txBody>
      </p:sp>
      <p:pic>
        <p:nvPicPr>
          <p:cNvPr id="5" name="Εικόνα 4" descr="Εικόνα που περιέχει χιόνι, ρουχισμός, άτομο, χειμώνας&#10;&#10;Το περιεχόμενο που δημιουργείται από AI ενδέχεται να είναι εσφαλμένο.">
            <a:extLst>
              <a:ext uri="{FF2B5EF4-FFF2-40B4-BE49-F238E27FC236}">
                <a16:creationId xmlns:a16="http://schemas.microsoft.com/office/drawing/2014/main" id="{225BB6E9-1D7E-BD4C-25AB-02CA0ABF88C7}"/>
              </a:ext>
            </a:extLst>
          </p:cNvPr>
          <p:cNvPicPr>
            <a:picLocks noChangeAspect="1"/>
          </p:cNvPicPr>
          <p:nvPr/>
        </p:nvPicPr>
        <p:blipFill>
          <a:blip r:embed="rId2">
            <a:extLst>
              <a:ext uri="{28A0092B-C50C-407E-A947-70E740481C1C}">
                <a14:useLocalDpi xmlns:a14="http://schemas.microsoft.com/office/drawing/2010/main" val="0"/>
              </a:ext>
            </a:extLst>
          </a:blip>
          <a:srcRect r="50388"/>
          <a:stretch>
            <a:fillRect/>
          </a:stretch>
        </p:blipFill>
        <p:spPr>
          <a:xfrm>
            <a:off x="539552" y="1027247"/>
            <a:ext cx="4248472" cy="5138057"/>
          </a:xfrm>
          <a:prstGeom prst="rect">
            <a:avLst/>
          </a:prstGeom>
        </p:spPr>
      </p:pic>
      <p:pic>
        <p:nvPicPr>
          <p:cNvPr id="7" name="Picture 2" descr="C:\Users\User\Documents\2016 ΜΑΘΗΜΑ 7 45 insulin_dog.jpg">
            <a:extLst>
              <a:ext uri="{FF2B5EF4-FFF2-40B4-BE49-F238E27FC236}">
                <a16:creationId xmlns:a16="http://schemas.microsoft.com/office/drawing/2014/main" id="{154FF2AD-260C-B08C-4CEA-9A321EC90B2C}"/>
              </a:ext>
            </a:extLst>
          </p:cNvPr>
          <p:cNvPicPr>
            <a:picLocks noChangeAspect="1" noChangeArrowheads="1"/>
          </p:cNvPicPr>
          <p:nvPr/>
        </p:nvPicPr>
        <p:blipFill>
          <a:blip r:embed="rId3" cstate="print"/>
          <a:srcRect l="9449" t="3360" r="6142" b="5375"/>
          <a:stretch>
            <a:fillRect/>
          </a:stretch>
        </p:blipFill>
        <p:spPr bwMode="auto">
          <a:xfrm>
            <a:off x="4995393" y="1219200"/>
            <a:ext cx="3168352" cy="4817671"/>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8B356-1DB3-AC9F-AF19-1E9DBB3E6935}"/>
            </a:ext>
          </a:extLst>
        </p:cNvPr>
        <p:cNvGrpSpPr/>
        <p:nvPr/>
      </p:nvGrpSpPr>
      <p:grpSpPr>
        <a:xfrm>
          <a:off x="0" y="0"/>
          <a:ext cx="0" cy="0"/>
          <a:chOff x="0" y="0"/>
          <a:chExt cx="0" cy="0"/>
        </a:xfrm>
      </p:grpSpPr>
      <p:sp>
        <p:nvSpPr>
          <p:cNvPr id="3" name="2 - Τίτλος">
            <a:extLst>
              <a:ext uri="{FF2B5EF4-FFF2-40B4-BE49-F238E27FC236}">
                <a16:creationId xmlns:a16="http://schemas.microsoft.com/office/drawing/2014/main" id="{E0DB729F-E094-D367-590C-BD55A0087C18}"/>
              </a:ext>
            </a:extLst>
          </p:cNvPr>
          <p:cNvSpPr>
            <a:spLocks noGrp="1"/>
          </p:cNvSpPr>
          <p:nvPr>
            <p:ph type="title"/>
          </p:nvPr>
        </p:nvSpPr>
        <p:spPr>
          <a:xfrm>
            <a:off x="3059832" y="0"/>
            <a:ext cx="5976664" cy="1916832"/>
          </a:xfrm>
        </p:spPr>
        <p:txBody>
          <a:bodyPr>
            <a:noAutofit/>
          </a:bodyPr>
          <a:lstStyle/>
          <a:p>
            <a:r>
              <a:rPr lang="el-GR" sz="2400" b="1" dirty="0">
                <a:latin typeface="Times New Roman" pitchFamily="18" charset="0"/>
                <a:cs typeface="Times New Roman" pitchFamily="18" charset="0"/>
              </a:rPr>
              <a:t>ΠΡΩΤΕΣ ΦΕΜΙΝΙΣΤΡΙΕΣ ΔΙΑΜΑΡΤΥΡΟΝΤΑΙ ΚΑΤΑ ΤΩΝ ΖΩΟΤΟΜΙΩΝ</a:t>
            </a:r>
            <a:r>
              <a:rPr lang="en-US" sz="2400" b="1" dirty="0">
                <a:latin typeface="Times New Roman" pitchFamily="18" charset="0"/>
                <a:cs typeface="Times New Roman" pitchFamily="18" charset="0"/>
              </a:rPr>
              <a:t>-</a:t>
            </a:r>
            <a:r>
              <a:rPr lang="el-GR" sz="2400" b="1" dirty="0">
                <a:latin typeface="Times New Roman" pitchFamily="18" charset="0"/>
                <a:cs typeface="Times New Roman" pitchFamily="18" charset="0"/>
              </a:rPr>
              <a:t>ΔΙΚΗ ΤΟΥ </a:t>
            </a:r>
            <a:r>
              <a:rPr lang="en-US" sz="2400" b="1" dirty="0">
                <a:latin typeface="Times New Roman" pitchFamily="18" charset="0"/>
                <a:cs typeface="Times New Roman" pitchFamily="18" charset="0"/>
              </a:rPr>
              <a:t>BAYLISS</a:t>
            </a:r>
            <a:endParaRPr lang="el-GR" sz="2400" b="1" dirty="0">
              <a:latin typeface="Times New Roman" pitchFamily="18" charset="0"/>
              <a:cs typeface="Times New Roman" pitchFamily="18" charset="0"/>
            </a:endParaRPr>
          </a:p>
        </p:txBody>
      </p:sp>
      <p:sp>
        <p:nvSpPr>
          <p:cNvPr id="6" name="5 - Θέση περιεχομένου">
            <a:extLst>
              <a:ext uri="{FF2B5EF4-FFF2-40B4-BE49-F238E27FC236}">
                <a16:creationId xmlns:a16="http://schemas.microsoft.com/office/drawing/2014/main" id="{5A6322B9-AB3F-2064-FA33-62ACB4BFBE1E}"/>
              </a:ext>
            </a:extLst>
          </p:cNvPr>
          <p:cNvSpPr>
            <a:spLocks noGrp="1"/>
          </p:cNvSpPr>
          <p:nvPr>
            <p:ph idx="1"/>
          </p:nvPr>
        </p:nvSpPr>
        <p:spPr>
          <a:xfrm>
            <a:off x="3635896" y="1844824"/>
            <a:ext cx="5400600" cy="4896544"/>
          </a:xfrm>
        </p:spPr>
        <p:txBody>
          <a:bodyPr>
            <a:normAutofit/>
          </a:bodyPr>
          <a:lstStyle/>
          <a:p>
            <a:pPr marL="0" indent="0">
              <a:buNone/>
            </a:pPr>
            <a:r>
              <a:rPr lang="el-GR" sz="2000" dirty="0">
                <a:latin typeface="Times New Roman" pitchFamily="18" charset="0"/>
                <a:cs typeface="Times New Roman" pitchFamily="18" charset="0"/>
              </a:rPr>
              <a:t>Η αντιδικία ξεκίνησε από τον καθηγητή Φυσιολογίας του</a:t>
            </a:r>
            <a:r>
              <a:rPr lang="en-US" sz="2000" dirty="0">
                <a:latin typeface="Times New Roman" pitchFamily="18" charset="0"/>
                <a:cs typeface="Times New Roman" pitchFamily="18" charset="0"/>
              </a:rPr>
              <a:t> University College </a:t>
            </a:r>
            <a:r>
              <a:rPr lang="el-GR" sz="2000" dirty="0">
                <a:latin typeface="Times New Roman" pitchFamily="18" charset="0"/>
                <a:cs typeface="Times New Roman" pitchFamily="18" charset="0"/>
              </a:rPr>
              <a:t>του Λονδίνου</a:t>
            </a:r>
            <a:r>
              <a:rPr lang="en-US" sz="2000" dirty="0">
                <a:latin typeface="Times New Roman" pitchFamily="18" charset="0"/>
                <a:cs typeface="Times New Roman" pitchFamily="18" charset="0"/>
              </a:rPr>
              <a:t> William Bayliss</a:t>
            </a:r>
            <a:r>
              <a:rPr lang="el-GR" sz="2000" dirty="0">
                <a:latin typeface="Times New Roman" pitchFamily="18" charset="0"/>
                <a:cs typeface="Times New Roman" pitchFamily="18" charset="0"/>
              </a:rPr>
              <a:t>, ο οποίος τον Φεβρουάριο του 1903 εκτέλεσε μια παράνομη ζωοτομία σε ένα καφετί τερριέ μπροστά σε 60 φοιτητές Ιατρικής (επαρκώς ναρκωμένο σύμφωνα με τον </a:t>
            </a:r>
            <a:r>
              <a:rPr lang="en-US" sz="2000" dirty="0">
                <a:latin typeface="Times New Roman" pitchFamily="18" charset="0"/>
                <a:cs typeface="Times New Roman" pitchFamily="18" charset="0"/>
              </a:rPr>
              <a:t>Bayliss </a:t>
            </a:r>
            <a:r>
              <a:rPr lang="el-GR" sz="2000" dirty="0">
                <a:latin typeface="Times New Roman" pitchFamily="18" charset="0"/>
                <a:cs typeface="Times New Roman" pitchFamily="18" charset="0"/>
              </a:rPr>
              <a:t> και την ομάδα του, με πλήρη συνείδηση και αγωνιζόμενο να ξεφύγει σύμφωνα με τις Σουηδέζες που παρακολουθούσαν).</a:t>
            </a:r>
            <a:r>
              <a:rPr lang="en-US" sz="2000" dirty="0">
                <a:latin typeface="Times New Roman" pitchFamily="18" charset="0"/>
                <a:cs typeface="Times New Roman" pitchFamily="18" charset="0"/>
              </a:rPr>
              <a:t> </a:t>
            </a:r>
            <a:r>
              <a:rPr lang="el-GR" sz="2000" dirty="0">
                <a:latin typeface="Times New Roman" pitchFamily="18" charset="0"/>
                <a:cs typeface="Times New Roman" pitchFamily="18" charset="0"/>
              </a:rPr>
              <a:t>Η προσέγγιση αυτή καταδικάστηκε ως σκληρή και παράνομη από την Εθνική Εταιρεία κατά των Ζωοτομιών.</a:t>
            </a:r>
            <a:r>
              <a:rPr lang="en-US" sz="2000" dirty="0">
                <a:latin typeface="Times New Roman" pitchFamily="18" charset="0"/>
                <a:cs typeface="Times New Roman" pitchFamily="18" charset="0"/>
              </a:rPr>
              <a:t> </a:t>
            </a:r>
            <a:r>
              <a:rPr lang="el-GR" sz="2000" dirty="0">
                <a:latin typeface="Times New Roman" pitchFamily="18" charset="0"/>
                <a:cs typeface="Times New Roman" pitchFamily="18" charset="0"/>
              </a:rPr>
              <a:t>Ο </a:t>
            </a:r>
            <a:r>
              <a:rPr lang="en-US" sz="2000" dirty="0">
                <a:latin typeface="Times New Roman" pitchFamily="18" charset="0"/>
                <a:cs typeface="Times New Roman" pitchFamily="18" charset="0"/>
              </a:rPr>
              <a:t>Bayliss, </a:t>
            </a:r>
            <a:r>
              <a:rPr lang="el-GR" sz="2000" dirty="0">
                <a:latin typeface="Times New Roman" pitchFamily="18" charset="0"/>
                <a:cs typeface="Times New Roman" pitchFamily="18" charset="0"/>
              </a:rPr>
              <a:t>του οποίου οι έρευνες σε σκύλους οδήγησαν στην ανακάλυψη των ορμονών, στιγματίστηκε αλλά κατέφυγε στα δικαστήρια και δικαιώθηκε</a:t>
            </a:r>
            <a:endParaRPr lang="en-US" sz="2000" dirty="0">
              <a:latin typeface="Times New Roman" pitchFamily="18" charset="0"/>
              <a:cs typeface="Times New Roman" pitchFamily="18" charset="0"/>
            </a:endParaRPr>
          </a:p>
          <a:p>
            <a:endParaRPr lang="el-GR" sz="1400" dirty="0"/>
          </a:p>
        </p:txBody>
      </p:sp>
      <p:pic>
        <p:nvPicPr>
          <p:cNvPr id="5" name="Picture 2" descr="Αποτέλεσμα εικόνας για Leisa Katherine Schartau">
            <a:extLst>
              <a:ext uri="{FF2B5EF4-FFF2-40B4-BE49-F238E27FC236}">
                <a16:creationId xmlns:a16="http://schemas.microsoft.com/office/drawing/2014/main" id="{C7AFCD80-76C3-F422-710F-286C637DE0E9}"/>
              </a:ext>
            </a:extLst>
          </p:cNvPr>
          <p:cNvPicPr>
            <a:picLocks noChangeAspect="1" noChangeArrowheads="1"/>
          </p:cNvPicPr>
          <p:nvPr/>
        </p:nvPicPr>
        <p:blipFill>
          <a:blip r:embed="rId2" cstate="print"/>
          <a:srcRect/>
          <a:stretch>
            <a:fillRect/>
          </a:stretch>
        </p:blipFill>
        <p:spPr bwMode="auto">
          <a:xfrm>
            <a:off x="269302" y="3572318"/>
            <a:ext cx="2808312" cy="3136056"/>
          </a:xfrm>
          <a:prstGeom prst="rect">
            <a:avLst/>
          </a:prstGeom>
          <a:noFill/>
        </p:spPr>
      </p:pic>
      <p:pic>
        <p:nvPicPr>
          <p:cNvPr id="7" name="Picture 2" descr="E:\Εικόνα41.jpg">
            <a:extLst>
              <a:ext uri="{FF2B5EF4-FFF2-40B4-BE49-F238E27FC236}">
                <a16:creationId xmlns:a16="http://schemas.microsoft.com/office/drawing/2014/main" id="{87EB0910-1A09-1580-EAC7-3D9D17A49698}"/>
              </a:ext>
            </a:extLst>
          </p:cNvPr>
          <p:cNvPicPr>
            <a:picLocks noChangeAspect="1" noChangeArrowheads="1"/>
          </p:cNvPicPr>
          <p:nvPr/>
        </p:nvPicPr>
        <p:blipFill>
          <a:blip r:embed="rId3" cstate="print"/>
          <a:srcRect/>
          <a:stretch>
            <a:fillRect/>
          </a:stretch>
        </p:blipFill>
        <p:spPr bwMode="auto">
          <a:xfrm>
            <a:off x="241533" y="144420"/>
            <a:ext cx="2756278" cy="3312368"/>
          </a:xfrm>
          <a:prstGeom prst="rect">
            <a:avLst/>
          </a:prstGeom>
          <a:noFill/>
        </p:spPr>
      </p:pic>
    </p:spTree>
    <p:extLst>
      <p:ext uri="{BB962C8B-B14F-4D97-AF65-F5344CB8AC3E}">
        <p14:creationId xmlns:p14="http://schemas.microsoft.com/office/powerpoint/2010/main" val="1984019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110651"/>
            <a:ext cx="7772400" cy="1014093"/>
          </a:xfrm>
        </p:spPr>
        <p:txBody>
          <a:bodyPr>
            <a:normAutofit/>
          </a:bodyPr>
          <a:lstStyle/>
          <a:p>
            <a:r>
              <a:rPr lang="el-GR" sz="2800" b="1" dirty="0">
                <a:latin typeface="Times New Roman" pitchFamily="18" charset="0"/>
                <a:cs typeface="Times New Roman" pitchFamily="18" charset="0"/>
              </a:rPr>
              <a:t>ΤΟ ΦΕΜΙΝΙΣΤΙΚΟ ΚΙΝΗΜΑ ΚΑΙ Η ΠΡΟΣΤΑΣΙΑ ΤΩΝ ΖΩΩΝ </a:t>
            </a:r>
          </a:p>
        </p:txBody>
      </p:sp>
      <p:sp>
        <p:nvSpPr>
          <p:cNvPr id="3" name="2 - Θέση περιεχομένου"/>
          <p:cNvSpPr>
            <a:spLocks noGrp="1"/>
          </p:cNvSpPr>
          <p:nvPr>
            <p:ph type="subTitle" idx="1"/>
          </p:nvPr>
        </p:nvSpPr>
        <p:spPr>
          <a:xfrm>
            <a:off x="3563888" y="1124743"/>
            <a:ext cx="5580112" cy="5622605"/>
          </a:xfrm>
        </p:spPr>
        <p:txBody>
          <a:bodyPr>
            <a:noAutofit/>
          </a:bodyPr>
          <a:lstStyle/>
          <a:p>
            <a:pPr algn="just">
              <a:buNone/>
            </a:pPr>
            <a:r>
              <a:rPr lang="el-GR" sz="1600" dirty="0">
                <a:solidFill>
                  <a:schemeClr val="tx1"/>
                </a:solidFill>
                <a:latin typeface="Times New Roman" pitchFamily="18" charset="0"/>
                <a:cs typeface="Times New Roman" pitchFamily="18" charset="0"/>
              </a:rPr>
              <a:t>Η υπόθεση του καφετί σκύλου υπήρξε μια ευρεία πολιτική</a:t>
            </a:r>
            <a:r>
              <a:rPr lang="en-US" sz="1600" dirty="0">
                <a:solidFill>
                  <a:schemeClr val="tx1"/>
                </a:solidFill>
                <a:latin typeface="Times New Roman" pitchFamily="18" charset="0"/>
                <a:cs typeface="Times New Roman" pitchFamily="18" charset="0"/>
              </a:rPr>
              <a:t> </a:t>
            </a:r>
            <a:endParaRPr lang="el-GR" sz="1600" dirty="0">
              <a:solidFill>
                <a:schemeClr val="tx1"/>
              </a:solidFill>
              <a:latin typeface="Times New Roman" pitchFamily="18" charset="0"/>
              <a:cs typeface="Times New Roman" pitchFamily="18" charset="0"/>
            </a:endParaRPr>
          </a:p>
          <a:p>
            <a:pPr algn="just">
              <a:buNone/>
            </a:pPr>
            <a:r>
              <a:rPr lang="el-GR" sz="1600" dirty="0">
                <a:solidFill>
                  <a:schemeClr val="tx1"/>
                </a:solidFill>
                <a:latin typeface="Times New Roman" pitchFamily="18" charset="0"/>
                <a:cs typeface="Times New Roman" pitchFamily="18" charset="0"/>
              </a:rPr>
              <a:t>αντιδικία για το θέμα της ζωοτομίας που δίχασε την Αγγλία από το 1903 μέχρι το 1910. Περιλάμβανε τη διείσδυση Σουηδών φεμινιστριών φοιτητριών στο Πανεπιστήμιο του Λονδίνου με ιατρικές διαλέξεις, οδομαχίες</a:t>
            </a:r>
            <a:r>
              <a:rPr lang="en-US" sz="1600" dirty="0">
                <a:solidFill>
                  <a:schemeClr val="tx1"/>
                </a:solidFill>
                <a:latin typeface="Times New Roman" pitchFamily="18" charset="0"/>
                <a:cs typeface="Times New Roman" pitchFamily="18" charset="0"/>
              </a:rPr>
              <a:t> </a:t>
            </a:r>
            <a:r>
              <a:rPr lang="el-GR" sz="1600" dirty="0">
                <a:solidFill>
                  <a:schemeClr val="tx1"/>
                </a:solidFill>
                <a:latin typeface="Times New Roman" pitchFamily="18" charset="0"/>
                <a:cs typeface="Times New Roman" pitchFamily="18" charset="0"/>
              </a:rPr>
              <a:t>μεταξύ φοιτητών Ιατρικής και</a:t>
            </a:r>
            <a:endParaRPr lang="en-US" sz="1600" dirty="0">
              <a:solidFill>
                <a:schemeClr val="tx1"/>
              </a:solidFill>
              <a:latin typeface="Times New Roman" pitchFamily="18" charset="0"/>
              <a:cs typeface="Times New Roman" pitchFamily="18" charset="0"/>
            </a:endParaRPr>
          </a:p>
          <a:p>
            <a:pPr algn="just">
              <a:buNone/>
            </a:pPr>
            <a:r>
              <a:rPr lang="el-GR" sz="1600" dirty="0">
                <a:solidFill>
                  <a:schemeClr val="tx1"/>
                </a:solidFill>
                <a:latin typeface="Times New Roman" pitchFamily="18" charset="0"/>
                <a:cs typeface="Times New Roman" pitchFamily="18" charset="0"/>
              </a:rPr>
              <a:t>αστυνομίας, αστυνομική προστασία για το άγαλμα ενός</a:t>
            </a:r>
            <a:endParaRPr lang="en-US" sz="1600" dirty="0">
              <a:solidFill>
                <a:schemeClr val="tx1"/>
              </a:solidFill>
              <a:latin typeface="Times New Roman" pitchFamily="18" charset="0"/>
              <a:cs typeface="Times New Roman" pitchFamily="18" charset="0"/>
            </a:endParaRPr>
          </a:p>
          <a:p>
            <a:pPr algn="just">
              <a:buNone/>
            </a:pPr>
            <a:r>
              <a:rPr lang="el-GR" sz="1600" dirty="0">
                <a:solidFill>
                  <a:schemeClr val="tx1"/>
                </a:solidFill>
                <a:latin typeface="Times New Roman" pitchFamily="18" charset="0"/>
                <a:cs typeface="Times New Roman" pitchFamily="18" charset="0"/>
              </a:rPr>
              <a:t>σκύλου, δίκες στο Βασιλικό Μέγαρο Δικαιοσύνης και τη</a:t>
            </a:r>
            <a:endParaRPr lang="en-US" sz="1600" dirty="0">
              <a:solidFill>
                <a:schemeClr val="tx1"/>
              </a:solidFill>
              <a:latin typeface="Times New Roman" pitchFamily="18" charset="0"/>
              <a:cs typeface="Times New Roman" pitchFamily="18" charset="0"/>
            </a:endParaRPr>
          </a:p>
          <a:p>
            <a:pPr algn="just">
              <a:buNone/>
            </a:pPr>
            <a:r>
              <a:rPr lang="el-GR" sz="1600" dirty="0">
                <a:solidFill>
                  <a:schemeClr val="tx1"/>
                </a:solidFill>
                <a:latin typeface="Times New Roman" pitchFamily="18" charset="0"/>
                <a:cs typeface="Times New Roman" pitchFamily="18" charset="0"/>
              </a:rPr>
              <a:t>θέσπιση Επιτροπής Διερεύνησης της χρήσης ζώντων ζώων σε</a:t>
            </a:r>
            <a:endParaRPr lang="en-US" sz="1600" dirty="0">
              <a:solidFill>
                <a:schemeClr val="tx1"/>
              </a:solidFill>
              <a:latin typeface="Times New Roman" pitchFamily="18" charset="0"/>
              <a:cs typeface="Times New Roman" pitchFamily="18" charset="0"/>
            </a:endParaRPr>
          </a:p>
          <a:p>
            <a:pPr algn="just">
              <a:buNone/>
            </a:pPr>
            <a:r>
              <a:rPr lang="el-GR" sz="1600" dirty="0">
                <a:solidFill>
                  <a:schemeClr val="tx1"/>
                </a:solidFill>
                <a:latin typeface="Times New Roman" pitchFamily="18" charset="0"/>
                <a:cs typeface="Times New Roman" pitchFamily="18" charset="0"/>
              </a:rPr>
              <a:t>πειράματα. Η υπόθεση εξελίχθηκε σε μείζον θέμα της χώρας</a:t>
            </a:r>
            <a:endParaRPr lang="en-US" sz="1600" dirty="0">
              <a:solidFill>
                <a:schemeClr val="tx1"/>
              </a:solidFill>
              <a:latin typeface="Times New Roman" pitchFamily="18" charset="0"/>
              <a:cs typeface="Times New Roman" pitchFamily="18" charset="0"/>
            </a:endParaRPr>
          </a:p>
          <a:p>
            <a:pPr algn="just">
              <a:buNone/>
            </a:pPr>
            <a:r>
              <a:rPr lang="el-GR" sz="1600" dirty="0">
                <a:solidFill>
                  <a:schemeClr val="tx1"/>
                </a:solidFill>
                <a:latin typeface="Times New Roman" pitchFamily="18" charset="0"/>
                <a:cs typeface="Times New Roman" pitchFamily="18" charset="0"/>
              </a:rPr>
              <a:t>Δύο Σουηδές φεμινίστριες και</a:t>
            </a:r>
            <a:r>
              <a:rPr lang="en-US" sz="1600" dirty="0">
                <a:solidFill>
                  <a:schemeClr val="tx1"/>
                </a:solidFill>
                <a:latin typeface="Times New Roman" pitchFamily="18" charset="0"/>
                <a:cs typeface="Times New Roman" pitchFamily="18" charset="0"/>
              </a:rPr>
              <a:t> </a:t>
            </a:r>
            <a:r>
              <a:rPr lang="el-GR" sz="1600" dirty="0">
                <a:solidFill>
                  <a:schemeClr val="tx1"/>
                </a:solidFill>
                <a:latin typeface="Times New Roman" pitchFamily="18" charset="0"/>
                <a:cs typeface="Times New Roman" pitchFamily="18" charset="0"/>
              </a:rPr>
              <a:t>φοιτήτριες Ιατρικής, η </a:t>
            </a:r>
            <a:r>
              <a:rPr lang="en-US" sz="1600" dirty="0">
                <a:solidFill>
                  <a:schemeClr val="tx1"/>
                </a:solidFill>
                <a:latin typeface="Times New Roman" pitchFamily="18" charset="0"/>
                <a:cs typeface="Times New Roman" pitchFamily="18" charset="0"/>
              </a:rPr>
              <a:t>Lizzy</a:t>
            </a:r>
          </a:p>
          <a:p>
            <a:pPr algn="just">
              <a:buNone/>
            </a:pPr>
            <a:r>
              <a:rPr lang="en-US" sz="1600" dirty="0">
                <a:solidFill>
                  <a:schemeClr val="tx1"/>
                </a:solidFill>
                <a:latin typeface="Times New Roman" pitchFamily="18" charset="0"/>
                <a:cs typeface="Times New Roman" pitchFamily="18" charset="0"/>
              </a:rPr>
              <a:t>Lind af Hageby </a:t>
            </a:r>
            <a:r>
              <a:rPr lang="el-GR" sz="1600" dirty="0">
                <a:solidFill>
                  <a:schemeClr val="tx1"/>
                </a:solidFill>
                <a:latin typeface="Times New Roman" pitchFamily="18" charset="0"/>
                <a:cs typeface="Times New Roman" pitchFamily="18" charset="0"/>
              </a:rPr>
              <a:t>και η </a:t>
            </a:r>
            <a:r>
              <a:rPr lang="en-US" sz="1600" dirty="0">
                <a:solidFill>
                  <a:schemeClr val="tx1"/>
                </a:solidFill>
                <a:latin typeface="Times New Roman" pitchFamily="18" charset="0"/>
                <a:cs typeface="Times New Roman" pitchFamily="18" charset="0"/>
              </a:rPr>
              <a:t>Leisa Katherine</a:t>
            </a:r>
            <a:r>
              <a:rPr lang="el-GR" sz="1600" dirty="0">
                <a:solidFill>
                  <a:schemeClr val="tx1"/>
                </a:solidFill>
                <a:latin typeface="Times New Roman" pitchFamily="18" charset="0"/>
                <a:cs typeface="Times New Roman" pitchFamily="18" charset="0"/>
              </a:rPr>
              <a:t> </a:t>
            </a:r>
            <a:r>
              <a:rPr lang="en-US" sz="1600" dirty="0">
                <a:solidFill>
                  <a:schemeClr val="tx1"/>
                </a:solidFill>
                <a:latin typeface="Times New Roman" pitchFamily="18" charset="0"/>
                <a:cs typeface="Times New Roman" pitchFamily="18" charset="0"/>
              </a:rPr>
              <a:t>Schartau</a:t>
            </a:r>
            <a:r>
              <a:rPr lang="en-GB" sz="1600" dirty="0">
                <a:solidFill>
                  <a:schemeClr val="tx1"/>
                </a:solidFill>
              </a:rPr>
              <a:t> </a:t>
            </a:r>
            <a:r>
              <a:rPr lang="el-GR" sz="1600" dirty="0">
                <a:solidFill>
                  <a:schemeClr val="tx1"/>
                </a:solidFill>
                <a:latin typeface="Times New Roman" pitchFamily="18" charset="0"/>
                <a:cs typeface="Times New Roman" pitchFamily="18" charset="0"/>
              </a:rPr>
              <a:t>επισκέφθηκαν</a:t>
            </a:r>
            <a:endParaRPr lang="en-US" sz="1600" dirty="0">
              <a:solidFill>
                <a:schemeClr val="tx1"/>
              </a:solidFill>
              <a:latin typeface="Times New Roman" pitchFamily="18" charset="0"/>
              <a:cs typeface="Times New Roman" pitchFamily="18" charset="0"/>
            </a:endParaRPr>
          </a:p>
          <a:p>
            <a:pPr algn="just">
              <a:buNone/>
            </a:pPr>
            <a:r>
              <a:rPr lang="el-GR" sz="1600" dirty="0">
                <a:solidFill>
                  <a:schemeClr val="tx1"/>
                </a:solidFill>
                <a:latin typeface="Times New Roman" pitchFamily="18" charset="0"/>
                <a:cs typeface="Times New Roman" pitchFamily="18" charset="0"/>
              </a:rPr>
              <a:t>το Ινστιτούτο Παστέρ στο</a:t>
            </a:r>
            <a:r>
              <a:rPr lang="en-US" sz="1600" dirty="0">
                <a:solidFill>
                  <a:schemeClr val="tx1"/>
                </a:solidFill>
                <a:latin typeface="Times New Roman" pitchFamily="18" charset="0"/>
                <a:cs typeface="Times New Roman" pitchFamily="18" charset="0"/>
              </a:rPr>
              <a:t> </a:t>
            </a:r>
            <a:r>
              <a:rPr lang="el-GR" sz="1600" dirty="0">
                <a:solidFill>
                  <a:schemeClr val="tx1"/>
                </a:solidFill>
                <a:latin typeface="Times New Roman" pitchFamily="18" charset="0"/>
                <a:cs typeface="Times New Roman" pitchFamily="18" charset="0"/>
              </a:rPr>
              <a:t>Παρίσι, κέντρο πειραμάτων σε ζώα</a:t>
            </a:r>
            <a:endParaRPr lang="en-US" sz="1600" dirty="0">
              <a:solidFill>
                <a:schemeClr val="tx1"/>
              </a:solidFill>
              <a:latin typeface="Times New Roman" pitchFamily="18" charset="0"/>
              <a:cs typeface="Times New Roman" pitchFamily="18" charset="0"/>
            </a:endParaRPr>
          </a:p>
          <a:p>
            <a:pPr algn="just">
              <a:buNone/>
            </a:pPr>
            <a:r>
              <a:rPr lang="el-GR" sz="1600" dirty="0">
                <a:solidFill>
                  <a:schemeClr val="tx1"/>
                </a:solidFill>
                <a:latin typeface="Times New Roman" pitchFamily="18" charset="0"/>
                <a:cs typeface="Times New Roman" pitchFamily="18" charset="0"/>
              </a:rPr>
              <a:t>και έμειναν εμβρόντητες</a:t>
            </a:r>
            <a:r>
              <a:rPr lang="en-US" sz="1600" dirty="0">
                <a:solidFill>
                  <a:schemeClr val="tx1"/>
                </a:solidFill>
                <a:latin typeface="Times New Roman" pitchFamily="18" charset="0"/>
                <a:cs typeface="Times New Roman" pitchFamily="18" charset="0"/>
              </a:rPr>
              <a:t> </a:t>
            </a:r>
            <a:r>
              <a:rPr lang="el-GR" sz="1600" dirty="0">
                <a:solidFill>
                  <a:schemeClr val="tx1"/>
                </a:solidFill>
                <a:latin typeface="Times New Roman" pitchFamily="18" charset="0"/>
                <a:cs typeface="Times New Roman" pitchFamily="18" charset="0"/>
              </a:rPr>
              <a:t>στο θέαμα</a:t>
            </a:r>
            <a:r>
              <a:rPr lang="en-US" sz="1600" dirty="0">
                <a:solidFill>
                  <a:schemeClr val="tx1"/>
                </a:solidFill>
                <a:latin typeface="Times New Roman" pitchFamily="18" charset="0"/>
                <a:cs typeface="Times New Roman" pitchFamily="18" charset="0"/>
              </a:rPr>
              <a:t> </a:t>
            </a:r>
            <a:r>
              <a:rPr lang="el-GR" sz="1600" dirty="0">
                <a:solidFill>
                  <a:schemeClr val="tx1"/>
                </a:solidFill>
                <a:latin typeface="Times New Roman" pitchFamily="18" charset="0"/>
                <a:cs typeface="Times New Roman" pitchFamily="18" charset="0"/>
              </a:rPr>
              <a:t>των χώρων, υπερπλήρων</a:t>
            </a:r>
            <a:endParaRPr lang="en-US" sz="1600" dirty="0">
              <a:solidFill>
                <a:schemeClr val="tx1"/>
              </a:solidFill>
              <a:latin typeface="Times New Roman" pitchFamily="18" charset="0"/>
              <a:cs typeface="Times New Roman" pitchFamily="18" charset="0"/>
            </a:endParaRPr>
          </a:p>
          <a:p>
            <a:pPr algn="just">
              <a:buNone/>
            </a:pPr>
            <a:r>
              <a:rPr lang="el-GR" sz="1600" dirty="0">
                <a:solidFill>
                  <a:schemeClr val="tx1"/>
                </a:solidFill>
                <a:latin typeface="Times New Roman" pitchFamily="18" charset="0"/>
                <a:cs typeface="Times New Roman" pitchFamily="18" charset="0"/>
              </a:rPr>
              <a:t>από φυλακισμένα ζώα που</a:t>
            </a:r>
            <a:r>
              <a:rPr lang="en-US" sz="1600" dirty="0">
                <a:solidFill>
                  <a:schemeClr val="tx1"/>
                </a:solidFill>
                <a:latin typeface="Times New Roman" pitchFamily="18" charset="0"/>
                <a:cs typeface="Times New Roman" pitchFamily="18" charset="0"/>
              </a:rPr>
              <a:t> </a:t>
            </a:r>
            <a:r>
              <a:rPr lang="el-GR" sz="1600" dirty="0">
                <a:solidFill>
                  <a:schemeClr val="tx1"/>
                </a:solidFill>
                <a:latin typeface="Times New Roman" pitchFamily="18" charset="0"/>
                <a:cs typeface="Times New Roman" pitchFamily="18" charset="0"/>
              </a:rPr>
              <a:t>είχαν μολυνθεί με ασθένειες από</a:t>
            </a:r>
            <a:endParaRPr lang="en-US" sz="1600" dirty="0">
              <a:solidFill>
                <a:schemeClr val="tx1"/>
              </a:solidFill>
              <a:latin typeface="Times New Roman" pitchFamily="18" charset="0"/>
              <a:cs typeface="Times New Roman" pitchFamily="18" charset="0"/>
            </a:endParaRPr>
          </a:p>
          <a:p>
            <a:pPr algn="just">
              <a:buNone/>
            </a:pPr>
            <a:r>
              <a:rPr lang="el-GR" sz="1600" dirty="0">
                <a:solidFill>
                  <a:schemeClr val="tx1"/>
                </a:solidFill>
                <a:latin typeface="Times New Roman" pitchFamily="18" charset="0"/>
                <a:cs typeface="Times New Roman" pitchFamily="18" charset="0"/>
              </a:rPr>
              <a:t>τους ερευνητές.</a:t>
            </a:r>
            <a:r>
              <a:rPr lang="en-US" sz="1600" dirty="0">
                <a:solidFill>
                  <a:schemeClr val="tx1"/>
                </a:solidFill>
                <a:latin typeface="Times New Roman" pitchFamily="18" charset="0"/>
                <a:cs typeface="Times New Roman" pitchFamily="18" charset="0"/>
              </a:rPr>
              <a:t> </a:t>
            </a:r>
            <a:r>
              <a:rPr lang="el-GR" sz="1600" dirty="0">
                <a:solidFill>
                  <a:schemeClr val="tx1"/>
                </a:solidFill>
                <a:latin typeface="Times New Roman" pitchFamily="18" charset="0"/>
                <a:cs typeface="Times New Roman" pitchFamily="18" charset="0"/>
              </a:rPr>
              <a:t>Επιστρέφοντας στην πατρίδα τους ίδρυσαν την Εταιρεία Αντι=Ζωοτομίας</a:t>
            </a:r>
            <a:endParaRPr lang="en-US" sz="1600" dirty="0">
              <a:solidFill>
                <a:schemeClr val="tx1"/>
              </a:solidFill>
              <a:latin typeface="Times New Roman" pitchFamily="18" charset="0"/>
              <a:cs typeface="Times New Roman" pitchFamily="18" charset="0"/>
            </a:endParaRPr>
          </a:p>
          <a:p>
            <a:pPr algn="just">
              <a:buNone/>
            </a:pPr>
            <a:r>
              <a:rPr lang="el-GR" sz="1600" dirty="0">
                <a:solidFill>
                  <a:schemeClr val="tx1"/>
                </a:solidFill>
                <a:latin typeface="Times New Roman" pitchFamily="18" charset="0"/>
                <a:cs typeface="Times New Roman" pitchFamily="18" charset="0"/>
              </a:rPr>
              <a:t>Εταιρεία Αντι-Ζωοτομίας</a:t>
            </a:r>
            <a:r>
              <a:rPr lang="en-US" sz="1600" dirty="0">
                <a:solidFill>
                  <a:schemeClr val="tx1"/>
                </a:solidFill>
                <a:latin typeface="Times New Roman" pitchFamily="18" charset="0"/>
                <a:cs typeface="Times New Roman" pitchFamily="18" charset="0"/>
              </a:rPr>
              <a:t> </a:t>
            </a:r>
            <a:r>
              <a:rPr lang="el-GR" sz="1600" dirty="0">
                <a:solidFill>
                  <a:schemeClr val="tx1"/>
                </a:solidFill>
                <a:latin typeface="Times New Roman" pitchFamily="18" charset="0"/>
                <a:cs typeface="Times New Roman" pitchFamily="18" charset="0"/>
              </a:rPr>
              <a:t>(</a:t>
            </a:r>
            <a:r>
              <a:rPr lang="en-US" sz="1600" dirty="0">
                <a:solidFill>
                  <a:schemeClr val="tx1"/>
                </a:solidFill>
                <a:latin typeface="Times New Roman" pitchFamily="18" charset="0"/>
                <a:cs typeface="Times New Roman" pitchFamily="18" charset="0"/>
              </a:rPr>
              <a:t>Anti-Vivisection Society of Sweden</a:t>
            </a:r>
            <a:r>
              <a:rPr lang="el-GR" sz="1600" dirty="0">
                <a:solidFill>
                  <a:schemeClr val="tx1"/>
                </a:solidFill>
                <a:latin typeface="Times New Roman" pitchFamily="18" charset="0"/>
                <a:cs typeface="Times New Roman" pitchFamily="18" charset="0"/>
              </a:rPr>
              <a:t>)</a:t>
            </a:r>
            <a:endParaRPr lang="en-US" sz="1600" dirty="0">
              <a:solidFill>
                <a:schemeClr val="tx1"/>
              </a:solidFill>
              <a:latin typeface="Times New Roman" pitchFamily="18" charset="0"/>
              <a:cs typeface="Times New Roman" pitchFamily="18" charset="0"/>
            </a:endParaRPr>
          </a:p>
          <a:p>
            <a:pPr algn="just">
              <a:buNone/>
            </a:pPr>
            <a:r>
              <a:rPr lang="el-GR" sz="1600" dirty="0">
                <a:solidFill>
                  <a:schemeClr val="tx1"/>
                </a:solidFill>
                <a:latin typeface="Times New Roman" pitchFamily="18" charset="0"/>
                <a:cs typeface="Times New Roman" pitchFamily="18" charset="0"/>
              </a:rPr>
              <a:t>και το 1902</a:t>
            </a:r>
            <a:r>
              <a:rPr lang="en-US" sz="1600" dirty="0">
                <a:solidFill>
                  <a:schemeClr val="tx1"/>
                </a:solidFill>
                <a:latin typeface="Times New Roman" pitchFamily="18" charset="0"/>
                <a:cs typeface="Times New Roman" pitchFamily="18" charset="0"/>
              </a:rPr>
              <a:t> </a:t>
            </a:r>
            <a:r>
              <a:rPr lang="el-GR" sz="1600" dirty="0">
                <a:solidFill>
                  <a:schemeClr val="tx1"/>
                </a:solidFill>
                <a:latin typeface="Times New Roman" pitchFamily="18" charset="0"/>
                <a:cs typeface="Times New Roman" pitchFamily="18" charset="0"/>
              </a:rPr>
              <a:t>μετέβησαν στο Λονδίνο φοιτώντας στο </a:t>
            </a:r>
            <a:r>
              <a:rPr lang="en-US" sz="1600" dirty="0">
                <a:solidFill>
                  <a:schemeClr val="tx1"/>
                </a:solidFill>
                <a:latin typeface="Times New Roman" pitchFamily="18" charset="0"/>
                <a:cs typeface="Times New Roman" pitchFamily="18" charset="0"/>
              </a:rPr>
              <a:t>London</a:t>
            </a:r>
            <a:endParaRPr lang="el-GR" sz="1600" dirty="0">
              <a:solidFill>
                <a:schemeClr val="tx1"/>
              </a:solidFill>
              <a:latin typeface="Times New Roman" pitchFamily="18" charset="0"/>
              <a:cs typeface="Times New Roman" pitchFamily="18" charset="0"/>
            </a:endParaRPr>
          </a:p>
          <a:p>
            <a:pPr algn="just">
              <a:buNone/>
            </a:pPr>
            <a:r>
              <a:rPr lang="en-US" sz="1600" dirty="0">
                <a:solidFill>
                  <a:schemeClr val="tx1"/>
                </a:solidFill>
                <a:latin typeface="Times New Roman" pitchFamily="18" charset="0"/>
                <a:cs typeface="Times New Roman" pitchFamily="18" charset="0"/>
              </a:rPr>
              <a:t>School of</a:t>
            </a:r>
            <a:r>
              <a:rPr lang="el-GR" sz="1600" dirty="0">
                <a:solidFill>
                  <a:schemeClr val="tx1"/>
                </a:solidFill>
                <a:latin typeface="Times New Roman" pitchFamily="18" charset="0"/>
                <a:cs typeface="Times New Roman" pitchFamily="18" charset="0"/>
              </a:rPr>
              <a:t> </a:t>
            </a:r>
            <a:r>
              <a:rPr lang="en-US" sz="1600" dirty="0">
                <a:solidFill>
                  <a:schemeClr val="tx1"/>
                </a:solidFill>
                <a:latin typeface="Times New Roman" pitchFamily="18" charset="0"/>
                <a:cs typeface="Times New Roman" pitchFamily="18" charset="0"/>
              </a:rPr>
              <a:t>Medicine for Women. </a:t>
            </a:r>
            <a:endParaRPr lang="el-GR" sz="1600" dirty="0">
              <a:solidFill>
                <a:schemeClr val="tx1"/>
              </a:solidFill>
              <a:latin typeface="Times New Roman" pitchFamily="18" charset="0"/>
              <a:cs typeface="Times New Roman" pitchFamily="18" charset="0"/>
            </a:endParaRPr>
          </a:p>
        </p:txBody>
      </p:sp>
      <p:pic>
        <p:nvPicPr>
          <p:cNvPr id="1026" name="Picture 2" descr="C:\Users\User\Documents\2016 ΜΑΘΗΜΑ 7 18 Lizzy_Lind_af_Hageby_1913_(cropped2).jpg"/>
          <p:cNvPicPr>
            <a:picLocks noChangeAspect="1" noChangeArrowheads="1"/>
          </p:cNvPicPr>
          <p:nvPr/>
        </p:nvPicPr>
        <p:blipFill>
          <a:blip r:embed="rId2" cstate="print"/>
          <a:srcRect/>
          <a:stretch>
            <a:fillRect/>
          </a:stretch>
        </p:blipFill>
        <p:spPr bwMode="auto">
          <a:xfrm>
            <a:off x="439255" y="1124743"/>
            <a:ext cx="2764593" cy="3600401"/>
          </a:xfrm>
          <a:prstGeom prst="rect">
            <a:avLst/>
          </a:prstGeom>
          <a:noFill/>
        </p:spPr>
      </p:pic>
      <p:pic>
        <p:nvPicPr>
          <p:cNvPr id="7" name="Picture 2" descr="E:\2015-11-18-1447874486-7729387-AgainstDogsProtectionBill1919_0.jpg"/>
          <p:cNvPicPr>
            <a:picLocks noChangeAspect="1" noChangeArrowheads="1"/>
          </p:cNvPicPr>
          <p:nvPr/>
        </p:nvPicPr>
        <p:blipFill>
          <a:blip r:embed="rId3" cstate="print"/>
          <a:srcRect b="15078"/>
          <a:stretch>
            <a:fillRect/>
          </a:stretch>
        </p:blipFill>
        <p:spPr bwMode="auto">
          <a:xfrm>
            <a:off x="246336" y="4879926"/>
            <a:ext cx="3175675" cy="1867424"/>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Brown_Dog,_11_March_1910_(2).jpg"/>
          <p:cNvPicPr>
            <a:picLocks noChangeAspect="1" noChangeArrowheads="1"/>
          </p:cNvPicPr>
          <p:nvPr/>
        </p:nvPicPr>
        <p:blipFill>
          <a:blip r:embed="rId2" cstate="print"/>
          <a:srcRect l="348" t="8333" r="1392" b="14584"/>
          <a:stretch>
            <a:fillRect/>
          </a:stretch>
        </p:blipFill>
        <p:spPr bwMode="auto">
          <a:xfrm>
            <a:off x="263873" y="952094"/>
            <a:ext cx="4055547" cy="2376264"/>
          </a:xfrm>
          <a:prstGeom prst="rect">
            <a:avLst/>
          </a:prstGeom>
          <a:noFill/>
        </p:spPr>
      </p:pic>
      <p:sp>
        <p:nvSpPr>
          <p:cNvPr id="4" name="3 - Τίτλος"/>
          <p:cNvSpPr>
            <a:spLocks noGrp="1"/>
          </p:cNvSpPr>
          <p:nvPr>
            <p:ph type="title"/>
          </p:nvPr>
        </p:nvSpPr>
        <p:spPr>
          <a:xfrm>
            <a:off x="263873" y="0"/>
            <a:ext cx="8700615" cy="1124744"/>
          </a:xfrm>
        </p:spPr>
        <p:txBody>
          <a:bodyPr>
            <a:normAutofit/>
          </a:bodyPr>
          <a:lstStyle/>
          <a:p>
            <a:r>
              <a:rPr lang="el-GR" sz="2400" b="1" dirty="0">
                <a:latin typeface="Times New Roman" pitchFamily="18" charset="0"/>
                <a:cs typeface="Times New Roman" pitchFamily="18" charset="0"/>
              </a:rPr>
              <a:t>ΤΟ ΜΝΗΜΕΙΟ ΩΣ ΑΙΤΙΑ ΤΑΡΑΧΩΝ ΣΤΟ ΛΟΝΔΙΝΟ</a:t>
            </a:r>
          </a:p>
        </p:txBody>
      </p:sp>
      <p:sp>
        <p:nvSpPr>
          <p:cNvPr id="6" name="5 - Θέση περιεχομένου"/>
          <p:cNvSpPr>
            <a:spLocks noGrp="1"/>
          </p:cNvSpPr>
          <p:nvPr>
            <p:ph idx="1"/>
          </p:nvPr>
        </p:nvSpPr>
        <p:spPr>
          <a:xfrm>
            <a:off x="4572000" y="980728"/>
            <a:ext cx="4392488" cy="3528393"/>
          </a:xfrm>
        </p:spPr>
        <p:txBody>
          <a:bodyPr>
            <a:normAutofit fontScale="70000" lnSpcReduction="20000"/>
          </a:bodyPr>
          <a:lstStyle/>
          <a:p>
            <a:pPr marL="0" indent="0">
              <a:buNone/>
            </a:pPr>
            <a:r>
              <a:rPr lang="el-GR" sz="3400" dirty="0">
                <a:latin typeface="Times New Roman" pitchFamily="18" charset="0"/>
                <a:cs typeface="Times New Roman" pitchFamily="18" charset="0"/>
              </a:rPr>
              <a:t>Το άγαλμα του σκύλου-συμβόλου αποσύρθηκε μετά από πορείες με σφυριά εκατοντάδων φοιτητών της Ιατρικής του Λονδίνου και παρά τις διαμαρτυρίες των Υπερασπιστών των Ζώων, που συγκεντρώθηκαν στην πλατεία Τραφάλγκαρ, για να διαμαρτυρηθούν. Σήμερα υπάρχει ένα άγαλμα διαφορετικού σκύλου.</a:t>
            </a:r>
            <a:endParaRPr lang="el-GR" sz="3400" dirty="0"/>
          </a:p>
          <a:p>
            <a:endParaRPr lang="el-GR" dirty="0"/>
          </a:p>
        </p:txBody>
      </p:sp>
      <p:pic>
        <p:nvPicPr>
          <p:cNvPr id="5" name="Picture 2" descr="E:\Εικόνα13.jpg"/>
          <p:cNvPicPr>
            <a:picLocks noChangeAspect="1" noChangeArrowheads="1"/>
          </p:cNvPicPr>
          <p:nvPr/>
        </p:nvPicPr>
        <p:blipFill>
          <a:blip r:embed="rId3" cstate="print"/>
          <a:srcRect l="15018" t="2247" r="13766" b="2247"/>
          <a:stretch>
            <a:fillRect/>
          </a:stretch>
        </p:blipFill>
        <p:spPr bwMode="auto">
          <a:xfrm>
            <a:off x="263873" y="3573016"/>
            <a:ext cx="4179765" cy="3024336"/>
          </a:xfrm>
          <a:prstGeom prst="rect">
            <a:avLst/>
          </a:prstGeom>
          <a:noFill/>
        </p:spPr>
      </p:pic>
      <p:pic>
        <p:nvPicPr>
          <p:cNvPr id="7" name="Picture 2" descr="E:\220px-Brown_Dog_-_Battersea_Park_-_2008-04-09.jpg"/>
          <p:cNvPicPr>
            <a:picLocks noChangeAspect="1" noChangeArrowheads="1"/>
          </p:cNvPicPr>
          <p:nvPr/>
        </p:nvPicPr>
        <p:blipFill>
          <a:blip r:embed="rId4" cstate="print"/>
          <a:srcRect/>
          <a:stretch>
            <a:fillRect/>
          </a:stretch>
        </p:blipFill>
        <p:spPr bwMode="auto">
          <a:xfrm>
            <a:off x="5076056" y="4365104"/>
            <a:ext cx="3168352" cy="2368023"/>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116632"/>
            <a:ext cx="4896544" cy="1301006"/>
          </a:xfrm>
        </p:spPr>
        <p:txBody>
          <a:bodyPr>
            <a:normAutofit fontScale="90000"/>
          </a:bodyPr>
          <a:lstStyle/>
          <a:p>
            <a:r>
              <a:rPr lang="el-GR" sz="2800" b="1" dirty="0">
                <a:latin typeface="Times New Roman" pitchFamily="18" charset="0"/>
                <a:cs typeface="Times New Roman" pitchFamily="18" charset="0"/>
              </a:rPr>
              <a:t>Η ΥΠΟΘΕΣΗ ΤΟΥ ΚΑΦΕΤΙ ΣΚΥΛΟΥ ΩΣ ΑΦΟΡΜΗ ΓΙΑ ΤΗ ΝΟΜΟΘΕΣΙΑ ΠΡΟΣΤΑΣΙΑΣ ΤΩΝ ΖΩΩΝ ΑΠΟ ΠΕΙΡΑΜΑΤΑ</a:t>
            </a:r>
            <a:endParaRPr lang="el-GR" sz="2800" dirty="0"/>
          </a:p>
        </p:txBody>
      </p:sp>
      <p:pic>
        <p:nvPicPr>
          <p:cNvPr id="1026" name="Picture 2" descr="E:\The_Brown_Dog_in_Trafalgar_Square,_March_1910_(with_bloodhounds).jpg"/>
          <p:cNvPicPr>
            <a:picLocks noChangeAspect="1" noChangeArrowheads="1"/>
          </p:cNvPicPr>
          <p:nvPr/>
        </p:nvPicPr>
        <p:blipFill>
          <a:blip r:embed="rId2" cstate="print"/>
          <a:srcRect/>
          <a:stretch>
            <a:fillRect/>
          </a:stretch>
        </p:blipFill>
        <p:spPr bwMode="auto">
          <a:xfrm>
            <a:off x="386764" y="1762003"/>
            <a:ext cx="4473267" cy="4763342"/>
          </a:xfrm>
          <a:prstGeom prst="rect">
            <a:avLst/>
          </a:prstGeom>
          <a:noFill/>
        </p:spPr>
      </p:pic>
      <p:sp>
        <p:nvSpPr>
          <p:cNvPr id="4" name="3 - Ορθογώνιο"/>
          <p:cNvSpPr/>
          <p:nvPr/>
        </p:nvSpPr>
        <p:spPr>
          <a:xfrm>
            <a:off x="5076056" y="58847"/>
            <a:ext cx="3600400" cy="6494085"/>
          </a:xfrm>
          <a:prstGeom prst="rect">
            <a:avLst/>
          </a:prstGeom>
        </p:spPr>
        <p:txBody>
          <a:bodyPr wrap="square">
            <a:spAutoFit/>
          </a:bodyPr>
          <a:lstStyle/>
          <a:p>
            <a:r>
              <a:rPr lang="el-GR" sz="1600" b="1" dirty="0">
                <a:latin typeface="Times New Roman" pitchFamily="18" charset="0"/>
                <a:cs typeface="Times New Roman" pitchFamily="18" charset="0"/>
              </a:rPr>
              <a:t>Τα Τρία </a:t>
            </a:r>
            <a:r>
              <a:rPr lang="en-US" sz="1600" b="1" dirty="0">
                <a:latin typeface="Times New Roman" pitchFamily="18" charset="0"/>
                <a:cs typeface="Times New Roman" pitchFamily="18" charset="0"/>
              </a:rPr>
              <a:t>R</a:t>
            </a:r>
          </a:p>
          <a:p>
            <a:r>
              <a:rPr lang="el-GR" sz="1600" dirty="0">
                <a:latin typeface="Times New Roman" pitchFamily="18" charset="0"/>
                <a:cs typeface="Times New Roman" pitchFamily="18" charset="0"/>
              </a:rPr>
              <a:t>Τα τρία ρο</a:t>
            </a:r>
            <a:r>
              <a:rPr lang="en-US" sz="1600" dirty="0">
                <a:latin typeface="Times New Roman" pitchFamily="18" charset="0"/>
                <a:cs typeface="Times New Roman" pitchFamily="18" charset="0"/>
              </a:rPr>
              <a:t> (3Rs) </a:t>
            </a:r>
            <a:r>
              <a:rPr lang="el-GR" sz="1600" dirty="0">
                <a:latin typeface="Times New Roman" pitchFamily="18" charset="0"/>
                <a:cs typeface="Times New Roman" pitchFamily="18" charset="0"/>
              </a:rPr>
              <a:t>είναι οι κατευθυντήριες αρχές για πιο ηθική αντιμετώπιση των ζώων στα πειράματα. Οι πρώτοι που τα περιέγραψαν ήταν οι</a:t>
            </a:r>
            <a:r>
              <a:rPr lang="en-US" sz="1600" dirty="0">
                <a:latin typeface="Times New Roman" pitchFamily="18" charset="0"/>
                <a:cs typeface="Times New Roman" pitchFamily="18" charset="0"/>
              </a:rPr>
              <a:t> W.M.S. Russell </a:t>
            </a:r>
            <a:r>
              <a:rPr lang="el-GR" sz="1600" dirty="0">
                <a:latin typeface="Times New Roman" pitchFamily="18" charset="0"/>
                <a:cs typeface="Times New Roman" pitchFamily="18" charset="0"/>
              </a:rPr>
              <a:t>και </a:t>
            </a:r>
            <a:r>
              <a:rPr lang="en-US" sz="1600" dirty="0">
                <a:latin typeface="Times New Roman" pitchFamily="18" charset="0"/>
                <a:cs typeface="Times New Roman" pitchFamily="18" charset="0"/>
              </a:rPr>
              <a:t>R.L. Burch</a:t>
            </a:r>
            <a:r>
              <a:rPr lang="el-GR" sz="1600" dirty="0">
                <a:latin typeface="Times New Roman" pitchFamily="18" charset="0"/>
                <a:cs typeface="Times New Roman" pitchFamily="18" charset="0"/>
              </a:rPr>
              <a:t> το 1959. Είναι τα εξής:</a:t>
            </a:r>
            <a:endParaRPr lang="en-US" sz="1600" dirty="0">
              <a:latin typeface="Times New Roman" pitchFamily="18" charset="0"/>
              <a:cs typeface="Times New Roman" pitchFamily="18" charset="0"/>
            </a:endParaRPr>
          </a:p>
          <a:p>
            <a:r>
              <a:rPr lang="en-US" sz="1600" b="1" dirty="0">
                <a:latin typeface="Times New Roman" pitchFamily="18" charset="0"/>
                <a:cs typeface="Times New Roman" pitchFamily="18" charset="0"/>
              </a:rPr>
              <a:t>Replacement</a:t>
            </a:r>
            <a:r>
              <a:rPr lang="el-GR" sz="1600" b="1" dirty="0">
                <a:latin typeface="Times New Roman" pitchFamily="18" charset="0"/>
                <a:cs typeface="Times New Roman" pitchFamily="18" charset="0"/>
              </a:rPr>
              <a:t> (Αντικατάσταση) </a:t>
            </a:r>
            <a:r>
              <a:rPr lang="el-GR" sz="1600" dirty="0">
                <a:latin typeface="Times New Roman" pitchFamily="18" charset="0"/>
                <a:cs typeface="Times New Roman" pitchFamily="18" charset="0"/>
              </a:rPr>
              <a:t>αναφέρεται στην προτιμώμενη χρήση μεθόδων που δεν περιλαμβάνουν ζώα, όπου αυτό είναι δυνατόν να επιφέρει τα ίδια επιστημονικά αποτελέσματα. Οι μέθοδοι αυτές περιλαμβάνουν χρήση υπολογιστών (</a:t>
            </a:r>
            <a:r>
              <a:rPr lang="en-US" sz="1600" dirty="0">
                <a:latin typeface="Times New Roman" pitchFamily="18" charset="0"/>
                <a:cs typeface="Times New Roman" pitchFamily="18" charset="0"/>
              </a:rPr>
              <a:t>computer modeling</a:t>
            </a:r>
            <a:r>
              <a:rPr lang="el-GR" sz="1600" dirty="0">
                <a:latin typeface="Times New Roman" pitchFamily="18" charset="0"/>
                <a:cs typeface="Times New Roman" pitchFamily="18" charset="0"/>
              </a:rPr>
              <a:t>) </a:t>
            </a:r>
            <a:endParaRPr lang="en-US" sz="1600" i="1" dirty="0"/>
          </a:p>
          <a:p>
            <a:r>
              <a:rPr lang="en-US" sz="1600" b="1" dirty="0">
                <a:latin typeface="Times New Roman" pitchFamily="18" charset="0"/>
                <a:cs typeface="Times New Roman" pitchFamily="18" charset="0"/>
              </a:rPr>
              <a:t>Reduction</a:t>
            </a:r>
            <a:r>
              <a:rPr lang="en-US" sz="1600" dirty="0">
                <a:latin typeface="Times New Roman" pitchFamily="18" charset="0"/>
                <a:cs typeface="Times New Roman" pitchFamily="18" charset="0"/>
              </a:rPr>
              <a:t> </a:t>
            </a:r>
            <a:r>
              <a:rPr lang="el-GR" sz="1600" b="1" dirty="0">
                <a:latin typeface="Times New Roman" pitchFamily="18" charset="0"/>
                <a:cs typeface="Times New Roman" pitchFamily="18" charset="0"/>
              </a:rPr>
              <a:t>(Ελάττωση) </a:t>
            </a:r>
            <a:r>
              <a:rPr lang="el-GR" sz="1600" dirty="0">
                <a:latin typeface="Times New Roman" pitchFamily="18" charset="0"/>
                <a:cs typeface="Times New Roman" pitchFamily="18" charset="0"/>
              </a:rPr>
              <a:t>αναφέρεται σε χρήση μεθόδων που δίνουν τη δυνατότητα στους ερευνητές να επιτύχουν συγκρίσιμα επίπεδα πληροφόρησης με μικρότερο αριθμό ζώων ή να προσπορισθούν περισσότερη πληροφόρηση από τον ίδιο αριθμό ζώων</a:t>
            </a:r>
            <a:endParaRPr lang="en-US" sz="1600" dirty="0">
              <a:latin typeface="Times New Roman" pitchFamily="18" charset="0"/>
              <a:cs typeface="Times New Roman" pitchFamily="18" charset="0"/>
            </a:endParaRPr>
          </a:p>
          <a:p>
            <a:r>
              <a:rPr lang="en-US" sz="1600" b="1" dirty="0">
                <a:latin typeface="Times New Roman" pitchFamily="18" charset="0"/>
                <a:cs typeface="Times New Roman" pitchFamily="18" charset="0"/>
              </a:rPr>
              <a:t>Refinement </a:t>
            </a:r>
            <a:r>
              <a:rPr lang="el-GR" sz="1600" b="1" dirty="0">
                <a:latin typeface="Times New Roman" pitchFamily="18" charset="0"/>
                <a:cs typeface="Times New Roman" pitchFamily="18" charset="0"/>
              </a:rPr>
              <a:t>(Εξευγενισμός)</a:t>
            </a:r>
            <a:r>
              <a:rPr lang="el-GR" sz="1600" dirty="0">
                <a:latin typeface="Times New Roman" pitchFamily="18" charset="0"/>
                <a:cs typeface="Times New Roman" pitchFamily="18" charset="0"/>
              </a:rPr>
              <a:t> αναφέρεται σε χρήση μεθόδων που εξαλείφουν ή ελαχιστοποιούν τον πόνο, την κακουχία και την αγωνία και προάγουν την καλή μεταχείριση των ζώων που χρησιμοποιούνται</a:t>
            </a:r>
            <a:endParaRPr lang="en-US"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Documents\2016 ΜΑΘΗΜΑ 7 41 Pavlov.JPG"/>
          <p:cNvPicPr>
            <a:picLocks noChangeAspect="1" noChangeArrowheads="1"/>
          </p:cNvPicPr>
          <p:nvPr/>
        </p:nvPicPr>
        <p:blipFill>
          <a:blip r:embed="rId2" cstate="print"/>
          <a:srcRect t="651" r="1575" b="651"/>
          <a:stretch>
            <a:fillRect/>
          </a:stretch>
        </p:blipFill>
        <p:spPr bwMode="auto">
          <a:xfrm>
            <a:off x="971600" y="764704"/>
            <a:ext cx="7194954" cy="5822065"/>
          </a:xfrm>
          <a:prstGeom prst="rect">
            <a:avLst/>
          </a:prstGeom>
          <a:noFill/>
        </p:spPr>
      </p:pic>
      <p:sp>
        <p:nvSpPr>
          <p:cNvPr id="3" name="2 - Τίτλος"/>
          <p:cNvSpPr>
            <a:spLocks noGrp="1"/>
          </p:cNvSpPr>
          <p:nvPr>
            <p:ph type="title"/>
          </p:nvPr>
        </p:nvSpPr>
        <p:spPr>
          <a:xfrm>
            <a:off x="1043608" y="0"/>
            <a:ext cx="7128792" cy="980728"/>
          </a:xfrm>
        </p:spPr>
        <p:txBody>
          <a:bodyPr>
            <a:normAutofit/>
          </a:bodyPr>
          <a:lstStyle/>
          <a:p>
            <a:r>
              <a:rPr lang="el-GR" sz="2800" b="1" dirty="0">
                <a:latin typeface="Times New Roman" pitchFamily="18" charset="0"/>
                <a:cs typeface="Times New Roman" pitchFamily="18" charset="0"/>
              </a:rPr>
              <a:t>Ο </a:t>
            </a:r>
            <a:r>
              <a:rPr lang="en-US" sz="2800" b="1" dirty="0">
                <a:latin typeface="Times New Roman" pitchFamily="18" charset="0"/>
                <a:cs typeface="Times New Roman" pitchFamily="18" charset="0"/>
              </a:rPr>
              <a:t>IVAN PAVLOV </a:t>
            </a:r>
            <a:r>
              <a:rPr lang="el-GR" sz="2800" b="1" dirty="0">
                <a:latin typeface="Times New Roman" pitchFamily="18" charset="0"/>
                <a:cs typeface="Times New Roman" pitchFamily="18" charset="0"/>
              </a:rPr>
              <a:t>ΚΑΙ ΟΙ ΣΚΥΛΟΙ ΤΟΥ</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220px-One_of_Pavlov's_dogs.jpg"/>
          <p:cNvPicPr>
            <a:picLocks noChangeAspect="1" noChangeArrowheads="1"/>
          </p:cNvPicPr>
          <p:nvPr/>
        </p:nvPicPr>
        <p:blipFill>
          <a:blip r:embed="rId2" cstate="print"/>
          <a:srcRect/>
          <a:stretch>
            <a:fillRect/>
          </a:stretch>
        </p:blipFill>
        <p:spPr bwMode="auto">
          <a:xfrm>
            <a:off x="4932040" y="1916832"/>
            <a:ext cx="2448272" cy="1711019"/>
          </a:xfrm>
          <a:prstGeom prst="rect">
            <a:avLst/>
          </a:prstGeom>
          <a:noFill/>
        </p:spPr>
      </p:pic>
      <p:pic>
        <p:nvPicPr>
          <p:cNvPr id="2" name="Picture 2" descr="C:\Users\User\Documents\2016 ΜΑΘΗΜΑ 7 34.jpg"/>
          <p:cNvPicPr>
            <a:picLocks noChangeAspect="1" noChangeArrowheads="1"/>
          </p:cNvPicPr>
          <p:nvPr/>
        </p:nvPicPr>
        <p:blipFill>
          <a:blip r:embed="rId3" cstate="print"/>
          <a:srcRect l="1260" t="1231" r="59213"/>
          <a:stretch>
            <a:fillRect/>
          </a:stretch>
        </p:blipFill>
        <p:spPr bwMode="auto">
          <a:xfrm>
            <a:off x="107505" y="4005064"/>
            <a:ext cx="1921074" cy="2456127"/>
          </a:xfrm>
          <a:prstGeom prst="rect">
            <a:avLst/>
          </a:prstGeom>
          <a:noFill/>
        </p:spPr>
      </p:pic>
      <p:pic>
        <p:nvPicPr>
          <p:cNvPr id="3" name="Picture 2" descr="C:\Users\User\Documents\2016 ΜΑΘΗΜΑ 7 40 dogs-with-keepers.jpg"/>
          <p:cNvPicPr>
            <a:picLocks noChangeAspect="1" noChangeArrowheads="1"/>
          </p:cNvPicPr>
          <p:nvPr/>
        </p:nvPicPr>
        <p:blipFill>
          <a:blip r:embed="rId4" cstate="print"/>
          <a:srcRect b="6152"/>
          <a:stretch>
            <a:fillRect/>
          </a:stretch>
        </p:blipFill>
        <p:spPr bwMode="auto">
          <a:xfrm>
            <a:off x="179512" y="116632"/>
            <a:ext cx="4653680" cy="3528392"/>
          </a:xfrm>
          <a:prstGeom prst="rect">
            <a:avLst/>
          </a:prstGeom>
          <a:noFill/>
        </p:spPr>
      </p:pic>
      <p:pic>
        <p:nvPicPr>
          <p:cNvPr id="4" name="Picture 2" descr="C:\Users\User\Documents\2016 ΜΑΘΗΜΑ 7 24 Εικόνα1.jpg"/>
          <p:cNvPicPr>
            <a:picLocks noChangeAspect="1" noChangeArrowheads="1"/>
          </p:cNvPicPr>
          <p:nvPr/>
        </p:nvPicPr>
        <p:blipFill>
          <a:blip r:embed="rId5" cstate="print"/>
          <a:srcRect l="3167" r="792"/>
          <a:stretch>
            <a:fillRect/>
          </a:stretch>
        </p:blipFill>
        <p:spPr bwMode="auto">
          <a:xfrm>
            <a:off x="3923928" y="116632"/>
            <a:ext cx="931090" cy="1465719"/>
          </a:xfrm>
          <a:prstGeom prst="rect">
            <a:avLst/>
          </a:prstGeom>
          <a:noFill/>
        </p:spPr>
      </p:pic>
      <p:pic>
        <p:nvPicPr>
          <p:cNvPr id="5" name="Picture 2" descr="C:\Users\User\Documents\2016 ΜΑΘΗΜΑ 7 35 images (9).jpg"/>
          <p:cNvPicPr>
            <a:picLocks noChangeAspect="1" noChangeArrowheads="1"/>
          </p:cNvPicPr>
          <p:nvPr/>
        </p:nvPicPr>
        <p:blipFill>
          <a:blip r:embed="rId6" cstate="print"/>
          <a:srcRect/>
          <a:stretch>
            <a:fillRect/>
          </a:stretch>
        </p:blipFill>
        <p:spPr bwMode="auto">
          <a:xfrm>
            <a:off x="2123728" y="3726004"/>
            <a:ext cx="5328592" cy="2946606"/>
          </a:xfrm>
          <a:prstGeom prst="rect">
            <a:avLst/>
          </a:prstGeom>
          <a:noFill/>
        </p:spPr>
      </p:pic>
      <p:sp>
        <p:nvSpPr>
          <p:cNvPr id="7" name="6 - Τίτλος"/>
          <p:cNvSpPr>
            <a:spLocks noGrp="1"/>
          </p:cNvSpPr>
          <p:nvPr>
            <p:ph type="title"/>
          </p:nvPr>
        </p:nvSpPr>
        <p:spPr>
          <a:xfrm>
            <a:off x="5004048" y="0"/>
            <a:ext cx="4032448" cy="980728"/>
          </a:xfrm>
        </p:spPr>
        <p:txBody>
          <a:bodyPr>
            <a:noAutofit/>
          </a:bodyPr>
          <a:lstStyle/>
          <a:p>
            <a:r>
              <a:rPr lang="el-GR" sz="3600" b="1" dirty="0">
                <a:latin typeface="Times New Roman" pitchFamily="18" charset="0"/>
                <a:cs typeface="Times New Roman" pitchFamily="18" charset="0"/>
              </a:rPr>
              <a:t>ΟΙ ΣΚΥΛΟΙ ΤΟΥ </a:t>
            </a:r>
            <a:r>
              <a:rPr lang="en-US" sz="3600" b="1" dirty="0">
                <a:latin typeface="Times New Roman" pitchFamily="18" charset="0"/>
                <a:cs typeface="Times New Roman" pitchFamily="18" charset="0"/>
              </a:rPr>
              <a:t>PAVLOV</a:t>
            </a:r>
            <a:endParaRPr lang="el-GR" sz="3600" b="1" dirty="0">
              <a:latin typeface="Times New Roman" pitchFamily="18" charset="0"/>
              <a:cs typeface="Times New Roman" pitchFamily="18" charset="0"/>
            </a:endParaRPr>
          </a:p>
        </p:txBody>
      </p:sp>
      <p:pic>
        <p:nvPicPr>
          <p:cNvPr id="8" name="Picture 2" descr="C:\Users\User\Documents\2016 ΜΑΘΗΜΑ 7 34.jpg"/>
          <p:cNvPicPr>
            <a:picLocks noChangeAspect="1" noChangeArrowheads="1"/>
          </p:cNvPicPr>
          <p:nvPr/>
        </p:nvPicPr>
        <p:blipFill>
          <a:blip r:embed="rId3" cstate="print"/>
          <a:srcRect l="43465" t="1231" r="29606"/>
          <a:stretch>
            <a:fillRect/>
          </a:stretch>
        </p:blipFill>
        <p:spPr bwMode="auto">
          <a:xfrm>
            <a:off x="7596336" y="4005064"/>
            <a:ext cx="1423901" cy="2672151"/>
          </a:xfrm>
          <a:prstGeom prst="rect">
            <a:avLst/>
          </a:prstGeom>
          <a:noFill/>
        </p:spPr>
      </p:pic>
      <p:pic>
        <p:nvPicPr>
          <p:cNvPr id="9" name="Picture 2" descr="C:\Users\User\Documents\2016 ΜΑΘΗΜΑ 7 34.jpg"/>
          <p:cNvPicPr>
            <a:picLocks noChangeAspect="1" noChangeArrowheads="1"/>
          </p:cNvPicPr>
          <p:nvPr/>
        </p:nvPicPr>
        <p:blipFill>
          <a:blip r:embed="rId3" cstate="print"/>
          <a:srcRect l="72441" t="1231" r="630"/>
          <a:stretch>
            <a:fillRect/>
          </a:stretch>
        </p:blipFill>
        <p:spPr bwMode="auto">
          <a:xfrm>
            <a:off x="7524328" y="980728"/>
            <a:ext cx="1538939" cy="2888175"/>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Documents\2016 ΜΑΘΗΜΑ 7 38 Pavlovs-Dog-Pavlovs-DogAt-The-Sound-Of-The-Bell-Cd-Cover-31283.jpg"/>
          <p:cNvPicPr>
            <a:picLocks noChangeAspect="1" noChangeArrowheads="1"/>
          </p:cNvPicPr>
          <p:nvPr/>
        </p:nvPicPr>
        <p:blipFill>
          <a:blip r:embed="rId2" cstate="print"/>
          <a:srcRect t="5906"/>
          <a:stretch>
            <a:fillRect/>
          </a:stretch>
        </p:blipFill>
        <p:spPr bwMode="auto">
          <a:xfrm>
            <a:off x="755576" y="3140968"/>
            <a:ext cx="7704856" cy="3571419"/>
          </a:xfrm>
          <a:prstGeom prst="rect">
            <a:avLst/>
          </a:prstGeom>
          <a:noFill/>
        </p:spPr>
      </p:pic>
      <p:pic>
        <p:nvPicPr>
          <p:cNvPr id="3" name="Picture 2" descr="C:\Users\User\Documents\2016 ΜΑΘΗΜΑ 7 36 Pavlov_s-dog_1767815i.jpg"/>
          <p:cNvPicPr>
            <a:picLocks noChangeAspect="1" noChangeArrowheads="1"/>
          </p:cNvPicPr>
          <p:nvPr/>
        </p:nvPicPr>
        <p:blipFill>
          <a:blip r:embed="rId3" cstate="print"/>
          <a:srcRect/>
          <a:stretch>
            <a:fillRect/>
          </a:stretch>
        </p:blipFill>
        <p:spPr bwMode="auto">
          <a:xfrm>
            <a:off x="179513" y="188640"/>
            <a:ext cx="4536503" cy="2838973"/>
          </a:xfrm>
          <a:prstGeom prst="rect">
            <a:avLst/>
          </a:prstGeom>
          <a:noFill/>
        </p:spPr>
      </p:pic>
      <p:pic>
        <p:nvPicPr>
          <p:cNvPr id="1026" name="Picture 2" descr="E:\2016 ΜΑΘΗΜΑ 7 29.jpg"/>
          <p:cNvPicPr>
            <a:picLocks noChangeAspect="1" noChangeArrowheads="1"/>
          </p:cNvPicPr>
          <p:nvPr/>
        </p:nvPicPr>
        <p:blipFill>
          <a:blip r:embed="rId4" cstate="print"/>
          <a:srcRect l="5249" t="2147" r="750" b="7516"/>
          <a:stretch>
            <a:fillRect/>
          </a:stretch>
        </p:blipFill>
        <p:spPr bwMode="auto">
          <a:xfrm>
            <a:off x="4860032" y="188640"/>
            <a:ext cx="4184156" cy="2808312"/>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Αποτέλεσμα εικόνας για IVAN PAVLOV AND DOGS"/>
          <p:cNvPicPr>
            <a:picLocks noChangeAspect="1" noChangeArrowheads="1"/>
          </p:cNvPicPr>
          <p:nvPr/>
        </p:nvPicPr>
        <p:blipFill>
          <a:blip r:embed="rId2" cstate="print"/>
          <a:srcRect/>
          <a:stretch>
            <a:fillRect/>
          </a:stretch>
        </p:blipFill>
        <p:spPr bwMode="auto">
          <a:xfrm>
            <a:off x="4716016" y="1340768"/>
            <a:ext cx="3676567" cy="5313271"/>
          </a:xfrm>
          <a:prstGeom prst="rect">
            <a:avLst/>
          </a:prstGeom>
          <a:noFill/>
        </p:spPr>
      </p:pic>
      <p:pic>
        <p:nvPicPr>
          <p:cNvPr id="3" name="Picture 2" descr="C:\Users\User\Documents\2016 ΜΑΘΗΜΑ 7 39.jpg"/>
          <p:cNvPicPr>
            <a:picLocks noChangeAspect="1" noChangeArrowheads="1"/>
          </p:cNvPicPr>
          <p:nvPr/>
        </p:nvPicPr>
        <p:blipFill>
          <a:blip r:embed="rId3" cstate="print"/>
          <a:srcRect/>
          <a:stretch>
            <a:fillRect/>
          </a:stretch>
        </p:blipFill>
        <p:spPr bwMode="auto">
          <a:xfrm>
            <a:off x="996526" y="1340768"/>
            <a:ext cx="3503466" cy="5358243"/>
          </a:xfrm>
          <a:prstGeom prst="rect">
            <a:avLst/>
          </a:prstGeom>
          <a:noFill/>
        </p:spPr>
      </p:pic>
      <p:sp>
        <p:nvSpPr>
          <p:cNvPr id="4" name="3 - Τίτλος"/>
          <p:cNvSpPr>
            <a:spLocks noGrp="1"/>
          </p:cNvSpPr>
          <p:nvPr>
            <p:ph type="title"/>
          </p:nvPr>
        </p:nvSpPr>
        <p:spPr>
          <a:xfrm>
            <a:off x="457200" y="274638"/>
            <a:ext cx="8229600" cy="850106"/>
          </a:xfrm>
        </p:spPr>
        <p:txBody>
          <a:bodyPr>
            <a:normAutofit fontScale="90000"/>
          </a:bodyPr>
          <a:lstStyle/>
          <a:p>
            <a:r>
              <a:rPr lang="el-GR" sz="3200" b="1" dirty="0">
                <a:latin typeface="Times New Roman" pitchFamily="18" charset="0"/>
                <a:cs typeface="Times New Roman" pitchFamily="18" charset="0"/>
              </a:rPr>
              <a:t>ΟΙ ΣΚΥΛΟΙ ΤΟΥ </a:t>
            </a:r>
            <a:r>
              <a:rPr lang="en-US" sz="3200" b="1" dirty="0">
                <a:latin typeface="Times New Roman" pitchFamily="18" charset="0"/>
                <a:cs typeface="Times New Roman" pitchFamily="18" charset="0"/>
              </a:rPr>
              <a:t>PAVLOV </a:t>
            </a:r>
            <a:r>
              <a:rPr lang="el-GR" sz="3200" b="1" dirty="0">
                <a:latin typeface="Times New Roman" pitchFamily="18" charset="0"/>
                <a:cs typeface="Times New Roman" pitchFamily="18" charset="0"/>
              </a:rPr>
              <a:t>ΑΠΕΙΚΟΝΙΖΟΝΤΑΙ ΣΤΟΥΣ ΑΝΔΡΙΑΝΤΕΣ ΤΟΥ ΜΑΖΙ ΤΟΥ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788024" y="116632"/>
            <a:ext cx="4248472" cy="1301006"/>
          </a:xfrm>
        </p:spPr>
        <p:txBody>
          <a:bodyPr>
            <a:noAutofit/>
          </a:bodyPr>
          <a:lstStyle/>
          <a:p>
            <a:r>
              <a:rPr lang="el-GR" sz="2800" b="1" dirty="0">
                <a:latin typeface="Times New Roman" pitchFamily="18" charset="0"/>
                <a:cs typeface="Times New Roman" pitchFamily="18" charset="0"/>
              </a:rPr>
              <a:t>Η ΑΝΑΚΑΛΥΨΗ ΤΗΣ ΙΝΣΟΥΛΙΝΗΣ ΚΑΙ ΟΙ 4 ΣΥΝΤΕΛΕΣΤΕΣ ΤΗΣ</a:t>
            </a:r>
          </a:p>
        </p:txBody>
      </p:sp>
      <p:pic>
        <p:nvPicPr>
          <p:cNvPr id="3" name="Picture 2" descr="C:\Users\User\Documents\9.2.2018 ΗΜΕΡΙΔΑ ΙΣΤΟΡΙΑΣ ΕΝΔΟΚΡΙΝΟΛΟΓΙΑΣ\MATH 17-83 fredrick_banting_young_1920_pd.jpg"/>
          <p:cNvPicPr>
            <a:picLocks noChangeAspect="1" noChangeArrowheads="1"/>
          </p:cNvPicPr>
          <p:nvPr/>
        </p:nvPicPr>
        <p:blipFill>
          <a:blip r:embed="rId2" cstate="print"/>
          <a:srcRect/>
          <a:stretch>
            <a:fillRect/>
          </a:stretch>
        </p:blipFill>
        <p:spPr bwMode="auto">
          <a:xfrm>
            <a:off x="107505" y="116632"/>
            <a:ext cx="2160239" cy="3114946"/>
          </a:xfrm>
          <a:prstGeom prst="rect">
            <a:avLst/>
          </a:prstGeom>
          <a:noFill/>
        </p:spPr>
      </p:pic>
      <p:pic>
        <p:nvPicPr>
          <p:cNvPr id="4" name="Picture 2" descr="C:\Users\User\Documents\9.2.2018 ΗΜΕΡΙΔΑ ΙΣΤΟΡΙΑΣ ΕΝΔΟΚΡΙΝΟΛΟΓΙΑΣ\1 220px-J.J.R._Macleod_ca._1928.png"/>
          <p:cNvPicPr>
            <a:picLocks noChangeAspect="1" noChangeArrowheads="1"/>
          </p:cNvPicPr>
          <p:nvPr/>
        </p:nvPicPr>
        <p:blipFill>
          <a:blip r:embed="rId3" cstate="print"/>
          <a:srcRect l="23187" r="5153"/>
          <a:stretch>
            <a:fillRect/>
          </a:stretch>
        </p:blipFill>
        <p:spPr bwMode="auto">
          <a:xfrm>
            <a:off x="107504" y="3284984"/>
            <a:ext cx="2160240" cy="3403842"/>
          </a:xfrm>
          <a:prstGeom prst="rect">
            <a:avLst/>
          </a:prstGeom>
          <a:noFill/>
        </p:spPr>
      </p:pic>
      <p:pic>
        <p:nvPicPr>
          <p:cNvPr id="5" name="Picture 2" descr="C:\Users\User\Documents\9.2.2018 ΗΜΕΡΙΔΑ ΙΣΤΟΡΙΑΣ ΕΝΔΟΚΡΙΝΟΛΟΓΙΑΣ\1 COLLIP F4.medium.gif"/>
          <p:cNvPicPr>
            <a:picLocks noChangeAspect="1" noChangeArrowheads="1"/>
          </p:cNvPicPr>
          <p:nvPr/>
        </p:nvPicPr>
        <p:blipFill>
          <a:blip r:embed="rId4" cstate="print"/>
          <a:srcRect/>
          <a:stretch>
            <a:fillRect/>
          </a:stretch>
        </p:blipFill>
        <p:spPr bwMode="auto">
          <a:xfrm>
            <a:off x="2339752" y="3284984"/>
            <a:ext cx="2207537" cy="3384376"/>
          </a:xfrm>
          <a:prstGeom prst="rect">
            <a:avLst/>
          </a:prstGeom>
          <a:noFill/>
        </p:spPr>
      </p:pic>
      <p:pic>
        <p:nvPicPr>
          <p:cNvPr id="6" name="Picture 2" descr="C:\Users\User\Documents\9.2.2018 ΗΜΕΡΙΔΑ ΙΣΤΟΡΙΑΣ ΕΝΔΟΚΡΙΝΟΛΟΓΙΑΣ\BEST AND BANTING.jpg"/>
          <p:cNvPicPr>
            <a:picLocks noChangeAspect="1" noChangeArrowheads="1"/>
          </p:cNvPicPr>
          <p:nvPr/>
        </p:nvPicPr>
        <p:blipFill>
          <a:blip r:embed="rId5" cstate="print"/>
          <a:srcRect l="1468" r="51372"/>
          <a:stretch>
            <a:fillRect/>
          </a:stretch>
        </p:blipFill>
        <p:spPr bwMode="auto">
          <a:xfrm>
            <a:off x="2339752" y="116632"/>
            <a:ext cx="2167191" cy="3096344"/>
          </a:xfrm>
          <a:prstGeom prst="rect">
            <a:avLst/>
          </a:prstGeom>
          <a:noFill/>
        </p:spPr>
      </p:pic>
      <p:pic>
        <p:nvPicPr>
          <p:cNvPr id="7" name="Picture 2" descr="C:\Users\User\Documents\9.2.2018 ΗΜΕΡΙΔΑ ΙΣΤΟΡΙΑΣ ΕΝΔΟΚΡΙΝΟΛΟΓΙΑΣ\1 insoyline 20180205_130649.jpg"/>
          <p:cNvPicPr>
            <a:picLocks noChangeAspect="1" noChangeArrowheads="1"/>
          </p:cNvPicPr>
          <p:nvPr/>
        </p:nvPicPr>
        <p:blipFill>
          <a:blip r:embed="rId6" cstate="print"/>
          <a:srcRect l="343" t="23622" b="13184"/>
          <a:stretch>
            <a:fillRect/>
          </a:stretch>
        </p:blipFill>
        <p:spPr bwMode="auto">
          <a:xfrm>
            <a:off x="4644008" y="3068960"/>
            <a:ext cx="4390230" cy="3240360"/>
          </a:xfrm>
          <a:prstGeom prst="rect">
            <a:avLst/>
          </a:prstGeom>
          <a:noFill/>
        </p:spPr>
      </p:pic>
      <p:sp>
        <p:nvSpPr>
          <p:cNvPr id="8" name="7 - Ορθογώνιο"/>
          <p:cNvSpPr/>
          <p:nvPr/>
        </p:nvSpPr>
        <p:spPr>
          <a:xfrm>
            <a:off x="4572000" y="1556792"/>
            <a:ext cx="4572000" cy="1200329"/>
          </a:xfrm>
          <a:prstGeom prst="rect">
            <a:avLst/>
          </a:prstGeom>
        </p:spPr>
        <p:txBody>
          <a:bodyPr wrap="square">
            <a:spAutoFit/>
          </a:bodyPr>
          <a:lstStyle/>
          <a:p>
            <a:r>
              <a:rPr lang="en-US" dirty="0">
                <a:latin typeface="Times New Roman" pitchFamily="18" charset="0"/>
                <a:cs typeface="Times New Roman" pitchFamily="18" charset="0"/>
              </a:rPr>
              <a:t>John James Rickard Macleod (1876-1935)</a:t>
            </a:r>
          </a:p>
          <a:p>
            <a:r>
              <a:rPr lang="en-US" dirty="0">
                <a:latin typeface="Times New Roman" pitchFamily="18" charset="0"/>
                <a:cs typeface="Times New Roman" pitchFamily="18" charset="0"/>
              </a:rPr>
              <a:t>Frederick Grant Banting (1891-1941)</a:t>
            </a:r>
          </a:p>
          <a:p>
            <a:r>
              <a:rPr lang="en-US" dirty="0">
                <a:latin typeface="Times New Roman" pitchFamily="18" charset="0"/>
                <a:cs typeface="Times New Roman" pitchFamily="18" charset="0"/>
              </a:rPr>
              <a:t>James Bertram Collip (1892-1965)</a:t>
            </a:r>
          </a:p>
          <a:p>
            <a:r>
              <a:rPr lang="en-US" dirty="0">
                <a:latin typeface="Times New Roman" pitchFamily="18" charset="0"/>
                <a:cs typeface="Times New Roman" pitchFamily="18" charset="0"/>
              </a:rPr>
              <a:t>Charles Herbert Best (1899-1978)</a:t>
            </a:r>
            <a:endParaRPr lang="el-GR" dirty="0">
              <a:latin typeface="Times New Roman" pitchFamily="18" charset="0"/>
              <a:cs typeface="Times New Roman"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36712"/>
          </a:xfrm>
        </p:spPr>
        <p:txBody>
          <a:bodyPr>
            <a:normAutofit/>
          </a:bodyPr>
          <a:lstStyle/>
          <a:p>
            <a:r>
              <a:rPr lang="el-GR" sz="2400" b="1" dirty="0">
                <a:latin typeface="Times New Roman" pitchFamily="18" charset="0"/>
                <a:cs typeface="Times New Roman" pitchFamily="18" charset="0"/>
              </a:rPr>
              <a:t>Ο 5</a:t>
            </a:r>
            <a:r>
              <a:rPr lang="el-GR" sz="2400" b="1" baseline="30000" dirty="0">
                <a:latin typeface="Times New Roman" pitchFamily="18" charset="0"/>
                <a:cs typeface="Times New Roman" pitchFamily="18" charset="0"/>
              </a:rPr>
              <a:t>ος</a:t>
            </a:r>
            <a:r>
              <a:rPr lang="el-GR" sz="2400" b="1" dirty="0">
                <a:latin typeface="Times New Roman" pitchFamily="18" charset="0"/>
                <a:cs typeface="Times New Roman" pitchFamily="18" charset="0"/>
              </a:rPr>
              <a:t> ΣΥΝΤΕΛΕΣΤΗΣ ΣΤΗΝ ΑΝΑΚΑΛΥΨΗ ΤΗΣ ΙΝΣΟΥΛΙΝΗΣ</a:t>
            </a:r>
          </a:p>
        </p:txBody>
      </p:sp>
      <p:pic>
        <p:nvPicPr>
          <p:cNvPr id="3" name="Picture 2" descr="C:\Users\User\Documents\9.2.2018 ΗΜΕΡΙΔΑ ΙΣΤΟΡΙΑΣ ΕΝΔΟΚΡΙΝΟΛΟΓΙΑΣ\frederick-banting-and-charles-best-MARJORIE.jpg"/>
          <p:cNvPicPr>
            <a:picLocks noChangeAspect="1" noChangeArrowheads="1"/>
          </p:cNvPicPr>
          <p:nvPr/>
        </p:nvPicPr>
        <p:blipFill>
          <a:blip r:embed="rId2" cstate="print"/>
          <a:srcRect/>
          <a:stretch>
            <a:fillRect/>
          </a:stretch>
        </p:blipFill>
        <p:spPr bwMode="auto">
          <a:xfrm>
            <a:off x="467544" y="764704"/>
            <a:ext cx="8229485" cy="576064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707904" y="273050"/>
            <a:ext cx="5112568" cy="1571774"/>
          </a:xfrm>
        </p:spPr>
        <p:txBody>
          <a:bodyPr>
            <a:normAutofit/>
          </a:bodyPr>
          <a:lstStyle/>
          <a:p>
            <a:pPr algn="ctr"/>
            <a:r>
              <a:rPr lang="el-GR" sz="3200" b="1" dirty="0">
                <a:latin typeface="Times New Roman" pitchFamily="18" charset="0"/>
                <a:cs typeface="Times New Roman" pitchFamily="18" charset="0"/>
              </a:rPr>
              <a:t>ΟΙ ΤΡΕΙΣ ΕΠΙΦΑΝΕΙΣ ΠΕΙΡΑΜΑΤΙΖΟΜΕΝΟΙ ΜΕ ΖΩΝΤΑΝΑ ΖΩΑ</a:t>
            </a:r>
          </a:p>
        </p:txBody>
      </p:sp>
      <p:sp>
        <p:nvSpPr>
          <p:cNvPr id="4" name="3 - Θέση περιεχομένου"/>
          <p:cNvSpPr>
            <a:spLocks noGrp="1"/>
          </p:cNvSpPr>
          <p:nvPr>
            <p:ph idx="1"/>
          </p:nvPr>
        </p:nvSpPr>
        <p:spPr>
          <a:xfrm>
            <a:off x="179512" y="5445224"/>
            <a:ext cx="2808312" cy="792087"/>
          </a:xfrm>
        </p:spPr>
        <p:txBody>
          <a:bodyPr>
            <a:normAutofit/>
          </a:bodyPr>
          <a:lstStyle/>
          <a:p>
            <a:pPr>
              <a:buNone/>
            </a:pPr>
            <a:r>
              <a:rPr lang="en-US" sz="2000" b="1" dirty="0">
                <a:latin typeface="Times New Roman" pitchFamily="18" charset="0"/>
                <a:cs typeface="Times New Roman" pitchFamily="18" charset="0"/>
              </a:rPr>
              <a:t>CLAUDE BERNARD (1813-1878)</a:t>
            </a:r>
            <a:endParaRPr lang="el-GR" sz="2000" b="1" dirty="0">
              <a:latin typeface="Times New Roman" pitchFamily="18" charset="0"/>
              <a:cs typeface="Times New Roman" pitchFamily="18" charset="0"/>
            </a:endParaRPr>
          </a:p>
        </p:txBody>
      </p:sp>
      <p:sp>
        <p:nvSpPr>
          <p:cNvPr id="6" name="5 - Θέση περιεχομένου"/>
          <p:cNvSpPr>
            <a:spLocks noGrp="1"/>
          </p:cNvSpPr>
          <p:nvPr>
            <p:ph type="body" sz="half" idx="2"/>
          </p:nvPr>
        </p:nvSpPr>
        <p:spPr>
          <a:xfrm>
            <a:off x="3131840" y="5877272"/>
            <a:ext cx="5544616" cy="980728"/>
          </a:xfrm>
        </p:spPr>
        <p:txBody>
          <a:bodyPr>
            <a:normAutofit/>
          </a:bodyPr>
          <a:lstStyle/>
          <a:p>
            <a:pPr>
              <a:buNone/>
            </a:pPr>
            <a:r>
              <a:rPr lang="en-US" sz="2000" b="1" dirty="0">
                <a:latin typeface="Times New Roman" pitchFamily="18" charset="0"/>
                <a:cs typeface="Times New Roman" pitchFamily="18" charset="0"/>
              </a:rPr>
              <a:t>LOUIS PASTEUR (1822-1895)</a:t>
            </a:r>
          </a:p>
          <a:p>
            <a:pPr>
              <a:buNone/>
            </a:pPr>
            <a:r>
              <a:rPr lang="en-US" sz="2000" b="1" dirty="0">
                <a:latin typeface="Times New Roman" pitchFamily="18" charset="0"/>
                <a:cs typeface="Times New Roman" pitchFamily="18" charset="0"/>
              </a:rPr>
              <a:t>IVAN PAVLOV (1849-1936)</a:t>
            </a:r>
            <a:endParaRPr lang="el-GR" sz="2000" b="1" dirty="0">
              <a:latin typeface="Times New Roman" pitchFamily="18" charset="0"/>
              <a:cs typeface="Times New Roman" pitchFamily="18" charset="0"/>
            </a:endParaRPr>
          </a:p>
        </p:txBody>
      </p:sp>
      <p:pic>
        <p:nvPicPr>
          <p:cNvPr id="1026" name="Picture 2" descr="E:\220px-Claude_Bernard_5.jpg"/>
          <p:cNvPicPr>
            <a:picLocks noChangeAspect="1" noChangeArrowheads="1"/>
          </p:cNvPicPr>
          <p:nvPr/>
        </p:nvPicPr>
        <p:blipFill>
          <a:blip r:embed="rId2" cstate="print"/>
          <a:srcRect/>
          <a:stretch>
            <a:fillRect/>
          </a:stretch>
        </p:blipFill>
        <p:spPr bwMode="auto">
          <a:xfrm>
            <a:off x="179511" y="188640"/>
            <a:ext cx="3281141" cy="4608512"/>
          </a:xfrm>
          <a:prstGeom prst="rect">
            <a:avLst/>
          </a:prstGeom>
          <a:noFill/>
        </p:spPr>
      </p:pic>
      <p:pic>
        <p:nvPicPr>
          <p:cNvPr id="28674" name="Picture 2" descr="Αποτέλεσμα εικόνας για louis pasteur"/>
          <p:cNvPicPr>
            <a:picLocks noChangeAspect="1" noChangeArrowheads="1"/>
          </p:cNvPicPr>
          <p:nvPr/>
        </p:nvPicPr>
        <p:blipFill>
          <a:blip r:embed="rId3" cstate="print"/>
          <a:srcRect/>
          <a:stretch>
            <a:fillRect/>
          </a:stretch>
        </p:blipFill>
        <p:spPr bwMode="auto">
          <a:xfrm>
            <a:off x="3563888" y="1988840"/>
            <a:ext cx="2744775" cy="3888432"/>
          </a:xfrm>
          <a:prstGeom prst="rect">
            <a:avLst/>
          </a:prstGeom>
          <a:noFill/>
        </p:spPr>
      </p:pic>
      <p:pic>
        <p:nvPicPr>
          <p:cNvPr id="3" name="Picture 2" descr="Αποτέλεσμα εικόνας για IVAN PAVLOV"/>
          <p:cNvPicPr>
            <a:picLocks noChangeAspect="1" noChangeArrowheads="1"/>
          </p:cNvPicPr>
          <p:nvPr/>
        </p:nvPicPr>
        <p:blipFill>
          <a:blip r:embed="rId4" cstate="print"/>
          <a:srcRect/>
          <a:stretch>
            <a:fillRect/>
          </a:stretch>
        </p:blipFill>
        <p:spPr bwMode="auto">
          <a:xfrm>
            <a:off x="6372200" y="1988840"/>
            <a:ext cx="2664296" cy="3886109"/>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851920" y="116632"/>
            <a:ext cx="5292080" cy="792088"/>
          </a:xfrm>
        </p:spPr>
        <p:txBody>
          <a:bodyPr>
            <a:normAutofit/>
          </a:bodyPr>
          <a:lstStyle/>
          <a:p>
            <a:r>
              <a:rPr lang="el-GR" sz="2400" b="1" dirty="0">
                <a:latin typeface="Times New Roman" pitchFamily="18" charset="0"/>
                <a:cs typeface="Times New Roman" pitchFamily="18" charset="0"/>
              </a:rPr>
              <a:t>Ο </a:t>
            </a:r>
            <a:r>
              <a:rPr lang="en-US" sz="2400" b="1" dirty="0">
                <a:latin typeface="Times New Roman" pitchFamily="18" charset="0"/>
                <a:cs typeface="Times New Roman" pitchFamily="18" charset="0"/>
              </a:rPr>
              <a:t>BANTING </a:t>
            </a:r>
            <a:r>
              <a:rPr lang="el-GR" sz="2400" b="1" dirty="0">
                <a:latin typeface="Times New Roman" pitchFamily="18" charset="0"/>
                <a:cs typeface="Times New Roman" pitchFamily="18" charset="0"/>
              </a:rPr>
              <a:t>ΚΑΙ ΟΙ ΣΚΥΛΟΙ ΤΟΥ</a:t>
            </a:r>
            <a:endParaRPr lang="el-GR" sz="2400" dirty="0"/>
          </a:p>
        </p:txBody>
      </p:sp>
      <p:pic>
        <p:nvPicPr>
          <p:cNvPr id="3" name="Picture 2" descr="C:\Users\User\Documents\9.2.2018 ΗΜΕΡΙΔΑ ΙΣΤΟΡΙΑΣ ΕΝΔΟΚΡΙΝΟΛΟΓΙΑΣ\1 M 2.jpg"/>
          <p:cNvPicPr>
            <a:picLocks noChangeAspect="1" noChangeArrowheads="1"/>
          </p:cNvPicPr>
          <p:nvPr/>
        </p:nvPicPr>
        <p:blipFill>
          <a:blip r:embed="rId2" cstate="print"/>
          <a:srcRect l="20257" t="6501" r="13184" b="19502"/>
          <a:stretch>
            <a:fillRect/>
          </a:stretch>
        </p:blipFill>
        <p:spPr bwMode="auto">
          <a:xfrm>
            <a:off x="395536" y="116632"/>
            <a:ext cx="3420380" cy="2851837"/>
          </a:xfrm>
          <a:prstGeom prst="rect">
            <a:avLst/>
          </a:prstGeom>
          <a:noFill/>
        </p:spPr>
      </p:pic>
      <p:pic>
        <p:nvPicPr>
          <p:cNvPr id="4" name="Picture 2" descr="C:\Users\User\Documents\9.2.2018 ΗΜΕΡΙΔΑ ΙΣΤΟΡΙΑΣ ΕΝΔΟΚΡΙΝΟΛΟΓΙΑΣ\1 M 1.jpg"/>
          <p:cNvPicPr>
            <a:picLocks noChangeAspect="1" noChangeArrowheads="1"/>
          </p:cNvPicPr>
          <p:nvPr/>
        </p:nvPicPr>
        <p:blipFill>
          <a:blip r:embed="rId3" cstate="print"/>
          <a:srcRect l="27148" t="15290" r="25209" b="23805"/>
          <a:stretch>
            <a:fillRect/>
          </a:stretch>
        </p:blipFill>
        <p:spPr bwMode="auto">
          <a:xfrm>
            <a:off x="4499992" y="4437112"/>
            <a:ext cx="2343994" cy="2247810"/>
          </a:xfrm>
          <a:prstGeom prst="rect">
            <a:avLst/>
          </a:prstGeom>
          <a:noFill/>
        </p:spPr>
      </p:pic>
      <p:pic>
        <p:nvPicPr>
          <p:cNvPr id="5" name="Picture 2" descr="C:\Users\User\Documents\9.2.2018 ΗΜΕΡΙΔΑ ΙΣΤΟΡΙΑΣ ΕΝΔΟΚΡΙΝΟΛΟΓΙΑΣ\1 M 3.jpg"/>
          <p:cNvPicPr>
            <a:picLocks noChangeAspect="1" noChangeArrowheads="1"/>
          </p:cNvPicPr>
          <p:nvPr/>
        </p:nvPicPr>
        <p:blipFill>
          <a:blip r:embed="rId4" cstate="print"/>
          <a:srcRect l="28429" t="17450" r="22010" b="24538"/>
          <a:stretch>
            <a:fillRect/>
          </a:stretch>
        </p:blipFill>
        <p:spPr bwMode="auto">
          <a:xfrm>
            <a:off x="179512" y="3068960"/>
            <a:ext cx="4157314" cy="3650060"/>
          </a:xfrm>
          <a:prstGeom prst="rect">
            <a:avLst/>
          </a:prstGeom>
          <a:noFill/>
        </p:spPr>
      </p:pic>
      <p:pic>
        <p:nvPicPr>
          <p:cNvPr id="6" name="Picture 2" descr="C:\Users\User\Documents\9.2.2018 ΗΜΕΡΙΔΑ ΙΣΤΟΡΙΑΣ ΕΝΔΟΚΡΙΝΟΛΟΓΙΑΣ\1 250px-GloryEnoughForAllPoster.jpg"/>
          <p:cNvPicPr>
            <a:picLocks noChangeAspect="1" noChangeArrowheads="1"/>
          </p:cNvPicPr>
          <p:nvPr/>
        </p:nvPicPr>
        <p:blipFill>
          <a:blip r:embed="rId5" cstate="print"/>
          <a:srcRect/>
          <a:stretch>
            <a:fillRect/>
          </a:stretch>
        </p:blipFill>
        <p:spPr bwMode="auto">
          <a:xfrm>
            <a:off x="7020273" y="4329386"/>
            <a:ext cx="1584176" cy="2382601"/>
          </a:xfrm>
          <a:prstGeom prst="rect">
            <a:avLst/>
          </a:prstGeom>
          <a:noFill/>
        </p:spPr>
      </p:pic>
      <p:pic>
        <p:nvPicPr>
          <p:cNvPr id="7" name="Picture 2" descr="C:\Users\User\Documents\9.2.2018 ΗΜΕΡΙΔΑ ΙΣΤΟΡΙΑΣ ΕΝΔΟΚΡΙΝΟΛΟΓΙΑΣ\1 The_Quest_300px.jpg"/>
          <p:cNvPicPr>
            <a:picLocks noChangeAspect="1" noChangeArrowheads="1"/>
          </p:cNvPicPr>
          <p:nvPr/>
        </p:nvPicPr>
        <p:blipFill>
          <a:blip r:embed="rId6" cstate="print"/>
          <a:srcRect l="12283" r="12283"/>
          <a:stretch>
            <a:fillRect/>
          </a:stretch>
        </p:blipFill>
        <p:spPr bwMode="auto">
          <a:xfrm>
            <a:off x="4716016" y="1052736"/>
            <a:ext cx="4221137" cy="3096344"/>
          </a:xfrm>
          <a:prstGeom prst="rect">
            <a:avLst/>
          </a:prstGeom>
          <a:noFill/>
        </p:spPr>
      </p:pic>
      <p:pic>
        <p:nvPicPr>
          <p:cNvPr id="8" name="Picture 2" descr="C:\Users\User\Documents\9.2.2018 ΗΜΕΡΙΔΑ ΙΣΤΟΡΙΑΣ ΕΝΔΟΚΡΙΝΟΛΟΓΙΑΣ\1 Banting_Films_620px.jpg"/>
          <p:cNvPicPr>
            <a:picLocks noChangeAspect="1" noChangeArrowheads="1"/>
          </p:cNvPicPr>
          <p:nvPr/>
        </p:nvPicPr>
        <p:blipFill>
          <a:blip r:embed="rId7" cstate="print"/>
          <a:srcRect r="67209"/>
          <a:stretch>
            <a:fillRect/>
          </a:stretch>
        </p:blipFill>
        <p:spPr bwMode="auto">
          <a:xfrm>
            <a:off x="3923928" y="980728"/>
            <a:ext cx="1147810" cy="1976137"/>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851920" y="116632"/>
            <a:ext cx="5292080" cy="648072"/>
          </a:xfrm>
        </p:spPr>
        <p:txBody>
          <a:bodyPr>
            <a:normAutofit/>
          </a:bodyPr>
          <a:lstStyle/>
          <a:p>
            <a:r>
              <a:rPr lang="el-GR" sz="2400" b="1" dirty="0">
                <a:latin typeface="Times New Roman" pitchFamily="18" charset="0"/>
                <a:cs typeface="Times New Roman" pitchFamily="18" charset="0"/>
              </a:rPr>
              <a:t>Ο </a:t>
            </a:r>
            <a:r>
              <a:rPr lang="en-US" sz="2400" b="1" dirty="0">
                <a:latin typeface="Times New Roman" pitchFamily="18" charset="0"/>
                <a:cs typeface="Times New Roman" pitchFamily="18" charset="0"/>
              </a:rPr>
              <a:t>BANTING </a:t>
            </a:r>
            <a:r>
              <a:rPr lang="el-GR" sz="2400" b="1" dirty="0">
                <a:latin typeface="Times New Roman" pitchFamily="18" charset="0"/>
                <a:cs typeface="Times New Roman" pitchFamily="18" charset="0"/>
              </a:rPr>
              <a:t>ΚΑΙ ΟΙ ΣΚΥΛΟΙ ΤΟΥ</a:t>
            </a:r>
            <a:endParaRPr lang="el-GR" sz="2400" dirty="0"/>
          </a:p>
        </p:txBody>
      </p:sp>
      <p:pic>
        <p:nvPicPr>
          <p:cNvPr id="3" name="Picture 2" descr="C:\Users\User\Documents\9.2.2018 ΗΜΕΡΙΔΑ ΙΣΤΟΡΙΑΣ ΕΝΔΟΚΡΙΝΟΛΟΓΙΑΣ\2016 ΜΑΘΗΜΑ 7 47 BantingAndDog_1923_300px.jpg"/>
          <p:cNvPicPr>
            <a:picLocks noChangeAspect="1" noChangeArrowheads="1"/>
          </p:cNvPicPr>
          <p:nvPr/>
        </p:nvPicPr>
        <p:blipFill>
          <a:blip r:embed="rId2" cstate="print"/>
          <a:srcRect l="3150" r="3150"/>
          <a:stretch>
            <a:fillRect/>
          </a:stretch>
        </p:blipFill>
        <p:spPr bwMode="auto">
          <a:xfrm>
            <a:off x="179512" y="116632"/>
            <a:ext cx="3692313" cy="6578503"/>
          </a:xfrm>
          <a:prstGeom prst="rect">
            <a:avLst/>
          </a:prstGeom>
          <a:noFill/>
        </p:spPr>
      </p:pic>
      <p:sp>
        <p:nvSpPr>
          <p:cNvPr id="4" name="3 - Ορθογώνιο"/>
          <p:cNvSpPr/>
          <p:nvPr/>
        </p:nvSpPr>
        <p:spPr>
          <a:xfrm>
            <a:off x="3923928" y="764704"/>
            <a:ext cx="5112568" cy="2062103"/>
          </a:xfrm>
          <a:prstGeom prst="rect">
            <a:avLst/>
          </a:prstGeom>
        </p:spPr>
        <p:txBody>
          <a:bodyPr wrap="square">
            <a:spAutoFit/>
          </a:bodyPr>
          <a:lstStyle/>
          <a:p>
            <a:r>
              <a:rPr lang="el-GR" sz="2000" dirty="0">
                <a:latin typeface="Times New Roman" pitchFamily="18" charset="0"/>
                <a:cs typeface="Times New Roman" pitchFamily="18" charset="0"/>
              </a:rPr>
              <a:t>Τον πρώτο μήνα στο εργαστήριο στο Τορόντο (1921), ο</a:t>
            </a:r>
            <a:r>
              <a:rPr lang="en-US" sz="2000" dirty="0">
                <a:latin typeface="Times New Roman" pitchFamily="18" charset="0"/>
                <a:cs typeface="Times New Roman" pitchFamily="18" charset="0"/>
              </a:rPr>
              <a:t> Frederick Banting </a:t>
            </a:r>
            <a:r>
              <a:rPr lang="el-GR" sz="2000" dirty="0">
                <a:latin typeface="Times New Roman" pitchFamily="18" charset="0"/>
                <a:cs typeface="Times New Roman" pitchFamily="18" charset="0"/>
              </a:rPr>
              <a:t>και ο βοηθός του</a:t>
            </a:r>
            <a:r>
              <a:rPr lang="en-US" sz="2000" i="1" dirty="0">
                <a:latin typeface="Times New Roman" pitchFamily="18" charset="0"/>
                <a:cs typeface="Times New Roman" pitchFamily="18" charset="0"/>
              </a:rPr>
              <a:t> </a:t>
            </a:r>
            <a:r>
              <a:rPr lang="en-US" sz="2000" dirty="0">
                <a:latin typeface="Times New Roman" pitchFamily="18" charset="0"/>
                <a:cs typeface="Times New Roman" pitchFamily="18" charset="0"/>
              </a:rPr>
              <a:t>Charles Best</a:t>
            </a:r>
            <a:r>
              <a:rPr lang="el-GR" sz="2000" dirty="0">
                <a:latin typeface="Times New Roman" pitchFamily="18" charset="0"/>
                <a:cs typeface="Times New Roman" pitchFamily="18" charset="0"/>
              </a:rPr>
              <a:t> χειρούργησαν 10 σκύλους και όλοι πέθαναν</a:t>
            </a:r>
            <a:r>
              <a:rPr lang="el-GR" sz="2400" dirty="0">
                <a:latin typeface="Times New Roman" pitchFamily="18" charset="0"/>
                <a:cs typeface="Times New Roman" pitchFamily="18" charset="0"/>
              </a:rPr>
              <a:t>.</a:t>
            </a:r>
          </a:p>
          <a:p>
            <a:endParaRPr lang="el-GR" sz="2000" dirty="0">
              <a:latin typeface="Times New Roman" pitchFamily="18" charset="0"/>
              <a:cs typeface="Times New Roman" pitchFamily="18" charset="0"/>
            </a:endParaRPr>
          </a:p>
          <a:p>
            <a:r>
              <a:rPr lang="el-GR" sz="2400" dirty="0">
                <a:latin typeface="Times New Roman" pitchFamily="18" charset="0"/>
                <a:cs typeface="Times New Roman" pitchFamily="18" charset="0"/>
              </a:rPr>
              <a:t> </a:t>
            </a:r>
            <a:endParaRPr lang="el-GR" sz="2400" dirty="0"/>
          </a:p>
        </p:txBody>
      </p:sp>
      <p:pic>
        <p:nvPicPr>
          <p:cNvPr id="5" name="Picture 2" descr="C:\Users\User\Documents\2016 ΜΑΘΗΜΑ 7 50.jpg"/>
          <p:cNvPicPr>
            <a:picLocks noChangeAspect="1" noChangeArrowheads="1"/>
          </p:cNvPicPr>
          <p:nvPr/>
        </p:nvPicPr>
        <p:blipFill>
          <a:blip r:embed="rId3" cstate="print"/>
          <a:srcRect l="4712" t="18824" r="6448"/>
          <a:stretch>
            <a:fillRect/>
          </a:stretch>
        </p:blipFill>
        <p:spPr bwMode="auto">
          <a:xfrm>
            <a:off x="3995935" y="3573016"/>
            <a:ext cx="4988087" cy="3062451"/>
          </a:xfrm>
          <a:prstGeom prst="rect">
            <a:avLst/>
          </a:prstGeom>
          <a:noFill/>
        </p:spPr>
      </p:pic>
      <p:sp>
        <p:nvSpPr>
          <p:cNvPr id="6" name="5 - Ορθογώνιο"/>
          <p:cNvSpPr/>
          <p:nvPr/>
        </p:nvSpPr>
        <p:spPr>
          <a:xfrm>
            <a:off x="3923928" y="2060848"/>
            <a:ext cx="4968552" cy="1323439"/>
          </a:xfrm>
          <a:prstGeom prst="rect">
            <a:avLst/>
          </a:prstGeom>
        </p:spPr>
        <p:txBody>
          <a:bodyPr wrap="square">
            <a:spAutoFit/>
          </a:bodyPr>
          <a:lstStyle/>
          <a:p>
            <a:r>
              <a:rPr lang="el-GR" sz="2000" dirty="0">
                <a:latin typeface="Times New Roman" pitchFamily="18" charset="0"/>
                <a:cs typeface="Times New Roman" pitchFamily="18" charset="0"/>
              </a:rPr>
              <a:t>Στη </a:t>
            </a:r>
            <a:r>
              <a:rPr lang="en-US" sz="2000" dirty="0">
                <a:latin typeface="Times New Roman" pitchFamily="18" charset="0"/>
                <a:cs typeface="Times New Roman" pitchFamily="18" charset="0"/>
              </a:rPr>
              <a:t>Marjorie (</a:t>
            </a:r>
            <a:r>
              <a:rPr lang="el-GR" sz="2000" dirty="0">
                <a:latin typeface="Times New Roman" pitchFamily="18" charset="0"/>
                <a:cs typeface="Times New Roman" pitchFamily="18" charset="0"/>
              </a:rPr>
              <a:t>που αναφέρεται στα βιβλία του εργαστηρίου ως σκύλος </a:t>
            </a:r>
            <a:r>
              <a:rPr lang="en-US" sz="2000" dirty="0">
                <a:latin typeface="Times New Roman" pitchFamily="18" charset="0"/>
                <a:cs typeface="Times New Roman" pitchFamily="18" charset="0"/>
              </a:rPr>
              <a:t>33) </a:t>
            </a:r>
            <a:r>
              <a:rPr lang="el-GR" sz="2000" dirty="0">
                <a:latin typeface="Times New Roman" pitchFamily="18" charset="0"/>
                <a:cs typeface="Times New Roman" pitchFamily="18" charset="0"/>
              </a:rPr>
              <a:t>έγινε παγκρεατεκτομή στις 18.11.1921 και έζησε μέχρι τις 27.1.1922 (για 70 ημέρες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User\Documents\9.2.2018 ΗΜΕΡΙΔΑ ΙΣΤΟΡΙΑΣ ΕΝΔΟΚΡΙΝΟΛΟΓΙΑΣ\2016 ΜΑΘΗΜΑ 7 46 FULL_SIZE.jpg"/>
          <p:cNvPicPr>
            <a:picLocks noChangeAspect="1" noChangeArrowheads="1"/>
          </p:cNvPicPr>
          <p:nvPr/>
        </p:nvPicPr>
        <p:blipFill>
          <a:blip r:embed="rId2" cstate="print"/>
          <a:srcRect l="6425" t="2696" r="4913" b="3677"/>
          <a:stretch>
            <a:fillRect/>
          </a:stretch>
        </p:blipFill>
        <p:spPr bwMode="auto">
          <a:xfrm>
            <a:off x="4861340" y="1119143"/>
            <a:ext cx="3363317" cy="5476502"/>
          </a:xfrm>
          <a:prstGeom prst="rect">
            <a:avLst/>
          </a:prstGeom>
          <a:noFill/>
        </p:spPr>
      </p:pic>
      <p:pic>
        <p:nvPicPr>
          <p:cNvPr id="4" name="Picture 2" descr="C:\Users\User\Documents\2016 ΜΑΘΗΜΑ 7 44 images (9).jpg"/>
          <p:cNvPicPr>
            <a:picLocks noChangeAspect="1" noChangeArrowheads="1"/>
          </p:cNvPicPr>
          <p:nvPr/>
        </p:nvPicPr>
        <p:blipFill>
          <a:blip r:embed="rId3" cstate="print"/>
          <a:srcRect l="2043" r="2043" b="1384"/>
          <a:stretch>
            <a:fillRect/>
          </a:stretch>
        </p:blipFill>
        <p:spPr bwMode="auto">
          <a:xfrm>
            <a:off x="798797" y="1143860"/>
            <a:ext cx="3600400" cy="5462671"/>
          </a:xfrm>
          <a:prstGeom prst="rect">
            <a:avLst/>
          </a:prstGeom>
          <a:noFill/>
        </p:spPr>
      </p:pic>
      <p:sp>
        <p:nvSpPr>
          <p:cNvPr id="2" name="Τίτλος 1">
            <a:extLst>
              <a:ext uri="{FF2B5EF4-FFF2-40B4-BE49-F238E27FC236}">
                <a16:creationId xmlns:a16="http://schemas.microsoft.com/office/drawing/2014/main" id="{1DFE1C99-BB75-7CF8-0A20-B9EE41886E46}"/>
              </a:ext>
            </a:extLst>
          </p:cNvPr>
          <p:cNvSpPr>
            <a:spLocks noGrp="1"/>
          </p:cNvSpPr>
          <p:nvPr>
            <p:ph type="title"/>
          </p:nvPr>
        </p:nvSpPr>
        <p:spPr>
          <a:xfrm>
            <a:off x="457200" y="186164"/>
            <a:ext cx="8229600" cy="971896"/>
          </a:xfrm>
        </p:spPr>
        <p:txBody>
          <a:bodyPr>
            <a:normAutofit/>
          </a:bodyPr>
          <a:lstStyle/>
          <a:p>
            <a:r>
              <a:rPr lang="en-US" sz="3200" b="1" dirty="0">
                <a:latin typeface="Times New Roman" panose="02020603050405020304" pitchFamily="18" charset="0"/>
                <a:cs typeface="Times New Roman" panose="02020603050405020304" pitchFamily="18" charset="0"/>
              </a:rPr>
              <a:t>BANTING, BEST, MARJORIE </a:t>
            </a:r>
            <a:endParaRPr lang="el-GR" sz="32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Documents\9.2.2018 ΗΜΕΡΙΔΑ ΙΣΤΟΡΙΑΣ ΕΝΔΟΚΡΙΝΟΛΟΓΙΑΣ\2016 ΜΑΘΗΜΑ 7 43 Banting-Photo-Main.jpg"/>
          <p:cNvPicPr>
            <a:picLocks noChangeAspect="1" noChangeArrowheads="1"/>
          </p:cNvPicPr>
          <p:nvPr/>
        </p:nvPicPr>
        <p:blipFill>
          <a:blip r:embed="rId2" cstate="print"/>
          <a:srcRect/>
          <a:stretch>
            <a:fillRect/>
          </a:stretch>
        </p:blipFill>
        <p:spPr bwMode="auto">
          <a:xfrm>
            <a:off x="258476" y="3645025"/>
            <a:ext cx="4313523" cy="2880320"/>
          </a:xfrm>
          <a:prstGeom prst="rect">
            <a:avLst/>
          </a:prstGeom>
          <a:noFill/>
        </p:spPr>
      </p:pic>
      <p:sp>
        <p:nvSpPr>
          <p:cNvPr id="4" name="3 - Τίτλος"/>
          <p:cNvSpPr>
            <a:spLocks noGrp="1"/>
          </p:cNvSpPr>
          <p:nvPr>
            <p:ph type="title"/>
          </p:nvPr>
        </p:nvSpPr>
        <p:spPr>
          <a:xfrm>
            <a:off x="107504" y="0"/>
            <a:ext cx="4320480" cy="1124744"/>
          </a:xfrm>
        </p:spPr>
        <p:txBody>
          <a:bodyPr>
            <a:normAutofit/>
          </a:bodyPr>
          <a:lstStyle/>
          <a:p>
            <a:r>
              <a:rPr lang="el-GR" sz="2800" b="1" dirty="0">
                <a:latin typeface="Times New Roman" pitchFamily="18" charset="0"/>
                <a:cs typeface="Times New Roman" pitchFamily="18" charset="0"/>
              </a:rPr>
              <a:t>ΦΩΤΟΓΡΑΦΙΑ-ΣΥΜΒΟΛΟ</a:t>
            </a:r>
            <a:r>
              <a:rPr lang="el-GR" sz="2800" dirty="0">
                <a:latin typeface="Times New Roman" pitchFamily="18" charset="0"/>
                <a:cs typeface="Times New Roman" pitchFamily="18" charset="0"/>
              </a:rPr>
              <a:t> </a:t>
            </a:r>
          </a:p>
        </p:txBody>
      </p:sp>
      <p:sp>
        <p:nvSpPr>
          <p:cNvPr id="5" name="4 - Θέση περιεχομένου"/>
          <p:cNvSpPr>
            <a:spLocks noGrp="1"/>
          </p:cNvSpPr>
          <p:nvPr>
            <p:ph idx="1"/>
          </p:nvPr>
        </p:nvSpPr>
        <p:spPr>
          <a:xfrm>
            <a:off x="4716015" y="0"/>
            <a:ext cx="4320480" cy="6669360"/>
          </a:xfrm>
        </p:spPr>
        <p:txBody>
          <a:bodyPr>
            <a:noAutofit/>
          </a:bodyPr>
          <a:lstStyle/>
          <a:p>
            <a:pPr marL="0" indent="0">
              <a:buNone/>
            </a:pPr>
            <a:r>
              <a:rPr lang="el-GR" sz="2000" dirty="0">
                <a:latin typeface="Times New Roman" pitchFamily="18" charset="0"/>
                <a:cs typeface="Times New Roman" pitchFamily="18" charset="0"/>
              </a:rPr>
              <a:t>Ίσως η </a:t>
            </a:r>
            <a:r>
              <a:rPr lang="en-US" sz="2000" dirty="0">
                <a:latin typeface="Times New Roman" pitchFamily="18" charset="0"/>
                <a:cs typeface="Times New Roman" pitchFamily="18" charset="0"/>
              </a:rPr>
              <a:t>Marjorie</a:t>
            </a:r>
            <a:r>
              <a:rPr lang="el-GR" sz="2000" dirty="0">
                <a:latin typeface="Times New Roman" pitchFamily="18" charset="0"/>
                <a:cs typeface="Times New Roman" pitchFamily="18" charset="0"/>
              </a:rPr>
              <a:t> είναι από τις λίγες περιπτώσεις αναγνώρισης, συμβολοποίησης από τα απανταχού διαβητικά παιδιά, αγάπης για την ακούσια προσφορά της και συμβολής της σε πιο ανθρώπινη μεταχείριση των πειραματοζώων.</a:t>
            </a:r>
          </a:p>
          <a:p>
            <a:pPr marL="0" indent="0">
              <a:buNone/>
            </a:pPr>
            <a:r>
              <a:rPr lang="el-GR" sz="2000" dirty="0">
                <a:latin typeface="Times New Roman" pitchFamily="18" charset="0"/>
                <a:cs typeface="Times New Roman" pitchFamily="18" charset="0"/>
              </a:rPr>
              <a:t>Υπάρχουν αναφορές ότι ο </a:t>
            </a:r>
            <a:r>
              <a:rPr lang="en-US" sz="2000" dirty="0">
                <a:latin typeface="Times New Roman" pitchFamily="18" charset="0"/>
                <a:cs typeface="Times New Roman" pitchFamily="18" charset="0"/>
              </a:rPr>
              <a:t>Banting</a:t>
            </a:r>
            <a:r>
              <a:rPr lang="el-GR" sz="2000" dirty="0">
                <a:latin typeface="Times New Roman" pitchFamily="18" charset="0"/>
                <a:cs typeface="Times New Roman" pitchFamily="18" charset="0"/>
              </a:rPr>
              <a:t> αγαπούσε πολύ τους σκύλους και πονούσε βαθιά καθώς η αρχική πειραματική χορήγηση ινσουλίνης γινόταν σε ανύποπτα ζώα. Παρά τη διαρκή (και μεταμεσονύχτια συχνά) και απλήρωτη απασχόληση, οι </a:t>
            </a:r>
            <a:r>
              <a:rPr lang="en-US" sz="2000" dirty="0">
                <a:latin typeface="Times New Roman" pitchFamily="18" charset="0"/>
                <a:cs typeface="Times New Roman" pitchFamily="18" charset="0"/>
              </a:rPr>
              <a:t>Banting </a:t>
            </a:r>
            <a:r>
              <a:rPr lang="el-GR" sz="2000" dirty="0">
                <a:latin typeface="Times New Roman" pitchFamily="18" charset="0"/>
                <a:cs typeface="Times New Roman" pitchFamily="18" charset="0"/>
              </a:rPr>
              <a:t>και </a:t>
            </a:r>
            <a:r>
              <a:rPr lang="en-US" sz="2000" dirty="0">
                <a:latin typeface="Times New Roman" pitchFamily="18" charset="0"/>
                <a:cs typeface="Times New Roman" pitchFamily="18" charset="0"/>
              </a:rPr>
              <a:t>Best</a:t>
            </a:r>
            <a:r>
              <a:rPr lang="el-GR" sz="2000" dirty="0">
                <a:latin typeface="Times New Roman" pitchFamily="18" charset="0"/>
                <a:cs typeface="Times New Roman" pitchFamily="18" charset="0"/>
              </a:rPr>
              <a:t> φρόντιζαν πολύ τους σκύλους των πειραμάτων τους. Μαρτυρίες αναφέρουν ότι οι σκύλοι αυτοί υπήρξαν κάτι περισσότερο από απλά πειραματόζωα, έγιναν φίλοι που έμοιαζαν να αντιλαμβάνονται τη σημασία του ρόλου τους στην Ιστορία.</a:t>
            </a:r>
          </a:p>
          <a:p>
            <a:endParaRPr lang="el-GR" sz="2000" dirty="0"/>
          </a:p>
        </p:txBody>
      </p:sp>
      <p:pic>
        <p:nvPicPr>
          <p:cNvPr id="1026" name="Picture 2" descr="C:\Users\User\Documents\9.2.2018 ΗΜΕΡΙΔΑ ΙΣΤΟΡΙΑΣ ΕΝΔΟΚΡΙΝΟΛΟΓΙΑΣ\ΕΙΚΟΝΕΣ EXPERIMENTAL MODELS\2016 ΜΑΘΗΜΑ 7 49 Noble.jpg"/>
          <p:cNvPicPr>
            <a:picLocks noChangeAspect="1" noChangeArrowheads="1"/>
          </p:cNvPicPr>
          <p:nvPr/>
        </p:nvPicPr>
        <p:blipFill>
          <a:blip r:embed="rId3" cstate="print"/>
          <a:srcRect/>
          <a:stretch>
            <a:fillRect/>
          </a:stretch>
        </p:blipFill>
        <p:spPr bwMode="auto">
          <a:xfrm>
            <a:off x="632151" y="1095535"/>
            <a:ext cx="3271186" cy="2280484"/>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0" y="188640"/>
            <a:ext cx="4392488" cy="1228998"/>
          </a:xfrm>
        </p:spPr>
        <p:txBody>
          <a:bodyPr>
            <a:normAutofit/>
          </a:bodyPr>
          <a:lstStyle/>
          <a:p>
            <a:r>
              <a:rPr lang="el-GR" sz="2800" b="1" dirty="0">
                <a:latin typeface="Times New Roman" pitchFamily="18" charset="0"/>
                <a:cs typeface="Times New Roman" pitchFamily="18" charset="0"/>
              </a:rPr>
              <a:t>Η ΥΣΤΕΡΟΦΗΜΙΑ ΤΗΣ </a:t>
            </a:r>
            <a:r>
              <a:rPr lang="en-US" sz="2800" b="1" dirty="0">
                <a:latin typeface="Times New Roman" pitchFamily="18" charset="0"/>
                <a:cs typeface="Times New Roman" pitchFamily="18" charset="0"/>
              </a:rPr>
              <a:t>MARJORIE</a:t>
            </a:r>
            <a:r>
              <a:rPr lang="el-GR" sz="2800" b="1" dirty="0">
                <a:latin typeface="Times New Roman" pitchFamily="18" charset="0"/>
                <a:cs typeface="Times New Roman" pitchFamily="18" charset="0"/>
              </a:rPr>
              <a:t> </a:t>
            </a:r>
          </a:p>
        </p:txBody>
      </p:sp>
      <p:pic>
        <p:nvPicPr>
          <p:cNvPr id="3" name="Picture 4" descr="σάρωση0077"/>
          <p:cNvPicPr>
            <a:picLocks noChangeAspect="1" noChangeArrowheads="1"/>
          </p:cNvPicPr>
          <p:nvPr/>
        </p:nvPicPr>
        <p:blipFill>
          <a:blip r:embed="rId2" cstate="print"/>
          <a:srcRect l="1464" t="958"/>
          <a:stretch>
            <a:fillRect/>
          </a:stretch>
        </p:blipFill>
        <p:spPr bwMode="auto">
          <a:xfrm>
            <a:off x="467544" y="598299"/>
            <a:ext cx="3685896" cy="5661401"/>
          </a:xfrm>
          <a:prstGeom prst="rect">
            <a:avLst/>
          </a:prstGeom>
          <a:noFill/>
          <a:ln w="9525">
            <a:noFill/>
            <a:miter lim="800000"/>
            <a:headEnd/>
            <a:tailEnd/>
          </a:ln>
        </p:spPr>
      </p:pic>
      <p:pic>
        <p:nvPicPr>
          <p:cNvPr id="4" name="Picture 2" descr="C:\Users\User\Documents\9.2.2018 ΗΜΕΡΙΔΑ ΙΣΤΟΡΙΑΣ ΕΝΔΟΚΡΙΝΟΛΟΓΙΑΣ\1 sir-frederick-bantings-nobel-achievement-canada-stamp.jpg"/>
          <p:cNvPicPr>
            <a:picLocks noChangeAspect="1" noChangeArrowheads="1"/>
          </p:cNvPicPr>
          <p:nvPr/>
        </p:nvPicPr>
        <p:blipFill>
          <a:blip r:embed="rId3" cstate="print"/>
          <a:srcRect/>
          <a:stretch>
            <a:fillRect/>
          </a:stretch>
        </p:blipFill>
        <p:spPr bwMode="auto">
          <a:xfrm>
            <a:off x="4572000" y="1425955"/>
            <a:ext cx="3888432" cy="5101844"/>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179512" y="116632"/>
            <a:ext cx="4032448" cy="1152128"/>
          </a:xfrm>
        </p:spPr>
        <p:txBody>
          <a:bodyPr>
            <a:normAutofit fontScale="90000"/>
          </a:bodyPr>
          <a:lstStyle/>
          <a:p>
            <a:r>
              <a:rPr lang="el-GR" sz="2800" b="1" dirty="0">
                <a:latin typeface="Times New Roman" pitchFamily="18" charset="0"/>
                <a:cs typeface="Times New Roman" pitchFamily="18" charset="0"/>
              </a:rPr>
              <a:t>Η ΥΣΤΕΡΟΦΗΜΙΑ ΚΑΙ Ο ΜΥΘΟΣ ΤΗΣ </a:t>
            </a:r>
            <a:r>
              <a:rPr lang="en-US" sz="2800" b="1" dirty="0">
                <a:latin typeface="Times New Roman" pitchFamily="18" charset="0"/>
                <a:cs typeface="Times New Roman" pitchFamily="18" charset="0"/>
              </a:rPr>
              <a:t>MARJORIE</a:t>
            </a:r>
            <a:endParaRPr lang="el-GR" sz="2800" b="1" dirty="0">
              <a:latin typeface="Times New Roman" pitchFamily="18" charset="0"/>
              <a:cs typeface="Times New Roman" pitchFamily="18" charset="0"/>
            </a:endParaRPr>
          </a:p>
        </p:txBody>
      </p:sp>
      <p:sp>
        <p:nvSpPr>
          <p:cNvPr id="4" name="3 - Θέση περιεχομένου"/>
          <p:cNvSpPr>
            <a:spLocks noGrp="1"/>
          </p:cNvSpPr>
          <p:nvPr>
            <p:ph idx="1"/>
          </p:nvPr>
        </p:nvSpPr>
        <p:spPr>
          <a:xfrm>
            <a:off x="4572000" y="188640"/>
            <a:ext cx="4392488" cy="6480720"/>
          </a:xfrm>
        </p:spPr>
        <p:txBody>
          <a:bodyPr>
            <a:normAutofit/>
          </a:bodyPr>
          <a:lstStyle/>
          <a:p>
            <a:pPr marL="0" indent="0">
              <a:buNone/>
            </a:pPr>
            <a:r>
              <a:rPr lang="el-GR" sz="1800" dirty="0">
                <a:latin typeface="Times New Roman" pitchFamily="18" charset="0"/>
                <a:cs typeface="Times New Roman" pitchFamily="18" charset="0"/>
              </a:rPr>
              <a:t>Η άποψη μιας νεαρής που πάσχει από διαβήτη: «Δεν ξέρω πολλά για τη </a:t>
            </a:r>
            <a:r>
              <a:rPr lang="en-US" sz="1800" dirty="0">
                <a:latin typeface="Times New Roman" pitchFamily="18" charset="0"/>
                <a:cs typeface="Times New Roman" pitchFamily="18" charset="0"/>
              </a:rPr>
              <a:t>Marjorie</a:t>
            </a:r>
            <a:r>
              <a:rPr lang="el-GR" sz="1800" dirty="0">
                <a:latin typeface="Times New Roman" pitchFamily="18" charset="0"/>
                <a:cs typeface="Times New Roman" pitchFamily="18" charset="0"/>
              </a:rPr>
              <a:t>, μόνο ότι αυτή και άλλοι σκύλοι υπήρξαν σημαντικοί στα πειράματα των </a:t>
            </a:r>
            <a:r>
              <a:rPr lang="en-US" sz="1800" dirty="0">
                <a:latin typeface="Times New Roman" pitchFamily="18" charset="0"/>
                <a:cs typeface="Times New Roman" pitchFamily="18" charset="0"/>
              </a:rPr>
              <a:t>Frederick Banting </a:t>
            </a:r>
            <a:r>
              <a:rPr lang="el-GR" sz="1800" dirty="0">
                <a:latin typeface="Times New Roman" pitchFamily="18" charset="0"/>
                <a:cs typeface="Times New Roman" pitchFamily="18" charset="0"/>
              </a:rPr>
              <a:t>και </a:t>
            </a:r>
            <a:r>
              <a:rPr lang="en-US" sz="1800" dirty="0">
                <a:latin typeface="Times New Roman" pitchFamily="18" charset="0"/>
                <a:cs typeface="Times New Roman" pitchFamily="18" charset="0"/>
              </a:rPr>
              <a:t>Charles Best</a:t>
            </a:r>
            <a:r>
              <a:rPr lang="el-GR" sz="1800" dirty="0">
                <a:latin typeface="Times New Roman" pitchFamily="18" charset="0"/>
                <a:cs typeface="Times New Roman" pitchFamily="18" charset="0"/>
              </a:rPr>
              <a:t> που οδήγησαν στην ανακάλυψη της ινσουλίνης</a:t>
            </a:r>
            <a:r>
              <a:rPr lang="en-US" sz="1800" dirty="0">
                <a:latin typeface="Times New Roman" pitchFamily="18" charset="0"/>
                <a:cs typeface="Times New Roman" pitchFamily="18" charset="0"/>
              </a:rPr>
              <a:t>. </a:t>
            </a:r>
            <a:r>
              <a:rPr lang="el-GR" sz="1800" dirty="0">
                <a:latin typeface="Times New Roman" pitchFamily="18" charset="0"/>
                <a:cs typeface="Times New Roman" pitchFamily="18" charset="0"/>
              </a:rPr>
              <a:t>Όταν της αφαιρέθηκε το πάγκρεας, η</a:t>
            </a:r>
            <a:r>
              <a:rPr lang="en-US" sz="1800" dirty="0">
                <a:latin typeface="Times New Roman" pitchFamily="18" charset="0"/>
                <a:cs typeface="Times New Roman" pitchFamily="18" charset="0"/>
              </a:rPr>
              <a:t> Marjorie </a:t>
            </a:r>
            <a:r>
              <a:rPr lang="el-GR" sz="1800" dirty="0">
                <a:latin typeface="Times New Roman" pitchFamily="18" charset="0"/>
                <a:cs typeface="Times New Roman" pitchFamily="18" charset="0"/>
              </a:rPr>
              <a:t>έζησε 70 μέρες με ενέσεις ινσουλίνης.</a:t>
            </a:r>
            <a:r>
              <a:rPr lang="en-US" sz="1800" dirty="0">
                <a:latin typeface="Times New Roman" pitchFamily="18" charset="0"/>
                <a:cs typeface="Times New Roman" pitchFamily="18" charset="0"/>
              </a:rPr>
              <a:t> </a:t>
            </a:r>
            <a:r>
              <a:rPr lang="el-GR" sz="1800" dirty="0">
                <a:latin typeface="Times New Roman" pitchFamily="18" charset="0"/>
                <a:cs typeface="Times New Roman" pitchFamily="18" charset="0"/>
              </a:rPr>
              <a:t>Δεν έκανα περισσότερη έρευνα για το θέμα αυτό αφενός γιατί τώρα άρχισα να το σκέπτομαι και αφετέρου γιατί δε θέλω να ξέρω πολλά για τα ζώα που υποφέρουν. </a:t>
            </a:r>
          </a:p>
          <a:p>
            <a:pPr marL="0" indent="0" fontAlgn="base">
              <a:buNone/>
            </a:pPr>
            <a:r>
              <a:rPr lang="el-GR" sz="1800" dirty="0">
                <a:latin typeface="Times New Roman" pitchFamily="18" charset="0"/>
                <a:cs typeface="Times New Roman" pitchFamily="18" charset="0"/>
              </a:rPr>
              <a:t>Δεν επιθυμώ να συζητήσω για τα πειράματα σε ζώα. Απλώς θέλω να ευχαριστήσω τη </a:t>
            </a:r>
            <a:r>
              <a:rPr lang="en-US" sz="1800" dirty="0">
                <a:latin typeface="Times New Roman" pitchFamily="18" charset="0"/>
                <a:cs typeface="Times New Roman" pitchFamily="18" charset="0"/>
              </a:rPr>
              <a:t>Marjorie </a:t>
            </a:r>
            <a:r>
              <a:rPr lang="el-GR" sz="1800" dirty="0">
                <a:latin typeface="Times New Roman" pitchFamily="18" charset="0"/>
                <a:cs typeface="Times New Roman" pitchFamily="18" charset="0"/>
              </a:rPr>
              <a:t>(ή Άλφα, όπως την αποκαλεί ένα </a:t>
            </a:r>
            <a:r>
              <a:rPr lang="en-US" sz="1800" dirty="0">
                <a:latin typeface="Times New Roman" pitchFamily="18" charset="0"/>
                <a:cs typeface="Times New Roman" pitchFamily="18" charset="0"/>
              </a:rPr>
              <a:t>site) </a:t>
            </a:r>
            <a:r>
              <a:rPr lang="el-GR" sz="1800" dirty="0">
                <a:latin typeface="Times New Roman" pitchFamily="18" charset="0"/>
                <a:cs typeface="Times New Roman" pitchFamily="18" charset="0"/>
              </a:rPr>
              <a:t>και όλους τους άλλους σκύλους που θυσιάστηκαν για την ανακάλυψη της ινσουλίνης.</a:t>
            </a:r>
            <a:r>
              <a:rPr lang="en-US" sz="1800" dirty="0">
                <a:latin typeface="Times New Roman" pitchFamily="18" charset="0"/>
                <a:cs typeface="Times New Roman" pitchFamily="18" charset="0"/>
              </a:rPr>
              <a:t>  </a:t>
            </a:r>
          </a:p>
          <a:p>
            <a:pPr marL="0" indent="0" fontAlgn="base">
              <a:buNone/>
            </a:pPr>
            <a:r>
              <a:rPr lang="el-GR" sz="1800" dirty="0">
                <a:latin typeface="Times New Roman" pitchFamily="18" charset="0"/>
                <a:cs typeface="Times New Roman" pitchFamily="18" charset="0"/>
              </a:rPr>
              <a:t>Γλυκά σκυλάκια, είσαστε ήρωες και έχετε την ατέλειωτη ευγνωμοσύνη μου. Οι </a:t>
            </a:r>
            <a:r>
              <a:rPr lang="en-US" sz="1800" dirty="0">
                <a:latin typeface="Times New Roman" pitchFamily="18" charset="0"/>
                <a:cs typeface="Times New Roman" pitchFamily="18" charset="0"/>
              </a:rPr>
              <a:t>Banting </a:t>
            </a:r>
            <a:r>
              <a:rPr lang="el-GR" sz="1800" dirty="0">
                <a:latin typeface="Times New Roman" pitchFamily="18" charset="0"/>
                <a:cs typeface="Times New Roman" pitchFamily="18" charset="0"/>
              </a:rPr>
              <a:t>και</a:t>
            </a:r>
            <a:r>
              <a:rPr lang="en-US" sz="1800" dirty="0">
                <a:latin typeface="Times New Roman" pitchFamily="18" charset="0"/>
                <a:cs typeface="Times New Roman" pitchFamily="18" charset="0"/>
              </a:rPr>
              <a:t> Best </a:t>
            </a:r>
            <a:r>
              <a:rPr lang="el-GR" sz="1800" dirty="0">
                <a:latin typeface="Times New Roman" pitchFamily="18" charset="0"/>
                <a:cs typeface="Times New Roman" pitchFamily="18" charset="0"/>
              </a:rPr>
              <a:t>πήραν όλη τη δόξα αλλά εσείς αξίζετε ίσο μερίδιο από αυτή»</a:t>
            </a:r>
            <a:endParaRPr lang="el-GR" sz="1800" dirty="0"/>
          </a:p>
        </p:txBody>
      </p:sp>
      <p:pic>
        <p:nvPicPr>
          <p:cNvPr id="5" name="Picture 2" descr="C:\Users\User\Documents\MATH 17-94 ad7.1.jpg"/>
          <p:cNvPicPr>
            <a:picLocks noChangeAspect="1" noChangeArrowheads="1"/>
          </p:cNvPicPr>
          <p:nvPr/>
        </p:nvPicPr>
        <p:blipFill>
          <a:blip r:embed="rId2" cstate="print"/>
          <a:srcRect/>
          <a:stretch>
            <a:fillRect/>
          </a:stretch>
        </p:blipFill>
        <p:spPr bwMode="auto">
          <a:xfrm>
            <a:off x="296082" y="3717032"/>
            <a:ext cx="3960441" cy="2808312"/>
          </a:xfrm>
          <a:prstGeom prst="rect">
            <a:avLst/>
          </a:prstGeom>
          <a:noFill/>
        </p:spPr>
      </p:pic>
      <p:pic>
        <p:nvPicPr>
          <p:cNvPr id="6" name="Picture 2" descr="C:\Users\User\Documents\9.2.2018 ΗΜΕΡΙΔΑ ΙΣΤΟΡΙΑΣ ΕΝΔΟΚΡΙΝΟΛΟΓΙΑΣ\9.2.2018 -6.jpg"/>
          <p:cNvPicPr>
            <a:picLocks noChangeAspect="1" noChangeArrowheads="1"/>
          </p:cNvPicPr>
          <p:nvPr/>
        </p:nvPicPr>
        <p:blipFill>
          <a:blip r:embed="rId3" cstate="print"/>
          <a:srcRect/>
          <a:stretch>
            <a:fillRect/>
          </a:stretch>
        </p:blipFill>
        <p:spPr bwMode="auto">
          <a:xfrm>
            <a:off x="179512" y="1250369"/>
            <a:ext cx="4193582" cy="230647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ocuments\CARDIOL14383-60428-1-PB.gif"/>
          <p:cNvPicPr>
            <a:picLocks noChangeAspect="1" noChangeArrowheads="1"/>
          </p:cNvPicPr>
          <p:nvPr/>
        </p:nvPicPr>
        <p:blipFill>
          <a:blip r:embed="rId2" cstate="print"/>
          <a:srcRect/>
          <a:stretch>
            <a:fillRect/>
          </a:stretch>
        </p:blipFill>
        <p:spPr bwMode="auto">
          <a:xfrm>
            <a:off x="179512" y="4653136"/>
            <a:ext cx="3697454" cy="2049191"/>
          </a:xfrm>
          <a:prstGeom prst="rect">
            <a:avLst/>
          </a:prstGeom>
          <a:noFill/>
        </p:spPr>
      </p:pic>
      <p:sp>
        <p:nvSpPr>
          <p:cNvPr id="7" name="6 - Τίτλος"/>
          <p:cNvSpPr>
            <a:spLocks noGrp="1"/>
          </p:cNvSpPr>
          <p:nvPr>
            <p:ph type="title"/>
          </p:nvPr>
        </p:nvSpPr>
        <p:spPr>
          <a:xfrm>
            <a:off x="0" y="260648"/>
            <a:ext cx="4499992" cy="1728192"/>
          </a:xfrm>
        </p:spPr>
        <p:txBody>
          <a:bodyPr>
            <a:noAutofit/>
          </a:bodyPr>
          <a:lstStyle/>
          <a:p>
            <a:r>
              <a:rPr lang="el-GR" sz="3200" b="1" dirty="0">
                <a:latin typeface="Times New Roman" pitchFamily="18" charset="0"/>
                <a:cs typeface="Times New Roman" pitchFamily="18" charset="0"/>
              </a:rPr>
              <a:t>Η ΣΥΜΒΟΛΗ ΤΟΥ </a:t>
            </a:r>
            <a:r>
              <a:rPr lang="en-US" sz="3200" b="1" dirty="0">
                <a:latin typeface="Times New Roman" pitchFamily="18" charset="0"/>
                <a:cs typeface="Times New Roman" pitchFamily="18" charset="0"/>
              </a:rPr>
              <a:t>BULLDOG JIMMIE </a:t>
            </a:r>
            <a:r>
              <a:rPr lang="el-GR" sz="3200" b="1" dirty="0">
                <a:latin typeface="Times New Roman" pitchFamily="18" charset="0"/>
                <a:cs typeface="Times New Roman" pitchFamily="18" charset="0"/>
              </a:rPr>
              <a:t>ΣΤΗΝ ΕΞΕΛΙΞΗ</a:t>
            </a:r>
            <a:r>
              <a:rPr lang="en-US" sz="3200" b="1" dirty="0">
                <a:latin typeface="Times New Roman" pitchFamily="18" charset="0"/>
                <a:cs typeface="Times New Roman" pitchFamily="18" charset="0"/>
              </a:rPr>
              <a:t> TOY </a:t>
            </a:r>
            <a:r>
              <a:rPr lang="el-GR" sz="3200" b="1" dirty="0">
                <a:latin typeface="Times New Roman" pitchFamily="18" charset="0"/>
                <a:cs typeface="Times New Roman" pitchFamily="18" charset="0"/>
              </a:rPr>
              <a:t>ΗΚΓ</a:t>
            </a:r>
          </a:p>
        </p:txBody>
      </p:sp>
      <p:pic>
        <p:nvPicPr>
          <p:cNvPr id="3" name="Picture 2" descr="C:\Users\User\Documents\ΜΑΘΗΜΑΤΩΝ ΦΩΤΟΓΡΑΦΙΕΣ\2016 ΜΑΘΗΜΑ 7 55.jpg"/>
          <p:cNvPicPr>
            <a:picLocks noChangeAspect="1" noChangeArrowheads="1"/>
          </p:cNvPicPr>
          <p:nvPr/>
        </p:nvPicPr>
        <p:blipFill>
          <a:blip r:embed="rId3" cstate="print"/>
          <a:srcRect l="5393" t="2289" r="44943" b="50357"/>
          <a:stretch>
            <a:fillRect/>
          </a:stretch>
        </p:blipFill>
        <p:spPr bwMode="auto">
          <a:xfrm>
            <a:off x="4883098" y="404664"/>
            <a:ext cx="3961523" cy="2968509"/>
          </a:xfrm>
          <a:prstGeom prst="rect">
            <a:avLst/>
          </a:prstGeom>
          <a:noFill/>
        </p:spPr>
      </p:pic>
      <p:pic>
        <p:nvPicPr>
          <p:cNvPr id="6" name="Picture 2" descr="C:\Users\User\Documents\2016 ΜΑΘΗΜΑ 7 124 a12fig04.jpg"/>
          <p:cNvPicPr>
            <a:picLocks noChangeAspect="1" noChangeArrowheads="1"/>
          </p:cNvPicPr>
          <p:nvPr/>
        </p:nvPicPr>
        <p:blipFill>
          <a:blip r:embed="rId4" cstate="print"/>
          <a:srcRect l="1787" t="2580" r="2681" b="16769"/>
          <a:stretch>
            <a:fillRect/>
          </a:stretch>
        </p:blipFill>
        <p:spPr bwMode="auto">
          <a:xfrm>
            <a:off x="179513" y="2276873"/>
            <a:ext cx="3744416" cy="2189581"/>
          </a:xfrm>
          <a:prstGeom prst="rect">
            <a:avLst/>
          </a:prstGeom>
          <a:noFill/>
        </p:spPr>
      </p:pic>
      <p:pic>
        <p:nvPicPr>
          <p:cNvPr id="2" name="Picture 2" descr="C:\Users\User\Documents\2016 ΜΑΘΗΜΑ 7 125 qTbWytpJjZXNMHC5NOZXiQ_m.jpg"/>
          <p:cNvPicPr>
            <a:picLocks noChangeAspect="1" noChangeArrowheads="1"/>
          </p:cNvPicPr>
          <p:nvPr/>
        </p:nvPicPr>
        <p:blipFill>
          <a:blip r:embed="rId5" cstate="print"/>
          <a:srcRect l="2362" t="18898" r="3543" b="1575"/>
          <a:stretch>
            <a:fillRect/>
          </a:stretch>
        </p:blipFill>
        <p:spPr bwMode="auto">
          <a:xfrm>
            <a:off x="4076022" y="3573016"/>
            <a:ext cx="4915445" cy="3115844"/>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724128" y="116632"/>
            <a:ext cx="3240360" cy="2016224"/>
          </a:xfrm>
        </p:spPr>
        <p:txBody>
          <a:bodyPr>
            <a:normAutofit/>
          </a:bodyPr>
          <a:lstStyle/>
          <a:p>
            <a:r>
              <a:rPr lang="el-GR" sz="2400" b="1" dirty="0">
                <a:latin typeface="Times New Roman" pitchFamily="18" charset="0"/>
                <a:cs typeface="Times New Roman" pitchFamily="18" charset="0"/>
              </a:rPr>
              <a:t>Η ΣΥΜΒΟΛΗ ΤΟΥ </a:t>
            </a:r>
            <a:r>
              <a:rPr lang="en-US" sz="2400" b="1" dirty="0">
                <a:latin typeface="Times New Roman" pitchFamily="18" charset="0"/>
                <a:cs typeface="Times New Roman" pitchFamily="18" charset="0"/>
              </a:rPr>
              <a:t>BULLDOG JIMMIE </a:t>
            </a:r>
            <a:r>
              <a:rPr lang="el-GR" sz="2400" b="1" dirty="0">
                <a:latin typeface="Times New Roman" pitchFamily="18" charset="0"/>
                <a:cs typeface="Times New Roman" pitchFamily="18" charset="0"/>
              </a:rPr>
              <a:t>ΣΤΗΝ ΕΞΕΛΙΞΗ</a:t>
            </a:r>
            <a:r>
              <a:rPr lang="en-US" sz="2400" b="1" dirty="0">
                <a:latin typeface="Times New Roman" pitchFamily="18" charset="0"/>
                <a:cs typeface="Times New Roman" pitchFamily="18" charset="0"/>
              </a:rPr>
              <a:t> TOY </a:t>
            </a:r>
            <a:r>
              <a:rPr lang="el-GR" sz="2400" b="1" dirty="0">
                <a:latin typeface="Times New Roman" pitchFamily="18" charset="0"/>
                <a:cs typeface="Times New Roman" pitchFamily="18" charset="0"/>
              </a:rPr>
              <a:t>ΗΚΓ</a:t>
            </a:r>
            <a:endParaRPr lang="el-GR" sz="2400" dirty="0"/>
          </a:p>
        </p:txBody>
      </p:sp>
      <p:pic>
        <p:nvPicPr>
          <p:cNvPr id="17410" name="Picture 2" descr="Αποτέλεσμα εικόνας για AUGUSTUS WALLER AND DOG"/>
          <p:cNvPicPr>
            <a:picLocks noChangeAspect="1" noChangeArrowheads="1"/>
          </p:cNvPicPr>
          <p:nvPr/>
        </p:nvPicPr>
        <p:blipFill>
          <a:blip r:embed="rId2" cstate="print"/>
          <a:srcRect/>
          <a:stretch>
            <a:fillRect/>
          </a:stretch>
        </p:blipFill>
        <p:spPr bwMode="auto">
          <a:xfrm>
            <a:off x="179512" y="469472"/>
            <a:ext cx="5400600" cy="6210690"/>
          </a:xfrm>
          <a:prstGeom prst="rect">
            <a:avLst/>
          </a:prstGeom>
          <a:noFill/>
        </p:spPr>
      </p:pic>
      <p:pic>
        <p:nvPicPr>
          <p:cNvPr id="3" name="Picture 2" descr="C:\Users\User\Documents\einthoven 61407ad1bbef270b802bb46c13deecd7.jpg">
            <a:extLst>
              <a:ext uri="{FF2B5EF4-FFF2-40B4-BE49-F238E27FC236}">
                <a16:creationId xmlns:a16="http://schemas.microsoft.com/office/drawing/2014/main" id="{E30A008E-A2EF-D4CC-3293-2C40A3950B89}"/>
              </a:ext>
            </a:extLst>
          </p:cNvPr>
          <p:cNvPicPr>
            <a:picLocks noChangeAspect="1" noChangeArrowheads="1"/>
          </p:cNvPicPr>
          <p:nvPr/>
        </p:nvPicPr>
        <p:blipFill>
          <a:blip r:embed="rId3" cstate="print"/>
          <a:srcRect l="5387" t="6264" r="10773" b="12529"/>
          <a:stretch>
            <a:fillRect/>
          </a:stretch>
        </p:blipFill>
        <p:spPr bwMode="auto">
          <a:xfrm>
            <a:off x="6228184" y="1894550"/>
            <a:ext cx="2448272" cy="2017479"/>
          </a:xfrm>
          <a:prstGeom prst="rect">
            <a:avLst/>
          </a:prstGeom>
          <a:noFill/>
        </p:spPr>
      </p:pic>
      <p:pic>
        <p:nvPicPr>
          <p:cNvPr id="4" name="Picture 2" descr="C:\Users\User\Documents\2016 ΜΑΘΗΜΑ 7 56.jpeg">
            <a:extLst>
              <a:ext uri="{FF2B5EF4-FFF2-40B4-BE49-F238E27FC236}">
                <a16:creationId xmlns:a16="http://schemas.microsoft.com/office/drawing/2014/main" id="{203FA0EF-035A-6E57-BD26-12CA0F95616B}"/>
              </a:ext>
            </a:extLst>
          </p:cNvPr>
          <p:cNvPicPr>
            <a:picLocks noChangeAspect="1" noChangeArrowheads="1"/>
          </p:cNvPicPr>
          <p:nvPr/>
        </p:nvPicPr>
        <p:blipFill>
          <a:blip r:embed="rId4" cstate="print"/>
          <a:srcRect l="36659" t="14138" r="37902" b="56553"/>
          <a:stretch>
            <a:fillRect/>
          </a:stretch>
        </p:blipFill>
        <p:spPr bwMode="auto">
          <a:xfrm>
            <a:off x="5868144" y="4149080"/>
            <a:ext cx="2952328" cy="2242279"/>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75697-9232-5BA4-F4FC-958AB98C68EC}"/>
            </a:ext>
          </a:extLst>
        </p:cNvPr>
        <p:cNvGrpSpPr/>
        <p:nvPr/>
      </p:nvGrpSpPr>
      <p:grpSpPr>
        <a:xfrm>
          <a:off x="0" y="0"/>
          <a:ext cx="0" cy="0"/>
          <a:chOff x="0" y="0"/>
          <a:chExt cx="0" cy="0"/>
        </a:xfrm>
      </p:grpSpPr>
      <p:pic>
        <p:nvPicPr>
          <p:cNvPr id="4" name="Picture 2" descr="C:\Users\User\Documents\2016 ΜΑΘΗΜΑ 7 56.jpeg">
            <a:extLst>
              <a:ext uri="{FF2B5EF4-FFF2-40B4-BE49-F238E27FC236}">
                <a16:creationId xmlns:a16="http://schemas.microsoft.com/office/drawing/2014/main" id="{575C075E-BA44-E3B8-B9FC-743B1B6CF25C}"/>
              </a:ext>
            </a:extLst>
          </p:cNvPr>
          <p:cNvPicPr>
            <a:picLocks noChangeAspect="1" noChangeArrowheads="1"/>
          </p:cNvPicPr>
          <p:nvPr/>
        </p:nvPicPr>
        <p:blipFill>
          <a:blip r:embed="rId2" cstate="print"/>
          <a:srcRect l="49707" t="58438" r="10563" b="3770"/>
          <a:stretch>
            <a:fillRect/>
          </a:stretch>
        </p:blipFill>
        <p:spPr bwMode="auto">
          <a:xfrm>
            <a:off x="366394" y="1340768"/>
            <a:ext cx="3888432" cy="2438271"/>
          </a:xfrm>
          <a:prstGeom prst="rect">
            <a:avLst/>
          </a:prstGeom>
          <a:noFill/>
        </p:spPr>
      </p:pic>
      <p:pic>
        <p:nvPicPr>
          <p:cNvPr id="6" name="Picture 2" descr="C:\Users\User\Documents\einthoven-waller 2.jpg">
            <a:extLst>
              <a:ext uri="{FF2B5EF4-FFF2-40B4-BE49-F238E27FC236}">
                <a16:creationId xmlns:a16="http://schemas.microsoft.com/office/drawing/2014/main" id="{007CBB25-3429-B9BA-FEF7-5C3BC73BA5B9}"/>
              </a:ext>
            </a:extLst>
          </p:cNvPr>
          <p:cNvPicPr>
            <a:picLocks noGrp="1" noChangeAspect="1" noChangeArrowheads="1"/>
          </p:cNvPicPr>
          <p:nvPr/>
        </p:nvPicPr>
        <p:blipFill>
          <a:blip r:embed="rId3" cstate="print"/>
          <a:srcRect/>
          <a:stretch>
            <a:fillRect/>
          </a:stretch>
        </p:blipFill>
        <p:spPr bwMode="auto">
          <a:xfrm>
            <a:off x="4499992" y="1141890"/>
            <a:ext cx="3744416" cy="5527470"/>
          </a:xfrm>
          <a:prstGeom prst="rect">
            <a:avLst/>
          </a:prstGeom>
          <a:noFill/>
        </p:spPr>
      </p:pic>
      <p:pic>
        <p:nvPicPr>
          <p:cNvPr id="2" name="Picture 2" descr="C:\Users\User\Documents\2016 ΜΑΘΗΜΑ 7 57 images (9).jpg">
            <a:extLst>
              <a:ext uri="{FF2B5EF4-FFF2-40B4-BE49-F238E27FC236}">
                <a16:creationId xmlns:a16="http://schemas.microsoft.com/office/drawing/2014/main" id="{E27DC21E-610E-EF88-8DA6-3EDE829F5231}"/>
              </a:ext>
            </a:extLst>
          </p:cNvPr>
          <p:cNvPicPr>
            <a:picLocks noChangeAspect="1" noChangeArrowheads="1"/>
          </p:cNvPicPr>
          <p:nvPr/>
        </p:nvPicPr>
        <p:blipFill>
          <a:blip r:embed="rId4" cstate="print"/>
          <a:srcRect t="2277" r="36174"/>
          <a:stretch>
            <a:fillRect/>
          </a:stretch>
        </p:blipFill>
        <p:spPr bwMode="auto">
          <a:xfrm>
            <a:off x="557481" y="3920907"/>
            <a:ext cx="3276510" cy="2748453"/>
          </a:xfrm>
          <a:prstGeom prst="rect">
            <a:avLst/>
          </a:prstGeom>
          <a:noFill/>
        </p:spPr>
      </p:pic>
      <p:sp>
        <p:nvSpPr>
          <p:cNvPr id="3" name="Τίτλος 2">
            <a:extLst>
              <a:ext uri="{FF2B5EF4-FFF2-40B4-BE49-F238E27FC236}">
                <a16:creationId xmlns:a16="http://schemas.microsoft.com/office/drawing/2014/main" id="{3ECAA5C8-AB3E-805A-CB6F-0C6DCA817C64}"/>
              </a:ext>
            </a:extLst>
          </p:cNvPr>
          <p:cNvSpPr>
            <a:spLocks noGrp="1"/>
          </p:cNvSpPr>
          <p:nvPr>
            <p:ph type="title"/>
          </p:nvPr>
        </p:nvSpPr>
        <p:spPr>
          <a:xfrm>
            <a:off x="457200" y="188640"/>
            <a:ext cx="8229600" cy="953250"/>
          </a:xfrm>
        </p:spPr>
        <p:txBody>
          <a:bodyPr>
            <a:normAutofit fontScale="90000"/>
          </a:bodyPr>
          <a:lstStyle/>
          <a:p>
            <a:r>
              <a:rPr lang="en-US" sz="3200" b="1" dirty="0">
                <a:latin typeface="Times New Roman" panose="02020603050405020304" pitchFamily="18" charset="0"/>
                <a:cs typeface="Times New Roman" panose="02020603050405020304" pitchFamily="18" charset="0"/>
              </a:rPr>
              <a:t>AUGUSTUS WALLER </a:t>
            </a:r>
            <a:r>
              <a:rPr lang="el-GR" sz="3200" b="1" dirty="0">
                <a:latin typeface="Times New Roman" panose="02020603050405020304" pitchFamily="18" charset="0"/>
                <a:cs typeface="Times New Roman" panose="02020603050405020304" pitchFamily="18" charset="0"/>
              </a:rPr>
              <a:t>ΠΡΩΤΟΠΟΡΟΣ ΤΟΥ </a:t>
            </a:r>
            <a:r>
              <a:rPr lang="en-US" sz="3200" b="1" dirty="0">
                <a:latin typeface="Times New Roman" panose="02020603050405020304" pitchFamily="18" charset="0"/>
                <a:cs typeface="Times New Roman" panose="02020603050405020304" pitchFamily="18" charset="0"/>
              </a:rPr>
              <a:t>EINTHOVEN</a:t>
            </a:r>
            <a:endParaRPr lang="el-GR"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8764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32548-CC30-432A-EE31-3CD2A6D5EFC7}"/>
            </a:ext>
          </a:extLst>
        </p:cNvPr>
        <p:cNvGrpSpPr/>
        <p:nvPr/>
      </p:nvGrpSpPr>
      <p:grpSpPr>
        <a:xfrm>
          <a:off x="0" y="0"/>
          <a:ext cx="0" cy="0"/>
          <a:chOff x="0" y="0"/>
          <a:chExt cx="0" cy="0"/>
        </a:xfrm>
      </p:grpSpPr>
      <p:sp>
        <p:nvSpPr>
          <p:cNvPr id="2" name="1 - Τίτλος">
            <a:extLst>
              <a:ext uri="{FF2B5EF4-FFF2-40B4-BE49-F238E27FC236}">
                <a16:creationId xmlns:a16="http://schemas.microsoft.com/office/drawing/2014/main" id="{1D95469D-69D3-FD83-FE45-016CCB944884}"/>
              </a:ext>
            </a:extLst>
          </p:cNvPr>
          <p:cNvSpPr>
            <a:spLocks noGrp="1"/>
          </p:cNvSpPr>
          <p:nvPr>
            <p:ph type="title"/>
          </p:nvPr>
        </p:nvSpPr>
        <p:spPr>
          <a:xfrm>
            <a:off x="3491880" y="0"/>
            <a:ext cx="5652120" cy="692696"/>
          </a:xfrm>
        </p:spPr>
        <p:txBody>
          <a:bodyPr>
            <a:normAutofit/>
          </a:bodyPr>
          <a:lstStyle/>
          <a:p>
            <a:r>
              <a:rPr lang="el-GR" sz="2800" b="1" dirty="0">
                <a:latin typeface="Times New Roman" pitchFamily="18" charset="0"/>
                <a:cs typeface="Times New Roman" pitchFamily="18" charset="0"/>
              </a:rPr>
              <a:t>Η ΙΣΤΟΡΙΑ ΤΗΣ </a:t>
            </a:r>
            <a:r>
              <a:rPr lang="en-US" sz="2800" b="1" dirty="0">
                <a:latin typeface="Times New Roman" pitchFamily="18" charset="0"/>
                <a:cs typeface="Times New Roman" pitchFamily="18" charset="0"/>
              </a:rPr>
              <a:t>Лайка</a:t>
            </a:r>
            <a:r>
              <a:rPr lang="el-GR" sz="2800" b="1" dirty="0">
                <a:latin typeface="Times New Roman" pitchFamily="18" charset="0"/>
                <a:cs typeface="Times New Roman" pitchFamily="18" charset="0"/>
              </a:rPr>
              <a:t> (</a:t>
            </a:r>
            <a:r>
              <a:rPr lang="en-US" sz="2800" b="1" dirty="0">
                <a:latin typeface="Times New Roman" pitchFamily="18" charset="0"/>
                <a:cs typeface="Times New Roman" pitchFamily="18" charset="0"/>
              </a:rPr>
              <a:t>LAIKA)</a:t>
            </a:r>
            <a:endParaRPr lang="el-GR" sz="2800" b="1" dirty="0">
              <a:latin typeface="Times New Roman" pitchFamily="18" charset="0"/>
              <a:cs typeface="Times New Roman" pitchFamily="18" charset="0"/>
            </a:endParaRPr>
          </a:p>
        </p:txBody>
      </p:sp>
      <p:sp>
        <p:nvSpPr>
          <p:cNvPr id="3" name="2 - Θέση περιεχομένου">
            <a:extLst>
              <a:ext uri="{FF2B5EF4-FFF2-40B4-BE49-F238E27FC236}">
                <a16:creationId xmlns:a16="http://schemas.microsoft.com/office/drawing/2014/main" id="{4C9EF229-9CD5-A138-0E30-A3A94AA311C3}"/>
              </a:ext>
            </a:extLst>
          </p:cNvPr>
          <p:cNvSpPr>
            <a:spLocks noGrp="1"/>
          </p:cNvSpPr>
          <p:nvPr>
            <p:ph idx="1"/>
          </p:nvPr>
        </p:nvSpPr>
        <p:spPr>
          <a:xfrm>
            <a:off x="3347864" y="620688"/>
            <a:ext cx="5688632" cy="6120680"/>
          </a:xfrm>
        </p:spPr>
        <p:txBody>
          <a:bodyPr>
            <a:noAutofit/>
          </a:bodyPr>
          <a:lstStyle/>
          <a:p>
            <a:r>
              <a:rPr lang="el-GR" sz="2000" dirty="0">
                <a:latin typeface="Times New Roman" pitchFamily="18" charset="0"/>
                <a:cs typeface="Times New Roman" pitchFamily="18" charset="0"/>
              </a:rPr>
              <a:t>Η  Λάικα γεννήθηκε το 1954 (περίπου) και έζησε μέχρι τις 3.11.1957 και ήταν ένα από τα σκυλιά που εκπαιδεύθηκαν για τις ανάγκες των Σοβιετικών επιχειρήσεων του διαστήματος και το πρώτο πλάσμα που είδε τον πλανήτη Γη από μακριά.</a:t>
            </a:r>
            <a:r>
              <a:rPr lang="en-US" sz="2000" dirty="0">
                <a:latin typeface="Times New Roman" pitchFamily="18" charset="0"/>
                <a:cs typeface="Times New Roman" pitchFamily="18" charset="0"/>
              </a:rPr>
              <a:t> </a:t>
            </a:r>
            <a:r>
              <a:rPr lang="el-GR" sz="2000" dirty="0">
                <a:latin typeface="Times New Roman" pitchFamily="18" charset="0"/>
                <a:cs typeface="Times New Roman" pitchFamily="18" charset="0"/>
              </a:rPr>
              <a:t>Ήταν ένα αδέσποτο στους δρόμους της Μόσχας που επελέγη για το διαστημικό πρόγραμμα </a:t>
            </a:r>
            <a:r>
              <a:rPr lang="en-US" sz="2000" dirty="0">
                <a:latin typeface="Times New Roman" pitchFamily="18" charset="0"/>
                <a:cs typeface="Times New Roman" pitchFamily="18" charset="0"/>
              </a:rPr>
              <a:t>Sputnik 2 </a:t>
            </a:r>
            <a:r>
              <a:rPr lang="el-GR" sz="2000" dirty="0">
                <a:latin typeface="Times New Roman" pitchFamily="18" charset="0"/>
                <a:cs typeface="Times New Roman" pitchFamily="18" charset="0"/>
              </a:rPr>
              <a:t>και εκτοξεύτηκε στις </a:t>
            </a:r>
            <a:r>
              <a:rPr lang="en-US" sz="2000" dirty="0">
                <a:latin typeface="Times New Roman" pitchFamily="18" charset="0"/>
                <a:cs typeface="Times New Roman" pitchFamily="18" charset="0"/>
              </a:rPr>
              <a:t>3. 11.1957</a:t>
            </a:r>
          </a:p>
          <a:p>
            <a:r>
              <a:rPr lang="el-GR" sz="2000" dirty="0">
                <a:latin typeface="Times New Roman" pitchFamily="18" charset="0"/>
                <a:cs typeface="Times New Roman" pitchFamily="18" charset="0"/>
              </a:rPr>
              <a:t>Λίγα ήταν τότε γνωστά για τις επιδράσεις ενός διαστημικού ταξιδιού σε ζώντα όντα και η τεχνολογία επαναπροσγείωσης δεν είχε αναπτυχθεί</a:t>
            </a:r>
            <a:r>
              <a:rPr lang="en-US" sz="2000" dirty="0">
                <a:latin typeface="Times New Roman" pitchFamily="18" charset="0"/>
                <a:cs typeface="Times New Roman" pitchFamily="18" charset="0"/>
              </a:rPr>
              <a:t>, </a:t>
            </a:r>
            <a:r>
              <a:rPr lang="el-GR" sz="2000" dirty="0">
                <a:latin typeface="Times New Roman" pitchFamily="18" charset="0"/>
                <a:cs typeface="Times New Roman" pitchFamily="18" charset="0"/>
              </a:rPr>
              <a:t>έτσι η επιβίωση της</a:t>
            </a:r>
            <a:r>
              <a:rPr lang="en-US" sz="2000" dirty="0">
                <a:latin typeface="Times New Roman" pitchFamily="18" charset="0"/>
                <a:cs typeface="Times New Roman" pitchFamily="18" charset="0"/>
              </a:rPr>
              <a:t> Laika </a:t>
            </a:r>
            <a:r>
              <a:rPr lang="el-GR" sz="2000" dirty="0">
                <a:latin typeface="Times New Roman" pitchFamily="18" charset="0"/>
                <a:cs typeface="Times New Roman" pitchFamily="18" charset="0"/>
              </a:rPr>
              <a:t>δεν αναμενόταν</a:t>
            </a:r>
          </a:p>
          <a:p>
            <a:r>
              <a:rPr lang="el-GR" sz="2000" dirty="0">
                <a:latin typeface="Times New Roman" pitchFamily="18" charset="0"/>
                <a:cs typeface="Times New Roman" pitchFamily="18" charset="0"/>
              </a:rPr>
              <a:t>Κάποιοι επιστήμονες πίστευαν ότι τα ανθρώπινα όντα δεν θα μπορούσαν να επιβιώσουν στις διαστημικές πτήσεις και θεώρησαν ως απαραίτητη προϋπόθεση</a:t>
            </a:r>
            <a:r>
              <a:rPr lang="en-US" sz="2000" dirty="0">
                <a:latin typeface="Times New Roman" pitchFamily="18" charset="0"/>
                <a:cs typeface="Times New Roman" pitchFamily="18" charset="0"/>
              </a:rPr>
              <a:t> </a:t>
            </a:r>
            <a:r>
              <a:rPr lang="el-GR" sz="2000" dirty="0">
                <a:latin typeface="Times New Roman" pitchFamily="18" charset="0"/>
                <a:cs typeface="Times New Roman" pitchFamily="18" charset="0"/>
              </a:rPr>
              <a:t>πριν από τις επανδρωμένες αποστολές τις πτήσεις με ζώα</a:t>
            </a:r>
          </a:p>
        </p:txBody>
      </p:sp>
      <p:pic>
        <p:nvPicPr>
          <p:cNvPr id="4" name="Picture 2" descr="C:\Users\User\Documents\2016 ΜΑΘΗΜΑ 104 αρχείο λήψης (1).jpg">
            <a:extLst>
              <a:ext uri="{FF2B5EF4-FFF2-40B4-BE49-F238E27FC236}">
                <a16:creationId xmlns:a16="http://schemas.microsoft.com/office/drawing/2014/main" id="{1C070B52-F35F-8113-4425-8DEF130CE34E}"/>
              </a:ext>
            </a:extLst>
          </p:cNvPr>
          <p:cNvPicPr>
            <a:picLocks noChangeAspect="1" noChangeArrowheads="1"/>
          </p:cNvPicPr>
          <p:nvPr/>
        </p:nvPicPr>
        <p:blipFill>
          <a:blip r:embed="rId2" cstate="print"/>
          <a:srcRect/>
          <a:stretch>
            <a:fillRect/>
          </a:stretch>
        </p:blipFill>
        <p:spPr bwMode="auto">
          <a:xfrm>
            <a:off x="251520" y="260648"/>
            <a:ext cx="3384376" cy="3683461"/>
          </a:xfrm>
          <a:prstGeom prst="rect">
            <a:avLst/>
          </a:prstGeom>
          <a:noFill/>
        </p:spPr>
      </p:pic>
      <p:pic>
        <p:nvPicPr>
          <p:cNvPr id="1026" name="Picture 2" descr="C:\Users\User\Documents\2016 ΜΑΘΗΜΑ 7 113 laika.jpeg">
            <a:extLst>
              <a:ext uri="{FF2B5EF4-FFF2-40B4-BE49-F238E27FC236}">
                <a16:creationId xmlns:a16="http://schemas.microsoft.com/office/drawing/2014/main" id="{FC36A0C3-939C-8F05-B60B-98E2A57A7231}"/>
              </a:ext>
            </a:extLst>
          </p:cNvPr>
          <p:cNvPicPr>
            <a:picLocks noChangeAspect="1" noChangeArrowheads="1"/>
          </p:cNvPicPr>
          <p:nvPr/>
        </p:nvPicPr>
        <p:blipFill>
          <a:blip r:embed="rId3" cstate="print"/>
          <a:srcRect/>
          <a:stretch>
            <a:fillRect/>
          </a:stretch>
        </p:blipFill>
        <p:spPr bwMode="auto">
          <a:xfrm>
            <a:off x="251520" y="4077072"/>
            <a:ext cx="3352800" cy="2627313"/>
          </a:xfrm>
          <a:prstGeom prst="rect">
            <a:avLst/>
          </a:prstGeom>
          <a:noFill/>
        </p:spPr>
      </p:pic>
    </p:spTree>
    <p:extLst>
      <p:ext uri="{BB962C8B-B14F-4D97-AF65-F5344CB8AC3E}">
        <p14:creationId xmlns:p14="http://schemas.microsoft.com/office/powerpoint/2010/main" val="780127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ocuments\2016 ΜΑΘΗΜΑ 7  4 Claude_Bernard_and_pupils_Wellcome_L0019301.jpg"/>
          <p:cNvPicPr>
            <a:picLocks noChangeAspect="1" noChangeArrowheads="1"/>
          </p:cNvPicPr>
          <p:nvPr/>
        </p:nvPicPr>
        <p:blipFill>
          <a:blip r:embed="rId2" cstate="print"/>
          <a:srcRect/>
          <a:stretch>
            <a:fillRect/>
          </a:stretch>
        </p:blipFill>
        <p:spPr bwMode="auto">
          <a:xfrm>
            <a:off x="539552" y="616283"/>
            <a:ext cx="7848872" cy="6019511"/>
          </a:xfrm>
          <a:prstGeom prst="rect">
            <a:avLst/>
          </a:prstGeom>
          <a:noFill/>
        </p:spPr>
      </p:pic>
      <p:sp>
        <p:nvSpPr>
          <p:cNvPr id="6" name="5 - Τίτλος"/>
          <p:cNvSpPr>
            <a:spLocks noGrp="1"/>
          </p:cNvSpPr>
          <p:nvPr>
            <p:ph type="title"/>
          </p:nvPr>
        </p:nvSpPr>
        <p:spPr>
          <a:xfrm>
            <a:off x="0" y="0"/>
            <a:ext cx="9144000" cy="692696"/>
          </a:xfrm>
        </p:spPr>
        <p:txBody>
          <a:bodyPr>
            <a:normAutofit/>
          </a:bodyPr>
          <a:lstStyle/>
          <a:p>
            <a:r>
              <a:rPr lang="el-GR" sz="2800" b="1" dirty="0">
                <a:latin typeface="Times New Roman" pitchFamily="18" charset="0"/>
                <a:cs typeface="Times New Roman" pitchFamily="18" charset="0"/>
              </a:rPr>
              <a:t>Ο </a:t>
            </a:r>
            <a:r>
              <a:rPr lang="en-US" sz="2800" b="1" dirty="0">
                <a:latin typeface="Times New Roman" pitchFamily="18" charset="0"/>
                <a:cs typeface="Times New Roman" pitchFamily="18" charset="0"/>
              </a:rPr>
              <a:t>CLAUDE BERNARD </a:t>
            </a:r>
            <a:r>
              <a:rPr lang="el-GR" sz="2800" b="1" dirty="0">
                <a:latin typeface="Times New Roman" pitchFamily="18" charset="0"/>
                <a:cs typeface="Times New Roman" pitchFamily="18" charset="0"/>
              </a:rPr>
              <a:t>ΚΑΙ ΤΟ ΕΡΓΑΣΤΗΡΙΟ ΤΟΥ</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8C2D3-E9A2-C270-4DEE-6AC650459F57}"/>
            </a:ext>
          </a:extLst>
        </p:cNvPr>
        <p:cNvGrpSpPr/>
        <p:nvPr/>
      </p:nvGrpSpPr>
      <p:grpSpPr>
        <a:xfrm>
          <a:off x="0" y="0"/>
          <a:ext cx="0" cy="0"/>
          <a:chOff x="0" y="0"/>
          <a:chExt cx="0" cy="0"/>
        </a:xfrm>
      </p:grpSpPr>
      <p:sp>
        <p:nvSpPr>
          <p:cNvPr id="2" name="1 - Τίτλος">
            <a:extLst>
              <a:ext uri="{FF2B5EF4-FFF2-40B4-BE49-F238E27FC236}">
                <a16:creationId xmlns:a16="http://schemas.microsoft.com/office/drawing/2014/main" id="{B6CA2895-A374-601C-02BF-868BD0588EEE}"/>
              </a:ext>
            </a:extLst>
          </p:cNvPr>
          <p:cNvSpPr>
            <a:spLocks noGrp="1"/>
          </p:cNvSpPr>
          <p:nvPr>
            <p:ph type="title"/>
          </p:nvPr>
        </p:nvSpPr>
        <p:spPr>
          <a:xfrm>
            <a:off x="4644008" y="116632"/>
            <a:ext cx="4392488" cy="1301006"/>
          </a:xfrm>
        </p:spPr>
        <p:txBody>
          <a:bodyPr>
            <a:normAutofit fontScale="90000"/>
          </a:bodyPr>
          <a:lstStyle/>
          <a:p>
            <a:r>
              <a:rPr lang="en-US" sz="2800" b="1" dirty="0">
                <a:latin typeface="Times New Roman" pitchFamily="18" charset="0"/>
                <a:cs typeface="Times New Roman" pitchFamily="18" charset="0"/>
              </a:rPr>
              <a:t>LAIKA, </a:t>
            </a:r>
            <a:r>
              <a:rPr lang="el-GR" sz="2800" b="1" dirty="0">
                <a:latin typeface="Times New Roman" pitchFamily="18" charset="0"/>
                <a:cs typeface="Times New Roman" pitchFamily="18" charset="0"/>
              </a:rPr>
              <a:t>Ο ΠΡΩΤΟΣ ΣΚΥΛΟΣ ΣΤΟ ΔΙΑΣΤΗΜΑ</a:t>
            </a:r>
          </a:p>
        </p:txBody>
      </p:sp>
      <p:sp>
        <p:nvSpPr>
          <p:cNvPr id="3" name="2 - Θέση περιεχομένου">
            <a:extLst>
              <a:ext uri="{FF2B5EF4-FFF2-40B4-BE49-F238E27FC236}">
                <a16:creationId xmlns:a16="http://schemas.microsoft.com/office/drawing/2014/main" id="{E3BB97A1-0ACD-371F-BFD1-F5F71CA764B0}"/>
              </a:ext>
            </a:extLst>
          </p:cNvPr>
          <p:cNvSpPr>
            <a:spLocks noGrp="1"/>
          </p:cNvSpPr>
          <p:nvPr>
            <p:ph idx="1"/>
          </p:nvPr>
        </p:nvSpPr>
        <p:spPr>
          <a:xfrm>
            <a:off x="4139952" y="1556792"/>
            <a:ext cx="4608512" cy="5040560"/>
          </a:xfrm>
        </p:spPr>
        <p:txBody>
          <a:bodyPr>
            <a:normAutofit fontScale="85000" lnSpcReduction="10000"/>
          </a:bodyPr>
          <a:lstStyle/>
          <a:p>
            <a:pPr algn="just"/>
            <a:r>
              <a:rPr lang="el-GR" dirty="0">
                <a:latin typeface="Times New Roman" pitchFamily="18" charset="0"/>
                <a:cs typeface="Times New Roman" pitchFamily="18" charset="0"/>
              </a:rPr>
              <a:t>Η ταπεινή της καταγωγή, η ζωή της στους δρόμους ψάχνοντας για φαγητό, η έλλειψη χαδιών, θαλπωρής και αγάπης την κατέστησαν βολική για την αποστολή.</a:t>
            </a:r>
            <a:endParaRPr lang="en-US" dirty="0">
              <a:latin typeface="Times New Roman" pitchFamily="18" charset="0"/>
              <a:cs typeface="Times New Roman" pitchFamily="18" charset="0"/>
            </a:endParaRPr>
          </a:p>
          <a:p>
            <a:pPr algn="just"/>
            <a:r>
              <a:rPr lang="el-GR" dirty="0">
                <a:latin typeface="Times New Roman" pitchFamily="18" charset="0"/>
                <a:cs typeface="Times New Roman" pitchFamily="18" charset="0"/>
              </a:rPr>
              <a:t>«Η </a:t>
            </a:r>
            <a:r>
              <a:rPr lang="en-US" dirty="0">
                <a:latin typeface="Times New Roman" pitchFamily="18" charset="0"/>
                <a:cs typeface="Times New Roman" pitchFamily="18" charset="0"/>
              </a:rPr>
              <a:t>Laika </a:t>
            </a:r>
            <a:r>
              <a:rPr lang="el-GR" dirty="0">
                <a:latin typeface="Times New Roman" pitchFamily="18" charset="0"/>
                <a:cs typeface="Times New Roman" pitchFamily="18" charset="0"/>
              </a:rPr>
              <a:t>ήταν υπέροχο σκυλάκι, ήσυχο, ευχάριστο» είπε στη </a:t>
            </a:r>
            <a:r>
              <a:rPr lang="en-US" dirty="0">
                <a:latin typeface="Times New Roman" pitchFamily="18" charset="0"/>
                <a:cs typeface="Times New Roman" pitchFamily="18" charset="0"/>
              </a:rPr>
              <a:t>NASA</a:t>
            </a:r>
            <a:r>
              <a:rPr lang="el-GR" dirty="0">
                <a:latin typeface="Times New Roman" pitchFamily="18" charset="0"/>
                <a:cs typeface="Times New Roman" pitchFamily="18" charset="0"/>
              </a:rPr>
              <a:t> πολύ αργότερα ένας από τους επιστήμονες που έλαβαν μέρος στην αποστολή εκείνη</a:t>
            </a:r>
          </a:p>
        </p:txBody>
      </p:sp>
      <p:pic>
        <p:nvPicPr>
          <p:cNvPr id="1026" name="Picture 2" descr="C:\Users\User\Documents\2016 ΜΑΘΗΜΑ 7 101 αρχείο λήψης (1).jpg">
            <a:extLst>
              <a:ext uri="{FF2B5EF4-FFF2-40B4-BE49-F238E27FC236}">
                <a16:creationId xmlns:a16="http://schemas.microsoft.com/office/drawing/2014/main" id="{87F6E085-7CD8-FC47-4C4A-BE86E8912D0A}"/>
              </a:ext>
            </a:extLst>
          </p:cNvPr>
          <p:cNvPicPr>
            <a:picLocks noChangeAspect="1" noChangeArrowheads="1"/>
          </p:cNvPicPr>
          <p:nvPr/>
        </p:nvPicPr>
        <p:blipFill>
          <a:blip r:embed="rId2" cstate="print"/>
          <a:srcRect/>
          <a:stretch>
            <a:fillRect/>
          </a:stretch>
        </p:blipFill>
        <p:spPr bwMode="auto">
          <a:xfrm>
            <a:off x="179512" y="116632"/>
            <a:ext cx="4032448" cy="3096344"/>
          </a:xfrm>
          <a:prstGeom prst="rect">
            <a:avLst/>
          </a:prstGeom>
          <a:noFill/>
        </p:spPr>
      </p:pic>
      <p:pic>
        <p:nvPicPr>
          <p:cNvPr id="4" name="Picture 2" descr="C:\Users\User\Documents\2016 ΜΑΘΗΜΑ 7 121 980x.jpg">
            <a:extLst>
              <a:ext uri="{FF2B5EF4-FFF2-40B4-BE49-F238E27FC236}">
                <a16:creationId xmlns:a16="http://schemas.microsoft.com/office/drawing/2014/main" id="{D2CE5C36-0B08-494F-F060-8AC42DC0F47B}"/>
              </a:ext>
            </a:extLst>
          </p:cNvPr>
          <p:cNvPicPr>
            <a:picLocks noChangeAspect="1" noChangeArrowheads="1"/>
          </p:cNvPicPr>
          <p:nvPr/>
        </p:nvPicPr>
        <p:blipFill>
          <a:blip r:embed="rId3" cstate="print"/>
          <a:srcRect/>
          <a:stretch>
            <a:fillRect/>
          </a:stretch>
        </p:blipFill>
        <p:spPr bwMode="auto">
          <a:xfrm>
            <a:off x="179513" y="3440440"/>
            <a:ext cx="4032448" cy="3266101"/>
          </a:xfrm>
          <a:prstGeom prst="rect">
            <a:avLst/>
          </a:prstGeom>
          <a:noFill/>
        </p:spPr>
      </p:pic>
    </p:spTree>
    <p:extLst>
      <p:ext uri="{BB962C8B-B14F-4D97-AF65-F5344CB8AC3E}">
        <p14:creationId xmlns:p14="http://schemas.microsoft.com/office/powerpoint/2010/main" val="130538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0B396-9545-CE21-6B31-299414421CF4}"/>
            </a:ext>
          </a:extLst>
        </p:cNvPr>
        <p:cNvGrpSpPr/>
        <p:nvPr/>
      </p:nvGrpSpPr>
      <p:grpSpPr>
        <a:xfrm>
          <a:off x="0" y="0"/>
          <a:ext cx="0" cy="0"/>
          <a:chOff x="0" y="0"/>
          <a:chExt cx="0" cy="0"/>
        </a:xfrm>
      </p:grpSpPr>
      <p:sp>
        <p:nvSpPr>
          <p:cNvPr id="2" name="1 - Τίτλος">
            <a:extLst>
              <a:ext uri="{FF2B5EF4-FFF2-40B4-BE49-F238E27FC236}">
                <a16:creationId xmlns:a16="http://schemas.microsoft.com/office/drawing/2014/main" id="{E6537FD3-713B-CFF1-7CC3-A83A1009014E}"/>
              </a:ext>
            </a:extLst>
          </p:cNvPr>
          <p:cNvSpPr>
            <a:spLocks noGrp="1"/>
          </p:cNvSpPr>
          <p:nvPr>
            <p:ph type="title"/>
          </p:nvPr>
        </p:nvSpPr>
        <p:spPr>
          <a:xfrm>
            <a:off x="5004048" y="0"/>
            <a:ext cx="4139952" cy="836712"/>
          </a:xfrm>
        </p:spPr>
        <p:txBody>
          <a:bodyPr>
            <a:normAutofit/>
          </a:bodyPr>
          <a:lstStyle/>
          <a:p>
            <a:r>
              <a:rPr lang="el-GR" sz="2800" b="1" dirty="0">
                <a:latin typeface="Times New Roman" pitchFamily="18" charset="0"/>
                <a:cs typeface="Times New Roman" pitchFamily="18" charset="0"/>
              </a:rPr>
              <a:t>Η ΙΣΤΟΡΙΑ ΤΗΣ </a:t>
            </a:r>
            <a:r>
              <a:rPr lang="en-US" sz="2800" b="1" dirty="0">
                <a:latin typeface="Times New Roman" pitchFamily="18" charset="0"/>
                <a:cs typeface="Times New Roman" pitchFamily="18" charset="0"/>
              </a:rPr>
              <a:t>LAIKA</a:t>
            </a:r>
            <a:endParaRPr lang="el-GR" sz="2800" dirty="0"/>
          </a:p>
        </p:txBody>
      </p:sp>
      <p:sp>
        <p:nvSpPr>
          <p:cNvPr id="3" name="2 - Θέση περιεχομένου">
            <a:extLst>
              <a:ext uri="{FF2B5EF4-FFF2-40B4-BE49-F238E27FC236}">
                <a16:creationId xmlns:a16="http://schemas.microsoft.com/office/drawing/2014/main" id="{F2335520-AB42-0AEA-D960-FB430AB984F2}"/>
              </a:ext>
            </a:extLst>
          </p:cNvPr>
          <p:cNvSpPr>
            <a:spLocks noGrp="1"/>
          </p:cNvSpPr>
          <p:nvPr>
            <p:ph idx="1"/>
          </p:nvPr>
        </p:nvSpPr>
        <p:spPr>
          <a:xfrm>
            <a:off x="4067944" y="692696"/>
            <a:ext cx="4968552" cy="5976664"/>
          </a:xfrm>
        </p:spPr>
        <p:txBody>
          <a:bodyPr>
            <a:noAutofit/>
          </a:bodyPr>
          <a:lstStyle/>
          <a:p>
            <a:pPr>
              <a:lnSpc>
                <a:spcPct val="170000"/>
              </a:lnSpc>
            </a:pPr>
            <a:r>
              <a:rPr lang="el-GR" sz="1600" dirty="0">
                <a:latin typeface="Times New Roman" pitchFamily="18" charset="0"/>
                <a:cs typeface="Times New Roman" pitchFamily="18" charset="0"/>
              </a:rPr>
              <a:t>Η ιστορία της </a:t>
            </a:r>
            <a:r>
              <a:rPr lang="en-US" sz="1600" dirty="0">
                <a:latin typeface="Times New Roman" pitchFamily="18" charset="0"/>
                <a:cs typeface="Times New Roman" pitchFamily="18" charset="0"/>
              </a:rPr>
              <a:t>Laika </a:t>
            </a:r>
            <a:r>
              <a:rPr lang="el-GR" sz="1600" dirty="0">
                <a:latin typeface="Times New Roman" pitchFamily="18" charset="0"/>
                <a:cs typeface="Times New Roman" pitchFamily="18" charset="0"/>
              </a:rPr>
              <a:t>είναι πολύ γνωστή και ο θάνατός της  έδωσε το έναυσμα πολλών συζητήσεων για τα δικαιώματα των ζώων. Πολλοί επιχειρηματολόγησαν ότι ο φόβος και ο πόνος που υπέφερε δεν μπορούν να αντισταθμιστούν από τη συμβολή της στην κατάκτηση του διαστήματος.</a:t>
            </a:r>
            <a:r>
              <a:rPr lang="en-US" sz="1600" dirty="0"/>
              <a:t> </a:t>
            </a:r>
            <a:endParaRPr lang="el-GR" sz="1600" dirty="0"/>
          </a:p>
          <a:p>
            <a:pPr>
              <a:lnSpc>
                <a:spcPct val="170000"/>
              </a:lnSpc>
            </a:pPr>
            <a:r>
              <a:rPr lang="el-GR" sz="1600" dirty="0">
                <a:latin typeface="Times New Roman" pitchFamily="18" charset="0"/>
                <a:cs typeface="Times New Roman" pitchFamily="18" charset="0"/>
              </a:rPr>
              <a:t>Ακόμη και ο </a:t>
            </a:r>
            <a:r>
              <a:rPr lang="en-US" sz="1600" dirty="0">
                <a:latin typeface="Times New Roman" pitchFamily="18" charset="0"/>
                <a:cs typeface="Times New Roman" pitchFamily="18" charset="0"/>
              </a:rPr>
              <a:t>Oleg Gazenko</a:t>
            </a:r>
            <a:r>
              <a:rPr lang="en-US" sz="1600" dirty="0"/>
              <a:t>, </a:t>
            </a:r>
            <a:r>
              <a:rPr lang="el-GR" sz="1600" dirty="0">
                <a:latin typeface="Times New Roman" pitchFamily="18" charset="0"/>
                <a:cs typeface="Times New Roman" pitchFamily="18" charset="0"/>
              </a:rPr>
              <a:t>που συνεργάσθηκε στενά μαζί της κατά την εκπαίδευσή της</a:t>
            </a:r>
            <a:r>
              <a:rPr lang="en-US" sz="1600" dirty="0">
                <a:latin typeface="Times New Roman" pitchFamily="18" charset="0"/>
                <a:cs typeface="Times New Roman" pitchFamily="18" charset="0"/>
              </a:rPr>
              <a:t>, </a:t>
            </a:r>
            <a:r>
              <a:rPr lang="el-GR" sz="1600" dirty="0">
                <a:latin typeface="Times New Roman" pitchFamily="18" charset="0"/>
                <a:cs typeface="Times New Roman" pitchFamily="18" charset="0"/>
              </a:rPr>
              <a:t>το 1998 σε συνέντευξή του παραδέχθηκε ότι λυπήθηκε που την έστελνε στο θάνατο</a:t>
            </a:r>
            <a:r>
              <a:rPr lang="en-US" sz="1600" dirty="0">
                <a:latin typeface="Times New Roman" pitchFamily="18" charset="0"/>
                <a:cs typeface="Times New Roman" pitchFamily="18" charset="0"/>
              </a:rPr>
              <a:t>. </a:t>
            </a:r>
            <a:r>
              <a:rPr lang="el-GR" sz="1600" dirty="0">
                <a:latin typeface="Times New Roman" pitchFamily="18" charset="0"/>
                <a:cs typeface="Times New Roman" pitchFamily="18" charset="0"/>
              </a:rPr>
              <a:t>«Όσο περνάει ο καιρός, τόσο περισσότερο λυπάμαι για αυτό</a:t>
            </a:r>
            <a:r>
              <a:rPr lang="en-US" sz="1600" dirty="0">
                <a:latin typeface="Times New Roman" pitchFamily="18" charset="0"/>
                <a:cs typeface="Times New Roman" pitchFamily="18" charset="0"/>
              </a:rPr>
              <a:t>. </a:t>
            </a:r>
            <a:r>
              <a:rPr lang="el-GR" sz="1600" dirty="0">
                <a:latin typeface="Times New Roman" pitchFamily="18" charset="0"/>
                <a:cs typeface="Times New Roman" pitchFamily="18" charset="0"/>
              </a:rPr>
              <a:t>Δε μάθαμε τόσα από αυτή την αποστολή ώστε να δικαιωθεί η θυσία του σκύλου»</a:t>
            </a:r>
            <a:r>
              <a:rPr lang="en-US" sz="1600" dirty="0"/>
              <a:t> </a:t>
            </a:r>
            <a:endParaRPr lang="el-GR" sz="1600" dirty="0"/>
          </a:p>
        </p:txBody>
      </p:sp>
      <p:pic>
        <p:nvPicPr>
          <p:cNvPr id="2050" name="Picture 2" descr="C:\Users\User\Documents\2016 ΜΑΘΗΜΑ 7 108 d9c6a828628931fd9bdb8e051eaf29fb.jpg">
            <a:extLst>
              <a:ext uri="{FF2B5EF4-FFF2-40B4-BE49-F238E27FC236}">
                <a16:creationId xmlns:a16="http://schemas.microsoft.com/office/drawing/2014/main" id="{2B3657D7-BC62-A336-413D-6ED1A911C5E5}"/>
              </a:ext>
            </a:extLst>
          </p:cNvPr>
          <p:cNvPicPr>
            <a:picLocks noChangeAspect="1" noChangeArrowheads="1"/>
          </p:cNvPicPr>
          <p:nvPr/>
        </p:nvPicPr>
        <p:blipFill>
          <a:blip r:embed="rId2" cstate="print"/>
          <a:srcRect l="3910" r="5865"/>
          <a:stretch>
            <a:fillRect/>
          </a:stretch>
        </p:blipFill>
        <p:spPr bwMode="auto">
          <a:xfrm>
            <a:off x="107505" y="116632"/>
            <a:ext cx="4248472" cy="3897018"/>
          </a:xfrm>
          <a:prstGeom prst="rect">
            <a:avLst/>
          </a:prstGeom>
          <a:noFill/>
        </p:spPr>
      </p:pic>
      <p:pic>
        <p:nvPicPr>
          <p:cNvPr id="5" name="Picture 2" descr="C:\Users\User\Documents\2016 ΜΑΘΗΜΑ 7 105 images (9).jpg">
            <a:extLst>
              <a:ext uri="{FF2B5EF4-FFF2-40B4-BE49-F238E27FC236}">
                <a16:creationId xmlns:a16="http://schemas.microsoft.com/office/drawing/2014/main" id="{4CF1FE64-930B-C5DB-118C-374B701B3538}"/>
              </a:ext>
            </a:extLst>
          </p:cNvPr>
          <p:cNvPicPr>
            <a:picLocks noChangeAspect="1" noChangeArrowheads="1"/>
          </p:cNvPicPr>
          <p:nvPr/>
        </p:nvPicPr>
        <p:blipFill>
          <a:blip r:embed="rId3" cstate="print"/>
          <a:srcRect l="13133" t="7793" r="13133" b="5845"/>
          <a:stretch>
            <a:fillRect/>
          </a:stretch>
        </p:blipFill>
        <p:spPr bwMode="auto">
          <a:xfrm>
            <a:off x="683568" y="4077072"/>
            <a:ext cx="2952328" cy="2590171"/>
          </a:xfrm>
          <a:prstGeom prst="rect">
            <a:avLst/>
          </a:prstGeom>
          <a:noFill/>
        </p:spPr>
      </p:pic>
    </p:spTree>
    <p:extLst>
      <p:ext uri="{BB962C8B-B14F-4D97-AF65-F5344CB8AC3E}">
        <p14:creationId xmlns:p14="http://schemas.microsoft.com/office/powerpoint/2010/main" val="1978940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06CE0-F419-17D4-06EB-FE495EC38D8E}"/>
            </a:ext>
          </a:extLst>
        </p:cNvPr>
        <p:cNvGrpSpPr/>
        <p:nvPr/>
      </p:nvGrpSpPr>
      <p:grpSpPr>
        <a:xfrm>
          <a:off x="0" y="0"/>
          <a:ext cx="0" cy="0"/>
          <a:chOff x="0" y="0"/>
          <a:chExt cx="0" cy="0"/>
        </a:xfrm>
      </p:grpSpPr>
      <p:sp>
        <p:nvSpPr>
          <p:cNvPr id="2" name="1 - Τίτλος">
            <a:extLst>
              <a:ext uri="{FF2B5EF4-FFF2-40B4-BE49-F238E27FC236}">
                <a16:creationId xmlns:a16="http://schemas.microsoft.com/office/drawing/2014/main" id="{F1B0F6DD-1F7E-33D9-1586-64A3597D5223}"/>
              </a:ext>
            </a:extLst>
          </p:cNvPr>
          <p:cNvSpPr>
            <a:spLocks noGrp="1"/>
          </p:cNvSpPr>
          <p:nvPr>
            <p:ph type="title"/>
          </p:nvPr>
        </p:nvSpPr>
        <p:spPr>
          <a:xfrm>
            <a:off x="4572000" y="0"/>
            <a:ext cx="4572000" cy="620688"/>
          </a:xfrm>
        </p:spPr>
        <p:txBody>
          <a:bodyPr>
            <a:normAutofit fontScale="90000"/>
          </a:bodyPr>
          <a:lstStyle/>
          <a:p>
            <a:r>
              <a:rPr lang="el-GR" sz="2800" b="1" dirty="0">
                <a:latin typeface="Times New Roman" pitchFamily="18" charset="0"/>
                <a:cs typeface="Times New Roman" pitchFamily="18" charset="0"/>
              </a:rPr>
              <a:t>Η ΑΛΗΘΙΝΗ ΙΣΤΟΡΙΑ ΤΗΣ </a:t>
            </a:r>
            <a:r>
              <a:rPr lang="en-US" sz="2800" b="1" dirty="0">
                <a:latin typeface="Times New Roman" pitchFamily="18" charset="0"/>
                <a:cs typeface="Times New Roman" pitchFamily="18" charset="0"/>
              </a:rPr>
              <a:t>LAIKA</a:t>
            </a:r>
            <a:endParaRPr lang="el-GR" sz="2800" dirty="0"/>
          </a:p>
        </p:txBody>
      </p:sp>
      <p:sp>
        <p:nvSpPr>
          <p:cNvPr id="3" name="2 - Θέση περιεχομένου">
            <a:extLst>
              <a:ext uri="{FF2B5EF4-FFF2-40B4-BE49-F238E27FC236}">
                <a16:creationId xmlns:a16="http://schemas.microsoft.com/office/drawing/2014/main" id="{1B44C0E1-660A-3320-7040-2C8DC6D74EC1}"/>
              </a:ext>
            </a:extLst>
          </p:cNvPr>
          <p:cNvSpPr>
            <a:spLocks noGrp="1"/>
          </p:cNvSpPr>
          <p:nvPr>
            <p:ph idx="1"/>
          </p:nvPr>
        </p:nvSpPr>
        <p:spPr>
          <a:xfrm>
            <a:off x="4644008" y="620688"/>
            <a:ext cx="4392488" cy="3456384"/>
          </a:xfrm>
        </p:spPr>
        <p:txBody>
          <a:bodyPr>
            <a:normAutofit fontScale="40000" lnSpcReduction="20000"/>
          </a:bodyPr>
          <a:lstStyle/>
          <a:p>
            <a:r>
              <a:rPr lang="el-GR" sz="4500" dirty="0">
                <a:latin typeface="Times New Roman" pitchFamily="18" charset="0"/>
                <a:cs typeface="Times New Roman" pitchFamily="18" charset="0"/>
              </a:rPr>
              <a:t>Η </a:t>
            </a:r>
            <a:r>
              <a:rPr lang="en-US" sz="4500" dirty="0">
                <a:latin typeface="Times New Roman" pitchFamily="18" charset="0"/>
                <a:cs typeface="Times New Roman" pitchFamily="18" charset="0"/>
              </a:rPr>
              <a:t>Laika </a:t>
            </a:r>
            <a:r>
              <a:rPr lang="el-GR" sz="4500" dirty="0">
                <a:latin typeface="Times New Roman" pitchFamily="18" charset="0"/>
                <a:cs typeface="Times New Roman" pitchFamily="18" charset="0"/>
              </a:rPr>
              <a:t>απεβίωσε μέσα σε λίγες ώρες από υπερθέρμανση αλλά  η αιτία αυτή έγινε γνωστή το 2002. Προηγουμένως αναφερόταν ευρέως ότι πέθανε την 6</a:t>
            </a:r>
            <a:r>
              <a:rPr lang="el-GR" sz="4500" baseline="30000" dirty="0">
                <a:latin typeface="Times New Roman" pitchFamily="18" charset="0"/>
                <a:cs typeface="Times New Roman" pitchFamily="18" charset="0"/>
              </a:rPr>
              <a:t>η</a:t>
            </a:r>
            <a:r>
              <a:rPr lang="el-GR" sz="4500" dirty="0">
                <a:latin typeface="Times New Roman" pitchFamily="18" charset="0"/>
                <a:cs typeface="Times New Roman" pitchFamily="18" charset="0"/>
              </a:rPr>
              <a:t> ημέρα λόγω ελλείψεως οξυγόνου ή, όπως αρχικά ισχυριζόταν η Σοβιετική Κυβέρνηση, ότι της έγινε ευθανασία πριν το τέλος των αποθεμάτων οξυγόνου</a:t>
            </a:r>
            <a:endParaRPr lang="en-US" sz="4500" dirty="0">
              <a:latin typeface="Times New Roman" pitchFamily="18" charset="0"/>
              <a:cs typeface="Times New Roman" pitchFamily="18" charset="0"/>
            </a:endParaRPr>
          </a:p>
          <a:p>
            <a:r>
              <a:rPr lang="el-GR" sz="4500" dirty="0">
                <a:latin typeface="Times New Roman" pitchFamily="18" charset="0"/>
                <a:cs typeface="Times New Roman" pitchFamily="18" charset="0"/>
              </a:rPr>
              <a:t>Στις 11 Απριλίου 2008 έγιναν τα αποκαλυπτήρια του μνημείου της κοντά στις στρατιωτικές εγκαταστάσεις της Μόσχας που είχαν προετοιμάσει την πτήση της στο διάστημα</a:t>
            </a:r>
            <a:r>
              <a:rPr lang="en-US" sz="4500" dirty="0">
                <a:latin typeface="Times New Roman" pitchFamily="18" charset="0"/>
                <a:cs typeface="Times New Roman" pitchFamily="18" charset="0"/>
              </a:rPr>
              <a:t>. </a:t>
            </a:r>
            <a:r>
              <a:rPr lang="el-GR" sz="4500" dirty="0">
                <a:latin typeface="Times New Roman" pitchFamily="18" charset="0"/>
                <a:cs typeface="Times New Roman" pitchFamily="18" charset="0"/>
              </a:rPr>
              <a:t>Εμφανίζεται επίσης στο Μνημείο των Κατακτητών του Διαστήματος επίσης στη Μόσχα</a:t>
            </a:r>
            <a:endParaRPr lang="el-GR" dirty="0"/>
          </a:p>
        </p:txBody>
      </p:sp>
      <p:pic>
        <p:nvPicPr>
          <p:cNvPr id="1026" name="Picture 2" descr="C:\Users\User\Documents\2016 ΜΑΘΗΜΑ 7 117 laikamonument.jpg">
            <a:extLst>
              <a:ext uri="{FF2B5EF4-FFF2-40B4-BE49-F238E27FC236}">
                <a16:creationId xmlns:a16="http://schemas.microsoft.com/office/drawing/2014/main" id="{4B40F187-9922-6BFD-D942-0737E75BA062}"/>
              </a:ext>
            </a:extLst>
          </p:cNvPr>
          <p:cNvPicPr>
            <a:picLocks noChangeAspect="1" noChangeArrowheads="1"/>
          </p:cNvPicPr>
          <p:nvPr/>
        </p:nvPicPr>
        <p:blipFill>
          <a:blip r:embed="rId2" cstate="print"/>
          <a:srcRect/>
          <a:stretch>
            <a:fillRect/>
          </a:stretch>
        </p:blipFill>
        <p:spPr bwMode="auto">
          <a:xfrm>
            <a:off x="179512" y="228600"/>
            <a:ext cx="4392488" cy="6369108"/>
          </a:xfrm>
          <a:prstGeom prst="rect">
            <a:avLst/>
          </a:prstGeom>
          <a:noFill/>
        </p:spPr>
      </p:pic>
      <p:pic>
        <p:nvPicPr>
          <p:cNvPr id="5" name="Picture 2" descr="C:\Users\User\Documents\2016 ΜΑΘΗΜΑ 7 106 images (9).jpg">
            <a:extLst>
              <a:ext uri="{FF2B5EF4-FFF2-40B4-BE49-F238E27FC236}">
                <a16:creationId xmlns:a16="http://schemas.microsoft.com/office/drawing/2014/main" id="{F30BF959-8BC4-1C45-3FA1-396349CD2B97}"/>
              </a:ext>
            </a:extLst>
          </p:cNvPr>
          <p:cNvPicPr>
            <a:picLocks noChangeAspect="1" noChangeArrowheads="1"/>
          </p:cNvPicPr>
          <p:nvPr/>
        </p:nvPicPr>
        <p:blipFill>
          <a:blip r:embed="rId3" cstate="print"/>
          <a:srcRect/>
          <a:stretch>
            <a:fillRect/>
          </a:stretch>
        </p:blipFill>
        <p:spPr bwMode="auto">
          <a:xfrm>
            <a:off x="5004048" y="4077072"/>
            <a:ext cx="3816424" cy="2643228"/>
          </a:xfrm>
          <a:prstGeom prst="rect">
            <a:avLst/>
          </a:prstGeom>
          <a:noFill/>
        </p:spPr>
      </p:pic>
    </p:spTree>
    <p:extLst>
      <p:ext uri="{BB962C8B-B14F-4D97-AF65-F5344CB8AC3E}">
        <p14:creationId xmlns:p14="http://schemas.microsoft.com/office/powerpoint/2010/main" val="14489337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B5D98-DF4E-E836-72DB-85F98897E8C7}"/>
            </a:ext>
          </a:extLst>
        </p:cNvPr>
        <p:cNvGrpSpPr/>
        <p:nvPr/>
      </p:nvGrpSpPr>
      <p:grpSpPr>
        <a:xfrm>
          <a:off x="0" y="0"/>
          <a:ext cx="0" cy="0"/>
          <a:chOff x="0" y="0"/>
          <a:chExt cx="0" cy="0"/>
        </a:xfrm>
      </p:grpSpPr>
      <p:sp>
        <p:nvSpPr>
          <p:cNvPr id="2" name="1 - Τίτλος">
            <a:extLst>
              <a:ext uri="{FF2B5EF4-FFF2-40B4-BE49-F238E27FC236}">
                <a16:creationId xmlns:a16="http://schemas.microsoft.com/office/drawing/2014/main" id="{12344371-F432-41C5-33CE-021AE9A1B7C2}"/>
              </a:ext>
            </a:extLst>
          </p:cNvPr>
          <p:cNvSpPr>
            <a:spLocks noGrp="1"/>
          </p:cNvSpPr>
          <p:nvPr>
            <p:ph type="title"/>
          </p:nvPr>
        </p:nvSpPr>
        <p:spPr>
          <a:xfrm>
            <a:off x="107504" y="0"/>
            <a:ext cx="8856984" cy="692696"/>
          </a:xfrm>
        </p:spPr>
        <p:txBody>
          <a:bodyPr>
            <a:normAutofit/>
          </a:bodyPr>
          <a:lstStyle/>
          <a:p>
            <a:r>
              <a:rPr lang="el-GR" sz="2800" b="1" dirty="0">
                <a:latin typeface="Times New Roman" pitchFamily="18" charset="0"/>
                <a:cs typeface="Times New Roman" pitchFamily="18" charset="0"/>
              </a:rPr>
              <a:t>Η ΦΙΛΟΤΕΛΙΚΗ ΚΑΤΑΞΙΩΣΗ ΤΗΣ </a:t>
            </a:r>
            <a:r>
              <a:rPr lang="en-US" sz="2800" b="1" dirty="0">
                <a:latin typeface="Times New Roman" pitchFamily="18" charset="0"/>
                <a:cs typeface="Times New Roman" pitchFamily="18" charset="0"/>
              </a:rPr>
              <a:t>LAIKA</a:t>
            </a:r>
            <a:endParaRPr lang="el-GR" sz="2800" b="1" dirty="0">
              <a:latin typeface="Times New Roman" pitchFamily="18" charset="0"/>
              <a:cs typeface="Times New Roman" pitchFamily="18" charset="0"/>
            </a:endParaRPr>
          </a:p>
        </p:txBody>
      </p:sp>
      <p:pic>
        <p:nvPicPr>
          <p:cNvPr id="1026" name="Picture 2" descr="C:\Users\User\Documents\2016 ΜΑΘΗΜΑ 7 118.jpg">
            <a:extLst>
              <a:ext uri="{FF2B5EF4-FFF2-40B4-BE49-F238E27FC236}">
                <a16:creationId xmlns:a16="http://schemas.microsoft.com/office/drawing/2014/main" id="{6739ADB5-2C7B-0A52-39E8-B0B68C11BFB1}"/>
              </a:ext>
            </a:extLst>
          </p:cNvPr>
          <p:cNvPicPr>
            <a:picLocks noChangeAspect="1" noChangeArrowheads="1"/>
          </p:cNvPicPr>
          <p:nvPr/>
        </p:nvPicPr>
        <p:blipFill>
          <a:blip r:embed="rId2" cstate="print"/>
          <a:srcRect/>
          <a:stretch>
            <a:fillRect/>
          </a:stretch>
        </p:blipFill>
        <p:spPr bwMode="auto">
          <a:xfrm>
            <a:off x="4788024" y="1484784"/>
            <a:ext cx="4248472" cy="2534922"/>
          </a:xfrm>
          <a:prstGeom prst="rect">
            <a:avLst/>
          </a:prstGeom>
          <a:noFill/>
        </p:spPr>
      </p:pic>
      <p:pic>
        <p:nvPicPr>
          <p:cNvPr id="4" name="Picture 2" descr="C:\Users\User\Documents\2016 ΜΑΘΗΜΑ 7 109 αρχείο λήψης (1).jpg">
            <a:extLst>
              <a:ext uri="{FF2B5EF4-FFF2-40B4-BE49-F238E27FC236}">
                <a16:creationId xmlns:a16="http://schemas.microsoft.com/office/drawing/2014/main" id="{1EE51E8F-AE2E-F1D5-7D6D-3DE891F99306}"/>
              </a:ext>
            </a:extLst>
          </p:cNvPr>
          <p:cNvPicPr>
            <a:picLocks noChangeAspect="1" noChangeArrowheads="1"/>
          </p:cNvPicPr>
          <p:nvPr/>
        </p:nvPicPr>
        <p:blipFill>
          <a:blip r:embed="rId3" cstate="print"/>
          <a:srcRect/>
          <a:stretch>
            <a:fillRect/>
          </a:stretch>
        </p:blipFill>
        <p:spPr bwMode="auto">
          <a:xfrm>
            <a:off x="4860032" y="4149080"/>
            <a:ext cx="4176464" cy="2570132"/>
          </a:xfrm>
          <a:prstGeom prst="rect">
            <a:avLst/>
          </a:prstGeom>
          <a:noFill/>
        </p:spPr>
      </p:pic>
      <p:pic>
        <p:nvPicPr>
          <p:cNvPr id="3" name="Picture 2" descr="C:\Users\User\Documents\2016 ΜΑΘΗΜΑ 7 119 images (9).jpg">
            <a:extLst>
              <a:ext uri="{FF2B5EF4-FFF2-40B4-BE49-F238E27FC236}">
                <a16:creationId xmlns:a16="http://schemas.microsoft.com/office/drawing/2014/main" id="{95292BCE-7C1D-F592-3B8C-142CE0ACF0B2}"/>
              </a:ext>
            </a:extLst>
          </p:cNvPr>
          <p:cNvPicPr>
            <a:picLocks noChangeAspect="1" noChangeArrowheads="1"/>
          </p:cNvPicPr>
          <p:nvPr/>
        </p:nvPicPr>
        <p:blipFill>
          <a:blip r:embed="rId4" cstate="print"/>
          <a:srcRect/>
          <a:stretch>
            <a:fillRect/>
          </a:stretch>
        </p:blipFill>
        <p:spPr bwMode="auto">
          <a:xfrm>
            <a:off x="3131840" y="4077072"/>
            <a:ext cx="1584177" cy="2258295"/>
          </a:xfrm>
          <a:prstGeom prst="rect">
            <a:avLst/>
          </a:prstGeom>
          <a:noFill/>
        </p:spPr>
      </p:pic>
      <p:pic>
        <p:nvPicPr>
          <p:cNvPr id="5" name="Picture 2" descr="C:\Users\User\Documents\2016 ΜΑΘΗΜΑ 7 120.jpg">
            <a:extLst>
              <a:ext uri="{FF2B5EF4-FFF2-40B4-BE49-F238E27FC236}">
                <a16:creationId xmlns:a16="http://schemas.microsoft.com/office/drawing/2014/main" id="{6D6B31C0-0A36-FFF1-36E7-EB2511052F29}"/>
              </a:ext>
            </a:extLst>
          </p:cNvPr>
          <p:cNvPicPr>
            <a:picLocks noChangeAspect="1" noChangeArrowheads="1"/>
          </p:cNvPicPr>
          <p:nvPr/>
        </p:nvPicPr>
        <p:blipFill>
          <a:blip r:embed="rId5" cstate="print"/>
          <a:srcRect/>
          <a:stretch>
            <a:fillRect/>
          </a:stretch>
        </p:blipFill>
        <p:spPr bwMode="auto">
          <a:xfrm>
            <a:off x="395536" y="620688"/>
            <a:ext cx="2016224" cy="1418191"/>
          </a:xfrm>
          <a:prstGeom prst="rect">
            <a:avLst/>
          </a:prstGeom>
          <a:noFill/>
        </p:spPr>
      </p:pic>
      <p:pic>
        <p:nvPicPr>
          <p:cNvPr id="7" name="Picture 2" descr="C:\Users\User\Documents\2016 ΜΑΘΗΜΑ 7 115 Laika.jpg">
            <a:extLst>
              <a:ext uri="{FF2B5EF4-FFF2-40B4-BE49-F238E27FC236}">
                <a16:creationId xmlns:a16="http://schemas.microsoft.com/office/drawing/2014/main" id="{77D9EB6D-FCD1-2802-ABD9-D5874E5A6450}"/>
              </a:ext>
            </a:extLst>
          </p:cNvPr>
          <p:cNvPicPr>
            <a:picLocks noChangeAspect="1" noChangeArrowheads="1"/>
          </p:cNvPicPr>
          <p:nvPr/>
        </p:nvPicPr>
        <p:blipFill>
          <a:blip r:embed="rId6" cstate="print"/>
          <a:srcRect/>
          <a:stretch>
            <a:fillRect/>
          </a:stretch>
        </p:blipFill>
        <p:spPr bwMode="auto">
          <a:xfrm>
            <a:off x="107505" y="2204864"/>
            <a:ext cx="2975604" cy="4471864"/>
          </a:xfrm>
          <a:prstGeom prst="rect">
            <a:avLst/>
          </a:prstGeom>
          <a:noFill/>
        </p:spPr>
      </p:pic>
      <p:pic>
        <p:nvPicPr>
          <p:cNvPr id="9" name="Picture 2" descr="C:\Users\User\Documents\2016 ΜΑΘΗΜΑ 7 114 Laika_1957_matchbox.jpg">
            <a:extLst>
              <a:ext uri="{FF2B5EF4-FFF2-40B4-BE49-F238E27FC236}">
                <a16:creationId xmlns:a16="http://schemas.microsoft.com/office/drawing/2014/main" id="{8AAC91AB-A51F-F92C-510C-1E940FC3DF5D}"/>
              </a:ext>
            </a:extLst>
          </p:cNvPr>
          <p:cNvPicPr>
            <a:picLocks noChangeAspect="1" noChangeArrowheads="1"/>
          </p:cNvPicPr>
          <p:nvPr/>
        </p:nvPicPr>
        <p:blipFill>
          <a:blip r:embed="rId7" cstate="print"/>
          <a:srcRect/>
          <a:stretch>
            <a:fillRect/>
          </a:stretch>
        </p:blipFill>
        <p:spPr bwMode="auto">
          <a:xfrm>
            <a:off x="2915816" y="692696"/>
            <a:ext cx="1803050" cy="2520280"/>
          </a:xfrm>
          <a:prstGeom prst="rect">
            <a:avLst/>
          </a:prstGeom>
          <a:noFill/>
        </p:spPr>
      </p:pic>
    </p:spTree>
    <p:extLst>
      <p:ext uri="{BB962C8B-B14F-4D97-AF65-F5344CB8AC3E}">
        <p14:creationId xmlns:p14="http://schemas.microsoft.com/office/powerpoint/2010/main" val="12642450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B84229-2BD4-8E23-1EEB-4C97E81B16B8}"/>
              </a:ext>
            </a:extLst>
          </p:cNvPr>
          <p:cNvSpPr>
            <a:spLocks noGrp="1"/>
          </p:cNvSpPr>
          <p:nvPr>
            <p:ph type="title"/>
          </p:nvPr>
        </p:nvSpPr>
        <p:spPr>
          <a:xfrm>
            <a:off x="179512" y="274638"/>
            <a:ext cx="8856984" cy="1143000"/>
          </a:xfrm>
        </p:spPr>
        <p:txBody>
          <a:bodyPr>
            <a:normAutofit fontScale="90000"/>
          </a:bodyPr>
          <a:lstStyle/>
          <a:p>
            <a:r>
              <a:rPr lang="el-GR" sz="3200" b="1" dirty="0">
                <a:latin typeface="Times New Roman" panose="02020603050405020304" pitchFamily="18" charset="0"/>
                <a:cs typeface="Times New Roman" panose="02020603050405020304" pitchFamily="18" charset="0"/>
              </a:rPr>
              <a:t>Η 100</a:t>
            </a:r>
            <a:r>
              <a:rPr lang="el-GR" sz="3200" b="1" baseline="30000" dirty="0">
                <a:latin typeface="Times New Roman" panose="02020603050405020304" pitchFamily="18" charset="0"/>
                <a:cs typeface="Times New Roman" panose="02020603050405020304" pitchFamily="18" charset="0"/>
              </a:rPr>
              <a:t>η</a:t>
            </a:r>
            <a:r>
              <a:rPr lang="el-GR" sz="3200" b="1" dirty="0">
                <a:latin typeface="Times New Roman" panose="02020603050405020304" pitchFamily="18" charset="0"/>
                <a:cs typeface="Times New Roman" panose="02020603050405020304" pitchFamily="18" charset="0"/>
              </a:rPr>
              <a:t> ΕΠΕΤΕΙΟΣ ΤΗΣ ΣΩΤΗΡΙΑΣ ΑΠΟ ΔΙΦΘΕΡΙΤΙΔΑ ΤΩΝ ΠΑΙΔΙΩΝ ΤΗΣ ΠΟΛΗΣ </a:t>
            </a:r>
            <a:r>
              <a:rPr lang="en-US" sz="3200" b="1" dirty="0">
                <a:latin typeface="Times New Roman" panose="02020603050405020304" pitchFamily="18" charset="0"/>
                <a:cs typeface="Times New Roman" panose="02020603050405020304" pitchFamily="18" charset="0"/>
              </a:rPr>
              <a:t>NOME</a:t>
            </a:r>
            <a:endParaRPr lang="el-GR" sz="3200" b="1" dirty="0">
              <a:latin typeface="Times New Roman" panose="02020603050405020304" pitchFamily="18" charset="0"/>
              <a:cs typeface="Times New Roman" panose="02020603050405020304" pitchFamily="18" charset="0"/>
            </a:endParaRPr>
          </a:p>
        </p:txBody>
      </p:sp>
      <p:pic>
        <p:nvPicPr>
          <p:cNvPr id="4" name="Εικόνα 3" descr="Εικόνα που περιέχει κείμενο, χάρτης, γραμματοσειρά, Άτλας&#10;&#10;Το περιεχόμενο που δημιουργείται από AI ενδέχεται να είναι εσφαλμένο.">
            <a:extLst>
              <a:ext uri="{FF2B5EF4-FFF2-40B4-BE49-F238E27FC236}">
                <a16:creationId xmlns:a16="http://schemas.microsoft.com/office/drawing/2014/main" id="{40FC1693-97A7-2B6C-8069-0F357E7AD7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1340768"/>
            <a:ext cx="5328592" cy="5328592"/>
          </a:xfrm>
          <a:prstGeom prst="rect">
            <a:avLst/>
          </a:prstGeom>
        </p:spPr>
      </p:pic>
    </p:spTree>
    <p:extLst>
      <p:ext uri="{BB962C8B-B14F-4D97-AF65-F5344CB8AC3E}">
        <p14:creationId xmlns:p14="http://schemas.microsoft.com/office/powerpoint/2010/main" val="1689726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192879-6C8D-82DE-69C5-6550F055259B}"/>
              </a:ext>
            </a:extLst>
          </p:cNvPr>
          <p:cNvSpPr>
            <a:spLocks noGrp="1"/>
          </p:cNvSpPr>
          <p:nvPr>
            <p:ph type="title"/>
          </p:nvPr>
        </p:nvSpPr>
        <p:spPr>
          <a:xfrm>
            <a:off x="5220071" y="274638"/>
            <a:ext cx="3672409" cy="1786210"/>
          </a:xfrm>
        </p:spPr>
        <p:txBody>
          <a:bodyPr>
            <a:normAutofit/>
          </a:bodyPr>
          <a:lstStyle/>
          <a:p>
            <a:r>
              <a:rPr lang="en-US" sz="2800" b="1" dirty="0">
                <a:latin typeface="Times New Roman" panose="02020603050405020304" pitchFamily="18" charset="0"/>
                <a:cs typeface="Times New Roman" panose="02020603050405020304" pitchFamily="18" charset="0"/>
              </a:rPr>
              <a:t>TOGO</a:t>
            </a:r>
            <a:endParaRPr lang="el-GR" sz="2800" b="1" dirty="0">
              <a:latin typeface="Times New Roman" panose="02020603050405020304" pitchFamily="18" charset="0"/>
              <a:cs typeface="Times New Roman" panose="02020603050405020304" pitchFamily="18" charset="0"/>
            </a:endParaRPr>
          </a:p>
        </p:txBody>
      </p:sp>
      <p:pic>
        <p:nvPicPr>
          <p:cNvPr id="4" name="Εικόνα 3">
            <a:extLst>
              <a:ext uri="{FF2B5EF4-FFF2-40B4-BE49-F238E27FC236}">
                <a16:creationId xmlns:a16="http://schemas.microsoft.com/office/drawing/2014/main" id="{252FC417-F44F-D167-4CA3-2EC77CE42F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38846" y="1065004"/>
            <a:ext cx="6322923" cy="4742192"/>
          </a:xfrm>
          <a:prstGeom prst="rect">
            <a:avLst/>
          </a:prstGeom>
        </p:spPr>
      </p:pic>
      <p:pic>
        <p:nvPicPr>
          <p:cNvPr id="5" name="Εικόνα 4">
            <a:extLst>
              <a:ext uri="{FF2B5EF4-FFF2-40B4-BE49-F238E27FC236}">
                <a16:creationId xmlns:a16="http://schemas.microsoft.com/office/drawing/2014/main" id="{E75BEFD1-60C0-DB52-3AFB-9154A2F22D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50426" y="2116441"/>
            <a:ext cx="4791864" cy="3593898"/>
          </a:xfrm>
          <a:prstGeom prst="rect">
            <a:avLst/>
          </a:prstGeom>
        </p:spPr>
      </p:pic>
    </p:spTree>
    <p:extLst>
      <p:ext uri="{BB962C8B-B14F-4D97-AF65-F5344CB8AC3E}">
        <p14:creationId xmlns:p14="http://schemas.microsoft.com/office/powerpoint/2010/main" val="2042248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36D1B5-2EA7-1CC2-BD29-587424B25B68}"/>
              </a:ext>
            </a:extLst>
          </p:cNvPr>
          <p:cNvSpPr>
            <a:spLocks noGrp="1"/>
          </p:cNvSpPr>
          <p:nvPr>
            <p:ph type="title"/>
          </p:nvPr>
        </p:nvSpPr>
        <p:spPr/>
        <p:txBody>
          <a:bodyPr>
            <a:normAutofit/>
          </a:bodyPr>
          <a:lstStyle/>
          <a:p>
            <a:r>
              <a:rPr lang="en-US" sz="3200" b="1" dirty="0">
                <a:latin typeface="Times New Roman" panose="02020603050405020304" pitchFamily="18" charset="0"/>
                <a:cs typeface="Times New Roman" panose="02020603050405020304" pitchFamily="18" charset="0"/>
              </a:rPr>
              <a:t>TOGO, </a:t>
            </a:r>
            <a:r>
              <a:rPr lang="el-GR" sz="3200" b="1" dirty="0">
                <a:latin typeface="Times New Roman" panose="02020603050405020304" pitchFamily="18" charset="0"/>
                <a:cs typeface="Times New Roman" panose="02020603050405020304" pitchFamily="18" charset="0"/>
              </a:rPr>
              <a:t>Ο ΗΡΩΑΣ ΣΚΥΛΟΣ ΤΩΝ ΗΠΑ</a:t>
            </a:r>
          </a:p>
        </p:txBody>
      </p:sp>
      <p:pic>
        <p:nvPicPr>
          <p:cNvPr id="4" name="Εικόνα 3">
            <a:extLst>
              <a:ext uri="{FF2B5EF4-FFF2-40B4-BE49-F238E27FC236}">
                <a16:creationId xmlns:a16="http://schemas.microsoft.com/office/drawing/2014/main" id="{6130C318-44C2-12E7-DC89-3DFBA961E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76" y="1417638"/>
            <a:ext cx="8147248" cy="4888349"/>
          </a:xfrm>
          <a:prstGeom prst="rect">
            <a:avLst/>
          </a:prstGeom>
        </p:spPr>
      </p:pic>
    </p:spTree>
    <p:extLst>
      <p:ext uri="{BB962C8B-B14F-4D97-AF65-F5344CB8AC3E}">
        <p14:creationId xmlns:p14="http://schemas.microsoft.com/office/powerpoint/2010/main" val="1356352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163620-C1E7-151B-8A81-03F820C83DAF}"/>
              </a:ext>
            </a:extLst>
          </p:cNvPr>
          <p:cNvSpPr>
            <a:spLocks noGrp="1"/>
          </p:cNvSpPr>
          <p:nvPr>
            <p:ph type="title"/>
          </p:nvPr>
        </p:nvSpPr>
        <p:spPr>
          <a:xfrm>
            <a:off x="4716018" y="274638"/>
            <a:ext cx="4104454" cy="2074242"/>
          </a:xfrm>
        </p:spPr>
        <p:txBody>
          <a:bodyPr>
            <a:normAutofit/>
          </a:bodyPr>
          <a:lstStyle/>
          <a:p>
            <a:r>
              <a:rPr lang="en-US" sz="2800" b="1" dirty="0">
                <a:latin typeface="Times New Roman" panose="02020603050405020304" pitchFamily="18" charset="0"/>
                <a:cs typeface="Times New Roman" panose="02020603050405020304" pitchFamily="18" charset="0"/>
              </a:rPr>
              <a:t>BALTO, </a:t>
            </a:r>
            <a:r>
              <a:rPr lang="el-GR" sz="2800" b="1" dirty="0">
                <a:latin typeface="Times New Roman" panose="02020603050405020304" pitchFamily="18" charset="0"/>
                <a:cs typeface="Times New Roman" panose="02020603050405020304" pitchFamily="18" charset="0"/>
              </a:rPr>
              <a:t>Ο ΗΡΩΑΣ ΣΚΥΛΟΣ ΤΩΝ ΗΠΑ</a:t>
            </a:r>
          </a:p>
        </p:txBody>
      </p:sp>
      <p:pic>
        <p:nvPicPr>
          <p:cNvPr id="4" name="Εικόνα 3" descr="Εικόνα που περιέχει θηλαστικό, ασπρόμαυρο, γούνα, μαύρο&#10;&#10;Το περιεχόμενο που δημιουργείται από AI ενδέχεται να είναι εσφαλμένο.">
            <a:extLst>
              <a:ext uri="{FF2B5EF4-FFF2-40B4-BE49-F238E27FC236}">
                <a16:creationId xmlns:a16="http://schemas.microsoft.com/office/drawing/2014/main" id="{8C735B31-3DD9-FA79-4050-3D90FA78BD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38668"/>
            <a:ext cx="4104456" cy="6384709"/>
          </a:xfrm>
          <a:prstGeom prst="rect">
            <a:avLst/>
          </a:prstGeom>
        </p:spPr>
      </p:pic>
      <p:pic>
        <p:nvPicPr>
          <p:cNvPr id="5" name="Εικόνα 4" descr="Εικόνα που περιέχει χάρτης, κείμενο, Άτλας&#10;&#10;Το περιεχόμενο που δημιουργείται από AI ενδέχεται να είναι εσφαλμένο.">
            <a:extLst>
              <a:ext uri="{FF2B5EF4-FFF2-40B4-BE49-F238E27FC236}">
                <a16:creationId xmlns:a16="http://schemas.microsoft.com/office/drawing/2014/main" id="{A800EB45-D403-1EBA-2C41-75904D6C26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6836" y="2348880"/>
            <a:ext cx="4104456" cy="3589418"/>
          </a:xfrm>
          <a:prstGeom prst="rect">
            <a:avLst/>
          </a:prstGeom>
        </p:spPr>
      </p:pic>
    </p:spTree>
    <p:extLst>
      <p:ext uri="{BB962C8B-B14F-4D97-AF65-F5344CB8AC3E}">
        <p14:creationId xmlns:p14="http://schemas.microsoft.com/office/powerpoint/2010/main" val="1492247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A6A73-2768-8C99-2578-846800451316}"/>
            </a:ext>
          </a:extLst>
        </p:cNvPr>
        <p:cNvGrpSpPr/>
        <p:nvPr/>
      </p:nvGrpSpPr>
      <p:grpSpPr>
        <a:xfrm>
          <a:off x="0" y="0"/>
          <a:ext cx="0" cy="0"/>
          <a:chOff x="0" y="0"/>
          <a:chExt cx="0" cy="0"/>
        </a:xfrm>
      </p:grpSpPr>
      <p:sp>
        <p:nvSpPr>
          <p:cNvPr id="3" name="2 - Τίτλος">
            <a:extLst>
              <a:ext uri="{FF2B5EF4-FFF2-40B4-BE49-F238E27FC236}">
                <a16:creationId xmlns:a16="http://schemas.microsoft.com/office/drawing/2014/main" id="{2F5865CB-4BA4-FE77-7E9F-6908891DEFCD}"/>
              </a:ext>
            </a:extLst>
          </p:cNvPr>
          <p:cNvSpPr>
            <a:spLocks noGrp="1"/>
          </p:cNvSpPr>
          <p:nvPr>
            <p:ph type="title"/>
          </p:nvPr>
        </p:nvSpPr>
        <p:spPr>
          <a:xfrm>
            <a:off x="4499992" y="0"/>
            <a:ext cx="4186808" cy="836712"/>
          </a:xfrm>
        </p:spPr>
        <p:txBody>
          <a:bodyPr>
            <a:normAutofit/>
          </a:bodyPr>
          <a:lstStyle/>
          <a:p>
            <a:r>
              <a:rPr lang="el-GR" sz="2800" b="1" dirty="0">
                <a:latin typeface="Times New Roman" pitchFamily="18" charset="0"/>
                <a:cs typeface="Times New Roman" pitchFamily="18" charset="0"/>
              </a:rPr>
              <a:t>Η ΙΣΤΟΡΙΑ</a:t>
            </a:r>
          </a:p>
        </p:txBody>
      </p:sp>
      <p:sp>
        <p:nvSpPr>
          <p:cNvPr id="4" name="3 - Θέση περιεχομένου">
            <a:extLst>
              <a:ext uri="{FF2B5EF4-FFF2-40B4-BE49-F238E27FC236}">
                <a16:creationId xmlns:a16="http://schemas.microsoft.com/office/drawing/2014/main" id="{9833B143-AA5A-ED06-DD79-2D43F39408EE}"/>
              </a:ext>
            </a:extLst>
          </p:cNvPr>
          <p:cNvSpPr>
            <a:spLocks noGrp="1"/>
          </p:cNvSpPr>
          <p:nvPr>
            <p:ph idx="1"/>
          </p:nvPr>
        </p:nvSpPr>
        <p:spPr>
          <a:xfrm>
            <a:off x="4777680" y="1124744"/>
            <a:ext cx="4186808" cy="5544616"/>
          </a:xfrm>
        </p:spPr>
        <p:txBody>
          <a:bodyPr>
            <a:normAutofit lnSpcReduction="10000"/>
          </a:bodyPr>
          <a:lstStyle/>
          <a:p>
            <a:pPr marL="0" indent="0">
              <a:buNone/>
            </a:pPr>
            <a:r>
              <a:rPr lang="el-GR" sz="2000" dirty="0">
                <a:latin typeface="Times New Roman" pitchFamily="18" charset="0"/>
                <a:cs typeface="Times New Roman" pitchFamily="18" charset="0"/>
              </a:rPr>
              <a:t>Επιδημία διφθερίτιδας ξέσπασε στη μικρή πόλη </a:t>
            </a:r>
            <a:r>
              <a:rPr lang="en-US" sz="2000" dirty="0">
                <a:latin typeface="Times New Roman" pitchFamily="18" charset="0"/>
                <a:cs typeface="Times New Roman" pitchFamily="18" charset="0"/>
              </a:rPr>
              <a:t>Nome </a:t>
            </a:r>
            <a:r>
              <a:rPr lang="el-GR" sz="2000" dirty="0">
                <a:latin typeface="Times New Roman" pitchFamily="18" charset="0"/>
                <a:cs typeface="Times New Roman" pitchFamily="18" charset="0"/>
              </a:rPr>
              <a:t>της Αλάσκας(1500 κάτοικοι) στις 19 Ιανουαρίου 1925 και το τοπικό νοσοκομείο είχε εξαντλήσει την αντιτοξίνη (η τελευταία αποστολή είχε γίνει το 1918). Το πρώτο θανατηφόρο κρούσμα σημειώθηκε σε ένα 5χρονο αγόρι που διαγνώσθηκε από το μοναδικό ιατρό </a:t>
            </a:r>
            <a:r>
              <a:rPr lang="en-US" sz="2000" dirty="0">
                <a:latin typeface="Times New Roman" pitchFamily="18" charset="0"/>
                <a:cs typeface="Times New Roman" pitchFamily="18" charset="0"/>
              </a:rPr>
              <a:t>Curtis Welch </a:t>
            </a:r>
            <a:r>
              <a:rPr lang="el-GR" sz="2000" dirty="0">
                <a:latin typeface="Times New Roman" pitchFamily="18" charset="0"/>
                <a:cs typeface="Times New Roman" pitchFamily="18" charset="0"/>
              </a:rPr>
              <a:t>ως αμυγδαλίτιδα</a:t>
            </a:r>
          </a:p>
          <a:p>
            <a:pPr marL="0" indent="0">
              <a:buNone/>
            </a:pPr>
            <a:r>
              <a:rPr lang="el-GR" sz="2000" dirty="0">
                <a:latin typeface="Times New Roman" pitchFamily="18" charset="0"/>
                <a:cs typeface="Times New Roman" pitchFamily="18" charset="0"/>
              </a:rPr>
              <a:t>Η πόλη κηρύχθηκε σε καραντίνα και 300000 μονάδες αντιτοξίνης από την πρωτεύουσα </a:t>
            </a:r>
            <a:r>
              <a:rPr lang="en-US" sz="2000" dirty="0">
                <a:latin typeface="Times New Roman" pitchFamily="18" charset="0"/>
                <a:cs typeface="Times New Roman" pitchFamily="18" charset="0"/>
              </a:rPr>
              <a:t>Anchorage (1500 </a:t>
            </a:r>
            <a:r>
              <a:rPr lang="el-GR" sz="2000" dirty="0">
                <a:latin typeface="Times New Roman" pitchFamily="18" charset="0"/>
                <a:cs typeface="Times New Roman" pitchFamily="18" charset="0"/>
              </a:rPr>
              <a:t>μίλια απόσταση) έπρεπε να μεταφερθούν επειγόντως ενώ τα αεροπλάνα ήταν καθηλωμένα από χιονοθύελλα και τα πλοία αποκλεισμένα από πάγους. Το φορτίο έφθασε στη </a:t>
            </a:r>
            <a:r>
              <a:rPr lang="en-US" sz="2000" dirty="0">
                <a:latin typeface="Times New Roman" pitchFamily="18" charset="0"/>
                <a:cs typeface="Times New Roman" pitchFamily="18" charset="0"/>
              </a:rPr>
              <a:t>Nenana </a:t>
            </a:r>
            <a:r>
              <a:rPr lang="el-GR" sz="2000" dirty="0">
                <a:latin typeface="Times New Roman" pitchFamily="18" charset="0"/>
                <a:cs typeface="Times New Roman" pitchFamily="18" charset="0"/>
              </a:rPr>
              <a:t>και απέμεναν 674 μίλια ακόμη</a:t>
            </a:r>
          </a:p>
        </p:txBody>
      </p:sp>
      <p:sp>
        <p:nvSpPr>
          <p:cNvPr id="5" name="4 - Ορθογώνιο">
            <a:extLst>
              <a:ext uri="{FF2B5EF4-FFF2-40B4-BE49-F238E27FC236}">
                <a16:creationId xmlns:a16="http://schemas.microsoft.com/office/drawing/2014/main" id="{A4D0856C-715F-E1C6-6FD6-B5D0DB2F381E}"/>
              </a:ext>
            </a:extLst>
          </p:cNvPr>
          <p:cNvSpPr/>
          <p:nvPr/>
        </p:nvSpPr>
        <p:spPr>
          <a:xfrm>
            <a:off x="179512" y="889844"/>
            <a:ext cx="3888432" cy="369332"/>
          </a:xfrm>
          <a:prstGeom prst="rect">
            <a:avLst/>
          </a:prstGeom>
        </p:spPr>
        <p:txBody>
          <a:bodyPr wrap="square">
            <a:spAutoFit/>
          </a:bodyPr>
          <a:lstStyle/>
          <a:p>
            <a:pPr lvl="0" eaLnBrk="0" fontAlgn="base" hangingPunct="0">
              <a:spcBef>
                <a:spcPct val="0"/>
              </a:spcBef>
              <a:spcAft>
                <a:spcPct val="0"/>
              </a:spcAft>
            </a:pPr>
            <a:r>
              <a:rPr lang="el-GR" dirty="0">
                <a:solidFill>
                  <a:srgbClr val="FFFFFF"/>
                </a:solidFill>
                <a:latin typeface="Verdana" pitchFamily="34" charset="0"/>
                <a:cs typeface="Arial" pitchFamily="34" charset="0"/>
              </a:rPr>
              <a:t> </a:t>
            </a:r>
            <a:endParaRPr lang="el-GR" dirty="0">
              <a:latin typeface="Arial" pitchFamily="34" charset="0"/>
              <a:cs typeface="Arial" pitchFamily="34" charset="0"/>
            </a:endParaRPr>
          </a:p>
        </p:txBody>
      </p:sp>
      <p:pic>
        <p:nvPicPr>
          <p:cNvPr id="7" name="Picture 2" descr="C:\Users\User\Documents\2016 ΜΑΘΗΜΑ 7 70 Bird's-eye_View_of_Nome_Alaska_-_1907.jpg">
            <a:extLst>
              <a:ext uri="{FF2B5EF4-FFF2-40B4-BE49-F238E27FC236}">
                <a16:creationId xmlns:a16="http://schemas.microsoft.com/office/drawing/2014/main" id="{33B4DDEE-70ED-4586-F851-1984B62E6EF6}"/>
              </a:ext>
            </a:extLst>
          </p:cNvPr>
          <p:cNvPicPr>
            <a:picLocks noChangeAspect="1" noChangeArrowheads="1"/>
          </p:cNvPicPr>
          <p:nvPr/>
        </p:nvPicPr>
        <p:blipFill>
          <a:blip r:embed="rId2" cstate="print"/>
          <a:srcRect/>
          <a:stretch>
            <a:fillRect/>
          </a:stretch>
        </p:blipFill>
        <p:spPr bwMode="auto">
          <a:xfrm>
            <a:off x="395678" y="276605"/>
            <a:ext cx="4112765" cy="3168352"/>
          </a:xfrm>
          <a:prstGeom prst="rect">
            <a:avLst/>
          </a:prstGeom>
          <a:noFill/>
        </p:spPr>
      </p:pic>
      <p:pic>
        <p:nvPicPr>
          <p:cNvPr id="6" name="Εικόνα 5" descr="Εικόνα που περιέχει εξωτερικός χώρος/ύπαιθρος, σπίτι, ουρανός, σκίτσο/σχέδιο&#10;&#10;Το περιεχόμενο που δημιουργείται από AI ενδέχεται να είναι εσφαλμένο.">
            <a:extLst>
              <a:ext uri="{FF2B5EF4-FFF2-40B4-BE49-F238E27FC236}">
                <a16:creationId xmlns:a16="http://schemas.microsoft.com/office/drawing/2014/main" id="{40A4B803-DEC6-79B6-8F3B-095A7CFD8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3721562"/>
            <a:ext cx="4492848" cy="2659766"/>
          </a:xfrm>
          <a:prstGeom prst="rect">
            <a:avLst/>
          </a:prstGeom>
        </p:spPr>
      </p:pic>
    </p:spTree>
    <p:extLst>
      <p:ext uri="{BB962C8B-B14F-4D97-AF65-F5344CB8AC3E}">
        <p14:creationId xmlns:p14="http://schemas.microsoft.com/office/powerpoint/2010/main" val="2025760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4302CE-1CC6-999A-8F3E-909BB136000C}"/>
              </a:ext>
            </a:extLst>
          </p:cNvPr>
          <p:cNvSpPr>
            <a:spLocks noGrp="1"/>
          </p:cNvSpPr>
          <p:nvPr>
            <p:ph type="title"/>
          </p:nvPr>
        </p:nvSpPr>
        <p:spPr/>
        <p:txBody>
          <a:bodyPr>
            <a:normAutofit/>
          </a:bodyPr>
          <a:lstStyle/>
          <a:p>
            <a:r>
              <a:rPr lang="el-GR" sz="3200" b="1" dirty="0">
                <a:latin typeface="Times New Roman" panose="02020603050405020304" pitchFamily="18" charset="0"/>
                <a:cs typeface="Times New Roman" panose="02020603050405020304" pitchFamily="18" charset="0"/>
              </a:rPr>
              <a:t>Η </a:t>
            </a:r>
            <a:r>
              <a:rPr lang="en-US" sz="3200" b="1" dirty="0">
                <a:latin typeface="Times New Roman" panose="02020603050405020304" pitchFamily="18" charset="0"/>
                <a:cs typeface="Times New Roman" panose="02020603050405020304" pitchFamily="18" charset="0"/>
              </a:rPr>
              <a:t>NOME</a:t>
            </a:r>
            <a:r>
              <a:rPr lang="el-GR" sz="3200" b="1" dirty="0">
                <a:latin typeface="Times New Roman" panose="02020603050405020304" pitchFamily="18" charset="0"/>
                <a:cs typeface="Times New Roman" panose="02020603050405020304" pitchFamily="18" charset="0"/>
              </a:rPr>
              <a:t> ΣΤΟ ΒΕΡΙΓΓΕΙΟ ΠΟΡΘΜΟ</a:t>
            </a:r>
          </a:p>
        </p:txBody>
      </p:sp>
      <p:pic>
        <p:nvPicPr>
          <p:cNvPr id="5" name="Θέση περιεχομένου 4" descr="Εικόνα που περιέχει κείμενο, χάρτης, Άτλας&#10;&#10;Το περιεχόμενο που δημιουργείται από AI ενδέχεται να είναι εσφαλμένο.">
            <a:extLst>
              <a:ext uri="{FF2B5EF4-FFF2-40B4-BE49-F238E27FC236}">
                <a16:creationId xmlns:a16="http://schemas.microsoft.com/office/drawing/2014/main" id="{8193BA40-0ECB-B973-C28E-4410D33844F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2564904"/>
            <a:ext cx="5016557" cy="3762418"/>
          </a:xfrm>
        </p:spPr>
      </p:pic>
      <p:pic>
        <p:nvPicPr>
          <p:cNvPr id="4" name="Εικόνα 3" descr="Εικόνα που περιέχει ουρανός, εξωτερικός χώρος/ύπαιθρος, όχημα, δρόμος&#10;&#10;Το περιεχόμενο που δημιουργείται από AI ενδέχεται να είναι εσφαλμένο.">
            <a:extLst>
              <a:ext uri="{FF2B5EF4-FFF2-40B4-BE49-F238E27FC236}">
                <a16:creationId xmlns:a16="http://schemas.microsoft.com/office/drawing/2014/main" id="{BA26DC53-6C4E-FC86-6519-8C203FCADF42}"/>
              </a:ext>
            </a:extLst>
          </p:cNvPr>
          <p:cNvPicPr>
            <a:picLocks noChangeAspect="1"/>
          </p:cNvPicPr>
          <p:nvPr/>
        </p:nvPicPr>
        <p:blipFill>
          <a:blip r:embed="rId3" cstate="print">
            <a:extLst>
              <a:ext uri="{28A0092B-C50C-407E-A947-70E740481C1C}">
                <a14:useLocalDpi xmlns:a14="http://schemas.microsoft.com/office/drawing/2010/main" val="0"/>
              </a:ext>
            </a:extLst>
          </a:blip>
          <a:srcRect b="6652"/>
          <a:stretch>
            <a:fillRect/>
          </a:stretch>
        </p:blipFill>
        <p:spPr>
          <a:xfrm>
            <a:off x="5500871" y="1556792"/>
            <a:ext cx="3419872" cy="2394266"/>
          </a:xfrm>
          <a:prstGeom prst="rect">
            <a:avLst/>
          </a:prstGeom>
        </p:spPr>
      </p:pic>
      <p:pic>
        <p:nvPicPr>
          <p:cNvPr id="6" name="Εικόνα 5">
            <a:extLst>
              <a:ext uri="{FF2B5EF4-FFF2-40B4-BE49-F238E27FC236}">
                <a16:creationId xmlns:a16="http://schemas.microsoft.com/office/drawing/2014/main" id="{E5979EA9-32E5-E0A0-0DAE-882EC7F0AB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8632" y="4099765"/>
            <a:ext cx="3203848" cy="2402886"/>
          </a:xfrm>
          <a:prstGeom prst="rect">
            <a:avLst/>
          </a:prstGeom>
        </p:spPr>
      </p:pic>
    </p:spTree>
    <p:extLst>
      <p:ext uri="{BB962C8B-B14F-4D97-AF65-F5344CB8AC3E}">
        <p14:creationId xmlns:p14="http://schemas.microsoft.com/office/powerpoint/2010/main" val="2523441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7504" y="0"/>
            <a:ext cx="8928992" cy="908720"/>
          </a:xfrm>
        </p:spPr>
        <p:txBody>
          <a:bodyPr>
            <a:normAutofit/>
          </a:bodyPr>
          <a:lstStyle/>
          <a:p>
            <a:r>
              <a:rPr lang="el-GR" sz="2400" b="1" dirty="0">
                <a:latin typeface="Times New Roman" pitchFamily="18" charset="0"/>
                <a:cs typeface="Times New Roman" pitchFamily="18" charset="0"/>
              </a:rPr>
              <a:t>ΕΡΓΑΣΤΗΡΙΟ ΖΩΟΤΟΜΩΝ, ΚΑΤΑ ΤΟ ΠΡΟΤΥΠΟ ΤΟΥ</a:t>
            </a:r>
            <a:r>
              <a:rPr lang="en-US" sz="2400" b="1" dirty="0">
                <a:latin typeface="Times New Roman" pitchFamily="18" charset="0"/>
                <a:cs typeface="Times New Roman" pitchFamily="18" charset="0"/>
              </a:rPr>
              <a:t> CLAUDE BERNARD </a:t>
            </a:r>
            <a:endParaRPr lang="el-GR" sz="2400" dirty="0"/>
          </a:p>
        </p:txBody>
      </p:sp>
      <p:pic>
        <p:nvPicPr>
          <p:cNvPr id="3" name="Picture 2" descr="E:\dog-vivisection-mouchy-painting2.jpg"/>
          <p:cNvPicPr>
            <a:picLocks noChangeAspect="1" noChangeArrowheads="1"/>
          </p:cNvPicPr>
          <p:nvPr/>
        </p:nvPicPr>
        <p:blipFill>
          <a:blip r:embed="rId2" cstate="print"/>
          <a:srcRect b="6350"/>
          <a:stretch>
            <a:fillRect/>
          </a:stretch>
        </p:blipFill>
        <p:spPr bwMode="auto">
          <a:xfrm>
            <a:off x="739227" y="836711"/>
            <a:ext cx="7649197" cy="5819479"/>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2224F9-F9F9-5704-FFBC-F91ED4326B4A}"/>
              </a:ext>
            </a:extLst>
          </p:cNvPr>
          <p:cNvSpPr>
            <a:spLocks noGrp="1"/>
          </p:cNvSpPr>
          <p:nvPr>
            <p:ph type="title"/>
          </p:nvPr>
        </p:nvSpPr>
        <p:spPr/>
        <p:txBody>
          <a:bodyPr>
            <a:normAutofit/>
          </a:bodyPr>
          <a:lstStyle/>
          <a:p>
            <a:r>
              <a:rPr lang="el-GR" sz="2800" b="1" dirty="0">
                <a:latin typeface="Times New Roman" panose="02020603050405020304" pitchFamily="18" charset="0"/>
                <a:cs typeface="Times New Roman" panose="02020603050405020304" pitchFamily="18" charset="0"/>
              </a:rPr>
              <a:t>ΠΡΟΤΙΜΗΘΗΚΕ Η ΛΥΣΗ ΤΗΣ ΜΕΤΑΦΟΡΑΣ ΤΟΥ ΟΡΟΥ ΜΕ ΕΛΚΗΘΡΑ ΚΑΙ ΧΑΣΚΙΣ</a:t>
            </a:r>
          </a:p>
        </p:txBody>
      </p:sp>
      <p:pic>
        <p:nvPicPr>
          <p:cNvPr id="5" name="Θέση περιεχομένου 4" descr="Εικόνα που περιέχει χιόνι, έλκηθρο, σκύλος, εξωτερικός χώρος/ύπαιθρος&#10;&#10;Το περιεχόμενο που δημιουργείται από AI ενδέχεται να είναι εσφαλμένο.">
            <a:extLst>
              <a:ext uri="{FF2B5EF4-FFF2-40B4-BE49-F238E27FC236}">
                <a16:creationId xmlns:a16="http://schemas.microsoft.com/office/drawing/2014/main" id="{4F687DD3-7A07-ED63-00F9-1BC9F3742CB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b="3837"/>
          <a:stretch>
            <a:fillRect/>
          </a:stretch>
        </p:blipFill>
        <p:spPr>
          <a:xfrm>
            <a:off x="971601" y="1625139"/>
            <a:ext cx="6984776" cy="5037547"/>
          </a:xfrm>
        </p:spPr>
      </p:pic>
    </p:spTree>
    <p:extLst>
      <p:ext uri="{BB962C8B-B14F-4D97-AF65-F5344CB8AC3E}">
        <p14:creationId xmlns:p14="http://schemas.microsoft.com/office/powerpoint/2010/main" val="2741862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466849-BF3D-F7F7-4750-9A10E111DAB1}"/>
              </a:ext>
            </a:extLst>
          </p:cNvPr>
          <p:cNvSpPr>
            <a:spLocks noGrp="1"/>
          </p:cNvSpPr>
          <p:nvPr>
            <p:ph type="title"/>
          </p:nvPr>
        </p:nvSpPr>
        <p:spPr>
          <a:xfrm>
            <a:off x="251521" y="190501"/>
            <a:ext cx="8435279" cy="1088900"/>
          </a:xfrm>
        </p:spPr>
        <p:txBody>
          <a:bodyPr>
            <a:normAutofit/>
          </a:bodyPr>
          <a:lstStyle/>
          <a:p>
            <a:r>
              <a:rPr lang="en-US" sz="2800" b="1" dirty="0">
                <a:latin typeface="Times New Roman" panose="02020603050405020304" pitchFamily="18" charset="0"/>
                <a:cs typeface="Times New Roman" panose="02020603050405020304" pitchFamily="18" charset="0"/>
              </a:rPr>
              <a:t>LEONARD SEPPALA</a:t>
            </a:r>
            <a:r>
              <a:rPr lang="el-GR" sz="2800" b="1"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TOGO</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GUNNAR KAASEN-BALDO </a:t>
            </a:r>
            <a:endParaRPr lang="el-GR" sz="2800" b="1" dirty="0">
              <a:latin typeface="Times New Roman" panose="02020603050405020304" pitchFamily="18" charset="0"/>
              <a:cs typeface="Times New Roman" panose="02020603050405020304" pitchFamily="18" charset="0"/>
            </a:endParaRPr>
          </a:p>
        </p:txBody>
      </p:sp>
      <p:pic>
        <p:nvPicPr>
          <p:cNvPr id="5" name="Εικόνα 4" descr="Εικόνα που περιέχει εξωτερικός χώρος/ύπαιθρος, γούνα, σκύλος, μαύρο&#10;&#10;Το περιεχόμενο που δημιουργείται από AI ενδέχεται να είναι εσφαλμένο.">
            <a:extLst>
              <a:ext uri="{FF2B5EF4-FFF2-40B4-BE49-F238E27FC236}">
                <a16:creationId xmlns:a16="http://schemas.microsoft.com/office/drawing/2014/main" id="{2F8C0C70-E861-DDCE-AF20-AB8AFB031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1" y="1310436"/>
            <a:ext cx="4104456" cy="5357063"/>
          </a:xfrm>
          <a:prstGeom prst="rect">
            <a:avLst/>
          </a:prstGeom>
        </p:spPr>
      </p:pic>
      <p:pic>
        <p:nvPicPr>
          <p:cNvPr id="4" name="Εικόνα 3">
            <a:extLst>
              <a:ext uri="{FF2B5EF4-FFF2-40B4-BE49-F238E27FC236}">
                <a16:creationId xmlns:a16="http://schemas.microsoft.com/office/drawing/2014/main" id="{007A75C1-D2D1-586C-6DAA-889F923FF185}"/>
              </a:ext>
            </a:extLst>
          </p:cNvPr>
          <p:cNvPicPr>
            <a:picLocks noChangeAspect="1"/>
          </p:cNvPicPr>
          <p:nvPr/>
        </p:nvPicPr>
        <p:blipFill>
          <a:blip r:embed="rId3">
            <a:extLst>
              <a:ext uri="{28A0092B-C50C-407E-A947-70E740481C1C}">
                <a14:useLocalDpi xmlns:a14="http://schemas.microsoft.com/office/drawing/2010/main" val="0"/>
              </a:ext>
            </a:extLst>
          </a:blip>
          <a:srcRect l="8420"/>
          <a:stretch>
            <a:fillRect/>
          </a:stretch>
        </p:blipFill>
        <p:spPr>
          <a:xfrm>
            <a:off x="4211959" y="1525579"/>
            <a:ext cx="4680519" cy="5110885"/>
          </a:xfrm>
          <a:prstGeom prst="rect">
            <a:avLst/>
          </a:prstGeom>
        </p:spPr>
      </p:pic>
    </p:spTree>
    <p:extLst>
      <p:ext uri="{BB962C8B-B14F-4D97-AF65-F5344CB8AC3E}">
        <p14:creationId xmlns:p14="http://schemas.microsoft.com/office/powerpoint/2010/main" val="1311988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A5D81-1ECE-E5F0-8D82-13F4481CA454}"/>
            </a:ext>
          </a:extLst>
        </p:cNvPr>
        <p:cNvGrpSpPr/>
        <p:nvPr/>
      </p:nvGrpSpPr>
      <p:grpSpPr>
        <a:xfrm>
          <a:off x="0" y="0"/>
          <a:ext cx="0" cy="0"/>
          <a:chOff x="0" y="0"/>
          <a:chExt cx="0" cy="0"/>
        </a:xfrm>
      </p:grpSpPr>
      <p:sp>
        <p:nvSpPr>
          <p:cNvPr id="2" name="1 - Τίτλος">
            <a:extLst>
              <a:ext uri="{FF2B5EF4-FFF2-40B4-BE49-F238E27FC236}">
                <a16:creationId xmlns:a16="http://schemas.microsoft.com/office/drawing/2014/main" id="{9AFD48C1-5B20-C8D2-C9FE-D3FB6C41A8ED}"/>
              </a:ext>
            </a:extLst>
          </p:cNvPr>
          <p:cNvSpPr>
            <a:spLocks noGrp="1"/>
          </p:cNvSpPr>
          <p:nvPr>
            <p:ph type="title"/>
          </p:nvPr>
        </p:nvSpPr>
        <p:spPr>
          <a:xfrm>
            <a:off x="107504" y="0"/>
            <a:ext cx="4392488" cy="1124744"/>
          </a:xfrm>
        </p:spPr>
        <p:txBody>
          <a:bodyPr>
            <a:normAutofit/>
          </a:bodyPr>
          <a:lstStyle/>
          <a:p>
            <a:r>
              <a:rPr lang="el-GR" sz="2800" b="1" dirty="0">
                <a:latin typeface="Times New Roman" pitchFamily="18" charset="0"/>
                <a:cs typeface="Times New Roman" pitchFamily="18" charset="0"/>
              </a:rPr>
              <a:t>Η ΙΣΤΟΡΙΑ ΤΟΥ </a:t>
            </a:r>
            <a:r>
              <a:rPr lang="en-US" sz="2800" b="1" dirty="0">
                <a:latin typeface="Times New Roman" pitchFamily="18" charset="0"/>
                <a:cs typeface="Times New Roman" pitchFamily="18" charset="0"/>
              </a:rPr>
              <a:t>BALTO</a:t>
            </a:r>
            <a:endParaRPr lang="el-GR" sz="2800" dirty="0"/>
          </a:p>
        </p:txBody>
      </p:sp>
      <p:sp>
        <p:nvSpPr>
          <p:cNvPr id="3" name="2 - Θέση περιεχομένου">
            <a:extLst>
              <a:ext uri="{FF2B5EF4-FFF2-40B4-BE49-F238E27FC236}">
                <a16:creationId xmlns:a16="http://schemas.microsoft.com/office/drawing/2014/main" id="{7EC63379-8C7A-796C-67A3-EBE644B6349F}"/>
              </a:ext>
            </a:extLst>
          </p:cNvPr>
          <p:cNvSpPr>
            <a:spLocks noGrp="1"/>
          </p:cNvSpPr>
          <p:nvPr>
            <p:ph idx="1"/>
          </p:nvPr>
        </p:nvSpPr>
        <p:spPr>
          <a:xfrm>
            <a:off x="4499992" y="116632"/>
            <a:ext cx="4536504" cy="4320480"/>
          </a:xfrm>
        </p:spPr>
        <p:txBody>
          <a:bodyPr>
            <a:normAutofit/>
          </a:bodyPr>
          <a:lstStyle/>
          <a:p>
            <a:r>
              <a:rPr lang="el-GR" sz="1800" dirty="0">
                <a:latin typeface="Times New Roman" pitchFamily="18" charset="0"/>
                <a:cs typeface="Times New Roman" pitchFamily="18" charset="0"/>
              </a:rPr>
              <a:t>Ως μοναδική λύση θεωρήθηκαν τα έλκηθρα με σκύλους και 19 ομάδες διήνυσαν ένα τμήμα της διαδρομής. Το πιο επικίνδυνο (</a:t>
            </a:r>
            <a:r>
              <a:rPr lang="en-US" sz="1800" dirty="0">
                <a:latin typeface="Times New Roman" pitchFamily="18" charset="0"/>
                <a:cs typeface="Times New Roman" pitchFamily="18" charset="0"/>
              </a:rPr>
              <a:t>2</a:t>
            </a:r>
            <a:r>
              <a:rPr lang="el-GR" sz="1800" dirty="0">
                <a:latin typeface="Times New Roman" pitchFamily="18" charset="0"/>
                <a:cs typeface="Times New Roman" pitchFamily="18" charset="0"/>
              </a:rPr>
              <a:t>64 μίλια) διήνυσε ο </a:t>
            </a:r>
            <a:r>
              <a:rPr lang="en-US" sz="1800" dirty="0">
                <a:latin typeface="Times New Roman" pitchFamily="18" charset="0"/>
                <a:cs typeface="Times New Roman" pitchFamily="18" charset="0"/>
              </a:rPr>
              <a:t>Leonard Seppala </a:t>
            </a:r>
            <a:r>
              <a:rPr lang="el-GR" sz="1800" dirty="0">
                <a:latin typeface="Times New Roman" pitchFamily="18" charset="0"/>
                <a:cs typeface="Times New Roman" pitchFamily="18" charset="0"/>
              </a:rPr>
              <a:t>με τον </a:t>
            </a:r>
            <a:r>
              <a:rPr lang="en-US" sz="1800" dirty="0">
                <a:latin typeface="Times New Roman" pitchFamily="18" charset="0"/>
                <a:cs typeface="Times New Roman" pitchFamily="18" charset="0"/>
              </a:rPr>
              <a:t>Togo</a:t>
            </a:r>
            <a:r>
              <a:rPr lang="el-GR" sz="1800" dirty="0">
                <a:latin typeface="Times New Roman" pitchFamily="18" charset="0"/>
                <a:cs typeface="Times New Roman" pitchFamily="18" charset="0"/>
              </a:rPr>
              <a:t>, τον ταχύτερο σκύλο των ΗΠΑ και το εξαιρετικά δυσχερές τελικό τμήμα (53 μίλια)</a:t>
            </a:r>
            <a:r>
              <a:rPr lang="el-GR" sz="1800" dirty="0">
                <a:solidFill>
                  <a:srgbClr val="FFFFFF"/>
                </a:solidFill>
                <a:latin typeface="Verdana" pitchFamily="34" charset="0"/>
                <a:cs typeface="Arial" pitchFamily="34" charset="0"/>
              </a:rPr>
              <a:t> </a:t>
            </a:r>
            <a:r>
              <a:rPr lang="el-GR" sz="1800" dirty="0">
                <a:latin typeface="Times New Roman" pitchFamily="18" charset="0"/>
                <a:cs typeface="Times New Roman" pitchFamily="18" charset="0"/>
              </a:rPr>
              <a:t>ο Gunnar Kaasen με το θρυλικό σκύλο </a:t>
            </a:r>
            <a:r>
              <a:rPr lang="en-US" sz="1800" dirty="0">
                <a:latin typeface="Times New Roman" pitchFamily="18" charset="0"/>
                <a:cs typeface="Times New Roman" pitchFamily="18" charset="0"/>
              </a:rPr>
              <a:t>Balto</a:t>
            </a:r>
            <a:r>
              <a:rPr lang="el-GR" sz="1800" dirty="0">
                <a:latin typeface="Times New Roman" pitchFamily="18" charset="0"/>
                <a:cs typeface="Times New Roman" pitchFamily="18" charset="0"/>
              </a:rPr>
              <a:t>, που έφθασε στην πόλη με το πολύτιμο φορτίο στις 2 Φεβρουαρίου 1925 στις 5.30 το πρωί.</a:t>
            </a:r>
          </a:p>
          <a:p>
            <a:r>
              <a:rPr lang="el-GR" sz="1800" dirty="0">
                <a:latin typeface="Times New Roman" pitchFamily="18" charset="0"/>
                <a:cs typeface="Times New Roman" pitchFamily="18" charset="0"/>
              </a:rPr>
              <a:t>Η απόσταση των 674 μιλίων καλύφθηκε σε 127 ώρες (5 μέρες) με θερμοκρασίες -40 βαθμούς ενώ φυσιολογικά χρειάζεται 25 μέρες</a:t>
            </a:r>
          </a:p>
        </p:txBody>
      </p:sp>
      <p:pic>
        <p:nvPicPr>
          <p:cNvPr id="5" name="Picture 2" descr="C:\Users\User\Documents\2016 ΜΑΘΗΜΑ 7 66 togo-and-seppala-husky.jpg">
            <a:extLst>
              <a:ext uri="{FF2B5EF4-FFF2-40B4-BE49-F238E27FC236}">
                <a16:creationId xmlns:a16="http://schemas.microsoft.com/office/drawing/2014/main" id="{3B3DAF20-D3C4-D57A-04A6-C878F93C68CA}"/>
              </a:ext>
            </a:extLst>
          </p:cNvPr>
          <p:cNvPicPr>
            <a:picLocks noChangeAspect="1" noChangeArrowheads="1"/>
          </p:cNvPicPr>
          <p:nvPr/>
        </p:nvPicPr>
        <p:blipFill>
          <a:blip r:embed="rId2" cstate="print"/>
          <a:srcRect/>
          <a:stretch>
            <a:fillRect/>
          </a:stretch>
        </p:blipFill>
        <p:spPr bwMode="auto">
          <a:xfrm>
            <a:off x="179512" y="836712"/>
            <a:ext cx="4274743" cy="5832648"/>
          </a:xfrm>
          <a:prstGeom prst="rect">
            <a:avLst/>
          </a:prstGeom>
          <a:noFill/>
        </p:spPr>
      </p:pic>
      <p:sp>
        <p:nvSpPr>
          <p:cNvPr id="6" name="5 - Ορθογώνιο">
            <a:extLst>
              <a:ext uri="{FF2B5EF4-FFF2-40B4-BE49-F238E27FC236}">
                <a16:creationId xmlns:a16="http://schemas.microsoft.com/office/drawing/2014/main" id="{E3671F87-F284-01C3-E6F2-A93213303D92}"/>
              </a:ext>
            </a:extLst>
          </p:cNvPr>
          <p:cNvSpPr/>
          <p:nvPr/>
        </p:nvSpPr>
        <p:spPr>
          <a:xfrm>
            <a:off x="251520" y="476672"/>
            <a:ext cx="4896544" cy="369332"/>
          </a:xfrm>
          <a:prstGeom prst="rect">
            <a:avLst/>
          </a:prstGeom>
        </p:spPr>
        <p:txBody>
          <a:bodyPr wrap="square">
            <a:spAutoFit/>
          </a:bodyPr>
          <a:lstStyle/>
          <a:p>
            <a:pPr lvl="0" eaLnBrk="0" fontAlgn="base" hangingPunct="0">
              <a:spcBef>
                <a:spcPct val="0"/>
              </a:spcBef>
              <a:spcAft>
                <a:spcPct val="0"/>
              </a:spcAft>
            </a:pPr>
            <a:r>
              <a:rPr lang="el-GR" dirty="0">
                <a:solidFill>
                  <a:srgbClr val="FFFFFF"/>
                </a:solidFill>
                <a:latin typeface="Verdana" pitchFamily="34" charset="0"/>
                <a:cs typeface="Arial" pitchFamily="34" charset="0"/>
              </a:rPr>
              <a:t> </a:t>
            </a:r>
            <a:endParaRPr lang="el-GR" dirty="0">
              <a:latin typeface="Arial" pitchFamily="34" charset="0"/>
              <a:cs typeface="Arial" pitchFamily="34" charset="0"/>
            </a:endParaRPr>
          </a:p>
        </p:txBody>
      </p:sp>
      <p:pic>
        <p:nvPicPr>
          <p:cNvPr id="7" name="Picture 2" descr="C:\Users\User\Documents\2016 ΜΑΘΗΜΑ 7 71 balto-map.jpg">
            <a:extLst>
              <a:ext uri="{FF2B5EF4-FFF2-40B4-BE49-F238E27FC236}">
                <a16:creationId xmlns:a16="http://schemas.microsoft.com/office/drawing/2014/main" id="{EF93B3ED-18BE-48A3-3AC1-9E3D8B7B14DF}"/>
              </a:ext>
            </a:extLst>
          </p:cNvPr>
          <p:cNvPicPr>
            <a:picLocks noChangeAspect="1" noChangeArrowheads="1"/>
          </p:cNvPicPr>
          <p:nvPr/>
        </p:nvPicPr>
        <p:blipFill>
          <a:blip r:embed="rId3" cstate="print"/>
          <a:srcRect l="1157" t="462" r="1111" b="1098"/>
          <a:stretch>
            <a:fillRect/>
          </a:stretch>
        </p:blipFill>
        <p:spPr bwMode="auto">
          <a:xfrm>
            <a:off x="5076056" y="4077072"/>
            <a:ext cx="3302529" cy="2664296"/>
          </a:xfrm>
          <a:prstGeom prst="rect">
            <a:avLst/>
          </a:prstGeom>
          <a:noFill/>
        </p:spPr>
      </p:pic>
    </p:spTree>
    <p:extLst>
      <p:ext uri="{BB962C8B-B14F-4D97-AF65-F5344CB8AC3E}">
        <p14:creationId xmlns:p14="http://schemas.microsoft.com/office/powerpoint/2010/main" val="1245855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E48FF-ED1C-8AEC-6186-F6FBCCC69E66}"/>
            </a:ext>
          </a:extLst>
        </p:cNvPr>
        <p:cNvGrpSpPr/>
        <p:nvPr/>
      </p:nvGrpSpPr>
      <p:grpSpPr>
        <a:xfrm>
          <a:off x="0" y="0"/>
          <a:ext cx="0" cy="0"/>
          <a:chOff x="0" y="0"/>
          <a:chExt cx="0" cy="0"/>
        </a:xfrm>
      </p:grpSpPr>
      <p:sp>
        <p:nvSpPr>
          <p:cNvPr id="2" name="1 - Τίτλος">
            <a:extLst>
              <a:ext uri="{FF2B5EF4-FFF2-40B4-BE49-F238E27FC236}">
                <a16:creationId xmlns:a16="http://schemas.microsoft.com/office/drawing/2014/main" id="{193F9ECF-305B-3C2D-C1D5-455FAFF33548}"/>
              </a:ext>
            </a:extLst>
          </p:cNvPr>
          <p:cNvSpPr>
            <a:spLocks noGrp="1"/>
          </p:cNvSpPr>
          <p:nvPr>
            <p:ph type="ctrTitle"/>
          </p:nvPr>
        </p:nvSpPr>
        <p:spPr>
          <a:xfrm>
            <a:off x="107504" y="260648"/>
            <a:ext cx="4464496" cy="1584176"/>
          </a:xfrm>
        </p:spPr>
        <p:txBody>
          <a:bodyPr>
            <a:normAutofit fontScale="90000"/>
          </a:bodyPr>
          <a:lstStyle/>
          <a:p>
            <a:r>
              <a:rPr lang="el-GR" sz="2800" b="1" dirty="0">
                <a:latin typeface="Times New Roman" pitchFamily="18" charset="0"/>
                <a:cs typeface="Times New Roman" pitchFamily="18" charset="0"/>
              </a:rPr>
              <a:t>Η ΑΦΙΞΗ ΣΤΗ </a:t>
            </a:r>
            <a:r>
              <a:rPr lang="en-US" sz="2800" b="1" dirty="0">
                <a:latin typeface="Times New Roman" pitchFamily="18" charset="0"/>
                <a:cs typeface="Times New Roman" pitchFamily="18" charset="0"/>
              </a:rPr>
              <a:t>NOME</a:t>
            </a:r>
            <a:r>
              <a:rPr lang="el-GR" sz="2800" b="1" dirty="0">
                <a:latin typeface="Times New Roman" pitchFamily="18" charset="0"/>
                <a:cs typeface="Times New Roman" pitchFamily="18" charset="0"/>
              </a:rPr>
              <a:t>-Ο ΑΘΛΟΣ ΤΗΣ ΔΙΑΣΩΣΗΣ ΤΩΝ ΠΑΙΔΙΩΝ ΤΗΣ ΠΟΛΗΣ ΝΟΜΕ</a:t>
            </a:r>
            <a:endParaRPr lang="el-GR" sz="2800" dirty="0">
              <a:latin typeface="Times New Roman" pitchFamily="18" charset="0"/>
              <a:cs typeface="Times New Roman" pitchFamily="18" charset="0"/>
            </a:endParaRPr>
          </a:p>
        </p:txBody>
      </p:sp>
      <p:sp>
        <p:nvSpPr>
          <p:cNvPr id="4" name="Υπότιτλος 3">
            <a:extLst>
              <a:ext uri="{FF2B5EF4-FFF2-40B4-BE49-F238E27FC236}">
                <a16:creationId xmlns:a16="http://schemas.microsoft.com/office/drawing/2014/main" id="{50FDAFBE-D2BE-AB4D-2C04-5DD37AE7B117}"/>
              </a:ext>
            </a:extLst>
          </p:cNvPr>
          <p:cNvSpPr>
            <a:spLocks noGrp="1"/>
          </p:cNvSpPr>
          <p:nvPr>
            <p:ph type="subTitle" idx="1"/>
          </p:nvPr>
        </p:nvSpPr>
        <p:spPr>
          <a:xfrm>
            <a:off x="107504" y="1844824"/>
            <a:ext cx="4608512" cy="1584176"/>
          </a:xfrm>
        </p:spPr>
        <p:txBody>
          <a:bodyPr>
            <a:normAutofit lnSpcReduction="10000"/>
          </a:bodyPr>
          <a:lstStyle/>
          <a:p>
            <a:pPr algn="l"/>
            <a:r>
              <a:rPr lang="el-GR" sz="1800" dirty="0">
                <a:solidFill>
                  <a:schemeClr val="tx1"/>
                </a:solidFill>
                <a:latin typeface="Times New Roman" panose="02020603050405020304" pitchFamily="18" charset="0"/>
                <a:cs typeface="Times New Roman" panose="02020603050405020304" pitchFamily="18" charset="0"/>
              </a:rPr>
              <a:t>Οι νοσηλεύτριες </a:t>
            </a:r>
            <a:r>
              <a:rPr lang="en-US" sz="1800" dirty="0">
                <a:solidFill>
                  <a:schemeClr val="tx1"/>
                </a:solidFill>
                <a:latin typeface="Times New Roman" panose="02020603050405020304" pitchFamily="18" charset="0"/>
                <a:cs typeface="Times New Roman" panose="02020603050405020304" pitchFamily="18" charset="0"/>
              </a:rPr>
              <a:t>Emily Morgan </a:t>
            </a:r>
            <a:r>
              <a:rPr lang="el-GR" sz="1800" dirty="0">
                <a:solidFill>
                  <a:schemeClr val="tx1"/>
                </a:solidFill>
                <a:latin typeface="Times New Roman" panose="02020603050405020304" pitchFamily="18" charset="0"/>
                <a:cs typeface="Times New Roman" panose="02020603050405020304" pitchFamily="18" charset="0"/>
              </a:rPr>
              <a:t>και </a:t>
            </a:r>
            <a:r>
              <a:rPr lang="en-US" sz="1800" dirty="0">
                <a:solidFill>
                  <a:schemeClr val="tx1"/>
                </a:solidFill>
                <a:latin typeface="Times New Roman" panose="02020603050405020304" pitchFamily="18" charset="0"/>
                <a:cs typeface="Times New Roman" panose="02020603050405020304" pitchFamily="18" charset="0"/>
              </a:rPr>
              <a:t>Bertha Saville</a:t>
            </a:r>
            <a:r>
              <a:rPr lang="el-GR" sz="1800" dirty="0">
                <a:solidFill>
                  <a:schemeClr val="tx1"/>
                </a:solidFill>
                <a:latin typeface="Times New Roman" panose="02020603050405020304" pitchFamily="18" charset="0"/>
                <a:cs typeface="Times New Roman" panose="02020603050405020304" pitchFamily="18" charset="0"/>
              </a:rPr>
              <a:t> άρχισαν αμέσως τους εμβολιασμούς. Σε λίγες μέρες έφθασε η δεύτερη αποστολή με 1,1 εκατ, μονάδες. Ίδια διαδρομή αλλά όλοι οι συντελεστές παρέμειναν ανώνυμοι. Σε ένα μήνα η επιδημία σταμάτησε. </a:t>
            </a:r>
          </a:p>
        </p:txBody>
      </p:sp>
      <p:pic>
        <p:nvPicPr>
          <p:cNvPr id="7" name="Picture 2" descr="E:\hospital_2_.jpg">
            <a:extLst>
              <a:ext uri="{FF2B5EF4-FFF2-40B4-BE49-F238E27FC236}">
                <a16:creationId xmlns:a16="http://schemas.microsoft.com/office/drawing/2014/main" id="{4FD97CE9-5BB6-EDF0-CD34-8F9E483B68A7}"/>
              </a:ext>
            </a:extLst>
          </p:cNvPr>
          <p:cNvPicPr>
            <a:picLocks noChangeAspect="1" noChangeArrowheads="1"/>
          </p:cNvPicPr>
          <p:nvPr/>
        </p:nvPicPr>
        <p:blipFill>
          <a:blip r:embed="rId2" cstate="print"/>
          <a:srcRect/>
          <a:stretch>
            <a:fillRect/>
          </a:stretch>
        </p:blipFill>
        <p:spPr bwMode="auto">
          <a:xfrm>
            <a:off x="4860032" y="260648"/>
            <a:ext cx="4176464" cy="6456117"/>
          </a:xfrm>
          <a:prstGeom prst="rect">
            <a:avLst/>
          </a:prstGeom>
          <a:noFill/>
        </p:spPr>
      </p:pic>
      <p:pic>
        <p:nvPicPr>
          <p:cNvPr id="3" name="Picture 2" descr="E:\sled_bulto1.jpg">
            <a:extLst>
              <a:ext uri="{FF2B5EF4-FFF2-40B4-BE49-F238E27FC236}">
                <a16:creationId xmlns:a16="http://schemas.microsoft.com/office/drawing/2014/main" id="{DF192F3B-F5DC-1FED-66B6-D358B56A2F77}"/>
              </a:ext>
            </a:extLst>
          </p:cNvPr>
          <p:cNvPicPr>
            <a:picLocks noChangeAspect="1" noChangeArrowheads="1"/>
          </p:cNvPicPr>
          <p:nvPr/>
        </p:nvPicPr>
        <p:blipFill>
          <a:blip r:embed="rId3" cstate="print"/>
          <a:srcRect/>
          <a:stretch>
            <a:fillRect/>
          </a:stretch>
        </p:blipFill>
        <p:spPr bwMode="auto">
          <a:xfrm>
            <a:off x="282991" y="3600450"/>
            <a:ext cx="4289009" cy="3096344"/>
          </a:xfrm>
          <a:prstGeom prst="rect">
            <a:avLst/>
          </a:prstGeom>
          <a:noFill/>
        </p:spPr>
      </p:pic>
    </p:spTree>
    <p:extLst>
      <p:ext uri="{BB962C8B-B14F-4D97-AF65-F5344CB8AC3E}">
        <p14:creationId xmlns:p14="http://schemas.microsoft.com/office/powerpoint/2010/main" val="11835289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0F469C9-ACD9-8F16-E532-8623DF4BB4E2}"/>
              </a:ext>
            </a:extLst>
          </p:cNvPr>
          <p:cNvSpPr>
            <a:spLocks noGrp="1"/>
          </p:cNvSpPr>
          <p:nvPr>
            <p:ph type="title"/>
          </p:nvPr>
        </p:nvSpPr>
        <p:spPr>
          <a:xfrm>
            <a:off x="257673" y="287348"/>
            <a:ext cx="8229600" cy="1629483"/>
          </a:xfrm>
        </p:spPr>
        <p:txBody>
          <a:bodyPr>
            <a:noAutofit/>
          </a:bodyPr>
          <a:lstStyle/>
          <a:p>
            <a:r>
              <a:rPr lang="en-US" sz="3200" b="1" dirty="0">
                <a:latin typeface="Times New Roman" panose="02020603050405020304" pitchFamily="18" charset="0"/>
                <a:cs typeface="Times New Roman" panose="02020603050405020304" pitchFamily="18" charset="0"/>
              </a:rPr>
              <a:t>FOX, SKE, BILLIE, TILLIE, OLD MOCTOC, ALASKAN SLIM, </a:t>
            </a:r>
            <a:r>
              <a:rPr lang="el-GR" sz="3200" b="1" dirty="0">
                <a:latin typeface="Times New Roman" panose="02020603050405020304" pitchFamily="18" charset="0"/>
                <a:cs typeface="Times New Roman" panose="02020603050405020304" pitchFamily="18" charset="0"/>
              </a:rPr>
              <a:t>ΤΑ 6 ΧΑΣΚΙ ΠΟΥ ΣΥΝΟΔΕΥΣΑΝ ΤΟΝ </a:t>
            </a:r>
            <a:r>
              <a:rPr lang="en-US" sz="3200" b="1" dirty="0">
                <a:latin typeface="Times New Roman" panose="02020603050405020304" pitchFamily="18" charset="0"/>
                <a:cs typeface="Times New Roman" panose="02020603050405020304" pitchFamily="18" charset="0"/>
              </a:rPr>
              <a:t>BALDO</a:t>
            </a:r>
            <a:endParaRPr lang="el-GR" sz="3200" b="1" dirty="0">
              <a:latin typeface="Times New Roman" panose="02020603050405020304" pitchFamily="18" charset="0"/>
              <a:cs typeface="Times New Roman" panose="02020603050405020304" pitchFamily="18" charset="0"/>
            </a:endParaRPr>
          </a:p>
        </p:txBody>
      </p:sp>
      <p:pic>
        <p:nvPicPr>
          <p:cNvPr id="3" name="Picture 2" descr="E:\Seppaladogs2a.jpg">
            <a:extLst>
              <a:ext uri="{FF2B5EF4-FFF2-40B4-BE49-F238E27FC236}">
                <a16:creationId xmlns:a16="http://schemas.microsoft.com/office/drawing/2014/main" id="{7A3E00FF-14D6-4197-B493-A869D10E6BB7}"/>
              </a:ext>
            </a:extLst>
          </p:cNvPr>
          <p:cNvPicPr>
            <a:picLocks noChangeAspect="1" noChangeArrowheads="1"/>
          </p:cNvPicPr>
          <p:nvPr/>
        </p:nvPicPr>
        <p:blipFill>
          <a:blip r:embed="rId2" cstate="print"/>
          <a:srcRect/>
          <a:stretch>
            <a:fillRect/>
          </a:stretch>
        </p:blipFill>
        <p:spPr bwMode="auto">
          <a:xfrm>
            <a:off x="2389218" y="2562424"/>
            <a:ext cx="6503261" cy="4008227"/>
          </a:xfrm>
          <a:prstGeom prst="rect">
            <a:avLst/>
          </a:prstGeom>
          <a:noFill/>
        </p:spPr>
      </p:pic>
      <p:pic>
        <p:nvPicPr>
          <p:cNvPr id="4" name="Picture 2" descr="E:\Togo_the_dog_2014-06-17_22-40.jpg">
            <a:extLst>
              <a:ext uri="{FF2B5EF4-FFF2-40B4-BE49-F238E27FC236}">
                <a16:creationId xmlns:a16="http://schemas.microsoft.com/office/drawing/2014/main" id="{3C10D273-EDD2-6C72-9B34-2CFCAF30865B}"/>
              </a:ext>
            </a:extLst>
          </p:cNvPr>
          <p:cNvPicPr>
            <a:picLocks noChangeAspect="1" noChangeArrowheads="1"/>
          </p:cNvPicPr>
          <p:nvPr/>
        </p:nvPicPr>
        <p:blipFill>
          <a:blip r:embed="rId3" cstate="print"/>
          <a:srcRect l="18096"/>
          <a:stretch>
            <a:fillRect/>
          </a:stretch>
        </p:blipFill>
        <p:spPr bwMode="auto">
          <a:xfrm>
            <a:off x="251521" y="2575135"/>
            <a:ext cx="2607366" cy="4008227"/>
          </a:xfrm>
          <a:prstGeom prst="rect">
            <a:avLst/>
          </a:prstGeom>
          <a:noFill/>
        </p:spPr>
      </p:pic>
    </p:spTree>
    <p:extLst>
      <p:ext uri="{BB962C8B-B14F-4D97-AF65-F5344CB8AC3E}">
        <p14:creationId xmlns:p14="http://schemas.microsoft.com/office/powerpoint/2010/main" val="10406202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186EFA0-187D-64AA-31D4-4EB6943D422C}"/>
              </a:ext>
            </a:extLst>
          </p:cNvPr>
          <p:cNvSpPr>
            <a:spLocks noGrp="1"/>
          </p:cNvSpPr>
          <p:nvPr>
            <p:ph type="ctrTitle"/>
          </p:nvPr>
        </p:nvSpPr>
        <p:spPr>
          <a:xfrm>
            <a:off x="4810744" y="195535"/>
            <a:ext cx="3647456" cy="3404915"/>
          </a:xfrm>
        </p:spPr>
        <p:txBody>
          <a:bodyPr>
            <a:normAutofit/>
          </a:bodyPr>
          <a:lstStyle/>
          <a:p>
            <a:r>
              <a:rPr lang="el-GR" sz="2800" b="1" dirty="0">
                <a:latin typeface="Times New Roman" panose="02020603050405020304" pitchFamily="18" charset="0"/>
                <a:cs typeface="Times New Roman" panose="02020603050405020304" pitchFamily="18" charset="0"/>
              </a:rPr>
              <a:t>Ο ΗΡΩΑΣ ΤΗΣ ΠΟΡΕΙΑΣ </a:t>
            </a:r>
            <a:r>
              <a:rPr lang="en-US" sz="2800" b="1" dirty="0">
                <a:latin typeface="Times New Roman" panose="02020603050405020304" pitchFamily="18" charset="0"/>
                <a:cs typeface="Times New Roman" panose="02020603050405020304" pitchFamily="18" charset="0"/>
              </a:rPr>
              <a:t>BALDO </a:t>
            </a:r>
            <a:r>
              <a:rPr lang="el-GR" sz="2800" b="1" dirty="0">
                <a:latin typeface="Times New Roman" panose="02020603050405020304" pitchFamily="18" charset="0"/>
                <a:cs typeface="Times New Roman" panose="02020603050405020304" pitchFamily="18" charset="0"/>
              </a:rPr>
              <a:t>ΚΑΙ Ο ΟΔΗΓΟΣ</a:t>
            </a:r>
            <a:r>
              <a:rPr lang="en-US" sz="2800" b="1" dirty="0">
                <a:latin typeface="Times New Roman" panose="02020603050405020304" pitchFamily="18" charset="0"/>
                <a:cs typeface="Times New Roman" panose="02020603050405020304" pitchFamily="18" charset="0"/>
              </a:rPr>
              <a:t> GUNNAR KAASEN</a:t>
            </a:r>
            <a:endParaRPr lang="el-GR" sz="2800" b="1" dirty="0">
              <a:latin typeface="Times New Roman" panose="02020603050405020304" pitchFamily="18" charset="0"/>
              <a:cs typeface="Times New Roman" panose="02020603050405020304" pitchFamily="18" charset="0"/>
            </a:endParaRPr>
          </a:p>
        </p:txBody>
      </p:sp>
      <p:sp>
        <p:nvSpPr>
          <p:cNvPr id="4" name="Υπότιτλος 3">
            <a:extLst>
              <a:ext uri="{FF2B5EF4-FFF2-40B4-BE49-F238E27FC236}">
                <a16:creationId xmlns:a16="http://schemas.microsoft.com/office/drawing/2014/main" id="{C12A020B-C2B4-8497-7279-58C9BD95F0C1}"/>
              </a:ext>
            </a:extLst>
          </p:cNvPr>
          <p:cNvSpPr>
            <a:spLocks noGrp="1"/>
          </p:cNvSpPr>
          <p:nvPr>
            <p:ph type="subTitle" idx="1"/>
          </p:nvPr>
        </p:nvSpPr>
        <p:spPr>
          <a:xfrm>
            <a:off x="4499992" y="2996952"/>
            <a:ext cx="4392488" cy="3404914"/>
          </a:xfrm>
        </p:spPr>
        <p:txBody>
          <a:bodyPr>
            <a:normAutofit fontScale="92500" lnSpcReduction="20000"/>
          </a:bodyPr>
          <a:lstStyle/>
          <a:p>
            <a:r>
              <a:rPr lang="en-US" dirty="0">
                <a:solidFill>
                  <a:schemeClr val="tx1"/>
                </a:solidFill>
                <a:latin typeface="Times New Roman" pitchFamily="18" charset="0"/>
                <a:cs typeface="Times New Roman" pitchFamily="18" charset="0"/>
              </a:rPr>
              <a:t>O Balto </a:t>
            </a:r>
            <a:r>
              <a:rPr lang="el-GR" dirty="0">
                <a:solidFill>
                  <a:schemeClr val="tx1"/>
                </a:solidFill>
                <a:latin typeface="Times New Roman" pitchFamily="18" charset="0"/>
                <a:cs typeface="Times New Roman" pitchFamily="18" charset="0"/>
              </a:rPr>
              <a:t>ήταν μόλις </a:t>
            </a:r>
            <a:r>
              <a:rPr lang="en-US" dirty="0">
                <a:solidFill>
                  <a:schemeClr val="tx1"/>
                </a:solidFill>
                <a:latin typeface="Times New Roman" pitchFamily="18" charset="0"/>
                <a:cs typeface="Times New Roman" pitchFamily="18" charset="0"/>
              </a:rPr>
              <a:t>5</a:t>
            </a:r>
            <a:r>
              <a:rPr lang="el-GR" dirty="0">
                <a:solidFill>
                  <a:schemeClr val="tx1"/>
                </a:solidFill>
                <a:latin typeface="Times New Roman" pitchFamily="18" charset="0"/>
                <a:cs typeface="Times New Roman" pitchFamily="18" charset="0"/>
              </a:rPr>
              <a:t> ετών και σχετικά άπειρος αλλά επέδειξε θάρρος όταν οι χιονοθύελλες ύψωναν το έλκηθρο σχεδόν στον αέρα μαζί με τους σκύλους και δεν έχασε τον προσανατολισμό του σε μηδενική ορατότητα.</a:t>
            </a:r>
            <a:endParaRPr lang="el-GR" dirty="0">
              <a:solidFill>
                <a:schemeClr val="tx1"/>
              </a:solidFill>
            </a:endParaRPr>
          </a:p>
        </p:txBody>
      </p:sp>
      <p:pic>
        <p:nvPicPr>
          <p:cNvPr id="3" name="Picture 2" descr="E:\fa8b5af260f631a472495f8d22fbd320.jpg">
            <a:extLst>
              <a:ext uri="{FF2B5EF4-FFF2-40B4-BE49-F238E27FC236}">
                <a16:creationId xmlns:a16="http://schemas.microsoft.com/office/drawing/2014/main" id="{3D228FD8-B22B-1E68-3A1C-087C284C2CDE}"/>
              </a:ext>
            </a:extLst>
          </p:cNvPr>
          <p:cNvPicPr>
            <a:picLocks noChangeAspect="1" noChangeArrowheads="1"/>
          </p:cNvPicPr>
          <p:nvPr/>
        </p:nvPicPr>
        <p:blipFill>
          <a:blip r:embed="rId2" cstate="print"/>
          <a:srcRect/>
          <a:stretch>
            <a:fillRect/>
          </a:stretch>
        </p:blipFill>
        <p:spPr bwMode="auto">
          <a:xfrm>
            <a:off x="444826" y="195535"/>
            <a:ext cx="3888432" cy="6466930"/>
          </a:xfrm>
          <a:prstGeom prst="rect">
            <a:avLst/>
          </a:prstGeom>
          <a:noFill/>
        </p:spPr>
      </p:pic>
    </p:spTree>
    <p:extLst>
      <p:ext uri="{BB962C8B-B14F-4D97-AF65-F5344CB8AC3E}">
        <p14:creationId xmlns:p14="http://schemas.microsoft.com/office/powerpoint/2010/main" val="2644104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a:extLst>
              <a:ext uri="{FF2B5EF4-FFF2-40B4-BE49-F238E27FC236}">
                <a16:creationId xmlns:a16="http://schemas.microsoft.com/office/drawing/2014/main" id="{B9FC6B6D-97E4-00D0-E00B-C9EDFD4B5E96}"/>
              </a:ext>
            </a:extLst>
          </p:cNvPr>
          <p:cNvSpPr>
            <a:spLocks noGrp="1"/>
          </p:cNvSpPr>
          <p:nvPr>
            <p:ph type="ctrTitle"/>
          </p:nvPr>
        </p:nvSpPr>
        <p:spPr>
          <a:xfrm>
            <a:off x="685800" y="1"/>
            <a:ext cx="7772400" cy="980727"/>
          </a:xfrm>
        </p:spPr>
        <p:txBody>
          <a:bodyPr>
            <a:normAutofit/>
          </a:bodyPr>
          <a:lstStyle/>
          <a:p>
            <a:r>
              <a:rPr lang="el-GR" sz="2800" b="1" dirty="0">
                <a:latin typeface="Times New Roman" panose="02020603050405020304" pitchFamily="18" charset="0"/>
                <a:cs typeface="Times New Roman" panose="02020603050405020304" pitchFamily="18" charset="0"/>
              </a:rPr>
              <a:t>ΤΑ ΧΑΣΚΙ ΚΑΙ Ο ΗΡΩΑΣ ΤΗΣ ΠΟΡΕΙΑΣ </a:t>
            </a:r>
            <a:r>
              <a:rPr lang="en-US" sz="2800" b="1" dirty="0">
                <a:latin typeface="Times New Roman" panose="02020603050405020304" pitchFamily="18" charset="0"/>
                <a:cs typeface="Times New Roman" panose="02020603050405020304" pitchFamily="18" charset="0"/>
              </a:rPr>
              <a:t>TOGO </a:t>
            </a:r>
            <a:r>
              <a:rPr lang="el-GR" sz="2800" b="1" dirty="0">
                <a:latin typeface="Times New Roman" panose="02020603050405020304" pitchFamily="18" charset="0"/>
                <a:cs typeface="Times New Roman" panose="02020603050405020304" pitchFamily="18" charset="0"/>
              </a:rPr>
              <a:t>ΜΕ ΤΟΝ ΟΔΗΓΟ</a:t>
            </a:r>
            <a:r>
              <a:rPr lang="en-US" sz="2800" b="1" dirty="0">
                <a:latin typeface="Times New Roman" panose="02020603050405020304" pitchFamily="18" charset="0"/>
                <a:cs typeface="Times New Roman" panose="02020603050405020304" pitchFamily="18" charset="0"/>
              </a:rPr>
              <a:t> LEONARD SEPPALA</a:t>
            </a:r>
            <a:r>
              <a:rPr lang="el-GR" sz="2800" b="1" dirty="0">
                <a:latin typeface="Times New Roman" panose="02020603050405020304" pitchFamily="18" charset="0"/>
                <a:cs typeface="Times New Roman" panose="02020603050405020304" pitchFamily="18" charset="0"/>
              </a:rPr>
              <a:t> </a:t>
            </a:r>
          </a:p>
        </p:txBody>
      </p:sp>
      <p:sp>
        <p:nvSpPr>
          <p:cNvPr id="7" name="Υπότιτλος 6">
            <a:extLst>
              <a:ext uri="{FF2B5EF4-FFF2-40B4-BE49-F238E27FC236}">
                <a16:creationId xmlns:a16="http://schemas.microsoft.com/office/drawing/2014/main" id="{E7CAA6CA-9F1A-E5A5-72C7-E65CD84E455B}"/>
              </a:ext>
            </a:extLst>
          </p:cNvPr>
          <p:cNvSpPr>
            <a:spLocks noGrp="1"/>
          </p:cNvSpPr>
          <p:nvPr>
            <p:ph type="subTitle" idx="1"/>
          </p:nvPr>
        </p:nvSpPr>
        <p:spPr>
          <a:xfrm>
            <a:off x="4572000" y="908720"/>
            <a:ext cx="4320479" cy="2088232"/>
          </a:xfrm>
        </p:spPr>
        <p:txBody>
          <a:bodyPr>
            <a:normAutofit lnSpcReduction="10000"/>
          </a:bodyPr>
          <a:lstStyle/>
          <a:p>
            <a:pPr algn="l"/>
            <a:r>
              <a:rPr lang="en-US" sz="2400" dirty="0">
                <a:solidFill>
                  <a:schemeClr val="tx1"/>
                </a:solidFill>
                <a:latin typeface="Times New Roman" panose="02020603050405020304" pitchFamily="18" charset="0"/>
                <a:cs typeface="Times New Roman" panose="02020603050405020304" pitchFamily="18" charset="0"/>
              </a:rPr>
              <a:t>O Togo </a:t>
            </a:r>
            <a:r>
              <a:rPr lang="el-GR" sz="2400" dirty="0">
                <a:solidFill>
                  <a:schemeClr val="tx1"/>
                </a:solidFill>
                <a:latin typeface="Times New Roman" panose="02020603050405020304" pitchFamily="18" charset="0"/>
                <a:cs typeface="Times New Roman" panose="02020603050405020304" pitchFamily="18" charset="0"/>
              </a:rPr>
              <a:t>ήταν 12 ετών, ο ταχύτερος σκύλος των ΗΠΑ, διήνυσε το μεγαλύτερο μέρος της διαδρομής, επικίνδυνο λόγω της ευθραυστότητας του πάγου σε πολλά σημεία.</a:t>
            </a:r>
          </a:p>
        </p:txBody>
      </p:sp>
      <p:pic>
        <p:nvPicPr>
          <p:cNvPr id="5" name="Θέση περιεχομένου 4" descr="Εικόνα που περιέχει χιόνι, ρουχισμός, άτομο, χειμώνας&#10;&#10;Το περιεχόμενο που δημιουργείται από AI ενδέχεται να είναι εσφαλμένο.">
            <a:extLst>
              <a:ext uri="{FF2B5EF4-FFF2-40B4-BE49-F238E27FC236}">
                <a16:creationId xmlns:a16="http://schemas.microsoft.com/office/drawing/2014/main" id="{8CA40DB9-6016-82C4-DC93-B7769ECAE307}"/>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l="50594" t="-632" r="2270" b="632"/>
          <a:stretch>
            <a:fillRect/>
          </a:stretch>
        </p:blipFill>
        <p:spPr>
          <a:xfrm>
            <a:off x="5328083" y="2996952"/>
            <a:ext cx="2808312" cy="3573919"/>
          </a:xfrm>
        </p:spPr>
      </p:pic>
      <p:pic>
        <p:nvPicPr>
          <p:cNvPr id="3" name="Εικόνα 2">
            <a:extLst>
              <a:ext uri="{FF2B5EF4-FFF2-40B4-BE49-F238E27FC236}">
                <a16:creationId xmlns:a16="http://schemas.microsoft.com/office/drawing/2014/main" id="{0D060FCE-AADE-EE7E-90B6-0B683FD0D4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3135" y="1739597"/>
            <a:ext cx="5637245" cy="4227934"/>
          </a:xfrm>
          <a:prstGeom prst="rect">
            <a:avLst/>
          </a:prstGeom>
        </p:spPr>
      </p:pic>
    </p:spTree>
    <p:extLst>
      <p:ext uri="{BB962C8B-B14F-4D97-AF65-F5344CB8AC3E}">
        <p14:creationId xmlns:p14="http://schemas.microsoft.com/office/powerpoint/2010/main" val="24157435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EAB15A4-B34A-6EE6-EA19-FADA121C6524}"/>
              </a:ext>
            </a:extLst>
          </p:cNvPr>
          <p:cNvSpPr>
            <a:spLocks noGrp="1"/>
          </p:cNvSpPr>
          <p:nvPr>
            <p:ph type="title"/>
          </p:nvPr>
        </p:nvSpPr>
        <p:spPr/>
        <p:txBody>
          <a:bodyPr>
            <a:normAutofit/>
          </a:bodyPr>
          <a:lstStyle/>
          <a:p>
            <a:r>
              <a:rPr lang="en-US" sz="2800" b="1" dirty="0">
                <a:latin typeface="Times New Roman" panose="02020603050405020304" pitchFamily="18" charset="0"/>
                <a:cs typeface="Times New Roman" panose="02020603050405020304" pitchFamily="18" charset="0"/>
              </a:rPr>
              <a:t>TOGO: </a:t>
            </a:r>
            <a:r>
              <a:rPr lang="el-GR" sz="2800" b="1" dirty="0">
                <a:latin typeface="Times New Roman" panose="02020603050405020304" pitchFamily="18" charset="0"/>
                <a:cs typeface="Times New Roman" panose="02020603050405020304" pitchFamily="18" charset="0"/>
              </a:rPr>
              <a:t>ΕΖΗΣΕ ΗΡΕΜΑ ΜΕ ΠΟΛΛΗ ΦΡΟΝΤΙΔΑ ΣΤΟ</a:t>
            </a:r>
            <a:r>
              <a:rPr lang="en-US" sz="2800" b="1" dirty="0">
                <a:latin typeface="Times New Roman" panose="02020603050405020304" pitchFamily="18" charset="0"/>
                <a:cs typeface="Times New Roman" panose="02020603050405020304" pitchFamily="18" charset="0"/>
              </a:rPr>
              <a:t> MAINE</a:t>
            </a:r>
            <a:r>
              <a:rPr lang="el-GR" sz="2800" b="1" dirty="0">
                <a:latin typeface="Times New Roman" panose="02020603050405020304" pitchFamily="18" charset="0"/>
                <a:cs typeface="Times New Roman" panose="02020603050405020304" pitchFamily="18" charset="0"/>
              </a:rPr>
              <a:t> ΤΗΝ ΥΠΟΛΟΙΠΗ ΖΩΗ ΤΟΥ</a:t>
            </a:r>
          </a:p>
        </p:txBody>
      </p:sp>
      <p:pic>
        <p:nvPicPr>
          <p:cNvPr id="5" name="Θέση περιεχομένου 4" descr="Εικόνα που περιέχει εξωτερικός χώρος/ύπαιθρος, Ράτσα σκύλου, κατοικίδιο ζώο, γούνα&#10;&#10;Το περιεχόμενο που δημιουργείται από AI ενδέχεται να είναι εσφαλμένο.">
            <a:extLst>
              <a:ext uri="{FF2B5EF4-FFF2-40B4-BE49-F238E27FC236}">
                <a16:creationId xmlns:a16="http://schemas.microsoft.com/office/drawing/2014/main" id="{1EED79BD-C3D5-4417-8501-D8E604726B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6063" y="1484784"/>
            <a:ext cx="8091873" cy="4855124"/>
          </a:xfrm>
        </p:spPr>
      </p:pic>
    </p:spTree>
    <p:extLst>
      <p:ext uri="{BB962C8B-B14F-4D97-AF65-F5344CB8AC3E}">
        <p14:creationId xmlns:p14="http://schemas.microsoft.com/office/powerpoint/2010/main" val="3984939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4AD91-875E-A3B4-5809-C0FF3FA7DA48}"/>
            </a:ext>
          </a:extLst>
        </p:cNvPr>
        <p:cNvGrpSpPr/>
        <p:nvPr/>
      </p:nvGrpSpPr>
      <p:grpSpPr>
        <a:xfrm>
          <a:off x="0" y="0"/>
          <a:ext cx="0" cy="0"/>
          <a:chOff x="0" y="0"/>
          <a:chExt cx="0" cy="0"/>
        </a:xfrm>
      </p:grpSpPr>
      <p:sp>
        <p:nvSpPr>
          <p:cNvPr id="3" name="2 - Τίτλος">
            <a:extLst>
              <a:ext uri="{FF2B5EF4-FFF2-40B4-BE49-F238E27FC236}">
                <a16:creationId xmlns:a16="http://schemas.microsoft.com/office/drawing/2014/main" id="{E5F2F215-52AF-6859-FE5F-0D269B8D8D77}"/>
              </a:ext>
            </a:extLst>
          </p:cNvPr>
          <p:cNvSpPr>
            <a:spLocks noGrp="1"/>
          </p:cNvSpPr>
          <p:nvPr>
            <p:ph type="title"/>
          </p:nvPr>
        </p:nvSpPr>
        <p:spPr>
          <a:xfrm>
            <a:off x="0" y="0"/>
            <a:ext cx="9036496" cy="1417638"/>
          </a:xfrm>
        </p:spPr>
        <p:txBody>
          <a:bodyPr>
            <a:normAutofit/>
          </a:bodyPr>
          <a:lstStyle/>
          <a:p>
            <a:r>
              <a:rPr lang="el-GR" sz="2800" b="1" dirty="0">
                <a:latin typeface="Times New Roman" pitchFamily="18" charset="0"/>
                <a:cs typeface="Times New Roman" pitchFamily="18" charset="0"/>
              </a:rPr>
              <a:t>ΤΟ ΑΓΑΛΜΑ ΤΟΥ</a:t>
            </a:r>
            <a:r>
              <a:rPr lang="en-US" sz="2800" b="1" dirty="0">
                <a:latin typeface="Times New Roman" pitchFamily="18" charset="0"/>
                <a:cs typeface="Times New Roman" pitchFamily="18" charset="0"/>
              </a:rPr>
              <a:t> BALTO </a:t>
            </a:r>
            <a:r>
              <a:rPr lang="el-GR" sz="2800" b="1" dirty="0">
                <a:latin typeface="Times New Roman" pitchFamily="18" charset="0"/>
                <a:cs typeface="Times New Roman" pitchFamily="18" charset="0"/>
              </a:rPr>
              <a:t>ΣΤΟ </a:t>
            </a:r>
            <a:r>
              <a:rPr lang="en-US" sz="2800" b="1" dirty="0">
                <a:latin typeface="Times New Roman" pitchFamily="18" charset="0"/>
                <a:cs typeface="Times New Roman" pitchFamily="18" charset="0"/>
              </a:rPr>
              <a:t>CENTRAL PARK, </a:t>
            </a:r>
            <a:r>
              <a:rPr lang="el-GR" sz="2800" b="1" dirty="0">
                <a:latin typeface="Times New Roman" pitchFamily="18" charset="0"/>
                <a:cs typeface="Times New Roman" pitchFamily="18" charset="0"/>
              </a:rPr>
              <a:t>ΝΕΑ ΥΟΡΚΗ </a:t>
            </a:r>
          </a:p>
        </p:txBody>
      </p:sp>
      <p:pic>
        <p:nvPicPr>
          <p:cNvPr id="2" name="Picture 2" descr="C:\Users\User\Documents\2016 ΜΑΘΗΜΑ 7 60.png">
            <a:extLst>
              <a:ext uri="{FF2B5EF4-FFF2-40B4-BE49-F238E27FC236}">
                <a16:creationId xmlns:a16="http://schemas.microsoft.com/office/drawing/2014/main" id="{2C020A42-A729-D97A-71B0-E7C5E3C28CF5}"/>
              </a:ext>
            </a:extLst>
          </p:cNvPr>
          <p:cNvPicPr>
            <a:picLocks noChangeAspect="1" noChangeArrowheads="1"/>
          </p:cNvPicPr>
          <p:nvPr/>
        </p:nvPicPr>
        <p:blipFill>
          <a:blip r:embed="rId2" cstate="print"/>
          <a:srcRect/>
          <a:stretch>
            <a:fillRect/>
          </a:stretch>
        </p:blipFill>
        <p:spPr bwMode="auto">
          <a:xfrm>
            <a:off x="395536" y="836712"/>
            <a:ext cx="3281536" cy="2323212"/>
          </a:xfrm>
          <a:prstGeom prst="rect">
            <a:avLst/>
          </a:prstGeom>
          <a:noFill/>
        </p:spPr>
      </p:pic>
      <p:pic>
        <p:nvPicPr>
          <p:cNvPr id="4" name="Picture 2" descr="C:\Users\User\Documents\2016 ΜΑΘΗΜΑ 7 64.jpeg">
            <a:extLst>
              <a:ext uri="{FF2B5EF4-FFF2-40B4-BE49-F238E27FC236}">
                <a16:creationId xmlns:a16="http://schemas.microsoft.com/office/drawing/2014/main" id="{E0D0B762-CFCE-264A-3157-88E1E1345C56}"/>
              </a:ext>
            </a:extLst>
          </p:cNvPr>
          <p:cNvPicPr>
            <a:picLocks noChangeAspect="1" noChangeArrowheads="1"/>
          </p:cNvPicPr>
          <p:nvPr/>
        </p:nvPicPr>
        <p:blipFill>
          <a:blip r:embed="rId3" cstate="print"/>
          <a:srcRect/>
          <a:stretch>
            <a:fillRect/>
          </a:stretch>
        </p:blipFill>
        <p:spPr bwMode="auto">
          <a:xfrm>
            <a:off x="232250" y="3284984"/>
            <a:ext cx="5421695" cy="3403620"/>
          </a:xfrm>
          <a:prstGeom prst="rect">
            <a:avLst/>
          </a:prstGeom>
          <a:noFill/>
        </p:spPr>
      </p:pic>
      <p:pic>
        <p:nvPicPr>
          <p:cNvPr id="6" name="Picture 2" descr="The real Balto (central park)">
            <a:hlinkClick r:id="rId4"/>
            <a:extLst>
              <a:ext uri="{FF2B5EF4-FFF2-40B4-BE49-F238E27FC236}">
                <a16:creationId xmlns:a16="http://schemas.microsoft.com/office/drawing/2014/main" id="{14EC7C2C-196B-0C9A-20FA-B3FB3D4035EE}"/>
              </a:ext>
            </a:extLst>
          </p:cNvPr>
          <p:cNvPicPr>
            <a:picLocks noChangeAspect="1" noChangeArrowheads="1"/>
          </p:cNvPicPr>
          <p:nvPr/>
        </p:nvPicPr>
        <p:blipFill>
          <a:blip r:embed="rId5" cstate="print"/>
          <a:srcRect/>
          <a:stretch>
            <a:fillRect/>
          </a:stretch>
        </p:blipFill>
        <p:spPr bwMode="auto">
          <a:xfrm>
            <a:off x="5786948" y="1556792"/>
            <a:ext cx="3146708" cy="2520280"/>
          </a:xfrm>
          <a:prstGeom prst="rect">
            <a:avLst/>
          </a:prstGeom>
          <a:noFill/>
        </p:spPr>
      </p:pic>
      <p:pic>
        <p:nvPicPr>
          <p:cNvPr id="5" name="Picture 2" descr="E:\balto02.jpg">
            <a:extLst>
              <a:ext uri="{FF2B5EF4-FFF2-40B4-BE49-F238E27FC236}">
                <a16:creationId xmlns:a16="http://schemas.microsoft.com/office/drawing/2014/main" id="{0FB38322-8AC8-09B1-B5B0-9A9668EC74BA}"/>
              </a:ext>
            </a:extLst>
          </p:cNvPr>
          <p:cNvPicPr>
            <a:picLocks noChangeAspect="1" noChangeArrowheads="1"/>
          </p:cNvPicPr>
          <p:nvPr/>
        </p:nvPicPr>
        <p:blipFill>
          <a:blip r:embed="rId6" cstate="print"/>
          <a:srcRect/>
          <a:stretch>
            <a:fillRect/>
          </a:stretch>
        </p:blipFill>
        <p:spPr bwMode="auto">
          <a:xfrm>
            <a:off x="5779289" y="4268988"/>
            <a:ext cx="3257207" cy="2292283"/>
          </a:xfrm>
          <a:prstGeom prst="rect">
            <a:avLst/>
          </a:prstGeom>
          <a:noFill/>
        </p:spPr>
      </p:pic>
    </p:spTree>
    <p:extLst>
      <p:ext uri="{BB962C8B-B14F-4D97-AF65-F5344CB8AC3E}">
        <p14:creationId xmlns:p14="http://schemas.microsoft.com/office/powerpoint/2010/main" val="22680938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49CA7-EECE-3B8C-A95B-4115740900A7}"/>
            </a:ext>
          </a:extLst>
        </p:cNvPr>
        <p:cNvGrpSpPr/>
        <p:nvPr/>
      </p:nvGrpSpPr>
      <p:grpSpPr>
        <a:xfrm>
          <a:off x="0" y="0"/>
          <a:ext cx="0" cy="0"/>
          <a:chOff x="0" y="0"/>
          <a:chExt cx="0" cy="0"/>
        </a:xfrm>
      </p:grpSpPr>
      <p:pic>
        <p:nvPicPr>
          <p:cNvPr id="3" name="Picture 2" descr="C:\Users\User\Documents\2016 ΜΑΘΗΜΑ 7 67 -central-park-balto-05.jpg">
            <a:extLst>
              <a:ext uri="{FF2B5EF4-FFF2-40B4-BE49-F238E27FC236}">
                <a16:creationId xmlns:a16="http://schemas.microsoft.com/office/drawing/2014/main" id="{4D4252CA-4A11-0A4C-A812-40B02A8F2D3E}"/>
              </a:ext>
            </a:extLst>
          </p:cNvPr>
          <p:cNvPicPr>
            <a:picLocks noChangeAspect="1" noChangeArrowheads="1"/>
          </p:cNvPicPr>
          <p:nvPr/>
        </p:nvPicPr>
        <p:blipFill>
          <a:blip r:embed="rId2" cstate="print"/>
          <a:srcRect/>
          <a:stretch>
            <a:fillRect/>
          </a:stretch>
        </p:blipFill>
        <p:spPr bwMode="auto">
          <a:xfrm>
            <a:off x="251520" y="188640"/>
            <a:ext cx="8640960" cy="6480720"/>
          </a:xfrm>
          <a:prstGeom prst="rect">
            <a:avLst/>
          </a:prstGeom>
          <a:noFill/>
        </p:spPr>
      </p:pic>
    </p:spTree>
    <p:extLst>
      <p:ext uri="{BB962C8B-B14F-4D97-AF65-F5344CB8AC3E}">
        <p14:creationId xmlns:p14="http://schemas.microsoft.com/office/powerpoint/2010/main" val="3180784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465513" cy="692696"/>
          </a:xfrm>
        </p:spPr>
        <p:txBody>
          <a:bodyPr>
            <a:normAutofit fontScale="90000"/>
          </a:bodyPr>
          <a:lstStyle/>
          <a:p>
            <a:pPr algn="ctr"/>
            <a:r>
              <a:rPr lang="el-GR" dirty="0">
                <a:latin typeface="Times New Roman" pitchFamily="18" charset="0"/>
                <a:cs typeface="Times New Roman" pitchFamily="18" charset="0"/>
              </a:rPr>
              <a:t>Η ΟΙΚΟΓΕΝΕΙΑ ΤΟΥ</a:t>
            </a:r>
            <a:r>
              <a:rPr lang="en-US" dirty="0">
                <a:latin typeface="Times New Roman" pitchFamily="18" charset="0"/>
                <a:cs typeface="Times New Roman" pitchFamily="18" charset="0"/>
              </a:rPr>
              <a:t> CLAUDE BERNARD</a:t>
            </a:r>
            <a:r>
              <a:rPr lang="el-GR" dirty="0">
                <a:latin typeface="Times New Roman" pitchFamily="18" charset="0"/>
                <a:cs typeface="Times New Roman" pitchFamily="18" charset="0"/>
              </a:rPr>
              <a:t> </a:t>
            </a:r>
          </a:p>
        </p:txBody>
      </p:sp>
      <p:sp>
        <p:nvSpPr>
          <p:cNvPr id="3" name="2 - Θέση περιεχομένου"/>
          <p:cNvSpPr>
            <a:spLocks noGrp="1"/>
          </p:cNvSpPr>
          <p:nvPr>
            <p:ph idx="1"/>
          </p:nvPr>
        </p:nvSpPr>
        <p:spPr>
          <a:xfrm>
            <a:off x="5148064" y="3933056"/>
            <a:ext cx="3888432" cy="2924944"/>
          </a:xfrm>
        </p:spPr>
        <p:txBody>
          <a:bodyPr>
            <a:noAutofit/>
          </a:bodyPr>
          <a:lstStyle/>
          <a:p>
            <a:pPr algn="just">
              <a:lnSpc>
                <a:spcPct val="170000"/>
              </a:lnSpc>
              <a:buNone/>
            </a:pPr>
            <a:r>
              <a:rPr lang="el-GR" sz="1400" dirty="0">
                <a:latin typeface="Times New Roman" pitchFamily="18" charset="0"/>
                <a:cs typeface="Times New Roman" pitchFamily="18" charset="0"/>
              </a:rPr>
              <a:t>Η σύζυγος του </a:t>
            </a:r>
            <a:r>
              <a:rPr lang="en-US" sz="1400" dirty="0">
                <a:latin typeface="Times New Roman" pitchFamily="18" charset="0"/>
                <a:cs typeface="Times New Roman" pitchFamily="18" charset="0"/>
              </a:rPr>
              <a:t>Claude Bernard, Fanny </a:t>
            </a:r>
            <a:endParaRPr lang="el-GR" sz="1400" dirty="0">
              <a:latin typeface="Times New Roman" pitchFamily="18" charset="0"/>
              <a:cs typeface="Times New Roman" pitchFamily="18" charset="0"/>
            </a:endParaRPr>
          </a:p>
          <a:p>
            <a:pPr algn="just">
              <a:lnSpc>
                <a:spcPct val="170000"/>
              </a:lnSpc>
              <a:buNone/>
            </a:pPr>
            <a:r>
              <a:rPr lang="en-US" sz="1400" dirty="0">
                <a:latin typeface="Times New Roman" pitchFamily="18" charset="0"/>
                <a:cs typeface="Times New Roman" pitchFamily="18" charset="0"/>
              </a:rPr>
              <a:t>Martin </a:t>
            </a:r>
            <a:r>
              <a:rPr lang="el-GR" sz="1400" dirty="0">
                <a:latin typeface="Times New Roman" pitchFamily="18" charset="0"/>
                <a:cs typeface="Times New Roman" pitchFamily="18" charset="0"/>
              </a:rPr>
              <a:t>εγκατέλειψε το διάσημο σύζυγό μαζί με τις</a:t>
            </a:r>
          </a:p>
          <a:p>
            <a:pPr algn="just">
              <a:lnSpc>
                <a:spcPct val="170000"/>
              </a:lnSpc>
              <a:buNone/>
            </a:pPr>
            <a:r>
              <a:rPr lang="el-GR" sz="1400" dirty="0">
                <a:latin typeface="Times New Roman" pitchFamily="18" charset="0"/>
                <a:cs typeface="Times New Roman" pitchFamily="18" charset="0"/>
              </a:rPr>
              <a:t>δυο κόρες τους μη αντέχοντας τα πειράματα σε</a:t>
            </a:r>
          </a:p>
          <a:p>
            <a:pPr algn="just">
              <a:lnSpc>
                <a:spcPct val="170000"/>
              </a:lnSpc>
              <a:buNone/>
            </a:pPr>
            <a:r>
              <a:rPr lang="el-GR" sz="1400" dirty="0">
                <a:latin typeface="Times New Roman" pitchFamily="18" charset="0"/>
                <a:cs typeface="Times New Roman" pitchFamily="18" charset="0"/>
              </a:rPr>
              <a:t>ζωντανά ζώα, ακόμη και στο σπίτι τους και κατά τη </a:t>
            </a:r>
          </a:p>
          <a:p>
            <a:pPr algn="just">
              <a:lnSpc>
                <a:spcPct val="170000"/>
              </a:lnSpc>
              <a:buNone/>
            </a:pPr>
            <a:r>
              <a:rPr lang="el-GR" sz="1400" dirty="0">
                <a:latin typeface="Times New Roman" pitchFamily="18" charset="0"/>
                <a:cs typeface="Times New Roman" pitchFamily="18" charset="0"/>
              </a:rPr>
              <a:t>διάρκεια της νύχτας. Όταν έκανε ανατομή και στο</a:t>
            </a:r>
          </a:p>
          <a:p>
            <a:pPr algn="just">
              <a:lnSpc>
                <a:spcPct val="170000"/>
              </a:lnSpc>
              <a:buNone/>
            </a:pPr>
            <a:r>
              <a:rPr lang="el-GR" sz="1400" dirty="0">
                <a:latin typeface="Times New Roman" pitchFamily="18" charset="0"/>
                <a:cs typeface="Times New Roman" pitchFamily="18" charset="0"/>
              </a:rPr>
              <a:t>δικό τους σκύλο, ζήτησε διαζύγιο, εξαιρετικά</a:t>
            </a:r>
          </a:p>
          <a:p>
            <a:pPr algn="just">
              <a:lnSpc>
                <a:spcPct val="170000"/>
              </a:lnSpc>
              <a:buNone/>
            </a:pPr>
            <a:r>
              <a:rPr lang="el-GR" sz="1400" dirty="0">
                <a:latin typeface="Times New Roman" pitchFamily="18" charset="0"/>
                <a:cs typeface="Times New Roman" pitchFamily="18" charset="0"/>
              </a:rPr>
              <a:t>δύσκολο για Καθολική</a:t>
            </a:r>
            <a:endParaRPr lang="el-GR" sz="1400" dirty="0"/>
          </a:p>
        </p:txBody>
      </p:sp>
      <p:sp>
        <p:nvSpPr>
          <p:cNvPr id="4" name="3 - Θέση κειμένου"/>
          <p:cNvSpPr>
            <a:spLocks noGrp="1"/>
          </p:cNvSpPr>
          <p:nvPr>
            <p:ph type="body" sz="half" idx="2"/>
          </p:nvPr>
        </p:nvSpPr>
        <p:spPr>
          <a:xfrm>
            <a:off x="3347864" y="3645024"/>
            <a:ext cx="5616624" cy="504056"/>
          </a:xfrm>
        </p:spPr>
        <p:txBody>
          <a:bodyPr>
            <a:normAutofit fontScale="85000" lnSpcReduction="10000"/>
          </a:bodyPr>
          <a:lstStyle/>
          <a:p>
            <a:r>
              <a:rPr lang="el-GR" sz="2000" dirty="0">
                <a:latin typeface="Times New Roman" pitchFamily="18" charset="0"/>
                <a:cs typeface="Times New Roman" pitchFamily="18" charset="0"/>
              </a:rPr>
              <a:t>Οι κόρες του </a:t>
            </a:r>
            <a:r>
              <a:rPr lang="en-US" sz="2000" dirty="0">
                <a:latin typeface="Times New Roman" pitchFamily="18" charset="0"/>
                <a:cs typeface="Times New Roman" pitchFamily="18" charset="0"/>
              </a:rPr>
              <a:t>Jeanne-Henriette-Antoinette </a:t>
            </a:r>
            <a:r>
              <a:rPr lang="el-GR" sz="2000" dirty="0">
                <a:latin typeface="Times New Roman" pitchFamily="18" charset="0"/>
                <a:cs typeface="Times New Roman" pitchFamily="18" charset="0"/>
              </a:rPr>
              <a:t>και </a:t>
            </a:r>
            <a:r>
              <a:rPr lang="en-US" sz="2000" dirty="0">
                <a:latin typeface="Times New Roman" pitchFamily="18" charset="0"/>
                <a:cs typeface="Times New Roman" pitchFamily="18" charset="0"/>
              </a:rPr>
              <a:t>Marie-Louise</a:t>
            </a:r>
            <a:endParaRPr lang="el-GR" sz="2000" dirty="0">
              <a:latin typeface="Times New Roman" pitchFamily="18" charset="0"/>
              <a:cs typeface="Times New Roman" pitchFamily="18" charset="0"/>
            </a:endParaRPr>
          </a:p>
        </p:txBody>
      </p:sp>
      <p:pic>
        <p:nvPicPr>
          <p:cNvPr id="1026" name="Picture 2" descr="E:\Εικόνα18.jpg"/>
          <p:cNvPicPr>
            <a:picLocks noChangeAspect="1" noChangeArrowheads="1"/>
          </p:cNvPicPr>
          <p:nvPr/>
        </p:nvPicPr>
        <p:blipFill>
          <a:blip r:embed="rId2" cstate="print"/>
          <a:srcRect l="2061" t="1488" r="2061" b="1488"/>
          <a:stretch>
            <a:fillRect/>
          </a:stretch>
        </p:blipFill>
        <p:spPr bwMode="auto">
          <a:xfrm>
            <a:off x="3635896" y="116632"/>
            <a:ext cx="2497120" cy="3501008"/>
          </a:xfrm>
          <a:prstGeom prst="rect">
            <a:avLst/>
          </a:prstGeom>
          <a:noFill/>
        </p:spPr>
      </p:pic>
      <p:pic>
        <p:nvPicPr>
          <p:cNvPr id="5" name="Picture 2" descr="E:\Εικόνα51.jpg"/>
          <p:cNvPicPr>
            <a:picLocks noChangeAspect="1" noChangeArrowheads="1"/>
          </p:cNvPicPr>
          <p:nvPr/>
        </p:nvPicPr>
        <p:blipFill>
          <a:blip r:embed="rId3" cstate="print"/>
          <a:srcRect l="1896" t="1415" r="3791" b="5661"/>
          <a:stretch>
            <a:fillRect/>
          </a:stretch>
        </p:blipFill>
        <p:spPr bwMode="auto">
          <a:xfrm>
            <a:off x="323528" y="810747"/>
            <a:ext cx="2736304" cy="3611130"/>
          </a:xfrm>
          <a:prstGeom prst="rect">
            <a:avLst/>
          </a:prstGeom>
          <a:noFill/>
        </p:spPr>
      </p:pic>
      <p:pic>
        <p:nvPicPr>
          <p:cNvPr id="6" name="Picture 2" descr="E:\Εικόνα17.jpg"/>
          <p:cNvPicPr>
            <a:picLocks noChangeAspect="1" noChangeArrowheads="1"/>
          </p:cNvPicPr>
          <p:nvPr/>
        </p:nvPicPr>
        <p:blipFill>
          <a:blip r:embed="rId4" cstate="print"/>
          <a:srcRect l="1901" t="1488" r="3803" b="1488"/>
          <a:stretch>
            <a:fillRect/>
          </a:stretch>
        </p:blipFill>
        <p:spPr bwMode="auto">
          <a:xfrm>
            <a:off x="6300192" y="116632"/>
            <a:ext cx="2643824" cy="3475096"/>
          </a:xfrm>
          <a:prstGeom prst="rect">
            <a:avLst/>
          </a:prstGeom>
          <a:noFill/>
        </p:spPr>
      </p:pic>
      <p:sp>
        <p:nvSpPr>
          <p:cNvPr id="8" name="7 - Ορθογώνιο"/>
          <p:cNvSpPr/>
          <p:nvPr/>
        </p:nvSpPr>
        <p:spPr>
          <a:xfrm>
            <a:off x="179512" y="4437112"/>
            <a:ext cx="4824536" cy="2354491"/>
          </a:xfrm>
          <a:prstGeom prst="rect">
            <a:avLst/>
          </a:prstGeom>
        </p:spPr>
        <p:txBody>
          <a:bodyPr wrap="square">
            <a:spAutoFit/>
          </a:bodyPr>
          <a:lstStyle/>
          <a:p>
            <a:pPr>
              <a:lnSpc>
                <a:spcPct val="150000"/>
              </a:lnSpc>
            </a:pPr>
            <a:r>
              <a:rPr lang="el-GR" sz="1400" dirty="0">
                <a:latin typeface="Times New Roman" pitchFamily="18" charset="0"/>
                <a:cs typeface="Times New Roman" pitchFamily="18" charset="0"/>
              </a:rPr>
              <a:t>Ο </a:t>
            </a:r>
            <a:r>
              <a:rPr lang="en-US" sz="1400" dirty="0">
                <a:latin typeface="Times New Roman" pitchFamily="18" charset="0"/>
                <a:cs typeface="Times New Roman" pitchFamily="18" charset="0"/>
              </a:rPr>
              <a:t>Bernard </a:t>
            </a:r>
            <a:r>
              <a:rPr lang="el-GR" sz="1400" dirty="0">
                <a:latin typeface="Times New Roman" pitchFamily="18" charset="0"/>
                <a:cs typeface="Times New Roman" pitchFamily="18" charset="0"/>
              </a:rPr>
              <a:t>και οι άλλοι συνάδελφοί του φυσιολόγοι, όπως ο</a:t>
            </a:r>
            <a:r>
              <a:rPr lang="en-US" sz="1400" dirty="0">
                <a:latin typeface="Times New Roman" pitchFamily="18" charset="0"/>
                <a:cs typeface="Times New Roman" pitchFamily="18" charset="0"/>
              </a:rPr>
              <a:t> Charles Richet </a:t>
            </a:r>
            <a:r>
              <a:rPr lang="el-GR" sz="1400" dirty="0">
                <a:latin typeface="Times New Roman" pitchFamily="18" charset="0"/>
                <a:cs typeface="Times New Roman" pitchFamily="18" charset="0"/>
              </a:rPr>
              <a:t>στη Γαλλία και ο </a:t>
            </a:r>
            <a:r>
              <a:rPr lang="en-US" sz="1400" dirty="0">
                <a:latin typeface="Times New Roman" pitchFamily="18" charset="0"/>
                <a:cs typeface="Times New Roman" pitchFamily="18" charset="0"/>
              </a:rPr>
              <a:t>Michael Foster </a:t>
            </a:r>
            <a:r>
              <a:rPr lang="el-GR" sz="1400" dirty="0">
                <a:latin typeface="Times New Roman" pitchFamily="18" charset="0"/>
                <a:cs typeface="Times New Roman" pitchFamily="18" charset="0"/>
              </a:rPr>
              <a:t>στην Αγγλία κατακρίθηκαν δριμύτατα για τις ανατομές σε ζωντανά ζώα, ιδιαίτερα σκύλους</a:t>
            </a:r>
            <a:r>
              <a:rPr lang="en-US" sz="1400" dirty="0">
                <a:latin typeface="Times New Roman" pitchFamily="18" charset="0"/>
                <a:cs typeface="Times New Roman" pitchFamily="18" charset="0"/>
              </a:rPr>
              <a:t>. </a:t>
            </a:r>
            <a:r>
              <a:rPr lang="el-GR" sz="1400" dirty="0">
                <a:latin typeface="Times New Roman" pitchFamily="18" charset="0"/>
                <a:cs typeface="Times New Roman" pitchFamily="18" charset="0"/>
              </a:rPr>
              <a:t>Οι ενάντιοι στις ζωοτομίες εισχωρούσαν στις διαλέξεις του</a:t>
            </a:r>
            <a:r>
              <a:rPr lang="en-US" sz="1400" dirty="0">
                <a:latin typeface="Times New Roman" pitchFamily="18" charset="0"/>
                <a:cs typeface="Times New Roman" pitchFamily="18" charset="0"/>
              </a:rPr>
              <a:t> Magendie </a:t>
            </a:r>
            <a:r>
              <a:rPr lang="el-GR" sz="1400" dirty="0">
                <a:latin typeface="Times New Roman" pitchFamily="18" charset="0"/>
                <a:cs typeface="Times New Roman" pitchFamily="18" charset="0"/>
              </a:rPr>
              <a:t>στο Παρίσι, όπου έκανε ανατομές σε σκύλους χωρίς αναισθητικό, φωνάζοντας «Σιωπή, φτωχό ζώο!» ενώ εκείνος εργαζόταν</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F0A8F97-6F03-45B1-2973-A6D9CD1F2392}"/>
              </a:ext>
            </a:extLst>
          </p:cNvPr>
          <p:cNvSpPr>
            <a:spLocks noGrp="1"/>
          </p:cNvSpPr>
          <p:nvPr>
            <p:ph type="title"/>
          </p:nvPr>
        </p:nvSpPr>
        <p:spPr/>
        <p:txBody>
          <a:bodyPr>
            <a:normAutofit/>
          </a:bodyPr>
          <a:lstStyle/>
          <a:p>
            <a:r>
              <a:rPr lang="el-GR" sz="2800" b="1" dirty="0">
                <a:latin typeface="Times New Roman" pitchFamily="18" charset="0"/>
                <a:cs typeface="Times New Roman" pitchFamily="18" charset="0"/>
              </a:rPr>
              <a:t>ΤΟ ΑΓΑΛΜΑ ΤΟΥ</a:t>
            </a:r>
            <a:r>
              <a:rPr lang="en-US" sz="2800" b="1" dirty="0">
                <a:latin typeface="Times New Roman" pitchFamily="18" charset="0"/>
                <a:cs typeface="Times New Roman" pitchFamily="18" charset="0"/>
              </a:rPr>
              <a:t> BALTO </a:t>
            </a:r>
            <a:r>
              <a:rPr lang="el-GR" sz="2800" b="1" dirty="0">
                <a:latin typeface="Times New Roman" pitchFamily="18" charset="0"/>
                <a:cs typeface="Times New Roman" pitchFamily="18" charset="0"/>
              </a:rPr>
              <a:t>ΣΤΟ </a:t>
            </a:r>
            <a:r>
              <a:rPr lang="en-US" sz="2800" b="1" dirty="0">
                <a:latin typeface="Times New Roman" pitchFamily="18" charset="0"/>
                <a:cs typeface="Times New Roman" pitchFamily="18" charset="0"/>
              </a:rPr>
              <a:t>CENTRAL PARK, </a:t>
            </a:r>
            <a:r>
              <a:rPr lang="el-GR" sz="2800" b="1" dirty="0">
                <a:latin typeface="Times New Roman" pitchFamily="18" charset="0"/>
                <a:cs typeface="Times New Roman" pitchFamily="18" charset="0"/>
              </a:rPr>
              <a:t>ΝΕΑ ΥΟΡΚΗ </a:t>
            </a:r>
            <a:endParaRPr lang="el-GR" sz="2800" dirty="0"/>
          </a:p>
        </p:txBody>
      </p:sp>
      <p:pic>
        <p:nvPicPr>
          <p:cNvPr id="7" name="Picture 2" descr="E:\BALDO THE DOG 2 20151221_154253_74754.jpg">
            <a:extLst>
              <a:ext uri="{FF2B5EF4-FFF2-40B4-BE49-F238E27FC236}">
                <a16:creationId xmlns:a16="http://schemas.microsoft.com/office/drawing/2014/main" id="{83858CF2-D2E4-23CD-387A-73505504B739}"/>
              </a:ext>
            </a:extLst>
          </p:cNvPr>
          <p:cNvPicPr>
            <a:picLocks noChangeAspect="1" noChangeArrowheads="1"/>
          </p:cNvPicPr>
          <p:nvPr/>
        </p:nvPicPr>
        <p:blipFill>
          <a:blip r:embed="rId2" cstate="print"/>
          <a:srcRect b="13353"/>
          <a:stretch>
            <a:fillRect/>
          </a:stretch>
        </p:blipFill>
        <p:spPr bwMode="auto">
          <a:xfrm>
            <a:off x="1178203" y="1754505"/>
            <a:ext cx="3393797" cy="4752528"/>
          </a:xfrm>
          <a:prstGeom prst="rect">
            <a:avLst/>
          </a:prstGeom>
          <a:noFill/>
        </p:spPr>
      </p:pic>
      <p:pic>
        <p:nvPicPr>
          <p:cNvPr id="9" name="Picture 2" descr="E:\BALDO THE DOG 1.jpg">
            <a:extLst>
              <a:ext uri="{FF2B5EF4-FFF2-40B4-BE49-F238E27FC236}">
                <a16:creationId xmlns:a16="http://schemas.microsoft.com/office/drawing/2014/main" id="{EFA1A466-0E08-C934-B688-F86B66DA7E27}"/>
              </a:ext>
            </a:extLst>
          </p:cNvPr>
          <p:cNvPicPr>
            <a:picLocks noChangeAspect="1" noChangeArrowheads="1"/>
          </p:cNvPicPr>
          <p:nvPr/>
        </p:nvPicPr>
        <p:blipFill>
          <a:blip r:embed="rId3" cstate="print"/>
          <a:srcRect/>
          <a:stretch>
            <a:fillRect/>
          </a:stretch>
        </p:blipFill>
        <p:spPr bwMode="auto">
          <a:xfrm>
            <a:off x="4716016" y="1232312"/>
            <a:ext cx="3019321" cy="5367683"/>
          </a:xfrm>
          <a:prstGeom prst="rect">
            <a:avLst/>
          </a:prstGeom>
          <a:noFill/>
        </p:spPr>
      </p:pic>
    </p:spTree>
    <p:extLst>
      <p:ext uri="{BB962C8B-B14F-4D97-AF65-F5344CB8AC3E}">
        <p14:creationId xmlns:p14="http://schemas.microsoft.com/office/powerpoint/2010/main" val="12427669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5E373-D960-7C12-19F2-BF72A30C5D3D}"/>
            </a:ext>
          </a:extLst>
        </p:cNvPr>
        <p:cNvGrpSpPr/>
        <p:nvPr/>
      </p:nvGrpSpPr>
      <p:grpSpPr>
        <a:xfrm>
          <a:off x="0" y="0"/>
          <a:ext cx="0" cy="0"/>
          <a:chOff x="0" y="0"/>
          <a:chExt cx="0" cy="0"/>
        </a:xfrm>
      </p:grpSpPr>
      <p:sp>
        <p:nvSpPr>
          <p:cNvPr id="2" name="1 - Τίτλος">
            <a:extLst>
              <a:ext uri="{FF2B5EF4-FFF2-40B4-BE49-F238E27FC236}">
                <a16:creationId xmlns:a16="http://schemas.microsoft.com/office/drawing/2014/main" id="{B0E111BD-1853-672F-EA1A-FAB402520789}"/>
              </a:ext>
            </a:extLst>
          </p:cNvPr>
          <p:cNvSpPr>
            <a:spLocks noGrp="1"/>
          </p:cNvSpPr>
          <p:nvPr>
            <p:ph type="title"/>
          </p:nvPr>
        </p:nvSpPr>
        <p:spPr>
          <a:xfrm>
            <a:off x="251519" y="180130"/>
            <a:ext cx="8700207" cy="980304"/>
          </a:xfrm>
        </p:spPr>
        <p:txBody>
          <a:bodyPr>
            <a:normAutofit fontScale="90000"/>
          </a:bodyPr>
          <a:lstStyle/>
          <a:p>
            <a:r>
              <a:rPr lang="el-GR" sz="3200" b="1" dirty="0">
                <a:latin typeface="Times New Roman" pitchFamily="18" charset="0"/>
                <a:cs typeface="Times New Roman" pitchFamily="18" charset="0"/>
              </a:rPr>
              <a:t>ΤΟ ΑΓΑΛΜΑ ΤΟΥ</a:t>
            </a:r>
            <a:r>
              <a:rPr lang="en-US" sz="3200" b="1" dirty="0">
                <a:latin typeface="Times New Roman" pitchFamily="18" charset="0"/>
                <a:cs typeface="Times New Roman" pitchFamily="18" charset="0"/>
              </a:rPr>
              <a:t> BAL</a:t>
            </a:r>
            <a:r>
              <a:rPr lang="el-GR" sz="3200" b="1" dirty="0">
                <a:latin typeface="Times New Roman" pitchFamily="18" charset="0"/>
                <a:cs typeface="Times New Roman" pitchFamily="18" charset="0"/>
              </a:rPr>
              <a:t>Τ</a:t>
            </a:r>
            <a:r>
              <a:rPr lang="en-US" sz="3200" b="1" dirty="0">
                <a:latin typeface="Times New Roman" pitchFamily="18" charset="0"/>
                <a:cs typeface="Times New Roman" pitchFamily="18" charset="0"/>
              </a:rPr>
              <a:t>O </a:t>
            </a:r>
            <a:r>
              <a:rPr lang="el-GR" sz="3200" b="1" dirty="0">
                <a:latin typeface="Times New Roman" pitchFamily="18" charset="0"/>
                <a:cs typeface="Times New Roman" pitchFamily="18" charset="0"/>
              </a:rPr>
              <a:t>ΣΤΟ </a:t>
            </a:r>
            <a:r>
              <a:rPr lang="en-US" sz="3200" b="1" dirty="0">
                <a:latin typeface="Times New Roman" pitchFamily="18" charset="0"/>
                <a:cs typeface="Times New Roman" pitchFamily="18" charset="0"/>
              </a:rPr>
              <a:t>CENTRAL PARK, </a:t>
            </a:r>
            <a:r>
              <a:rPr lang="el-GR" sz="3200" b="1" dirty="0">
                <a:latin typeface="Times New Roman" pitchFamily="18" charset="0"/>
                <a:cs typeface="Times New Roman" pitchFamily="18" charset="0"/>
              </a:rPr>
              <a:t>ΝΕΑ ΥΟΡΚΗ </a:t>
            </a:r>
            <a:endParaRPr lang="el-GR" sz="3200" dirty="0"/>
          </a:p>
        </p:txBody>
      </p:sp>
      <p:pic>
        <p:nvPicPr>
          <p:cNvPr id="7" name="Εικόνα 6" descr="Εικόνα που περιέχει εξωτερικός χώρος/ύπαιθρος, πλάκα, άγαλμα, ουρανός&#10;&#10;Το περιεχόμενο που δημιουργείται από AI ενδέχεται να είναι εσφαλμένο.">
            <a:extLst>
              <a:ext uri="{FF2B5EF4-FFF2-40B4-BE49-F238E27FC236}">
                <a16:creationId xmlns:a16="http://schemas.microsoft.com/office/drawing/2014/main" id="{ABB888D6-3038-9A63-CC7C-8EE1305067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9620" y="1113869"/>
            <a:ext cx="4181450" cy="5578054"/>
          </a:xfrm>
          <a:prstGeom prst="rect">
            <a:avLst/>
          </a:prstGeom>
        </p:spPr>
      </p:pic>
      <p:pic>
        <p:nvPicPr>
          <p:cNvPr id="8" name="Picture 2" descr="C:\Users\User\Documents\2016 ΜΑΘΗΜΑ 7 69 balto-3.png">
            <a:extLst>
              <a:ext uri="{FF2B5EF4-FFF2-40B4-BE49-F238E27FC236}">
                <a16:creationId xmlns:a16="http://schemas.microsoft.com/office/drawing/2014/main" id="{E661B7C2-910A-8A92-259D-09E7DB7DA0DE}"/>
              </a:ext>
            </a:extLst>
          </p:cNvPr>
          <p:cNvPicPr>
            <a:picLocks noChangeAspect="1" noChangeArrowheads="1"/>
          </p:cNvPicPr>
          <p:nvPr/>
        </p:nvPicPr>
        <p:blipFill>
          <a:blip r:embed="rId3" cstate="print"/>
          <a:srcRect/>
          <a:stretch>
            <a:fillRect/>
          </a:stretch>
        </p:blipFill>
        <p:spPr bwMode="auto">
          <a:xfrm>
            <a:off x="234886" y="4542592"/>
            <a:ext cx="4913126" cy="2135278"/>
          </a:xfrm>
          <a:prstGeom prst="rect">
            <a:avLst/>
          </a:prstGeom>
          <a:noFill/>
        </p:spPr>
      </p:pic>
      <p:pic>
        <p:nvPicPr>
          <p:cNvPr id="9" name="Picture 2" descr="C:\Users\User\Documents\2016 ΜΑΘΗΜΑ 7 61 Central_Park,_New_York_City,_1901.jpg">
            <a:extLst>
              <a:ext uri="{FF2B5EF4-FFF2-40B4-BE49-F238E27FC236}">
                <a16:creationId xmlns:a16="http://schemas.microsoft.com/office/drawing/2014/main" id="{D807CB00-7967-1DA4-2F80-429D8A1B36C1}"/>
              </a:ext>
            </a:extLst>
          </p:cNvPr>
          <p:cNvPicPr>
            <a:picLocks noChangeAspect="1" noChangeArrowheads="1"/>
          </p:cNvPicPr>
          <p:nvPr/>
        </p:nvPicPr>
        <p:blipFill>
          <a:blip r:embed="rId4" cstate="print"/>
          <a:srcRect/>
          <a:stretch>
            <a:fillRect/>
          </a:stretch>
        </p:blipFill>
        <p:spPr bwMode="auto">
          <a:xfrm>
            <a:off x="492117" y="1357190"/>
            <a:ext cx="3995101" cy="2988646"/>
          </a:xfrm>
          <a:prstGeom prst="rect">
            <a:avLst/>
          </a:prstGeom>
          <a:noFill/>
        </p:spPr>
      </p:pic>
    </p:spTree>
    <p:extLst>
      <p:ext uri="{BB962C8B-B14F-4D97-AF65-F5344CB8AC3E}">
        <p14:creationId xmlns:p14="http://schemas.microsoft.com/office/powerpoint/2010/main" val="5279966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CE46E-B639-AFA0-B204-C0A78E814387}"/>
            </a:ext>
          </a:extLst>
        </p:cNvPr>
        <p:cNvGrpSpPr/>
        <p:nvPr/>
      </p:nvGrpSpPr>
      <p:grpSpPr>
        <a:xfrm>
          <a:off x="0" y="0"/>
          <a:ext cx="0" cy="0"/>
          <a:chOff x="0" y="0"/>
          <a:chExt cx="0" cy="0"/>
        </a:xfrm>
      </p:grpSpPr>
      <p:sp>
        <p:nvSpPr>
          <p:cNvPr id="4" name="3 - Τίτλος">
            <a:extLst>
              <a:ext uri="{FF2B5EF4-FFF2-40B4-BE49-F238E27FC236}">
                <a16:creationId xmlns:a16="http://schemas.microsoft.com/office/drawing/2014/main" id="{C582D407-B898-3275-985E-C49A81DE60CC}"/>
              </a:ext>
            </a:extLst>
          </p:cNvPr>
          <p:cNvSpPr>
            <a:spLocks noGrp="1"/>
          </p:cNvSpPr>
          <p:nvPr>
            <p:ph type="title"/>
          </p:nvPr>
        </p:nvSpPr>
        <p:spPr>
          <a:xfrm>
            <a:off x="0" y="0"/>
            <a:ext cx="4355976" cy="476672"/>
          </a:xfrm>
        </p:spPr>
        <p:txBody>
          <a:bodyPr>
            <a:normAutofit fontScale="90000"/>
          </a:bodyPr>
          <a:lstStyle/>
          <a:p>
            <a:r>
              <a:rPr lang="el-GR" sz="2800" b="1" dirty="0">
                <a:latin typeface="Times New Roman" pitchFamily="18" charset="0"/>
                <a:cs typeface="Times New Roman" pitchFamily="18" charset="0"/>
              </a:rPr>
              <a:t>Η ΦΗΜΗ ΤΟΥ </a:t>
            </a:r>
            <a:r>
              <a:rPr lang="en-US" sz="2800" b="1" dirty="0">
                <a:latin typeface="Times New Roman" pitchFamily="18" charset="0"/>
                <a:cs typeface="Times New Roman" pitchFamily="18" charset="0"/>
              </a:rPr>
              <a:t>BALTO</a:t>
            </a:r>
            <a:endParaRPr lang="el-GR" sz="2800" b="1" dirty="0">
              <a:latin typeface="Times New Roman" pitchFamily="18" charset="0"/>
              <a:cs typeface="Times New Roman" pitchFamily="18" charset="0"/>
            </a:endParaRPr>
          </a:p>
        </p:txBody>
      </p:sp>
      <p:sp>
        <p:nvSpPr>
          <p:cNvPr id="5" name="4 - Θέση περιεχομένου">
            <a:extLst>
              <a:ext uri="{FF2B5EF4-FFF2-40B4-BE49-F238E27FC236}">
                <a16:creationId xmlns:a16="http://schemas.microsoft.com/office/drawing/2014/main" id="{4D079D1D-5030-8303-EC38-F3BEE0A93A20}"/>
              </a:ext>
            </a:extLst>
          </p:cNvPr>
          <p:cNvSpPr>
            <a:spLocks noGrp="1"/>
          </p:cNvSpPr>
          <p:nvPr>
            <p:ph idx="1"/>
          </p:nvPr>
        </p:nvSpPr>
        <p:spPr>
          <a:xfrm>
            <a:off x="4283968" y="519404"/>
            <a:ext cx="4860032" cy="6149955"/>
          </a:xfrm>
        </p:spPr>
        <p:txBody>
          <a:bodyPr>
            <a:noAutofit/>
          </a:bodyPr>
          <a:lstStyle/>
          <a:p>
            <a:pPr marL="0" indent="0">
              <a:buNone/>
            </a:pPr>
            <a:r>
              <a:rPr lang="el-GR" sz="2400" dirty="0">
                <a:latin typeface="Times New Roman" pitchFamily="18" charset="0"/>
                <a:cs typeface="Times New Roman" pitchFamily="18" charset="0"/>
              </a:rPr>
              <a:t>Ο </a:t>
            </a:r>
            <a:r>
              <a:rPr lang="en-US" sz="2400" dirty="0">
                <a:latin typeface="Times New Roman" pitchFamily="18" charset="0"/>
                <a:cs typeface="Times New Roman" pitchFamily="18" charset="0"/>
              </a:rPr>
              <a:t>Balto</a:t>
            </a:r>
            <a:r>
              <a:rPr lang="el-GR" sz="2400" dirty="0">
                <a:latin typeface="Times New Roman" pitchFamily="18" charset="0"/>
                <a:cs typeface="Times New Roman" pitchFamily="18" charset="0"/>
              </a:rPr>
              <a:t> έγινε σύμβολο για όλους τους </a:t>
            </a:r>
            <a:r>
              <a:rPr lang="en-US" sz="2400" dirty="0">
                <a:latin typeface="Times New Roman" pitchFamily="18" charset="0"/>
                <a:cs typeface="Times New Roman" pitchFamily="18" charset="0"/>
              </a:rPr>
              <a:t>husky </a:t>
            </a:r>
            <a:r>
              <a:rPr lang="el-GR" sz="2400" dirty="0">
                <a:latin typeface="Times New Roman" pitchFamily="18" charset="0"/>
                <a:cs typeface="Times New Roman" pitchFamily="18" charset="0"/>
              </a:rPr>
              <a:t>του «Δρόμου του Ελέους» όπως ονομάσθηκε η επιχείρηση διάσωσης των παιδιών της </a:t>
            </a:r>
            <a:r>
              <a:rPr lang="en-US" sz="2400" dirty="0">
                <a:latin typeface="Times New Roman" pitchFamily="18" charset="0"/>
                <a:cs typeface="Times New Roman" pitchFamily="18" charset="0"/>
              </a:rPr>
              <a:t>Nome</a:t>
            </a:r>
          </a:p>
        </p:txBody>
      </p:sp>
      <p:pic>
        <p:nvPicPr>
          <p:cNvPr id="6" name="Picture 2" descr="E:\6499334-M.jpg">
            <a:extLst>
              <a:ext uri="{FF2B5EF4-FFF2-40B4-BE49-F238E27FC236}">
                <a16:creationId xmlns:a16="http://schemas.microsoft.com/office/drawing/2014/main" id="{EF5803E9-3AE7-657C-6B91-CA7CEA8F6A78}"/>
              </a:ext>
            </a:extLst>
          </p:cNvPr>
          <p:cNvPicPr>
            <a:picLocks noChangeAspect="1" noChangeArrowheads="1"/>
          </p:cNvPicPr>
          <p:nvPr/>
        </p:nvPicPr>
        <p:blipFill>
          <a:blip r:embed="rId2" cstate="print"/>
          <a:srcRect/>
          <a:stretch>
            <a:fillRect/>
          </a:stretch>
        </p:blipFill>
        <p:spPr bwMode="auto">
          <a:xfrm>
            <a:off x="2247939" y="519405"/>
            <a:ext cx="1588572" cy="2471113"/>
          </a:xfrm>
          <a:prstGeom prst="rect">
            <a:avLst/>
          </a:prstGeom>
          <a:noFill/>
        </p:spPr>
      </p:pic>
      <p:pic>
        <p:nvPicPr>
          <p:cNvPr id="7" name="Picture 2" descr="C:\Users\User\Documents\2016 ΜΑΘΗΜΑ 7 11.jpg">
            <a:extLst>
              <a:ext uri="{FF2B5EF4-FFF2-40B4-BE49-F238E27FC236}">
                <a16:creationId xmlns:a16="http://schemas.microsoft.com/office/drawing/2014/main" id="{D2D7F52E-6448-F708-D4C6-707C3FEB2D32}"/>
              </a:ext>
            </a:extLst>
          </p:cNvPr>
          <p:cNvPicPr>
            <a:picLocks noChangeAspect="1" noChangeArrowheads="1"/>
          </p:cNvPicPr>
          <p:nvPr/>
        </p:nvPicPr>
        <p:blipFill>
          <a:blip r:embed="rId3" cstate="print"/>
          <a:srcRect/>
          <a:stretch>
            <a:fillRect/>
          </a:stretch>
        </p:blipFill>
        <p:spPr bwMode="auto">
          <a:xfrm>
            <a:off x="1054832" y="3212977"/>
            <a:ext cx="2365039" cy="3482586"/>
          </a:xfrm>
          <a:prstGeom prst="rect">
            <a:avLst/>
          </a:prstGeom>
          <a:noFill/>
        </p:spPr>
      </p:pic>
      <p:pic>
        <p:nvPicPr>
          <p:cNvPr id="8" name="Picture 2" descr="E:\6798578-M.jpg">
            <a:extLst>
              <a:ext uri="{FF2B5EF4-FFF2-40B4-BE49-F238E27FC236}">
                <a16:creationId xmlns:a16="http://schemas.microsoft.com/office/drawing/2014/main" id="{6D39721F-12E2-22B2-8EAD-715C7EF8E769}"/>
              </a:ext>
            </a:extLst>
          </p:cNvPr>
          <p:cNvPicPr>
            <a:picLocks noChangeAspect="1" noChangeArrowheads="1"/>
          </p:cNvPicPr>
          <p:nvPr/>
        </p:nvPicPr>
        <p:blipFill>
          <a:blip r:embed="rId4" cstate="print"/>
          <a:srcRect/>
          <a:stretch>
            <a:fillRect/>
          </a:stretch>
        </p:blipFill>
        <p:spPr bwMode="auto">
          <a:xfrm>
            <a:off x="179512" y="476672"/>
            <a:ext cx="1815610" cy="2592288"/>
          </a:xfrm>
          <a:prstGeom prst="rect">
            <a:avLst/>
          </a:prstGeom>
          <a:noFill/>
        </p:spPr>
      </p:pic>
      <p:pic>
        <p:nvPicPr>
          <p:cNvPr id="9" name="Picture 2" descr="C:\Users\User\Documents\2016 ΜΑΘΗΜΑ 7 68 balto-true-story-big.jpg">
            <a:extLst>
              <a:ext uri="{FF2B5EF4-FFF2-40B4-BE49-F238E27FC236}">
                <a16:creationId xmlns:a16="http://schemas.microsoft.com/office/drawing/2014/main" id="{50D9FE2E-49BB-A73D-40B0-9AA4B50C49B4}"/>
              </a:ext>
            </a:extLst>
          </p:cNvPr>
          <p:cNvPicPr>
            <a:picLocks noChangeAspect="1" noChangeArrowheads="1"/>
          </p:cNvPicPr>
          <p:nvPr/>
        </p:nvPicPr>
        <p:blipFill>
          <a:blip r:embed="rId5" cstate="print"/>
          <a:srcRect l="1319" t="660" r="1111" b="1458"/>
          <a:stretch>
            <a:fillRect/>
          </a:stretch>
        </p:blipFill>
        <p:spPr bwMode="auto">
          <a:xfrm>
            <a:off x="4283968" y="2259925"/>
            <a:ext cx="4638954" cy="4383337"/>
          </a:xfrm>
          <a:prstGeom prst="rect">
            <a:avLst/>
          </a:prstGeom>
          <a:noFill/>
        </p:spPr>
      </p:pic>
    </p:spTree>
    <p:extLst>
      <p:ext uri="{BB962C8B-B14F-4D97-AF65-F5344CB8AC3E}">
        <p14:creationId xmlns:p14="http://schemas.microsoft.com/office/powerpoint/2010/main" val="5245574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a:extLst>
              <a:ext uri="{FF2B5EF4-FFF2-40B4-BE49-F238E27FC236}">
                <a16:creationId xmlns:a16="http://schemas.microsoft.com/office/drawing/2014/main" id="{4E448219-CDF1-3A3D-3D6F-0465579DE2A5}"/>
              </a:ext>
            </a:extLst>
          </p:cNvPr>
          <p:cNvSpPr>
            <a:spLocks noGrp="1"/>
          </p:cNvSpPr>
          <p:nvPr>
            <p:ph type="title"/>
          </p:nvPr>
        </p:nvSpPr>
        <p:spPr/>
        <p:txBody>
          <a:bodyPr>
            <a:normAutofit/>
          </a:bodyPr>
          <a:lstStyle/>
          <a:p>
            <a:r>
              <a:rPr lang="el-GR" sz="2800" b="1" dirty="0">
                <a:latin typeface="Times New Roman" panose="02020603050405020304" pitchFamily="18" charset="0"/>
                <a:cs typeface="Times New Roman" panose="02020603050405020304" pitchFamily="18" charset="0"/>
              </a:rPr>
              <a:t>ΤΟ ΤΕΛΟΣ ΤΟΥ </a:t>
            </a:r>
            <a:r>
              <a:rPr lang="en-US" sz="2800" b="1" dirty="0">
                <a:latin typeface="Times New Roman" panose="02020603050405020304" pitchFamily="18" charset="0"/>
                <a:cs typeface="Times New Roman" panose="02020603050405020304" pitchFamily="18" charset="0"/>
              </a:rPr>
              <a:t>BALTO </a:t>
            </a:r>
            <a:r>
              <a:rPr lang="el-GR" sz="2800" b="1" dirty="0">
                <a:latin typeface="Times New Roman" panose="02020603050405020304" pitchFamily="18" charset="0"/>
                <a:cs typeface="Times New Roman" panose="02020603050405020304" pitchFamily="18" charset="0"/>
              </a:rPr>
              <a:t>ΣΤΟ </a:t>
            </a:r>
            <a:r>
              <a:rPr lang="en-US" sz="2800" b="1" dirty="0">
                <a:latin typeface="Times New Roman" panose="02020603050405020304" pitchFamily="18" charset="0"/>
                <a:cs typeface="Times New Roman" panose="02020603050405020304" pitchFamily="18" charset="0"/>
              </a:rPr>
              <a:t>CLEVELAND</a:t>
            </a:r>
            <a:endParaRPr lang="el-GR" sz="2800" b="1" dirty="0">
              <a:latin typeface="Times New Roman" panose="02020603050405020304" pitchFamily="18" charset="0"/>
              <a:cs typeface="Times New Roman" panose="02020603050405020304" pitchFamily="18" charset="0"/>
            </a:endParaRPr>
          </a:p>
        </p:txBody>
      </p:sp>
      <p:pic>
        <p:nvPicPr>
          <p:cNvPr id="4" name="Picture 2" descr="E:\220px-Balto_CLE.JPG">
            <a:extLst>
              <a:ext uri="{FF2B5EF4-FFF2-40B4-BE49-F238E27FC236}">
                <a16:creationId xmlns:a16="http://schemas.microsoft.com/office/drawing/2014/main" id="{03A7AF57-3D0C-262A-F07C-16C6B01685A8}"/>
              </a:ext>
            </a:extLst>
          </p:cNvPr>
          <p:cNvPicPr>
            <a:picLocks noChangeAspect="1" noChangeArrowheads="1"/>
          </p:cNvPicPr>
          <p:nvPr/>
        </p:nvPicPr>
        <p:blipFill>
          <a:blip r:embed="rId2" cstate="print"/>
          <a:srcRect/>
          <a:stretch>
            <a:fillRect/>
          </a:stretch>
        </p:blipFill>
        <p:spPr bwMode="auto">
          <a:xfrm>
            <a:off x="323528" y="1830767"/>
            <a:ext cx="6336704" cy="4752528"/>
          </a:xfrm>
          <a:prstGeom prst="rect">
            <a:avLst/>
          </a:prstGeom>
          <a:noFill/>
        </p:spPr>
      </p:pic>
      <p:pic>
        <p:nvPicPr>
          <p:cNvPr id="5" name="Picture 2" descr="E:\Balto_Web_1.jpg">
            <a:extLst>
              <a:ext uri="{FF2B5EF4-FFF2-40B4-BE49-F238E27FC236}">
                <a16:creationId xmlns:a16="http://schemas.microsoft.com/office/drawing/2014/main" id="{78205F50-1252-C7B4-ED9C-701B9A9EE965}"/>
              </a:ext>
            </a:extLst>
          </p:cNvPr>
          <p:cNvPicPr>
            <a:picLocks noChangeAspect="1" noChangeArrowheads="1"/>
          </p:cNvPicPr>
          <p:nvPr/>
        </p:nvPicPr>
        <p:blipFill>
          <a:blip r:embed="rId3" cstate="print"/>
          <a:srcRect/>
          <a:stretch>
            <a:fillRect/>
          </a:stretch>
        </p:blipFill>
        <p:spPr bwMode="auto">
          <a:xfrm>
            <a:off x="6012160" y="1649386"/>
            <a:ext cx="2881066" cy="1779614"/>
          </a:xfrm>
          <a:prstGeom prst="rect">
            <a:avLst/>
          </a:prstGeom>
          <a:noFill/>
        </p:spPr>
      </p:pic>
    </p:spTree>
    <p:extLst>
      <p:ext uri="{BB962C8B-B14F-4D97-AF65-F5344CB8AC3E}">
        <p14:creationId xmlns:p14="http://schemas.microsoft.com/office/powerpoint/2010/main" val="20748091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586ABDE-AE82-2185-AF25-8D18B0B4B5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980728"/>
            <a:ext cx="4762500" cy="5657850"/>
          </a:xfrm>
          <a:prstGeom prst="rect">
            <a:avLst/>
          </a:prstGeom>
        </p:spPr>
      </p:pic>
      <p:pic>
        <p:nvPicPr>
          <p:cNvPr id="2" name="Balto-Cleveland_Public_Square_parade,_March_19,_1927.webm.720p.vp9">
            <a:hlinkClick r:id="" action="ppaction://media"/>
            <a:extLst>
              <a:ext uri="{FF2B5EF4-FFF2-40B4-BE49-F238E27FC236}">
                <a16:creationId xmlns:a16="http://schemas.microsoft.com/office/drawing/2014/main" id="{DB7D9FD8-628E-2E67-2514-B4F7A496D5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72788" y="3933056"/>
            <a:ext cx="3402470" cy="2494471"/>
          </a:xfrm>
          <a:prstGeom prst="rect">
            <a:avLst/>
          </a:prstGeom>
        </p:spPr>
      </p:pic>
      <p:pic>
        <p:nvPicPr>
          <p:cNvPr id="5" name="Εικόνα 4">
            <a:extLst>
              <a:ext uri="{FF2B5EF4-FFF2-40B4-BE49-F238E27FC236}">
                <a16:creationId xmlns:a16="http://schemas.microsoft.com/office/drawing/2014/main" id="{C5A37C7E-210A-7428-D64B-E073BE40B2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2080" y="983297"/>
            <a:ext cx="3563887" cy="2672915"/>
          </a:xfrm>
          <a:prstGeom prst="rect">
            <a:avLst/>
          </a:prstGeom>
        </p:spPr>
      </p:pic>
      <p:sp>
        <p:nvSpPr>
          <p:cNvPr id="6" name="Τίτλος 5">
            <a:extLst>
              <a:ext uri="{FF2B5EF4-FFF2-40B4-BE49-F238E27FC236}">
                <a16:creationId xmlns:a16="http://schemas.microsoft.com/office/drawing/2014/main" id="{FD6D0DFC-962F-6C40-58C9-7336944516D0}"/>
              </a:ext>
            </a:extLst>
          </p:cNvPr>
          <p:cNvSpPr>
            <a:spLocks noGrp="1"/>
          </p:cNvSpPr>
          <p:nvPr>
            <p:ph type="title"/>
          </p:nvPr>
        </p:nvSpPr>
        <p:spPr>
          <a:xfrm>
            <a:off x="457200" y="0"/>
            <a:ext cx="8229600" cy="908720"/>
          </a:xfrm>
        </p:spPr>
        <p:txBody>
          <a:bodyPr>
            <a:normAutofit/>
          </a:bodyPr>
          <a:lstStyle/>
          <a:p>
            <a:r>
              <a:rPr lang="el-GR" sz="2800" b="1">
                <a:latin typeface="Times New Roman" panose="02020603050405020304" pitchFamily="18" charset="0"/>
                <a:cs typeface="Times New Roman" panose="02020603050405020304" pitchFamily="18" charset="0"/>
              </a:rPr>
              <a:t>Η ΔΗΜΟΦΙΛΙΑ ΤΟΥ </a:t>
            </a:r>
            <a:r>
              <a:rPr lang="en-US" sz="2800" b="1">
                <a:latin typeface="Times New Roman" panose="02020603050405020304" pitchFamily="18" charset="0"/>
                <a:cs typeface="Times New Roman" panose="02020603050405020304" pitchFamily="18" charset="0"/>
              </a:rPr>
              <a:t>BALTO</a:t>
            </a:r>
            <a:endParaRPr lang="el-GR"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034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θηλαστικό, γούνα, σκύλος&#10;&#10;Το περιεχόμενο που δημιουργείται από AI ενδέχεται να είναι εσφαλμένο.">
            <a:extLst>
              <a:ext uri="{FF2B5EF4-FFF2-40B4-BE49-F238E27FC236}">
                <a16:creationId xmlns:a16="http://schemas.microsoft.com/office/drawing/2014/main" id="{2E2EFCE2-2561-011C-8A7B-8AC1F443A2CA}"/>
              </a:ext>
            </a:extLst>
          </p:cNvPr>
          <p:cNvPicPr>
            <a:picLocks noChangeAspect="1"/>
          </p:cNvPicPr>
          <p:nvPr/>
        </p:nvPicPr>
        <p:blipFill>
          <a:blip r:embed="rId2">
            <a:extLst>
              <a:ext uri="{28A0092B-C50C-407E-A947-70E740481C1C}">
                <a14:useLocalDpi xmlns:a14="http://schemas.microsoft.com/office/drawing/2010/main" val="0"/>
              </a:ext>
            </a:extLst>
          </a:blip>
          <a:srcRect r="2985"/>
          <a:stretch>
            <a:fillRect/>
          </a:stretch>
        </p:blipFill>
        <p:spPr>
          <a:xfrm>
            <a:off x="287524" y="520363"/>
            <a:ext cx="4680520" cy="6030670"/>
          </a:xfrm>
          <a:prstGeom prst="rect">
            <a:avLst/>
          </a:prstGeom>
        </p:spPr>
      </p:pic>
      <p:sp>
        <p:nvSpPr>
          <p:cNvPr id="4" name="Τίτλος 3">
            <a:extLst>
              <a:ext uri="{FF2B5EF4-FFF2-40B4-BE49-F238E27FC236}">
                <a16:creationId xmlns:a16="http://schemas.microsoft.com/office/drawing/2014/main" id="{161F30F7-4EDD-CB9A-39D6-EBA8835EE69C}"/>
              </a:ext>
            </a:extLst>
          </p:cNvPr>
          <p:cNvSpPr>
            <a:spLocks noGrp="1"/>
          </p:cNvSpPr>
          <p:nvPr>
            <p:ph type="title"/>
          </p:nvPr>
        </p:nvSpPr>
        <p:spPr>
          <a:xfrm>
            <a:off x="5364088" y="0"/>
            <a:ext cx="3528392" cy="1196752"/>
          </a:xfrm>
        </p:spPr>
        <p:txBody>
          <a:bodyPr>
            <a:normAutofit/>
          </a:bodyPr>
          <a:lstStyle/>
          <a:p>
            <a:r>
              <a:rPr lang="en-US" sz="2800" b="1" dirty="0">
                <a:latin typeface="Times New Roman" panose="02020603050405020304" pitchFamily="18" charset="0"/>
                <a:cs typeface="Times New Roman" panose="02020603050405020304" pitchFamily="18" charset="0"/>
              </a:rPr>
              <a:t>TOGO</a:t>
            </a:r>
            <a:endParaRPr lang="el-GR" sz="2800" b="1" dirty="0">
              <a:latin typeface="Times New Roman" panose="02020603050405020304" pitchFamily="18" charset="0"/>
              <a:cs typeface="Times New Roman" panose="02020603050405020304" pitchFamily="18" charset="0"/>
            </a:endParaRPr>
          </a:p>
        </p:txBody>
      </p:sp>
      <p:pic>
        <p:nvPicPr>
          <p:cNvPr id="2" name="Εικόνα 1" descr="Εικόνα που περιέχει κείμενο, θηλαστικό, σκίτσο/σχέδιο, σκύλος&#10;&#10;Το περιεχόμενο που δημιουργείται από AI ενδέχεται να είναι εσφαλμένο.">
            <a:extLst>
              <a:ext uri="{FF2B5EF4-FFF2-40B4-BE49-F238E27FC236}">
                <a16:creationId xmlns:a16="http://schemas.microsoft.com/office/drawing/2014/main" id="{464E209F-F46F-34F1-F967-5FD21974216F}"/>
              </a:ext>
            </a:extLst>
          </p:cNvPr>
          <p:cNvPicPr>
            <a:picLocks noChangeAspect="1"/>
          </p:cNvPicPr>
          <p:nvPr/>
        </p:nvPicPr>
        <p:blipFill>
          <a:blip r:embed="rId3">
            <a:extLst>
              <a:ext uri="{28A0092B-C50C-407E-A947-70E740481C1C}">
                <a14:useLocalDpi xmlns:a14="http://schemas.microsoft.com/office/drawing/2010/main" val="0"/>
              </a:ext>
            </a:extLst>
          </a:blip>
          <a:srcRect l="52362"/>
          <a:stretch>
            <a:fillRect/>
          </a:stretch>
        </p:blipFill>
        <p:spPr>
          <a:xfrm>
            <a:off x="4905582" y="1484784"/>
            <a:ext cx="4022393" cy="5066248"/>
          </a:xfrm>
          <a:prstGeom prst="rect">
            <a:avLst/>
          </a:prstGeom>
        </p:spPr>
      </p:pic>
    </p:spTree>
    <p:extLst>
      <p:ext uri="{BB962C8B-B14F-4D97-AF65-F5344CB8AC3E}">
        <p14:creationId xmlns:p14="http://schemas.microsoft.com/office/powerpoint/2010/main" val="2407077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A03503-8FBF-FF1D-DACD-0344E9D904B0}"/>
              </a:ext>
            </a:extLst>
          </p:cNvPr>
          <p:cNvSpPr>
            <a:spLocks noGrp="1"/>
          </p:cNvSpPr>
          <p:nvPr>
            <p:ph type="title"/>
          </p:nvPr>
        </p:nvSpPr>
        <p:spPr>
          <a:xfrm>
            <a:off x="457200" y="274638"/>
            <a:ext cx="8229600" cy="787476"/>
          </a:xfrm>
        </p:spPr>
        <p:txBody>
          <a:bodyPr>
            <a:normAutofit/>
          </a:bodyPr>
          <a:lstStyle/>
          <a:p>
            <a:r>
              <a:rPr lang="el-GR" sz="2800" b="1" dirty="0">
                <a:latin typeface="Times New Roman" panose="02020603050405020304" pitchFamily="18" charset="0"/>
                <a:cs typeface="Times New Roman" panose="02020603050405020304" pitchFamily="18" charset="0"/>
              </a:rPr>
              <a:t>ΤΟ ΑΓΑΛΜΑ ΤΟΥ </a:t>
            </a:r>
            <a:r>
              <a:rPr lang="en-US" sz="2800" b="1" dirty="0">
                <a:latin typeface="Times New Roman" panose="02020603050405020304" pitchFamily="18" charset="0"/>
                <a:cs typeface="Times New Roman" panose="02020603050405020304" pitchFamily="18" charset="0"/>
              </a:rPr>
              <a:t>TOGO </a:t>
            </a:r>
            <a:r>
              <a:rPr lang="el-GR" sz="2800" b="1" dirty="0">
                <a:latin typeface="Times New Roman" panose="02020603050405020304" pitchFamily="18" charset="0"/>
                <a:cs typeface="Times New Roman" panose="02020603050405020304" pitchFamily="18" charset="0"/>
              </a:rPr>
              <a:t>ΣΤΟ</a:t>
            </a:r>
            <a:r>
              <a:rPr lang="en-US" sz="2800" b="1" dirty="0">
                <a:latin typeface="Times New Roman" panose="02020603050405020304" pitchFamily="18" charset="0"/>
                <a:cs typeface="Times New Roman" panose="02020603050405020304" pitchFamily="18" charset="0"/>
              </a:rPr>
              <a:t> SEWARD</a:t>
            </a:r>
            <a:endParaRPr lang="el-GR" sz="2800" b="1" dirty="0">
              <a:latin typeface="Times New Roman" panose="02020603050405020304" pitchFamily="18" charset="0"/>
              <a:cs typeface="Times New Roman" panose="02020603050405020304" pitchFamily="18" charset="0"/>
            </a:endParaRPr>
          </a:p>
        </p:txBody>
      </p:sp>
      <p:pic>
        <p:nvPicPr>
          <p:cNvPr id="4" name="Εικόνα 3" descr="Εικόνα που περιέχει εξωτερικός χώρος/ύπαιθρος, γλυπτό, θηλαστικό, κτίριο&#10;&#10;Το περιεχόμενο που δημιουργείται από AI ενδέχεται να είναι εσφαλμένο.">
            <a:extLst>
              <a:ext uri="{FF2B5EF4-FFF2-40B4-BE49-F238E27FC236}">
                <a16:creationId xmlns:a16="http://schemas.microsoft.com/office/drawing/2014/main" id="{41897E7F-9E5C-DB28-DAE2-71B968D3B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532" y="1503182"/>
            <a:ext cx="8424936" cy="5054961"/>
          </a:xfrm>
          <a:prstGeom prst="rect">
            <a:avLst/>
          </a:prstGeom>
        </p:spPr>
      </p:pic>
      <p:pic>
        <p:nvPicPr>
          <p:cNvPr id="3" name="Εικόνα 2" descr="Εικόνα που περιέχει θηλαστικό, canis, λύκος, σκίτσο/σχέδιο&#10;&#10;Το περιεχόμενο που δημιουργείται από AI ενδέχεται να είναι εσφαλμένο.">
            <a:extLst>
              <a:ext uri="{FF2B5EF4-FFF2-40B4-BE49-F238E27FC236}">
                <a16:creationId xmlns:a16="http://schemas.microsoft.com/office/drawing/2014/main" id="{779986BD-0BEE-FDAA-0A21-D1B5D7851E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5" y="1062114"/>
            <a:ext cx="4284345" cy="5521248"/>
          </a:xfrm>
          <a:prstGeom prst="rect">
            <a:avLst/>
          </a:prstGeom>
        </p:spPr>
      </p:pic>
    </p:spTree>
    <p:extLst>
      <p:ext uri="{BB962C8B-B14F-4D97-AF65-F5344CB8AC3E}">
        <p14:creationId xmlns:p14="http://schemas.microsoft.com/office/powerpoint/2010/main" val="37720595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B055B4-5F8A-46B7-0919-88DFD7497FDD}"/>
              </a:ext>
            </a:extLst>
          </p:cNvPr>
          <p:cNvSpPr>
            <a:spLocks noGrp="1"/>
          </p:cNvSpPr>
          <p:nvPr>
            <p:ph type="title"/>
          </p:nvPr>
        </p:nvSpPr>
        <p:spPr>
          <a:xfrm>
            <a:off x="0" y="274638"/>
            <a:ext cx="9756576" cy="634082"/>
          </a:xfrm>
        </p:spPr>
        <p:txBody>
          <a:bodyPr>
            <a:normAutofit/>
          </a:bodyPr>
          <a:lstStyle/>
          <a:p>
            <a:r>
              <a:rPr lang="el-GR" sz="2800" b="1" dirty="0">
                <a:latin typeface="Times New Roman" panose="02020603050405020304" pitchFamily="18" charset="0"/>
                <a:cs typeface="Times New Roman" panose="02020603050405020304" pitchFamily="18" charset="0"/>
              </a:rPr>
              <a:t>Η ΤΑΙΝΙΑ ΓΙΑ ΤΟΝ </a:t>
            </a:r>
            <a:r>
              <a:rPr lang="en-US" sz="2800" b="1" dirty="0">
                <a:latin typeface="Times New Roman" panose="02020603050405020304" pitchFamily="18" charset="0"/>
                <a:cs typeface="Times New Roman" panose="02020603050405020304" pitchFamily="18" charset="0"/>
              </a:rPr>
              <a:t>TOGO</a:t>
            </a:r>
            <a:endParaRPr lang="el-GR" sz="2800" b="1" dirty="0">
              <a:latin typeface="Times New Roman" panose="02020603050405020304" pitchFamily="18" charset="0"/>
              <a:cs typeface="Times New Roman" panose="02020603050405020304" pitchFamily="18" charset="0"/>
            </a:endParaRPr>
          </a:p>
        </p:txBody>
      </p:sp>
      <p:pic>
        <p:nvPicPr>
          <p:cNvPr id="4" name="Εικόνα 3">
            <a:extLst>
              <a:ext uri="{FF2B5EF4-FFF2-40B4-BE49-F238E27FC236}">
                <a16:creationId xmlns:a16="http://schemas.microsoft.com/office/drawing/2014/main" id="{58AE90E4-3A49-F677-9B3A-AC1EABCC90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024203"/>
            <a:ext cx="3557356" cy="5328591"/>
          </a:xfrm>
          <a:prstGeom prst="rect">
            <a:avLst/>
          </a:prstGeom>
        </p:spPr>
      </p:pic>
      <p:pic>
        <p:nvPicPr>
          <p:cNvPr id="5" name="Εικόνα 4" descr="Εικόνα που περιέχει εξωτερικός χώρος/ύπαιθρος, χιόνι, σκύλος, έλκηθρο&#10;&#10;Το περιεχόμενο που δημιουργείται από AI ενδέχεται να είναι εσφαλμένο.">
            <a:extLst>
              <a:ext uri="{FF2B5EF4-FFF2-40B4-BE49-F238E27FC236}">
                <a16:creationId xmlns:a16="http://schemas.microsoft.com/office/drawing/2014/main" id="{7D4FA281-BAE0-CEEC-D425-CEEC1FC6B1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6920" y="3284984"/>
            <a:ext cx="4947567" cy="3298378"/>
          </a:xfrm>
          <a:prstGeom prst="rect">
            <a:avLst/>
          </a:prstGeom>
        </p:spPr>
      </p:pic>
      <p:pic>
        <p:nvPicPr>
          <p:cNvPr id="7" name="Εικόνα 6">
            <a:extLst>
              <a:ext uri="{FF2B5EF4-FFF2-40B4-BE49-F238E27FC236}">
                <a16:creationId xmlns:a16="http://schemas.microsoft.com/office/drawing/2014/main" id="{68C1726B-DCF2-A44A-6B01-7DBCD3FDC3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615" y="1025082"/>
            <a:ext cx="1902575" cy="2849882"/>
          </a:xfrm>
          <a:prstGeom prst="rect">
            <a:avLst/>
          </a:prstGeom>
        </p:spPr>
      </p:pic>
    </p:spTree>
    <p:extLst>
      <p:ext uri="{BB962C8B-B14F-4D97-AF65-F5344CB8AC3E}">
        <p14:creationId xmlns:p14="http://schemas.microsoft.com/office/powerpoint/2010/main" val="4335716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σωτερικός χώρος, κορνίζα, τοίχος, έπιπλα&#10;&#10;Το περιεχόμενο που δημιουργείται από AI ενδέχεται να είναι εσφαλμένο.">
            <a:extLst>
              <a:ext uri="{FF2B5EF4-FFF2-40B4-BE49-F238E27FC236}">
                <a16:creationId xmlns:a16="http://schemas.microsoft.com/office/drawing/2014/main" id="{5AE2E5C5-D42E-D637-4074-0DAD3919F9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1542802"/>
            <a:ext cx="5040560" cy="5040560"/>
          </a:xfrm>
          <a:prstGeom prst="rect">
            <a:avLst/>
          </a:prstGeom>
        </p:spPr>
      </p:pic>
      <p:sp>
        <p:nvSpPr>
          <p:cNvPr id="4" name="Τίτλος 3">
            <a:extLst>
              <a:ext uri="{FF2B5EF4-FFF2-40B4-BE49-F238E27FC236}">
                <a16:creationId xmlns:a16="http://schemas.microsoft.com/office/drawing/2014/main" id="{26A0EF74-0488-365F-3A05-5AB7142A1299}"/>
              </a:ext>
            </a:extLst>
          </p:cNvPr>
          <p:cNvSpPr>
            <a:spLocks noGrp="1"/>
          </p:cNvSpPr>
          <p:nvPr>
            <p:ph type="title"/>
          </p:nvPr>
        </p:nvSpPr>
        <p:spPr/>
        <p:txBody>
          <a:bodyPr>
            <a:normAutofit/>
          </a:bodyPr>
          <a:lstStyle/>
          <a:p>
            <a:r>
              <a:rPr lang="el-GR" sz="2800" b="1" dirty="0">
                <a:latin typeface="Times New Roman" panose="02020603050405020304" pitchFamily="18" charset="0"/>
                <a:cs typeface="Times New Roman" panose="02020603050405020304" pitchFamily="18" charset="0"/>
              </a:rPr>
              <a:t>ΤΟ ΜΟΥΣΕΙΟ ΣΤΗΝ ΠΟΛΗ </a:t>
            </a:r>
            <a:r>
              <a:rPr lang="en-US" sz="2800" b="1" dirty="0">
                <a:latin typeface="Times New Roman" panose="02020603050405020304" pitchFamily="18" charset="0"/>
                <a:cs typeface="Times New Roman" panose="02020603050405020304" pitchFamily="18" charset="0"/>
              </a:rPr>
              <a:t>WASSILA</a:t>
            </a:r>
            <a:r>
              <a:rPr lang="el-GR" sz="2800" b="1"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ALASKA</a:t>
            </a:r>
            <a:endParaRPr lang="el-GR"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67134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0564AB0-B1C4-48C7-B253-FE9878C443F5}"/>
              </a:ext>
            </a:extLst>
          </p:cNvPr>
          <p:cNvSpPr>
            <a:spLocks noGrp="1"/>
          </p:cNvSpPr>
          <p:nvPr>
            <p:ph type="title"/>
          </p:nvPr>
        </p:nvSpPr>
        <p:spPr>
          <a:xfrm>
            <a:off x="457200" y="116632"/>
            <a:ext cx="8229600" cy="864096"/>
          </a:xfrm>
        </p:spPr>
        <p:txBody>
          <a:bodyPr>
            <a:normAutofit/>
          </a:bodyPr>
          <a:lstStyle/>
          <a:p>
            <a:r>
              <a:rPr lang="el-GR" sz="2800" b="1" dirty="0">
                <a:latin typeface="Times New Roman" panose="02020603050405020304" pitchFamily="18" charset="0"/>
                <a:cs typeface="Times New Roman" panose="02020603050405020304" pitchFamily="18" charset="0"/>
              </a:rPr>
              <a:t>Ο ΑΓΩΝΑΣ </a:t>
            </a:r>
            <a:r>
              <a:rPr lang="en-US" sz="2800" b="1" dirty="0">
                <a:latin typeface="Times New Roman" panose="02020603050405020304" pitchFamily="18" charset="0"/>
                <a:cs typeface="Times New Roman" panose="02020603050405020304" pitchFamily="18" charset="0"/>
              </a:rPr>
              <a:t>ITIDAROAD SLED DOGS RACE</a:t>
            </a:r>
            <a:endParaRPr lang="el-GR" sz="2800" b="1" dirty="0">
              <a:latin typeface="Times New Roman" panose="02020603050405020304" pitchFamily="18" charset="0"/>
              <a:cs typeface="Times New Roman" panose="02020603050405020304" pitchFamily="18" charset="0"/>
            </a:endParaRPr>
          </a:p>
        </p:txBody>
      </p:sp>
      <p:pic>
        <p:nvPicPr>
          <p:cNvPr id="4" name="Εικόνα 3" descr="Εικόνα που περιέχει εξωτερικός χώρος/ύπαιθρος, χιόνι, άνθρωποι, άτομο&#10;&#10;Το περιεχόμενο που δημιουργείται από AI ενδέχεται να είναι εσφαλμένο.">
            <a:extLst>
              <a:ext uri="{FF2B5EF4-FFF2-40B4-BE49-F238E27FC236}">
                <a16:creationId xmlns:a16="http://schemas.microsoft.com/office/drawing/2014/main" id="{E36996DA-6F04-BAE1-B5CF-D19E21E8AC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720" y="1015887"/>
            <a:ext cx="6876256" cy="5157192"/>
          </a:xfrm>
          <a:prstGeom prst="rect">
            <a:avLst/>
          </a:prstGeom>
        </p:spPr>
      </p:pic>
      <p:pic>
        <p:nvPicPr>
          <p:cNvPr id="5" name="Εικόνα 4" descr="Εικόνα που περιέχει κείμενο, χάρτης&#10;&#10;Το περιεχόμενο που δημιουργείται από AI ενδέχεται να είναι εσφαλμένο.">
            <a:extLst>
              <a:ext uri="{FF2B5EF4-FFF2-40B4-BE49-F238E27FC236}">
                <a16:creationId xmlns:a16="http://schemas.microsoft.com/office/drawing/2014/main" id="{A9402408-2B88-28A3-8B7C-56DC69EEE3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977" y="4797152"/>
            <a:ext cx="2339752" cy="1754814"/>
          </a:xfrm>
          <a:prstGeom prst="rect">
            <a:avLst/>
          </a:prstGeom>
        </p:spPr>
      </p:pic>
    </p:spTree>
    <p:extLst>
      <p:ext uri="{BB962C8B-B14F-4D97-AF65-F5344CB8AC3E}">
        <p14:creationId xmlns:p14="http://schemas.microsoft.com/office/powerpoint/2010/main" val="3937857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179512" y="404664"/>
            <a:ext cx="8784976" cy="923330"/>
          </a:xfrm>
          <a:prstGeom prst="rect">
            <a:avLst/>
          </a:prstGeom>
        </p:spPr>
        <p:txBody>
          <a:bodyPr wrap="square">
            <a:spAutoFit/>
          </a:bodyPr>
          <a:lstStyle/>
          <a:p>
            <a:br>
              <a:rPr lang="en-US" dirty="0"/>
            </a:br>
            <a:br>
              <a:rPr lang="en-US" dirty="0"/>
            </a:br>
            <a:endParaRPr lang="el-GR" dirty="0"/>
          </a:p>
        </p:txBody>
      </p:sp>
      <p:sp>
        <p:nvSpPr>
          <p:cNvPr id="6" name="5 - Τίτλος"/>
          <p:cNvSpPr>
            <a:spLocks noGrp="1"/>
          </p:cNvSpPr>
          <p:nvPr>
            <p:ph type="title"/>
          </p:nvPr>
        </p:nvSpPr>
        <p:spPr>
          <a:xfrm>
            <a:off x="4572000" y="799680"/>
            <a:ext cx="4320480" cy="5797672"/>
          </a:xfrm>
        </p:spPr>
        <p:txBody>
          <a:bodyPr>
            <a:normAutofit fontScale="90000"/>
          </a:bodyPr>
          <a:lstStyle/>
          <a:p>
            <a:pPr algn="l"/>
            <a:r>
              <a:rPr lang="el-GR" sz="2000" dirty="0">
                <a:latin typeface="Times New Roman" pitchFamily="18" charset="0"/>
                <a:cs typeface="Times New Roman" pitchFamily="18" charset="0"/>
              </a:rPr>
              <a:t>Η σύζυγος και οι κόρες του</a:t>
            </a:r>
            <a:r>
              <a:rPr lang="en-US" sz="2000" dirty="0">
                <a:latin typeface="Times New Roman" pitchFamily="18" charset="0"/>
                <a:cs typeface="Times New Roman" pitchFamily="18" charset="0"/>
              </a:rPr>
              <a:t> Claude Bernard</a:t>
            </a:r>
            <a:r>
              <a:rPr lang="el-GR" sz="2000" dirty="0">
                <a:latin typeface="Times New Roman" pitchFamily="18" charset="0"/>
                <a:cs typeface="Times New Roman" pitchFamily="18" charset="0"/>
              </a:rPr>
              <a:t> συμμετείχαν σε πορείες-διαμαρτυρίες εναντίον των ζωοτομιών και έγιναν εθελόντριες στη</a:t>
            </a:r>
            <a:br>
              <a:rPr lang="en-US" sz="2000" dirty="0">
                <a:latin typeface="Times New Roman" pitchFamily="18" charset="0"/>
                <a:cs typeface="Times New Roman" pitchFamily="18" charset="0"/>
              </a:rPr>
            </a:br>
            <a:r>
              <a:rPr lang="en-US" sz="2000" dirty="0">
                <a:latin typeface="Times New Roman" pitchFamily="18" charset="0"/>
                <a:cs typeface="Times New Roman" pitchFamily="18" charset="0"/>
              </a:rPr>
              <a:t>SOCIÉTÉ PROTECTRICE DES ANIMAUX</a:t>
            </a:r>
            <a:r>
              <a:rPr lang="el-GR" sz="2000" dirty="0">
                <a:latin typeface="Times New Roman" pitchFamily="18" charset="0"/>
                <a:cs typeface="Times New Roman" pitchFamily="18" charset="0"/>
              </a:rPr>
              <a:t>  (όπου προστάτευαν αδέσποτα, παραμελημένα, χαμένα και άρρωστα ζώα που θα κατέληγαν στα εργαστήρια). Η αγάπη της </a:t>
            </a:r>
            <a:r>
              <a:rPr lang="en-US" sz="2000" dirty="0">
                <a:latin typeface="Times New Roman" pitchFamily="18" charset="0"/>
                <a:cs typeface="Times New Roman" pitchFamily="18" charset="0"/>
              </a:rPr>
              <a:t>Fanny Martin</a:t>
            </a:r>
            <a:r>
              <a:rPr lang="el-GR" sz="2000" dirty="0">
                <a:latin typeface="Times New Roman" pitchFamily="18" charset="0"/>
                <a:cs typeface="Times New Roman" pitchFamily="18" charset="0"/>
              </a:rPr>
              <a:t> για τα ζώα έκανε μαρτυρική τη ζωή της κοντά στο σύζυγό της και χρειάστηκε να δείξει θάρρος για το διαζύγιο και τη στροφή των παιδιών της ενάντια στο έργο του πατέρα τους.</a:t>
            </a:r>
            <a:br>
              <a:rPr lang="el-GR" sz="2000" dirty="0">
                <a:latin typeface="Times New Roman" pitchFamily="18" charset="0"/>
                <a:cs typeface="Times New Roman" pitchFamily="18" charset="0"/>
              </a:rPr>
            </a:br>
            <a:r>
              <a:rPr lang="el-GR" sz="2000" dirty="0">
                <a:latin typeface="Times New Roman" pitchFamily="18" charset="0"/>
                <a:cs typeface="Times New Roman" pitchFamily="18" charset="0"/>
              </a:rPr>
              <a:t>Η περίπτωσή της αποτελεί μια περίπτωση έχθρας από τους βιογράφους του διάσημου συζύγου, έτσι λίγα είναι γνωστά για εκείνη όπως «ένα ανεκπαίδευτο άτομο που έκανε κόλαση τη ζωή του </a:t>
            </a:r>
            <a:r>
              <a:rPr lang="en-US" sz="2000" dirty="0">
                <a:latin typeface="Times New Roman" pitchFamily="18" charset="0"/>
                <a:cs typeface="Times New Roman" pitchFamily="18" charset="0"/>
              </a:rPr>
              <a:t>Claude Bernard</a:t>
            </a:r>
            <a:r>
              <a:rPr lang="el-GR" sz="2000" dirty="0">
                <a:latin typeface="Times New Roman" pitchFamily="18" charset="0"/>
                <a:cs typeface="Times New Roman" pitchFamily="18" charset="0"/>
              </a:rPr>
              <a:t> και τον αποξένωσε από τα παιδιά του» </a:t>
            </a:r>
          </a:p>
        </p:txBody>
      </p:sp>
      <p:sp>
        <p:nvSpPr>
          <p:cNvPr id="8" name="7 - Θέση περιεχομένου"/>
          <p:cNvSpPr>
            <a:spLocks noGrp="1"/>
          </p:cNvSpPr>
          <p:nvPr>
            <p:ph idx="1"/>
          </p:nvPr>
        </p:nvSpPr>
        <p:spPr>
          <a:xfrm>
            <a:off x="467544" y="260648"/>
            <a:ext cx="8229600" cy="720080"/>
          </a:xfrm>
        </p:spPr>
        <p:txBody>
          <a:bodyPr>
            <a:normAutofit fontScale="92500"/>
          </a:bodyPr>
          <a:lstStyle/>
          <a:p>
            <a:pPr>
              <a:buNone/>
            </a:pPr>
            <a:r>
              <a:rPr lang="el-GR" sz="2800" b="1" dirty="0">
                <a:latin typeface="Times New Roman" pitchFamily="18" charset="0"/>
                <a:cs typeface="Times New Roman" pitchFamily="18" charset="0"/>
              </a:rPr>
              <a:t>Η ΓΑΛΛΙΚΗ ΕΤΑΙΡΕΙΑ ΠΡΟΣΤΑΣΙΑΣ ΤΩΝ ΖΩΩΝ</a:t>
            </a:r>
          </a:p>
        </p:txBody>
      </p:sp>
      <p:pic>
        <p:nvPicPr>
          <p:cNvPr id="7" name="Picture 2" descr="Picture"/>
          <p:cNvPicPr>
            <a:picLocks noChangeAspect="1" noChangeArrowheads="1"/>
          </p:cNvPicPr>
          <p:nvPr/>
        </p:nvPicPr>
        <p:blipFill>
          <a:blip r:embed="rId2" cstate="print"/>
          <a:srcRect/>
          <a:stretch>
            <a:fillRect/>
          </a:stretch>
        </p:blipFill>
        <p:spPr bwMode="auto">
          <a:xfrm>
            <a:off x="425285" y="799680"/>
            <a:ext cx="3951379" cy="5843355"/>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164C13D-CA81-6E4F-1A11-4F47DD5FF356}"/>
              </a:ext>
            </a:extLst>
          </p:cNvPr>
          <p:cNvSpPr>
            <a:spLocks noGrp="1"/>
          </p:cNvSpPr>
          <p:nvPr>
            <p:ph type="title"/>
          </p:nvPr>
        </p:nvSpPr>
        <p:spPr/>
        <p:txBody>
          <a:bodyPr>
            <a:normAutofit/>
          </a:bodyPr>
          <a:lstStyle/>
          <a:p>
            <a:r>
              <a:rPr lang="el-GR" sz="3200" b="1" dirty="0">
                <a:latin typeface="Times New Roman" panose="02020603050405020304" pitchFamily="18" charset="0"/>
                <a:cs typeface="Times New Roman" panose="02020603050405020304" pitchFamily="18" charset="0"/>
              </a:rPr>
              <a:t>Η ΑΦΕΤΗΡΙΑ ΤΟΥ ΑΓΩΝΑ</a:t>
            </a:r>
          </a:p>
        </p:txBody>
      </p:sp>
      <p:pic>
        <p:nvPicPr>
          <p:cNvPr id="4" name="Εικόνα 3" descr="Εικόνα που περιέχει κείμενο, ουρανός, εξωτερικός χώρος/ύπαιθρος, πινακίδα/σήμα&#10;&#10;Το περιεχόμενο που δημιουργείται από AI ενδέχεται να είναι εσφαλμένο.">
            <a:extLst>
              <a:ext uri="{FF2B5EF4-FFF2-40B4-BE49-F238E27FC236}">
                <a16:creationId xmlns:a16="http://schemas.microsoft.com/office/drawing/2014/main" id="{762742C9-C32B-8195-ED95-395D970E97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80" y="1700808"/>
            <a:ext cx="7560840" cy="5040560"/>
          </a:xfrm>
          <a:prstGeom prst="rect">
            <a:avLst/>
          </a:prstGeom>
        </p:spPr>
      </p:pic>
    </p:spTree>
    <p:extLst>
      <p:ext uri="{BB962C8B-B14F-4D97-AF65-F5344CB8AC3E}">
        <p14:creationId xmlns:p14="http://schemas.microsoft.com/office/powerpoint/2010/main" val="3348218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EE5B02-7658-0EA9-52E7-CFFB065A8B8C}"/>
              </a:ext>
            </a:extLst>
          </p:cNvPr>
          <p:cNvSpPr>
            <a:spLocks noGrp="1"/>
          </p:cNvSpPr>
          <p:nvPr>
            <p:ph type="title"/>
          </p:nvPr>
        </p:nvSpPr>
        <p:spPr>
          <a:xfrm>
            <a:off x="457200" y="131873"/>
            <a:ext cx="8229600" cy="920863"/>
          </a:xfrm>
        </p:spPr>
        <p:txBody>
          <a:bodyPr>
            <a:normAutofit/>
          </a:bodyPr>
          <a:lstStyle/>
          <a:p>
            <a:r>
              <a:rPr lang="el-GR" sz="2800" b="1" dirty="0">
                <a:latin typeface="Times New Roman" panose="02020603050405020304" pitchFamily="18" charset="0"/>
                <a:cs typeface="Times New Roman" panose="02020603050405020304" pitchFamily="18" charset="0"/>
              </a:rPr>
              <a:t>Η ΑΦΕΤΗΡΙΑ ΣΤΟ </a:t>
            </a:r>
            <a:r>
              <a:rPr lang="en-US" sz="2800" b="1" dirty="0">
                <a:latin typeface="Times New Roman" panose="02020603050405020304" pitchFamily="18" charset="0"/>
                <a:cs typeface="Times New Roman" panose="02020603050405020304" pitchFamily="18" charset="0"/>
              </a:rPr>
              <a:t>ANCHORAGE</a:t>
            </a:r>
            <a:endParaRPr lang="el-GR" sz="2800" b="1" dirty="0">
              <a:latin typeface="Times New Roman" panose="02020603050405020304" pitchFamily="18" charset="0"/>
              <a:cs typeface="Times New Roman" panose="02020603050405020304" pitchFamily="18" charset="0"/>
            </a:endParaRPr>
          </a:p>
        </p:txBody>
      </p:sp>
      <p:pic>
        <p:nvPicPr>
          <p:cNvPr id="4" name="Εικόνα 3" descr="Εικόνα που περιέχει κτίριο, εξωτερικός χώρος/ύπαιθρος, άνθρωποι, πλήθος&#10;&#10;Το περιεχόμενο που δημιουργείται από AI ενδέχεται να είναι εσφαλμένο.">
            <a:extLst>
              <a:ext uri="{FF2B5EF4-FFF2-40B4-BE49-F238E27FC236}">
                <a16:creationId xmlns:a16="http://schemas.microsoft.com/office/drawing/2014/main" id="{8FBDAFF7-BD88-1268-B937-303ADBD89608}"/>
              </a:ext>
            </a:extLst>
          </p:cNvPr>
          <p:cNvPicPr>
            <a:picLocks noChangeAspect="1"/>
          </p:cNvPicPr>
          <p:nvPr/>
        </p:nvPicPr>
        <p:blipFill>
          <a:blip r:embed="rId2">
            <a:extLst>
              <a:ext uri="{28A0092B-C50C-407E-A947-70E740481C1C}">
                <a14:useLocalDpi xmlns:a14="http://schemas.microsoft.com/office/drawing/2010/main" val="0"/>
              </a:ext>
            </a:extLst>
          </a:blip>
          <a:srcRect b="4521"/>
          <a:stretch>
            <a:fillRect/>
          </a:stretch>
        </p:blipFill>
        <p:spPr>
          <a:xfrm>
            <a:off x="228600" y="1196752"/>
            <a:ext cx="8686800" cy="5529375"/>
          </a:xfrm>
          <a:prstGeom prst="rect">
            <a:avLst/>
          </a:prstGeom>
        </p:spPr>
      </p:pic>
    </p:spTree>
    <p:extLst>
      <p:ext uri="{BB962C8B-B14F-4D97-AF65-F5344CB8AC3E}">
        <p14:creationId xmlns:p14="http://schemas.microsoft.com/office/powerpoint/2010/main" val="12670284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654A45-24DB-573B-40D9-6AE54FE7F644}"/>
              </a:ext>
            </a:extLst>
          </p:cNvPr>
          <p:cNvSpPr>
            <a:spLocks noGrp="1"/>
          </p:cNvSpPr>
          <p:nvPr>
            <p:ph type="title"/>
          </p:nvPr>
        </p:nvSpPr>
        <p:spPr/>
        <p:txBody>
          <a:bodyPr>
            <a:normAutofit/>
          </a:bodyPr>
          <a:lstStyle/>
          <a:p>
            <a:r>
              <a:rPr lang="el-GR" sz="2800" b="1" dirty="0">
                <a:latin typeface="Times New Roman" panose="02020603050405020304" pitchFamily="18" charset="0"/>
                <a:cs typeface="Times New Roman" panose="02020603050405020304" pitchFamily="18" charset="0"/>
              </a:rPr>
              <a:t>Η ΑΦΕΤΗΡΙΑ ΤΟΥ ΑΓΩΝΑ ΣΤΟ </a:t>
            </a:r>
            <a:r>
              <a:rPr lang="en-US" sz="2800" b="1" dirty="0">
                <a:latin typeface="Times New Roman" panose="02020603050405020304" pitchFamily="18" charset="0"/>
                <a:cs typeface="Times New Roman" panose="02020603050405020304" pitchFamily="18" charset="0"/>
              </a:rPr>
              <a:t>ANCHORAGE</a:t>
            </a:r>
            <a:endParaRPr lang="el-GR" sz="2800" b="1" dirty="0">
              <a:latin typeface="Times New Roman" panose="02020603050405020304" pitchFamily="18" charset="0"/>
              <a:cs typeface="Times New Roman" panose="02020603050405020304" pitchFamily="18" charset="0"/>
            </a:endParaRPr>
          </a:p>
        </p:txBody>
      </p:sp>
      <p:pic>
        <p:nvPicPr>
          <p:cNvPr id="4" name="Εικόνα 3" descr="Εικόνα που περιέχει έλκηθρο, εξωτερικός χώρος/ύπαιθρος, μεταφορά, χιόνι&#10;&#10;Το περιεχόμενο που δημιουργείται από AI ενδέχεται να είναι εσφαλμένο.">
            <a:extLst>
              <a:ext uri="{FF2B5EF4-FFF2-40B4-BE49-F238E27FC236}">
                <a16:creationId xmlns:a16="http://schemas.microsoft.com/office/drawing/2014/main" id="{46116CBB-0FC3-F483-E9B4-57C90C48A2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60" y="1577225"/>
            <a:ext cx="8892480" cy="5006137"/>
          </a:xfrm>
          <a:prstGeom prst="rect">
            <a:avLst/>
          </a:prstGeom>
        </p:spPr>
      </p:pic>
    </p:spTree>
    <p:extLst>
      <p:ext uri="{BB962C8B-B14F-4D97-AF65-F5344CB8AC3E}">
        <p14:creationId xmlns:p14="http://schemas.microsoft.com/office/powerpoint/2010/main" val="22246474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05D9D8-F920-0E07-15EC-D1143D765264}"/>
              </a:ext>
            </a:extLst>
          </p:cNvPr>
          <p:cNvSpPr>
            <a:spLocks noGrp="1"/>
          </p:cNvSpPr>
          <p:nvPr>
            <p:ph type="title"/>
          </p:nvPr>
        </p:nvSpPr>
        <p:spPr>
          <a:xfrm>
            <a:off x="457200" y="116632"/>
            <a:ext cx="8229600" cy="1008112"/>
          </a:xfrm>
        </p:spPr>
        <p:txBody>
          <a:bodyPr>
            <a:normAutofit/>
          </a:bodyPr>
          <a:lstStyle/>
          <a:p>
            <a:r>
              <a:rPr lang="en-US" sz="2800" b="1" dirty="0">
                <a:latin typeface="Times New Roman" panose="02020603050405020304" pitchFamily="18" charset="0"/>
                <a:cs typeface="Times New Roman" panose="02020603050405020304" pitchFamily="18" charset="0"/>
              </a:rPr>
              <a:t>ANCHORAGE, </a:t>
            </a:r>
            <a:r>
              <a:rPr lang="el-GR" sz="2800" b="1" dirty="0">
                <a:latin typeface="Times New Roman" panose="02020603050405020304" pitchFamily="18" charset="0"/>
                <a:cs typeface="Times New Roman" panose="02020603050405020304" pitchFamily="18" charset="0"/>
              </a:rPr>
              <a:t>ΤΟ ΜΝΗΜΕΙΟ ΣΤΗΝ ΑΦΕΤΗΡΙΑ</a:t>
            </a:r>
          </a:p>
        </p:txBody>
      </p:sp>
      <p:pic>
        <p:nvPicPr>
          <p:cNvPr id="4" name="Εικόνα 3" descr="Εικόνα που περιέχει εξωτερικός χώρος/ύπαιθρος, ουρανός, άγαλμα, έδαφος&#10;&#10;Το περιεχόμενο που δημιουργείται από AI ενδέχεται να είναι εσφαλμένο.">
            <a:extLst>
              <a:ext uri="{FF2B5EF4-FFF2-40B4-BE49-F238E27FC236}">
                <a16:creationId xmlns:a16="http://schemas.microsoft.com/office/drawing/2014/main" id="{6F00E691-B90C-7258-08A9-E44F1F51EF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605" y="1208270"/>
            <a:ext cx="7166790" cy="5375092"/>
          </a:xfrm>
          <a:prstGeom prst="rect">
            <a:avLst/>
          </a:prstGeom>
        </p:spPr>
      </p:pic>
    </p:spTree>
    <p:extLst>
      <p:ext uri="{BB962C8B-B14F-4D97-AF65-F5344CB8AC3E}">
        <p14:creationId xmlns:p14="http://schemas.microsoft.com/office/powerpoint/2010/main" val="3462598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CF46A5E-F209-7EB4-220D-1BE822453806}"/>
              </a:ext>
            </a:extLst>
          </p:cNvPr>
          <p:cNvSpPr>
            <a:spLocks noGrp="1"/>
          </p:cNvSpPr>
          <p:nvPr>
            <p:ph type="title"/>
          </p:nvPr>
        </p:nvSpPr>
        <p:spPr/>
        <p:txBody>
          <a:bodyPr>
            <a:normAutofit/>
          </a:bodyPr>
          <a:lstStyle/>
          <a:p>
            <a:r>
              <a:rPr lang="en-US" sz="2800" b="1" dirty="0">
                <a:latin typeface="Times New Roman" panose="02020603050405020304" pitchFamily="18" charset="0"/>
                <a:cs typeface="Times New Roman" panose="02020603050405020304" pitchFamily="18" charset="0"/>
              </a:rPr>
              <a:t>ANCHORAGE, </a:t>
            </a:r>
            <a:r>
              <a:rPr lang="el-GR" sz="2800" b="1" dirty="0">
                <a:latin typeface="Times New Roman" panose="02020603050405020304" pitchFamily="18" charset="0"/>
                <a:cs typeface="Times New Roman" panose="02020603050405020304" pitchFamily="18" charset="0"/>
              </a:rPr>
              <a:t>ΤΟ ΜΝΗΜΕΙΟ ΣΤΗΝ ΑΦΕΤΗΡΙΑ</a:t>
            </a:r>
            <a:endParaRPr lang="el-GR" sz="2800" dirty="0"/>
          </a:p>
        </p:txBody>
      </p:sp>
      <p:pic>
        <p:nvPicPr>
          <p:cNvPr id="4" name="Εικόνα 3" descr="Εικόνα που περιέχει εξωτερικός χώρος/ύπαιθρος, ουρανός, γλυπτό, θηλαστικό&#10;&#10;Το περιεχόμενο που δημιουργείται από AI ενδέχεται να είναι εσφαλμένο.">
            <a:extLst>
              <a:ext uri="{FF2B5EF4-FFF2-40B4-BE49-F238E27FC236}">
                <a16:creationId xmlns:a16="http://schemas.microsoft.com/office/drawing/2014/main" id="{D101D337-DCC8-E737-0B1C-68D838830E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0920" y="2181535"/>
            <a:ext cx="5061181" cy="3795886"/>
          </a:xfrm>
          <a:prstGeom prst="rect">
            <a:avLst/>
          </a:prstGeom>
        </p:spPr>
      </p:pic>
      <p:pic>
        <p:nvPicPr>
          <p:cNvPr id="5" name="Εικόνα 4" descr="Εικόνα που περιέχει ουρανός, εξωτερικός χώρος/ύπαιθρος, κτίριο, γλυπτό&#10;&#10;Το περιεχόμενο που δημιουργείται από AI ενδέχεται να είναι εσφαλμένο.">
            <a:extLst>
              <a:ext uri="{FF2B5EF4-FFF2-40B4-BE49-F238E27FC236}">
                <a16:creationId xmlns:a16="http://schemas.microsoft.com/office/drawing/2014/main" id="{103D3F2C-1177-C603-9DC2-40E88817B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957608" y="2138870"/>
            <a:ext cx="5061183" cy="3795887"/>
          </a:xfrm>
          <a:prstGeom prst="rect">
            <a:avLst/>
          </a:prstGeom>
        </p:spPr>
      </p:pic>
    </p:spTree>
    <p:extLst>
      <p:ext uri="{BB962C8B-B14F-4D97-AF65-F5344CB8AC3E}">
        <p14:creationId xmlns:p14="http://schemas.microsoft.com/office/powerpoint/2010/main" val="34512265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AE2F0F-6695-17A2-9444-1DE2809EAB9B}"/>
              </a:ext>
            </a:extLst>
          </p:cNvPr>
          <p:cNvSpPr>
            <a:spLocks noGrp="1"/>
          </p:cNvSpPr>
          <p:nvPr>
            <p:ph type="title"/>
          </p:nvPr>
        </p:nvSpPr>
        <p:spPr/>
        <p:txBody>
          <a:bodyPr>
            <a:normAutofit/>
          </a:bodyPr>
          <a:lstStyle/>
          <a:p>
            <a:r>
              <a:rPr lang="el-GR" sz="2800" b="1" dirty="0">
                <a:latin typeface="Times New Roman" panose="02020603050405020304" pitchFamily="18" charset="0"/>
                <a:cs typeface="Times New Roman" panose="02020603050405020304" pitchFamily="18" charset="0"/>
              </a:rPr>
              <a:t>ΣΕ ΑΓΩΝΕΣ </a:t>
            </a:r>
            <a:r>
              <a:rPr lang="en-US" sz="2800" b="1" dirty="0">
                <a:latin typeface="Times New Roman" panose="02020603050405020304" pitchFamily="18" charset="0"/>
                <a:cs typeface="Times New Roman" panose="02020603050405020304" pitchFamily="18" charset="0"/>
              </a:rPr>
              <a:t>ITIDAROAD </a:t>
            </a:r>
            <a:r>
              <a:rPr lang="el-GR" sz="2800" b="1" dirty="0">
                <a:latin typeface="Times New Roman" panose="02020603050405020304" pitchFamily="18" charset="0"/>
                <a:cs typeface="Times New Roman" panose="02020603050405020304" pitchFamily="18" charset="0"/>
              </a:rPr>
              <a:t>ΤΑ</a:t>
            </a:r>
            <a:r>
              <a:rPr lang="en-US" sz="2800" b="1" dirty="0">
                <a:latin typeface="Times New Roman" panose="02020603050405020304" pitchFamily="18" charset="0"/>
                <a:cs typeface="Times New Roman" panose="02020603050405020304" pitchFamily="18" charset="0"/>
              </a:rPr>
              <a:t> </a:t>
            </a:r>
            <a:r>
              <a:rPr lang="el-GR" sz="2800" b="1" dirty="0">
                <a:latin typeface="Times New Roman" panose="02020603050405020304" pitchFamily="18" charset="0"/>
                <a:cs typeface="Times New Roman" panose="02020603050405020304" pitchFamily="18" charset="0"/>
              </a:rPr>
              <a:t>ΧΑΣΚΙΣ</a:t>
            </a:r>
          </a:p>
        </p:txBody>
      </p:sp>
      <p:pic>
        <p:nvPicPr>
          <p:cNvPr id="5" name="Εικόνα 4" descr="Εικόνα που περιέχει μεταφορά, έλκηθρο, σκύλος για έλκηθρο, εξωτερικός χώρος/ύπαιθρος&#10;&#10;Το περιεχόμενο που δημιουργείται από AI ενδέχεται να είναι εσφαλμένο.">
            <a:extLst>
              <a:ext uri="{FF2B5EF4-FFF2-40B4-BE49-F238E27FC236}">
                <a16:creationId xmlns:a16="http://schemas.microsoft.com/office/drawing/2014/main" id="{B07A4189-53FA-9B18-472F-28B2B88D64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556792"/>
            <a:ext cx="7478758" cy="5163905"/>
          </a:xfrm>
          <a:prstGeom prst="rect">
            <a:avLst/>
          </a:prstGeom>
        </p:spPr>
      </p:pic>
    </p:spTree>
    <p:extLst>
      <p:ext uri="{BB962C8B-B14F-4D97-AF65-F5344CB8AC3E}">
        <p14:creationId xmlns:p14="http://schemas.microsoft.com/office/powerpoint/2010/main" val="24045226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D87AE15-D72C-1F12-4233-94667C97072F}"/>
              </a:ext>
            </a:extLst>
          </p:cNvPr>
          <p:cNvSpPr>
            <a:spLocks noGrp="1"/>
          </p:cNvSpPr>
          <p:nvPr>
            <p:ph type="title"/>
          </p:nvPr>
        </p:nvSpPr>
        <p:spPr/>
        <p:txBody>
          <a:bodyPr>
            <a:normAutofit/>
          </a:bodyPr>
          <a:lstStyle/>
          <a:p>
            <a:r>
              <a:rPr lang="el-GR" sz="2800" b="1" dirty="0">
                <a:latin typeface="Times New Roman" panose="02020603050405020304" pitchFamily="18" charset="0"/>
                <a:cs typeface="Times New Roman" panose="02020603050405020304" pitchFamily="18" charset="0"/>
              </a:rPr>
              <a:t>ΣΥΓΧΡΟΝΟΙ ΑΓΩΝΕΣ </a:t>
            </a:r>
            <a:r>
              <a:rPr lang="en-US" sz="2800" b="1" dirty="0">
                <a:latin typeface="Times New Roman" panose="02020603050405020304" pitchFamily="18" charset="0"/>
                <a:cs typeface="Times New Roman" panose="02020603050405020304" pitchFamily="18" charset="0"/>
              </a:rPr>
              <a:t>ITIDAROAD</a:t>
            </a:r>
            <a:endParaRPr lang="el-GR" sz="2800" b="1" dirty="0">
              <a:latin typeface="Times New Roman" panose="02020603050405020304" pitchFamily="18" charset="0"/>
              <a:cs typeface="Times New Roman" panose="02020603050405020304" pitchFamily="18" charset="0"/>
            </a:endParaRPr>
          </a:p>
        </p:txBody>
      </p:sp>
      <p:pic>
        <p:nvPicPr>
          <p:cNvPr id="4" name="Εικόνα 3" descr="Εικόνα που περιέχει μεταφορά, έλκηθρο, εξωτερικός χώρος/ύπαιθρος, σκύλος&#10;&#10;Το περιεχόμενο που δημιουργείται από AI ενδέχεται να είναι εσφαλμένο.">
            <a:extLst>
              <a:ext uri="{FF2B5EF4-FFF2-40B4-BE49-F238E27FC236}">
                <a16:creationId xmlns:a16="http://schemas.microsoft.com/office/drawing/2014/main" id="{A6FC9F76-0ED3-FEF9-EE17-660A4278B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857" y="1271774"/>
            <a:ext cx="2880319" cy="4314452"/>
          </a:xfrm>
          <a:prstGeom prst="rect">
            <a:avLst/>
          </a:prstGeom>
        </p:spPr>
      </p:pic>
      <p:pic>
        <p:nvPicPr>
          <p:cNvPr id="5" name="Εικόνα 4" descr="Εικόνα που περιέχει έλκηθρο, μεταφορά, χιόνι, εξωτερικός χώρος/ύπαιθρος&#10;&#10;Το περιεχόμενο που δημιουργείται από AI ενδέχεται να είναι εσφαλμένο.">
            <a:extLst>
              <a:ext uri="{FF2B5EF4-FFF2-40B4-BE49-F238E27FC236}">
                <a16:creationId xmlns:a16="http://schemas.microsoft.com/office/drawing/2014/main" id="{7A72DE67-8F1F-72B1-A144-E95A01758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2806" y="2135828"/>
            <a:ext cx="2952328" cy="4422315"/>
          </a:xfrm>
          <a:prstGeom prst="rect">
            <a:avLst/>
          </a:prstGeom>
        </p:spPr>
      </p:pic>
      <p:pic>
        <p:nvPicPr>
          <p:cNvPr id="6" name="Εικόνα 5">
            <a:extLst>
              <a:ext uri="{FF2B5EF4-FFF2-40B4-BE49-F238E27FC236}">
                <a16:creationId xmlns:a16="http://schemas.microsoft.com/office/drawing/2014/main" id="{7D85D553-CD96-D279-52E7-B31C275784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1679" y="1231651"/>
            <a:ext cx="2538535" cy="4512951"/>
          </a:xfrm>
          <a:prstGeom prst="rect">
            <a:avLst/>
          </a:prstGeom>
        </p:spPr>
      </p:pic>
    </p:spTree>
    <p:extLst>
      <p:ext uri="{BB962C8B-B14F-4D97-AF65-F5344CB8AC3E}">
        <p14:creationId xmlns:p14="http://schemas.microsoft.com/office/powerpoint/2010/main" val="10978944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BA226-0C08-5DEB-9F33-F57B73FC197F}"/>
            </a:ext>
          </a:extLst>
        </p:cNvPr>
        <p:cNvGrpSpPr/>
        <p:nvPr/>
      </p:nvGrpSpPr>
      <p:grpSpPr>
        <a:xfrm>
          <a:off x="0" y="0"/>
          <a:ext cx="0" cy="0"/>
          <a:chOff x="0" y="0"/>
          <a:chExt cx="0" cy="0"/>
        </a:xfrm>
      </p:grpSpPr>
      <p:pic>
        <p:nvPicPr>
          <p:cNvPr id="4" name="Εικόνα 3" descr="Εικόνα που περιέχει εξωτερικός χώρος/ύπαιθρος, σκύλος, κείμενο, ρουχισμός&#10;&#10;Το περιεχόμενο που δημιουργείται από AI ενδέχεται να είναι εσφαλμένο.">
            <a:extLst>
              <a:ext uri="{FF2B5EF4-FFF2-40B4-BE49-F238E27FC236}">
                <a16:creationId xmlns:a16="http://schemas.microsoft.com/office/drawing/2014/main" id="{9E1DEA42-E679-6AC9-6B1F-3D8E9CD016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867308"/>
            <a:ext cx="3783520" cy="5672511"/>
          </a:xfrm>
          <a:prstGeom prst="rect">
            <a:avLst/>
          </a:prstGeom>
        </p:spPr>
      </p:pic>
      <p:pic>
        <p:nvPicPr>
          <p:cNvPr id="6" name="Εικόνα 5" descr="Εικόνα που περιέχει κείμενο, άτομο, Ράτσα σκύλου, εξωτερικός χώρος/ύπαιθρος&#10;&#10;Το περιεχόμενο που δημιουργείται από AI ενδέχεται να είναι εσφαλμένο.">
            <a:extLst>
              <a:ext uri="{FF2B5EF4-FFF2-40B4-BE49-F238E27FC236}">
                <a16:creationId xmlns:a16="http://schemas.microsoft.com/office/drawing/2014/main" id="{1B0E1B84-BA52-C3DD-8527-060E62C1F2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1484784"/>
            <a:ext cx="4599868" cy="2587426"/>
          </a:xfrm>
          <a:prstGeom prst="rect">
            <a:avLst/>
          </a:prstGeom>
        </p:spPr>
      </p:pic>
      <p:sp>
        <p:nvSpPr>
          <p:cNvPr id="2" name="Τίτλος 1">
            <a:extLst>
              <a:ext uri="{FF2B5EF4-FFF2-40B4-BE49-F238E27FC236}">
                <a16:creationId xmlns:a16="http://schemas.microsoft.com/office/drawing/2014/main" id="{87EFA7E7-81B7-0735-76CA-7C8552BD417E}"/>
              </a:ext>
            </a:extLst>
          </p:cNvPr>
          <p:cNvSpPr>
            <a:spLocks noGrp="1"/>
          </p:cNvSpPr>
          <p:nvPr>
            <p:ph type="title"/>
          </p:nvPr>
        </p:nvSpPr>
        <p:spPr>
          <a:xfrm>
            <a:off x="4427984" y="274638"/>
            <a:ext cx="4258816" cy="1143000"/>
          </a:xfrm>
        </p:spPr>
        <p:txBody>
          <a:bodyPr>
            <a:normAutofit/>
          </a:bodyPr>
          <a:lstStyle/>
          <a:p>
            <a:r>
              <a:rPr lang="el-GR" sz="2800" b="1" dirty="0">
                <a:latin typeface="Times New Roman" panose="02020603050405020304" pitchFamily="18" charset="0"/>
                <a:cs typeface="Times New Roman" panose="02020603050405020304" pitchFamily="18" charset="0"/>
              </a:rPr>
              <a:t>Ο ΝΙΚΗΤΗΣ ΤΟΥ 2023</a:t>
            </a:r>
          </a:p>
        </p:txBody>
      </p:sp>
    </p:spTree>
    <p:extLst>
      <p:ext uri="{BB962C8B-B14F-4D97-AF65-F5344CB8AC3E}">
        <p14:creationId xmlns:p14="http://schemas.microsoft.com/office/powerpoint/2010/main" val="42934668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D3EA3-BC91-27F7-3638-8F9570B2F3B7}"/>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3F3FBCF0-DE24-829E-3F3B-AD0DD3D0645E}"/>
              </a:ext>
            </a:extLst>
          </p:cNvPr>
          <p:cNvSpPr>
            <a:spLocks noGrp="1"/>
          </p:cNvSpPr>
          <p:nvPr>
            <p:ph type="title"/>
          </p:nvPr>
        </p:nvSpPr>
        <p:spPr>
          <a:xfrm>
            <a:off x="457200" y="188640"/>
            <a:ext cx="8229600" cy="864096"/>
          </a:xfrm>
        </p:spPr>
        <p:txBody>
          <a:bodyPr>
            <a:normAutofit/>
          </a:bodyPr>
          <a:lstStyle/>
          <a:p>
            <a:r>
              <a:rPr lang="el-GR" sz="2800" b="1" dirty="0">
                <a:latin typeface="Times New Roman" panose="02020603050405020304" pitchFamily="18" charset="0"/>
                <a:cs typeface="Times New Roman" panose="02020603050405020304" pitchFamily="18" charset="0"/>
              </a:rPr>
              <a:t>Ο ΝΙΚΗΤΗΣ ΤΟΥ 2024</a:t>
            </a:r>
          </a:p>
        </p:txBody>
      </p:sp>
      <p:pic>
        <p:nvPicPr>
          <p:cNvPr id="4" name="Εικόνα 3" descr="Εικόνα που περιέχει άτομο, εξωτερικός χώρος/ύπαιθρος, ρουχισμός, σκύλος για έλκηθρο&#10;&#10;Το περιεχόμενο που δημιουργείται από AI ενδέχεται να είναι εσφαλμένο.">
            <a:extLst>
              <a:ext uri="{FF2B5EF4-FFF2-40B4-BE49-F238E27FC236}">
                <a16:creationId xmlns:a16="http://schemas.microsoft.com/office/drawing/2014/main" id="{333DCFED-E2CD-AEBC-8767-417A82B6C7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776" y="2348880"/>
            <a:ext cx="6336704" cy="4224469"/>
          </a:xfrm>
          <a:prstGeom prst="rect">
            <a:avLst/>
          </a:prstGeom>
        </p:spPr>
      </p:pic>
      <p:pic>
        <p:nvPicPr>
          <p:cNvPr id="3" name="Εικόνα 2" descr="Εικόνα που περιέχει εξωτερικός χώρος/ύπαιθρος, ρουχισμός, άτομο, σκύλος&#10;&#10;Το περιεχόμενο που δημιουργείται από AI ενδέχεται να είναι εσφαλμένο.">
            <a:extLst>
              <a:ext uri="{FF2B5EF4-FFF2-40B4-BE49-F238E27FC236}">
                <a16:creationId xmlns:a16="http://schemas.microsoft.com/office/drawing/2014/main" id="{B75E4743-AD44-1EB0-0214-B6A49E5158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052736"/>
            <a:ext cx="4176014" cy="2778209"/>
          </a:xfrm>
          <a:prstGeom prst="rect">
            <a:avLst/>
          </a:prstGeom>
        </p:spPr>
      </p:pic>
    </p:spTree>
    <p:extLst>
      <p:ext uri="{BB962C8B-B14F-4D97-AF65-F5344CB8AC3E}">
        <p14:creationId xmlns:p14="http://schemas.microsoft.com/office/powerpoint/2010/main" val="13285834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descr="Εικόνα που περιέχει έλκηθρο, καρτούν, κείμενο, θηλαστικό&#10;&#10;Το περιεχόμενο που δημιουργείται από AI ενδέχεται να είναι εσφαλμένο.">
            <a:extLst>
              <a:ext uri="{FF2B5EF4-FFF2-40B4-BE49-F238E27FC236}">
                <a16:creationId xmlns:a16="http://schemas.microsoft.com/office/drawing/2014/main" id="{9CDEF537-15DB-836C-145B-441DF30DEF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111" y="836712"/>
            <a:ext cx="3744416" cy="3744416"/>
          </a:xfrm>
          <a:prstGeom prst="rect">
            <a:avLst/>
          </a:prstGeom>
        </p:spPr>
      </p:pic>
      <p:pic>
        <p:nvPicPr>
          <p:cNvPr id="3" name="Εικόνα 2" descr="Εικόνα που περιέχει θηλαστικό, κείμενο, σκύλος, άλογο&#10;&#10;Το περιεχόμενο που δημιουργείται από AI ενδέχεται να είναι εσφαλμένο.">
            <a:extLst>
              <a:ext uri="{FF2B5EF4-FFF2-40B4-BE49-F238E27FC236}">
                <a16:creationId xmlns:a16="http://schemas.microsoft.com/office/drawing/2014/main" id="{F47669FE-D221-A129-5B33-9571E73FC9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984" y="2852936"/>
            <a:ext cx="3938103" cy="3320852"/>
          </a:xfrm>
          <a:prstGeom prst="rect">
            <a:avLst/>
          </a:prstGeom>
        </p:spPr>
      </p:pic>
    </p:spTree>
    <p:extLst>
      <p:ext uri="{BB962C8B-B14F-4D97-AF65-F5344CB8AC3E}">
        <p14:creationId xmlns:p14="http://schemas.microsoft.com/office/powerpoint/2010/main" val="2940020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a:xfrm>
            <a:off x="107504" y="0"/>
            <a:ext cx="4824536" cy="6741368"/>
          </a:xfrm>
        </p:spPr>
        <p:txBody>
          <a:bodyPr>
            <a:noAutofit/>
          </a:bodyPr>
          <a:lstStyle/>
          <a:p>
            <a:pPr algn="l">
              <a:lnSpc>
                <a:spcPct val="170000"/>
              </a:lnSpc>
            </a:pPr>
            <a:r>
              <a:rPr lang="el-GR" sz="1800" b="0" dirty="0">
                <a:latin typeface="Times New Roman" pitchFamily="18" charset="0"/>
                <a:cs typeface="Times New Roman" pitchFamily="18" charset="0"/>
              </a:rPr>
              <a:t>Η</a:t>
            </a:r>
            <a:r>
              <a:rPr lang="en-US" sz="1800" b="0" dirty="0">
                <a:latin typeface="Times New Roman" pitchFamily="18" charset="0"/>
                <a:cs typeface="Times New Roman" pitchFamily="18" charset="0"/>
              </a:rPr>
              <a:t> Fanny</a:t>
            </a:r>
            <a:r>
              <a:rPr lang="el-GR" sz="1800" b="0" dirty="0">
                <a:latin typeface="Times New Roman" pitchFamily="18" charset="0"/>
                <a:cs typeface="Times New Roman" pitchFamily="18" charset="0"/>
              </a:rPr>
              <a:t> </a:t>
            </a:r>
            <a:r>
              <a:rPr lang="en-US" sz="1800" b="0" dirty="0">
                <a:latin typeface="Times New Roman" pitchFamily="18" charset="0"/>
                <a:cs typeface="Times New Roman" pitchFamily="18" charset="0"/>
              </a:rPr>
              <a:t>Martin </a:t>
            </a:r>
            <a:r>
              <a:rPr lang="el-GR" sz="1800" b="0" dirty="0">
                <a:latin typeface="Times New Roman" pitchFamily="18" charset="0"/>
                <a:cs typeface="Times New Roman" pitchFamily="18" charset="0"/>
              </a:rPr>
              <a:t>ισχυριζόταν ότι έπρεπε να εξιλεωθούν για τις αμαρτίες του συζύγου της, ο οποίος θα πήγαινε στην Κόλαση, προτείνοντας </a:t>
            </a:r>
            <a:r>
              <a:rPr lang="en-US" sz="1800" b="0" dirty="0">
                <a:latin typeface="Times New Roman" pitchFamily="18" charset="0"/>
                <a:cs typeface="Times New Roman" pitchFamily="18" charset="0"/>
              </a:rPr>
              <a:t> </a:t>
            </a:r>
            <a:br>
              <a:rPr lang="el-GR" sz="1800" b="0" dirty="0">
                <a:latin typeface="Times New Roman" pitchFamily="18" charset="0"/>
                <a:cs typeface="Times New Roman" pitchFamily="18" charset="0"/>
              </a:rPr>
            </a:br>
            <a:r>
              <a:rPr lang="el-GR" sz="1800" b="0" dirty="0">
                <a:latin typeface="Times New Roman" pitchFamily="18" charset="0"/>
                <a:cs typeface="Times New Roman" pitchFamily="18" charset="0"/>
              </a:rPr>
              <a:t> για Πρόεδρο της εταιρείας τον Βίκτωρα Ουγκώ, ο οποίος αποδεχόμενος δήλωσε: «Η ζωοτομία είναι ένα έγκλημα». </a:t>
            </a:r>
            <a:br>
              <a:rPr lang="el-GR" sz="1800" b="0" dirty="0">
                <a:latin typeface="Times New Roman" pitchFamily="18" charset="0"/>
                <a:cs typeface="Times New Roman" pitchFamily="18" charset="0"/>
              </a:rPr>
            </a:br>
            <a:r>
              <a:rPr lang="el-GR" sz="1800" b="0" dirty="0">
                <a:latin typeface="Times New Roman" pitchFamily="18" charset="0"/>
                <a:cs typeface="Times New Roman" pitchFamily="18" charset="0"/>
              </a:rPr>
              <a:t>Ο </a:t>
            </a:r>
            <a:r>
              <a:rPr lang="en-US" sz="1800" b="0" dirty="0">
                <a:latin typeface="Times New Roman" pitchFamily="18" charset="0"/>
                <a:cs typeface="Times New Roman" pitchFamily="18" charset="0"/>
              </a:rPr>
              <a:t>Claude Bernard</a:t>
            </a:r>
            <a:r>
              <a:rPr lang="el-GR" sz="1800" b="0" dirty="0">
                <a:latin typeface="Times New Roman" pitchFamily="18" charset="0"/>
                <a:cs typeface="Times New Roman" pitchFamily="18" charset="0"/>
              </a:rPr>
              <a:t> υποστήριζε ότι: «Ο Φυσιολόγος</a:t>
            </a:r>
            <a:r>
              <a:rPr lang="el-GR" sz="1800" b="0" dirty="0">
                <a:solidFill>
                  <a:srgbClr val="252525"/>
                </a:solidFill>
                <a:latin typeface="Times New Roman" pitchFamily="18" charset="0"/>
                <a:cs typeface="Times New Roman" pitchFamily="18" charset="0"/>
              </a:rPr>
              <a:t> </a:t>
            </a:r>
            <a:r>
              <a:rPr lang="el-GR" sz="1800" b="0" dirty="0">
                <a:latin typeface="Times New Roman" pitchFamily="18" charset="0"/>
                <a:cs typeface="Times New Roman" pitchFamily="18" charset="0"/>
              </a:rPr>
              <a:t>δεν είναι κανονικός άνθρωπος.</a:t>
            </a:r>
            <a:r>
              <a:rPr lang="el-GR" sz="1800" b="0" dirty="0">
                <a:solidFill>
                  <a:srgbClr val="252525"/>
                </a:solidFill>
                <a:latin typeface="Times New Roman" pitchFamily="18" charset="0"/>
                <a:cs typeface="Times New Roman" pitchFamily="18" charset="0"/>
              </a:rPr>
              <a:t> Είναι άνθρωπος με γνώσεις, αφοσιωμένος στην ιδέα της Επιστήμης. Δεν ακούει τις κραυγές πόνου των ζώων, δε βλέπει το αίμα που τρέχει. Είναι τυφλός για όλα εκτός από την ιδέα ότι οι οργανισμοί συμβάλλουν στην ανακάλυψη των μυστικών τους  που αυτός προορίζεται να ανακαλύψει»</a:t>
            </a:r>
            <a:endParaRPr lang="el-GR" sz="1800" b="0" dirty="0">
              <a:latin typeface="Times New Roman" pitchFamily="18" charset="0"/>
              <a:cs typeface="Times New Roman" pitchFamily="18" charset="0"/>
            </a:endParaRPr>
          </a:p>
        </p:txBody>
      </p:sp>
      <p:sp>
        <p:nvSpPr>
          <p:cNvPr id="4" name="3 - Θέση κειμένου"/>
          <p:cNvSpPr>
            <a:spLocks noGrp="1"/>
          </p:cNvSpPr>
          <p:nvPr>
            <p:ph type="body" idx="4294967295"/>
          </p:nvPr>
        </p:nvSpPr>
        <p:spPr>
          <a:xfrm>
            <a:off x="4283968" y="115888"/>
            <a:ext cx="4608512" cy="1441450"/>
          </a:xfrm>
        </p:spPr>
        <p:txBody>
          <a:bodyPr>
            <a:normAutofit/>
          </a:bodyPr>
          <a:lstStyle/>
          <a:p>
            <a:pPr algn="ctr">
              <a:buNone/>
            </a:pPr>
            <a:r>
              <a:rPr lang="el-GR" sz="2800" b="1" dirty="0">
                <a:solidFill>
                  <a:schemeClr val="tx1"/>
                </a:solidFill>
                <a:latin typeface="Times New Roman" pitchFamily="18" charset="0"/>
                <a:cs typeface="Times New Roman" pitchFamily="18" charset="0"/>
              </a:rPr>
              <a:t>ΑΠΟΨΕΙΣ ΓΙΑ ΤΙΣ ΑΝΑΤΟΜΕΣ ΖΩΝΤΩΝ ΖΩΩΝ</a:t>
            </a:r>
          </a:p>
        </p:txBody>
      </p:sp>
      <p:pic>
        <p:nvPicPr>
          <p:cNvPr id="34818" name="Picture 2" descr="Αποτέλεσμα εικόνας για VICTOR HUGO"/>
          <p:cNvPicPr>
            <a:picLocks noChangeAspect="1" noChangeArrowheads="1"/>
          </p:cNvPicPr>
          <p:nvPr/>
        </p:nvPicPr>
        <p:blipFill>
          <a:blip r:embed="rId2" cstate="print"/>
          <a:srcRect/>
          <a:stretch>
            <a:fillRect/>
          </a:stretch>
        </p:blipFill>
        <p:spPr bwMode="auto">
          <a:xfrm>
            <a:off x="4899314" y="1557338"/>
            <a:ext cx="4032011" cy="5040014"/>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C6785F-8793-8643-5EAB-E46103E20657}"/>
              </a:ext>
            </a:extLst>
          </p:cNvPr>
          <p:cNvSpPr>
            <a:spLocks noGrp="1"/>
          </p:cNvSpPr>
          <p:nvPr>
            <p:ph type="title"/>
          </p:nvPr>
        </p:nvSpPr>
        <p:spPr/>
        <p:txBody>
          <a:bodyPr/>
          <a:lstStyle/>
          <a:p>
            <a:r>
              <a:rPr lang="el-GR" b="1" dirty="0">
                <a:latin typeface="Times New Roman" panose="02020603050405020304" pitchFamily="18" charset="0"/>
                <a:cs typeface="Times New Roman" panose="02020603050405020304" pitchFamily="18" charset="0"/>
              </a:rPr>
              <a:t>ΕΥΧΑΡΙΣΤΩ</a:t>
            </a:r>
          </a:p>
        </p:txBody>
      </p:sp>
      <p:pic>
        <p:nvPicPr>
          <p:cNvPr id="3" name="Picture 2" descr="C:\Users\User\Documents\2017 TOKYO-2\101NIKON\DSCN6176.JPG">
            <a:extLst>
              <a:ext uri="{FF2B5EF4-FFF2-40B4-BE49-F238E27FC236}">
                <a16:creationId xmlns:a16="http://schemas.microsoft.com/office/drawing/2014/main" id="{25887FB2-5253-DA14-223A-6275F62404CA}"/>
              </a:ext>
            </a:extLst>
          </p:cNvPr>
          <p:cNvPicPr>
            <a:picLocks noChangeAspect="1" noChangeArrowheads="1"/>
          </p:cNvPicPr>
          <p:nvPr/>
        </p:nvPicPr>
        <p:blipFill>
          <a:blip r:embed="rId2" cstate="print"/>
          <a:srcRect r="33992" b="1709"/>
          <a:stretch>
            <a:fillRect/>
          </a:stretch>
        </p:blipFill>
        <p:spPr bwMode="auto">
          <a:xfrm rot="5400000">
            <a:off x="541116" y="1339203"/>
            <a:ext cx="4954564" cy="5533758"/>
          </a:xfrm>
          <a:prstGeom prst="rect">
            <a:avLst/>
          </a:prstGeom>
          <a:noFill/>
        </p:spPr>
      </p:pic>
      <p:pic>
        <p:nvPicPr>
          <p:cNvPr id="4" name="Picture 2" descr="C:\Users\User\Documents\2018 EDINBURGH-3\102NIKON\DSCN7664.JPG">
            <a:extLst>
              <a:ext uri="{FF2B5EF4-FFF2-40B4-BE49-F238E27FC236}">
                <a16:creationId xmlns:a16="http://schemas.microsoft.com/office/drawing/2014/main" id="{BAD70673-17F8-48A9-EE40-F631A7479674}"/>
              </a:ext>
            </a:extLst>
          </p:cNvPr>
          <p:cNvPicPr>
            <a:picLocks noChangeAspect="1" noChangeArrowheads="1"/>
          </p:cNvPicPr>
          <p:nvPr/>
        </p:nvPicPr>
        <p:blipFill>
          <a:blip r:embed="rId3" cstate="print"/>
          <a:srcRect l="6920" r="16472"/>
          <a:stretch>
            <a:fillRect/>
          </a:stretch>
        </p:blipFill>
        <p:spPr bwMode="auto">
          <a:xfrm>
            <a:off x="5785276" y="2477762"/>
            <a:ext cx="3251219" cy="3183485"/>
          </a:xfrm>
          <a:prstGeom prst="rect">
            <a:avLst/>
          </a:prstGeom>
          <a:noFill/>
        </p:spPr>
      </p:pic>
    </p:spTree>
    <p:extLst>
      <p:ext uri="{BB962C8B-B14F-4D97-AF65-F5344CB8AC3E}">
        <p14:creationId xmlns:p14="http://schemas.microsoft.com/office/powerpoint/2010/main" val="4077633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716016" y="116632"/>
            <a:ext cx="4320480" cy="1008112"/>
          </a:xfrm>
        </p:spPr>
        <p:txBody>
          <a:bodyPr>
            <a:normAutofit/>
          </a:bodyPr>
          <a:lstStyle/>
          <a:p>
            <a:r>
              <a:rPr lang="el-GR" sz="2800" b="1" dirty="0">
                <a:latin typeface="Times New Roman" pitchFamily="18" charset="0"/>
                <a:cs typeface="Times New Roman" pitchFamily="18" charset="0"/>
              </a:rPr>
              <a:t>ΟΙ ΑΓΩΝΕΣ ΕΝΑΝΤΙΟΝ ΤΩΝ ΖΩΟΤΟΜΩΝ</a:t>
            </a:r>
          </a:p>
        </p:txBody>
      </p:sp>
      <p:pic>
        <p:nvPicPr>
          <p:cNvPr id="1026" name="Picture 2" descr="E:\Brown_Dog_demo,_London_1909.JPG"/>
          <p:cNvPicPr>
            <a:picLocks noChangeAspect="1" noChangeArrowheads="1"/>
          </p:cNvPicPr>
          <p:nvPr/>
        </p:nvPicPr>
        <p:blipFill>
          <a:blip r:embed="rId2" cstate="print"/>
          <a:srcRect/>
          <a:stretch>
            <a:fillRect/>
          </a:stretch>
        </p:blipFill>
        <p:spPr bwMode="auto">
          <a:xfrm>
            <a:off x="179512" y="294569"/>
            <a:ext cx="4320480" cy="2990415"/>
          </a:xfrm>
          <a:prstGeom prst="rect">
            <a:avLst/>
          </a:prstGeom>
          <a:noFill/>
        </p:spPr>
      </p:pic>
      <p:sp>
        <p:nvSpPr>
          <p:cNvPr id="4" name="3 - Ορθογώνιο"/>
          <p:cNvSpPr/>
          <p:nvPr/>
        </p:nvSpPr>
        <p:spPr>
          <a:xfrm>
            <a:off x="4572000" y="1196752"/>
            <a:ext cx="4464496" cy="5324535"/>
          </a:xfrm>
          <a:prstGeom prst="rect">
            <a:avLst/>
          </a:prstGeom>
        </p:spPr>
        <p:txBody>
          <a:bodyPr wrap="square">
            <a:spAutoFit/>
          </a:bodyPr>
          <a:lstStyle/>
          <a:p>
            <a:r>
              <a:rPr lang="el-GR" sz="2000" dirty="0">
                <a:latin typeface="Times New Roman" pitchFamily="18" charset="0"/>
                <a:cs typeface="Times New Roman" pitchFamily="18" charset="0"/>
              </a:rPr>
              <a:t>Το 1822 ψηφίστηκε στο Βρετανικό Κοινοβούλιο</a:t>
            </a:r>
            <a:r>
              <a:rPr lang="en-US" sz="2000" dirty="0">
                <a:latin typeface="Times New Roman" pitchFamily="18" charset="0"/>
                <a:cs typeface="Times New Roman" pitchFamily="18" charset="0"/>
              </a:rPr>
              <a:t> </a:t>
            </a:r>
            <a:r>
              <a:rPr lang="el-GR" sz="2000" dirty="0">
                <a:latin typeface="Times New Roman" pitchFamily="18" charset="0"/>
                <a:cs typeface="Times New Roman" pitchFamily="18" charset="0"/>
              </a:rPr>
              <a:t>ο πρώτος νόμος προστασίας των ζώων (</a:t>
            </a:r>
            <a:r>
              <a:rPr lang="en-US" sz="2000" dirty="0">
                <a:latin typeface="Times New Roman" pitchFamily="18" charset="0"/>
                <a:cs typeface="Times New Roman" pitchFamily="18" charset="0"/>
              </a:rPr>
              <a:t>first animal protection law), </a:t>
            </a:r>
            <a:r>
              <a:rPr lang="el-GR" sz="2000" dirty="0">
                <a:latin typeface="Times New Roman" pitchFamily="18" charset="0"/>
                <a:cs typeface="Times New Roman" pitchFamily="18" charset="0"/>
              </a:rPr>
              <a:t>ενώ ο δεύτερος (πράξη κατά σκληρότητας προς τα ζώα, 1876)</a:t>
            </a:r>
            <a:r>
              <a:rPr lang="en-US" sz="2000" dirty="0">
                <a:latin typeface="Times New Roman" pitchFamily="18" charset="0"/>
                <a:cs typeface="Times New Roman" pitchFamily="18" charset="0"/>
              </a:rPr>
              <a:t> </a:t>
            </a:r>
            <a:r>
              <a:rPr lang="el-GR" sz="2000" dirty="0">
                <a:latin typeface="Times New Roman" pitchFamily="18" charset="0"/>
                <a:cs typeface="Times New Roman" pitchFamily="18" charset="0"/>
              </a:rPr>
              <a:t>στόχευε ειδικά στη ρύθμιση των πειραμάτων σε ζώα.</a:t>
            </a:r>
            <a:r>
              <a:rPr lang="en-US" sz="2000" dirty="0">
                <a:latin typeface="Times New Roman" pitchFamily="18" charset="0"/>
                <a:cs typeface="Times New Roman" pitchFamily="18" charset="0"/>
              </a:rPr>
              <a:t> </a:t>
            </a:r>
            <a:endParaRPr lang="el-GR" sz="2000" dirty="0">
              <a:latin typeface="Times New Roman" pitchFamily="18" charset="0"/>
              <a:cs typeface="Times New Roman" pitchFamily="18" charset="0"/>
            </a:endParaRPr>
          </a:p>
          <a:p>
            <a:r>
              <a:rPr lang="el-GR" sz="2000" dirty="0">
                <a:latin typeface="Times New Roman" pitchFamily="18" charset="0"/>
                <a:cs typeface="Times New Roman" pitchFamily="18" charset="0"/>
              </a:rPr>
              <a:t>Ισχυρός υποστηρικτής της νομοθεσίας αυτής υπήρξε ο </a:t>
            </a:r>
            <a:r>
              <a:rPr lang="en-US" sz="2000" dirty="0">
                <a:latin typeface="Times New Roman" pitchFamily="18" charset="0"/>
                <a:cs typeface="Times New Roman" pitchFamily="18" charset="0"/>
              </a:rPr>
              <a:t>Charles Darwin </a:t>
            </a:r>
            <a:r>
              <a:rPr lang="el-GR" sz="2000" dirty="0">
                <a:latin typeface="Times New Roman" pitchFamily="18" charset="0"/>
                <a:cs typeface="Times New Roman" pitchFamily="18" charset="0"/>
              </a:rPr>
              <a:t>που αναφέρει σε επιστολή του το 1871: «συμφωνώ ότι δικαιολογείται από τις σοβαρές έρευνες στη Φυσιολογία αλλά</a:t>
            </a:r>
            <a:r>
              <a:rPr lang="en-US" sz="2000" dirty="0"/>
              <a:t> </a:t>
            </a:r>
            <a:r>
              <a:rPr lang="el-GR" sz="2000" dirty="0">
                <a:latin typeface="Times New Roman" pitchFamily="18" charset="0"/>
                <a:cs typeface="Times New Roman" pitchFamily="18" charset="0"/>
              </a:rPr>
              <a:t>όχι μόνο από απεχθή και καταδικαστέα περιέργεια. Είναι ένα θέμα που με αρρωσταίνει από φρίκη, έτσι δε θα πω τίποτε άλλο, αλλιώς δε θα μπορέσω να κοιμηθώ απόψε»</a:t>
            </a:r>
            <a:endParaRPr lang="el-GR" sz="2000" dirty="0"/>
          </a:p>
        </p:txBody>
      </p:sp>
      <p:pic>
        <p:nvPicPr>
          <p:cNvPr id="32770" name="Picture 2" descr="Three quarter length studio photo showing Darwin's characteristic large forehead and bushy eyebrows with deep set eyes, pug nose and mouth set in a determined look. He is bald on top, with dark hair and long side whiskers but no beard or moustache. His jacket is dark, with very wide lapels, and his trousers are a light check pattern. His shirt has an upright wing collar, and his cravat is tucked into his waistcoat which is a light fine checked pattern."/>
          <p:cNvPicPr>
            <a:picLocks noChangeAspect="1" noChangeArrowheads="1"/>
          </p:cNvPicPr>
          <p:nvPr/>
        </p:nvPicPr>
        <p:blipFill>
          <a:blip r:embed="rId3" cstate="print"/>
          <a:srcRect/>
          <a:stretch>
            <a:fillRect/>
          </a:stretch>
        </p:blipFill>
        <p:spPr bwMode="auto">
          <a:xfrm>
            <a:off x="179512" y="3429000"/>
            <a:ext cx="2294324" cy="3024336"/>
          </a:xfrm>
          <a:prstGeom prst="rect">
            <a:avLst/>
          </a:prstGeom>
          <a:noFill/>
        </p:spPr>
      </p:pic>
      <p:pic>
        <p:nvPicPr>
          <p:cNvPr id="33794" name="Picture 2" descr="Origin of Species title page.jpg"/>
          <p:cNvPicPr>
            <a:picLocks noChangeAspect="1" noChangeArrowheads="1"/>
          </p:cNvPicPr>
          <p:nvPr/>
        </p:nvPicPr>
        <p:blipFill>
          <a:blip r:embed="rId4" cstate="print"/>
          <a:srcRect/>
          <a:stretch>
            <a:fillRect/>
          </a:stretch>
        </p:blipFill>
        <p:spPr bwMode="auto">
          <a:xfrm>
            <a:off x="2627784" y="3501008"/>
            <a:ext cx="1826235" cy="2930278"/>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1"/>
            <a:ext cx="9144000" cy="908719"/>
          </a:xfrm>
        </p:spPr>
        <p:txBody>
          <a:bodyPr>
            <a:normAutofit/>
          </a:bodyPr>
          <a:lstStyle/>
          <a:p>
            <a:r>
              <a:rPr lang="el-GR" sz="2800" b="1" dirty="0">
                <a:latin typeface="Times New Roman" pitchFamily="18" charset="0"/>
                <a:cs typeface="Times New Roman" pitchFamily="18" charset="0"/>
              </a:rPr>
              <a:t>ΟΙ ΥΠΟΣΤΗΡΙΚΤΕΣ ΤΩΝ ΠΕΙΡΑΜΑΤΩΝ ΣΕ ΖΩΑ</a:t>
            </a:r>
          </a:p>
        </p:txBody>
      </p:sp>
      <p:sp>
        <p:nvSpPr>
          <p:cNvPr id="4" name="3 - Υπότιτλος"/>
          <p:cNvSpPr>
            <a:spLocks noGrp="1"/>
          </p:cNvSpPr>
          <p:nvPr>
            <p:ph type="subTitle" idx="1"/>
          </p:nvPr>
        </p:nvSpPr>
        <p:spPr>
          <a:xfrm>
            <a:off x="5148064" y="836712"/>
            <a:ext cx="3600400" cy="5832648"/>
          </a:xfrm>
        </p:spPr>
        <p:txBody>
          <a:bodyPr>
            <a:normAutofit lnSpcReduction="10000"/>
          </a:bodyPr>
          <a:lstStyle/>
          <a:p>
            <a:pPr algn="l"/>
            <a:r>
              <a:rPr lang="el-GR" sz="2000" dirty="0">
                <a:solidFill>
                  <a:schemeClr val="tx1"/>
                </a:solidFill>
                <a:latin typeface="Times New Roman" pitchFamily="18" charset="0"/>
                <a:cs typeface="Times New Roman" pitchFamily="18" charset="0"/>
              </a:rPr>
              <a:t>Αντίθετα με τους υποστηρικτές των ζώων, αρκετές οργανώσεις ιδρύθηκαν στη Μεγάλη Βρετανία για να υπερασπισθούν τις ζωοτομίες. Η Εταιρεία Φυσιολογίας δημιουργήθηκε το 1876 για να προσφέρει προστασία στους φυσιολόγους, ο Σύνδεσμος για την Πρόοδο της Ιατρικής μέσω της Έρευνας το 1882 με τους ίδιους στόχους, και η Εταιρεία Υπεράσπισης των Ερευνών το 1908 για να γνωστοποιεί τα γεγονότα που αφορούν τα πειράματα σε ζώα στη χώρα. Η σημασία της ευεξίας του ανθρώπινου γένους και η σωτηρία της ανθρώπινης ζωής και υγείας αποδίδεται ακριβώς σε αυτά</a:t>
            </a:r>
          </a:p>
        </p:txBody>
      </p:sp>
      <p:pic>
        <p:nvPicPr>
          <p:cNvPr id="5" name="Picture 2" descr="C:\Users\User\Documents\2016 ΑΘΗΜΑ 7 17 Ernest_Starling.jpg"/>
          <p:cNvPicPr>
            <a:picLocks noChangeAspect="1" noChangeArrowheads="1"/>
          </p:cNvPicPr>
          <p:nvPr/>
        </p:nvPicPr>
        <p:blipFill>
          <a:blip r:embed="rId2" cstate="print"/>
          <a:srcRect/>
          <a:stretch>
            <a:fillRect/>
          </a:stretch>
        </p:blipFill>
        <p:spPr bwMode="auto">
          <a:xfrm>
            <a:off x="376469" y="884480"/>
            <a:ext cx="2093375" cy="2664296"/>
          </a:xfrm>
          <a:prstGeom prst="rect">
            <a:avLst/>
          </a:prstGeom>
          <a:noFill/>
        </p:spPr>
      </p:pic>
      <p:pic>
        <p:nvPicPr>
          <p:cNvPr id="6" name="Picture 2" descr="William Bayliss 1918b.jpg"/>
          <p:cNvPicPr>
            <a:picLocks noChangeAspect="1" noChangeArrowheads="1"/>
          </p:cNvPicPr>
          <p:nvPr/>
        </p:nvPicPr>
        <p:blipFill>
          <a:blip r:embed="rId3" cstate="print"/>
          <a:srcRect/>
          <a:stretch>
            <a:fillRect/>
          </a:stretch>
        </p:blipFill>
        <p:spPr bwMode="auto">
          <a:xfrm>
            <a:off x="2722679" y="902871"/>
            <a:ext cx="2260476" cy="2664296"/>
          </a:xfrm>
          <a:prstGeom prst="rect">
            <a:avLst/>
          </a:prstGeom>
          <a:noFill/>
        </p:spPr>
      </p:pic>
      <p:pic>
        <p:nvPicPr>
          <p:cNvPr id="1026" name="Picture 2" descr="C:\Users\User\Documents\2016 ΜΑΘΗΜΑ 7 19 Bayliss-reconstruction(2).jpg"/>
          <p:cNvPicPr>
            <a:picLocks noChangeAspect="1" noChangeArrowheads="1"/>
          </p:cNvPicPr>
          <p:nvPr/>
        </p:nvPicPr>
        <p:blipFill>
          <a:blip r:embed="rId4" cstate="print"/>
          <a:srcRect/>
          <a:stretch>
            <a:fillRect/>
          </a:stretch>
        </p:blipFill>
        <p:spPr bwMode="auto">
          <a:xfrm>
            <a:off x="683568" y="3736133"/>
            <a:ext cx="4320480" cy="2808312"/>
          </a:xfrm>
          <a:prstGeom prst="rect">
            <a:avLst/>
          </a:prstGeom>
          <a:noFill/>
        </p:spPr>
      </p:pic>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1084</TotalTime>
  <Words>2480</Words>
  <Application>Microsoft Office PowerPoint</Application>
  <PresentationFormat>Προβολή στην οθόνη (4:3)</PresentationFormat>
  <Paragraphs>139</Paragraphs>
  <Slides>70</Slides>
  <Notes>0</Notes>
  <HiddenSlides>0</HiddenSlides>
  <MMClips>1</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70</vt:i4>
      </vt:variant>
    </vt:vector>
  </HeadingPairs>
  <TitlesOfParts>
    <vt:vector size="75" baseType="lpstr">
      <vt:lpstr>Arial</vt:lpstr>
      <vt:lpstr>Calibri</vt:lpstr>
      <vt:lpstr>Times New Roman</vt:lpstr>
      <vt:lpstr>Verdana</vt:lpstr>
      <vt:lpstr>Θέμα του Office</vt:lpstr>
      <vt:lpstr>EXPERIMENTAL MODELS REVISITED</vt:lpstr>
      <vt:lpstr>ΟΙ ΤΡΕΙΣ ΕΠΙΦΑΝΕΙΣ ΠΕΙΡΑΜΑΤΙΖΟΜΕΝΟΙ ΜΕ ΖΩΝΤΑΝΑ ΖΩΑ</vt:lpstr>
      <vt:lpstr>Ο CLAUDE BERNARD ΚΑΙ ΤΟ ΕΡΓΑΣΤΗΡΙΟ ΤΟΥ</vt:lpstr>
      <vt:lpstr>ΕΡΓΑΣΤΗΡΙΟ ΖΩΟΤΟΜΩΝ, ΚΑΤΑ ΤΟ ΠΡΟΤΥΠΟ ΤΟΥ CLAUDE BERNARD </vt:lpstr>
      <vt:lpstr>Η ΟΙΚΟΓΕΝΕΙΑ ΤΟΥ CLAUDE BERNARD </vt:lpstr>
      <vt:lpstr>Η σύζυγος και οι κόρες του Claude Bernard συμμετείχαν σε πορείες-διαμαρτυρίες εναντίον των ζωοτομιών και έγιναν εθελόντριες στη SOCIÉTÉ PROTECTRICE DES ANIMAUX  (όπου προστάτευαν αδέσποτα, παραμελημένα, χαμένα και άρρωστα ζώα που θα κατέληγαν στα εργαστήρια). Η αγάπη της Fanny Martin για τα ζώα έκανε μαρτυρική τη ζωή της κοντά στο σύζυγό της και χρειάστηκε να δείξει θάρρος για το διαζύγιο και τη στροφή των παιδιών της ενάντια στο έργο του πατέρα τους. Η περίπτωσή της αποτελεί μια περίπτωση έχθρας από τους βιογράφους του διάσημου συζύγου, έτσι λίγα είναι γνωστά για εκείνη όπως «ένα ανεκπαίδευτο άτομο που έκανε κόλαση τη ζωή του Claude Bernard και τον αποξένωσε από τα παιδιά του» </vt:lpstr>
      <vt:lpstr>Η Fanny Martin ισχυριζόταν ότι έπρεπε να εξιλεωθούν για τις αμαρτίες του συζύγου της, ο οποίος θα πήγαινε στην Κόλαση, προτείνοντας    για Πρόεδρο της εταιρείας τον Βίκτωρα Ουγκώ, ο οποίος αποδεχόμενος δήλωσε: «Η ζωοτομία είναι ένα έγκλημα».  Ο Claude Bernard υποστήριζε ότι: «Ο Φυσιολόγος δεν είναι κανονικός άνθρωπος. Είναι άνθρωπος με γνώσεις, αφοσιωμένος στην ιδέα της Επιστήμης. Δεν ακούει τις κραυγές πόνου των ζώων, δε βλέπει το αίμα που τρέχει. Είναι τυφλός για όλα εκτός από την ιδέα ότι οι οργανισμοί συμβάλλουν στην ανακάλυψη των μυστικών τους  που αυτός προορίζεται να ανακαλύψει»</vt:lpstr>
      <vt:lpstr>ΟΙ ΑΓΩΝΕΣ ΕΝΑΝΤΙΟΝ ΤΩΝ ΖΩΟΤΟΜΩΝ</vt:lpstr>
      <vt:lpstr>ΟΙ ΥΠΟΣΤΗΡΙΚΤΕΣ ΤΩΝ ΠΕΙΡΑΜΑΤΩΝ ΣΕ ΖΩΑ</vt:lpstr>
      <vt:lpstr>ΠΡΩΤΕΣ ΦΕΜΙΝΙΣΤΡΙΕΣ ΔΙΑΜΑΡΤΥΡΟΝΤΑΙ ΚΑΤΑ ΤΩΝ ΖΩΟΤΟΜΙΩΝ-ΔΙΚΗ ΤΟΥ BAYLISS</vt:lpstr>
      <vt:lpstr>ΤΟ ΦΕΜΙΝΙΣΤΙΚΟ ΚΙΝΗΜΑ ΚΑΙ Η ΠΡΟΣΤΑΣΙΑ ΤΩΝ ΖΩΩΝ </vt:lpstr>
      <vt:lpstr>ΤΟ ΜΝΗΜΕΙΟ ΩΣ ΑΙΤΙΑ ΤΑΡΑΧΩΝ ΣΤΟ ΛΟΝΔΙΝΟ</vt:lpstr>
      <vt:lpstr>Η ΥΠΟΘΕΣΗ ΤΟΥ ΚΑΦΕΤΙ ΣΚΥΛΟΥ ΩΣ ΑΦΟΡΜΗ ΓΙΑ ΤΗ ΝΟΜΟΘΕΣΙΑ ΠΡΟΣΤΑΣΙΑΣ ΤΩΝ ΖΩΩΝ ΑΠΟ ΠΕΙΡΑΜΑΤΑ</vt:lpstr>
      <vt:lpstr>Ο IVAN PAVLOV ΚΑΙ ΟΙ ΣΚΥΛΟΙ ΤΟΥ</vt:lpstr>
      <vt:lpstr>ΟΙ ΣΚΥΛΟΙ ΤΟΥ PAVLOV</vt:lpstr>
      <vt:lpstr>Παρουσίαση του PowerPoint</vt:lpstr>
      <vt:lpstr>ΟΙ ΣΚΥΛΟΙ ΤΟΥ PAVLOV ΑΠΕΙΚΟΝΙΖΟΝΤΑΙ ΣΤΟΥΣ ΑΝΔΡΙΑΝΤΕΣ ΤΟΥ ΜΑΖΙ ΤΟΥ </vt:lpstr>
      <vt:lpstr>Η ΑΝΑΚΑΛΥΨΗ ΤΗΣ ΙΝΣΟΥΛΙΝΗΣ ΚΑΙ ΟΙ 4 ΣΥΝΤΕΛΕΣΤΕΣ ΤΗΣ</vt:lpstr>
      <vt:lpstr>Ο 5ος ΣΥΝΤΕΛΕΣΤΗΣ ΣΤΗΝ ΑΝΑΚΑΛΥΨΗ ΤΗΣ ΙΝΣΟΥΛΙΝΗΣ</vt:lpstr>
      <vt:lpstr>Ο BANTING ΚΑΙ ΟΙ ΣΚΥΛΟΙ ΤΟΥ</vt:lpstr>
      <vt:lpstr>Ο BANTING ΚΑΙ ΟΙ ΣΚΥΛΟΙ ΤΟΥ</vt:lpstr>
      <vt:lpstr>BANTING, BEST, MARJORIE </vt:lpstr>
      <vt:lpstr>ΦΩΤΟΓΡΑΦΙΑ-ΣΥΜΒΟΛΟ </vt:lpstr>
      <vt:lpstr>Η ΥΣΤΕΡΟΦΗΜΙΑ ΤΗΣ MARJORIE </vt:lpstr>
      <vt:lpstr>Η ΥΣΤΕΡΟΦΗΜΙΑ ΚΑΙ Ο ΜΥΘΟΣ ΤΗΣ MARJORIE</vt:lpstr>
      <vt:lpstr>Η ΣΥΜΒΟΛΗ ΤΟΥ BULLDOG JIMMIE ΣΤΗΝ ΕΞΕΛΙΞΗ TOY ΗΚΓ</vt:lpstr>
      <vt:lpstr>Η ΣΥΜΒΟΛΗ ΤΟΥ BULLDOG JIMMIE ΣΤΗΝ ΕΞΕΛΙΞΗ TOY ΗΚΓ</vt:lpstr>
      <vt:lpstr>AUGUSTUS WALLER ΠΡΩΤΟΠΟΡΟΣ ΤΟΥ EINTHOVEN</vt:lpstr>
      <vt:lpstr>Η ΙΣΤΟΡΙΑ ΤΗΣ Лайка (LAIKA)</vt:lpstr>
      <vt:lpstr>LAIKA, Ο ΠΡΩΤΟΣ ΣΚΥΛΟΣ ΣΤΟ ΔΙΑΣΤΗΜΑ</vt:lpstr>
      <vt:lpstr>Η ΙΣΤΟΡΙΑ ΤΗΣ LAIKA</vt:lpstr>
      <vt:lpstr>Η ΑΛΗΘΙΝΗ ΙΣΤΟΡΙΑ ΤΗΣ LAIKA</vt:lpstr>
      <vt:lpstr>Η ΦΙΛΟΤΕΛΙΚΗ ΚΑΤΑΞΙΩΣΗ ΤΗΣ LAIKA</vt:lpstr>
      <vt:lpstr>Η 100η ΕΠΕΤΕΙΟΣ ΤΗΣ ΣΩΤΗΡΙΑΣ ΑΠΟ ΔΙΦΘΕΡΙΤΙΔΑ ΤΩΝ ΠΑΙΔΙΩΝ ΤΗΣ ΠΟΛΗΣ NOME</vt:lpstr>
      <vt:lpstr>TOGO</vt:lpstr>
      <vt:lpstr>TOGO, Ο ΗΡΩΑΣ ΣΚΥΛΟΣ ΤΩΝ ΗΠΑ</vt:lpstr>
      <vt:lpstr>BALTO, Ο ΗΡΩΑΣ ΣΚΥΛΟΣ ΤΩΝ ΗΠΑ</vt:lpstr>
      <vt:lpstr>Η ΙΣΤΟΡΙΑ</vt:lpstr>
      <vt:lpstr>Η NOME ΣΤΟ ΒΕΡΙΓΓΕΙΟ ΠΟΡΘΜΟ</vt:lpstr>
      <vt:lpstr>ΠΡΟΤΙΜΗΘΗΚΕ Η ΛΥΣΗ ΤΗΣ ΜΕΤΑΦΟΡΑΣ ΤΟΥ ΟΡΟΥ ΜΕ ΕΛΚΗΘΡΑ ΚΑΙ ΧΑΣΚΙΣ</vt:lpstr>
      <vt:lpstr>LEONARD SEPPALA-TOGO GUNNAR KAASEN-BALDO </vt:lpstr>
      <vt:lpstr>Η ΙΣΤΟΡΙΑ ΤΟΥ BALTO</vt:lpstr>
      <vt:lpstr>Η ΑΦΙΞΗ ΣΤΗ NOME-Ο ΑΘΛΟΣ ΤΗΣ ΔΙΑΣΩΣΗΣ ΤΩΝ ΠΑΙΔΙΩΝ ΤΗΣ ΠΟΛΗΣ ΝΟΜΕ</vt:lpstr>
      <vt:lpstr>FOX, SKE, BILLIE, TILLIE, OLD MOCTOC, ALASKAN SLIM, ΤΑ 6 ΧΑΣΚΙ ΠΟΥ ΣΥΝΟΔΕΥΣΑΝ ΤΟΝ BALDO</vt:lpstr>
      <vt:lpstr>Ο ΗΡΩΑΣ ΤΗΣ ΠΟΡΕΙΑΣ BALDO ΚΑΙ Ο ΟΔΗΓΟΣ GUNNAR KAASEN</vt:lpstr>
      <vt:lpstr>ΤΑ ΧΑΣΚΙ ΚΑΙ Ο ΗΡΩΑΣ ΤΗΣ ΠΟΡΕΙΑΣ TOGO ΜΕ ΤΟΝ ΟΔΗΓΟ LEONARD SEPPALA </vt:lpstr>
      <vt:lpstr>TOGO: ΕΖΗΣΕ ΗΡΕΜΑ ΜΕ ΠΟΛΛΗ ΦΡΟΝΤΙΔΑ ΣΤΟ MAINE ΤΗΝ ΥΠΟΛΟΙΠΗ ΖΩΗ ΤΟΥ</vt:lpstr>
      <vt:lpstr>ΤΟ ΑΓΑΛΜΑ ΤΟΥ BALTO ΣΤΟ CENTRAL PARK, ΝΕΑ ΥΟΡΚΗ </vt:lpstr>
      <vt:lpstr>Παρουσίαση του PowerPoint</vt:lpstr>
      <vt:lpstr>ΤΟ ΑΓΑΛΜΑ ΤΟΥ BALTO ΣΤΟ CENTRAL PARK, ΝΕΑ ΥΟΡΚΗ </vt:lpstr>
      <vt:lpstr>ΤΟ ΑΓΑΛΜΑ ΤΟΥ BALΤO ΣΤΟ CENTRAL PARK, ΝΕΑ ΥΟΡΚΗ </vt:lpstr>
      <vt:lpstr>Η ΦΗΜΗ ΤΟΥ BALTO</vt:lpstr>
      <vt:lpstr>ΤΟ ΤΕΛΟΣ ΤΟΥ BALTO ΣΤΟ CLEVELAND</vt:lpstr>
      <vt:lpstr>Η ΔΗΜΟΦΙΛΙΑ ΤΟΥ BALTO</vt:lpstr>
      <vt:lpstr>TOGO</vt:lpstr>
      <vt:lpstr>ΤΟ ΑΓΑΛΜΑ ΤΟΥ TOGO ΣΤΟ SEWARD</vt:lpstr>
      <vt:lpstr>Η ΤΑΙΝΙΑ ΓΙΑ ΤΟΝ TOGO</vt:lpstr>
      <vt:lpstr>ΤΟ ΜΟΥΣΕΙΟ ΣΤΗΝ ΠΟΛΗ WASSILA, ALASKA</vt:lpstr>
      <vt:lpstr>Ο ΑΓΩΝΑΣ ITIDAROAD SLED DOGS RACE</vt:lpstr>
      <vt:lpstr>Η ΑΦΕΤΗΡΙΑ ΤΟΥ ΑΓΩΝΑ</vt:lpstr>
      <vt:lpstr>Η ΑΦΕΤΗΡΙΑ ΣΤΟ ANCHORAGE</vt:lpstr>
      <vt:lpstr>Η ΑΦΕΤΗΡΙΑ ΤΟΥ ΑΓΩΝΑ ΣΤΟ ANCHORAGE</vt:lpstr>
      <vt:lpstr>ANCHORAGE, ΤΟ ΜΝΗΜΕΙΟ ΣΤΗΝ ΑΦΕΤΗΡΙΑ</vt:lpstr>
      <vt:lpstr>ANCHORAGE, ΤΟ ΜΝΗΜΕΙΟ ΣΤΗΝ ΑΦΕΤΗΡΙΑ</vt:lpstr>
      <vt:lpstr>ΣΕ ΑΓΩΝΕΣ ITIDAROAD ΤΑ ΧΑΣΚΙΣ</vt:lpstr>
      <vt:lpstr>ΣΥΓΧΡΟΝΟΙ ΑΓΩΝΕΣ ITIDAROAD</vt:lpstr>
      <vt:lpstr>Ο ΝΙΚΗΤΗΣ ΤΟΥ 2023</vt:lpstr>
      <vt:lpstr>Ο ΝΙΚΗΤΗΣ ΤΟΥ 2024</vt:lpstr>
      <vt:lpstr>Παρουσίαση του PowerPoint</vt:lpstr>
      <vt:lpstr>ΕΥΧΑΡΙΣΤΩ</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ΙΣΤΟΡΙΑ ΤΩΝ EXPERIMENTAL MODELS</dc:title>
  <dc:creator>User</dc:creator>
  <cp:lastModifiedBy>mkaramanou@o365.uoa.gr</cp:lastModifiedBy>
  <cp:revision>321</cp:revision>
  <dcterms:created xsi:type="dcterms:W3CDTF">2016-09-30T09:46:16Z</dcterms:created>
  <dcterms:modified xsi:type="dcterms:W3CDTF">2025-12-03T09:48:10Z</dcterms:modified>
</cp:coreProperties>
</file>