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3" r:id="rId3"/>
    <p:sldId id="448" r:id="rId4"/>
    <p:sldId id="404" r:id="rId5"/>
    <p:sldId id="405" r:id="rId6"/>
    <p:sldId id="292" r:id="rId7"/>
    <p:sldId id="406" r:id="rId8"/>
    <p:sldId id="409" r:id="rId9"/>
    <p:sldId id="410" r:id="rId10"/>
    <p:sldId id="411" r:id="rId11"/>
    <p:sldId id="412" r:id="rId12"/>
    <p:sldId id="413" r:id="rId13"/>
    <p:sldId id="414" r:id="rId14"/>
    <p:sldId id="415" r:id="rId15"/>
    <p:sldId id="417" r:id="rId16"/>
    <p:sldId id="416" r:id="rId17"/>
    <p:sldId id="418" r:id="rId18"/>
    <p:sldId id="419" r:id="rId19"/>
    <p:sldId id="420" r:id="rId20"/>
    <p:sldId id="446" r:id="rId21"/>
    <p:sldId id="421" r:id="rId22"/>
    <p:sldId id="422" r:id="rId23"/>
    <p:sldId id="423" r:id="rId24"/>
    <p:sldId id="282" r:id="rId25"/>
    <p:sldId id="424" r:id="rId26"/>
    <p:sldId id="425" r:id="rId27"/>
    <p:sldId id="428" r:id="rId28"/>
    <p:sldId id="426" r:id="rId29"/>
    <p:sldId id="287" r:id="rId30"/>
    <p:sldId id="429" r:id="rId31"/>
    <p:sldId id="439" r:id="rId32"/>
    <p:sldId id="440" r:id="rId33"/>
    <p:sldId id="441" r:id="rId34"/>
    <p:sldId id="442" r:id="rId35"/>
    <p:sldId id="427" r:id="rId36"/>
    <p:sldId id="430" r:id="rId37"/>
    <p:sldId id="431" r:id="rId38"/>
    <p:sldId id="286" r:id="rId39"/>
    <p:sldId id="295" r:id="rId40"/>
    <p:sldId id="298" r:id="rId41"/>
    <p:sldId id="288" r:id="rId42"/>
    <p:sldId id="276" r:id="rId43"/>
    <p:sldId id="399" r:id="rId44"/>
    <p:sldId id="277" r:id="rId45"/>
    <p:sldId id="400" r:id="rId46"/>
    <p:sldId id="444" r:id="rId47"/>
    <p:sldId id="291" r:id="rId48"/>
    <p:sldId id="293" r:id="rId49"/>
    <p:sldId id="290" r:id="rId50"/>
    <p:sldId id="299" r:id="rId51"/>
    <p:sldId id="283"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4021"/>
  </p:normalViewPr>
  <p:slideViewPr>
    <p:cSldViewPr snapToGrid="0" snapToObjects="1">
      <p:cViewPr varScale="1">
        <p:scale>
          <a:sx n="93" d="100"/>
          <a:sy n="93" d="100"/>
        </p:scale>
        <p:origin x="123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l-GR"/>
              <a:t>Cliquez et modifiez le titre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Cliquez pour modifier le style des sous-titres du masque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10/31/2025</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l-GR"/>
            </a:p>
          </p:txBody>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l-GR"/>
            </a:p>
          </p:txBody>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Cliquez et modifiez le titre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l-GR"/>
              <a:t>Cliquez pour modifier les styles du texte du masque</a:t>
            </a:r>
          </a:p>
          <a:p>
            <a:pPr lvl="1"/>
            <a:r>
              <a:rPr lang="el-GR"/>
              <a:t>Deuxième niveau</a:t>
            </a:r>
          </a:p>
          <a:p>
            <a:pPr lvl="2"/>
            <a:r>
              <a:rPr lang="el-GR"/>
              <a:t>Troisième niveau</a:t>
            </a:r>
          </a:p>
          <a:p>
            <a:pPr lvl="3"/>
            <a:r>
              <a:rPr lang="el-GR"/>
              <a:t>Quatrième niveau</a:t>
            </a:r>
          </a:p>
          <a:p>
            <a:pPr lvl="4"/>
            <a:r>
              <a:rPr lang="el-GR"/>
              <a:t>Cinquième niveau</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10/31/2025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l-GR"/>
              <a:t>Cliquez et modifiez le titre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l-GR"/>
              <a:t>Cliquez pour modifier les styles du texte du masque</a:t>
            </a:r>
          </a:p>
          <a:p>
            <a:pPr lvl="1"/>
            <a:r>
              <a:rPr lang="el-GR"/>
              <a:t>Deuxième niveau</a:t>
            </a:r>
          </a:p>
          <a:p>
            <a:pPr lvl="2"/>
            <a:r>
              <a:rPr lang="el-GR"/>
              <a:t>Troisième niveau</a:t>
            </a:r>
          </a:p>
          <a:p>
            <a:pPr lvl="3"/>
            <a:r>
              <a:rPr lang="el-GR"/>
              <a:t>Quatrième niveau</a:t>
            </a:r>
          </a:p>
          <a:p>
            <a:pPr lvl="4"/>
            <a:r>
              <a:rPr lang="el-GR"/>
              <a:t>Cinquième niveau</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10/31/2025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Cliquez et modifiez le titre</a:t>
            </a:r>
            <a:endParaRPr lang="en-US" dirty="0"/>
          </a:p>
        </p:txBody>
      </p:sp>
      <p:sp>
        <p:nvSpPr>
          <p:cNvPr id="3" name="Content Placeholder 2"/>
          <p:cNvSpPr>
            <a:spLocks noGrp="1"/>
          </p:cNvSpPr>
          <p:nvPr>
            <p:ph idx="1"/>
          </p:nvPr>
        </p:nvSpPr>
        <p:spPr/>
        <p:txBody>
          <a:bodyPr/>
          <a:lstStyle/>
          <a:p>
            <a:pPr lvl="0"/>
            <a:r>
              <a:rPr lang="el-GR"/>
              <a:t>Cliquez pour modifier les styles du texte du masque</a:t>
            </a:r>
          </a:p>
          <a:p>
            <a:pPr lvl="1"/>
            <a:r>
              <a:rPr lang="el-GR"/>
              <a:t>Deuxième niveau</a:t>
            </a:r>
          </a:p>
          <a:p>
            <a:pPr lvl="2"/>
            <a:r>
              <a:rPr lang="el-GR"/>
              <a:t>Troisième niveau</a:t>
            </a:r>
          </a:p>
          <a:p>
            <a:pPr lvl="3"/>
            <a:r>
              <a:rPr lang="el-GR"/>
              <a:t>Quatrième niveau</a:t>
            </a:r>
          </a:p>
          <a:p>
            <a:pPr lvl="4"/>
            <a:r>
              <a:rPr lang="el-GR"/>
              <a:t>Cinquième niveau</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10/31/2025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l-GR"/>
              <a:t>Cliquez et modifiez le titre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Cliquez pour modifier les styles du texte du masque</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10/31/2025</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l-GR"/>
              <a:t>Cliquez et modifiez le titre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l-GR"/>
              <a:t>Cliquez pour modifier les styles du texte du masque</a:t>
            </a:r>
          </a:p>
          <a:p>
            <a:pPr lvl="1"/>
            <a:r>
              <a:rPr lang="el-GR"/>
              <a:t>Deuxième niveau</a:t>
            </a:r>
          </a:p>
          <a:p>
            <a:pPr lvl="2"/>
            <a:r>
              <a:rPr lang="el-GR"/>
              <a:t>Troisième niveau</a:t>
            </a:r>
          </a:p>
          <a:p>
            <a:pPr lvl="3"/>
            <a:r>
              <a:rPr lang="el-GR"/>
              <a:t>Quatrième niveau</a:t>
            </a:r>
          </a:p>
          <a:p>
            <a:pPr lvl="4"/>
            <a:r>
              <a:rPr lang="el-GR"/>
              <a:t>Cinquième niveau</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l-GR"/>
              <a:t>Cliquez pour modifier les styles du texte du masque</a:t>
            </a:r>
          </a:p>
          <a:p>
            <a:pPr lvl="1"/>
            <a:r>
              <a:rPr lang="el-GR"/>
              <a:t>Deuxième niveau</a:t>
            </a:r>
          </a:p>
          <a:p>
            <a:pPr lvl="2"/>
            <a:r>
              <a:rPr lang="el-GR"/>
              <a:t>Troisième niveau</a:t>
            </a:r>
          </a:p>
          <a:p>
            <a:pPr lvl="3"/>
            <a:r>
              <a:rPr lang="el-GR"/>
              <a:t>Quatrième niveau</a:t>
            </a:r>
          </a:p>
          <a:p>
            <a:pPr lvl="4"/>
            <a:r>
              <a:rPr lang="el-GR"/>
              <a:t>Cinquième niveau</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10/31/2025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l-GR"/>
              <a:t>Cliquez et modifiez le titre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Cliquez pour modifier les styles du texte du masque</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l-GR"/>
              <a:t>Cliquez pour modifier les styles du texte du masque</a:t>
            </a:r>
          </a:p>
          <a:p>
            <a:pPr lvl="1"/>
            <a:r>
              <a:rPr lang="el-GR"/>
              <a:t>Deuxième niveau</a:t>
            </a:r>
          </a:p>
          <a:p>
            <a:pPr lvl="2"/>
            <a:r>
              <a:rPr lang="el-GR"/>
              <a:t>Troisième niveau</a:t>
            </a:r>
          </a:p>
          <a:p>
            <a:pPr lvl="3"/>
            <a:r>
              <a:rPr lang="el-GR"/>
              <a:t>Quatrième niveau</a:t>
            </a:r>
          </a:p>
          <a:p>
            <a:pPr lvl="4"/>
            <a:r>
              <a:rPr lang="el-GR"/>
              <a:t>Cinquième niveau</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Cliquez pour modifier les styles du texte du masque</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l-GR"/>
              <a:t>Cliquez pour modifier les styles du texte du masque</a:t>
            </a:r>
          </a:p>
          <a:p>
            <a:pPr lvl="1"/>
            <a:r>
              <a:rPr lang="el-GR"/>
              <a:t>Deuxième niveau</a:t>
            </a:r>
          </a:p>
          <a:p>
            <a:pPr lvl="2"/>
            <a:r>
              <a:rPr lang="el-GR"/>
              <a:t>Troisième niveau</a:t>
            </a:r>
          </a:p>
          <a:p>
            <a:pPr lvl="3"/>
            <a:r>
              <a:rPr lang="el-GR"/>
              <a:t>Quatrième niveau</a:t>
            </a:r>
          </a:p>
          <a:p>
            <a:pPr lvl="4"/>
            <a:r>
              <a:rPr lang="el-GR"/>
              <a:t>Cinquième niveau</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10/31/2025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Cliquez et modifiez le titre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10/31/2025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10/31/2025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l-GR"/>
              <a:t>Cliquez et modifiez le titre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l-GR"/>
              <a:t>Cliquez pour modifier les styles du texte du masque</a:t>
            </a:r>
          </a:p>
          <a:p>
            <a:pPr lvl="1"/>
            <a:r>
              <a:rPr lang="el-GR"/>
              <a:t>Deuxième niveau</a:t>
            </a:r>
          </a:p>
          <a:p>
            <a:pPr lvl="2"/>
            <a:r>
              <a:rPr lang="el-GR"/>
              <a:t>Troisième niveau</a:t>
            </a:r>
          </a:p>
          <a:p>
            <a:pPr lvl="3"/>
            <a:r>
              <a:rPr lang="el-GR"/>
              <a:t>Quatrième niveau</a:t>
            </a:r>
          </a:p>
          <a:p>
            <a:pPr lvl="4"/>
            <a:r>
              <a:rPr lang="el-GR"/>
              <a:t>Cinquième niveau</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Cliquez pour modifier les styles du texte du masque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10/31/2025</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l-GR"/>
              <a:t>Cliquez et modifiez le titre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Faire glisser l'image vers l'espace réservé ou cliquer sur l'icône pour l'ajouter</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Cliquez pour modifier les styles du texte du masque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10/31/2025</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l-GR"/>
              <a:t>Cliquez et modifiez le titre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l-GR"/>
              <a:t>Cliquez pour modifier les styles du texte du masque</a:t>
            </a:r>
          </a:p>
          <a:p>
            <a:pPr lvl="1"/>
            <a:r>
              <a:rPr lang="el-GR"/>
              <a:t>Deuxième niveau</a:t>
            </a:r>
          </a:p>
          <a:p>
            <a:pPr lvl="2"/>
            <a:r>
              <a:rPr lang="el-GR"/>
              <a:t>Troisième niveau</a:t>
            </a:r>
          </a:p>
          <a:p>
            <a:pPr lvl="3"/>
            <a:r>
              <a:rPr lang="el-GR"/>
              <a:t>Quatrième niveau</a:t>
            </a:r>
          </a:p>
          <a:p>
            <a:pPr lvl="4"/>
            <a:r>
              <a:rPr lang="el-GR"/>
              <a:t>Cinquième niveau</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10/31/2025</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51.xml.rels><?xml version="1.0" encoding="UTF-8" standalone="yes"?>
<Relationships xmlns="http://schemas.openxmlformats.org/package/2006/relationships"><Relationship Id="rId2" Type="http://schemas.openxmlformats.org/officeDocument/2006/relationships/hyperlink" Target="https://www.youtube.com/watch?v=maZkuO793X0"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794926" y="1935869"/>
            <a:ext cx="8447815" cy="1792351"/>
          </a:xfrm>
        </p:spPr>
        <p:txBody>
          <a:bodyPr/>
          <a:lstStyle/>
          <a:p>
            <a:br>
              <a:rPr lang="fr-FR" sz="4400" b="1" dirty="0">
                <a:latin typeface="Times New Roman" panose="02020603050405020304" pitchFamily="18" charset="0"/>
                <a:cs typeface="Times New Roman" panose="02020603050405020304" pitchFamily="18" charset="0"/>
              </a:rPr>
            </a:br>
            <a:br>
              <a:rPr lang="fr-FR" sz="4400" b="1" dirty="0">
                <a:latin typeface="Times New Roman" panose="02020603050405020304" pitchFamily="18" charset="0"/>
                <a:cs typeface="Times New Roman" panose="02020603050405020304" pitchFamily="18" charset="0"/>
              </a:rPr>
            </a:br>
            <a:br>
              <a:rPr lang="fr-FR" sz="4400" b="1" dirty="0">
                <a:latin typeface="Times New Roman" panose="02020603050405020304" pitchFamily="18" charset="0"/>
                <a:cs typeface="Times New Roman" panose="02020603050405020304" pitchFamily="18" charset="0"/>
              </a:rPr>
            </a:br>
            <a:br>
              <a:rPr lang="fr-FR" sz="4400" b="1" dirty="0">
                <a:latin typeface="Times New Roman" panose="02020603050405020304" pitchFamily="18" charset="0"/>
                <a:cs typeface="Times New Roman" panose="02020603050405020304" pitchFamily="18" charset="0"/>
              </a:rPr>
            </a:br>
            <a:br>
              <a:rPr lang="fr-FR" sz="4400" b="1" dirty="0">
                <a:latin typeface="Times New Roman" panose="02020603050405020304" pitchFamily="18" charset="0"/>
                <a:cs typeface="Times New Roman" panose="02020603050405020304" pitchFamily="18" charset="0"/>
              </a:rPr>
            </a:br>
            <a:br>
              <a:rPr lang="fr-FR" sz="4400" b="1" dirty="0">
                <a:latin typeface="Times New Roman" panose="02020603050405020304" pitchFamily="18" charset="0"/>
                <a:cs typeface="Times New Roman" panose="02020603050405020304" pitchFamily="18" charset="0"/>
              </a:rPr>
            </a:br>
            <a:br>
              <a:rPr lang="fr-FR" sz="4400" b="1" dirty="0">
                <a:latin typeface="Times New Roman" panose="02020603050405020304" pitchFamily="18" charset="0"/>
                <a:cs typeface="Times New Roman" panose="02020603050405020304" pitchFamily="18" charset="0"/>
              </a:rPr>
            </a:br>
            <a:br>
              <a:rPr lang="fr-FR" sz="4400" b="1" dirty="0">
                <a:latin typeface="Times New Roman" panose="02020603050405020304" pitchFamily="18" charset="0"/>
                <a:cs typeface="Times New Roman" panose="02020603050405020304" pitchFamily="18" charset="0"/>
              </a:rPr>
            </a:br>
            <a:br>
              <a:rPr lang="fr-FR" sz="4400" b="1" dirty="0">
                <a:latin typeface="Times New Roman" panose="02020603050405020304" pitchFamily="18" charset="0"/>
                <a:cs typeface="Times New Roman" panose="02020603050405020304" pitchFamily="18" charset="0"/>
              </a:rPr>
            </a:br>
            <a:r>
              <a:rPr lang="el-GR" sz="3200" b="1" dirty="0">
                <a:latin typeface="Times New Roman" panose="02020603050405020304" pitchFamily="18" charset="0"/>
                <a:cs typeface="Times New Roman" panose="02020603050405020304" pitchFamily="18" charset="0"/>
              </a:rPr>
              <a:t>Η Ιατρική στην Αναγέννηση και η συστηματοποίηση των επιστημονικών γνώσεων</a:t>
            </a:r>
            <a:br>
              <a:rPr lang="fr-FR" sz="4400" b="1" dirty="0">
                <a:latin typeface="Times New Roman" panose="02020603050405020304" pitchFamily="18" charset="0"/>
                <a:cs typeface="Times New Roman" panose="02020603050405020304" pitchFamily="18" charset="0"/>
              </a:rPr>
            </a:br>
            <a:endParaRPr lang="fr-FR" sz="3200" b="1" dirty="0">
              <a:latin typeface="Times New Roman" panose="02020603050405020304" pitchFamily="18" charset="0"/>
              <a:cs typeface="Times New Roman" panose="02020603050405020304" pitchFamily="18" charset="0"/>
            </a:endParaRPr>
          </a:p>
        </p:txBody>
      </p:sp>
      <p:sp>
        <p:nvSpPr>
          <p:cNvPr id="3" name="Sous-titre 2"/>
          <p:cNvSpPr>
            <a:spLocks noGrp="1"/>
          </p:cNvSpPr>
          <p:nvPr>
            <p:ph type="subTitle" idx="1"/>
          </p:nvPr>
        </p:nvSpPr>
        <p:spPr>
          <a:xfrm>
            <a:off x="1350379" y="3530279"/>
            <a:ext cx="9491241" cy="3327721"/>
          </a:xfrm>
        </p:spPr>
        <p:txBody>
          <a:bodyPr>
            <a:noAutofit/>
          </a:bodyPr>
          <a:lstStyle/>
          <a:p>
            <a:r>
              <a:rPr lang="el-GR" sz="2800" dirty="0">
                <a:latin typeface="Times New Roman" panose="02020603050405020304" pitchFamily="18" charset="0"/>
                <a:cs typeface="Times New Roman" panose="02020603050405020304" pitchFamily="18" charset="0"/>
              </a:rPr>
              <a:t>Δρ. Δημητριάδης Ιωάννης, Δερματολόγος – Αφροδισιολόγος</a:t>
            </a:r>
          </a:p>
          <a:p>
            <a:r>
              <a:rPr lang="el-GR" sz="2800" dirty="0">
                <a:latin typeface="Times New Roman" panose="02020603050405020304" pitchFamily="18" charset="0"/>
                <a:cs typeface="Times New Roman" panose="02020603050405020304" pitchFamily="18" charset="0"/>
              </a:rPr>
              <a:t>Ακαδημαϊκός Υπότροφος Εργαστηρίου Ιστορίας της Ιατρικής</a:t>
            </a:r>
          </a:p>
          <a:p>
            <a:br>
              <a:rPr lang="fr-FR" sz="2800" dirty="0">
                <a:latin typeface="Times New Roman" panose="02020603050405020304" pitchFamily="18" charset="0"/>
                <a:cs typeface="Times New Roman" panose="02020603050405020304" pitchFamily="18" charset="0"/>
              </a:rPr>
            </a:br>
            <a:r>
              <a:rPr lang="el-GR" sz="2800" dirty="0">
                <a:latin typeface="Times New Roman" panose="02020603050405020304" pitchFamily="18" charset="0"/>
                <a:cs typeface="Times New Roman" panose="02020603050405020304" pitchFamily="18" charset="0"/>
              </a:rPr>
              <a:t>Διευθύντρια </a:t>
            </a:r>
            <a:r>
              <a:rPr lang="fr-FR" sz="2800" dirty="0">
                <a:latin typeface="Times New Roman" panose="02020603050405020304" pitchFamily="18" charset="0"/>
                <a:cs typeface="Times New Roman" panose="02020603050405020304" pitchFamily="18" charset="0"/>
              </a:rPr>
              <a:t>: </a:t>
            </a:r>
            <a:r>
              <a:rPr lang="el-GR" sz="2800" dirty="0">
                <a:latin typeface="Times New Roman" panose="02020603050405020304" pitchFamily="18" charset="0"/>
                <a:cs typeface="Times New Roman" panose="02020603050405020304" pitchFamily="18" charset="0"/>
              </a:rPr>
              <a:t>Καθηγήτρια</a:t>
            </a:r>
            <a:r>
              <a:rPr lang="fr-FR" sz="2800" dirty="0">
                <a:latin typeface="Times New Roman" panose="02020603050405020304" pitchFamily="18" charset="0"/>
                <a:cs typeface="Times New Roman" panose="02020603050405020304" pitchFamily="18" charset="0"/>
              </a:rPr>
              <a:t> K</a:t>
            </a:r>
            <a:r>
              <a:rPr lang="el-GR" sz="2800" dirty="0" err="1">
                <a:latin typeface="Times New Roman" panose="02020603050405020304" pitchFamily="18" charset="0"/>
                <a:cs typeface="Times New Roman" panose="02020603050405020304" pitchFamily="18" charset="0"/>
              </a:rPr>
              <a:t>αραμάνου</a:t>
            </a:r>
            <a:r>
              <a:rPr lang="el-GR" sz="2800" dirty="0">
                <a:latin typeface="Times New Roman" panose="02020603050405020304" pitchFamily="18" charset="0"/>
                <a:cs typeface="Times New Roman" panose="02020603050405020304" pitchFamily="18" charset="0"/>
              </a:rPr>
              <a:t> Μαριάννα</a:t>
            </a:r>
            <a:endParaRPr lang="fr-FR" sz="2800" dirty="0">
              <a:latin typeface="Times New Roman" panose="02020603050405020304" pitchFamily="18" charset="0"/>
              <a:cs typeface="Times New Roman" panose="02020603050405020304" pitchFamily="18" charset="0"/>
            </a:endParaRPr>
          </a:p>
          <a:p>
            <a:endParaRPr lang="el-GR" sz="4000" dirty="0">
              <a:latin typeface="Times New Roman" panose="02020603050405020304" pitchFamily="18" charset="0"/>
              <a:cs typeface="Times New Roman" panose="02020603050405020304" pitchFamily="18" charset="0"/>
            </a:endParaRPr>
          </a:p>
        </p:txBody>
      </p:sp>
      <p:pic>
        <p:nvPicPr>
          <p:cNvPr id="4" name="Picture 4" descr="Τμήμα Θεατρικών Σπουδών – Φιλοσοφική Σχολή - Εθνικό και Καποδιστριακό  Πανεπιστήμιο Αθηνών - Bodossaki Lectures on Demand">
            <a:extLst>
              <a:ext uri="{FF2B5EF4-FFF2-40B4-BE49-F238E27FC236}">
                <a16:creationId xmlns:a16="http://schemas.microsoft.com/office/drawing/2014/main" id="{3291A84B-8937-2951-FE8F-0E4A2A52E3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621" r="-170" b="41797"/>
          <a:stretch/>
        </p:blipFill>
        <p:spPr bwMode="auto">
          <a:xfrm>
            <a:off x="4558333" y="347191"/>
            <a:ext cx="3262294" cy="10611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ΕΡΓΑΣΤΗΡΙΟ ΙΣΤΟΡΙΑΣ ΤΗΣ ΙΑΤΡΙΚΗΣ &amp; ΙΑΤΡΙΚΗΣ ΗΘΙΚΗΣ PhD Canditates - ΕΡΓΑΣΤΗΡΙΟ  ΙΣΤΟΡΙΑΣ ΤΗΣ ΙΑΤΡΙΚΗΣ &amp; ΙΑΤΡΙΚΗΣ ΗΘΙΚΗΣ">
            <a:extLst>
              <a:ext uri="{FF2B5EF4-FFF2-40B4-BE49-F238E27FC236}">
                <a16:creationId xmlns:a16="http://schemas.microsoft.com/office/drawing/2014/main" id="{61420964-EC7E-EF04-35BA-329B9392C8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3002" y="295154"/>
            <a:ext cx="1390735" cy="1390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203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925700-0B88-8154-C22D-7B451C4D68DC}"/>
              </a:ext>
            </a:extLst>
          </p:cNvPr>
          <p:cNvSpPr>
            <a:spLocks noGrp="1"/>
          </p:cNvSpPr>
          <p:nvPr>
            <p:ph type="title"/>
          </p:nvPr>
        </p:nvSpPr>
        <p:spPr>
          <a:xfrm>
            <a:off x="1219200" y="370390"/>
            <a:ext cx="10158714" cy="1801310"/>
          </a:xfrm>
        </p:spPr>
        <p:txBody>
          <a:bodyPr>
            <a:normAutofit/>
          </a:bodyPr>
          <a:lstStyle/>
          <a:p>
            <a:pPr algn="ctr"/>
            <a:r>
              <a:rPr lang="en-US" sz="2400" b="1" dirty="0">
                <a:effectLst/>
                <a:latin typeface="Times New Roman" panose="02020603050405020304" pitchFamily="18" charset="0"/>
                <a:ea typeface="Calibri" panose="020F0502020204030204" pitchFamily="34" charset="0"/>
              </a:rPr>
              <a:t>Jean François </a:t>
            </a:r>
            <a:r>
              <a:rPr lang="en-US" sz="2400" b="1" dirty="0" err="1">
                <a:effectLst/>
                <a:latin typeface="Times New Roman" panose="02020603050405020304" pitchFamily="18" charset="0"/>
                <a:ea typeface="Calibri" panose="020F0502020204030204" pitchFamily="34" charset="0"/>
              </a:rPr>
              <a:t>Fernel</a:t>
            </a:r>
            <a:r>
              <a:rPr lang="en-US" sz="2400" b="1" dirty="0">
                <a:effectLst/>
                <a:latin typeface="Times New Roman" panose="02020603050405020304" pitchFamily="18" charset="0"/>
                <a:ea typeface="Calibri" panose="020F0502020204030204" pitchFamily="34" charset="0"/>
              </a:rPr>
              <a:t> (1497-1558)    vs    </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Paracelsus (</a:t>
            </a:r>
            <a:r>
              <a:rPr lang="el-GR" sz="2400" b="1" dirty="0">
                <a:latin typeface="Times New Roman" panose="02020603050405020304" pitchFamily="18" charset="0"/>
                <a:ea typeface="Superclarendon" charset="0"/>
                <a:cs typeface="Times New Roman" panose="02020603050405020304" pitchFamily="18" charset="0"/>
              </a:rPr>
              <a:t>1493-1541</a:t>
            </a:r>
            <a:r>
              <a:rPr lang="fr-FR" sz="2400" b="1" dirty="0">
                <a:latin typeface="Times New Roman" panose="02020603050405020304" pitchFamily="18" charset="0"/>
                <a:ea typeface="Superclarendon" charset="0"/>
                <a:cs typeface="Times New Roman" panose="02020603050405020304" pitchFamily="18" charset="0"/>
              </a:rPr>
              <a:t>)</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the reformer</a:t>
            </a:r>
            <a:br>
              <a:rPr lang="en-US" sz="2400" b="1" dirty="0">
                <a:effectLst/>
                <a:latin typeface="Times New Roman" panose="02020603050405020304" pitchFamily="18" charset="0"/>
                <a:ea typeface="Calibri" panose="020F0502020204030204" pitchFamily="34" charset="0"/>
                <a:cs typeface="Times New Roman" panose="02020603050405020304" pitchFamily="18" charset="0"/>
              </a:rPr>
            </a:b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or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Ambroise</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Paré</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(1510-1590), the great surgeon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fr-FR" sz="2400"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2D9EE533-8AD0-4D11-368A-82B196B12273}"/>
              </a:ext>
            </a:extLst>
          </p:cNvPr>
          <p:cNvSpPr>
            <a:spLocks noGrp="1"/>
          </p:cNvSpPr>
          <p:nvPr>
            <p:ph idx="1"/>
          </p:nvPr>
        </p:nvSpPr>
        <p:spPr>
          <a:xfrm>
            <a:off x="1296364" y="1412110"/>
            <a:ext cx="6182974" cy="3484263"/>
          </a:xfrm>
        </p:spPr>
        <p:txBody>
          <a:bodyPr>
            <a:normAutofit/>
          </a:bodyPr>
          <a:lstStyle/>
          <a:p>
            <a:r>
              <a:rPr lang="en-US" sz="1800" dirty="0">
                <a:latin typeface="Times New Roman" panose="02020603050405020304" pitchFamily="18" charset="0"/>
                <a:ea typeface="Calibri" panose="020F0502020204030204" pitchFamily="34" charset="0"/>
              </a:rPr>
              <a:t>F</a:t>
            </a:r>
            <a:r>
              <a:rPr lang="en-US" sz="1800" dirty="0">
                <a:effectLst/>
                <a:latin typeface="Times New Roman" panose="02020603050405020304" pitchFamily="18" charset="0"/>
                <a:ea typeface="Calibri" panose="020F0502020204030204" pitchFamily="34" charset="0"/>
              </a:rPr>
              <a:t>ather of modern physiology</a:t>
            </a:r>
            <a:r>
              <a:rPr lang="fr-FR" dirty="0">
                <a:effectLst/>
              </a:rPr>
              <a:t> </a:t>
            </a:r>
          </a:p>
          <a:p>
            <a:r>
              <a:rPr lang="en-US" sz="1800" dirty="0">
                <a:effectLst/>
                <a:latin typeface="Times New Roman" panose="02020603050405020304" pitchFamily="18" charset="0"/>
                <a:ea typeface="Calibri" panose="020F0502020204030204" pitchFamily="34" charset="0"/>
              </a:rPr>
              <a:t>He succeeded in rejuvenating and revaluing Galen's work</a:t>
            </a:r>
            <a:r>
              <a:rPr lang="fr-FR" dirty="0">
                <a:effectLst/>
              </a:rPr>
              <a:t> </a:t>
            </a:r>
          </a:p>
          <a:p>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He provided an excellent description of a case of acute perforated appendicitis in a seven-year-old girl, meticulously recording her symptoms and conducting the autopsy</a:t>
            </a:r>
          </a:p>
          <a:p>
            <a:pPr marL="0" indent="0">
              <a:buNone/>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800" dirty="0">
                <a:effectLst/>
                <a:latin typeface="Times New Roman" panose="02020603050405020304" pitchFamily="18" charset="0"/>
                <a:ea typeface="Calibri" panose="020F0502020204030204" pitchFamily="34" charset="0"/>
              </a:rPr>
              <a:t>“</a:t>
            </a:r>
            <a:r>
              <a:rPr lang="en-US" sz="1800" b="1" dirty="0">
                <a:effectLst/>
                <a:latin typeface="Times New Roman" panose="02020603050405020304" pitchFamily="18" charset="0"/>
                <a:ea typeface="Calibri" panose="020F0502020204030204" pitchFamily="34" charset="0"/>
              </a:rPr>
              <a:t>Galen, after all, is not infallible</a:t>
            </a:r>
            <a:r>
              <a:rPr lang="en-US" sz="1800" dirty="0">
                <a:effectLst/>
                <a:latin typeface="Times New Roman" panose="02020603050405020304" pitchFamily="18" charset="0"/>
                <a:ea typeface="Calibri" panose="020F0502020204030204" pitchFamily="34" charset="0"/>
              </a:rPr>
              <a:t>”</a:t>
            </a:r>
            <a:r>
              <a:rPr lang="fr-FR" sz="1600" dirty="0">
                <a:effectLst/>
              </a:rPr>
              <a:t> </a:t>
            </a:r>
          </a:p>
          <a:p>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effectLst/>
            </a:endParaRPr>
          </a:p>
          <a:p>
            <a:endParaRPr lang="fr-FR" dirty="0"/>
          </a:p>
        </p:txBody>
      </p:sp>
      <p:pic>
        <p:nvPicPr>
          <p:cNvPr id="4098" name="Picture 2" descr="Jean-François Fernel">
            <a:extLst>
              <a:ext uri="{FF2B5EF4-FFF2-40B4-BE49-F238E27FC236}">
                <a16:creationId xmlns:a16="http://schemas.microsoft.com/office/drawing/2014/main" id="{4FB844C2-D650-124B-9584-EE557D3A97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7425" y="1736203"/>
            <a:ext cx="3516041" cy="4751407"/>
          </a:xfrm>
          <a:prstGeom prst="rect">
            <a:avLst/>
          </a:prstGeom>
          <a:noFill/>
          <a:extLst>
            <a:ext uri="{909E8E84-426E-40DD-AFC4-6F175D3DCCD1}">
              <a14:hiddenFill xmlns:a14="http://schemas.microsoft.com/office/drawing/2010/main">
                <a:solidFill>
                  <a:srgbClr val="FFFFFF"/>
                </a:solidFill>
              </a14:hiddenFill>
            </a:ext>
          </a:extLst>
        </p:spPr>
      </p:pic>
      <p:pic>
        <p:nvPicPr>
          <p:cNvPr id="4" name="Espace réservé du contenu 3">
            <a:extLst>
              <a:ext uri="{FF2B5EF4-FFF2-40B4-BE49-F238E27FC236}">
                <a16:creationId xmlns:a16="http://schemas.microsoft.com/office/drawing/2014/main" id="{9927DE6E-CE75-7F76-998D-510802EA48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6364" y="4239710"/>
            <a:ext cx="3416300" cy="2247900"/>
          </a:xfrm>
          <a:prstGeom prst="rect">
            <a:avLst/>
          </a:prstGeom>
        </p:spPr>
      </p:pic>
      <p:pic>
        <p:nvPicPr>
          <p:cNvPr id="4100" name="Picture 4" descr="A. Paré jeune">
            <a:extLst>
              <a:ext uri="{FF2B5EF4-FFF2-40B4-BE49-F238E27FC236}">
                <a16:creationId xmlns:a16="http://schemas.microsoft.com/office/drawing/2014/main" id="{A1FC1AB5-7A3D-8BBF-354F-A9ED01BD3A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239710"/>
            <a:ext cx="1526205" cy="224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654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9D3D0A-2F4B-26A9-8CEA-DA0986CA741F}"/>
              </a:ext>
            </a:extLst>
          </p:cNvPr>
          <p:cNvSpPr>
            <a:spLocks noGrp="1"/>
          </p:cNvSpPr>
          <p:nvPr>
            <p:ph type="title"/>
          </p:nvPr>
        </p:nvSpPr>
        <p:spPr>
          <a:xfrm>
            <a:off x="1637817" y="257537"/>
            <a:ext cx="9601200" cy="1485900"/>
          </a:xfrm>
        </p:spPr>
        <p:txBody>
          <a:bodyPr/>
          <a:lstStyle/>
          <a:p>
            <a:pPr algn="ctr"/>
            <a:r>
              <a:rPr lang="fr-FR" dirty="0" err="1">
                <a:latin typeface="Times New Roman" panose="02020603050405020304" pitchFamily="18" charset="0"/>
                <a:cs typeface="Times New Roman" panose="02020603050405020304" pitchFamily="18" charset="0"/>
              </a:rPr>
              <a:t>Infectious</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pathology</a:t>
            </a:r>
            <a:r>
              <a:rPr lang="fr-FR" dirty="0">
                <a:latin typeface="Times New Roman" panose="02020603050405020304" pitchFamily="18" charset="0"/>
                <a:cs typeface="Times New Roman" panose="02020603050405020304" pitchFamily="18" charset="0"/>
              </a:rPr>
              <a:t> - Fracastor</a:t>
            </a:r>
          </a:p>
        </p:txBody>
      </p:sp>
      <p:sp>
        <p:nvSpPr>
          <p:cNvPr id="3" name="Espace réservé du contenu 2">
            <a:extLst>
              <a:ext uri="{FF2B5EF4-FFF2-40B4-BE49-F238E27FC236}">
                <a16:creationId xmlns:a16="http://schemas.microsoft.com/office/drawing/2014/main" id="{82950161-FDCF-309D-4D1C-5F257491CB37}"/>
              </a:ext>
            </a:extLst>
          </p:cNvPr>
          <p:cNvSpPr>
            <a:spLocks noGrp="1"/>
          </p:cNvSpPr>
          <p:nvPr>
            <p:ph idx="1"/>
          </p:nvPr>
        </p:nvSpPr>
        <p:spPr>
          <a:xfrm>
            <a:off x="856527" y="1273215"/>
            <a:ext cx="7708739" cy="5150733"/>
          </a:xfrm>
        </p:spPr>
        <p:txBody>
          <a:bodyPr>
            <a:normAutofit fontScale="77500" lnSpcReduction="20000"/>
          </a:bodyPr>
          <a:lstStyle/>
          <a:p>
            <a:pPr algn="just">
              <a:lnSpc>
                <a:spcPct val="120000"/>
              </a:lnSpc>
            </a:pPr>
            <a:r>
              <a:rPr lang="en-US" sz="2100" dirty="0">
                <a:latin typeface="Times New Roman" panose="02020603050405020304" pitchFamily="18" charset="0"/>
                <a:ea typeface="Calibri" panose="020F0502020204030204" pitchFamily="34" charset="0"/>
              </a:rPr>
              <a:t>T</a:t>
            </a:r>
            <a:r>
              <a:rPr lang="en-US" sz="2100" dirty="0">
                <a:effectLst/>
                <a:latin typeface="Times New Roman" panose="02020603050405020304" pitchFamily="18" charset="0"/>
                <a:ea typeface="Calibri" panose="020F0502020204030204" pitchFamily="34" charset="0"/>
              </a:rPr>
              <a:t>he contribution of the Renaissance was far more substantial in infectious pathology. Jérôme </a:t>
            </a:r>
            <a:r>
              <a:rPr lang="en-US" sz="2100" dirty="0" err="1">
                <a:effectLst/>
                <a:latin typeface="Times New Roman" panose="02020603050405020304" pitchFamily="18" charset="0"/>
                <a:ea typeface="Calibri" panose="020F0502020204030204" pitchFamily="34" charset="0"/>
              </a:rPr>
              <a:t>Fracastor</a:t>
            </a:r>
            <a:r>
              <a:rPr lang="en-US" sz="2100" dirty="0">
                <a:effectLst/>
                <a:latin typeface="Times New Roman" panose="02020603050405020304" pitchFamily="18" charset="0"/>
                <a:ea typeface="Calibri" panose="020F0502020204030204" pitchFamily="34" charset="0"/>
              </a:rPr>
              <a:t> was the main architect</a:t>
            </a:r>
            <a:r>
              <a:rPr lang="fr-FR" sz="2100" dirty="0">
                <a:effectLst/>
              </a:rPr>
              <a:t> </a:t>
            </a:r>
          </a:p>
          <a:p>
            <a:pPr algn="just">
              <a:lnSpc>
                <a:spcPct val="120000"/>
              </a:lnSpc>
            </a:pPr>
            <a:r>
              <a:rPr lang="en-US" sz="2100" dirty="0">
                <a:effectLst/>
                <a:latin typeface="Times New Roman" panose="02020603050405020304" pitchFamily="18" charset="0"/>
                <a:ea typeface="Calibri" panose="020F0502020204030204" pitchFamily="34" charset="0"/>
              </a:rPr>
              <a:t>He identified the fundamental role of contagion and asserted the existence of infecting micro-organisms. </a:t>
            </a:r>
          </a:p>
          <a:p>
            <a:pPr algn="just">
              <a:lnSpc>
                <a:spcPct val="120000"/>
              </a:lnSpc>
            </a:pPr>
            <a:r>
              <a:rPr lang="en-US" sz="2100" dirty="0">
                <a:latin typeface="Times New Roman" panose="02020603050405020304" pitchFamily="18" charset="0"/>
                <a:ea typeface="Calibri" panose="020F0502020204030204" pitchFamily="34" charset="0"/>
              </a:rPr>
              <a:t>I</a:t>
            </a:r>
            <a:r>
              <a:rPr lang="en-US" sz="2100" dirty="0">
                <a:effectLst/>
                <a:latin typeface="Times New Roman" panose="02020603050405020304" pitchFamily="18" charset="0"/>
                <a:ea typeface="Calibri" panose="020F0502020204030204" pitchFamily="34" charset="0"/>
              </a:rPr>
              <a:t>n 1546, he published in Venice, </a:t>
            </a:r>
            <a:r>
              <a:rPr lang="en-US" sz="2100" b="1" dirty="0">
                <a:effectLst/>
                <a:latin typeface="Times New Roman" panose="02020603050405020304" pitchFamily="18" charset="0"/>
                <a:ea typeface="Calibri" panose="020F0502020204030204" pitchFamily="34" charset="0"/>
              </a:rPr>
              <a:t>"De </a:t>
            </a:r>
            <a:r>
              <a:rPr lang="en-US" sz="2100" b="1" dirty="0" err="1">
                <a:effectLst/>
                <a:latin typeface="Times New Roman" panose="02020603050405020304" pitchFamily="18" charset="0"/>
                <a:ea typeface="Calibri" panose="020F0502020204030204" pitchFamily="34" charset="0"/>
              </a:rPr>
              <a:t>Contagione</a:t>
            </a:r>
            <a:r>
              <a:rPr lang="en-US" sz="2100" b="1" dirty="0">
                <a:effectLst/>
                <a:latin typeface="Times New Roman" panose="02020603050405020304" pitchFamily="18" charset="0"/>
                <a:ea typeface="Calibri" panose="020F0502020204030204" pitchFamily="34" charset="0"/>
              </a:rPr>
              <a:t> et </a:t>
            </a:r>
            <a:r>
              <a:rPr lang="en-US" sz="2100" b="1" dirty="0" err="1">
                <a:effectLst/>
                <a:latin typeface="Times New Roman" panose="02020603050405020304" pitchFamily="18" charset="0"/>
                <a:ea typeface="Calibri" panose="020F0502020204030204" pitchFamily="34" charset="0"/>
              </a:rPr>
              <a:t>Contagiosis</a:t>
            </a:r>
            <a:r>
              <a:rPr lang="en-US" sz="2100" b="1" dirty="0">
                <a:effectLst/>
                <a:latin typeface="Times New Roman" panose="02020603050405020304" pitchFamily="18" charset="0"/>
                <a:ea typeface="Calibri" panose="020F0502020204030204" pitchFamily="34" charset="0"/>
              </a:rPr>
              <a:t> </a:t>
            </a:r>
            <a:r>
              <a:rPr lang="en-US" sz="2100" b="1" dirty="0" err="1">
                <a:effectLst/>
                <a:latin typeface="Times New Roman" panose="02020603050405020304" pitchFamily="18" charset="0"/>
                <a:ea typeface="Calibri" panose="020F0502020204030204" pitchFamily="34" charset="0"/>
              </a:rPr>
              <a:t>Morbis</a:t>
            </a:r>
            <a:r>
              <a:rPr lang="en-US" sz="2100" b="1" dirty="0">
                <a:effectLst/>
                <a:latin typeface="Times New Roman" panose="02020603050405020304" pitchFamily="18" charset="0"/>
                <a:ea typeface="Calibri" panose="020F0502020204030204" pitchFamily="34" charset="0"/>
              </a:rPr>
              <a:t>"</a:t>
            </a:r>
            <a:r>
              <a:rPr lang="en-US" sz="2100" dirty="0">
                <a:effectLst/>
                <a:latin typeface="Times New Roman" panose="02020603050405020304" pitchFamily="18" charset="0"/>
                <a:ea typeface="Calibri" panose="020F0502020204030204" pitchFamily="34" charset="0"/>
              </a:rPr>
              <a:t> </a:t>
            </a:r>
          </a:p>
          <a:p>
            <a:pPr algn="just">
              <a:lnSpc>
                <a:spcPct val="120000"/>
              </a:lnSpc>
            </a:pPr>
            <a:r>
              <a:rPr lang="en-US" sz="2100" dirty="0">
                <a:effectLst/>
                <a:latin typeface="Times New Roman" panose="02020603050405020304" pitchFamily="18" charset="0"/>
                <a:ea typeface="Calibri" panose="020F0502020204030204" pitchFamily="34" charset="0"/>
              </a:rPr>
              <a:t>He indicated that contagion is an infection passing from one individual to another through "</a:t>
            </a:r>
            <a:r>
              <a:rPr lang="en-US" sz="2100" i="1" dirty="0">
                <a:effectLst/>
                <a:latin typeface="Times New Roman" panose="02020603050405020304" pitchFamily="18" charset="0"/>
                <a:ea typeface="Calibri" panose="020F0502020204030204" pitchFamily="34" charset="0"/>
              </a:rPr>
              <a:t>particles so small that they do not fall under the senses</a:t>
            </a:r>
            <a:r>
              <a:rPr lang="en-US" sz="2100" dirty="0">
                <a:effectLst/>
                <a:latin typeface="Times New Roman" panose="02020603050405020304" pitchFamily="18" charset="0"/>
                <a:ea typeface="Calibri" panose="020F0502020204030204" pitchFamily="34" charset="0"/>
              </a:rPr>
              <a:t>"; these are microbes, the "</a:t>
            </a:r>
            <a:r>
              <a:rPr lang="en-US" sz="2100" b="1" dirty="0" err="1">
                <a:effectLst/>
                <a:latin typeface="Times New Roman" panose="02020603050405020304" pitchFamily="18" charset="0"/>
                <a:ea typeface="Calibri" panose="020F0502020204030204" pitchFamily="34" charset="0"/>
              </a:rPr>
              <a:t>seminaria</a:t>
            </a:r>
            <a:r>
              <a:rPr lang="en-US" sz="2100" b="1" dirty="0">
                <a:effectLst/>
                <a:latin typeface="Times New Roman" panose="02020603050405020304" pitchFamily="18" charset="0"/>
                <a:ea typeface="Calibri" panose="020F0502020204030204" pitchFamily="34" charset="0"/>
              </a:rPr>
              <a:t> </a:t>
            </a:r>
            <a:r>
              <a:rPr lang="en-US" sz="2100" b="1" dirty="0" err="1">
                <a:effectLst/>
                <a:latin typeface="Times New Roman" panose="02020603050405020304" pitchFamily="18" charset="0"/>
                <a:ea typeface="Calibri" panose="020F0502020204030204" pitchFamily="34" charset="0"/>
              </a:rPr>
              <a:t>contagionis</a:t>
            </a:r>
            <a:r>
              <a:rPr lang="en-US" sz="2100" dirty="0">
                <a:effectLst/>
                <a:latin typeface="Times New Roman" panose="02020603050405020304" pitchFamily="18" charset="0"/>
                <a:ea typeface="Calibri" panose="020F0502020204030204" pitchFamily="34" charset="0"/>
              </a:rPr>
              <a:t> " </a:t>
            </a:r>
          </a:p>
          <a:p>
            <a:pPr algn="just">
              <a:lnSpc>
                <a:spcPct val="120000"/>
              </a:lnSpc>
            </a:pP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100" i="1" dirty="0">
                <a:effectLst/>
                <a:latin typeface="Times New Roman" panose="02020603050405020304" pitchFamily="18" charset="0"/>
                <a:ea typeface="Calibri" panose="020F0502020204030204" pitchFamily="34" charset="0"/>
                <a:cs typeface="Times New Roman" panose="02020603050405020304" pitchFamily="18" charset="0"/>
              </a:rPr>
              <a:t>Know that throughout the course of the disease, the existence of germs must never be neglected</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fr-FR" sz="2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pPr>
            <a:r>
              <a:rPr lang="en-US" sz="2100" dirty="0">
                <a:effectLst/>
                <a:latin typeface="Times New Roman" panose="02020603050405020304" pitchFamily="18" charset="0"/>
                <a:ea typeface="Calibri" panose="020F0502020204030204" pitchFamily="34" charset="0"/>
              </a:rPr>
              <a:t>He describes "the great pox" and other infectious diseases: plague, smallpox, eruptive fevers, typhus, leprosy, syphilis, and tuberculosis.</a:t>
            </a:r>
            <a:r>
              <a:rPr lang="fr-FR" sz="2100" dirty="0">
                <a:effectLst/>
              </a:rPr>
              <a:t> </a:t>
            </a:r>
          </a:p>
          <a:p>
            <a:pPr algn="just">
              <a:lnSpc>
                <a:spcPct val="120000"/>
              </a:lnSpc>
            </a:pP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i="1" dirty="0">
                <a:effectLst/>
                <a:latin typeface="Times New Roman" panose="02020603050405020304" pitchFamily="18" charset="0"/>
                <a:ea typeface="Calibri" panose="020F0502020204030204" pitchFamily="34" charset="0"/>
                <a:cs typeface="Times New Roman" panose="02020603050405020304" pitchFamily="18" charset="0"/>
              </a:rPr>
              <a:t>One must always remember that the most important thing is to combat the germ and oppose contagion</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fr-FR" sz="2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pP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As a genius precursor and a convinced "contagionist," he has been called "</a:t>
            </a:r>
            <a:r>
              <a:rPr lang="en-US" sz="2100" b="1" dirty="0">
                <a:effectLst/>
                <a:latin typeface="Times New Roman" panose="02020603050405020304" pitchFamily="18" charset="0"/>
                <a:ea typeface="Calibri" panose="020F0502020204030204" pitchFamily="34" charset="0"/>
                <a:cs typeface="Times New Roman" panose="02020603050405020304" pitchFamily="18" charset="0"/>
              </a:rPr>
              <a:t>the Father of modern epidemiology</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fr-FR" sz="2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pic>
        <p:nvPicPr>
          <p:cNvPr id="5122" name="Picture 2" descr="Fracastor Geronimo">
            <a:extLst>
              <a:ext uri="{FF2B5EF4-FFF2-40B4-BE49-F238E27FC236}">
                <a16:creationId xmlns:a16="http://schemas.microsoft.com/office/drawing/2014/main" id="{03B3D7F3-E70C-9F93-4DE8-BCDD23446D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24" t="2479" r="11584" b="-1764"/>
          <a:stretch/>
        </p:blipFill>
        <p:spPr bwMode="auto">
          <a:xfrm>
            <a:off x="9083574" y="1898384"/>
            <a:ext cx="2802225" cy="3900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751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FEB169-B2B9-5466-D8FF-D8DE11777346}"/>
              </a:ext>
            </a:extLst>
          </p:cNvPr>
          <p:cNvSpPr>
            <a:spLocks noGrp="1"/>
          </p:cNvSpPr>
          <p:nvPr>
            <p:ph type="title"/>
          </p:nvPr>
        </p:nvSpPr>
        <p:spPr>
          <a:xfrm>
            <a:off x="1295400" y="410901"/>
            <a:ext cx="9601200" cy="1485900"/>
          </a:xfrm>
        </p:spPr>
        <p:txBody>
          <a:bodyPr>
            <a:normAutofit fontScale="90000"/>
          </a:bodyPr>
          <a:lstStyle/>
          <a:p>
            <a:pPr algn="ctr">
              <a:lnSpc>
                <a:spcPct val="150000"/>
              </a:lnSpc>
            </a:pP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The teaching and practice of medicine in France</a:t>
            </a:r>
            <a:br>
              <a:rPr lang="fr-FR" sz="2200" dirty="0">
                <a:effectLst/>
                <a:latin typeface="Calibri" panose="020F0502020204030204" pitchFamily="34" charset="0"/>
                <a:ea typeface="Calibri" panose="020F0502020204030204" pitchFamily="34" charset="0"/>
                <a:cs typeface="Times New Roman" panose="02020603050405020304" pitchFamily="18" charset="0"/>
              </a:rPr>
            </a:b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endParaRPr lang="fr-FR"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3F7DAA4A-C5F3-107C-D8D1-25ADC2BF2651}"/>
              </a:ext>
            </a:extLst>
          </p:cNvPr>
          <p:cNvSpPr>
            <a:spLocks noGrp="1"/>
          </p:cNvSpPr>
          <p:nvPr>
            <p:ph idx="1"/>
          </p:nvPr>
        </p:nvSpPr>
        <p:spPr>
          <a:xfrm>
            <a:off x="1371600" y="1284791"/>
            <a:ext cx="9786394" cy="5162308"/>
          </a:xfrm>
        </p:spPr>
        <p:txBody>
          <a:bodyPr>
            <a:normAutofit/>
          </a:bodyPr>
          <a:lstStyle/>
          <a:p>
            <a:pPr algn="just">
              <a:lnSpc>
                <a:spcPct val="100000"/>
              </a:lnSpc>
            </a:pPr>
            <a:r>
              <a:rPr lang="en-US" sz="1800" dirty="0">
                <a:effectLst/>
                <a:latin typeface="Times New Roman" panose="02020603050405020304" pitchFamily="18" charset="0"/>
                <a:ea typeface="Calibri" panose="020F0502020204030204" pitchFamily="34" charset="0"/>
              </a:rPr>
              <a:t>All over the Middle Ages surgery is practiced by barber-surgeons. </a:t>
            </a:r>
          </a:p>
          <a:p>
            <a:pPr algn="just">
              <a:lnSpc>
                <a:spcPct val="100000"/>
              </a:lnSpc>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Theoretical teaching at the Collège usually assumed by two professors was complemented by practical teaching at the hospital. Surgeons provided free treatment on the first Monday of each month in the church of Saint-</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Côme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then in the Collège. Pupils also attended hospital visits at the Hôtel-Dieu and the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Charité</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and we can see that there was already a sort of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externat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internat</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pPr>
            <a:r>
              <a:rPr lang="en-US" sz="1800" dirty="0">
                <a:effectLst/>
                <a:latin typeface="Times New Roman" panose="02020603050405020304" pitchFamily="18" charset="0"/>
                <a:ea typeface="Calibri" panose="020F0502020204030204" pitchFamily="34" charset="0"/>
              </a:rPr>
              <a:t>Students intending to practice in the suburbs of Paris or in the viscounty of Paris had to have completed five years of study, three of which were spent in hospitals. They were then “boy surgeons”, then “</a:t>
            </a:r>
            <a:r>
              <a:rPr lang="en-US" sz="1800" dirty="0" err="1">
                <a:effectLst/>
                <a:latin typeface="Times New Roman" panose="02020603050405020304" pitchFamily="18" charset="0"/>
                <a:ea typeface="Calibri" panose="020F0502020204030204" pitchFamily="34" charset="0"/>
              </a:rPr>
              <a:t>compagnons</a:t>
            </a:r>
            <a:r>
              <a:rPr lang="en-US" sz="1800" dirty="0">
                <a:effectLst/>
                <a:latin typeface="Times New Roman" panose="02020603050405020304" pitchFamily="18" charset="0"/>
                <a:ea typeface="Calibri" panose="020F0502020204030204" pitchFamily="34" charset="0"/>
              </a:rPr>
              <a:t> ”, housed, fed, heated, lit and laundered at the Hôtel-Dieu</a:t>
            </a:r>
            <a:endParaRPr lang="fr-FR" dirty="0">
              <a:effectLst/>
            </a:endParaRPr>
          </a:p>
          <a:p>
            <a:pPr algn="just">
              <a:lnSpc>
                <a:spcPct val="100000"/>
              </a:lnSpc>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Medical services at the Hôtel-Dieu were provided by the Faculty's Regent Doctors. They had authority over the surgeons, and for major operations such as trepanning or amputation, three doctors had to give their opinion beforehand, and one of them was present during the operation</a:t>
            </a:r>
          </a:p>
          <a:p>
            <a:pPr algn="just">
              <a:lnSpc>
                <a:spcPct val="100000"/>
              </a:lnSpc>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teaching was reformed. The most prestigious teachers were recruited. The students were even involved in the administration of their respective faculties. Tuition fees remain high. Clinical teaching is virtually non-existent. Physicians are increasingly recognized in society.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pP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pPr>
            <a:endParaRPr lang="fr-FR" dirty="0"/>
          </a:p>
        </p:txBody>
      </p:sp>
    </p:spTree>
    <p:extLst>
      <p:ext uri="{BB962C8B-B14F-4D97-AF65-F5344CB8AC3E}">
        <p14:creationId xmlns:p14="http://schemas.microsoft.com/office/powerpoint/2010/main" val="4107433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83F771-7581-4E0A-7723-18BBEF1E7BCC}"/>
              </a:ext>
            </a:extLst>
          </p:cNvPr>
          <p:cNvSpPr>
            <a:spLocks noGrp="1"/>
          </p:cNvSpPr>
          <p:nvPr>
            <p:ph type="title"/>
          </p:nvPr>
        </p:nvSpPr>
        <p:spPr>
          <a:xfrm>
            <a:off x="1371600" y="465881"/>
            <a:ext cx="9601200" cy="1485900"/>
          </a:xfrm>
        </p:spPr>
        <p:txBody>
          <a:bodyPr>
            <a:normAutofit/>
          </a:bodyPr>
          <a:lstStyle/>
          <a:p>
            <a:pPr algn="ctr">
              <a:lnSpc>
                <a:spcPct val="100000"/>
              </a:lnSpc>
            </a:pPr>
            <a:r>
              <a:rPr lang="fr-FR" sz="2800" b="1" dirty="0">
                <a:latin typeface="Times New Roman" panose="02020603050405020304" pitchFamily="18" charset="0"/>
                <a:cs typeface="Times New Roman" panose="02020603050405020304" pitchFamily="18" charset="0"/>
              </a:rPr>
              <a:t>Ambroise Paré (1510-1590)</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the father of modern surgery and the inventor of numerous instruments</a:t>
            </a:r>
            <a:endParaRPr lang="fr-FR" sz="2800" dirty="0"/>
          </a:p>
        </p:txBody>
      </p:sp>
      <p:sp>
        <p:nvSpPr>
          <p:cNvPr id="3" name="Espace réservé du contenu 2">
            <a:extLst>
              <a:ext uri="{FF2B5EF4-FFF2-40B4-BE49-F238E27FC236}">
                <a16:creationId xmlns:a16="http://schemas.microsoft.com/office/drawing/2014/main" id="{7C63799F-E60D-2CED-7B7F-E580F0079D39}"/>
              </a:ext>
            </a:extLst>
          </p:cNvPr>
          <p:cNvSpPr>
            <a:spLocks noGrp="1"/>
          </p:cNvSpPr>
          <p:nvPr>
            <p:ph idx="1"/>
          </p:nvPr>
        </p:nvSpPr>
        <p:spPr>
          <a:xfrm>
            <a:off x="983847" y="1840375"/>
            <a:ext cx="6678593" cy="4282633"/>
          </a:xfrm>
        </p:spPr>
        <p:txBody>
          <a:bodyPr>
            <a:normAutofit fontScale="92500"/>
          </a:bodyPr>
          <a:lstStyle/>
          <a:p>
            <a:pPr algn="just">
              <a:lnSpc>
                <a:spcPct val="150000"/>
              </a:lnSpc>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His motto was: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Labor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improbus</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omnia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vincit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Hard work conquers all</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pP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Ambroise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Paré</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stood out from the crowd thanks to his exceptional qualities, but not without a difficult start that apparently did not destine him to achieve the renown he enjoys today.</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fr-FR" sz="1800" b="1" dirty="0">
                <a:effectLst/>
                <a:latin typeface="Times New Roman" panose="02020603050405020304" pitchFamily="18" charset="0"/>
                <a:ea typeface="Calibri" panose="020F0502020204030204" pitchFamily="34" charset="0"/>
                <a:cs typeface="Times New Roman" panose="02020603050405020304" pitchFamily="18" charset="0"/>
              </a:rPr>
              <a:t>“</a:t>
            </a:r>
            <a:r>
              <a:rPr lang="fr-FR" sz="1800" i="1" dirty="0">
                <a:effectLst/>
                <a:latin typeface="Times New Roman" panose="02020603050405020304" pitchFamily="18" charset="0"/>
                <a:ea typeface="Calibri" panose="020F0502020204030204" pitchFamily="34" charset="0"/>
                <a:cs typeface="Times New Roman" panose="02020603050405020304" pitchFamily="18" charset="0"/>
              </a:rPr>
              <a:t>Je le </a:t>
            </a:r>
            <a:r>
              <a:rPr lang="fr-FR" sz="1800" i="1" dirty="0" err="1">
                <a:effectLst/>
                <a:latin typeface="Times New Roman" panose="02020603050405020304" pitchFamily="18" charset="0"/>
                <a:ea typeface="Calibri" panose="020F0502020204030204" pitchFamily="34" charset="0"/>
                <a:cs typeface="Times New Roman" panose="02020603050405020304" pitchFamily="18" charset="0"/>
              </a:rPr>
              <a:t>pansay</a:t>
            </a:r>
            <a:r>
              <a:rPr lang="fr-FR" sz="1800" i="1" dirty="0">
                <a:effectLst/>
                <a:latin typeface="Times New Roman" panose="02020603050405020304" pitchFamily="18" charset="0"/>
                <a:ea typeface="Calibri" panose="020F0502020204030204" pitchFamily="34" charset="0"/>
                <a:cs typeface="Times New Roman" panose="02020603050405020304" pitchFamily="18" charset="0"/>
              </a:rPr>
              <a:t>, Dieu le </a:t>
            </a:r>
            <a:r>
              <a:rPr lang="fr-FR" sz="1800" i="1" dirty="0" err="1">
                <a:effectLst/>
                <a:latin typeface="Times New Roman" panose="02020603050405020304" pitchFamily="18" charset="0"/>
                <a:ea typeface="Calibri" panose="020F0502020204030204" pitchFamily="34" charset="0"/>
                <a:cs typeface="Times New Roman" panose="02020603050405020304" pitchFamily="18" charset="0"/>
              </a:rPr>
              <a:t>guarist</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I bandaged him, God healed him</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I'm not asking you if you're Catholic or Protestant, rich or poor, but: what's your ailment</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 ” </a:t>
            </a:r>
            <a:r>
              <a:rPr lang="fr-FR" sz="1800" b="1" dirty="0">
                <a:effectLst/>
                <a:latin typeface="Times New Roman" panose="02020603050405020304" pitchFamily="18" charset="0"/>
                <a:ea typeface="Calibri" panose="020F0502020204030204" pitchFamily="34" charset="0"/>
                <a:cs typeface="Times New Roman" panose="02020603050405020304" pitchFamily="18" charset="0"/>
              </a:rPr>
              <a:t>"</a:t>
            </a:r>
            <a:r>
              <a:rPr lang="fr-FR" sz="1800" i="1" dirty="0">
                <a:effectLst/>
                <a:latin typeface="Times New Roman" panose="02020603050405020304" pitchFamily="18" charset="0"/>
                <a:ea typeface="Calibri" panose="020F0502020204030204" pitchFamily="34" charset="0"/>
                <a:cs typeface="Times New Roman" panose="02020603050405020304" pitchFamily="18" charset="0"/>
              </a:rPr>
              <a:t>Je ne vous demande pas si vous êtes catholique ou protestant, riche ou pauvre, mais : quel est votre mal </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pic>
        <p:nvPicPr>
          <p:cNvPr id="4" name="Picture 6" descr="Anonyme, Ambroise Paré, Silver Spring, National Museum of Health and Medicine.">
            <a:extLst>
              <a:ext uri="{FF2B5EF4-FFF2-40B4-BE49-F238E27FC236}">
                <a16:creationId xmlns:a16="http://schemas.microsoft.com/office/drawing/2014/main" id="{76E2CAD1-EF50-AB77-8F33-3C08F07B0C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0193" y="1551601"/>
            <a:ext cx="3952363" cy="4571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502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8E75D9E-FA3F-F7D0-D51B-9ABA8FE023F0}"/>
              </a:ext>
            </a:extLst>
          </p:cNvPr>
          <p:cNvSpPr>
            <a:spLocks noGrp="1"/>
          </p:cNvSpPr>
          <p:nvPr>
            <p:ph idx="1"/>
          </p:nvPr>
        </p:nvSpPr>
        <p:spPr>
          <a:xfrm>
            <a:off x="879676" y="555585"/>
            <a:ext cx="5383553" cy="5937812"/>
          </a:xfrm>
        </p:spPr>
        <p:txBody>
          <a:bodyPr>
            <a:normAutofit fontScale="92500" lnSpcReduction="20000"/>
          </a:bodyPr>
          <a:lstStyle/>
          <a:p>
            <a:pPr algn="just"/>
            <a:r>
              <a:rPr lang="en-US" sz="1800" dirty="0">
                <a:effectLst/>
                <a:latin typeface="Times New Roman" panose="02020603050405020304" pitchFamily="18" charset="0"/>
                <a:ea typeface="Calibri" panose="020F0502020204030204" pitchFamily="34" charset="0"/>
              </a:rPr>
              <a:t>Leaving his studies behind, young </a:t>
            </a:r>
            <a:r>
              <a:rPr lang="en-US" sz="1800" dirty="0" err="1">
                <a:effectLst/>
                <a:latin typeface="Times New Roman" panose="02020603050405020304" pitchFamily="18" charset="0"/>
                <a:ea typeface="Calibri" panose="020F0502020204030204" pitchFamily="34" charset="0"/>
              </a:rPr>
              <a:t>Ambroise</a:t>
            </a:r>
            <a:r>
              <a:rPr lang="en-US" sz="1800" dirty="0">
                <a:effectLst/>
                <a:latin typeface="Times New Roman" panose="02020603050405020304" pitchFamily="18" charset="0"/>
                <a:ea typeface="Calibri" panose="020F0502020204030204" pitchFamily="34" charset="0"/>
              </a:rPr>
              <a:t> took up an apprenticeship with barber-surgeon </a:t>
            </a:r>
            <a:r>
              <a:rPr lang="en-US" sz="1800" dirty="0" err="1">
                <a:effectLst/>
                <a:latin typeface="Times New Roman" panose="02020603050405020304" pitchFamily="18" charset="0"/>
                <a:ea typeface="Calibri" panose="020F0502020204030204" pitchFamily="34" charset="0"/>
              </a:rPr>
              <a:t>Vitré</a:t>
            </a:r>
            <a:r>
              <a:rPr lang="en-US" sz="1800" dirty="0">
                <a:effectLst/>
                <a:latin typeface="Times New Roman" panose="02020603050405020304" pitchFamily="18" charset="0"/>
                <a:ea typeface="Calibri" panose="020F0502020204030204" pitchFamily="34" charset="0"/>
              </a:rPr>
              <a:t> Jean </a:t>
            </a:r>
            <a:r>
              <a:rPr lang="en-US" sz="1800" dirty="0" err="1">
                <a:effectLst/>
                <a:latin typeface="Times New Roman" panose="02020603050405020304" pitchFamily="18" charset="0"/>
                <a:ea typeface="Calibri" panose="020F0502020204030204" pitchFamily="34" charset="0"/>
              </a:rPr>
              <a:t>Vialot</a:t>
            </a:r>
            <a:r>
              <a:rPr lang="en-US" sz="1800" dirty="0">
                <a:effectLst/>
                <a:latin typeface="Times New Roman" panose="02020603050405020304" pitchFamily="18" charset="0"/>
                <a:ea typeface="Calibri" panose="020F0502020204030204" pitchFamily="34" charset="0"/>
              </a:rPr>
              <a:t>. There, he learned to wield a razor, to bleed (perform bloodletting) and to dress ulcers</a:t>
            </a:r>
            <a:r>
              <a:rPr lang="fr-FR" dirty="0">
                <a:effectLst/>
              </a:rPr>
              <a:t> </a:t>
            </a:r>
          </a:p>
          <a:p>
            <a:pPr algn="just"/>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His curiosity led him to Paris, to attend courses in approximately 1529. He was taught anatomy and dissection; his bedside book was a work on major surgery. In this book, we can read the four qualities the author wanted in a surgeon, and which may well have inspired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Paré</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“To be at once literate, expert, ingenious and highly moral.”</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1800" dirty="0">
                <a:effectLst/>
                <a:latin typeface="Times New Roman" panose="02020603050405020304" pitchFamily="18" charset="0"/>
                <a:ea typeface="Calibri" panose="020F0502020204030204" pitchFamily="34" charset="0"/>
              </a:rPr>
              <a:t>In 1533, he was admitted as a barber-nurse at the Hôtel-Dieu. He used to say: “It's nothing to leaf through books, to chirp, to cackle in the pulpit of surgery, if the hand doesn't put into use what reason orders.” </a:t>
            </a:r>
          </a:p>
          <a:p>
            <a:pPr algn="just">
              <a:lnSpc>
                <a:spcPct val="150000"/>
              </a:lnSpc>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1536: Army surgeon during the Italian Wars</a:t>
            </a:r>
            <a:r>
              <a:rPr lang="fr-FR" sz="1800" dirty="0">
                <a:latin typeface="Calibri" panose="020F0502020204030204" pitchFamily="34" charset="0"/>
                <a:ea typeface="Calibri" panose="020F0502020204030204" pitchFamily="34" charset="0"/>
                <a:cs typeface="Times New Roman" panose="02020603050405020304" pitchFamily="18" charset="0"/>
              </a:rPr>
              <a:t> - </a:t>
            </a:r>
            <a:r>
              <a:rPr lang="en-US" sz="1800" b="1" dirty="0">
                <a:effectLst/>
                <a:latin typeface="Times New Roman" panose="02020603050405020304" pitchFamily="18" charset="0"/>
                <a:ea typeface="Calibri" panose="020F0502020204030204" pitchFamily="34" charset="0"/>
              </a:rPr>
              <a:t>Piedmont campaign</a:t>
            </a:r>
            <a:r>
              <a:rPr lang="fr-FR" dirty="0">
                <a:effectLst/>
              </a:rPr>
              <a:t> -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Therapeutic innovations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1800" dirty="0">
                <a:effectLst/>
                <a:latin typeface="Times New Roman" panose="02020603050405020304" pitchFamily="18" charset="0"/>
                <a:ea typeface="Calibri" panose="020F0502020204030204" pitchFamily="34" charset="0"/>
              </a:rPr>
              <a:t>In Turin, he reveals himself as a courageous innovator in the less inhumane treatment of cauterization for gunshot wounds: faced with a lack of boiling oil, he applies an ointment made from a mixture of egg yolks, rose oil, and turpentine to the wounds.</a:t>
            </a:r>
            <a:r>
              <a:rPr lang="fr-FR" dirty="0">
                <a:effectLst/>
              </a:rPr>
              <a:t> </a:t>
            </a:r>
            <a:r>
              <a:rPr lang="en-US" sz="1800" dirty="0">
                <a:effectLst/>
                <a:latin typeface="Times New Roman" panose="02020603050405020304" pitchFamily="18" charset="0"/>
                <a:ea typeface="Calibri" panose="020F0502020204030204" pitchFamily="34" charset="0"/>
              </a:rPr>
              <a:t>From that moment on, he vows "</a:t>
            </a:r>
            <a:r>
              <a:rPr lang="en-US" sz="1800" b="1" i="1" dirty="0">
                <a:effectLst/>
                <a:latin typeface="Times New Roman" panose="02020603050405020304" pitchFamily="18" charset="0"/>
                <a:ea typeface="Calibri" panose="020F0502020204030204" pitchFamily="34" charset="0"/>
              </a:rPr>
              <a:t>never to burn the poor wounded so cruelly again</a:t>
            </a:r>
            <a:r>
              <a:rPr lang="en-US" sz="1800" dirty="0">
                <a:effectLst/>
                <a:latin typeface="Times New Roman" panose="02020603050405020304" pitchFamily="18" charset="0"/>
                <a:ea typeface="Calibri" panose="020F0502020204030204" pitchFamily="34" charset="0"/>
              </a:rPr>
              <a:t>." </a:t>
            </a:r>
            <a:endParaRPr lang="fr-FR" dirty="0"/>
          </a:p>
        </p:txBody>
      </p:sp>
      <p:pic>
        <p:nvPicPr>
          <p:cNvPr id="4" name="Picture 2" descr="Ambroise Pare Painting by Robert Thom - Pixels">
            <a:extLst>
              <a:ext uri="{FF2B5EF4-FFF2-40B4-BE49-F238E27FC236}">
                <a16:creationId xmlns:a16="http://schemas.microsoft.com/office/drawing/2014/main" id="{DCB27AF8-2C8C-2DB4-D36A-89D0660AA3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881" t="5450" r="11987" b="5722"/>
          <a:stretch/>
        </p:blipFill>
        <p:spPr bwMode="auto">
          <a:xfrm>
            <a:off x="6885611" y="1386068"/>
            <a:ext cx="5027298" cy="4085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725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6898CC-A94F-E0A2-17E6-CB1015F0F14A}"/>
              </a:ext>
            </a:extLst>
          </p:cNvPr>
          <p:cNvSpPr>
            <a:spLocks noGrp="1"/>
          </p:cNvSpPr>
          <p:nvPr>
            <p:ph type="title"/>
          </p:nvPr>
        </p:nvSpPr>
        <p:spPr>
          <a:xfrm>
            <a:off x="1134319" y="231494"/>
            <a:ext cx="9838481" cy="1940206"/>
          </a:xfrm>
        </p:spPr>
        <p:txBody>
          <a:bodyPr/>
          <a:lstStyle/>
          <a:p>
            <a:pPr algn="ctr"/>
            <a:r>
              <a:rPr lang="fr-FR" dirty="0" err="1">
                <a:latin typeface="Times New Roman" panose="02020603050405020304" pitchFamily="18" charset="0"/>
                <a:cs typeface="Times New Roman" panose="02020603050405020304" pitchFamily="18" charset="0"/>
              </a:rPr>
              <a:t>Therapeutic</a:t>
            </a:r>
            <a:r>
              <a:rPr lang="fr-FR" dirty="0">
                <a:latin typeface="Times New Roman" panose="02020603050405020304" pitchFamily="18" charset="0"/>
                <a:cs typeface="Times New Roman" panose="02020603050405020304" pitchFamily="18" charset="0"/>
              </a:rPr>
              <a:t> innovations</a:t>
            </a:r>
          </a:p>
        </p:txBody>
      </p:sp>
      <p:sp>
        <p:nvSpPr>
          <p:cNvPr id="3" name="Espace réservé du contenu 2">
            <a:extLst>
              <a:ext uri="{FF2B5EF4-FFF2-40B4-BE49-F238E27FC236}">
                <a16:creationId xmlns:a16="http://schemas.microsoft.com/office/drawing/2014/main" id="{E179CE0C-CC77-11FE-6CD6-D0C26DC393F3}"/>
              </a:ext>
            </a:extLst>
          </p:cNvPr>
          <p:cNvSpPr>
            <a:spLocks noGrp="1"/>
          </p:cNvSpPr>
          <p:nvPr>
            <p:ph idx="1"/>
          </p:nvPr>
        </p:nvSpPr>
        <p:spPr>
          <a:xfrm>
            <a:off x="1134319" y="1099595"/>
            <a:ext cx="6898511" cy="5660020"/>
          </a:xfrm>
        </p:spPr>
        <p:txBody>
          <a:bodyPr>
            <a:normAutofit fontScale="92500"/>
          </a:bodyPr>
          <a:lstStyle/>
          <a:p>
            <a:pPr algn="just"/>
            <a:r>
              <a:rPr lang="fr-FR" sz="1900" dirty="0">
                <a:latin typeface="Times New Roman" panose="02020603050405020304" pitchFamily="18" charset="0"/>
                <a:cs typeface="Times New Roman" panose="02020603050405020304" pitchFamily="18" charset="0"/>
              </a:rPr>
              <a:t>1545 : </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he publishes his first work: "</a:t>
            </a:r>
            <a:r>
              <a:rPr lang="en-US" sz="1900" b="1" dirty="0">
                <a:effectLst/>
                <a:latin typeface="Times New Roman" panose="02020603050405020304" pitchFamily="18" charset="0"/>
                <a:ea typeface="Calibri" panose="020F0502020204030204" pitchFamily="34" charset="0"/>
                <a:cs typeface="Times New Roman" panose="02020603050405020304" pitchFamily="18" charset="0"/>
              </a:rPr>
              <a:t>The Method of Treating Wounds Caused by Arquebuses and Other Firearms; and Those Made by Arrows, Darts, and Similar Objects, as Well as Burns Specifically Caused by Gunpowder</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written in French by a barber for barbers; and without the collaboration of a doctor from the Faculty. + a second work: </a:t>
            </a:r>
            <a:r>
              <a:rPr lang="en-US" sz="1900" dirty="0">
                <a:effectLst/>
                <a:latin typeface="Times New Roman" panose="02020603050405020304" pitchFamily="18" charset="0"/>
                <a:ea typeface="Calibri" panose="020F0502020204030204" pitchFamily="34" charset="0"/>
              </a:rPr>
              <a:t>"</a:t>
            </a:r>
            <a:r>
              <a:rPr lang="en-US" sz="1900" b="1" dirty="0">
                <a:effectLst/>
                <a:latin typeface="Times New Roman" panose="02020603050405020304" pitchFamily="18" charset="0"/>
                <a:ea typeface="Calibri" panose="020F0502020204030204" pitchFamily="34" charset="0"/>
              </a:rPr>
              <a:t>Summary of Obstetrics and Anatomy</a:t>
            </a:r>
            <a:r>
              <a:rPr lang="en-US" sz="1900" dirty="0">
                <a:effectLst/>
                <a:latin typeface="Times New Roman" panose="02020603050405020304" pitchFamily="18" charset="0"/>
                <a:ea typeface="Calibri" panose="020F0502020204030204" pitchFamily="34" charset="0"/>
              </a:rPr>
              <a:t>" </a:t>
            </a:r>
            <a:endParaRPr lang="en-US" sz="19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1900" dirty="0">
                <a:latin typeface="Times New Roman" panose="02020603050405020304" pitchFamily="18" charset="0"/>
                <a:ea typeface="Calibri" panose="020F0502020204030204" pitchFamily="34" charset="0"/>
                <a:cs typeface="Times New Roman" panose="02020603050405020304" pitchFamily="18" charset="0"/>
              </a:rPr>
              <a:t>1545 : H</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e treats Duke François de Guise for a wound caused "</a:t>
            </a:r>
            <a:r>
              <a:rPr lang="en-US" sz="1900" i="1" dirty="0">
                <a:effectLst/>
                <a:latin typeface="Times New Roman" panose="02020603050405020304" pitchFamily="18" charset="0"/>
                <a:ea typeface="Calibri" panose="020F0502020204030204" pitchFamily="34" charset="0"/>
                <a:cs typeface="Times New Roman" panose="02020603050405020304" pitchFamily="18" charset="0"/>
              </a:rPr>
              <a:t>by a terrible lance thrust that, above the right eye, slanting toward the nose, entered and passed out the other side, between the nape and the ea</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r," which will earn him the nickname... "the Scarred."</a:t>
            </a:r>
            <a:endParaRPr lang="fr-FR" sz="19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1900" dirty="0">
                <a:effectLst/>
                <a:latin typeface="Times New Roman" panose="02020603050405020304" pitchFamily="18" charset="0"/>
                <a:ea typeface="Calibri" panose="020F0502020204030204" pitchFamily="34" charset="0"/>
                <a:cs typeface="Times New Roman" panose="02020603050405020304" pitchFamily="18" charset="0"/>
              </a:rPr>
              <a:t>1552 :During the siege of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Damvilliers</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(near Verdun),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Paré</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performed </a:t>
            </a:r>
            <a:r>
              <a:rPr lang="en-US" sz="1900" b="1" dirty="0">
                <a:effectLst/>
                <a:latin typeface="Times New Roman" panose="02020603050405020304" pitchFamily="18" charset="0"/>
                <a:ea typeface="Calibri" panose="020F0502020204030204" pitchFamily="34" charset="0"/>
                <a:cs typeface="Times New Roman" panose="02020603050405020304" pitchFamily="18" charset="0"/>
              </a:rPr>
              <a:t>the first thigh amputation </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on a gentleman. He then generalized </a:t>
            </a:r>
            <a:r>
              <a:rPr lang="en-US" sz="1900" b="1" dirty="0">
                <a:effectLst/>
                <a:latin typeface="Times New Roman" panose="02020603050405020304" pitchFamily="18" charset="0"/>
                <a:ea typeface="Calibri" panose="020F0502020204030204" pitchFamily="34" charset="0"/>
                <a:cs typeface="Times New Roman" panose="02020603050405020304" pitchFamily="18" charset="0"/>
              </a:rPr>
              <a:t>the technique of ligating blood vessels </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(large veins and arteries) above the amputated part instead of using the usual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cauteries</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(red-hot irons) =&gt; the risks of hemorrhage and pain are reduced.</a:t>
            </a:r>
          </a:p>
          <a:p>
            <a:pPr algn="just"/>
            <a:r>
              <a:rPr lang="en-US" sz="1900" dirty="0">
                <a:latin typeface="Times New Roman" panose="02020603050405020304" pitchFamily="18" charset="0"/>
                <a:ea typeface="Calibri" panose="020F0502020204030204" pitchFamily="34" charset="0"/>
                <a:cs typeface="Times New Roman" panose="02020603050405020304" pitchFamily="18" charset="0"/>
              </a:rPr>
              <a:t>1552 : During the siege of Metz, in Lorraine, the </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French generously assisted all the sick and dying soldiers of the Imperial camp with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Ambroise</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Paré</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leading the effort. The "</a:t>
            </a:r>
            <a:r>
              <a:rPr lang="en-US" sz="1900" b="1" dirty="0">
                <a:effectLst/>
                <a:latin typeface="Times New Roman" panose="02020603050405020304" pitchFamily="18" charset="0"/>
                <a:ea typeface="Calibri" panose="020F0502020204030204" pitchFamily="34" charset="0"/>
                <a:cs typeface="Times New Roman" panose="02020603050405020304" pitchFamily="18" charset="0"/>
              </a:rPr>
              <a:t>courtesy of Metz</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became a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proverbin</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medical ethics. </a:t>
            </a:r>
            <a:endParaRPr lang="fr-FR" sz="19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latin typeface="Times New Roman" panose="02020603050405020304" pitchFamily="18" charset="0"/>
              <a:cs typeface="Times New Roman" panose="02020603050405020304" pitchFamily="18" charset="0"/>
            </a:endParaRPr>
          </a:p>
        </p:txBody>
      </p:sp>
      <p:pic>
        <p:nvPicPr>
          <p:cNvPr id="4" name="Picture 2">
            <a:extLst>
              <a:ext uri="{FF2B5EF4-FFF2-40B4-BE49-F238E27FC236}">
                <a16:creationId xmlns:a16="http://schemas.microsoft.com/office/drawing/2014/main" id="{13D06D62-5B47-271F-EC61-B0D714D113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2511" y="1060273"/>
            <a:ext cx="3475620" cy="5480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468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DA3DD69-591A-91B2-A78C-689910395B1A}"/>
              </a:ext>
            </a:extLst>
          </p:cNvPr>
          <p:cNvSpPr>
            <a:spLocks noGrp="1"/>
          </p:cNvSpPr>
          <p:nvPr>
            <p:ph idx="1"/>
          </p:nvPr>
        </p:nvSpPr>
        <p:spPr>
          <a:xfrm>
            <a:off x="1319515" y="150472"/>
            <a:ext cx="7569842" cy="6551270"/>
          </a:xfrm>
        </p:spPr>
        <p:txBody>
          <a:bodyPr>
            <a:noAutofit/>
          </a:bodyPr>
          <a:lstStyle/>
          <a:p>
            <a:pPr algn="just"/>
            <a:r>
              <a:rPr lang="fr-FR" sz="1800" dirty="0">
                <a:latin typeface="Times New Roman" panose="02020603050405020304" pitchFamily="18" charset="0"/>
                <a:cs typeface="Times New Roman" panose="02020603050405020304" pitchFamily="18" charset="0"/>
              </a:rPr>
              <a:t>1554 : </a:t>
            </a:r>
            <a:r>
              <a:rPr lang="fr-FR" sz="1800" dirty="0" err="1">
                <a:latin typeface="Times New Roman" panose="02020603050405020304" pitchFamily="18" charset="0"/>
                <a:cs typeface="Times New Roman" panose="02020603050405020304" pitchFamily="18" charset="0"/>
              </a:rPr>
              <a:t>Surgeon’s</a:t>
            </a:r>
            <a:r>
              <a:rPr lang="fr-FR" sz="1800" dirty="0">
                <a:latin typeface="Times New Roman" panose="02020603050405020304" pitchFamily="18" charset="0"/>
                <a:cs typeface="Times New Roman" panose="02020603050405020304" pitchFamily="18" charset="0"/>
              </a:rPr>
              <a:t> Cup </a:t>
            </a:r>
            <a:r>
              <a:rPr lang="en-US" sz="1800" dirty="0">
                <a:effectLst/>
                <a:latin typeface="Times New Roman" panose="02020603050405020304" pitchFamily="18" charset="0"/>
                <a:ea typeface="Calibri" panose="020F0502020204030204" pitchFamily="34" charset="0"/>
              </a:rPr>
              <a:t>"</a:t>
            </a:r>
            <a:r>
              <a:rPr lang="en-US" sz="1800" b="1" dirty="0">
                <a:effectLst/>
                <a:latin typeface="Times New Roman" panose="02020603050405020304" pitchFamily="18" charset="0"/>
                <a:ea typeface="Calibri" panose="020F0502020204030204" pitchFamily="34" charset="0"/>
              </a:rPr>
              <a:t>in </a:t>
            </a:r>
            <a:r>
              <a:rPr lang="en-US" sz="1800" b="1" dirty="0" err="1">
                <a:effectLst/>
                <a:latin typeface="Times New Roman" panose="02020603050405020304" pitchFamily="18" charset="0"/>
                <a:ea typeface="Calibri" panose="020F0502020204030204" pitchFamily="34" charset="0"/>
              </a:rPr>
              <a:t>favorem</a:t>
            </a:r>
            <a:r>
              <a:rPr lang="en-US" sz="1800" b="1" dirty="0">
                <a:effectLst/>
                <a:latin typeface="Times New Roman" panose="02020603050405020304" pitchFamily="18" charset="0"/>
                <a:ea typeface="Calibri" panose="020F0502020204030204" pitchFamily="34" charset="0"/>
              </a:rPr>
              <a:t> Regis</a:t>
            </a:r>
            <a:r>
              <a:rPr lang="en-US" sz="1800" dirty="0">
                <a:effectLst/>
                <a:latin typeface="Times New Roman" panose="02020603050405020304" pitchFamily="18" charset="0"/>
                <a:ea typeface="Calibri" panose="020F0502020204030204" pitchFamily="34" charset="0"/>
              </a:rPr>
              <a:t>"</a:t>
            </a:r>
            <a:r>
              <a:rPr lang="fr-FR" sz="1800" dirty="0">
                <a:effectLst/>
              </a:rPr>
              <a:t> </a:t>
            </a:r>
          </a:p>
          <a:p>
            <a:pPr algn="just">
              <a:lnSpc>
                <a:spcPct val="150000"/>
              </a:lnSpc>
            </a:pPr>
            <a:r>
              <a:rPr lang="fr-FR" sz="1800" dirty="0">
                <a:latin typeface="Times New Roman" panose="02020603050405020304" pitchFamily="18" charset="0"/>
                <a:cs typeface="Times New Roman" panose="02020603050405020304" pitchFamily="18" charset="0"/>
              </a:rPr>
              <a:t>Surgeon of Kings : </a:t>
            </a:r>
          </a:p>
          <a:p>
            <a:pPr marL="0" indent="0" algn="just">
              <a:lnSpc>
                <a:spcPct val="150000"/>
              </a:lnSpc>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 1559, as ordinary surgeon to Henri II (1519-1559), son of François I.</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50000"/>
              </a:lnSpc>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 1559, as chief surgeon to François II (1544-1560), the eldest son of Henri II.</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50000"/>
              </a:lnSpc>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 1561, as surgeon to Charles IX (1550-1574), the third son of Henri II.</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50000"/>
              </a:lnSpc>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 1575, as surgeon to Henri III (1551-1589), the fourth son of Henri II.</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50000"/>
              </a:lnSpc>
              <a:buNone/>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It is between Charles IX and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Paré</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that the legendary dialogue occurred: </a:t>
            </a:r>
          </a:p>
          <a:p>
            <a:pPr marL="0" indent="0" algn="just">
              <a:lnSpc>
                <a:spcPct val="150000"/>
              </a:lnSpc>
              <a:buNone/>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I hope you will take better care of kings than the poor?"</a:t>
            </a:r>
            <a:endParaRPr lang="fr-FR" sz="1800" i="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50000"/>
              </a:lnSpc>
              <a:buNone/>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"No, Sire, that is impossible."</a:t>
            </a:r>
            <a:endParaRPr lang="fr-FR" sz="1800" i="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50000"/>
              </a:lnSpc>
              <a:buNone/>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"And why is that?"</a:t>
            </a:r>
            <a:endParaRPr lang="fr-FR" sz="1800" i="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50000"/>
              </a:lnSpc>
              <a:buNone/>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"Because I treat them as kings."</a:t>
            </a:r>
            <a:endParaRPr lang="fr-FR" sz="1800" i="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br>
              <a:rPr lang="fr-FR" dirty="0">
                <a:latin typeface="Times New Roman" panose="02020603050405020304" pitchFamily="18" charset="0"/>
                <a:cs typeface="Times New Roman" panose="02020603050405020304" pitchFamily="18" charset="0"/>
              </a:rPr>
            </a:br>
            <a:endParaRPr lang="fr-FR" dirty="0">
              <a:latin typeface="Times New Roman" panose="02020603050405020304" pitchFamily="18" charset="0"/>
              <a:cs typeface="Times New Roman" panose="02020603050405020304" pitchFamily="18" charset="0"/>
            </a:endParaRPr>
          </a:p>
        </p:txBody>
      </p:sp>
      <p:pic>
        <p:nvPicPr>
          <p:cNvPr id="4" name="Picture 2" descr="undefined">
            <a:extLst>
              <a:ext uri="{FF2B5EF4-FFF2-40B4-BE49-F238E27FC236}">
                <a16:creationId xmlns:a16="http://schemas.microsoft.com/office/drawing/2014/main" id="{242AFEBC-20B2-5417-1AC5-392BA0DD89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9357" y="1025588"/>
            <a:ext cx="2956878" cy="4453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566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5707CDB-8650-18FF-6101-91F61DEA40D5}"/>
              </a:ext>
            </a:extLst>
          </p:cNvPr>
          <p:cNvSpPr>
            <a:spLocks noGrp="1"/>
          </p:cNvSpPr>
          <p:nvPr>
            <p:ph idx="1"/>
          </p:nvPr>
        </p:nvSpPr>
        <p:spPr>
          <a:xfrm>
            <a:off x="762000" y="570535"/>
            <a:ext cx="5334000" cy="5716929"/>
          </a:xfrm>
        </p:spPr>
        <p:txBody>
          <a:bodyPr>
            <a:normAutofit lnSpcReduction="10000"/>
          </a:bodyPr>
          <a:lstStyle/>
          <a:p>
            <a:pPr algn="just"/>
            <a:r>
              <a:rPr lang="en-US" sz="1800" dirty="0">
                <a:effectLst/>
                <a:latin typeface="Times New Roman" panose="02020603050405020304" pitchFamily="18" charset="0"/>
                <a:ea typeface="Calibri" panose="020F0502020204030204" pitchFamily="34" charset="0"/>
              </a:rPr>
              <a:t>On June 30, 1559, King Henri II of France organized a tournament in front of the Hôtel des </a:t>
            </a:r>
            <a:r>
              <a:rPr lang="en-US" sz="1800" dirty="0" err="1">
                <a:effectLst/>
                <a:latin typeface="Times New Roman" panose="02020603050405020304" pitchFamily="18" charset="0"/>
                <a:ea typeface="Calibri" panose="020F0502020204030204" pitchFamily="34" charset="0"/>
              </a:rPr>
              <a:t>Tournelles</a:t>
            </a:r>
            <a:r>
              <a:rPr lang="fr-FR" dirty="0">
                <a:effectLst/>
              </a:rPr>
              <a:t> </a:t>
            </a:r>
          </a:p>
          <a:p>
            <a:pPr algn="just"/>
            <a:r>
              <a:rPr lang="en-US" sz="1800" dirty="0">
                <a:effectLst/>
                <a:latin typeface="Times New Roman" panose="02020603050405020304" pitchFamily="18" charset="0"/>
                <a:ea typeface="Calibri" panose="020F0502020204030204" pitchFamily="34" charset="0"/>
              </a:rPr>
              <a:t>Henri’s injury "</a:t>
            </a:r>
            <a:r>
              <a:rPr lang="en-US" sz="1800" i="1" dirty="0">
                <a:effectLst/>
                <a:latin typeface="Times New Roman" panose="02020603050405020304" pitchFamily="18" charset="0"/>
                <a:ea typeface="Calibri" panose="020F0502020204030204" pitchFamily="34" charset="0"/>
              </a:rPr>
              <a:t>A large splinter struck the forehead below the right brow embedding itself in the corner of the left eye. Several fragments pierced the eye itself</a:t>
            </a:r>
            <a:r>
              <a:rPr lang="en-US" sz="1800" dirty="0">
                <a:effectLst/>
                <a:latin typeface="Times New Roman" panose="02020603050405020304" pitchFamily="18" charset="0"/>
                <a:ea typeface="Calibri" panose="020F0502020204030204" pitchFamily="34" charset="0"/>
              </a:rPr>
              <a:t>." After washing the wound with egg white, the doctors administered a potion made of rhubarb and chamomile</a:t>
            </a:r>
            <a:r>
              <a:rPr lang="fr-FR" sz="1800" dirty="0">
                <a:latin typeface="Times New Roman" panose="02020603050405020304" pitchFamily="18" charset="0"/>
                <a:ea typeface="Calibri" panose="020F0502020204030204" pitchFamily="34" charset="0"/>
              </a:rPr>
              <a:t>.</a:t>
            </a:r>
          </a:p>
          <a:p>
            <a:pPr algn="just"/>
            <a:r>
              <a:rPr lang="en-US" sz="1800" dirty="0" err="1">
                <a:effectLst/>
                <a:latin typeface="Times New Roman" panose="02020603050405020304" pitchFamily="18" charset="0"/>
                <a:ea typeface="Calibri" panose="020F0502020204030204" pitchFamily="34" charset="0"/>
              </a:rPr>
              <a:t>Vésale</a:t>
            </a:r>
            <a:r>
              <a:rPr lang="en-US" sz="1800" dirty="0">
                <a:effectLst/>
                <a:latin typeface="Times New Roman" panose="02020603050405020304" pitchFamily="18" charset="0"/>
                <a:ea typeface="Calibri" panose="020F0502020204030204" pitchFamily="34" charset="0"/>
              </a:rPr>
              <a:t> and </a:t>
            </a:r>
            <a:r>
              <a:rPr lang="en-US" sz="1800" dirty="0" err="1">
                <a:effectLst/>
                <a:latin typeface="Times New Roman" panose="02020603050405020304" pitchFamily="18" charset="0"/>
                <a:ea typeface="Calibri" panose="020F0502020204030204" pitchFamily="34" charset="0"/>
              </a:rPr>
              <a:t>Paré</a:t>
            </a:r>
            <a:r>
              <a:rPr lang="en-US" sz="1800" dirty="0">
                <a:effectLst/>
                <a:latin typeface="Times New Roman" panose="02020603050405020304" pitchFamily="18" charset="0"/>
                <a:ea typeface="Calibri" panose="020F0502020204030204" pitchFamily="34" charset="0"/>
              </a:rPr>
              <a:t> likely met and collaborated at the bedside of King Henri II. This incident is recounted by </a:t>
            </a:r>
            <a:r>
              <a:rPr lang="en-US" sz="1800" dirty="0" err="1">
                <a:effectLst/>
                <a:latin typeface="Times New Roman" panose="02020603050405020304" pitchFamily="18" charset="0"/>
                <a:ea typeface="Calibri" panose="020F0502020204030204" pitchFamily="34" charset="0"/>
              </a:rPr>
              <a:t>Paré</a:t>
            </a:r>
            <a:r>
              <a:rPr lang="en-US" sz="1800" dirty="0">
                <a:effectLst/>
                <a:latin typeface="Times New Roman" panose="02020603050405020304" pitchFamily="18" charset="0"/>
                <a:ea typeface="Calibri" panose="020F0502020204030204" pitchFamily="34" charset="0"/>
              </a:rPr>
              <a:t> in his book titled "</a:t>
            </a:r>
            <a:r>
              <a:rPr lang="en-US" sz="1800" i="1" dirty="0">
                <a:effectLst/>
                <a:latin typeface="Times New Roman" panose="02020603050405020304" pitchFamily="18" charset="0"/>
                <a:ea typeface="Calibri" panose="020F0502020204030204" pitchFamily="34" charset="0"/>
              </a:rPr>
              <a:t>La </a:t>
            </a:r>
            <a:r>
              <a:rPr lang="en-US" sz="1800" i="1" dirty="0" err="1">
                <a:effectLst/>
                <a:latin typeface="Times New Roman" panose="02020603050405020304" pitchFamily="18" charset="0"/>
                <a:ea typeface="Calibri" panose="020F0502020204030204" pitchFamily="34" charset="0"/>
              </a:rPr>
              <a:t>méthode</a:t>
            </a:r>
            <a:r>
              <a:rPr lang="en-US" sz="1800" i="1" dirty="0">
                <a:effectLst/>
                <a:latin typeface="Times New Roman" panose="02020603050405020304" pitchFamily="18" charset="0"/>
                <a:ea typeface="Calibri" panose="020F0502020204030204" pitchFamily="34" charset="0"/>
              </a:rPr>
              <a:t> curative des </a:t>
            </a:r>
            <a:r>
              <a:rPr lang="en-US" sz="1800" i="1" dirty="0" err="1">
                <a:effectLst/>
                <a:latin typeface="Times New Roman" panose="02020603050405020304" pitchFamily="18" charset="0"/>
                <a:ea typeface="Calibri" panose="020F0502020204030204" pitchFamily="34" charset="0"/>
              </a:rPr>
              <a:t>playes</a:t>
            </a:r>
            <a:r>
              <a:rPr lang="en-US" sz="1800" i="1" dirty="0">
                <a:effectLst/>
                <a:latin typeface="Times New Roman" panose="02020603050405020304" pitchFamily="18" charset="0"/>
                <a:ea typeface="Calibri" panose="020F0502020204030204" pitchFamily="34" charset="0"/>
              </a:rPr>
              <a:t> et fractures de la teste </a:t>
            </a:r>
            <a:r>
              <a:rPr lang="en-US" sz="1800" i="1" dirty="0" err="1">
                <a:effectLst/>
                <a:latin typeface="Times New Roman" panose="02020603050405020304" pitchFamily="18" charset="0"/>
                <a:ea typeface="Calibri" panose="020F0502020204030204" pitchFamily="34" charset="0"/>
              </a:rPr>
              <a:t>humaine</a:t>
            </a:r>
            <a:r>
              <a:rPr lang="en-US" sz="1800" dirty="0">
                <a:effectLst/>
                <a:latin typeface="Times New Roman" panose="02020603050405020304" pitchFamily="18" charset="0"/>
                <a:ea typeface="Calibri" panose="020F0502020204030204" pitchFamily="34" charset="0"/>
              </a:rPr>
              <a:t>" (1561)</a:t>
            </a:r>
          </a:p>
          <a:p>
            <a:pPr marL="0" indent="0" algn="just">
              <a:buNone/>
            </a:pPr>
            <a:endParaRPr lang="en-US" sz="1800" dirty="0">
              <a:effectLst/>
              <a:latin typeface="Times New Roman" panose="02020603050405020304" pitchFamily="18" charset="0"/>
              <a:ea typeface="Calibri" panose="020F0502020204030204" pitchFamily="34" charset="0"/>
            </a:endParaRPr>
          </a:p>
          <a:p>
            <a:pPr marL="0" indent="0" algn="ctr">
              <a:buNone/>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After the tournament where he was mortally wounded, the king lies dying on his bed, surrounded by the queen and the constable, while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Ambroise</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Paré</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and André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Vésale</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the two most famous physicians of the time, discuss his case in front of a table laid out with instruments and medicines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Times New Roman" panose="02020603050405020304" pitchFamily="18" charset="0"/>
              <a:ea typeface="Calibri" panose="020F0502020204030204" pitchFamily="34" charset="0"/>
            </a:endParaRPr>
          </a:p>
        </p:txBody>
      </p:sp>
      <p:pic>
        <p:nvPicPr>
          <p:cNvPr id="4" name="Image 3">
            <a:extLst>
              <a:ext uri="{FF2B5EF4-FFF2-40B4-BE49-F238E27FC236}">
                <a16:creationId xmlns:a16="http://schemas.microsoft.com/office/drawing/2014/main" id="{838D0780-EE6E-8424-E43C-11679D28872C}"/>
              </a:ext>
            </a:extLst>
          </p:cNvPr>
          <p:cNvPicPr>
            <a:picLocks noChangeAspect="1"/>
          </p:cNvPicPr>
          <p:nvPr/>
        </p:nvPicPr>
        <p:blipFill rotWithShape="1">
          <a:blip r:embed="rId2">
            <a:extLst>
              <a:ext uri="{28A0092B-C50C-407E-A947-70E740481C1C}">
                <a14:useLocalDpi xmlns:a14="http://schemas.microsoft.com/office/drawing/2010/main" val="0"/>
              </a:ext>
            </a:extLst>
          </a:blip>
          <a:srcRect l="1435" r="1559"/>
          <a:stretch/>
        </p:blipFill>
        <p:spPr>
          <a:xfrm>
            <a:off x="6096000" y="1058675"/>
            <a:ext cx="5941671" cy="4320852"/>
          </a:xfrm>
          <a:prstGeom prst="rect">
            <a:avLst/>
          </a:prstGeom>
        </p:spPr>
      </p:pic>
    </p:spTree>
    <p:extLst>
      <p:ext uri="{BB962C8B-B14F-4D97-AF65-F5344CB8AC3E}">
        <p14:creationId xmlns:p14="http://schemas.microsoft.com/office/powerpoint/2010/main" val="3973394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07504C9-0DE6-181F-2228-F88084C811FB}"/>
              </a:ext>
            </a:extLst>
          </p:cNvPr>
          <p:cNvSpPr>
            <a:spLocks noGrp="1"/>
          </p:cNvSpPr>
          <p:nvPr>
            <p:ph idx="1"/>
          </p:nvPr>
        </p:nvSpPr>
        <p:spPr>
          <a:xfrm>
            <a:off x="1273215" y="451412"/>
            <a:ext cx="10012101" cy="6227179"/>
          </a:xfrm>
        </p:spPr>
        <p:txBody>
          <a:bodyPr>
            <a:normAutofit/>
          </a:bodyPr>
          <a:lstStyle/>
          <a:p>
            <a:pPr algn="just"/>
            <a:r>
              <a:rPr lang="fr-FR" dirty="0">
                <a:latin typeface="Times New Roman" panose="02020603050405020304" pitchFamily="18" charset="0"/>
                <a:cs typeface="Times New Roman" panose="02020603050405020304" pitchFamily="18" charset="0"/>
              </a:rPr>
              <a:t>1561: He </a:t>
            </a:r>
            <a:r>
              <a:rPr lang="en-US" sz="1800" dirty="0">
                <a:latin typeface="Times New Roman" panose="02020603050405020304" pitchFamily="18" charset="0"/>
                <a:cs typeface="Times New Roman" panose="02020603050405020304" pitchFamily="18" charset="0"/>
              </a:rPr>
              <a:t>broke</a:t>
            </a:r>
            <a:r>
              <a:rPr lang="en-US" sz="1800" dirty="0">
                <a:effectLst/>
                <a:latin typeface="Times New Roman" panose="02020603050405020304" pitchFamily="18" charset="0"/>
                <a:ea typeface="Calibri" panose="020F0502020204030204" pitchFamily="34" charset="0"/>
              </a:rPr>
              <a:t> both bones in his leg. This forced immobility provided him the opportunity to write "</a:t>
            </a:r>
            <a:r>
              <a:rPr lang="en-US" sz="1800" i="1" dirty="0">
                <a:effectLst/>
                <a:latin typeface="Times New Roman" panose="02020603050405020304" pitchFamily="18" charset="0"/>
                <a:ea typeface="Calibri" panose="020F0502020204030204" pitchFamily="34" charset="0"/>
              </a:rPr>
              <a:t>Dix livres de </a:t>
            </a:r>
            <a:r>
              <a:rPr lang="en-US" sz="1800" i="1" dirty="0" err="1">
                <a:effectLst/>
                <a:latin typeface="Times New Roman" panose="02020603050405020304" pitchFamily="18" charset="0"/>
                <a:ea typeface="Calibri" panose="020F0502020204030204" pitchFamily="34" charset="0"/>
              </a:rPr>
              <a:t>chirurgie</a:t>
            </a:r>
            <a:r>
              <a:rPr lang="en-US" sz="1800" i="1" dirty="0">
                <a:effectLst/>
                <a:latin typeface="Times New Roman" panose="02020603050405020304" pitchFamily="18" charset="0"/>
                <a:ea typeface="Calibri" panose="020F0502020204030204" pitchFamily="34" charset="0"/>
              </a:rPr>
              <a:t> et le </a:t>
            </a:r>
            <a:r>
              <a:rPr lang="en-US" sz="1800" i="1" dirty="0" err="1">
                <a:effectLst/>
                <a:latin typeface="Times New Roman" panose="02020603050405020304" pitchFamily="18" charset="0"/>
                <a:ea typeface="Calibri" panose="020F0502020204030204" pitchFamily="34" charset="0"/>
              </a:rPr>
              <a:t>magasin</a:t>
            </a:r>
            <a:r>
              <a:rPr lang="en-US" sz="1800" i="1" dirty="0">
                <a:effectLst/>
                <a:latin typeface="Times New Roman" panose="02020603050405020304" pitchFamily="18" charset="0"/>
                <a:ea typeface="Calibri" panose="020F0502020204030204" pitchFamily="34" charset="0"/>
              </a:rPr>
              <a:t> des instruments </a:t>
            </a:r>
            <a:r>
              <a:rPr lang="en-US" sz="1800" i="1" dirty="0" err="1">
                <a:effectLst/>
                <a:latin typeface="Times New Roman" panose="02020603050405020304" pitchFamily="18" charset="0"/>
                <a:ea typeface="Calibri" panose="020F0502020204030204" pitchFamily="34" charset="0"/>
              </a:rPr>
              <a:t>nécessaires</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icelle</a:t>
            </a:r>
            <a:r>
              <a:rPr lang="en-US" sz="1800" dirty="0">
                <a:effectLst/>
                <a:latin typeface="Times New Roman" panose="02020603050405020304" pitchFamily="18" charset="0"/>
                <a:ea typeface="Calibri" panose="020F0502020204030204" pitchFamily="34" charset="0"/>
              </a:rPr>
              <a:t>" in which he included remarkable anticipations (antiseptics, trepanation, methods of bandaging). Not only did he revolutionize surgical techniques, particularly in orthopedics, but he also improved instrumentation</a:t>
            </a:r>
          </a:p>
          <a:p>
            <a:pPr algn="just"/>
            <a:r>
              <a:rPr lang="en-US" sz="1800" b="1" dirty="0">
                <a:effectLst/>
                <a:latin typeface="Times New Roman" panose="02020603050405020304" pitchFamily="18" charset="0"/>
                <a:ea typeface="Calibri" panose="020F0502020204030204" pitchFamily="34" charset="0"/>
              </a:rPr>
              <a:t>Psychology </a:t>
            </a:r>
            <a:r>
              <a:rPr lang="en-US" sz="1800" dirty="0">
                <a:effectLst/>
                <a:latin typeface="Times New Roman" panose="02020603050405020304" pitchFamily="18" charset="0"/>
                <a:ea typeface="Calibri" panose="020F0502020204030204" pitchFamily="34" charset="0"/>
              </a:rPr>
              <a:t>was not recognized as a science at the time, but </a:t>
            </a:r>
            <a:r>
              <a:rPr lang="en-US" sz="1800" dirty="0" err="1">
                <a:effectLst/>
                <a:latin typeface="Times New Roman" panose="02020603050405020304" pitchFamily="18" charset="0"/>
                <a:ea typeface="Calibri" panose="020F0502020204030204" pitchFamily="34" charset="0"/>
              </a:rPr>
              <a:t>Paré</a:t>
            </a:r>
            <a:r>
              <a:rPr lang="en-US" sz="1800" dirty="0">
                <a:effectLst/>
                <a:latin typeface="Times New Roman" panose="02020603050405020304" pitchFamily="18" charset="0"/>
                <a:ea typeface="Calibri" panose="020F0502020204030204" pitchFamily="34" charset="0"/>
              </a:rPr>
              <a:t> understood the connection between the physical and the moral. Thus, he advised Charles IX, while he was convalescing, to entertain himself by watching "</a:t>
            </a:r>
            <a:r>
              <a:rPr lang="en-US" sz="1800" i="1" dirty="0">
                <a:effectLst/>
                <a:latin typeface="Times New Roman" panose="02020603050405020304" pitchFamily="18" charset="0"/>
                <a:ea typeface="Calibri" panose="020F0502020204030204" pitchFamily="34" charset="0"/>
              </a:rPr>
              <a:t>the boys and girls of the village dance and sing</a:t>
            </a:r>
            <a:r>
              <a:rPr lang="en-US" sz="2000" dirty="0">
                <a:effectLst/>
                <a:latin typeface="Times New Roman" panose="02020603050405020304" pitchFamily="18" charset="0"/>
                <a:ea typeface="Calibri" panose="020F0502020204030204" pitchFamily="34" charset="0"/>
              </a:rPr>
              <a:t>”</a:t>
            </a:r>
          </a:p>
          <a:p>
            <a:pPr algn="just"/>
            <a:r>
              <a:rPr lang="en-US" dirty="0">
                <a:latin typeface="Times New Roman" panose="02020603050405020304" pitchFamily="18" charset="0"/>
                <a:cs typeface="Times New Roman" panose="02020603050405020304" pitchFamily="18" charset="0"/>
              </a:rPr>
              <a:t>1562: He </a:t>
            </a:r>
            <a:r>
              <a:rPr lang="en-US" sz="1800" dirty="0">
                <a:effectLst/>
                <a:latin typeface="Times New Roman" panose="02020603050405020304" pitchFamily="18" charset="0"/>
                <a:ea typeface="Calibri" panose="020F0502020204030204" pitchFamily="34" charset="0"/>
              </a:rPr>
              <a:t>was appointed chief surgeon to King Charles IX by Catherine de </a:t>
            </a:r>
            <a:r>
              <a:rPr lang="en-US" sz="1800" dirty="0" err="1">
                <a:effectLst/>
                <a:latin typeface="Times New Roman" panose="02020603050405020304" pitchFamily="18" charset="0"/>
                <a:ea typeface="Calibri" panose="020F0502020204030204" pitchFamily="34" charset="0"/>
              </a:rPr>
              <a:t>Médicis</a:t>
            </a:r>
            <a:r>
              <a:rPr lang="fr-FR" dirty="0">
                <a:effectLst/>
              </a:rPr>
              <a:t> </a:t>
            </a:r>
          </a:p>
          <a:p>
            <a:pPr algn="just"/>
            <a:r>
              <a:rPr lang="fr-FR" dirty="0">
                <a:latin typeface="Times New Roman" panose="02020603050405020304" pitchFamily="18" charset="0"/>
                <a:cs typeface="Times New Roman" panose="02020603050405020304" pitchFamily="18" charset="0"/>
              </a:rPr>
              <a:t>1568: « </a:t>
            </a:r>
            <a:r>
              <a:rPr lang="fr-FR" dirty="0" err="1">
                <a:latin typeface="Times New Roman" panose="02020603050405020304" pitchFamily="18" charset="0"/>
                <a:cs typeface="Times New Roman" panose="02020603050405020304" pitchFamily="18" charset="0"/>
              </a:rPr>
              <a:t>Treatise</a:t>
            </a:r>
            <a:r>
              <a:rPr lang="fr-FR" dirty="0">
                <a:latin typeface="Times New Roman" panose="02020603050405020304" pitchFamily="18" charset="0"/>
                <a:cs typeface="Times New Roman" panose="02020603050405020304" pitchFamily="18" charset="0"/>
              </a:rPr>
              <a:t> on plage »</a:t>
            </a:r>
          </a:p>
          <a:p>
            <a:pPr algn="just"/>
            <a:r>
              <a:rPr lang="fr-FR" dirty="0">
                <a:latin typeface="Times New Roman" panose="02020603050405020304" pitchFamily="18" charset="0"/>
                <a:cs typeface="Times New Roman" panose="02020603050405020304" pitchFamily="18" charset="0"/>
              </a:rPr>
              <a:t>24 August 1572: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Charles IX protected and saved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Paré</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who was perceived as a Protestant, by supposedly hiding him in his wardrobe. The king is said to have asked him to convert to Catholicism, to which the physician replied: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By the light of God, Sire, I believe you remember promising me never to command me four things: to return to my mother's womb, to be pierced in a game of battle, to leave your service, and to go to mass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1800" dirty="0">
                <a:effectLst/>
                <a:latin typeface="Times New Roman" panose="02020603050405020304" pitchFamily="18" charset="0"/>
                <a:ea typeface="Calibri" panose="020F0502020204030204" pitchFamily="34" charset="0"/>
              </a:rPr>
              <a:t>1575</a:t>
            </a:r>
            <a:r>
              <a:rPr lang="en-US" sz="1800" dirty="0">
                <a:latin typeface="Times New Roman" panose="02020603050405020304" pitchFamily="18" charset="0"/>
                <a:ea typeface="Calibri" panose="020F0502020204030204" pitchFamily="34" charset="0"/>
              </a:rPr>
              <a: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Paré</a:t>
            </a:r>
            <a:r>
              <a:rPr lang="en-US" sz="1800" dirty="0">
                <a:effectLst/>
                <a:latin typeface="Times New Roman" panose="02020603050405020304" pitchFamily="18" charset="0"/>
                <a:ea typeface="Calibri" panose="020F0502020204030204" pitchFamily="34" charset="0"/>
              </a:rPr>
              <a:t> became the chief surgeon to King Henri III, who succeeded Charles IX. He then suspended his travels to dedicate himself to writing his books, editing, and publishing his complete works</a:t>
            </a:r>
          </a:p>
          <a:p>
            <a:pPr algn="just"/>
            <a:r>
              <a:rPr lang="en-US" sz="1800" dirty="0">
                <a:latin typeface="Times New Roman" panose="02020603050405020304" pitchFamily="18" charset="0"/>
                <a:ea typeface="Calibri" panose="020F0502020204030204" pitchFamily="34" charset="0"/>
                <a:cs typeface="Times New Roman" panose="02020603050405020304" pitchFamily="18" charset="0"/>
              </a:rPr>
              <a:t>20 December 1590: Death.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Nothing is more certain than death, and nothing is more uncertain than the hour of death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(Henry de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Mondeville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08337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58B6776-3B17-9905-FCDC-4F8185DF6A9A}"/>
              </a:ext>
            </a:extLst>
          </p:cNvPr>
          <p:cNvSpPr>
            <a:spLocks noGrp="1"/>
          </p:cNvSpPr>
          <p:nvPr>
            <p:ph idx="1"/>
          </p:nvPr>
        </p:nvSpPr>
        <p:spPr>
          <a:xfrm>
            <a:off x="821803" y="555585"/>
            <a:ext cx="7130005" cy="6041985"/>
          </a:xfrm>
        </p:spPr>
        <p:txBody>
          <a:bodyPr>
            <a:normAutofit lnSpcReduction="10000"/>
          </a:bodyPr>
          <a:lstStyle/>
          <a:p>
            <a:pPr algn="just"/>
            <a:r>
              <a:rPr lang="en-US" sz="1800" b="1" dirty="0" err="1">
                <a:effectLst/>
                <a:latin typeface="Times New Roman" panose="02020603050405020304" pitchFamily="18" charset="0"/>
                <a:ea typeface="Calibri" panose="020F0502020204030204" pitchFamily="34" charset="0"/>
              </a:rPr>
              <a:t>Ambroise</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Paré</a:t>
            </a:r>
            <a:r>
              <a:rPr lang="en-US" sz="1800" b="1" dirty="0">
                <a:effectLst/>
                <a:latin typeface="Times New Roman" panose="02020603050405020304" pitchFamily="18" charset="0"/>
                <a:ea typeface="Calibri" panose="020F0502020204030204" pitchFamily="34" charset="0"/>
              </a:rPr>
              <a:t> and the Faculty of Medicine in Paris had a tumultuous relationship characterized by conflict and rivalry</a:t>
            </a:r>
            <a:r>
              <a:rPr lang="fr-FR" dirty="0">
                <a:effectLst/>
              </a:rPr>
              <a:t> </a:t>
            </a:r>
          </a:p>
          <a:p>
            <a:pPr algn="just"/>
            <a:r>
              <a:rPr lang="fr-FR" dirty="0" err="1">
                <a:latin typeface="Times New Roman" panose="02020603050405020304" pitchFamily="18" charset="0"/>
                <a:cs typeface="Times New Roman" panose="02020603050405020304" pitchFamily="18" charset="0"/>
              </a:rPr>
              <a:t>Since</a:t>
            </a:r>
            <a:r>
              <a:rPr lang="fr-FR" dirty="0">
                <a:latin typeface="Times New Roman" panose="02020603050405020304" pitchFamily="18" charset="0"/>
                <a:cs typeface="Times New Roman" panose="02020603050405020304" pitchFamily="18" charset="0"/>
              </a:rPr>
              <a:t> 1535 </a:t>
            </a:r>
            <a:r>
              <a:rPr lang="en-US" sz="1800" dirty="0">
                <a:latin typeface="Times New Roman" panose="02020603050405020304" pitchFamily="18" charset="0"/>
                <a:cs typeface="Times New Roman" panose="02020603050405020304" pitchFamily="18" charset="0"/>
              </a:rPr>
              <a:t>t</a:t>
            </a:r>
            <a:r>
              <a:rPr lang="en-US" sz="1800" dirty="0">
                <a:effectLst/>
                <a:latin typeface="Times New Roman" panose="02020603050405020304" pitchFamily="18" charset="0"/>
                <a:ea typeface="Calibri" panose="020F0502020204030204" pitchFamily="34" charset="0"/>
              </a:rPr>
              <a:t>he Faculty of Medicine held absolute authority over the publication of medical works</a:t>
            </a:r>
          </a:p>
          <a:p>
            <a:pPr algn="just"/>
            <a:r>
              <a:rPr lang="en-US" sz="1800" dirty="0">
                <a:effectLst/>
                <a:latin typeface="Times New Roman" panose="02020603050405020304" pitchFamily="18" charset="0"/>
                <a:ea typeface="Calibri" panose="020F0502020204030204" pitchFamily="34" charset="0"/>
              </a:rPr>
              <a:t>1575 : the first edition of </a:t>
            </a:r>
            <a:r>
              <a:rPr lang="en-US" sz="1800" dirty="0" err="1">
                <a:effectLst/>
                <a:latin typeface="Times New Roman" panose="02020603050405020304" pitchFamily="18" charset="0"/>
                <a:ea typeface="Calibri" panose="020F0502020204030204" pitchFamily="34" charset="0"/>
              </a:rPr>
              <a:t>Paré’s</a:t>
            </a:r>
            <a:r>
              <a:rPr lang="en-US" sz="1800" dirty="0">
                <a:effectLst/>
                <a:latin typeface="Times New Roman" panose="02020603050405020304" pitchFamily="18" charset="0"/>
                <a:ea typeface="Calibri" panose="020F0502020204030204" pitchFamily="34" charset="0"/>
              </a:rPr>
              <a:t> first major volume incited the wrath (outrage) among the regent doctors. </a:t>
            </a:r>
            <a:r>
              <a:rPr lang="en-US" sz="1800" dirty="0" err="1">
                <a:effectLst/>
                <a:latin typeface="Times New Roman" panose="02020603050405020304" pitchFamily="18" charset="0"/>
                <a:ea typeface="Calibri" panose="020F0502020204030204" pitchFamily="34" charset="0"/>
              </a:rPr>
              <a:t>Paré</a:t>
            </a:r>
            <a:r>
              <a:rPr lang="en-US" sz="1800" dirty="0">
                <a:effectLst/>
                <a:latin typeface="Times New Roman" panose="02020603050405020304" pitchFamily="18" charset="0"/>
                <a:ea typeface="Calibri" panose="020F0502020204030204" pitchFamily="34" charset="0"/>
              </a:rPr>
              <a:t>, labeled "</a:t>
            </a:r>
            <a:r>
              <a:rPr lang="en-US" sz="1800" i="1" dirty="0" err="1">
                <a:effectLst/>
                <a:latin typeface="Times New Roman" panose="02020603050405020304" pitchFamily="18" charset="0"/>
                <a:ea typeface="Calibri" panose="020F0502020204030204" pitchFamily="34" charset="0"/>
              </a:rPr>
              <a:t>impudentissimus</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imperitissimus</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temerarius</a:t>
            </a:r>
            <a:r>
              <a:rPr lang="en-US" sz="1800" dirty="0">
                <a:effectLst/>
                <a:latin typeface="Times New Roman" panose="02020603050405020304" pitchFamily="18" charset="0"/>
                <a:ea typeface="Calibri" panose="020F0502020204030204" pitchFamily="34" charset="0"/>
              </a:rPr>
              <a:t>," had dared to have it printed without their authorization. </a:t>
            </a:r>
          </a:p>
          <a:p>
            <a:pPr algn="just"/>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Faculty mobilized against him, enlisting fellow surgeons who felt overshadowed by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Paré's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fame, and even the Provost and aldermen of Paris joined in, condemning his book as indecent and contrary to public morals, calling for it to be burned.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1800" dirty="0" err="1">
                <a:effectLst/>
                <a:latin typeface="Times New Roman" panose="02020603050405020304" pitchFamily="18" charset="0"/>
                <a:ea typeface="Calibri" panose="020F0502020204030204" pitchFamily="34" charset="0"/>
              </a:rPr>
              <a:t>Paré</a:t>
            </a:r>
            <a:r>
              <a:rPr lang="en-US" sz="1800" dirty="0">
                <a:effectLst/>
                <a:latin typeface="Times New Roman" panose="02020603050405020304" pitchFamily="18" charset="0"/>
                <a:ea typeface="Calibri" panose="020F0502020204030204" pitchFamily="34" charset="0"/>
              </a:rPr>
              <a:t> published a "</a:t>
            </a:r>
            <a:r>
              <a:rPr lang="en-US" sz="1800" b="1" dirty="0">
                <a:effectLst/>
                <a:latin typeface="Times New Roman" panose="02020603050405020304" pitchFamily="18" charset="0"/>
                <a:ea typeface="Calibri" panose="020F0502020204030204" pitchFamily="34" charset="0"/>
              </a:rPr>
              <a:t>Response to the Calumnies of Certain Doctors and Surgeons Regarding His Book</a:t>
            </a:r>
            <a:r>
              <a:rPr lang="en-US" sz="1800" dirty="0">
                <a:effectLst/>
                <a:latin typeface="Times New Roman" panose="02020603050405020304" pitchFamily="18" charset="0"/>
                <a:ea typeface="Calibri" panose="020F0502020204030204" pitchFamily="34" charset="0"/>
              </a:rPr>
              <a:t>s" to defend himself</a:t>
            </a:r>
            <a:r>
              <a:rPr lang="fr-FR" dirty="0">
                <a:effectLst/>
              </a:rPr>
              <a:t> </a:t>
            </a:r>
          </a:p>
          <a:p>
            <a:pPr algn="just">
              <a:lnSpc>
                <a:spcPct val="110000"/>
              </a:lnSpc>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His works laid the groundwork for modern surgical practices, and he is remembered as one of the pioneers of surgery, despite the challenges he faced from established medical authorities.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0000"/>
              </a:lnSpc>
            </a:pPr>
            <a:r>
              <a:rPr lang="en-US" sz="1800" dirty="0">
                <a:effectLst/>
                <a:latin typeface="Times New Roman" panose="02020603050405020304" pitchFamily="18" charset="0"/>
                <a:ea typeface="Calibri" panose="020F0502020204030204" pitchFamily="34" charset="0"/>
              </a:rPr>
              <a:t>He could take pride in having risen from barber to the title of surgeon.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His determination and innovations fundamentally transformed surgery, earning him a prominent place in medical history.</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pPr>
            <a:endParaRPr lang="fr-FR" dirty="0">
              <a:latin typeface="Times New Roman" panose="02020603050405020304" pitchFamily="18" charset="0"/>
              <a:cs typeface="Times New Roman" panose="02020603050405020304" pitchFamily="18" charset="0"/>
            </a:endParaRPr>
          </a:p>
        </p:txBody>
      </p:sp>
      <p:pic>
        <p:nvPicPr>
          <p:cNvPr id="4" name="Picture 4" descr="undefined">
            <a:extLst>
              <a:ext uri="{FF2B5EF4-FFF2-40B4-BE49-F238E27FC236}">
                <a16:creationId xmlns:a16="http://schemas.microsoft.com/office/drawing/2014/main" id="{1C5648BB-BFEA-6032-769E-3C4A896899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0798" y="839369"/>
            <a:ext cx="3475620" cy="5179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523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73760" y="58420"/>
            <a:ext cx="10972800" cy="1029600"/>
          </a:xfrm>
        </p:spPr>
        <p:txBody>
          <a:bodyPr>
            <a:normAutofit/>
          </a:bodyPr>
          <a:lstStyle/>
          <a:p>
            <a:pPr algn="ctr"/>
            <a:r>
              <a:rPr lang="fr-FR" dirty="0">
                <a:latin typeface="Times New Roman" panose="02020603050405020304" pitchFamily="18" charset="0"/>
                <a:ea typeface="Superclarendon" charset="0"/>
                <a:cs typeface="Times New Roman" panose="02020603050405020304" pitchFamily="18" charset="0"/>
              </a:rPr>
              <a:t>Renaissance : 14th-16th century</a:t>
            </a:r>
          </a:p>
        </p:txBody>
      </p:sp>
      <p:sp>
        <p:nvSpPr>
          <p:cNvPr id="3" name="Espace réservé du contenu 2"/>
          <p:cNvSpPr>
            <a:spLocks noGrp="1"/>
          </p:cNvSpPr>
          <p:nvPr>
            <p:ph idx="1"/>
          </p:nvPr>
        </p:nvSpPr>
        <p:spPr>
          <a:xfrm>
            <a:off x="873760" y="983848"/>
            <a:ext cx="10874544" cy="5711592"/>
          </a:xfrm>
        </p:spPr>
        <p:txBody>
          <a:bodyPr>
            <a:normAutofit fontScale="77500" lnSpcReduction="20000"/>
          </a:bodyPr>
          <a:lstStyle/>
          <a:p>
            <a:pPr algn="just"/>
            <a:r>
              <a:rPr lang="en-US" sz="3200" dirty="0">
                <a:effectLst/>
                <a:latin typeface="Times New Roman" panose="02020603050405020304" pitchFamily="18" charset="0"/>
                <a:ea typeface="Calibri" panose="020F0502020204030204" pitchFamily="34" charset="0"/>
                <a:cs typeface="Times New Roman" panose="02020603050405020304" pitchFamily="18" charset="0"/>
              </a:rPr>
              <a:t>The Breath of Renaissance </a:t>
            </a:r>
          </a:p>
          <a:p>
            <a:pPr algn="just"/>
            <a:r>
              <a:rPr lang="en-US" sz="3200" dirty="0">
                <a:effectLst/>
                <a:latin typeface="Times New Roman" panose="02020603050405020304" pitchFamily="18" charset="0"/>
                <a:ea typeface="Calibri" panose="020F0502020204030204" pitchFamily="34" charset="0"/>
                <a:cs typeface="Times New Roman" panose="02020603050405020304" pitchFamily="18" charset="0"/>
              </a:rPr>
              <a:t>Knowledge developed through the scientific method: conducting experiments, collecting observations, drawing conclusions. A new technology of major importance enabled the dissemination of information: printing.</a:t>
            </a:r>
            <a:endParaRPr lang="el-GR"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fr-FR" sz="3200" dirty="0">
                <a:effectLst/>
                <a:latin typeface="Times New Roman" panose="02020603050405020304" pitchFamily="18" charset="0"/>
                <a:ea typeface="Calibri" panose="020F0502020204030204" pitchFamily="34" charset="0"/>
                <a:cs typeface="Times New Roman" panose="02020603050405020304" pitchFamily="18" charset="0"/>
              </a:rPr>
              <a:t>R</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ejection of the rigid straitjacket of Aristotelian scholasticism and freedom from the paralyzing constraints of tradition</a:t>
            </a:r>
          </a:p>
          <a:p>
            <a:pPr algn="just"/>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Anatomy and surgery in the early Renaissance</a:t>
            </a:r>
            <a:endParaRPr lang="fr-FR"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3200" dirty="0">
                <a:effectLst/>
                <a:latin typeface="Times New Roman" panose="02020603050405020304" pitchFamily="18" charset="0"/>
                <a:ea typeface="Calibri" panose="020F0502020204030204" pitchFamily="34" charset="0"/>
              </a:rPr>
              <a:t>Anatomy as described by Galen, based on the structure of the ape, contained as many errors as truths</a:t>
            </a:r>
            <a:r>
              <a:rPr lang="fr-FR" sz="3200" dirty="0">
                <a:effectLst/>
              </a:rPr>
              <a:t> </a:t>
            </a:r>
            <a:endParaRPr lang="fr-FR"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3200" dirty="0">
                <a:effectLst/>
                <a:latin typeface="Times New Roman" panose="02020603050405020304" pitchFamily="18" charset="0"/>
                <a:ea typeface="Calibri" panose="020F0502020204030204" pitchFamily="34" charset="0"/>
              </a:rPr>
              <a:t>A thousand years of formal prohibition on dissection - in both Christian and Arabic (Moslem) countries - made it impossible for anatomy to progress</a:t>
            </a:r>
            <a:endParaRPr lang="fr-FR" sz="3200" dirty="0">
              <a:latin typeface="Times New Roman" panose="02020603050405020304" pitchFamily="18" charset="0"/>
              <a:ea typeface="Calibri" panose="020F0502020204030204" pitchFamily="34" charset="0"/>
            </a:endParaRPr>
          </a:p>
          <a:p>
            <a:pPr algn="just"/>
            <a:r>
              <a:rPr lang="fr-FR" sz="3200" dirty="0">
                <a:effectLst/>
                <a:latin typeface="Times New Roman" panose="02020603050405020304" pitchFamily="18" charset="0"/>
              </a:rPr>
              <a:t>Reform of </a:t>
            </a:r>
            <a:r>
              <a:rPr lang="fr-FR" sz="3200" dirty="0" err="1">
                <a:effectLst/>
                <a:latin typeface="Times New Roman" panose="02020603050405020304" pitchFamily="18" charset="0"/>
              </a:rPr>
              <a:t>Galenism</a:t>
            </a:r>
            <a:endParaRPr lang="fr-FR"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3200" dirty="0">
                <a:effectLst/>
                <a:latin typeface="Times New Roman" panose="02020603050405020304" pitchFamily="18" charset="0"/>
                <a:ea typeface="Calibri" panose="020F0502020204030204" pitchFamily="34" charset="0"/>
                <a:cs typeface="Times New Roman" panose="02020603050405020304" pitchFamily="18" charset="0"/>
              </a:rPr>
              <a:t>Humanism versus tradition</a:t>
            </a:r>
          </a:p>
          <a:p>
            <a:pPr algn="just"/>
            <a:r>
              <a:rPr lang="en-US" sz="3200" dirty="0">
                <a:latin typeface="Times New Roman" panose="02020603050405020304" pitchFamily="18" charset="0"/>
                <a:ea typeface="Calibri" panose="020F0502020204030204" pitchFamily="34" charset="0"/>
                <a:cs typeface="Times New Roman" panose="02020603050405020304" pitchFamily="18" charset="0"/>
              </a:rPr>
              <a:t>Progress in infectious pathology</a:t>
            </a:r>
            <a:endParaRPr lang="fr-FR" sz="3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l-GR" sz="3200" dirty="0">
              <a:latin typeface="Superclarendon" charset="0"/>
              <a:ea typeface="Superclarendon" charset="0"/>
              <a:cs typeface="Superclarendon" charset="0"/>
            </a:endParaRPr>
          </a:p>
          <a:p>
            <a:pPr marL="0" indent="0">
              <a:buNone/>
            </a:pPr>
            <a:endParaRPr lang="el-GR" sz="3200" dirty="0">
              <a:latin typeface="Superclarendon" charset="0"/>
              <a:ea typeface="Superclarendon" charset="0"/>
              <a:cs typeface="Superclarendon" charset="0"/>
            </a:endParaRPr>
          </a:p>
          <a:p>
            <a:endParaRPr lang="el-GR" sz="3200" dirty="0">
              <a:latin typeface="Superclarendon" charset="0"/>
              <a:ea typeface="Superclarendon" charset="0"/>
              <a:cs typeface="Superclarendon" charset="0"/>
            </a:endParaRPr>
          </a:p>
        </p:txBody>
      </p:sp>
    </p:spTree>
    <p:extLst>
      <p:ext uri="{BB962C8B-B14F-4D97-AF65-F5344CB8AC3E}">
        <p14:creationId xmlns:p14="http://schemas.microsoft.com/office/powerpoint/2010/main" val="1275372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46B4DBA-21F3-F57E-574B-AA07D7E76FFB}"/>
              </a:ext>
            </a:extLst>
          </p:cNvPr>
          <p:cNvPicPr>
            <a:picLocks noChangeAspect="1"/>
          </p:cNvPicPr>
          <p:nvPr/>
        </p:nvPicPr>
        <p:blipFill>
          <a:blip r:embed="rId2"/>
          <a:stretch>
            <a:fillRect/>
          </a:stretch>
        </p:blipFill>
        <p:spPr>
          <a:xfrm>
            <a:off x="4342422" y="118463"/>
            <a:ext cx="4262316" cy="6621073"/>
          </a:xfrm>
          <a:prstGeom prst="rect">
            <a:avLst/>
          </a:prstGeom>
        </p:spPr>
      </p:pic>
    </p:spTree>
    <p:extLst>
      <p:ext uri="{BB962C8B-B14F-4D97-AF65-F5344CB8AC3E}">
        <p14:creationId xmlns:p14="http://schemas.microsoft.com/office/powerpoint/2010/main" val="270280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78ACF3-5ED2-D04D-9812-BEB2D795486E}"/>
              </a:ext>
            </a:extLst>
          </p:cNvPr>
          <p:cNvSpPr>
            <a:spLocks noGrp="1"/>
          </p:cNvSpPr>
          <p:nvPr>
            <p:ph type="title"/>
          </p:nvPr>
        </p:nvSpPr>
        <p:spPr>
          <a:xfrm>
            <a:off x="972275" y="347239"/>
            <a:ext cx="10035250" cy="1006997"/>
          </a:xfrm>
        </p:spPr>
        <p:txBody>
          <a:bodyPr>
            <a:noAutofit/>
          </a:bodyPr>
          <a:lstStyle/>
          <a:p>
            <a:pPr algn="ctr">
              <a:lnSpc>
                <a:spcPct val="100000"/>
              </a:lnSpc>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André VÉSALE, also known as Andreas Vesalius  </a:t>
            </a:r>
            <a:r>
              <a:rPr lang="fr-FR" sz="2800" dirty="0">
                <a:latin typeface="Times New Roman" panose="02020603050405020304" pitchFamily="18" charset="0"/>
                <a:ea typeface="Calibri" panose="020F0502020204030204" pitchFamily="34" charset="0"/>
                <a:cs typeface="Times New Roman" panose="02020603050405020304" pitchFamily="18" charset="0"/>
              </a:rPr>
              <a: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1514-1564)</a:t>
            </a:r>
            <a:br>
              <a:rPr lang="fr-FR" sz="2800" dirty="0">
                <a:effectLst/>
                <a:latin typeface="Times New Roman" panose="02020603050405020304" pitchFamily="18" charset="0"/>
                <a:ea typeface="Calibri" panose="020F0502020204030204" pitchFamily="34" charset="0"/>
                <a:cs typeface="Times New Roman" panose="02020603050405020304" pitchFamily="18" charset="0"/>
              </a:rPr>
            </a:b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Flemish physician, "Father of Modern Anatomy"</a:t>
            </a:r>
            <a:br>
              <a:rPr lang="fr-FR" sz="2800" dirty="0">
                <a:effectLst/>
                <a:latin typeface="Times New Roman" panose="02020603050405020304" pitchFamily="18" charset="0"/>
                <a:ea typeface="Calibri" panose="020F0502020204030204" pitchFamily="34" charset="0"/>
                <a:cs typeface="Times New Roman" panose="02020603050405020304" pitchFamily="18" charset="0"/>
              </a:rPr>
            </a:br>
            <a:endParaRPr lang="fr-FR" sz="2800"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5DA14838-ACF4-DB61-9B42-126666CF6CE1}"/>
              </a:ext>
            </a:extLst>
          </p:cNvPr>
          <p:cNvSpPr>
            <a:spLocks noGrp="1"/>
          </p:cNvSpPr>
          <p:nvPr>
            <p:ph idx="1"/>
          </p:nvPr>
        </p:nvSpPr>
        <p:spPr>
          <a:xfrm>
            <a:off x="972275" y="1574155"/>
            <a:ext cx="6018834" cy="4595151"/>
          </a:xfrm>
        </p:spPr>
        <p:txBody>
          <a:bodyPr>
            <a:normAutofit fontScale="55000" lnSpcReduction="20000"/>
          </a:bodyPr>
          <a:lstStyle/>
          <a:p>
            <a:pPr algn="just">
              <a:lnSpc>
                <a:spcPct val="150000"/>
              </a:lnSpc>
            </a:pP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André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Vésale</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Andries</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Van Wesel in Dutch) was born near Brussels, in the Flemish Brabant, which was then a Spanish possession known as the Spanish Netherlands, under the jurisdiction of the Holy Roman Empire. He latinized his name to Vesalius, following a common practice of the time. The family home was located near the gallows, a place where executions took place.</a:t>
            </a:r>
            <a:endParaRPr lang="fr-FR" sz="2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His great-great-grandfather, Pierre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Wijting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(known as Van Wesel because he was from Wesel, in Lower Rhine), was the physician to Frederick III; his grandfather, also a physician and astrologer to Maximilian of Austria, taught at the University of Leuven; finally, his father, Andreas, was the apothecary to Margaret of Austria, aunt of Charles V. </a:t>
            </a:r>
            <a:endParaRPr lang="fr-FR" sz="2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“With a gaze likely detached from any sensitivity, young André made his first observations on the subtle arrangement of skin, muscles, viscera, and bones, examining the numerous corpses and skeletons cleaned by birds during his childhood”</a:t>
            </a:r>
            <a:endParaRPr lang="fr-FR" sz="26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fr-FR" dirty="0"/>
          </a:p>
        </p:txBody>
      </p:sp>
      <p:pic>
        <p:nvPicPr>
          <p:cNvPr id="4" name="Espace réservé du contenu 3">
            <a:extLst>
              <a:ext uri="{FF2B5EF4-FFF2-40B4-BE49-F238E27FC236}">
                <a16:creationId xmlns:a16="http://schemas.microsoft.com/office/drawing/2014/main" id="{CC6BEE62-E39B-68B4-C5B0-E0AB7066B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3383" y="1453765"/>
            <a:ext cx="3777203" cy="5219040"/>
          </a:xfrm>
          <a:prstGeom prst="rect">
            <a:avLst/>
          </a:prstGeom>
        </p:spPr>
      </p:pic>
    </p:spTree>
    <p:extLst>
      <p:ext uri="{BB962C8B-B14F-4D97-AF65-F5344CB8AC3E}">
        <p14:creationId xmlns:p14="http://schemas.microsoft.com/office/powerpoint/2010/main" val="4291982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78ACF3-5ED2-D04D-9812-BEB2D795486E}"/>
              </a:ext>
            </a:extLst>
          </p:cNvPr>
          <p:cNvSpPr>
            <a:spLocks noGrp="1"/>
          </p:cNvSpPr>
          <p:nvPr>
            <p:ph type="title"/>
          </p:nvPr>
        </p:nvSpPr>
        <p:spPr>
          <a:xfrm>
            <a:off x="972275" y="347239"/>
            <a:ext cx="10035250" cy="1006997"/>
          </a:xfrm>
        </p:spPr>
        <p:txBody>
          <a:bodyPr>
            <a:noAutofit/>
          </a:bodyPr>
          <a:lstStyle/>
          <a:p>
            <a:pPr algn="ctr">
              <a:lnSpc>
                <a:spcPct val="100000"/>
              </a:lnSpc>
            </a:pPr>
            <a:r>
              <a:rPr lang="fr-FR" sz="2800" dirty="0" err="1">
                <a:latin typeface="Times New Roman" panose="02020603050405020304" pitchFamily="18" charset="0"/>
                <a:cs typeface="Times New Roman" panose="02020603050405020304" pitchFamily="18" charset="0"/>
              </a:rPr>
              <a:t>Studies</a:t>
            </a:r>
            <a:endParaRPr lang="fr-FR" sz="2800"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5DA14838-ACF4-DB61-9B42-126666CF6CE1}"/>
              </a:ext>
            </a:extLst>
          </p:cNvPr>
          <p:cNvSpPr>
            <a:spLocks noGrp="1"/>
          </p:cNvSpPr>
          <p:nvPr>
            <p:ph idx="1"/>
          </p:nvPr>
        </p:nvSpPr>
        <p:spPr>
          <a:xfrm>
            <a:off x="868101" y="995423"/>
            <a:ext cx="10938076" cy="5173884"/>
          </a:xfrm>
        </p:spPr>
        <p:txBody>
          <a:bodyPr>
            <a:normAutofit/>
          </a:bodyPr>
          <a:lstStyle/>
          <a:p>
            <a:pPr algn="just">
              <a:lnSpc>
                <a:spcPct val="150000"/>
              </a:lnSpc>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Trilingual College of Leuven (Greek, Arabic, Hebrew)</a:t>
            </a:r>
          </a:p>
          <a:p>
            <a:pPr algn="just">
              <a:lnSpc>
                <a:spcPct val="150000"/>
              </a:lnSpc>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1533 : three years in Paris to study medicine. He was a student of Jacques Dubois, known as Sylvius (1478-1555), a professor of anatomy at the Royal College of Medicine, not far from the Gibbet of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Montfaucon</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(gallows). </a:t>
            </a:r>
          </a:p>
          <a:p>
            <a:pPr algn="just">
              <a:lnSpc>
                <a:spcPct val="150000"/>
              </a:lnSpc>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Vésale</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quickly deserted the amphitheater to roam around the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Montfaucon</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gibbet at the gates of Paris. He collected fragments of skeletons and set out to familiarize himself with true human anatomy</a:t>
            </a:r>
            <a:r>
              <a:rPr lang="fr-FR" sz="1900" dirty="0">
                <a:effectLst/>
                <a:latin typeface="Times New Roman" panose="02020603050405020304" pitchFamily="18" charset="0"/>
                <a:cs typeface="Times New Roman" panose="02020603050405020304" pitchFamily="18" charset="0"/>
              </a:rPr>
              <a:t> </a:t>
            </a:r>
          </a:p>
          <a:p>
            <a:pPr algn="just">
              <a:lnSpc>
                <a:spcPct val="150000"/>
              </a:lnSpc>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Sylvius was astonished by his skill and intelligence</a:t>
            </a:r>
            <a:r>
              <a:rPr lang="fr-FR" sz="1900" dirty="0">
                <a:effectLst/>
                <a:latin typeface="Times New Roman" panose="02020603050405020304" pitchFamily="18" charset="0"/>
                <a:cs typeface="Times New Roman" panose="02020603050405020304" pitchFamily="18" charset="0"/>
              </a:rPr>
              <a:t> </a:t>
            </a:r>
            <a:endParaRPr lang="fr-FR" sz="19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fr-FR" dirty="0"/>
          </a:p>
        </p:txBody>
      </p:sp>
      <p:pic>
        <p:nvPicPr>
          <p:cNvPr id="5" name="Picture 2">
            <a:extLst>
              <a:ext uri="{FF2B5EF4-FFF2-40B4-BE49-F238E27FC236}">
                <a16:creationId xmlns:a16="http://schemas.microsoft.com/office/drawing/2014/main" id="{995D4877-2C50-2EE9-7A47-B5C2DD2D4A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9565" y="4779054"/>
            <a:ext cx="5609352" cy="1923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8159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78ACF3-5ED2-D04D-9812-BEB2D795486E}"/>
              </a:ext>
            </a:extLst>
          </p:cNvPr>
          <p:cNvSpPr>
            <a:spLocks noGrp="1"/>
          </p:cNvSpPr>
          <p:nvPr>
            <p:ph type="title"/>
          </p:nvPr>
        </p:nvSpPr>
        <p:spPr>
          <a:xfrm>
            <a:off x="972275" y="347239"/>
            <a:ext cx="10035250" cy="1006997"/>
          </a:xfrm>
        </p:spPr>
        <p:txBody>
          <a:bodyPr>
            <a:noAutofit/>
          </a:bodyPr>
          <a:lstStyle/>
          <a:p>
            <a:pPr algn="ctr">
              <a:lnSpc>
                <a:spcPct val="100000"/>
              </a:lnSpc>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Anatomy Lesson at the University of Paris</a:t>
            </a:r>
            <a:r>
              <a:rPr lang="fr-FR" sz="2400" dirty="0">
                <a:effectLst/>
                <a:latin typeface="Times New Roman" panose="02020603050405020304" pitchFamily="18" charset="0"/>
                <a:cs typeface="Times New Roman" panose="02020603050405020304" pitchFamily="18" charset="0"/>
              </a:rPr>
              <a:t> </a:t>
            </a:r>
            <a:endParaRPr lang="fr-FR" sz="2400"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5DA14838-ACF4-DB61-9B42-126666CF6CE1}"/>
              </a:ext>
            </a:extLst>
          </p:cNvPr>
          <p:cNvSpPr>
            <a:spLocks noGrp="1"/>
          </p:cNvSpPr>
          <p:nvPr>
            <p:ph idx="1"/>
          </p:nvPr>
        </p:nvSpPr>
        <p:spPr>
          <a:xfrm>
            <a:off x="868101" y="1354235"/>
            <a:ext cx="10938076" cy="5156526"/>
          </a:xfrm>
        </p:spPr>
        <p:txBody>
          <a:bodyPr>
            <a:normAutofit fontScale="92500" lnSpcReduction="10000"/>
          </a:bodyPr>
          <a:lstStyle/>
          <a:p>
            <a:pPr algn="just">
              <a:lnSpc>
                <a:spcPct val="150000"/>
              </a:lnSpc>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Before the era of Vesalius, the study of anatomy primarily relied on the writings of Galen whose work had dominated medicine for centuries. Galen based his findings on dissections of monkeys and other animals, and his descriptions of human anatomy contained many inaccuracies due to this approach. </a:t>
            </a:r>
            <a:r>
              <a:rPr lang="en-US" sz="1800" dirty="0">
                <a:effectLst/>
                <a:latin typeface="Times New Roman" panose="02020603050405020304" pitchFamily="18" charset="0"/>
                <a:ea typeface="Calibri" panose="020F0502020204030204" pitchFamily="34" charset="0"/>
              </a:rPr>
              <a:t>Even in the 15th century, Hippocrates, Aristotle, and Galen are the absolute references. </a:t>
            </a:r>
          </a:p>
          <a:p>
            <a:pPr algn="just">
              <a:lnSpc>
                <a:spcPct val="150000"/>
              </a:lnSpc>
            </a:pPr>
            <a:r>
              <a:rPr lang="en-US" sz="1800" dirty="0">
                <a:effectLst/>
                <a:latin typeface="Times New Roman" panose="02020603050405020304" pitchFamily="18" charset="0"/>
                <a:ea typeface="Calibri" panose="020F0502020204030204" pitchFamily="34" charset="0"/>
              </a:rPr>
              <a:t>Human dissections were rare and frequently prohibited by religious and ethical laws, which limited the precise understanding of human anatomy. As the Church's authority began to decline, dissection flourished, and knowledge of the human body expanded considerably. The dissection of human corpses was rehabilitated for the first time by the Italian University of Bologna</a:t>
            </a:r>
            <a:r>
              <a:rPr lang="fr-FR" sz="1600" dirty="0">
                <a:effectLst/>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1800" b="1" dirty="0">
                <a:effectLst/>
                <a:latin typeface="Times New Roman" panose="02020603050405020304" pitchFamily="18" charset="0"/>
                <a:ea typeface="Calibri" panose="020F0502020204030204" pitchFamily="34" charset="0"/>
              </a:rPr>
              <a:t>The function of dissection in the 14th and 15th centuries is primarily to confirm the observations recorded by the Ancients in their writings, which are read aloud by the professor</a:t>
            </a:r>
            <a:r>
              <a:rPr lang="fr-FR" sz="1600" dirty="0">
                <a:effectLst/>
              </a:rPr>
              <a:t> </a:t>
            </a:r>
          </a:p>
          <a:p>
            <a:pPr algn="just">
              <a:lnSpc>
                <a:spcPct val="150000"/>
              </a:lnSpc>
            </a:pPr>
            <a:r>
              <a:rPr lang="en-US" sz="1800" dirty="0">
                <a:effectLst/>
                <a:latin typeface="Times New Roman" panose="02020603050405020304" pitchFamily="18" charset="0"/>
                <a:ea typeface="Calibri" panose="020F0502020204030204" pitchFamily="34" charset="0"/>
              </a:rPr>
              <a:t>The procedure follows an order based on the speed of decomposition: first the lower abdomen, then the chest (thorax), followed by the head and finally, on the fourth day, the limbs, but never the skeleton</a:t>
            </a:r>
            <a:r>
              <a:rPr lang="fr-FR" sz="1600" dirty="0">
                <a:effectLst/>
              </a:rPr>
              <a:t> </a:t>
            </a:r>
            <a:endParaRPr lang="en-US" sz="19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fr-FR" dirty="0"/>
          </a:p>
        </p:txBody>
      </p:sp>
    </p:spTree>
    <p:extLst>
      <p:ext uri="{BB962C8B-B14F-4D97-AF65-F5344CB8AC3E}">
        <p14:creationId xmlns:p14="http://schemas.microsoft.com/office/powerpoint/2010/main" val="2325926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4772" y="133212"/>
            <a:ext cx="4358290" cy="6591576"/>
          </a:xfrm>
        </p:spPr>
      </p:pic>
      <p:sp>
        <p:nvSpPr>
          <p:cNvPr id="5" name="Rectangle 4"/>
          <p:cNvSpPr/>
          <p:nvPr/>
        </p:nvSpPr>
        <p:spPr>
          <a:xfrm>
            <a:off x="5271802" y="366790"/>
            <a:ext cx="6758152" cy="2031325"/>
          </a:xfrm>
          <a:prstGeom prst="rect">
            <a:avLst/>
          </a:prstGeom>
        </p:spPr>
        <p:txBody>
          <a:bodyPr wrap="square">
            <a:spAutoFit/>
          </a:bodyPr>
          <a:lstStyle/>
          <a:p>
            <a:pPr algn="ctr"/>
            <a:r>
              <a:rPr lang="fr-FR" sz="2400" dirty="0">
                <a:latin typeface="Times New Roman" panose="02020603050405020304" pitchFamily="18" charset="0"/>
                <a:ea typeface="Superclarendon" charset="0"/>
                <a:cs typeface="Times New Roman" panose="02020603050405020304" pitchFamily="18" charset="0"/>
              </a:rPr>
              <a:t>The Dissection by Johan von </a:t>
            </a:r>
            <a:r>
              <a:rPr lang="fr-FR" sz="2400" dirty="0" err="1">
                <a:latin typeface="Times New Roman" panose="02020603050405020304" pitchFamily="18" charset="0"/>
                <a:ea typeface="Superclarendon" charset="0"/>
                <a:cs typeface="Times New Roman" panose="02020603050405020304" pitchFamily="18" charset="0"/>
              </a:rPr>
              <a:t>Ketham</a:t>
            </a:r>
            <a:br>
              <a:rPr lang="fr-FR" sz="2400" dirty="0">
                <a:latin typeface="Times New Roman" panose="02020603050405020304" pitchFamily="18" charset="0"/>
                <a:ea typeface="Superclarendon" charset="0"/>
                <a:cs typeface="Times New Roman" panose="02020603050405020304" pitchFamily="18" charset="0"/>
              </a:rPr>
            </a:br>
            <a:r>
              <a:rPr lang="fr-FR" sz="2400" dirty="0" err="1">
                <a:latin typeface="Times New Roman" panose="02020603050405020304" pitchFamily="18" charset="0"/>
                <a:ea typeface="Superclarendon" charset="0"/>
                <a:cs typeface="Times New Roman" panose="02020603050405020304" pitchFamily="18" charset="0"/>
              </a:rPr>
              <a:t>Fasciculus</a:t>
            </a:r>
            <a:r>
              <a:rPr lang="fr-FR" sz="2400" dirty="0">
                <a:latin typeface="Times New Roman" panose="02020603050405020304" pitchFamily="18" charset="0"/>
                <a:ea typeface="Superclarendon" charset="0"/>
                <a:cs typeface="Times New Roman" panose="02020603050405020304" pitchFamily="18" charset="0"/>
              </a:rPr>
              <a:t> </a:t>
            </a:r>
            <a:r>
              <a:rPr lang="fr-FR" sz="2400" dirty="0" err="1">
                <a:latin typeface="Times New Roman" panose="02020603050405020304" pitchFamily="18" charset="0"/>
                <a:ea typeface="Superclarendon" charset="0"/>
                <a:cs typeface="Times New Roman" panose="02020603050405020304" pitchFamily="18" charset="0"/>
              </a:rPr>
              <a:t>medicinae</a:t>
            </a:r>
            <a:r>
              <a:rPr lang="fr-FR" sz="2400" dirty="0">
                <a:latin typeface="Times New Roman" panose="02020603050405020304" pitchFamily="18" charset="0"/>
                <a:ea typeface="Superclarendon" charset="0"/>
                <a:cs typeface="Times New Roman" panose="02020603050405020304" pitchFamily="18" charset="0"/>
              </a:rPr>
              <a:t>, Venice, 1491</a:t>
            </a:r>
            <a:br>
              <a:rPr lang="el-GR" sz="2400" dirty="0">
                <a:latin typeface="Times New Roman" panose="02020603050405020304" pitchFamily="18" charset="0"/>
                <a:ea typeface="Superclarendon" charset="0"/>
                <a:cs typeface="Times New Roman" panose="02020603050405020304" pitchFamily="18" charset="0"/>
              </a:rPr>
            </a:br>
            <a:endParaRPr lang="fr-FR"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magister can be seen reciting the book, the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ostensor</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(bottom right) pointing and the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prosector</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(in the center) dissecting the flesh</a:t>
            </a:r>
            <a:endParaRPr lang="fr-FR"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fr-FR" sz="2400" dirty="0">
              <a:latin typeface="Superclarendon" charset="0"/>
              <a:ea typeface="Superclarendon" charset="0"/>
              <a:cs typeface="Superclarendon" charset="0"/>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8778" y="2583790"/>
            <a:ext cx="2610627" cy="3752192"/>
          </a:xfrm>
          <a:prstGeom prst="rect">
            <a:avLst/>
          </a:prstGeom>
        </p:spPr>
      </p:pic>
    </p:spTree>
    <p:extLst>
      <p:ext uri="{BB962C8B-B14F-4D97-AF65-F5344CB8AC3E}">
        <p14:creationId xmlns:p14="http://schemas.microsoft.com/office/powerpoint/2010/main" val="576077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78ACF3-5ED2-D04D-9812-BEB2D795486E}"/>
              </a:ext>
            </a:extLst>
          </p:cNvPr>
          <p:cNvSpPr>
            <a:spLocks noGrp="1"/>
          </p:cNvSpPr>
          <p:nvPr>
            <p:ph type="title"/>
          </p:nvPr>
        </p:nvSpPr>
        <p:spPr>
          <a:xfrm>
            <a:off x="1078375" y="347239"/>
            <a:ext cx="10035250" cy="1006997"/>
          </a:xfrm>
        </p:spPr>
        <p:txBody>
          <a:bodyPr>
            <a:noAutofit/>
          </a:bodyPr>
          <a:lstStyle/>
          <a:p>
            <a:pPr algn="ctr">
              <a:lnSpc>
                <a:spcPct val="100000"/>
              </a:lnSpc>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Galenic medicine was taught as a dogma in the universities of Western Europe up until the Renaissance, and even the grossest errors of Galen were repeated without contestation.</a:t>
            </a:r>
            <a:endParaRPr lang="fr-FR" sz="2400"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5DA14838-ACF4-DB61-9B42-126666CF6CE1}"/>
              </a:ext>
            </a:extLst>
          </p:cNvPr>
          <p:cNvSpPr>
            <a:spLocks noGrp="1"/>
          </p:cNvSpPr>
          <p:nvPr>
            <p:ph idx="1"/>
          </p:nvPr>
        </p:nvSpPr>
        <p:spPr>
          <a:xfrm>
            <a:off x="868101" y="1354236"/>
            <a:ext cx="11134846" cy="5156525"/>
          </a:xfrm>
        </p:spPr>
        <p:txBody>
          <a:bodyPr>
            <a:normAutofit lnSpcReduction="10000"/>
          </a:bodyPr>
          <a:lstStyle/>
          <a:p>
            <a:pPr marL="0" indent="0" algn="just">
              <a:lnSpc>
                <a:spcPct val="150000"/>
              </a:lnSpc>
              <a:buNone/>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pPr>
            <a:r>
              <a:rPr lang="en-US" dirty="0">
                <a:effectLst/>
                <a:latin typeface="Times New Roman" panose="02020603050405020304" pitchFamily="18" charset="0"/>
                <a:ea typeface="Calibri" panose="020F0502020204030204" pitchFamily="34" charset="0"/>
                <a:cs typeface="Times New Roman" panose="02020603050405020304" pitchFamily="18" charset="0"/>
              </a:rPr>
              <a:t>Starting from the 15th century, the Church gradually allowed dissections, initially for legal purposes, followed by those of executed criminals and unclaimed bodies</a:t>
            </a:r>
          </a:p>
          <a:p>
            <a:pPr marL="0" indent="0" algn="just">
              <a:lnSpc>
                <a:spcPct val="100000"/>
              </a:lnSpc>
              <a:buNone/>
            </a:pPr>
            <a:endParaRPr lang="fr-FR"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pPr>
            <a:r>
              <a:rPr lang="en-US" dirty="0">
                <a:effectLst/>
                <a:latin typeface="Times New Roman" panose="02020603050405020304" pitchFamily="18" charset="0"/>
                <a:ea typeface="Calibri" panose="020F0502020204030204" pitchFamily="34" charset="0"/>
                <a:cs typeface="Times New Roman" panose="02020603050405020304" pitchFamily="18" charset="0"/>
              </a:rPr>
              <a:t>In the 16th century, there were two distinct viewpoints regarding anatomy: </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0000"/>
              </a:lnSpc>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 that of the Church, which was largely hostile to dissection and hindered the progress of medicine</a:t>
            </a:r>
            <a:endParaRPr lang="fr-FR"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0000"/>
              </a:lnSpc>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 that of those seeking to advance the understanding of the human body, who were thus in favor of dissection.</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With the arrival of Vesalius, this approach was set to change radically. By conducting dissections himself and directly observing the human body, he was able to correct numerous errors and provide more accurate descriptions of anatomy. Thus, Vesalius paved the way for a new era of anatomical studies, grounded in observation and experimentation.</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r-FR" dirty="0"/>
          </a:p>
        </p:txBody>
      </p:sp>
    </p:spTree>
    <p:extLst>
      <p:ext uri="{BB962C8B-B14F-4D97-AF65-F5344CB8AC3E}">
        <p14:creationId xmlns:p14="http://schemas.microsoft.com/office/powerpoint/2010/main" val="32325612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78ACF3-5ED2-D04D-9812-BEB2D795486E}"/>
              </a:ext>
            </a:extLst>
          </p:cNvPr>
          <p:cNvSpPr>
            <a:spLocks noGrp="1"/>
          </p:cNvSpPr>
          <p:nvPr>
            <p:ph type="title"/>
          </p:nvPr>
        </p:nvSpPr>
        <p:spPr>
          <a:xfrm>
            <a:off x="972275" y="347239"/>
            <a:ext cx="10035250" cy="1006997"/>
          </a:xfrm>
        </p:spPr>
        <p:txBody>
          <a:bodyPr>
            <a:noAutofit/>
          </a:bodyPr>
          <a:lstStyle/>
          <a:p>
            <a:pPr algn="ctr">
              <a:lnSpc>
                <a:spcPct val="100000"/>
              </a:lnSpc>
            </a:pP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Vesalius</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cursus</a:t>
            </a:r>
            <a:br>
              <a:rPr lang="fr-FR" sz="2800" dirty="0">
                <a:effectLst/>
                <a:latin typeface="Times New Roman" panose="02020603050405020304" pitchFamily="18" charset="0"/>
                <a:ea typeface="Calibri" panose="020F0502020204030204" pitchFamily="34" charset="0"/>
                <a:cs typeface="Times New Roman" panose="02020603050405020304" pitchFamily="18" charset="0"/>
              </a:rPr>
            </a:br>
            <a:endParaRPr lang="fr-FR" sz="2800"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5DA14838-ACF4-DB61-9B42-126666CF6CE1}"/>
              </a:ext>
            </a:extLst>
          </p:cNvPr>
          <p:cNvSpPr>
            <a:spLocks noGrp="1"/>
          </p:cNvSpPr>
          <p:nvPr>
            <p:ph idx="1"/>
          </p:nvPr>
        </p:nvSpPr>
        <p:spPr>
          <a:xfrm>
            <a:off x="972274" y="1291721"/>
            <a:ext cx="6331351" cy="5219040"/>
          </a:xfrm>
        </p:spPr>
        <p:txBody>
          <a:bodyPr>
            <a:normAutofit fontScale="92500" lnSpcReduction="10000"/>
          </a:bodyPr>
          <a:lstStyle/>
          <a:p>
            <a:pPr marL="0" indent="0">
              <a:buNone/>
            </a:pPr>
            <a:r>
              <a:rPr lang="fr-FR" dirty="0">
                <a:latin typeface="Times New Roman" panose="02020603050405020304" pitchFamily="18" charset="0"/>
                <a:cs typeface="Times New Roman" panose="02020603050405020304" pitchFamily="18" charset="0"/>
              </a:rPr>
              <a:t>1533 – 1536 : Paris</a:t>
            </a:r>
          </a:p>
          <a:p>
            <a:pPr marL="0" indent="0">
              <a:buNone/>
            </a:pPr>
            <a:r>
              <a:rPr lang="fr-FR" dirty="0">
                <a:latin typeface="Times New Roman" panose="02020603050405020304" pitchFamily="18" charset="0"/>
                <a:cs typeface="Times New Roman" panose="02020603050405020304" pitchFamily="18" charset="0"/>
              </a:rPr>
              <a:t>1537 : </a:t>
            </a:r>
            <a:r>
              <a:rPr lang="fr-FR" dirty="0" err="1">
                <a:latin typeface="Times New Roman" panose="02020603050405020304" pitchFamily="18" charset="0"/>
                <a:cs typeface="Times New Roman" panose="02020603050405020304" pitchFamily="18" charset="0"/>
              </a:rPr>
              <a:t>Thesis</a:t>
            </a:r>
            <a:r>
              <a:rPr lang="fr-FR" dirty="0">
                <a:latin typeface="Times New Roman" panose="02020603050405020304" pitchFamily="18" charset="0"/>
                <a:cs typeface="Times New Roman" panose="02020603050405020304" pitchFamily="18" charset="0"/>
              </a:rPr>
              <a:t> Leuven (Louvain)</a:t>
            </a:r>
          </a:p>
          <a:p>
            <a:pPr marL="0" indent="0">
              <a:buNone/>
            </a:pPr>
            <a:r>
              <a:rPr lang="fr-FR" dirty="0">
                <a:latin typeface="Times New Roman" panose="02020603050405020304" pitchFamily="18" charset="0"/>
                <a:cs typeface="Times New Roman" panose="02020603050405020304" pitchFamily="18" charset="0"/>
              </a:rPr>
              <a:t>1537 – 1546 : </a:t>
            </a:r>
            <a:r>
              <a:rPr lang="fr-FR" dirty="0" err="1">
                <a:latin typeface="Times New Roman" panose="02020603050405020304" pitchFamily="18" charset="0"/>
                <a:cs typeface="Times New Roman" panose="02020603050405020304" pitchFamily="18" charset="0"/>
              </a:rPr>
              <a:t>Padua</a:t>
            </a:r>
            <a:r>
              <a:rPr lang="fr-FR" dirty="0">
                <a:latin typeface="Times New Roman" panose="02020603050405020304" pitchFamily="18" charset="0"/>
                <a:cs typeface="Times New Roman" panose="02020603050405020304" pitchFamily="18" charset="0"/>
              </a:rPr>
              <a:t> =&gt; Professor of </a:t>
            </a:r>
            <a:r>
              <a:rPr lang="fr-FR" dirty="0" err="1">
                <a:latin typeface="Times New Roman" panose="02020603050405020304" pitchFamily="18" charset="0"/>
                <a:cs typeface="Times New Roman" panose="02020603050405020304" pitchFamily="18" charset="0"/>
              </a:rPr>
              <a:t>Anatomy</a:t>
            </a:r>
            <a:endParaRPr lang="fr-FR" dirty="0">
              <a:latin typeface="Times New Roman" panose="02020603050405020304" pitchFamily="18" charset="0"/>
              <a:cs typeface="Times New Roman" panose="02020603050405020304" pitchFamily="18" charset="0"/>
            </a:endParaRPr>
          </a:p>
          <a:p>
            <a:pPr marL="0" indent="0">
              <a:buNone/>
            </a:pPr>
            <a:r>
              <a:rPr lang="en-US" sz="1800" dirty="0" err="1">
                <a:effectLst/>
                <a:latin typeface="Times New Roman" panose="02020603050405020304" pitchFamily="18" charset="0"/>
                <a:ea typeface="Calibri" panose="020F0502020204030204" pitchFamily="34" charset="0"/>
              </a:rPr>
              <a:t>Vésale</a:t>
            </a:r>
            <a:r>
              <a:rPr lang="en-US" sz="1800" dirty="0">
                <a:effectLst/>
                <a:latin typeface="Times New Roman" panose="02020603050405020304" pitchFamily="18" charset="0"/>
                <a:ea typeface="Calibri" panose="020F0502020204030204" pitchFamily="34" charset="0"/>
              </a:rPr>
              <a:t> revamped the anatomy lessons and the practice of dissections, which he performed himself</a:t>
            </a:r>
          </a:p>
          <a:p>
            <a:pPr marL="0" indent="0">
              <a:buNone/>
            </a:pPr>
            <a:r>
              <a:rPr lang="en-US" sz="1800" dirty="0">
                <a:latin typeface="Times New Roman" panose="02020603050405020304" pitchFamily="18" charset="0"/>
                <a:cs typeface="Times New Roman" panose="02020603050405020304" pitchFamily="18" charset="0"/>
              </a:rPr>
              <a:t>1538 : </a:t>
            </a:r>
            <a:r>
              <a:rPr lang="en-US" sz="1800" dirty="0">
                <a:effectLst/>
                <a:latin typeface="Times New Roman" panose="02020603050405020304" pitchFamily="18" charset="0"/>
                <a:ea typeface="Calibri" panose="020F0502020204030204" pitchFamily="34" charset="0"/>
              </a:rPr>
              <a:t>lacking cadavers for his courses, he published in Venice a collection of six anatomical plates, the </a:t>
            </a:r>
            <a:r>
              <a:rPr lang="en-US" sz="1800" b="1" i="1" dirty="0" err="1">
                <a:effectLst/>
                <a:latin typeface="Times New Roman" panose="02020603050405020304" pitchFamily="18" charset="0"/>
                <a:ea typeface="Calibri" panose="020F0502020204030204" pitchFamily="34" charset="0"/>
              </a:rPr>
              <a:t>Tabulæ</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Anatomicæ</a:t>
            </a:r>
            <a:r>
              <a:rPr lang="en-US" sz="1800" b="1" i="1" dirty="0">
                <a:effectLst/>
                <a:latin typeface="Times New Roman" panose="02020603050405020304" pitchFamily="18" charset="0"/>
                <a:ea typeface="Calibri" panose="020F0502020204030204" pitchFamily="34" charset="0"/>
              </a:rPr>
              <a:t> Sex</a:t>
            </a:r>
          </a:p>
          <a:p>
            <a:pPr>
              <a:buFont typeface="Wingdings" pitchFamily="2" charset="2"/>
              <a:buChar char="Ø"/>
            </a:pPr>
            <a:r>
              <a:rPr lang="en-US" sz="1800" dirty="0">
                <a:latin typeface="Times New Roman" panose="02020603050405020304" pitchFamily="18" charset="0"/>
                <a:cs typeface="Times New Roman" panose="02020603050405020304" pitchFamily="18" charset="0"/>
              </a:rPr>
              <a:t>1539:</a:t>
            </a:r>
            <a:r>
              <a:rPr lang="en-US" sz="1800" dirty="0">
                <a:effectLst/>
                <a:latin typeface="Times New Roman" panose="02020603050405020304" pitchFamily="18" charset="0"/>
                <a:ea typeface="Calibri" panose="020F0502020204030204" pitchFamily="34" charset="0"/>
              </a:rPr>
              <a:t> He secured a regular supply of bodies from the magistrate of Padua. Not only were the corpses of the executed reserved for him, but the dates of execution were also scheduled to align with his work</a:t>
            </a:r>
          </a:p>
          <a:p>
            <a:pPr>
              <a:buFont typeface="Wingdings" pitchFamily="2" charset="2"/>
              <a:buChar char="Ø"/>
            </a:pPr>
            <a:r>
              <a:rPr lang="fr-FR" dirty="0">
                <a:effectLst/>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Vésale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preferred to study bones on his own initiative by frequently visiting cemeteries.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He was initially known as a "dissenter" from his predecessors, often criticized and even insulted. </a:t>
            </a:r>
          </a:p>
          <a:p>
            <a:pPr>
              <a:buFont typeface="Wingdings" pitchFamily="2" charset="2"/>
              <a:buChar char="Ø"/>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Sylvius,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his former professor, was one of his fiercest opponents, calling him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"mad" (Vesalius =&gt;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Vesanius</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when the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Fabrica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was published in 1543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itchFamily="2" charset="2"/>
              <a:buChar char="Ø"/>
            </a:pPr>
            <a:endParaRPr lang="fr-FR" dirty="0">
              <a:latin typeface="Times New Roman" panose="02020603050405020304" pitchFamily="18" charset="0"/>
              <a:cs typeface="Times New Roman" panose="02020603050405020304" pitchFamily="18" charset="0"/>
            </a:endParaRPr>
          </a:p>
        </p:txBody>
      </p:sp>
      <p:pic>
        <p:nvPicPr>
          <p:cNvPr id="6" name="Picture 2" descr="Vesallus Poster by Robert Thom - Pixels">
            <a:extLst>
              <a:ext uri="{FF2B5EF4-FFF2-40B4-BE49-F238E27FC236}">
                <a16:creationId xmlns:a16="http://schemas.microsoft.com/office/drawing/2014/main" id="{7679DB32-CFFC-974D-C20F-45807216AE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948" t="5290" r="15028" b="4275"/>
          <a:stretch/>
        </p:blipFill>
        <p:spPr bwMode="auto">
          <a:xfrm>
            <a:off x="7106856" y="1410967"/>
            <a:ext cx="4896091" cy="4155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5881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78ACF3-5ED2-D04D-9812-BEB2D795486E}"/>
              </a:ext>
            </a:extLst>
          </p:cNvPr>
          <p:cNvSpPr>
            <a:spLocks noGrp="1"/>
          </p:cNvSpPr>
          <p:nvPr>
            <p:ph type="title"/>
          </p:nvPr>
        </p:nvSpPr>
        <p:spPr>
          <a:xfrm>
            <a:off x="972275" y="347239"/>
            <a:ext cx="10035250" cy="1006997"/>
          </a:xfrm>
        </p:spPr>
        <p:txBody>
          <a:bodyPr>
            <a:noAutofit/>
          </a:bodyPr>
          <a:lstStyle/>
          <a:p>
            <a:pPr algn="ctr">
              <a:lnSpc>
                <a:spcPct val="100000"/>
              </a:lnSpc>
            </a:pPr>
            <a:r>
              <a:rPr lang="fr-FR" sz="2800" dirty="0" err="1">
                <a:latin typeface="Times New Roman" panose="02020603050405020304" pitchFamily="18" charset="0"/>
                <a:ea typeface="Calibri" panose="020F0502020204030204" pitchFamily="34" charset="0"/>
                <a:cs typeface="Times New Roman" panose="02020603050405020304" pitchFamily="18" charset="0"/>
              </a:rPr>
              <a:t>Preface</a:t>
            </a:r>
            <a:r>
              <a:rPr lang="fr-FR" sz="2800" dirty="0">
                <a:latin typeface="Times New Roman" panose="02020603050405020304" pitchFamily="18" charset="0"/>
                <a:ea typeface="Calibri" panose="020F0502020204030204" pitchFamily="34" charset="0"/>
                <a:cs typeface="Times New Roman" panose="02020603050405020304" pitchFamily="18" charset="0"/>
              </a:rPr>
              <a:t> of the Fabrica</a:t>
            </a:r>
            <a:br>
              <a:rPr lang="fr-FR" sz="2800" dirty="0">
                <a:effectLst/>
                <a:latin typeface="Times New Roman" panose="02020603050405020304" pitchFamily="18" charset="0"/>
                <a:ea typeface="Calibri" panose="020F0502020204030204" pitchFamily="34" charset="0"/>
                <a:cs typeface="Times New Roman" panose="02020603050405020304" pitchFamily="18" charset="0"/>
              </a:rPr>
            </a:br>
            <a:endParaRPr lang="fr-FR" sz="2800"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5DA14838-ACF4-DB61-9B42-126666CF6CE1}"/>
              </a:ext>
            </a:extLst>
          </p:cNvPr>
          <p:cNvSpPr>
            <a:spLocks noGrp="1"/>
          </p:cNvSpPr>
          <p:nvPr>
            <p:ph idx="1"/>
          </p:nvPr>
        </p:nvSpPr>
        <p:spPr>
          <a:xfrm>
            <a:off x="694484" y="1275503"/>
            <a:ext cx="6331351" cy="5219040"/>
          </a:xfrm>
        </p:spPr>
        <p:txBody>
          <a:bodyPr>
            <a:normAutofit/>
          </a:bodyPr>
          <a:lstStyle/>
          <a:p>
            <a:pPr algn="ctr">
              <a:buFont typeface="Wingdings" pitchFamily="2" charset="2"/>
              <a:buChar char="Ø"/>
            </a:pPr>
            <a:r>
              <a:rPr lang="en-US" sz="1800" dirty="0">
                <a:effectLst/>
                <a:latin typeface="Times New Roman" panose="02020603050405020304" pitchFamily="18" charset="0"/>
                <a:ea typeface="Calibri" panose="020F0502020204030204" pitchFamily="34" charset="0"/>
              </a:rPr>
              <a:t>"</a:t>
            </a:r>
            <a:r>
              <a:rPr lang="en-US" sz="1800" i="1" dirty="0">
                <a:effectLst/>
                <a:latin typeface="Times New Roman" panose="02020603050405020304" pitchFamily="18" charset="0"/>
                <a:ea typeface="Calibri" panose="020F0502020204030204" pitchFamily="34" charset="0"/>
              </a:rPr>
              <a:t>As physicians judged that only the treatment of internal ailments was within their purview and thought that knowledge of the viscera was sufficient for them, they neglected—almost as if it did not concern them—the structure of bones, muscles, nerves, veins, and arteries that irrigate the bones and muscles. To this, add that the abandonment of anatomy to barbers not only caused physicians to lose all real knowledge of the viscera, but also all skill in dissection, to the point that they no longer engaged in it. […] These [the physicians], like jays, speak of things they have never approached closely, but which they have taken from books and committed to memory, without ever looking at the described objects. The others [the barbers] are so ignorant of the languages that they cannot provide spectators with explanations about the dissected parts; they even end up lacerating the organs that the [physician] instructs them to show. The latter, having never laid hands on a dissection, is content with his commentary […]. Thus, everything is taught incorrectly</a:t>
            </a:r>
            <a:r>
              <a:rPr lang="en-US" sz="1800" dirty="0">
                <a:effectLst/>
                <a:latin typeface="Times New Roman" panose="02020603050405020304" pitchFamily="18" charset="0"/>
                <a:ea typeface="Calibri" panose="020F0502020204030204" pitchFamily="34" charset="0"/>
              </a:rPr>
              <a:t>." </a:t>
            </a:r>
            <a:endParaRPr lang="fr-FR" dirty="0">
              <a:latin typeface="Times New Roman" panose="02020603050405020304" pitchFamily="18" charset="0"/>
              <a:cs typeface="Times New Roman" panose="02020603050405020304" pitchFamily="18" charset="0"/>
            </a:endParaRPr>
          </a:p>
        </p:txBody>
      </p:sp>
      <p:pic>
        <p:nvPicPr>
          <p:cNvPr id="5" name="Image 4">
            <a:extLst>
              <a:ext uri="{FF2B5EF4-FFF2-40B4-BE49-F238E27FC236}">
                <a16:creationId xmlns:a16="http://schemas.microsoft.com/office/drawing/2014/main" id="{981323D7-106E-56BC-8826-F9D12E5020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2120" y="1354236"/>
            <a:ext cx="4655821" cy="4577407"/>
          </a:xfrm>
          <a:prstGeom prst="rect">
            <a:avLst/>
          </a:prstGeom>
        </p:spPr>
      </p:pic>
    </p:spTree>
    <p:extLst>
      <p:ext uri="{BB962C8B-B14F-4D97-AF65-F5344CB8AC3E}">
        <p14:creationId xmlns:p14="http://schemas.microsoft.com/office/powerpoint/2010/main" val="982551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78ACF3-5ED2-D04D-9812-BEB2D795486E}"/>
              </a:ext>
            </a:extLst>
          </p:cNvPr>
          <p:cNvSpPr>
            <a:spLocks noGrp="1"/>
          </p:cNvSpPr>
          <p:nvPr>
            <p:ph type="title"/>
          </p:nvPr>
        </p:nvSpPr>
        <p:spPr>
          <a:xfrm>
            <a:off x="972275" y="347239"/>
            <a:ext cx="10035250" cy="1006997"/>
          </a:xfrm>
        </p:spPr>
        <p:txBody>
          <a:bodyPr>
            <a:noAutofit/>
          </a:bodyPr>
          <a:lstStyle/>
          <a:p>
            <a:pPr>
              <a:lnSpc>
                <a:spcPct val="100000"/>
              </a:lnSpc>
            </a:pPr>
            <a:r>
              <a:rPr lang="fr-FR" sz="2800" dirty="0">
                <a:latin typeface="Times New Roman" panose="02020603050405020304" pitchFamily="18" charset="0"/>
                <a:ea typeface="Calibri" panose="020F0502020204030204" pitchFamily="34" charset="0"/>
                <a:cs typeface="Times New Roman" panose="02020603050405020304" pitchFamily="18" charset="0"/>
              </a:rPr>
              <a:t>                 </a:t>
            </a:r>
            <a:endParaRPr lang="fr-FR" sz="2800"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5DA14838-ACF4-DB61-9B42-126666CF6CE1}"/>
              </a:ext>
            </a:extLst>
          </p:cNvPr>
          <p:cNvSpPr>
            <a:spLocks noGrp="1"/>
          </p:cNvSpPr>
          <p:nvPr>
            <p:ph idx="1"/>
          </p:nvPr>
        </p:nvSpPr>
        <p:spPr>
          <a:xfrm>
            <a:off x="694484" y="763929"/>
            <a:ext cx="6516544" cy="5730614"/>
          </a:xfrm>
        </p:spPr>
        <p:txBody>
          <a:bodyPr>
            <a:normAutofit/>
          </a:bodyPr>
          <a:lstStyle/>
          <a:p>
            <a:pPr>
              <a:buFont typeface="Wingdings" pitchFamily="2" charset="2"/>
              <a:buChar char="Ø"/>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Confronted with Galen's errors, he decided to teach the reality of human anatomy. This marked the beginning of the remarkable work he undertook.</a:t>
            </a:r>
          </a:p>
          <a:p>
            <a:pPr>
              <a:buFont typeface="Wingdings" pitchFamily="2" charset="2"/>
              <a:buChar char="Ø"/>
            </a:pPr>
            <a:r>
              <a:rPr lang="en-US" sz="1800" dirty="0">
                <a:latin typeface="Times New Roman" panose="02020603050405020304" pitchFamily="18" charset="0"/>
                <a:ea typeface="Calibri" panose="020F0502020204030204" pitchFamily="34" charset="0"/>
                <a:cs typeface="Times New Roman" panose="02020603050405020304" pitchFamily="18" charset="0"/>
              </a:rPr>
              <a:t>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 took students to learn at the bedside of patients and encouraged them to write individual case notes. This work allowed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Vésale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to clearly demonstrate that the anatomical descriptions made by Galen corresponded to the bodies of monkeys, not humans.</a:t>
            </a:r>
          </a:p>
          <a:p>
            <a:pPr>
              <a:buFont typeface="Wingdings" pitchFamily="2" charset="2"/>
              <a:buChar char="Ø"/>
            </a:pPr>
            <a:r>
              <a:rPr lang="en-US" sz="1800" dirty="0">
                <a:effectLst/>
                <a:latin typeface="Times New Roman" panose="02020603050405020304" pitchFamily="18" charset="0"/>
                <a:ea typeface="Calibri" panose="020F0502020204030204" pitchFamily="34" charset="0"/>
              </a:rPr>
              <a:t>He indeed undertook to revise, correct, or refute Galen's assertions (such as regarding the lower jaw, uterus, cardiac cavities, liver, etc.), which had been considered definitive for a millennium</a:t>
            </a:r>
            <a:r>
              <a:rPr lang="fr-FR" sz="1600" dirty="0">
                <a:latin typeface="Times New Roman" panose="02020603050405020304" pitchFamily="18" charset="0"/>
                <a:ea typeface="Calibri" panose="020F0502020204030204" pitchFamily="34" charset="0"/>
              </a:rPr>
              <a:t>. </a:t>
            </a:r>
          </a:p>
          <a:p>
            <a:pPr>
              <a:buFont typeface="Wingdings" pitchFamily="2" charset="2"/>
              <a:buChar char="Ø"/>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Tabulæ</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anatomicæ</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sex</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(1538)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He still adheres to Galen</a:t>
            </a:r>
          </a:p>
          <a:p>
            <a:pPr>
              <a:buFont typeface="Wingdings" pitchFamily="2" charset="2"/>
              <a:buChar char="Ø"/>
            </a:pPr>
            <a:r>
              <a:rPr lang="en-US" sz="1800" dirty="0">
                <a:effectLst/>
                <a:latin typeface="Times New Roman" panose="02020603050405020304" pitchFamily="18" charset="0"/>
                <a:ea typeface="Calibri" panose="020F0502020204030204" pitchFamily="34" charset="0"/>
              </a:rPr>
              <a:t>"</a:t>
            </a:r>
            <a:r>
              <a:rPr lang="en-US" sz="1800" b="1" i="1" dirty="0">
                <a:effectLst/>
                <a:latin typeface="Times New Roman" panose="02020603050405020304" pitchFamily="18" charset="0"/>
                <a:ea typeface="Calibri" panose="020F0502020204030204" pitchFamily="34" charset="0"/>
              </a:rPr>
              <a:t>De </a:t>
            </a:r>
            <a:r>
              <a:rPr lang="en-US" sz="1800" b="1" i="1" dirty="0" err="1">
                <a:effectLst/>
                <a:latin typeface="Times New Roman" panose="02020603050405020304" pitchFamily="18" charset="0"/>
                <a:ea typeface="Calibri" panose="020F0502020204030204" pitchFamily="34" charset="0"/>
              </a:rPr>
              <a:t>Humani</a:t>
            </a:r>
            <a:r>
              <a:rPr lang="en-US" sz="1800" b="1" i="1" dirty="0">
                <a:effectLst/>
                <a:latin typeface="Times New Roman" panose="02020603050405020304" pitchFamily="18" charset="0"/>
                <a:ea typeface="Calibri" panose="020F0502020204030204" pitchFamily="34" charset="0"/>
              </a:rPr>
              <a:t> Corporis </a:t>
            </a:r>
            <a:r>
              <a:rPr lang="en-US" sz="1800" b="1" i="1" dirty="0" err="1">
                <a:effectLst/>
                <a:latin typeface="Times New Roman" panose="02020603050405020304" pitchFamily="18" charset="0"/>
                <a:ea typeface="Calibri" panose="020F0502020204030204" pitchFamily="34" charset="0"/>
              </a:rPr>
              <a:t>Fabrica</a:t>
            </a:r>
            <a:r>
              <a:rPr lang="en-US" sz="1800" dirty="0">
                <a:effectLst/>
                <a:latin typeface="Times New Roman" panose="02020603050405020304" pitchFamily="18" charset="0"/>
                <a:ea typeface="Calibri" panose="020F0502020204030204" pitchFamily="34" charset="0"/>
              </a:rPr>
              <a:t>" (7 volumes), in Basel in 1543</a:t>
            </a:r>
          </a:p>
          <a:p>
            <a:pPr marL="0" indent="0">
              <a:buNone/>
            </a:pPr>
            <a:r>
              <a:rPr lang="fr-FR" sz="1600" dirty="0">
                <a:effectLst/>
              </a:rPr>
              <a:t> </a:t>
            </a:r>
            <a:r>
              <a:rPr lang="en-US" sz="1800" dirty="0">
                <a:effectLst/>
                <a:latin typeface="Times New Roman" panose="02020603050405020304" pitchFamily="18" charset="0"/>
                <a:ea typeface="Calibri" panose="020F0502020204030204" pitchFamily="34" charset="0"/>
              </a:rPr>
              <a:t>It is the greatest treatise on anatomy since Galen. In 1543, in the first edition, Vesalius does not dare to contradict Galen</a:t>
            </a:r>
            <a:r>
              <a:rPr lang="fr-FR" sz="1600" dirty="0">
                <a:effectLst/>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itchFamily="2" charset="2"/>
              <a:buChar char="Ø"/>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itchFamily="2" charset="2"/>
              <a:buChar char="Ø"/>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itchFamily="2" charset="2"/>
              <a:buChar char="Ø"/>
            </a:pPr>
            <a:endParaRPr lang="fr-FR" dirty="0">
              <a:latin typeface="Times New Roman" panose="02020603050405020304" pitchFamily="18" charset="0"/>
              <a:cs typeface="Times New Roman" panose="02020603050405020304" pitchFamily="18" charset="0"/>
            </a:endParaRPr>
          </a:p>
        </p:txBody>
      </p:sp>
      <p:pic>
        <p:nvPicPr>
          <p:cNvPr id="4" name="Picture 4">
            <a:extLst>
              <a:ext uri="{FF2B5EF4-FFF2-40B4-BE49-F238E27FC236}">
                <a16:creationId xmlns:a16="http://schemas.microsoft.com/office/drawing/2014/main" id="{50C3A707-C363-4F79-CAF1-7115B6424C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0657" y="239575"/>
            <a:ext cx="4121151" cy="637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639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05153" y="685800"/>
            <a:ext cx="7334094" cy="5712965"/>
          </a:xfrm>
        </p:spPr>
      </p:pic>
    </p:spTree>
    <p:extLst>
      <p:ext uri="{BB962C8B-B14F-4D97-AF65-F5344CB8AC3E}">
        <p14:creationId xmlns:p14="http://schemas.microsoft.com/office/powerpoint/2010/main" val="467719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1D105CA-7623-511A-8E0F-C6CF89CEB1E6}"/>
              </a:ext>
            </a:extLst>
          </p:cNvPr>
          <p:cNvPicPr>
            <a:picLocks noChangeAspect="1"/>
          </p:cNvPicPr>
          <p:nvPr/>
        </p:nvPicPr>
        <p:blipFill rotWithShape="1">
          <a:blip r:embed="rId2"/>
          <a:srcRect l="11688" t="8894" r="18783" b="27098"/>
          <a:stretch/>
        </p:blipFill>
        <p:spPr>
          <a:xfrm>
            <a:off x="6083299" y="787941"/>
            <a:ext cx="3275623" cy="4684237"/>
          </a:xfrm>
          <a:prstGeom prst="rect">
            <a:avLst/>
          </a:prstGeom>
        </p:spPr>
      </p:pic>
      <p:pic>
        <p:nvPicPr>
          <p:cNvPr id="5" name="Image 4">
            <a:extLst>
              <a:ext uri="{FF2B5EF4-FFF2-40B4-BE49-F238E27FC236}">
                <a16:creationId xmlns:a16="http://schemas.microsoft.com/office/drawing/2014/main" id="{FF3F0690-8231-8910-5069-91DCCECB9F10}"/>
              </a:ext>
            </a:extLst>
          </p:cNvPr>
          <p:cNvPicPr>
            <a:picLocks noChangeAspect="1"/>
          </p:cNvPicPr>
          <p:nvPr/>
        </p:nvPicPr>
        <p:blipFill rotWithShape="1">
          <a:blip r:embed="rId3"/>
          <a:srcRect l="15070" t="12244" r="15834" b="15529"/>
          <a:stretch/>
        </p:blipFill>
        <p:spPr>
          <a:xfrm>
            <a:off x="9500575" y="1629508"/>
            <a:ext cx="2473570" cy="3232165"/>
          </a:xfrm>
          <a:prstGeom prst="rect">
            <a:avLst/>
          </a:prstGeom>
        </p:spPr>
      </p:pic>
      <p:pic>
        <p:nvPicPr>
          <p:cNvPr id="7" name="Image 6">
            <a:extLst>
              <a:ext uri="{FF2B5EF4-FFF2-40B4-BE49-F238E27FC236}">
                <a16:creationId xmlns:a16="http://schemas.microsoft.com/office/drawing/2014/main" id="{90DF2B35-1839-AC1F-B53A-82B3220FBAF0}"/>
              </a:ext>
            </a:extLst>
          </p:cNvPr>
          <p:cNvPicPr>
            <a:picLocks noChangeAspect="1"/>
          </p:cNvPicPr>
          <p:nvPr/>
        </p:nvPicPr>
        <p:blipFill rotWithShape="1">
          <a:blip r:embed="rId4"/>
          <a:srcRect l="17077" b="18317"/>
          <a:stretch/>
        </p:blipFill>
        <p:spPr>
          <a:xfrm>
            <a:off x="818647" y="438665"/>
            <a:ext cx="5122999" cy="5382791"/>
          </a:xfrm>
          <a:prstGeom prst="rect">
            <a:avLst/>
          </a:prstGeom>
        </p:spPr>
      </p:pic>
    </p:spTree>
    <p:extLst>
      <p:ext uri="{BB962C8B-B14F-4D97-AF65-F5344CB8AC3E}">
        <p14:creationId xmlns:p14="http://schemas.microsoft.com/office/powerpoint/2010/main" val="29594850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78ACF3-5ED2-D04D-9812-BEB2D795486E}"/>
              </a:ext>
            </a:extLst>
          </p:cNvPr>
          <p:cNvSpPr>
            <a:spLocks noGrp="1"/>
          </p:cNvSpPr>
          <p:nvPr>
            <p:ph type="title"/>
          </p:nvPr>
        </p:nvSpPr>
        <p:spPr>
          <a:xfrm>
            <a:off x="983850" y="239575"/>
            <a:ext cx="10035250" cy="1006997"/>
          </a:xfrm>
        </p:spPr>
        <p:txBody>
          <a:bodyPr>
            <a:noAutofit/>
          </a:bodyPr>
          <a:lstStyle/>
          <a:p>
            <a:pPr>
              <a:lnSpc>
                <a:spcPct val="100000"/>
              </a:lnSpc>
            </a:pPr>
            <a:r>
              <a:rPr lang="fr-FR"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a:effectLst/>
                <a:latin typeface="Times New Roman" panose="02020603050405020304" pitchFamily="18" charset="0"/>
                <a:ea typeface="Calibri" panose="020F0502020204030204" pitchFamily="34" charset="0"/>
              </a:rPr>
              <a:t>"</a:t>
            </a:r>
            <a:r>
              <a:rPr lang="en-US" sz="2800" b="1" i="1" dirty="0">
                <a:effectLst/>
                <a:latin typeface="Times New Roman" panose="02020603050405020304" pitchFamily="18" charset="0"/>
                <a:ea typeface="Calibri" panose="020F0502020204030204" pitchFamily="34" charset="0"/>
              </a:rPr>
              <a:t>De </a:t>
            </a:r>
            <a:r>
              <a:rPr lang="en-US" sz="2800" b="1" i="1" dirty="0" err="1">
                <a:effectLst/>
                <a:latin typeface="Times New Roman" panose="02020603050405020304" pitchFamily="18" charset="0"/>
                <a:ea typeface="Calibri" panose="020F0502020204030204" pitchFamily="34" charset="0"/>
              </a:rPr>
              <a:t>Humani</a:t>
            </a:r>
            <a:r>
              <a:rPr lang="en-US" sz="2800" b="1" i="1" dirty="0">
                <a:effectLst/>
                <a:latin typeface="Times New Roman" panose="02020603050405020304" pitchFamily="18" charset="0"/>
                <a:ea typeface="Calibri" panose="020F0502020204030204" pitchFamily="34" charset="0"/>
              </a:rPr>
              <a:t> Corporis </a:t>
            </a:r>
            <a:r>
              <a:rPr lang="en-US" sz="2800" b="1" i="1" dirty="0" err="1">
                <a:effectLst/>
                <a:latin typeface="Times New Roman" panose="02020603050405020304" pitchFamily="18" charset="0"/>
                <a:ea typeface="Calibri" panose="020F0502020204030204" pitchFamily="34" charset="0"/>
              </a:rPr>
              <a:t>Fabrica</a:t>
            </a:r>
            <a:r>
              <a:rPr lang="en-US" sz="2800" dirty="0">
                <a:effectLst/>
                <a:latin typeface="Times New Roman" panose="02020603050405020304" pitchFamily="18" charset="0"/>
                <a:ea typeface="Calibri" panose="020F0502020204030204" pitchFamily="34" charset="0"/>
              </a:rPr>
              <a:t>”, 1543 1</a:t>
            </a:r>
            <a:r>
              <a:rPr lang="en-US" sz="2800" baseline="30000" dirty="0">
                <a:effectLst/>
                <a:latin typeface="Times New Roman" panose="02020603050405020304" pitchFamily="18" charset="0"/>
                <a:ea typeface="Calibri" panose="020F0502020204030204" pitchFamily="34" charset="0"/>
              </a:rPr>
              <a:t>st</a:t>
            </a:r>
            <a:r>
              <a:rPr lang="en-US" sz="2800" dirty="0">
                <a:effectLst/>
                <a:latin typeface="Times New Roman" panose="02020603050405020304" pitchFamily="18" charset="0"/>
                <a:ea typeface="Calibri" panose="020F0502020204030204" pitchFamily="34" charset="0"/>
              </a:rPr>
              <a:t> ed.</a:t>
            </a:r>
            <a:r>
              <a:rPr lang="fr-FR" sz="2800" dirty="0">
                <a:latin typeface="Times New Roman" panose="02020603050405020304" pitchFamily="18" charset="0"/>
                <a:ea typeface="Calibri" panose="020F0502020204030204" pitchFamily="34" charset="0"/>
                <a:cs typeface="Times New Roman" panose="02020603050405020304" pitchFamily="18" charset="0"/>
              </a:rPr>
              <a:t>   </a:t>
            </a:r>
            <a:endParaRPr lang="fr-FR" sz="2800"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5DA14838-ACF4-DB61-9B42-126666CF6CE1}"/>
              </a:ext>
            </a:extLst>
          </p:cNvPr>
          <p:cNvSpPr>
            <a:spLocks noGrp="1"/>
          </p:cNvSpPr>
          <p:nvPr>
            <p:ph idx="1"/>
          </p:nvPr>
        </p:nvSpPr>
        <p:spPr>
          <a:xfrm>
            <a:off x="694484" y="763929"/>
            <a:ext cx="6516544" cy="5730614"/>
          </a:xfrm>
        </p:spPr>
        <p:txBody>
          <a:bodyPr>
            <a:normAutofit fontScale="92500" lnSpcReduction="10000"/>
          </a:bodyPr>
          <a:lstStyle/>
          <a:p>
            <a:pPr>
              <a:buFont typeface="Wingdings" pitchFamily="2" charset="2"/>
              <a:buChar char="Ø"/>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first book presents a detailed overview of bones and joints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second offers a functional conception of musculature, highlighted by the dynamic positions of the figures, strikingly lifelike and dramatically integrated into the landscape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third book is dedicated to the arterial and venous systems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fourth covers the spinal cord and peripheral nervous system</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fifth discusses the digestive tract, the urogenital system, and reproductive organs, concluding with a detailed description of the procedures to follow during a dissection</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sixth book studies the endothoracic organs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latin typeface="Times New Roman" panose="02020603050405020304" pitchFamily="18" charset="0"/>
                <a:ea typeface="Calibri" panose="020F0502020204030204" pitchFamily="34" charset="0"/>
              </a:rPr>
              <a:t>T</a:t>
            </a:r>
            <a:r>
              <a:rPr lang="en-US" sz="1800" dirty="0">
                <a:effectLst/>
                <a:latin typeface="Times New Roman" panose="02020603050405020304" pitchFamily="18" charset="0"/>
                <a:ea typeface="Calibri" panose="020F0502020204030204" pitchFamily="34" charset="0"/>
              </a:rPr>
              <a:t>he seventh, after an unprecedented description of the brain and sensory organs, reiterates the rules to be followed during animal vivisection</a:t>
            </a:r>
            <a:endParaRPr lang="fr-FR" dirty="0">
              <a:latin typeface="Times New Roman" panose="02020603050405020304" pitchFamily="18" charset="0"/>
              <a:cs typeface="Times New Roman" panose="02020603050405020304" pitchFamily="18" charset="0"/>
            </a:endParaRPr>
          </a:p>
        </p:txBody>
      </p:sp>
      <p:pic>
        <p:nvPicPr>
          <p:cNvPr id="5" name="Image 4">
            <a:extLst>
              <a:ext uri="{FF2B5EF4-FFF2-40B4-BE49-F238E27FC236}">
                <a16:creationId xmlns:a16="http://schemas.microsoft.com/office/drawing/2014/main" id="{147085AE-72A6-6249-1BEA-77CDB1E2E0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7414" y="269976"/>
            <a:ext cx="3645501" cy="6318047"/>
          </a:xfrm>
          <a:prstGeom prst="rect">
            <a:avLst/>
          </a:prstGeom>
        </p:spPr>
      </p:pic>
    </p:spTree>
    <p:extLst>
      <p:ext uri="{BB962C8B-B14F-4D97-AF65-F5344CB8AC3E}">
        <p14:creationId xmlns:p14="http://schemas.microsoft.com/office/powerpoint/2010/main" val="1667966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43FC2E8-C104-41E9-1BD1-7AC5147C6CDB}"/>
              </a:ext>
            </a:extLst>
          </p:cNvPr>
          <p:cNvPicPr>
            <a:picLocks noChangeAspect="1"/>
          </p:cNvPicPr>
          <p:nvPr/>
        </p:nvPicPr>
        <p:blipFill>
          <a:blip r:embed="rId2"/>
          <a:stretch>
            <a:fillRect/>
          </a:stretch>
        </p:blipFill>
        <p:spPr>
          <a:xfrm>
            <a:off x="1758444" y="0"/>
            <a:ext cx="3729038" cy="6858000"/>
          </a:xfrm>
          <a:prstGeom prst="rect">
            <a:avLst/>
          </a:prstGeom>
        </p:spPr>
      </p:pic>
      <p:pic>
        <p:nvPicPr>
          <p:cNvPr id="5" name="Image 4">
            <a:extLst>
              <a:ext uri="{FF2B5EF4-FFF2-40B4-BE49-F238E27FC236}">
                <a16:creationId xmlns:a16="http://schemas.microsoft.com/office/drawing/2014/main" id="{1EBBFDB4-AA51-8957-691C-34B631917245}"/>
              </a:ext>
            </a:extLst>
          </p:cNvPr>
          <p:cNvPicPr>
            <a:picLocks noChangeAspect="1"/>
          </p:cNvPicPr>
          <p:nvPr/>
        </p:nvPicPr>
        <p:blipFill>
          <a:blip r:embed="rId3"/>
          <a:stretch>
            <a:fillRect/>
          </a:stretch>
        </p:blipFill>
        <p:spPr>
          <a:xfrm>
            <a:off x="6704520" y="0"/>
            <a:ext cx="4100513" cy="6858000"/>
          </a:xfrm>
          <a:prstGeom prst="rect">
            <a:avLst/>
          </a:prstGeom>
        </p:spPr>
      </p:pic>
    </p:spTree>
    <p:extLst>
      <p:ext uri="{BB962C8B-B14F-4D97-AF65-F5344CB8AC3E}">
        <p14:creationId xmlns:p14="http://schemas.microsoft.com/office/powerpoint/2010/main" val="39137329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8CE00B-DE17-739C-0201-41F2B1083BE8}"/>
              </a:ext>
            </a:extLst>
          </p:cNvPr>
          <p:cNvPicPr>
            <a:picLocks noChangeAspect="1"/>
          </p:cNvPicPr>
          <p:nvPr/>
        </p:nvPicPr>
        <p:blipFill>
          <a:blip r:embed="rId2"/>
          <a:stretch>
            <a:fillRect/>
          </a:stretch>
        </p:blipFill>
        <p:spPr>
          <a:xfrm>
            <a:off x="1269423" y="0"/>
            <a:ext cx="4000500" cy="6858000"/>
          </a:xfrm>
          <a:prstGeom prst="rect">
            <a:avLst/>
          </a:prstGeom>
        </p:spPr>
      </p:pic>
      <p:pic>
        <p:nvPicPr>
          <p:cNvPr id="5" name="Image 4">
            <a:extLst>
              <a:ext uri="{FF2B5EF4-FFF2-40B4-BE49-F238E27FC236}">
                <a16:creationId xmlns:a16="http://schemas.microsoft.com/office/drawing/2014/main" id="{45FA5233-D1AE-BCFE-A547-BA0BF7AAEBEF}"/>
              </a:ext>
            </a:extLst>
          </p:cNvPr>
          <p:cNvPicPr>
            <a:picLocks noChangeAspect="1"/>
          </p:cNvPicPr>
          <p:nvPr/>
        </p:nvPicPr>
        <p:blipFill>
          <a:blip r:embed="rId3"/>
          <a:stretch>
            <a:fillRect/>
          </a:stretch>
        </p:blipFill>
        <p:spPr>
          <a:xfrm>
            <a:off x="6922079" y="0"/>
            <a:ext cx="3886200" cy="6858000"/>
          </a:xfrm>
          <a:prstGeom prst="rect">
            <a:avLst/>
          </a:prstGeom>
        </p:spPr>
      </p:pic>
    </p:spTree>
    <p:extLst>
      <p:ext uri="{BB962C8B-B14F-4D97-AF65-F5344CB8AC3E}">
        <p14:creationId xmlns:p14="http://schemas.microsoft.com/office/powerpoint/2010/main" val="27517784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BB5A6B1-9766-B370-B282-CDF4A55993D0}"/>
              </a:ext>
            </a:extLst>
          </p:cNvPr>
          <p:cNvPicPr>
            <a:picLocks noChangeAspect="1"/>
          </p:cNvPicPr>
          <p:nvPr/>
        </p:nvPicPr>
        <p:blipFill>
          <a:blip r:embed="rId2"/>
          <a:stretch>
            <a:fillRect/>
          </a:stretch>
        </p:blipFill>
        <p:spPr>
          <a:xfrm>
            <a:off x="4195762" y="0"/>
            <a:ext cx="3800475" cy="6858000"/>
          </a:xfrm>
          <a:prstGeom prst="rect">
            <a:avLst/>
          </a:prstGeom>
        </p:spPr>
      </p:pic>
    </p:spTree>
    <p:extLst>
      <p:ext uri="{BB962C8B-B14F-4D97-AF65-F5344CB8AC3E}">
        <p14:creationId xmlns:p14="http://schemas.microsoft.com/office/powerpoint/2010/main" val="37150954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A15BE75-12B3-F4F7-59E8-3903116BE62F}"/>
              </a:ext>
            </a:extLst>
          </p:cNvPr>
          <p:cNvPicPr>
            <a:picLocks noChangeAspect="1"/>
          </p:cNvPicPr>
          <p:nvPr/>
        </p:nvPicPr>
        <p:blipFill>
          <a:blip r:embed="rId2"/>
          <a:stretch>
            <a:fillRect/>
          </a:stretch>
        </p:blipFill>
        <p:spPr>
          <a:xfrm>
            <a:off x="5861539" y="134034"/>
            <a:ext cx="6178061" cy="6589932"/>
          </a:xfrm>
          <a:prstGeom prst="rect">
            <a:avLst/>
          </a:prstGeom>
        </p:spPr>
      </p:pic>
      <p:pic>
        <p:nvPicPr>
          <p:cNvPr id="5" name="Image 4">
            <a:extLst>
              <a:ext uri="{FF2B5EF4-FFF2-40B4-BE49-F238E27FC236}">
                <a16:creationId xmlns:a16="http://schemas.microsoft.com/office/drawing/2014/main" id="{C251C49D-9004-9CEF-4016-E5E6255F54C9}"/>
              </a:ext>
            </a:extLst>
          </p:cNvPr>
          <p:cNvPicPr>
            <a:picLocks noChangeAspect="1"/>
          </p:cNvPicPr>
          <p:nvPr/>
        </p:nvPicPr>
        <p:blipFill rotWithShape="1">
          <a:blip r:embed="rId3"/>
          <a:srcRect l="9606" t="9383" r="8374" b="16868"/>
          <a:stretch/>
        </p:blipFill>
        <p:spPr>
          <a:xfrm>
            <a:off x="972750" y="-2013"/>
            <a:ext cx="4724666" cy="6793249"/>
          </a:xfrm>
          <a:prstGeom prst="rect">
            <a:avLst/>
          </a:prstGeom>
        </p:spPr>
      </p:pic>
    </p:spTree>
    <p:extLst>
      <p:ext uri="{BB962C8B-B14F-4D97-AF65-F5344CB8AC3E}">
        <p14:creationId xmlns:p14="http://schemas.microsoft.com/office/powerpoint/2010/main" val="27301435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72161" y="325120"/>
            <a:ext cx="11440160" cy="6253480"/>
          </a:xfrm>
        </p:spPr>
        <p:txBody>
          <a:bodyPr>
            <a:normAutofit/>
          </a:bodyPr>
          <a:lstStyle/>
          <a:p>
            <a:r>
              <a:rPr lang="fr-FR" sz="2400" dirty="0" err="1">
                <a:latin typeface="Times New Roman" panose="02020603050405020304" pitchFamily="18" charset="0"/>
                <a:ea typeface="Superclarendon" charset="0"/>
                <a:cs typeface="Times New Roman" panose="02020603050405020304" pitchFamily="18" charset="0"/>
              </a:rPr>
              <a:t>Vesalius</a:t>
            </a:r>
            <a:r>
              <a:rPr lang="fr-FR" sz="2400" dirty="0">
                <a:latin typeface="Times New Roman" panose="02020603050405020304" pitchFamily="18" charset="0"/>
                <a:ea typeface="Superclarendon" charset="0"/>
                <a:cs typeface="Times New Roman" panose="02020603050405020304" pitchFamily="18" charset="0"/>
              </a:rPr>
              <a:t>’  Professor Jacobus Sylvius </a:t>
            </a:r>
            <a:r>
              <a:rPr lang="fr-FR" sz="2400" dirty="0" err="1">
                <a:latin typeface="Times New Roman" panose="02020603050405020304" pitchFamily="18" charset="0"/>
                <a:ea typeface="Superclarendon" charset="0"/>
                <a:cs typeface="Times New Roman" panose="02020603050405020304" pitchFamily="18" charset="0"/>
              </a:rPr>
              <a:t>Ambianus</a:t>
            </a:r>
            <a:r>
              <a:rPr lang="fr-FR" sz="2400" dirty="0">
                <a:latin typeface="Times New Roman" panose="02020603050405020304" pitchFamily="18" charset="0"/>
                <a:ea typeface="Superclarendon" charset="0"/>
                <a:cs typeface="Times New Roman" panose="02020603050405020304" pitchFamily="18" charset="0"/>
              </a:rPr>
              <a:t> (1489-1555)  </a:t>
            </a:r>
            <a:r>
              <a:rPr lang="fr-FR" dirty="0">
                <a:latin typeface="Times New Roman" panose="02020603050405020304" pitchFamily="18" charset="0"/>
                <a:ea typeface="Superclarendon" charset="0"/>
                <a:cs typeface="Times New Roman" panose="02020603050405020304" pitchFamily="18" charset="0"/>
              </a:rPr>
              <a:t>(</a:t>
            </a:r>
            <a:r>
              <a:rPr lang="fr-FR" i="1" dirty="0" err="1">
                <a:latin typeface="Times New Roman" panose="02020603050405020304" pitchFamily="18" charset="0"/>
                <a:ea typeface="Superclarendon" charset="0"/>
                <a:cs typeface="Times New Roman" panose="02020603050405020304" pitchFamily="18" charset="0"/>
              </a:rPr>
              <a:t>Vesalius</a:t>
            </a:r>
            <a:r>
              <a:rPr lang="fr-FR" dirty="0">
                <a:latin typeface="Times New Roman" panose="02020603050405020304" pitchFamily="18" charset="0"/>
                <a:ea typeface="Superclarendon" charset="0"/>
                <a:cs typeface="Times New Roman" panose="02020603050405020304" pitchFamily="18" charset="0"/>
              </a:rPr>
              <a:t> </a:t>
            </a:r>
            <a:r>
              <a:rPr lang="fr-FR" dirty="0">
                <a:latin typeface="Times New Roman" panose="02020603050405020304" pitchFamily="18" charset="0"/>
                <a:ea typeface="Superclarendon" charset="0"/>
                <a:cs typeface="Times New Roman" panose="02020603050405020304" pitchFamily="18" charset="0"/>
                <a:sym typeface="Wingdings"/>
              </a:rPr>
              <a:t> « </a:t>
            </a:r>
            <a:r>
              <a:rPr lang="fr-FR" i="1" dirty="0" err="1">
                <a:latin typeface="Times New Roman" panose="02020603050405020304" pitchFamily="18" charset="0"/>
                <a:ea typeface="Superclarendon" charset="0"/>
                <a:cs typeface="Times New Roman" panose="02020603050405020304" pitchFamily="18" charset="0"/>
                <a:sym typeface="Wingdings"/>
              </a:rPr>
              <a:t>Vesanius</a:t>
            </a:r>
            <a:r>
              <a:rPr lang="fr-FR" dirty="0">
                <a:latin typeface="Times New Roman" panose="02020603050405020304" pitchFamily="18" charset="0"/>
                <a:ea typeface="Superclarendon" charset="0"/>
                <a:cs typeface="Times New Roman" panose="02020603050405020304" pitchFamily="18" charset="0"/>
                <a:sym typeface="Wingdings"/>
              </a:rPr>
              <a:t> »)</a:t>
            </a:r>
            <a:endParaRPr lang="el-GR" dirty="0">
              <a:latin typeface="Times New Roman" panose="02020603050405020304" pitchFamily="18" charset="0"/>
              <a:ea typeface="Superclarendon" charset="0"/>
              <a:cs typeface="Times New Roman" panose="02020603050405020304" pitchFamily="18" charset="0"/>
            </a:endParaRPr>
          </a:p>
        </p:txBody>
      </p:sp>
      <p:sp>
        <p:nvSpPr>
          <p:cNvPr id="4" name="ZoneTexte 3"/>
          <p:cNvSpPr txBox="1"/>
          <p:nvPr/>
        </p:nvSpPr>
        <p:spPr>
          <a:xfrm>
            <a:off x="983239" y="1897588"/>
            <a:ext cx="6725404" cy="3108543"/>
          </a:xfrm>
          <a:prstGeom prst="rect">
            <a:avLst/>
          </a:prstGeom>
          <a:noFill/>
        </p:spPr>
        <p:txBody>
          <a:bodyPr wrap="square" rtlCol="0">
            <a:spAutoFit/>
          </a:bodyPr>
          <a:lstStyle/>
          <a:p>
            <a:r>
              <a:rPr lang="fr-FR" sz="2000" dirty="0">
                <a:latin typeface="Times New Roman" panose="02020603050405020304" pitchFamily="18" charset="0"/>
                <a:ea typeface="Superclarendon" charset="0"/>
                <a:cs typeface="Times New Roman" panose="02020603050405020304" pitchFamily="18" charset="0"/>
              </a:rPr>
              <a:t>He </a:t>
            </a:r>
            <a:r>
              <a:rPr lang="fr-FR" sz="2000" dirty="0" err="1">
                <a:latin typeface="Times New Roman" panose="02020603050405020304" pitchFamily="18" charset="0"/>
                <a:ea typeface="Superclarendon" charset="0"/>
                <a:cs typeface="Times New Roman" panose="02020603050405020304" pitchFamily="18" charset="0"/>
              </a:rPr>
              <a:t>invents</a:t>
            </a:r>
            <a:r>
              <a:rPr lang="fr-FR" sz="2000" dirty="0">
                <a:latin typeface="Times New Roman" panose="02020603050405020304" pitchFamily="18" charset="0"/>
                <a:ea typeface="Superclarendon" charset="0"/>
                <a:cs typeface="Times New Roman" panose="02020603050405020304" pitchFamily="18" charset="0"/>
              </a:rPr>
              <a:t> the </a:t>
            </a:r>
            <a:r>
              <a:rPr lang="fr-FR" sz="2000" dirty="0" err="1">
                <a:latin typeface="Times New Roman" panose="02020603050405020304" pitchFamily="18" charset="0"/>
                <a:ea typeface="Superclarendon" charset="0"/>
                <a:cs typeface="Times New Roman" panose="02020603050405020304" pitchFamily="18" charset="0"/>
              </a:rPr>
              <a:t>terms</a:t>
            </a:r>
            <a:r>
              <a:rPr lang="fr-FR" sz="2000" dirty="0">
                <a:latin typeface="Times New Roman" panose="02020603050405020304" pitchFamily="18" charset="0"/>
                <a:ea typeface="Superclarendon" charset="0"/>
                <a:cs typeface="Times New Roman" panose="02020603050405020304" pitchFamily="18" charset="0"/>
              </a:rPr>
              <a:t> :</a:t>
            </a:r>
            <a:r>
              <a:rPr lang="el-GR" sz="2000" dirty="0">
                <a:latin typeface="Times New Roman" panose="02020603050405020304" pitchFamily="18" charset="0"/>
                <a:ea typeface="Superclarendon" charset="0"/>
                <a:cs typeface="Times New Roman" panose="02020603050405020304" pitchFamily="18" charset="0"/>
              </a:rPr>
              <a:t> </a:t>
            </a:r>
            <a:r>
              <a:rPr lang="fr-FR" sz="2000" b="1" i="1" dirty="0">
                <a:latin typeface="Times New Roman" panose="02020603050405020304" pitchFamily="18" charset="0"/>
                <a:ea typeface="Superclarendon" charset="0"/>
                <a:cs typeface="Times New Roman" panose="02020603050405020304" pitchFamily="18" charset="0"/>
              </a:rPr>
              <a:t>mésentère, kystique, gastrique, poplité(e), sphénoïde </a:t>
            </a:r>
            <a:endParaRPr lang="el-GR" sz="2000" b="1" i="1" dirty="0">
              <a:latin typeface="Times New Roman" panose="02020603050405020304" pitchFamily="18" charset="0"/>
              <a:ea typeface="Superclarendon" charset="0"/>
              <a:cs typeface="Times New Roman" panose="02020603050405020304" pitchFamily="18" charset="0"/>
            </a:endParaRPr>
          </a:p>
          <a:p>
            <a:endParaRPr lang="fr-FR" sz="2000" dirty="0">
              <a:latin typeface="Times New Roman" panose="02020603050405020304" pitchFamily="18" charset="0"/>
              <a:ea typeface="Superclarendon" charset="0"/>
              <a:cs typeface="Times New Roman" panose="02020603050405020304" pitchFamily="18" charset="0"/>
            </a:endParaRPr>
          </a:p>
          <a:p>
            <a:pPr algn="ctr"/>
            <a:r>
              <a:rPr lang="fr-FR" sz="2000" dirty="0">
                <a:latin typeface="Times New Roman" panose="02020603050405020304" pitchFamily="18" charset="0"/>
                <a:ea typeface="Superclarendon" charset="0"/>
                <a:cs typeface="Times New Roman" panose="02020603050405020304" pitchFamily="18" charset="0"/>
              </a:rPr>
              <a:t>"</a:t>
            </a:r>
            <a:r>
              <a:rPr lang="fr-FR" sz="2000" b="1" dirty="0" err="1">
                <a:latin typeface="Times New Roman" panose="02020603050405020304" pitchFamily="18" charset="0"/>
                <a:ea typeface="Superclarendon" charset="0"/>
                <a:cs typeface="Times New Roman" panose="02020603050405020304" pitchFamily="18" charset="0"/>
              </a:rPr>
              <a:t>Here</a:t>
            </a:r>
            <a:r>
              <a:rPr lang="fr-FR" sz="2000" b="1" dirty="0">
                <a:latin typeface="Times New Roman" panose="02020603050405020304" pitchFamily="18" charset="0"/>
                <a:ea typeface="Superclarendon" charset="0"/>
                <a:cs typeface="Times New Roman" panose="02020603050405020304" pitchFamily="18" charset="0"/>
              </a:rPr>
              <a:t> lies Sylvius, </a:t>
            </a:r>
            <a:r>
              <a:rPr lang="fr-FR" sz="2000" b="1" dirty="0" err="1">
                <a:latin typeface="Times New Roman" panose="02020603050405020304" pitchFamily="18" charset="0"/>
                <a:ea typeface="Superclarendon" charset="0"/>
                <a:cs typeface="Times New Roman" panose="02020603050405020304" pitchFamily="18" charset="0"/>
              </a:rPr>
              <a:t>who</a:t>
            </a:r>
            <a:r>
              <a:rPr lang="fr-FR" sz="2000" b="1" dirty="0">
                <a:latin typeface="Times New Roman" panose="02020603050405020304" pitchFamily="18" charset="0"/>
                <a:ea typeface="Superclarendon" charset="0"/>
                <a:cs typeface="Times New Roman" panose="02020603050405020304" pitchFamily="18" charset="0"/>
              </a:rPr>
              <a:t>, in </a:t>
            </a:r>
            <a:r>
              <a:rPr lang="fr-FR" sz="2000" b="1" dirty="0" err="1">
                <a:latin typeface="Times New Roman" panose="02020603050405020304" pitchFamily="18" charset="0"/>
                <a:ea typeface="Superclarendon" charset="0"/>
                <a:cs typeface="Times New Roman" panose="02020603050405020304" pitchFamily="18" charset="0"/>
              </a:rPr>
              <a:t>his</a:t>
            </a:r>
            <a:r>
              <a:rPr lang="fr-FR" sz="2000" b="1" dirty="0">
                <a:latin typeface="Times New Roman" panose="02020603050405020304" pitchFamily="18" charset="0"/>
                <a:ea typeface="Superclarendon" charset="0"/>
                <a:cs typeface="Times New Roman" panose="02020603050405020304" pitchFamily="18" charset="0"/>
              </a:rPr>
              <a:t> </a:t>
            </a:r>
            <a:r>
              <a:rPr lang="fr-FR" sz="2000" b="1" dirty="0" err="1">
                <a:latin typeface="Times New Roman" panose="02020603050405020304" pitchFamily="18" charset="0"/>
                <a:ea typeface="Superclarendon" charset="0"/>
                <a:cs typeface="Times New Roman" panose="02020603050405020304" pitchFamily="18" charset="0"/>
              </a:rPr>
              <a:t>lifetime</a:t>
            </a:r>
            <a:r>
              <a:rPr lang="fr-FR" sz="2000" b="1" dirty="0">
                <a:latin typeface="Times New Roman" panose="02020603050405020304" pitchFamily="18" charset="0"/>
                <a:ea typeface="Superclarendon" charset="0"/>
                <a:cs typeface="Times New Roman" panose="02020603050405020304" pitchFamily="18" charset="0"/>
              </a:rPr>
              <a:t>, </a:t>
            </a:r>
            <a:r>
              <a:rPr lang="fr-FR" sz="2000" b="1" dirty="0" err="1">
                <a:latin typeface="Times New Roman" panose="02020603050405020304" pitchFamily="18" charset="0"/>
                <a:ea typeface="Superclarendon" charset="0"/>
                <a:cs typeface="Times New Roman" panose="02020603050405020304" pitchFamily="18" charset="0"/>
              </a:rPr>
              <a:t>never</a:t>
            </a:r>
            <a:r>
              <a:rPr lang="fr-FR" sz="2000" b="1" dirty="0">
                <a:latin typeface="Times New Roman" panose="02020603050405020304" pitchFamily="18" charset="0"/>
                <a:ea typeface="Superclarendon" charset="0"/>
                <a:cs typeface="Times New Roman" panose="02020603050405020304" pitchFamily="18" charset="0"/>
              </a:rPr>
              <a:t> gave </a:t>
            </a:r>
            <a:r>
              <a:rPr lang="fr-FR" sz="2000" b="1" dirty="0" err="1">
                <a:latin typeface="Times New Roman" panose="02020603050405020304" pitchFamily="18" charset="0"/>
                <a:ea typeface="Superclarendon" charset="0"/>
                <a:cs typeface="Times New Roman" panose="02020603050405020304" pitchFamily="18" charset="0"/>
              </a:rPr>
              <a:t>anything</a:t>
            </a:r>
            <a:r>
              <a:rPr lang="fr-FR" sz="2000" b="1" dirty="0">
                <a:latin typeface="Times New Roman" panose="02020603050405020304" pitchFamily="18" charset="0"/>
                <a:ea typeface="Superclarendon" charset="0"/>
                <a:cs typeface="Times New Roman" panose="02020603050405020304" pitchFamily="18" charset="0"/>
              </a:rPr>
              <a:t> for free. In </a:t>
            </a:r>
            <a:r>
              <a:rPr lang="fr-FR" sz="2000" b="1" dirty="0" err="1">
                <a:latin typeface="Times New Roman" panose="02020603050405020304" pitchFamily="18" charset="0"/>
                <a:ea typeface="Superclarendon" charset="0"/>
                <a:cs typeface="Times New Roman" panose="02020603050405020304" pitchFamily="18" charset="0"/>
              </a:rPr>
              <a:t>death</a:t>
            </a:r>
            <a:r>
              <a:rPr lang="fr-FR" sz="2000" b="1" dirty="0">
                <a:latin typeface="Times New Roman" panose="02020603050405020304" pitchFamily="18" charset="0"/>
                <a:ea typeface="Superclarendon" charset="0"/>
                <a:cs typeface="Times New Roman" panose="02020603050405020304" pitchFamily="18" charset="0"/>
              </a:rPr>
              <a:t>, </a:t>
            </a:r>
            <a:r>
              <a:rPr lang="fr-FR" sz="2000" b="1" dirty="0" err="1">
                <a:latin typeface="Times New Roman" panose="02020603050405020304" pitchFamily="18" charset="0"/>
                <a:ea typeface="Superclarendon" charset="0"/>
                <a:cs typeface="Times New Roman" panose="02020603050405020304" pitchFamily="18" charset="0"/>
              </a:rPr>
              <a:t>he</a:t>
            </a:r>
            <a:r>
              <a:rPr lang="fr-FR" sz="2000" b="1" dirty="0">
                <a:latin typeface="Times New Roman" panose="02020603050405020304" pitchFamily="18" charset="0"/>
                <a:ea typeface="Superclarendon" charset="0"/>
                <a:cs typeface="Times New Roman" panose="02020603050405020304" pitchFamily="18" charset="0"/>
              </a:rPr>
              <a:t> </a:t>
            </a:r>
            <a:r>
              <a:rPr lang="fr-FR" sz="2000" b="1" dirty="0" err="1">
                <a:latin typeface="Times New Roman" panose="02020603050405020304" pitchFamily="18" charset="0"/>
                <a:ea typeface="Superclarendon" charset="0"/>
                <a:cs typeface="Times New Roman" panose="02020603050405020304" pitchFamily="18" charset="0"/>
              </a:rPr>
              <a:t>still</a:t>
            </a:r>
            <a:r>
              <a:rPr lang="fr-FR" sz="2000" b="1" dirty="0">
                <a:latin typeface="Times New Roman" panose="02020603050405020304" pitchFamily="18" charset="0"/>
                <a:ea typeface="Superclarendon" charset="0"/>
                <a:cs typeface="Times New Roman" panose="02020603050405020304" pitchFamily="18" charset="0"/>
              </a:rPr>
              <a:t> </a:t>
            </a:r>
            <a:r>
              <a:rPr lang="fr-FR" sz="2000" b="1" dirty="0" err="1">
                <a:latin typeface="Times New Roman" panose="02020603050405020304" pitchFamily="18" charset="0"/>
                <a:ea typeface="Superclarendon" charset="0"/>
                <a:cs typeface="Times New Roman" panose="02020603050405020304" pitchFamily="18" charset="0"/>
              </a:rPr>
              <a:t>laments</a:t>
            </a:r>
            <a:r>
              <a:rPr lang="fr-FR" sz="2000" b="1" dirty="0">
                <a:latin typeface="Times New Roman" panose="02020603050405020304" pitchFamily="18" charset="0"/>
                <a:ea typeface="Superclarendon" charset="0"/>
                <a:cs typeface="Times New Roman" panose="02020603050405020304" pitchFamily="18" charset="0"/>
              </a:rPr>
              <a:t> </a:t>
            </a:r>
            <a:r>
              <a:rPr lang="fr-FR" sz="2000" b="1" dirty="0" err="1">
                <a:latin typeface="Times New Roman" panose="02020603050405020304" pitchFamily="18" charset="0"/>
                <a:ea typeface="Superclarendon" charset="0"/>
                <a:cs typeface="Times New Roman" panose="02020603050405020304" pitchFamily="18" charset="0"/>
              </a:rPr>
              <a:t>that</a:t>
            </a:r>
            <a:r>
              <a:rPr lang="fr-FR" sz="2000" b="1" dirty="0">
                <a:latin typeface="Times New Roman" panose="02020603050405020304" pitchFamily="18" charset="0"/>
                <a:ea typeface="Superclarendon" charset="0"/>
                <a:cs typeface="Times New Roman" panose="02020603050405020304" pitchFamily="18" charset="0"/>
              </a:rPr>
              <a:t> </a:t>
            </a:r>
            <a:r>
              <a:rPr lang="fr-FR" sz="2000" b="1" dirty="0" err="1">
                <a:latin typeface="Times New Roman" panose="02020603050405020304" pitchFamily="18" charset="0"/>
                <a:ea typeface="Superclarendon" charset="0"/>
                <a:cs typeface="Times New Roman" panose="02020603050405020304" pitchFamily="18" charset="0"/>
              </a:rPr>
              <a:t>this</a:t>
            </a:r>
            <a:r>
              <a:rPr lang="fr-FR" sz="2000" b="1" dirty="0">
                <a:latin typeface="Times New Roman" panose="02020603050405020304" pitchFamily="18" charset="0"/>
                <a:ea typeface="Superclarendon" charset="0"/>
                <a:cs typeface="Times New Roman" panose="02020603050405020304" pitchFamily="18" charset="0"/>
              </a:rPr>
              <a:t> line can </a:t>
            </a:r>
            <a:r>
              <a:rPr lang="fr-FR" sz="2000" b="1" dirty="0" err="1">
                <a:latin typeface="Times New Roman" panose="02020603050405020304" pitchFamily="18" charset="0"/>
                <a:ea typeface="Superclarendon" charset="0"/>
                <a:cs typeface="Times New Roman" panose="02020603050405020304" pitchFamily="18" charset="0"/>
              </a:rPr>
              <a:t>be</a:t>
            </a:r>
            <a:r>
              <a:rPr lang="fr-FR" sz="2000" b="1" dirty="0">
                <a:latin typeface="Times New Roman" panose="02020603050405020304" pitchFamily="18" charset="0"/>
                <a:ea typeface="Superclarendon" charset="0"/>
                <a:cs typeface="Times New Roman" panose="02020603050405020304" pitchFamily="18" charset="0"/>
              </a:rPr>
              <a:t> </a:t>
            </a:r>
            <a:r>
              <a:rPr lang="fr-FR" sz="2000" b="1" dirty="0" err="1">
                <a:latin typeface="Times New Roman" panose="02020603050405020304" pitchFamily="18" charset="0"/>
                <a:ea typeface="Superclarendon" charset="0"/>
                <a:cs typeface="Times New Roman" panose="02020603050405020304" pitchFamily="18" charset="0"/>
              </a:rPr>
              <a:t>read</a:t>
            </a:r>
            <a:r>
              <a:rPr lang="fr-FR" sz="2000" b="1" dirty="0">
                <a:latin typeface="Times New Roman" panose="02020603050405020304" pitchFamily="18" charset="0"/>
                <a:ea typeface="Superclarendon" charset="0"/>
                <a:cs typeface="Times New Roman" panose="02020603050405020304" pitchFamily="18" charset="0"/>
              </a:rPr>
              <a:t> for </a:t>
            </a:r>
            <a:r>
              <a:rPr lang="fr-FR" sz="2000" b="1" dirty="0" err="1">
                <a:latin typeface="Times New Roman" panose="02020603050405020304" pitchFamily="18" charset="0"/>
                <a:ea typeface="Superclarendon" charset="0"/>
                <a:cs typeface="Times New Roman" panose="02020603050405020304" pitchFamily="18" charset="0"/>
              </a:rPr>
              <a:t>nothing</a:t>
            </a:r>
            <a:r>
              <a:rPr lang="fr-FR" sz="2000" b="1" dirty="0">
                <a:latin typeface="Times New Roman" panose="02020603050405020304" pitchFamily="18" charset="0"/>
                <a:ea typeface="Superclarendon" charset="0"/>
                <a:cs typeface="Times New Roman" panose="02020603050405020304" pitchFamily="18" charset="0"/>
              </a:rPr>
              <a:t>."</a:t>
            </a:r>
            <a:endParaRPr lang="fr-FR" sz="2000" dirty="0">
              <a:latin typeface="Times New Roman" panose="02020603050405020304" pitchFamily="18" charset="0"/>
              <a:ea typeface="Superclarendon" charset="0"/>
              <a:cs typeface="Times New Roman" panose="02020603050405020304" pitchFamily="18" charset="0"/>
            </a:endParaRPr>
          </a:p>
          <a:p>
            <a:pPr algn="ctr"/>
            <a:endParaRPr lang="fr-FR" sz="2000" dirty="0">
              <a:latin typeface="Times New Roman" panose="02020603050405020304" pitchFamily="18" charset="0"/>
              <a:ea typeface="Superclarendon" charset="0"/>
              <a:cs typeface="Times New Roman" panose="02020603050405020304" pitchFamily="18" charset="0"/>
            </a:endParaRPr>
          </a:p>
          <a:p>
            <a:pPr algn="ctr"/>
            <a:r>
              <a:rPr lang="fr-FR" sz="2000" dirty="0">
                <a:latin typeface="Times New Roman" panose="02020603050405020304" pitchFamily="18" charset="0"/>
                <a:ea typeface="Superclarendon" charset="0"/>
                <a:cs typeface="Times New Roman" panose="02020603050405020304" pitchFamily="18" charset="0"/>
              </a:rPr>
              <a:t>« </a:t>
            </a:r>
            <a:r>
              <a:rPr lang="fr-FR" sz="1600" i="1" dirty="0">
                <a:latin typeface="Times New Roman" panose="02020603050405020304" pitchFamily="18" charset="0"/>
                <a:ea typeface="Superclarendon" charset="0"/>
                <a:cs typeface="Times New Roman" panose="02020603050405020304" pitchFamily="18" charset="0"/>
              </a:rPr>
              <a:t>Ci-gît Sylvius qui, de son vivant, </a:t>
            </a:r>
          </a:p>
          <a:p>
            <a:pPr algn="ctr"/>
            <a:r>
              <a:rPr lang="fr-FR" sz="1600" i="1" dirty="0">
                <a:latin typeface="Times New Roman" panose="02020603050405020304" pitchFamily="18" charset="0"/>
                <a:ea typeface="Superclarendon" charset="0"/>
                <a:cs typeface="Times New Roman" panose="02020603050405020304" pitchFamily="18" charset="0"/>
              </a:rPr>
              <a:t>ne donna jamais rien pour rien. </a:t>
            </a:r>
          </a:p>
          <a:p>
            <a:pPr algn="ctr"/>
            <a:r>
              <a:rPr lang="fr-FR" sz="1600" i="1" dirty="0">
                <a:latin typeface="Times New Roman" panose="02020603050405020304" pitchFamily="18" charset="0"/>
                <a:ea typeface="Superclarendon" charset="0"/>
                <a:cs typeface="Times New Roman" panose="02020603050405020304" pitchFamily="18" charset="0"/>
              </a:rPr>
              <a:t>Mort, il se désole encore qu'on puisse lire cette ligne gratis</a:t>
            </a:r>
            <a:r>
              <a:rPr lang="fr-FR" sz="1600" dirty="0">
                <a:latin typeface="Times New Roman" panose="02020603050405020304" pitchFamily="18" charset="0"/>
                <a:ea typeface="Superclarendon" charset="0"/>
                <a:cs typeface="Times New Roman" panose="02020603050405020304" pitchFamily="18" charset="0"/>
              </a:rPr>
              <a:t>. </a:t>
            </a:r>
            <a:r>
              <a:rPr lang="fr-FR" sz="2000" dirty="0">
                <a:latin typeface="Times New Roman" panose="02020603050405020304" pitchFamily="18" charset="0"/>
                <a:ea typeface="Superclarendon" charset="0"/>
                <a:cs typeface="Times New Roman" panose="02020603050405020304" pitchFamily="18" charset="0"/>
              </a:rPr>
              <a:t>»</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6060" y="943610"/>
            <a:ext cx="3733800" cy="5016500"/>
          </a:xfrm>
          <a:prstGeom prst="rect">
            <a:avLst/>
          </a:prstGeom>
        </p:spPr>
      </p:pic>
    </p:spTree>
    <p:extLst>
      <p:ext uri="{BB962C8B-B14F-4D97-AF65-F5344CB8AC3E}">
        <p14:creationId xmlns:p14="http://schemas.microsoft.com/office/powerpoint/2010/main" val="13689242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78ACF3-5ED2-D04D-9812-BEB2D795486E}"/>
              </a:ext>
            </a:extLst>
          </p:cNvPr>
          <p:cNvSpPr>
            <a:spLocks noGrp="1"/>
          </p:cNvSpPr>
          <p:nvPr>
            <p:ph type="title"/>
          </p:nvPr>
        </p:nvSpPr>
        <p:spPr>
          <a:xfrm>
            <a:off x="694484" y="260430"/>
            <a:ext cx="10035250" cy="1006997"/>
          </a:xfrm>
        </p:spPr>
        <p:txBody>
          <a:bodyPr>
            <a:noAutofit/>
          </a:bodyPr>
          <a:lstStyle/>
          <a:p>
            <a:pPr>
              <a:lnSpc>
                <a:spcPct val="100000"/>
              </a:lnSpc>
            </a:pPr>
            <a:r>
              <a:rPr lang="fr-FR"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a:effectLst/>
                <a:latin typeface="Times New Roman" panose="02020603050405020304" pitchFamily="18" charset="0"/>
                <a:ea typeface="Calibri" panose="020F0502020204030204" pitchFamily="34" charset="0"/>
              </a:rPr>
              <a:t>"</a:t>
            </a:r>
            <a:r>
              <a:rPr lang="en-US" sz="2800" b="1" i="1" dirty="0">
                <a:effectLst/>
                <a:latin typeface="Times New Roman" panose="02020603050405020304" pitchFamily="18" charset="0"/>
                <a:ea typeface="Calibri" panose="020F0502020204030204" pitchFamily="34" charset="0"/>
              </a:rPr>
              <a:t>De </a:t>
            </a:r>
            <a:r>
              <a:rPr lang="en-US" sz="2800" b="1" i="1" dirty="0" err="1">
                <a:effectLst/>
                <a:latin typeface="Times New Roman" panose="02020603050405020304" pitchFamily="18" charset="0"/>
                <a:ea typeface="Calibri" panose="020F0502020204030204" pitchFamily="34" charset="0"/>
              </a:rPr>
              <a:t>Humani</a:t>
            </a:r>
            <a:r>
              <a:rPr lang="en-US" sz="2800" b="1" i="1" dirty="0">
                <a:effectLst/>
                <a:latin typeface="Times New Roman" panose="02020603050405020304" pitchFamily="18" charset="0"/>
                <a:ea typeface="Calibri" panose="020F0502020204030204" pitchFamily="34" charset="0"/>
              </a:rPr>
              <a:t> Corporis </a:t>
            </a:r>
            <a:r>
              <a:rPr lang="en-US" sz="2800" b="1" i="1" dirty="0" err="1">
                <a:effectLst/>
                <a:latin typeface="Times New Roman" panose="02020603050405020304" pitchFamily="18" charset="0"/>
                <a:ea typeface="Calibri" panose="020F0502020204030204" pitchFamily="34" charset="0"/>
              </a:rPr>
              <a:t>Fabrica</a:t>
            </a:r>
            <a:r>
              <a:rPr lang="en-US" sz="2800" dirty="0">
                <a:effectLst/>
                <a:latin typeface="Times New Roman" panose="02020603050405020304" pitchFamily="18" charset="0"/>
                <a:ea typeface="Calibri" panose="020F0502020204030204" pitchFamily="34" charset="0"/>
              </a:rPr>
              <a:t>"</a:t>
            </a:r>
            <a:r>
              <a:rPr lang="fr-FR" sz="2800" dirty="0">
                <a:latin typeface="Times New Roman" panose="02020603050405020304" pitchFamily="18" charset="0"/>
                <a:ea typeface="Calibri" panose="020F0502020204030204" pitchFamily="34" charset="0"/>
                <a:cs typeface="Times New Roman" panose="02020603050405020304" pitchFamily="18" charset="0"/>
              </a:rPr>
              <a:t> 2</a:t>
            </a:r>
            <a:r>
              <a:rPr lang="fr-FR" sz="2800" baseline="30000" dirty="0">
                <a:latin typeface="Times New Roman" panose="02020603050405020304" pitchFamily="18" charset="0"/>
                <a:ea typeface="Calibri" panose="020F0502020204030204" pitchFamily="34" charset="0"/>
                <a:cs typeface="Times New Roman" panose="02020603050405020304" pitchFamily="18" charset="0"/>
              </a:rPr>
              <a:t>nd</a:t>
            </a:r>
            <a:r>
              <a:rPr lang="fr-FR" sz="2800" dirty="0">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latin typeface="Times New Roman" panose="02020603050405020304" pitchFamily="18" charset="0"/>
                <a:ea typeface="Calibri" panose="020F0502020204030204" pitchFamily="34" charset="0"/>
                <a:cs typeface="Times New Roman" panose="02020603050405020304" pitchFamily="18" charset="0"/>
              </a:rPr>
              <a:t>ed</a:t>
            </a:r>
            <a:r>
              <a:rPr lang="fr-FR" sz="2800" dirty="0">
                <a:latin typeface="Times New Roman" panose="02020603050405020304" pitchFamily="18" charset="0"/>
                <a:ea typeface="Calibri" panose="020F0502020204030204" pitchFamily="34" charset="0"/>
                <a:cs typeface="Times New Roman" panose="02020603050405020304" pitchFamily="18" charset="0"/>
              </a:rPr>
              <a:t>. 1555  </a:t>
            </a:r>
            <a:endParaRPr lang="fr-FR" sz="2800"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5DA14838-ACF4-DB61-9B42-126666CF6CE1}"/>
              </a:ext>
            </a:extLst>
          </p:cNvPr>
          <p:cNvSpPr>
            <a:spLocks noGrp="1"/>
          </p:cNvSpPr>
          <p:nvPr>
            <p:ph idx="1"/>
          </p:nvPr>
        </p:nvSpPr>
        <p:spPr>
          <a:xfrm>
            <a:off x="694484" y="763929"/>
            <a:ext cx="6516544" cy="5730614"/>
          </a:xfrm>
        </p:spPr>
        <p:txBody>
          <a:bodyPr>
            <a:normAutofit fontScale="92500" lnSpcReduction="10000"/>
          </a:bodyPr>
          <a:lstStyle/>
          <a:p>
            <a:pPr>
              <a:buFont typeface="Wingdings" pitchFamily="2" charset="2"/>
              <a:buChar char="Ø"/>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first book presents a detailed overview of bones and joints</a:t>
            </a:r>
          </a:p>
          <a:p>
            <a:pPr>
              <a:lnSpc>
                <a:spcPct val="150000"/>
              </a:lnSpc>
            </a:pPr>
            <a:r>
              <a:rPr lang="en-US" sz="1800" dirty="0">
                <a:latin typeface="Times New Roman" panose="02020603050405020304" pitchFamily="18" charset="0"/>
                <a:ea typeface="Calibri" panose="020F0502020204030204" pitchFamily="34" charset="0"/>
                <a:cs typeface="Times New Roman" panose="02020603050405020304" pitchFamily="18" charset="0"/>
              </a:rPr>
              <a:t>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 corrected some of Galen's errors, particularly regarding blood circulation</a:t>
            </a:r>
          </a:p>
          <a:p>
            <a:pPr>
              <a:lnSpc>
                <a:spcPct val="150000"/>
              </a:lnSpc>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He describes circulation in a manner similar to that of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Ibn Al-</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Nafis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(Alaa-</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Uddine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Ali Ibn al-Hazm al-</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Qurashi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(1213-1288)</a:t>
            </a:r>
          </a:p>
          <a:p>
            <a:pPr>
              <a:lnSpc>
                <a:spcPct val="150000"/>
              </a:lnSpc>
            </a:pPr>
            <a:r>
              <a:rPr lang="en-US" sz="1800" dirty="0">
                <a:latin typeface="Times New Roman" panose="02020603050405020304" pitchFamily="18" charset="0"/>
                <a:ea typeface="Calibri" panose="020F0502020204030204" pitchFamily="34" charset="0"/>
                <a:cs typeface="Times New Roman" panose="02020603050405020304" pitchFamily="18" charset="0"/>
              </a:rPr>
              <a:t>He refutes the galenic dogma of interventricular communication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questioning about the connection between the two ventricles of the heart :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I still do not see how even the tiniest amount of blood could be transfused through the substance of the septum, from the right ventricle to the left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50000"/>
              </a:lnSpc>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Restoration of the use of the nude</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This led artists to take a keen interest in anatomy, becoming brilliant collaborators with scholars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2" descr="VESALIUS, ANDREAS. 1514-1564.   Anatomia. [De humani corporis fabrica.] Venice: Giovanni Antonio and Giacomo de Franceschis, 1604.">
            <a:extLst>
              <a:ext uri="{FF2B5EF4-FFF2-40B4-BE49-F238E27FC236}">
                <a16:creationId xmlns:a16="http://schemas.microsoft.com/office/drawing/2014/main" id="{0B1793C4-3534-BAE6-354F-0AA7D95520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5691" y="324131"/>
            <a:ext cx="4605044" cy="6209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736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78ACF3-5ED2-D04D-9812-BEB2D795486E}"/>
              </a:ext>
            </a:extLst>
          </p:cNvPr>
          <p:cNvSpPr>
            <a:spLocks noGrp="1"/>
          </p:cNvSpPr>
          <p:nvPr>
            <p:ph type="title"/>
          </p:nvPr>
        </p:nvSpPr>
        <p:spPr>
          <a:xfrm>
            <a:off x="717636" y="133109"/>
            <a:ext cx="10035250" cy="1006997"/>
          </a:xfrm>
        </p:spPr>
        <p:txBody>
          <a:bodyPr>
            <a:noAutofit/>
          </a:bodyPr>
          <a:lstStyle/>
          <a:p>
            <a:pPr algn="ctr">
              <a:lnSpc>
                <a:spcPct val="100000"/>
              </a:lnSpc>
            </a:pPr>
            <a:r>
              <a:rPr lang="fr-FR"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Physician at the Court of Charles V and Philip II </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endParaRPr lang="fr-FR" sz="2800"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5DA14838-ACF4-DB61-9B42-126666CF6CE1}"/>
              </a:ext>
            </a:extLst>
          </p:cNvPr>
          <p:cNvSpPr>
            <a:spLocks noGrp="1"/>
          </p:cNvSpPr>
          <p:nvPr>
            <p:ph idx="1"/>
          </p:nvPr>
        </p:nvSpPr>
        <p:spPr>
          <a:xfrm>
            <a:off x="694484" y="486137"/>
            <a:ext cx="6690164" cy="6008406"/>
          </a:xfrm>
        </p:spPr>
        <p:txBody>
          <a:bodyPr>
            <a:normAutofit fontScale="92500" lnSpcReduction="20000"/>
          </a:bodyPr>
          <a:lstStyle/>
          <a:p>
            <a:pPr marL="0" indent="0">
              <a:buNone/>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1800" dirty="0">
                <a:effectLst/>
                <a:latin typeface="Times New Roman" panose="02020603050405020304" pitchFamily="18" charset="0"/>
                <a:ea typeface="Calibri" panose="020F0502020204030204" pitchFamily="34" charset="0"/>
              </a:rPr>
              <a:t>1543 : Vesalius becomes the personal physician to Charles V</a:t>
            </a:r>
            <a:r>
              <a:rPr lang="fr-FR" sz="1600" dirty="0">
                <a:effectLst/>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1800" dirty="0">
                <a:effectLst/>
                <a:latin typeface="Times New Roman" panose="02020603050405020304" pitchFamily="18" charset="0"/>
                <a:ea typeface="Calibri" panose="020F0502020204030204" pitchFamily="34" charset="0"/>
              </a:rPr>
              <a:t>1556 : He moves to Spain</a:t>
            </a:r>
          </a:p>
          <a:p>
            <a:pPr algn="ctr">
              <a:lnSpc>
                <a:spcPct val="100000"/>
              </a:lnSpc>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1561 : Tribunal of the Inquisition in Madrid accuses him of :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Dissecting a living human being,</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100000"/>
              </a:lnSpc>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Writing that women have the same number of teeth as men,</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100000"/>
              </a:lnSpc>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Contradicting Galen,</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100000"/>
              </a:lnSpc>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Disparaging physicians in the preface of the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Fabrica</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buFont typeface="Wingdings" pitchFamily="2" charset="2"/>
              <a:buChar char="§"/>
            </a:pPr>
            <a:r>
              <a:rPr lang="en-US" sz="1800" dirty="0">
                <a:effectLst/>
                <a:latin typeface="Times New Roman" panose="02020603050405020304" pitchFamily="18" charset="0"/>
                <a:ea typeface="Calibri" panose="020F0502020204030204" pitchFamily="34" charset="0"/>
              </a:rPr>
              <a:t>Condemned to the stake, Vesalius was saved by Philip II, who commuted his sentence to permanent exile and a pilgrimage to Jerusalem</a:t>
            </a:r>
            <a:r>
              <a:rPr lang="fr-FR" sz="1600" dirty="0">
                <a:effectLst/>
              </a:rPr>
              <a:t> </a:t>
            </a:r>
          </a:p>
          <a:p>
            <a:pPr>
              <a:lnSpc>
                <a:spcPct val="100000"/>
              </a:lnSpc>
              <a:buFont typeface="Wingdings" pitchFamily="2" charset="2"/>
              <a:buChar char="§"/>
            </a:pPr>
            <a:r>
              <a:rPr lang="en-US" sz="1800" dirty="0">
                <a:effectLst/>
                <a:latin typeface="Times New Roman" panose="02020603050405020304" pitchFamily="18" charset="0"/>
                <a:ea typeface="Calibri" panose="020F0502020204030204" pitchFamily="34" charset="0"/>
              </a:rPr>
              <a:t>While there, he received an offer to take the Chair of Anatomy at the University of Padua, which had become vacant after </a:t>
            </a:r>
            <a:r>
              <a:rPr lang="en-US" sz="1800" dirty="0" err="1">
                <a:effectLst/>
                <a:latin typeface="Times New Roman" panose="02020603050405020304" pitchFamily="18" charset="0"/>
                <a:ea typeface="Calibri" panose="020F0502020204030204" pitchFamily="34" charset="0"/>
              </a:rPr>
              <a:t>Fallopius's</a:t>
            </a:r>
            <a:r>
              <a:rPr lang="en-US" sz="1800" dirty="0">
                <a:effectLst/>
                <a:latin typeface="Times New Roman" panose="02020603050405020304" pitchFamily="18" charset="0"/>
                <a:ea typeface="Calibri" panose="020F0502020204030204" pitchFamily="34" charset="0"/>
              </a:rPr>
              <a:t> death. Shortening his pilgrimage, Vesalius organized his return from the Holy Land and boarded a pilgrim ship to Italy</a:t>
            </a:r>
          </a:p>
          <a:p>
            <a:pPr>
              <a:lnSpc>
                <a:spcPct val="100000"/>
              </a:lnSpc>
              <a:buFont typeface="Wingdings" pitchFamily="2" charset="2"/>
              <a:buChar char="§"/>
            </a:pPr>
            <a:r>
              <a:rPr lang="en-US" sz="1800" dirty="0">
                <a:effectLst/>
                <a:latin typeface="Times New Roman" panose="02020603050405020304" pitchFamily="18" charset="0"/>
                <a:ea typeface="Calibri" panose="020F0502020204030204" pitchFamily="34" charset="0"/>
              </a:rPr>
              <a:t>During the crossing, he fell ill with a high fever, necessitating a stop at Zante, in the Ionian Sea. Vesalius was left dying on the shore and soon passed away from exhaustion somewhere along the Greek coast, around October 15, 1564</a:t>
            </a:r>
            <a:r>
              <a:rPr lang="fr-FR" sz="1600" dirty="0">
                <a:effectLst/>
              </a:rPr>
              <a:t> </a:t>
            </a:r>
            <a:br>
              <a:rPr lang="en-US" sz="1800" b="1" dirty="0">
                <a:effectLst/>
                <a:latin typeface="Times New Roman" panose="02020603050405020304" pitchFamily="18" charset="0"/>
                <a:ea typeface="Calibri" panose="020F0502020204030204" pitchFamily="34" charset="0"/>
                <a:cs typeface="Times New Roman" panose="02020603050405020304" pitchFamily="18" charset="0"/>
              </a:rPr>
            </a:b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ndré Vésale en néerlandais Andries Van Wesel et en latin Andreas Vesalius  - LAROUSSE">
            <a:extLst>
              <a:ext uri="{FF2B5EF4-FFF2-40B4-BE49-F238E27FC236}">
                <a16:creationId xmlns:a16="http://schemas.microsoft.com/office/drawing/2014/main" id="{37FD1D26-413B-47B4-7B1A-3478503DE7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5433" y="763928"/>
            <a:ext cx="4013200" cy="5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9918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28980" y="254000"/>
            <a:ext cx="4877753" cy="6604000"/>
          </a:xfr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820" y="254000"/>
            <a:ext cx="4787900" cy="6604000"/>
          </a:xfrm>
          <a:prstGeom prst="rect">
            <a:avLst/>
          </a:prstGeom>
        </p:spPr>
      </p:pic>
    </p:spTree>
    <p:extLst>
      <p:ext uri="{BB962C8B-B14F-4D97-AF65-F5344CB8AC3E}">
        <p14:creationId xmlns:p14="http://schemas.microsoft.com/office/powerpoint/2010/main" val="5577191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B7A3CC55-1426-6382-FEDF-86395014E6C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34618" y="232578"/>
            <a:ext cx="2936748" cy="35814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76D7C03C-9F6D-2216-E552-129776C3CC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5956" y="4024364"/>
            <a:ext cx="2284713" cy="260105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André VESALE. Anatomia : Addita nunc postremo etiam Antiquorum Anatome. Venise, [...]">
            <a:extLst>
              <a:ext uri="{FF2B5EF4-FFF2-40B4-BE49-F238E27FC236}">
                <a16:creationId xmlns:a16="http://schemas.microsoft.com/office/drawing/2014/main" id="{D35A74CB-2923-667E-6A8A-216A68A140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9072" y="852487"/>
            <a:ext cx="6984522" cy="5153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912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73760" y="58420"/>
            <a:ext cx="10972800" cy="1029600"/>
          </a:xfrm>
        </p:spPr>
        <p:txBody>
          <a:bodyPr>
            <a:normAutofit/>
          </a:bodyPr>
          <a:lstStyle/>
          <a:p>
            <a:pPr algn="ctr"/>
            <a:r>
              <a:rPr lang="fr-FR" dirty="0">
                <a:latin typeface="Superclarendon" charset="0"/>
                <a:ea typeface="Superclarendon" charset="0"/>
                <a:cs typeface="Superclarendon" charset="0"/>
              </a:rPr>
              <a:t>Renaissance </a:t>
            </a:r>
            <a:r>
              <a:rPr lang="fr-FR" dirty="0" err="1">
                <a:latin typeface="Superclarendon" charset="0"/>
                <a:ea typeface="Superclarendon" charset="0"/>
                <a:cs typeface="Superclarendon" charset="0"/>
              </a:rPr>
              <a:t>humanism</a:t>
            </a:r>
            <a:endParaRPr lang="fr-FR" dirty="0">
              <a:latin typeface="Superclarendon" charset="0"/>
              <a:ea typeface="Superclarendon" charset="0"/>
              <a:cs typeface="Superclarendon" charset="0"/>
            </a:endParaRPr>
          </a:p>
        </p:txBody>
      </p:sp>
      <p:sp>
        <p:nvSpPr>
          <p:cNvPr id="3" name="Espace réservé du contenu 2"/>
          <p:cNvSpPr>
            <a:spLocks noGrp="1"/>
          </p:cNvSpPr>
          <p:nvPr>
            <p:ph idx="1"/>
          </p:nvPr>
        </p:nvSpPr>
        <p:spPr>
          <a:xfrm>
            <a:off x="1027261" y="4933153"/>
            <a:ext cx="10137477" cy="1465309"/>
          </a:xfrm>
        </p:spPr>
        <p:txBody>
          <a:bodyPr>
            <a:normAutofit lnSpcReduction="10000"/>
          </a:bodyPr>
          <a:lstStyle/>
          <a:p>
            <a:pPr algn="ct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François Rabelais (1494-1553): "</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By frequent anatomies (dissections), you may acquire perfect knowledge of the other world, which is the human being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indent="0">
              <a:buNone/>
            </a:pPr>
            <a:endParaRPr lang="el-GR" sz="3200" dirty="0">
              <a:latin typeface="Superclarendon" charset="0"/>
              <a:ea typeface="Superclarendon" charset="0"/>
              <a:cs typeface="Superclarendon" charset="0"/>
            </a:endParaRPr>
          </a:p>
          <a:p>
            <a:pPr marL="0" indent="0">
              <a:buNone/>
            </a:pPr>
            <a:endParaRPr lang="el-GR" sz="3200" dirty="0">
              <a:latin typeface="Superclarendon" charset="0"/>
              <a:ea typeface="Superclarendon" charset="0"/>
              <a:cs typeface="Superclarendon" charset="0"/>
            </a:endParaRPr>
          </a:p>
          <a:p>
            <a:endParaRPr lang="el-GR" sz="3200" dirty="0">
              <a:latin typeface="Superclarendon" charset="0"/>
              <a:ea typeface="Superclarendon" charset="0"/>
              <a:cs typeface="Superclarendon" charset="0"/>
            </a:endParaRPr>
          </a:p>
        </p:txBody>
      </p:sp>
      <p:pic>
        <p:nvPicPr>
          <p:cNvPr id="1026" name="Picture 2">
            <a:extLst>
              <a:ext uri="{FF2B5EF4-FFF2-40B4-BE49-F238E27FC236}">
                <a16:creationId xmlns:a16="http://schemas.microsoft.com/office/drawing/2014/main" id="{E8BDB66A-D8EF-0EA3-A196-B3AE65BE52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4194" y="1192192"/>
            <a:ext cx="2775536" cy="3431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6401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92AE0701-00FA-92A3-0161-C6B32864A66A}"/>
              </a:ext>
            </a:extLst>
          </p:cNvPr>
          <p:cNvPicPr>
            <a:picLocks noGrp="1" noChangeAspect="1"/>
          </p:cNvPicPr>
          <p:nvPr>
            <p:ph idx="1"/>
          </p:nvPr>
        </p:nvPicPr>
        <p:blipFill rotWithShape="1">
          <a:blip r:embed="rId2"/>
          <a:srcRect l="13976" r="11550"/>
          <a:stretch/>
        </p:blipFill>
        <p:spPr>
          <a:xfrm>
            <a:off x="140678" y="118485"/>
            <a:ext cx="4751583" cy="3471862"/>
          </a:xfrm>
        </p:spPr>
      </p:pic>
      <p:pic>
        <p:nvPicPr>
          <p:cNvPr id="9" name="Image 8">
            <a:extLst>
              <a:ext uri="{FF2B5EF4-FFF2-40B4-BE49-F238E27FC236}">
                <a16:creationId xmlns:a16="http://schemas.microsoft.com/office/drawing/2014/main" id="{4C88387D-DF04-9288-8184-5351158FEFF6}"/>
              </a:ext>
            </a:extLst>
          </p:cNvPr>
          <p:cNvPicPr>
            <a:picLocks noChangeAspect="1"/>
          </p:cNvPicPr>
          <p:nvPr/>
        </p:nvPicPr>
        <p:blipFill>
          <a:blip r:embed="rId3"/>
          <a:stretch>
            <a:fillRect/>
          </a:stretch>
        </p:blipFill>
        <p:spPr>
          <a:xfrm>
            <a:off x="4390656" y="850189"/>
            <a:ext cx="7660666" cy="5889326"/>
          </a:xfrm>
          <a:prstGeom prst="rect">
            <a:avLst/>
          </a:prstGeom>
        </p:spPr>
      </p:pic>
    </p:spTree>
    <p:extLst>
      <p:ext uri="{BB962C8B-B14F-4D97-AF65-F5344CB8AC3E}">
        <p14:creationId xmlns:p14="http://schemas.microsoft.com/office/powerpoint/2010/main" val="678489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18790" y="555355"/>
            <a:ext cx="6367101" cy="6126115"/>
          </a:xfrm>
        </p:spPr>
      </p:pic>
      <p:sp>
        <p:nvSpPr>
          <p:cNvPr id="5" name="ZoneTexte 4">
            <a:extLst>
              <a:ext uri="{FF2B5EF4-FFF2-40B4-BE49-F238E27FC236}">
                <a16:creationId xmlns:a16="http://schemas.microsoft.com/office/drawing/2014/main" id="{A02EEDA1-5061-75A0-7440-AA685A5E5679}"/>
              </a:ext>
            </a:extLst>
          </p:cNvPr>
          <p:cNvSpPr txBox="1"/>
          <p:nvPr/>
        </p:nvSpPr>
        <p:spPr>
          <a:xfrm>
            <a:off x="2914058" y="0"/>
            <a:ext cx="6367101" cy="369332"/>
          </a:xfrm>
          <a:prstGeom prst="rect">
            <a:avLst/>
          </a:prstGeom>
          <a:noFill/>
        </p:spPr>
        <p:txBody>
          <a:bodyPr wrap="square">
            <a:spAutoFit/>
          </a:bodyPr>
          <a:lstStyle/>
          <a:p>
            <a:r>
              <a:rPr lang="fr-FR" dirty="0"/>
              <a:t>https://</a:t>
            </a:r>
            <a:r>
              <a:rPr lang="fr-FR" dirty="0" err="1"/>
              <a:t>www.uantwerpen.be</a:t>
            </a:r>
            <a:r>
              <a:rPr lang="fr-FR" dirty="0"/>
              <a:t>/en/</a:t>
            </a:r>
            <a:r>
              <a:rPr lang="fr-FR" dirty="0" err="1"/>
              <a:t>conferences</a:t>
            </a:r>
            <a:r>
              <a:rPr lang="fr-FR" dirty="0"/>
              <a:t>/</a:t>
            </a:r>
            <a:r>
              <a:rPr lang="fr-FR" dirty="0" err="1"/>
              <a:t>vesalius-triennial</a:t>
            </a:r>
            <a:r>
              <a:rPr lang="fr-FR" dirty="0"/>
              <a:t>/</a:t>
            </a:r>
          </a:p>
        </p:txBody>
      </p:sp>
    </p:spTree>
    <p:extLst>
      <p:ext uri="{BB962C8B-B14F-4D97-AF65-F5344CB8AC3E}">
        <p14:creationId xmlns:p14="http://schemas.microsoft.com/office/powerpoint/2010/main" val="17683974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73760" y="259080"/>
            <a:ext cx="10972800" cy="1485900"/>
          </a:xfrm>
        </p:spPr>
        <p:txBody>
          <a:bodyPr>
            <a:noAutofit/>
          </a:bodyPr>
          <a:lstStyle/>
          <a:p>
            <a:pPr algn="ctr"/>
            <a:r>
              <a:rPr lang="fr-FR" sz="2800" b="1" dirty="0">
                <a:effectLst/>
                <a:latin typeface="Times New Roman" panose="02020603050405020304" pitchFamily="18" charset="0"/>
                <a:ea typeface="Calibri" panose="020F0502020204030204" pitchFamily="34" charset="0"/>
                <a:cs typeface="Times New Roman" panose="02020603050405020304" pitchFamily="18" charset="0"/>
              </a:rPr>
              <a:t>PARACELSUS (1493-1541)</a:t>
            </a:r>
            <a:br>
              <a:rPr lang="fr-FR" sz="2800" b="1" dirty="0">
                <a:effectLst/>
                <a:latin typeface="Times New Roman" panose="02020603050405020304" pitchFamily="18" charset="0"/>
                <a:ea typeface="Calibri" panose="020F0502020204030204" pitchFamily="34" charset="0"/>
                <a:cs typeface="Times New Roman" panose="02020603050405020304" pitchFamily="18" charset="0"/>
              </a:rPr>
            </a:br>
            <a:br>
              <a:rPr lang="fr-FR" sz="2800" b="1" dirty="0">
                <a:effectLst/>
                <a:latin typeface="Times New Roman" panose="02020603050405020304" pitchFamily="18" charset="0"/>
                <a:ea typeface="Calibri" panose="020F0502020204030204" pitchFamily="34" charset="0"/>
                <a:cs typeface="Times New Roman" panose="02020603050405020304" pitchFamily="18" charset="0"/>
              </a:rPr>
            </a:br>
            <a:r>
              <a:rPr lang="fr-FR" sz="2800" b="1" dirty="0">
                <a:effectLst/>
                <a:latin typeface="Times New Roman" panose="02020603050405020304" pitchFamily="18" charset="0"/>
                <a:ea typeface="Calibri" panose="020F0502020204030204" pitchFamily="34" charset="0"/>
                <a:cs typeface="Times New Roman" panose="02020603050405020304" pitchFamily="18" charset="0"/>
              </a:rPr>
              <a:t>alias </a:t>
            </a:r>
            <a:r>
              <a:rPr lang="fr-FR" sz="2800" b="1" dirty="0" err="1">
                <a:effectLst/>
                <a:latin typeface="Times New Roman" panose="02020603050405020304" pitchFamily="18" charset="0"/>
                <a:ea typeface="Calibri" panose="020F0502020204030204" pitchFamily="34" charset="0"/>
                <a:cs typeface="Times New Roman" panose="02020603050405020304" pitchFamily="18" charset="0"/>
              </a:rPr>
              <a:t>Philippus</a:t>
            </a:r>
            <a:r>
              <a:rPr lang="fr-FR"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b="1" dirty="0" err="1">
                <a:effectLst/>
                <a:latin typeface="Times New Roman" panose="02020603050405020304" pitchFamily="18" charset="0"/>
                <a:ea typeface="Calibri" panose="020F0502020204030204" pitchFamily="34" charset="0"/>
                <a:cs typeface="Times New Roman" panose="02020603050405020304" pitchFamily="18" charset="0"/>
              </a:rPr>
              <a:t>Auréolus</a:t>
            </a:r>
            <a:r>
              <a:rPr lang="fr-FR"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b="1" dirty="0" err="1">
                <a:effectLst/>
                <a:latin typeface="Times New Roman" panose="02020603050405020304" pitchFamily="18" charset="0"/>
                <a:ea typeface="Calibri" panose="020F0502020204030204" pitchFamily="34" charset="0"/>
                <a:cs typeface="Times New Roman" panose="02020603050405020304" pitchFamily="18" charset="0"/>
              </a:rPr>
              <a:t>Théophratus</a:t>
            </a:r>
            <a:r>
              <a:rPr lang="fr-FR"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b="1" dirty="0" err="1">
                <a:effectLst/>
                <a:latin typeface="Times New Roman" panose="02020603050405020304" pitchFamily="18" charset="0"/>
                <a:ea typeface="Calibri" panose="020F0502020204030204" pitchFamily="34" charset="0"/>
                <a:cs typeface="Times New Roman" panose="02020603050405020304" pitchFamily="18" charset="0"/>
              </a:rPr>
              <a:t>Bombast</a:t>
            </a:r>
            <a:r>
              <a:rPr lang="fr-FR" sz="2800" b="1" dirty="0">
                <a:effectLst/>
                <a:latin typeface="Times New Roman" panose="02020603050405020304" pitchFamily="18" charset="0"/>
                <a:ea typeface="Calibri" panose="020F0502020204030204" pitchFamily="34" charset="0"/>
                <a:cs typeface="Times New Roman" panose="02020603050405020304" pitchFamily="18" charset="0"/>
              </a:rPr>
              <a:t> von </a:t>
            </a:r>
            <a:r>
              <a:rPr lang="fr-FR" sz="2800" b="1" dirty="0" err="1">
                <a:effectLst/>
                <a:latin typeface="Times New Roman" panose="02020603050405020304" pitchFamily="18" charset="0"/>
                <a:ea typeface="Calibri" panose="020F0502020204030204" pitchFamily="34" charset="0"/>
                <a:cs typeface="Times New Roman" panose="02020603050405020304" pitchFamily="18" charset="0"/>
              </a:rPr>
              <a:t>Hohenheim</a:t>
            </a:r>
            <a:br>
              <a:rPr lang="fr-FR" sz="2800" dirty="0">
                <a:effectLst/>
                <a:latin typeface="Calibri" panose="020F0502020204030204" pitchFamily="34" charset="0"/>
                <a:ea typeface="Calibri" panose="020F0502020204030204" pitchFamily="34" charset="0"/>
                <a:cs typeface="Times New Roman" panose="02020603050405020304" pitchFamily="18" charset="0"/>
              </a:rPr>
            </a:br>
            <a:endParaRPr lang="fr-FR" sz="2800" dirty="0">
              <a:latin typeface="Superclarendon" charset="0"/>
              <a:ea typeface="Superclarendon" charset="0"/>
              <a:cs typeface="Superclarendon" charset="0"/>
            </a:endParaRPr>
          </a:p>
        </p:txBody>
      </p:sp>
      <p:sp>
        <p:nvSpPr>
          <p:cNvPr id="3" name="Espace réservé du contenu 2"/>
          <p:cNvSpPr>
            <a:spLocks noGrp="1"/>
          </p:cNvSpPr>
          <p:nvPr>
            <p:ph idx="1"/>
          </p:nvPr>
        </p:nvSpPr>
        <p:spPr>
          <a:xfrm>
            <a:off x="682906" y="1562582"/>
            <a:ext cx="11354764" cy="5016018"/>
          </a:xfrm>
        </p:spPr>
        <p:txBody>
          <a:bodyPr>
            <a:normAutofit lnSpcReduction="10000"/>
          </a:bodyPr>
          <a:lstStyle/>
          <a:p>
            <a:r>
              <a:rPr lang="en-US" sz="1900" dirty="0">
                <a:effectLst/>
                <a:latin typeface="Times New Roman" panose="02020603050405020304" pitchFamily="18" charset="0"/>
                <a:ea typeface="Calibri" panose="020F0502020204030204" pitchFamily="34" charset="0"/>
                <a:cs typeface="Times New Roman" panose="02020603050405020304" pitchFamily="18" charset="0"/>
              </a:rPr>
              <a:t>Alternately seen as a brilliant reformer—often presented as the Luther or Danton of Renaissance medicine—or as a kind of illuminated mage (magician), tormented by occultism and theosophy, Paracelsus embodied all these facets. "</a:t>
            </a:r>
            <a:r>
              <a:rPr lang="en-US" sz="1900" b="1" i="1" dirty="0">
                <a:effectLst/>
                <a:latin typeface="Times New Roman" panose="02020603050405020304" pitchFamily="18" charset="0"/>
                <a:ea typeface="Calibri" panose="020F0502020204030204" pitchFamily="34" charset="0"/>
                <a:cs typeface="Times New Roman" panose="02020603050405020304" pitchFamily="18" charset="0"/>
              </a:rPr>
              <a:t>If God does not help me, may the Devil assist me</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he exclaimed in moments of distress.</a:t>
            </a:r>
            <a:r>
              <a:rPr lang="fr-FR" sz="1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fr-FR" sz="1900" dirty="0">
                <a:solidFill>
                  <a:srgbClr val="000000"/>
                </a:solidFill>
                <a:latin typeface="Times New Roman" panose="02020603050405020304" pitchFamily="18" charset="0"/>
                <a:cs typeface="Times New Roman" panose="02020603050405020304" pitchFamily="18" charset="0"/>
              </a:rPr>
              <a:t>« </a:t>
            </a:r>
            <a:r>
              <a:rPr lang="fr-FR" sz="1900" i="1" dirty="0">
                <a:solidFill>
                  <a:srgbClr val="000000"/>
                </a:solidFill>
                <a:latin typeface="Times New Roman" panose="02020603050405020304" pitchFamily="18" charset="0"/>
                <a:cs typeface="Times New Roman" panose="02020603050405020304" pitchFamily="18" charset="0"/>
              </a:rPr>
              <a:t>Si Dieu ne m'aide, que m'aide le Diable! </a:t>
            </a:r>
            <a:r>
              <a:rPr lang="fr-FR" sz="1900" dirty="0">
                <a:solidFill>
                  <a:srgbClr val="000000"/>
                </a:solidFill>
                <a:latin typeface="Times New Roman" panose="02020603050405020304" pitchFamily="18" charset="0"/>
                <a:cs typeface="Times New Roman" panose="02020603050405020304" pitchFamily="18" charset="0"/>
              </a:rPr>
              <a:t>»</a:t>
            </a:r>
          </a:p>
          <a:p>
            <a:r>
              <a:rPr lang="fr-FR" sz="1900" dirty="0">
                <a:solidFill>
                  <a:srgbClr val="000000"/>
                </a:solidFill>
                <a:latin typeface="Times New Roman" panose="02020603050405020304" pitchFamily="18" charset="0"/>
                <a:cs typeface="Times New Roman" panose="02020603050405020304" pitchFamily="18" charset="0"/>
              </a:rPr>
              <a:t>He </a:t>
            </a:r>
            <a:r>
              <a:rPr lang="fr-FR" sz="1900" dirty="0" err="1">
                <a:solidFill>
                  <a:srgbClr val="000000"/>
                </a:solidFill>
                <a:latin typeface="Times New Roman" panose="02020603050405020304" pitchFamily="18" charset="0"/>
                <a:cs typeface="Times New Roman" panose="02020603050405020304" pitchFamily="18" charset="0"/>
              </a:rPr>
              <a:t>had</a:t>
            </a:r>
            <a:r>
              <a:rPr lang="fr-FR" sz="1900" dirty="0">
                <a:solidFill>
                  <a:srgbClr val="000000"/>
                </a:solidFill>
                <a:latin typeface="Times New Roman" panose="02020603050405020304" pitchFamily="18" charset="0"/>
                <a:cs typeface="Times New Roman" panose="02020603050405020304" pitchFamily="18" charset="0"/>
              </a:rPr>
              <a:t> been </a:t>
            </a:r>
            <a:r>
              <a:rPr lang="fr-FR" sz="1900" dirty="0" err="1">
                <a:solidFill>
                  <a:srgbClr val="000000"/>
                </a:solidFill>
                <a:latin typeface="Times New Roman" panose="02020603050405020304" pitchFamily="18" charset="0"/>
                <a:cs typeface="Times New Roman" panose="02020603050405020304" pitchFamily="18" charset="0"/>
              </a:rPr>
              <a:t>emasculated</a:t>
            </a:r>
            <a:r>
              <a:rPr lang="fr-FR" sz="1900" dirty="0">
                <a:solidFill>
                  <a:srgbClr val="000000"/>
                </a:solidFill>
                <a:latin typeface="Times New Roman" panose="02020603050405020304" pitchFamily="18" charset="0"/>
                <a:cs typeface="Times New Roman" panose="02020603050405020304" pitchFamily="18" charset="0"/>
              </a:rPr>
              <a:t> in </a:t>
            </a:r>
            <a:r>
              <a:rPr lang="fr-FR" sz="1900" dirty="0" err="1">
                <a:solidFill>
                  <a:srgbClr val="000000"/>
                </a:solidFill>
                <a:latin typeface="Times New Roman" panose="02020603050405020304" pitchFamily="18" charset="0"/>
                <a:cs typeface="Times New Roman" panose="02020603050405020304" pitchFamily="18" charset="0"/>
              </a:rPr>
              <a:t>childhood</a:t>
            </a:r>
            <a:r>
              <a:rPr lang="fr-FR" sz="1900" dirty="0">
                <a:solidFill>
                  <a:srgbClr val="000000"/>
                </a:solidFill>
                <a:latin typeface="Times New Roman" panose="02020603050405020304" pitchFamily="18" charset="0"/>
                <a:cs typeface="Times New Roman" panose="02020603050405020304" pitchFamily="18" charset="0"/>
              </a:rPr>
              <a:t> by a </a:t>
            </a:r>
            <a:r>
              <a:rPr lang="fr-FR" sz="1900" dirty="0" err="1">
                <a:solidFill>
                  <a:srgbClr val="000000"/>
                </a:solidFill>
                <a:latin typeface="Times New Roman" panose="02020603050405020304" pitchFamily="18" charset="0"/>
                <a:cs typeface="Times New Roman" panose="02020603050405020304" pitchFamily="18" charset="0"/>
              </a:rPr>
              <a:t>soldier</a:t>
            </a:r>
            <a:r>
              <a:rPr lang="fr-FR" sz="1900" dirty="0">
                <a:solidFill>
                  <a:srgbClr val="000000"/>
                </a:solidFill>
                <a:latin typeface="Times New Roman" panose="02020603050405020304" pitchFamily="18" charset="0"/>
                <a:cs typeface="Times New Roman" panose="02020603050405020304" pitchFamily="18" charset="0"/>
              </a:rPr>
              <a:t> : "</a:t>
            </a:r>
            <a:r>
              <a:rPr lang="fr-FR" sz="1900" i="1" dirty="0">
                <a:solidFill>
                  <a:srgbClr val="000000"/>
                </a:solidFill>
                <a:latin typeface="Times New Roman" panose="02020603050405020304" pitchFamily="18" charset="0"/>
                <a:cs typeface="Times New Roman" panose="02020603050405020304" pitchFamily="18" charset="0"/>
              </a:rPr>
              <a:t>The nature has not </a:t>
            </a:r>
            <a:r>
              <a:rPr lang="fr-FR" sz="1900" i="1" dirty="0" err="1">
                <a:solidFill>
                  <a:srgbClr val="000000"/>
                </a:solidFill>
                <a:latin typeface="Times New Roman" panose="02020603050405020304" pitchFamily="18" charset="0"/>
                <a:cs typeface="Times New Roman" panose="02020603050405020304" pitchFamily="18" charset="0"/>
              </a:rPr>
              <a:t>woven</a:t>
            </a:r>
            <a:r>
              <a:rPr lang="fr-FR" sz="1900" i="1" dirty="0">
                <a:solidFill>
                  <a:srgbClr val="000000"/>
                </a:solidFill>
                <a:latin typeface="Times New Roman" panose="02020603050405020304" pitchFamily="18" charset="0"/>
                <a:cs typeface="Times New Roman" panose="02020603050405020304" pitchFamily="18" charset="0"/>
              </a:rPr>
              <a:t> me </a:t>
            </a:r>
            <a:r>
              <a:rPr lang="fr-FR" sz="1900" i="1" dirty="0" err="1">
                <a:solidFill>
                  <a:srgbClr val="000000"/>
                </a:solidFill>
                <a:latin typeface="Times New Roman" panose="02020603050405020304" pitchFamily="18" charset="0"/>
                <a:cs typeface="Times New Roman" panose="02020603050405020304" pitchFamily="18" charset="0"/>
              </a:rPr>
              <a:t>with</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much</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subtlety</a:t>
            </a:r>
            <a:r>
              <a:rPr lang="fr-FR" sz="1900" i="1" dirty="0">
                <a:solidFill>
                  <a:srgbClr val="000000"/>
                </a:solidFill>
                <a:latin typeface="Times New Roman" panose="02020603050405020304" pitchFamily="18" charset="0"/>
                <a:cs typeface="Times New Roman" panose="02020603050405020304" pitchFamily="18" charset="0"/>
              </a:rPr>
              <a:t>. It </a:t>
            </a:r>
            <a:r>
              <a:rPr lang="fr-FR" sz="1900" i="1" dirty="0" err="1">
                <a:solidFill>
                  <a:srgbClr val="000000"/>
                </a:solidFill>
                <a:latin typeface="Times New Roman" panose="02020603050405020304" pitchFamily="18" charset="0"/>
                <a:cs typeface="Times New Roman" panose="02020603050405020304" pitchFamily="18" charset="0"/>
              </a:rPr>
              <a:t>is</a:t>
            </a:r>
            <a:r>
              <a:rPr lang="fr-FR" sz="1900" i="1" dirty="0">
                <a:solidFill>
                  <a:srgbClr val="000000"/>
                </a:solidFill>
                <a:latin typeface="Times New Roman" panose="02020603050405020304" pitchFamily="18" charset="0"/>
                <a:cs typeface="Times New Roman" panose="02020603050405020304" pitchFamily="18" charset="0"/>
              </a:rPr>
              <a:t> not the habit of </a:t>
            </a:r>
            <a:r>
              <a:rPr lang="fr-FR" sz="1900" i="1" dirty="0" err="1">
                <a:solidFill>
                  <a:srgbClr val="000000"/>
                </a:solidFill>
                <a:latin typeface="Times New Roman" panose="02020603050405020304" pitchFamily="18" charset="0"/>
                <a:cs typeface="Times New Roman" panose="02020603050405020304" pitchFamily="18" charset="0"/>
              </a:rPr>
              <a:t>my</a:t>
            </a:r>
            <a:r>
              <a:rPr lang="fr-FR" sz="1900" i="1" dirty="0">
                <a:solidFill>
                  <a:srgbClr val="000000"/>
                </a:solidFill>
                <a:latin typeface="Times New Roman" panose="02020603050405020304" pitchFamily="18" charset="0"/>
                <a:cs typeface="Times New Roman" panose="02020603050405020304" pitchFamily="18" charset="0"/>
              </a:rPr>
              <a:t> country to use </a:t>
            </a:r>
            <a:r>
              <a:rPr lang="fr-FR" sz="1900" i="1" dirty="0" err="1">
                <a:solidFill>
                  <a:srgbClr val="000000"/>
                </a:solidFill>
                <a:latin typeface="Times New Roman" panose="02020603050405020304" pitchFamily="18" charset="0"/>
                <a:cs typeface="Times New Roman" panose="02020603050405020304" pitchFamily="18" charset="0"/>
              </a:rPr>
              <a:t>silk</a:t>
            </a:r>
            <a:r>
              <a:rPr lang="fr-FR" sz="1900" i="1" dirty="0">
                <a:solidFill>
                  <a:srgbClr val="000000"/>
                </a:solidFill>
                <a:latin typeface="Times New Roman" panose="02020603050405020304" pitchFamily="18" charset="0"/>
                <a:cs typeface="Times New Roman" panose="02020603050405020304" pitchFamily="18" charset="0"/>
              </a:rPr>
              <a:t> threads. </a:t>
            </a:r>
            <a:r>
              <a:rPr lang="fr-FR" sz="1900" i="1" dirty="0" err="1">
                <a:solidFill>
                  <a:srgbClr val="000000"/>
                </a:solidFill>
                <a:latin typeface="Times New Roman" panose="02020603050405020304" pitchFamily="18" charset="0"/>
                <a:cs typeface="Times New Roman" panose="02020603050405020304" pitchFamily="18" charset="0"/>
              </a:rPr>
              <a:t>We</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were</a:t>
            </a:r>
            <a:r>
              <a:rPr lang="fr-FR" sz="1900" i="1" dirty="0">
                <a:solidFill>
                  <a:srgbClr val="000000"/>
                </a:solidFill>
                <a:latin typeface="Times New Roman" panose="02020603050405020304" pitchFamily="18" charset="0"/>
                <a:cs typeface="Times New Roman" panose="02020603050405020304" pitchFamily="18" charset="0"/>
              </a:rPr>
              <a:t> not </a:t>
            </a:r>
            <a:r>
              <a:rPr lang="fr-FR" sz="1900" i="1" dirty="0" err="1">
                <a:solidFill>
                  <a:srgbClr val="000000"/>
                </a:solidFill>
                <a:latin typeface="Times New Roman" panose="02020603050405020304" pitchFamily="18" charset="0"/>
                <a:cs typeface="Times New Roman" panose="02020603050405020304" pitchFamily="18" charset="0"/>
              </a:rPr>
              <a:t>raised</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with</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figs</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mead</a:t>
            </a:r>
            <a:r>
              <a:rPr lang="fr-FR" sz="1900" i="1" dirty="0">
                <a:solidFill>
                  <a:srgbClr val="000000"/>
                </a:solidFill>
                <a:latin typeface="Times New Roman" panose="02020603050405020304" pitchFamily="18" charset="0"/>
                <a:cs typeface="Times New Roman" panose="02020603050405020304" pitchFamily="18" charset="0"/>
              </a:rPr>
              <a:t> (drink of </a:t>
            </a:r>
            <a:r>
              <a:rPr lang="fr-FR" sz="1900" i="1" dirty="0" err="1">
                <a:solidFill>
                  <a:srgbClr val="000000"/>
                </a:solidFill>
                <a:latin typeface="Times New Roman" panose="02020603050405020304" pitchFamily="18" charset="0"/>
                <a:cs typeface="Times New Roman" panose="02020603050405020304" pitchFamily="18" charset="0"/>
              </a:rPr>
              <a:t>honey</a:t>
            </a:r>
            <a:r>
              <a:rPr lang="fr-FR" sz="1900" i="1" dirty="0">
                <a:solidFill>
                  <a:srgbClr val="000000"/>
                </a:solidFill>
                <a:latin typeface="Times New Roman" panose="02020603050405020304" pitchFamily="18" charset="0"/>
                <a:cs typeface="Times New Roman" panose="02020603050405020304" pitchFamily="18" charset="0"/>
              </a:rPr>
              <a:t>), or fine </a:t>
            </a:r>
            <a:r>
              <a:rPr lang="fr-FR" sz="1900" i="1" dirty="0" err="1">
                <a:solidFill>
                  <a:srgbClr val="000000"/>
                </a:solidFill>
                <a:latin typeface="Times New Roman" panose="02020603050405020304" pitchFamily="18" charset="0"/>
                <a:cs typeface="Times New Roman" panose="02020603050405020304" pitchFamily="18" charset="0"/>
              </a:rPr>
              <a:t>bread</a:t>
            </a:r>
            <a:r>
              <a:rPr lang="fr-FR" sz="1900" i="1" dirty="0">
                <a:solidFill>
                  <a:srgbClr val="000000"/>
                </a:solidFill>
                <a:latin typeface="Times New Roman" panose="02020603050405020304" pitchFamily="18" charset="0"/>
                <a:cs typeface="Times New Roman" panose="02020603050405020304" pitchFamily="18" charset="0"/>
              </a:rPr>
              <a:t>; but </a:t>
            </a:r>
            <a:r>
              <a:rPr lang="fr-FR" sz="1900" i="1" dirty="0" err="1">
                <a:solidFill>
                  <a:srgbClr val="000000"/>
                </a:solidFill>
                <a:latin typeface="Times New Roman" panose="02020603050405020304" pitchFamily="18" charset="0"/>
                <a:cs typeface="Times New Roman" panose="02020603050405020304" pitchFamily="18" charset="0"/>
              </a:rPr>
              <a:t>with</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cheese</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milk</a:t>
            </a:r>
            <a:r>
              <a:rPr lang="fr-FR" sz="1900" i="1" dirty="0">
                <a:solidFill>
                  <a:srgbClr val="000000"/>
                </a:solidFill>
                <a:latin typeface="Times New Roman" panose="02020603050405020304" pitchFamily="18" charset="0"/>
                <a:cs typeface="Times New Roman" panose="02020603050405020304" pitchFamily="18" charset="0"/>
              </a:rPr>
              <a:t>, and </a:t>
            </a:r>
            <a:r>
              <a:rPr lang="fr-FR" sz="1900" i="1" dirty="0" err="1">
                <a:solidFill>
                  <a:srgbClr val="000000"/>
                </a:solidFill>
                <a:latin typeface="Times New Roman" panose="02020603050405020304" pitchFamily="18" charset="0"/>
                <a:cs typeface="Times New Roman" panose="02020603050405020304" pitchFamily="18" charset="0"/>
              </a:rPr>
              <a:t>oat</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bread</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this</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is</a:t>
            </a:r>
            <a:r>
              <a:rPr lang="fr-FR" sz="1900" i="1" dirty="0">
                <a:solidFill>
                  <a:srgbClr val="000000"/>
                </a:solidFill>
                <a:latin typeface="Times New Roman" panose="02020603050405020304" pitchFamily="18" charset="0"/>
                <a:cs typeface="Times New Roman" panose="02020603050405020304" pitchFamily="18" charset="0"/>
              </a:rPr>
              <a:t> not </a:t>
            </a:r>
            <a:r>
              <a:rPr lang="fr-FR" sz="1900" i="1" dirty="0" err="1">
                <a:solidFill>
                  <a:srgbClr val="000000"/>
                </a:solidFill>
                <a:latin typeface="Times New Roman" panose="02020603050405020304" pitchFamily="18" charset="0"/>
                <a:cs typeface="Times New Roman" panose="02020603050405020304" pitchFamily="18" charset="0"/>
              </a:rPr>
              <a:t>what</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makes</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refined</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young</a:t>
            </a:r>
            <a:r>
              <a:rPr lang="fr-FR" sz="1900" i="1" dirty="0">
                <a:solidFill>
                  <a:srgbClr val="000000"/>
                </a:solidFill>
                <a:latin typeface="Times New Roman" panose="02020603050405020304" pitchFamily="18" charset="0"/>
                <a:cs typeface="Times New Roman" panose="02020603050405020304" pitchFamily="18" charset="0"/>
              </a:rPr>
              <a:t> men. </a:t>
            </a:r>
            <a:r>
              <a:rPr lang="fr-FR" sz="1900" i="1" dirty="0" err="1">
                <a:solidFill>
                  <a:srgbClr val="000000"/>
                </a:solidFill>
                <a:latin typeface="Times New Roman" panose="02020603050405020304" pitchFamily="18" charset="0"/>
                <a:cs typeface="Times New Roman" panose="02020603050405020304" pitchFamily="18" charset="0"/>
              </a:rPr>
              <a:t>What</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we</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received</a:t>
            </a:r>
            <a:r>
              <a:rPr lang="fr-FR" sz="1900" i="1" dirty="0">
                <a:solidFill>
                  <a:srgbClr val="000000"/>
                </a:solidFill>
                <a:latin typeface="Times New Roman" panose="02020603050405020304" pitchFamily="18" charset="0"/>
                <a:cs typeface="Times New Roman" panose="02020603050405020304" pitchFamily="18" charset="0"/>
              </a:rPr>
              <a:t> in </a:t>
            </a:r>
            <a:r>
              <a:rPr lang="fr-FR" sz="1900" i="1" dirty="0" err="1">
                <a:solidFill>
                  <a:srgbClr val="000000"/>
                </a:solidFill>
                <a:latin typeface="Times New Roman" panose="02020603050405020304" pitchFamily="18" charset="0"/>
                <a:cs typeface="Times New Roman" panose="02020603050405020304" pitchFamily="18" charset="0"/>
              </a:rPr>
              <a:t>our</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youth</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stays</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with</a:t>
            </a:r>
            <a:r>
              <a:rPr lang="fr-FR" sz="1900" i="1" dirty="0">
                <a:solidFill>
                  <a:srgbClr val="000000"/>
                </a:solidFill>
                <a:latin typeface="Times New Roman" panose="02020603050405020304" pitchFamily="18" charset="0"/>
                <a:cs typeface="Times New Roman" panose="02020603050405020304" pitchFamily="18" charset="0"/>
              </a:rPr>
              <a:t> us </a:t>
            </a:r>
            <a:r>
              <a:rPr lang="fr-FR" sz="1900" i="1" dirty="0" err="1">
                <a:solidFill>
                  <a:srgbClr val="000000"/>
                </a:solidFill>
                <a:latin typeface="Times New Roman" panose="02020603050405020304" pitchFamily="18" charset="0"/>
                <a:cs typeface="Times New Roman" panose="02020603050405020304" pitchFamily="18" charset="0"/>
              </a:rPr>
              <a:t>until</a:t>
            </a:r>
            <a:r>
              <a:rPr lang="fr-FR" sz="1900" i="1" dirty="0">
                <a:solidFill>
                  <a:srgbClr val="000000"/>
                </a:solidFill>
                <a:latin typeface="Times New Roman" panose="02020603050405020304" pitchFamily="18" charset="0"/>
                <a:cs typeface="Times New Roman" panose="02020603050405020304" pitchFamily="18" charset="0"/>
              </a:rPr>
              <a:t> the end of </a:t>
            </a:r>
            <a:r>
              <a:rPr lang="fr-FR" sz="1900" i="1" dirty="0" err="1">
                <a:solidFill>
                  <a:srgbClr val="000000"/>
                </a:solidFill>
                <a:latin typeface="Times New Roman" panose="02020603050405020304" pitchFamily="18" charset="0"/>
                <a:cs typeface="Times New Roman" panose="02020603050405020304" pitchFamily="18" charset="0"/>
              </a:rPr>
              <a:t>our</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days</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Compared</a:t>
            </a:r>
            <a:r>
              <a:rPr lang="fr-FR" sz="1900" i="1" dirty="0">
                <a:solidFill>
                  <a:srgbClr val="000000"/>
                </a:solidFill>
                <a:latin typeface="Times New Roman" panose="02020603050405020304" pitchFamily="18" charset="0"/>
                <a:cs typeface="Times New Roman" panose="02020603050405020304" pitchFamily="18" charset="0"/>
              </a:rPr>
              <a:t> to </a:t>
            </a:r>
            <a:r>
              <a:rPr lang="fr-FR" sz="1900" i="1" dirty="0" err="1">
                <a:solidFill>
                  <a:srgbClr val="000000"/>
                </a:solidFill>
                <a:latin typeface="Times New Roman" panose="02020603050405020304" pitchFamily="18" charset="0"/>
                <a:cs typeface="Times New Roman" panose="02020603050405020304" pitchFamily="18" charset="0"/>
              </a:rPr>
              <a:t>delicate</a:t>
            </a:r>
            <a:r>
              <a:rPr lang="fr-FR" sz="1900" i="1" dirty="0">
                <a:solidFill>
                  <a:srgbClr val="000000"/>
                </a:solidFill>
                <a:latin typeface="Times New Roman" panose="02020603050405020304" pitchFamily="18" charset="0"/>
                <a:cs typeface="Times New Roman" panose="02020603050405020304" pitchFamily="18" charset="0"/>
              </a:rPr>
              <a:t>, clean people, </a:t>
            </a:r>
            <a:r>
              <a:rPr lang="fr-FR" sz="1900" i="1" dirty="0" err="1">
                <a:solidFill>
                  <a:srgbClr val="000000"/>
                </a:solidFill>
                <a:latin typeface="Times New Roman" panose="02020603050405020304" pitchFamily="18" charset="0"/>
                <a:cs typeface="Times New Roman" panose="02020603050405020304" pitchFamily="18" charset="0"/>
              </a:rPr>
              <a:t>superiorly</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refined</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we</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appear</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coarse</a:t>
            </a:r>
            <a:r>
              <a:rPr lang="fr-FR" sz="1900" i="1" dirty="0">
                <a:solidFill>
                  <a:srgbClr val="000000"/>
                </a:solidFill>
                <a:latin typeface="Times New Roman" panose="02020603050405020304" pitchFamily="18" charset="0"/>
                <a:cs typeface="Times New Roman" panose="02020603050405020304" pitchFamily="18" charset="0"/>
              </a:rPr>
              <a:t>. And </a:t>
            </a:r>
            <a:r>
              <a:rPr lang="fr-FR" sz="1900" i="1" dirty="0" err="1">
                <a:solidFill>
                  <a:srgbClr val="000000"/>
                </a:solidFill>
                <a:latin typeface="Times New Roman" panose="02020603050405020304" pitchFamily="18" charset="0"/>
                <a:cs typeface="Times New Roman" panose="02020603050405020304" pitchFamily="18" charset="0"/>
              </a:rPr>
              <a:t>we</a:t>
            </a:r>
            <a:r>
              <a:rPr lang="fr-FR" sz="1900" i="1" dirty="0">
                <a:solidFill>
                  <a:srgbClr val="000000"/>
                </a:solidFill>
                <a:latin typeface="Times New Roman" panose="02020603050405020304" pitchFamily="18" charset="0"/>
                <a:cs typeface="Times New Roman" panose="02020603050405020304" pitchFamily="18" charset="0"/>
              </a:rPr>
              <a:t> do not </a:t>
            </a:r>
            <a:r>
              <a:rPr lang="fr-FR" sz="1900" i="1" dirty="0" err="1">
                <a:solidFill>
                  <a:srgbClr val="000000"/>
                </a:solidFill>
                <a:latin typeface="Times New Roman" panose="02020603050405020304" pitchFamily="18" charset="0"/>
                <a:cs typeface="Times New Roman" panose="02020603050405020304" pitchFamily="18" charset="0"/>
              </a:rPr>
              <a:t>understand</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well</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those</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raised</a:t>
            </a:r>
            <a:r>
              <a:rPr lang="fr-FR" sz="1900" i="1" dirty="0">
                <a:solidFill>
                  <a:srgbClr val="000000"/>
                </a:solidFill>
                <a:latin typeface="Times New Roman" panose="02020603050405020304" pitchFamily="18" charset="0"/>
                <a:cs typeface="Times New Roman" panose="02020603050405020304" pitchFamily="18" charset="0"/>
              </a:rPr>
              <a:t> in </a:t>
            </a:r>
            <a:r>
              <a:rPr lang="fr-FR" sz="1900" i="1" dirty="0" err="1">
                <a:solidFill>
                  <a:srgbClr val="000000"/>
                </a:solidFill>
                <a:latin typeface="Times New Roman" panose="02020603050405020304" pitchFamily="18" charset="0"/>
                <a:cs typeface="Times New Roman" panose="02020603050405020304" pitchFamily="18" charset="0"/>
              </a:rPr>
              <a:t>silk</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garments</a:t>
            </a:r>
            <a:r>
              <a:rPr lang="fr-FR" sz="1900" i="1" dirty="0">
                <a:solidFill>
                  <a:srgbClr val="000000"/>
                </a:solidFill>
                <a:latin typeface="Times New Roman" panose="02020603050405020304" pitchFamily="18" charset="0"/>
                <a:cs typeface="Times New Roman" panose="02020603050405020304" pitchFamily="18" charset="0"/>
              </a:rPr>
              <a:t> and by the hands of </a:t>
            </a:r>
            <a:r>
              <a:rPr lang="fr-FR" sz="1900" i="1" dirty="0" err="1">
                <a:solidFill>
                  <a:srgbClr val="000000"/>
                </a:solidFill>
                <a:latin typeface="Times New Roman" panose="02020603050405020304" pitchFamily="18" charset="0"/>
                <a:cs typeface="Times New Roman" panose="02020603050405020304" pitchFamily="18" charset="0"/>
              </a:rPr>
              <a:t>women</a:t>
            </a:r>
            <a:r>
              <a:rPr lang="fr-FR" sz="1900" dirty="0">
                <a:solidFill>
                  <a:srgbClr val="000000"/>
                </a:solidFill>
                <a:latin typeface="Times New Roman" panose="02020603050405020304" pitchFamily="18" charset="0"/>
                <a:cs typeface="Times New Roman" panose="02020603050405020304" pitchFamily="18" charset="0"/>
              </a:rPr>
              <a:t>." </a:t>
            </a:r>
          </a:p>
          <a:p>
            <a:r>
              <a:rPr lang="en-US" sz="1900" dirty="0">
                <a:effectLst/>
                <a:latin typeface="Times New Roman" panose="02020603050405020304" pitchFamily="18" charset="0"/>
                <a:ea typeface="Calibri" panose="020F0502020204030204" pitchFamily="34" charset="0"/>
              </a:rPr>
              <a:t>He was a coarse and superstitious empiricist, an alchemist, and a public astrologer, a megalomaniac wanderer</a:t>
            </a:r>
            <a:endParaRPr lang="fr-FR" sz="1900" dirty="0">
              <a:solidFill>
                <a:srgbClr val="000000"/>
              </a:solidFill>
              <a:latin typeface="Times New Roman" panose="02020603050405020304" pitchFamily="18" charset="0"/>
              <a:cs typeface="Times New Roman" panose="02020603050405020304" pitchFamily="18" charset="0"/>
            </a:endParaRPr>
          </a:p>
          <a:p>
            <a:r>
              <a:rPr lang="fr-FR" sz="1900" dirty="0">
                <a:solidFill>
                  <a:srgbClr val="000000"/>
                </a:solidFill>
                <a:latin typeface="Times New Roman" panose="02020603050405020304" pitchFamily="18" charset="0"/>
                <a:ea typeface="Superclarendon" charset="0"/>
                <a:cs typeface="Times New Roman" panose="02020603050405020304" pitchFamily="18" charset="0"/>
              </a:rPr>
              <a:t>1527: Professor of </a:t>
            </a:r>
            <a:r>
              <a:rPr lang="fr-FR" sz="1900" dirty="0" err="1">
                <a:solidFill>
                  <a:srgbClr val="000000"/>
                </a:solidFill>
                <a:latin typeface="Times New Roman" panose="02020603050405020304" pitchFamily="18" charset="0"/>
                <a:ea typeface="Superclarendon" charset="0"/>
                <a:cs typeface="Times New Roman" panose="02020603050405020304" pitchFamily="18" charset="0"/>
              </a:rPr>
              <a:t>Medicine</a:t>
            </a:r>
            <a:r>
              <a:rPr lang="fr-FR" sz="1900" dirty="0">
                <a:solidFill>
                  <a:srgbClr val="000000"/>
                </a:solidFill>
                <a:latin typeface="Times New Roman" panose="02020603050405020304" pitchFamily="18" charset="0"/>
                <a:ea typeface="Superclarendon" charset="0"/>
                <a:cs typeface="Times New Roman" panose="02020603050405020304" pitchFamily="18" charset="0"/>
              </a:rPr>
              <a:t> in Basel : « </a:t>
            </a:r>
            <a:r>
              <a:rPr lang="en-US" sz="1800" i="1" dirty="0">
                <a:effectLst/>
                <a:latin typeface="Times New Roman" panose="02020603050405020304" pitchFamily="18" charset="0"/>
                <a:ea typeface="Calibri" panose="020F0502020204030204" pitchFamily="34" charset="0"/>
              </a:rPr>
              <a:t>At the dawn of this year 1527, when Europe is shaken by immense intellectual currents, where science and knowledge are quivering under the pressure of new thoughts heralding great moments to come, I say, remaining true to my tradition and the rules I have set for myself, you should not expect from me a lesson in conformity.</a:t>
            </a:r>
            <a:r>
              <a:rPr lang="fr-FR" sz="1600" i="1" dirty="0">
                <a:effectLst/>
              </a:rPr>
              <a:t> </a:t>
            </a:r>
            <a:r>
              <a:rPr lang="en-US" sz="1800" i="1" dirty="0">
                <a:effectLst/>
                <a:latin typeface="Times New Roman" panose="02020603050405020304" pitchFamily="18" charset="0"/>
                <a:ea typeface="Calibri" panose="020F0502020204030204" pitchFamily="34" charset="0"/>
              </a:rPr>
              <a:t>And now, let us together cast into the purifying fire the nonsense, bookish meditations of Galen and Avicenna</a:t>
            </a:r>
            <a:r>
              <a:rPr lang="fr-FR" sz="1600" i="1" dirty="0">
                <a:effectLst/>
              </a:rPr>
              <a:t> !! » </a:t>
            </a:r>
            <a:endParaRPr lang="fr-FR" sz="1900" i="1" dirty="0">
              <a:solidFill>
                <a:srgbClr val="000000"/>
              </a:solidFill>
              <a:latin typeface="Times New Roman" panose="02020603050405020304" pitchFamily="18" charset="0"/>
              <a:ea typeface="Superclarendon" charset="0"/>
              <a:cs typeface="Times New Roman" panose="02020603050405020304" pitchFamily="18" charset="0"/>
            </a:endParaRPr>
          </a:p>
          <a:p>
            <a:pPr marL="0" indent="0">
              <a:buNone/>
            </a:pPr>
            <a:r>
              <a:rPr lang="fr-FR" sz="1900" dirty="0">
                <a:solidFill>
                  <a:srgbClr val="000000"/>
                </a:solidFill>
                <a:latin typeface="Times New Roman" panose="02020603050405020304" pitchFamily="18" charset="0"/>
                <a:ea typeface="Superclarendon" charset="0"/>
                <a:cs typeface="Times New Roman" panose="02020603050405020304" pitchFamily="18" charset="0"/>
              </a:rPr>
              <a:t> « </a:t>
            </a:r>
            <a:r>
              <a:rPr lang="fr-FR" sz="1900" i="1" dirty="0">
                <a:solidFill>
                  <a:srgbClr val="000000"/>
                </a:solidFill>
                <a:latin typeface="Times New Roman" panose="02020603050405020304" pitchFamily="18" charset="0"/>
                <a:cs typeface="Times New Roman" panose="02020603050405020304" pitchFamily="18" charset="0"/>
              </a:rPr>
              <a:t>Vous n'attendez pas de moi une leçon de conformisme, et vous avez raison! Maintenant, tous ensemble allons jeter au feu purificateur, les élucubrations livresques de Galien et d'Avicenne! </a:t>
            </a:r>
            <a:r>
              <a:rPr lang="fr-FR" sz="1900" dirty="0">
                <a:solidFill>
                  <a:srgbClr val="000000"/>
                </a:solidFill>
                <a:latin typeface="Times New Roman" panose="02020603050405020304" pitchFamily="18" charset="0"/>
                <a:cs typeface="Times New Roman" panose="02020603050405020304" pitchFamily="18" charset="0"/>
              </a:rPr>
              <a:t>»</a:t>
            </a:r>
            <a:endParaRPr lang="el-GR" sz="1900" dirty="0">
              <a:solidFill>
                <a:srgbClr val="000000"/>
              </a:solidFill>
              <a:latin typeface="Times New Roman" panose="02020603050405020304" pitchFamily="18" charset="0"/>
              <a:ea typeface="Superclarendon" charset="0"/>
              <a:cs typeface="Times New Roman" panose="02020603050405020304" pitchFamily="18" charset="0"/>
            </a:endParaRPr>
          </a:p>
          <a:p>
            <a:endParaRPr lang="fr-FR" sz="3200" dirty="0">
              <a:latin typeface="Superclarendon" charset="0"/>
              <a:ea typeface="Superclarendon" charset="0"/>
              <a:cs typeface="Superclarendon" charset="0"/>
            </a:endParaRPr>
          </a:p>
        </p:txBody>
      </p:sp>
    </p:spTree>
    <p:extLst>
      <p:ext uri="{BB962C8B-B14F-4D97-AF65-F5344CB8AC3E}">
        <p14:creationId xmlns:p14="http://schemas.microsoft.com/office/powerpoint/2010/main" val="14006831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aracelsus by Robert Thom - Art Print-B058715179x">
            <a:extLst>
              <a:ext uri="{FF2B5EF4-FFF2-40B4-BE49-F238E27FC236}">
                <a16:creationId xmlns:a16="http://schemas.microsoft.com/office/drawing/2014/main" id="{4165EDC7-5932-CD15-36B1-648619C27BF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88464" y="883052"/>
            <a:ext cx="7415072" cy="5091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6343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972273" y="1585732"/>
            <a:ext cx="6111433" cy="4992868"/>
          </a:xfrm>
        </p:spPr>
        <p:txBody>
          <a:bodyPr>
            <a:normAutofit fontScale="32500" lnSpcReduction="20000"/>
          </a:bodyPr>
          <a:lstStyle/>
          <a:p>
            <a:pPr>
              <a:lnSpc>
                <a:spcPct val="120000"/>
              </a:lnSpc>
            </a:pPr>
            <a:r>
              <a:rPr lang="en-US" sz="4900" b="1" dirty="0">
                <a:effectLst/>
                <a:latin typeface="Times New Roman" panose="02020603050405020304" pitchFamily="18" charset="0"/>
                <a:ea typeface="Calibri" panose="020F0502020204030204" pitchFamily="34" charset="0"/>
                <a:cs typeface="Times New Roman" panose="02020603050405020304" pitchFamily="18" charset="0"/>
              </a:rPr>
              <a:t>His elevated view of his profession drove him to dedicate</a:t>
            </a:r>
            <a:br>
              <a:rPr lang="en-US" sz="4900" b="1" dirty="0">
                <a:effectLst/>
                <a:latin typeface="Times New Roman" panose="02020603050405020304" pitchFamily="18" charset="0"/>
                <a:ea typeface="Calibri" panose="020F0502020204030204" pitchFamily="34" charset="0"/>
                <a:cs typeface="Times New Roman" panose="02020603050405020304" pitchFamily="18" charset="0"/>
              </a:rPr>
            </a:br>
            <a:r>
              <a:rPr lang="en-US" sz="4900" b="1" dirty="0">
                <a:effectLst/>
                <a:latin typeface="Times New Roman" panose="02020603050405020304" pitchFamily="18" charset="0"/>
                <a:ea typeface="Calibri" panose="020F0502020204030204" pitchFamily="34" charset="0"/>
                <a:cs typeface="Times New Roman" panose="02020603050405020304" pitchFamily="18" charset="0"/>
              </a:rPr>
              <a:t> himself tirelessly to his patients during the plague epidemic of 1534 in Vorarlberg and Tyrol</a:t>
            </a:r>
            <a:endParaRPr lang="fr-FR" sz="4900" b="1"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pPr>
            <a:r>
              <a:rPr lang="en-US" sz="4900" b="1" dirty="0">
                <a:effectLst/>
                <a:latin typeface="Times New Roman" panose="02020603050405020304" pitchFamily="18" charset="0"/>
                <a:ea typeface="Calibri" panose="020F0502020204030204" pitchFamily="34" charset="0"/>
                <a:cs typeface="Times New Roman" panose="02020603050405020304" pitchFamily="18" charset="0"/>
              </a:rPr>
              <a:t>Breaking with tradition, he taught and wrote his books in German rather than Latin, and admitted barber-surgeons into his classes</a:t>
            </a:r>
          </a:p>
          <a:p>
            <a:pPr>
              <a:lnSpc>
                <a:spcPct val="120000"/>
              </a:lnSpc>
            </a:pPr>
            <a:r>
              <a:rPr lang="en-US" sz="4900" b="1" dirty="0">
                <a:effectLst/>
                <a:latin typeface="Times New Roman" panose="02020603050405020304" pitchFamily="18" charset="0"/>
                <a:ea typeface="Calibri" panose="020F0502020204030204" pitchFamily="34" charset="0"/>
                <a:cs typeface="Times New Roman" panose="02020603050405020304" pitchFamily="18" charset="0"/>
              </a:rPr>
              <a:t>Openly rejecting Galenic tradition, Paracelsus dismissed the old belief that diseases stem from imbalances in humors, emphasizing the role of external factors. His theories form a surprising framework that combines medicine, philosophy, alchemy, occultism, and astrology.</a:t>
            </a:r>
            <a:endParaRPr lang="fr-FR" sz="49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fr-FR" sz="4900" b="1" dirty="0">
                <a:solidFill>
                  <a:srgbClr val="000000"/>
                </a:solidFill>
                <a:latin typeface="Times New Roman" panose="02020603050405020304" pitchFamily="18" charset="0"/>
                <a:ea typeface="Baskerville Old Face" charset="0"/>
                <a:cs typeface="Times New Roman" panose="02020603050405020304" pitchFamily="18" charset="0"/>
              </a:rPr>
              <a:t>"</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Very few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doctors</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 have an exact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knowledge</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 of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diseases</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 and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their</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 causes; but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my</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 books are not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written</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 like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those</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 of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other</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doctors</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who</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 have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confined</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themselves</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 to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copying</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Hippocrates</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 and Galen; I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composed</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them</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based</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 on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experience</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which</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is</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 the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greatest</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teacher</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 of all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things</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 and at the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cost</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 of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unflagging</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labor</a:t>
            </a:r>
            <a:r>
              <a:rPr lang="fr-FR" sz="4900" b="1" dirty="0">
                <a:solidFill>
                  <a:srgbClr val="000000"/>
                </a:solidFill>
                <a:latin typeface="Times New Roman" panose="02020603050405020304" pitchFamily="18" charset="0"/>
                <a:ea typeface="Baskerville Old Face" charset="0"/>
                <a:cs typeface="Times New Roman" panose="02020603050405020304" pitchFamily="18" charset="0"/>
              </a:rPr>
              <a:t>."</a:t>
            </a:r>
          </a:p>
          <a:p>
            <a:pPr marL="0" indent="0">
              <a:buNone/>
            </a:pPr>
            <a:r>
              <a:rPr lang="fr-FR" sz="4900" b="1" dirty="0">
                <a:solidFill>
                  <a:srgbClr val="000000"/>
                </a:solidFill>
                <a:latin typeface="Times New Roman" panose="02020603050405020304" pitchFamily="18" charset="0"/>
                <a:ea typeface="Baskerville Old Face" charset="0"/>
                <a:cs typeface="Times New Roman" panose="02020603050405020304" pitchFamily="18" charset="0"/>
              </a:rPr>
              <a:t> </a:t>
            </a:r>
          </a:p>
          <a:p>
            <a:pPr marL="0" indent="0">
              <a:buNone/>
            </a:pPr>
            <a:r>
              <a:rPr lang="fr-FR" sz="4900" b="1" dirty="0">
                <a:solidFill>
                  <a:srgbClr val="000000"/>
                </a:solidFill>
                <a:latin typeface="Times New Roman" panose="02020603050405020304" pitchFamily="18" charset="0"/>
                <a:ea typeface="Baskerville Old Face" charset="0"/>
                <a:cs typeface="Times New Roman" panose="02020603050405020304" pitchFamily="18" charset="0"/>
              </a:rPr>
              <a:t>He </a:t>
            </a:r>
            <a:r>
              <a:rPr lang="fr-FR" sz="4900" b="1" dirty="0" err="1">
                <a:solidFill>
                  <a:srgbClr val="000000"/>
                </a:solidFill>
                <a:latin typeface="Times New Roman" panose="02020603050405020304" pitchFamily="18" charset="0"/>
                <a:ea typeface="Baskerville Old Face" charset="0"/>
                <a:cs typeface="Times New Roman" panose="02020603050405020304" pitchFamily="18" charset="0"/>
              </a:rPr>
              <a:t>advocated</a:t>
            </a:r>
            <a:r>
              <a:rPr lang="fr-FR" sz="4900" b="1" dirty="0">
                <a:solidFill>
                  <a:srgbClr val="000000"/>
                </a:solidFill>
                <a:latin typeface="Times New Roman" panose="02020603050405020304" pitchFamily="18" charset="0"/>
                <a:ea typeface="Baskerville Old Face" charset="0"/>
                <a:cs typeface="Times New Roman" panose="02020603050405020304" pitchFamily="18" charset="0"/>
              </a:rPr>
              <a:t> for </a:t>
            </a:r>
            <a:r>
              <a:rPr lang="fr-FR" sz="4900" b="1" dirty="0" err="1">
                <a:solidFill>
                  <a:srgbClr val="000000"/>
                </a:solidFill>
                <a:latin typeface="Times New Roman" panose="02020603050405020304" pitchFamily="18" charset="0"/>
                <a:ea typeface="Baskerville Old Face" charset="0"/>
                <a:cs typeface="Times New Roman" panose="02020603050405020304" pitchFamily="18" charset="0"/>
              </a:rPr>
              <a:t>clinical</a:t>
            </a:r>
            <a:r>
              <a:rPr lang="fr-FR" sz="4900" b="1" dirty="0">
                <a:solidFill>
                  <a:srgbClr val="000000"/>
                </a:solidFill>
                <a:latin typeface="Times New Roman" panose="02020603050405020304" pitchFamily="18" charset="0"/>
                <a:ea typeface="Baskerville Old Face" charset="0"/>
                <a:cs typeface="Times New Roman" panose="02020603050405020304" pitchFamily="18" charset="0"/>
              </a:rPr>
              <a:t> </a:t>
            </a:r>
            <a:r>
              <a:rPr lang="fr-FR" sz="4900" b="1" dirty="0" err="1">
                <a:solidFill>
                  <a:srgbClr val="000000"/>
                </a:solidFill>
                <a:latin typeface="Times New Roman" panose="02020603050405020304" pitchFamily="18" charset="0"/>
                <a:ea typeface="Baskerville Old Face" charset="0"/>
                <a:cs typeface="Times New Roman" panose="02020603050405020304" pitchFamily="18" charset="0"/>
              </a:rPr>
              <a:t>teaching</a:t>
            </a:r>
            <a:r>
              <a:rPr lang="fr-FR" sz="4900" b="1" dirty="0">
                <a:solidFill>
                  <a:srgbClr val="000000"/>
                </a:solidFill>
                <a:latin typeface="Times New Roman" panose="02020603050405020304" pitchFamily="18" charset="0"/>
                <a:ea typeface="Baskerville Old Face" charset="0"/>
                <a:cs typeface="Times New Roman" panose="02020603050405020304" pitchFamily="18" charset="0"/>
              </a:rPr>
              <a:t>, </a:t>
            </a:r>
            <a:r>
              <a:rPr lang="fr-FR" sz="4900" b="1" dirty="0" err="1">
                <a:solidFill>
                  <a:srgbClr val="000000"/>
                </a:solidFill>
                <a:latin typeface="Times New Roman" panose="02020603050405020304" pitchFamily="18" charset="0"/>
                <a:ea typeface="Baskerville Old Face" charset="0"/>
                <a:cs typeface="Times New Roman" panose="02020603050405020304" pitchFamily="18" charset="0"/>
              </a:rPr>
              <a:t>already</a:t>
            </a:r>
            <a:r>
              <a:rPr lang="fr-FR" sz="4900" b="1" dirty="0">
                <a:solidFill>
                  <a:srgbClr val="000000"/>
                </a:solidFill>
                <a:latin typeface="Times New Roman" panose="02020603050405020304" pitchFamily="18" charset="0"/>
                <a:ea typeface="Baskerville Old Face" charset="0"/>
                <a:cs typeface="Times New Roman" panose="02020603050405020304" pitchFamily="18" charset="0"/>
              </a:rPr>
              <a:t> </a:t>
            </a:r>
            <a:r>
              <a:rPr lang="fr-FR" sz="4900" b="1" dirty="0" err="1">
                <a:solidFill>
                  <a:srgbClr val="000000"/>
                </a:solidFill>
                <a:latin typeface="Times New Roman" panose="02020603050405020304" pitchFamily="18" charset="0"/>
                <a:ea typeface="Baskerville Old Face" charset="0"/>
                <a:cs typeface="Times New Roman" panose="02020603050405020304" pitchFamily="18" charset="0"/>
              </a:rPr>
              <a:t>favored</a:t>
            </a:r>
            <a:r>
              <a:rPr lang="fr-FR" sz="4900" b="1" dirty="0">
                <a:solidFill>
                  <a:srgbClr val="000000"/>
                </a:solidFill>
                <a:latin typeface="Times New Roman" panose="02020603050405020304" pitchFamily="18" charset="0"/>
                <a:ea typeface="Baskerville Old Face" charset="0"/>
                <a:cs typeface="Times New Roman" panose="02020603050405020304" pitchFamily="18" charset="0"/>
              </a:rPr>
              <a:t> by the </a:t>
            </a:r>
            <a:r>
              <a:rPr lang="fr-FR" sz="4900" b="1" dirty="0" err="1">
                <a:solidFill>
                  <a:srgbClr val="000000"/>
                </a:solidFill>
                <a:latin typeface="Times New Roman" panose="02020603050405020304" pitchFamily="18" charset="0"/>
                <a:ea typeface="Baskerville Old Face" charset="0"/>
                <a:cs typeface="Times New Roman" panose="02020603050405020304" pitchFamily="18" charset="0"/>
              </a:rPr>
              <a:t>Arabs</a:t>
            </a:r>
            <a:r>
              <a:rPr lang="fr-FR" sz="4900" b="1" dirty="0">
                <a:solidFill>
                  <a:srgbClr val="000000"/>
                </a:solidFill>
                <a:latin typeface="Times New Roman" panose="02020603050405020304" pitchFamily="18" charset="0"/>
                <a:ea typeface="Baskerville Old Face" charset="0"/>
                <a:cs typeface="Times New Roman" panose="02020603050405020304" pitchFamily="18" charset="0"/>
              </a:rPr>
              <a:t> but </a:t>
            </a:r>
            <a:r>
              <a:rPr lang="fr-FR" sz="4900" b="1" dirty="0" err="1">
                <a:solidFill>
                  <a:srgbClr val="000000"/>
                </a:solidFill>
                <a:latin typeface="Times New Roman" panose="02020603050405020304" pitchFamily="18" charset="0"/>
                <a:ea typeface="Baskerville Old Face" charset="0"/>
                <a:cs typeface="Times New Roman" panose="02020603050405020304" pitchFamily="18" charset="0"/>
              </a:rPr>
              <a:t>practically</a:t>
            </a:r>
            <a:r>
              <a:rPr lang="fr-FR" sz="4900" b="1" dirty="0">
                <a:solidFill>
                  <a:srgbClr val="000000"/>
                </a:solidFill>
                <a:latin typeface="Times New Roman" panose="02020603050405020304" pitchFamily="18" charset="0"/>
                <a:ea typeface="Baskerville Old Face" charset="0"/>
                <a:cs typeface="Times New Roman" panose="02020603050405020304" pitchFamily="18" charset="0"/>
              </a:rPr>
              <a:t> </a:t>
            </a:r>
            <a:r>
              <a:rPr lang="fr-FR" sz="4900" b="1" dirty="0" err="1">
                <a:solidFill>
                  <a:srgbClr val="000000"/>
                </a:solidFill>
                <a:latin typeface="Times New Roman" panose="02020603050405020304" pitchFamily="18" charset="0"/>
                <a:ea typeface="Baskerville Old Face" charset="0"/>
                <a:cs typeface="Times New Roman" panose="02020603050405020304" pitchFamily="18" charset="0"/>
              </a:rPr>
              <a:t>ignored</a:t>
            </a:r>
            <a:r>
              <a:rPr lang="fr-FR" sz="4900" b="1" dirty="0">
                <a:solidFill>
                  <a:srgbClr val="000000"/>
                </a:solidFill>
                <a:latin typeface="Times New Roman" panose="02020603050405020304" pitchFamily="18" charset="0"/>
                <a:ea typeface="Baskerville Old Face" charset="0"/>
                <a:cs typeface="Times New Roman" panose="02020603050405020304" pitchFamily="18" charset="0"/>
              </a:rPr>
              <a:t> in Europe</a:t>
            </a:r>
            <a:endParaRPr lang="fr-FR" sz="4900" dirty="0">
              <a:solidFill>
                <a:srgbClr val="000000"/>
              </a:solidFill>
              <a:latin typeface="Times New Roman" panose="02020603050405020304" pitchFamily="18" charset="0"/>
              <a:ea typeface="Baskerville Old Face" charset="0"/>
              <a:cs typeface="Times New Roman" panose="02020603050405020304" pitchFamily="18" charset="0"/>
            </a:endParaRPr>
          </a:p>
        </p:txBody>
      </p:sp>
      <p:sp>
        <p:nvSpPr>
          <p:cNvPr id="4" name="Titre 3"/>
          <p:cNvSpPr>
            <a:spLocks noGrp="1"/>
          </p:cNvSpPr>
          <p:nvPr>
            <p:ph type="title"/>
          </p:nvPr>
        </p:nvSpPr>
        <p:spPr>
          <a:xfrm>
            <a:off x="1198880" y="515494"/>
            <a:ext cx="5303520" cy="1485900"/>
          </a:xfrm>
        </p:spPr>
        <p:txBody>
          <a:bodyPr>
            <a:normAutofit/>
          </a:bodyPr>
          <a:lstStyle/>
          <a:p>
            <a:pPr algn="ctr"/>
            <a:r>
              <a:rPr lang="fr-FR" dirty="0">
                <a:latin typeface="Times New Roman" panose="02020603050405020304" pitchFamily="18" charset="0"/>
                <a:cs typeface="Times New Roman" panose="02020603050405020304" pitchFamily="18" charset="0"/>
              </a:rPr>
              <a:t>An </a:t>
            </a:r>
            <a:r>
              <a:rPr lang="fr-FR" dirty="0" err="1">
                <a:latin typeface="Times New Roman" panose="02020603050405020304" pitchFamily="18" charset="0"/>
                <a:cs typeface="Times New Roman" panose="02020603050405020304" pitchFamily="18" charset="0"/>
              </a:rPr>
              <a:t>eccentric</a:t>
            </a:r>
            <a:r>
              <a:rPr lang="fr-FR" dirty="0">
                <a:latin typeface="Times New Roman" panose="02020603050405020304" pitchFamily="18" charset="0"/>
                <a:cs typeface="Times New Roman" panose="02020603050405020304" pitchFamily="18" charset="0"/>
              </a:rPr>
              <a:t> reformer </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0507" y="2046666"/>
            <a:ext cx="4693920" cy="2529306"/>
          </a:xfrm>
          <a:prstGeom prst="rect">
            <a:avLst/>
          </a:prstGeom>
        </p:spPr>
      </p:pic>
    </p:spTree>
    <p:extLst>
      <p:ext uri="{BB962C8B-B14F-4D97-AF65-F5344CB8AC3E}">
        <p14:creationId xmlns:p14="http://schemas.microsoft.com/office/powerpoint/2010/main" val="4723079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AC51721-4973-6083-1006-EB5FC512061B}"/>
              </a:ext>
            </a:extLst>
          </p:cNvPr>
          <p:cNvSpPr>
            <a:spLocks noGrp="1"/>
          </p:cNvSpPr>
          <p:nvPr>
            <p:ph idx="1"/>
          </p:nvPr>
        </p:nvSpPr>
        <p:spPr>
          <a:xfrm>
            <a:off x="1562582" y="2095018"/>
            <a:ext cx="9792182" cy="4762982"/>
          </a:xfrm>
        </p:spPr>
        <p:txBody>
          <a:bodyPr>
            <a:normAutofit fontScale="92500" lnSpcReduction="10000"/>
          </a:bodyPr>
          <a:lstStyle/>
          <a:p>
            <a:pPr marL="0" indent="0">
              <a:buNone/>
            </a:pPr>
            <a:endParaRPr lang="fr-FR" dirty="0">
              <a:latin typeface="Times New Roman" panose="02020603050405020304" pitchFamily="18" charset="0"/>
              <a:cs typeface="Times New Roman" panose="02020603050405020304" pitchFamily="18" charset="0"/>
            </a:endParaRPr>
          </a:p>
          <a:p>
            <a:r>
              <a:rPr lang="fr-FR" dirty="0" err="1">
                <a:latin typeface="Times New Roman" panose="02020603050405020304" pitchFamily="18" charset="0"/>
                <a:cs typeface="Times New Roman" panose="02020603050405020304" pitchFamily="18" charset="0"/>
              </a:rPr>
              <a:t>Convinced</a:t>
            </a:r>
            <a:r>
              <a:rPr lang="fr-FR" dirty="0">
                <a:latin typeface="Times New Roman" panose="02020603050405020304" pitchFamily="18" charset="0"/>
                <a:cs typeface="Times New Roman" panose="02020603050405020304" pitchFamily="18" charset="0"/>
              </a:rPr>
              <a:t> of the importance of "</a:t>
            </a:r>
            <a:r>
              <a:rPr lang="fr-FR" b="1" dirty="0" err="1">
                <a:latin typeface="Times New Roman" panose="02020603050405020304" pitchFamily="18" charset="0"/>
                <a:cs typeface="Times New Roman" panose="02020603050405020304" pitchFamily="18" charset="0"/>
              </a:rPr>
              <a:t>alchemy</a:t>
            </a:r>
            <a:r>
              <a:rPr lang="fr-FR" dirty="0">
                <a:latin typeface="Times New Roman" panose="02020603050405020304" pitchFamily="18" charset="0"/>
                <a:cs typeface="Times New Roman" panose="02020603050405020304" pitchFamily="18" charset="0"/>
              </a:rPr>
              <a:t>" in </a:t>
            </a:r>
            <a:r>
              <a:rPr lang="fr-FR" dirty="0" err="1">
                <a:latin typeface="Times New Roman" panose="02020603050405020304" pitchFamily="18" charset="0"/>
                <a:cs typeface="Times New Roman" panose="02020603050405020304" pitchFamily="18" charset="0"/>
              </a:rPr>
              <a:t>pathology</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he</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was</a:t>
            </a:r>
            <a:r>
              <a:rPr lang="fr-FR" dirty="0">
                <a:latin typeface="Times New Roman" panose="02020603050405020304" pitchFamily="18" charset="0"/>
                <a:cs typeface="Times New Roman" panose="02020603050405020304" pitchFamily="18" charset="0"/>
              </a:rPr>
              <a:t> the first to </a:t>
            </a:r>
            <a:r>
              <a:rPr lang="fr-FR" dirty="0" err="1">
                <a:latin typeface="Times New Roman" panose="02020603050405020304" pitchFamily="18" charset="0"/>
                <a:cs typeface="Times New Roman" panose="02020603050405020304" pitchFamily="18" charset="0"/>
              </a:rPr>
              <a:t>attempt</a:t>
            </a:r>
            <a:r>
              <a:rPr lang="fr-FR" dirty="0">
                <a:latin typeface="Times New Roman" panose="02020603050405020304" pitchFamily="18" charset="0"/>
                <a:cs typeface="Times New Roman" panose="02020603050405020304" pitchFamily="18" charset="0"/>
              </a:rPr>
              <a:t> to </a:t>
            </a:r>
            <a:r>
              <a:rPr lang="fr-FR" dirty="0" err="1">
                <a:latin typeface="Times New Roman" panose="02020603050405020304" pitchFamily="18" charset="0"/>
                <a:cs typeface="Times New Roman" panose="02020603050405020304" pitchFamily="18" charset="0"/>
              </a:rPr>
              <a:t>establish</a:t>
            </a:r>
            <a:r>
              <a:rPr lang="fr-FR" dirty="0">
                <a:latin typeface="Times New Roman" panose="02020603050405020304" pitchFamily="18" charset="0"/>
                <a:cs typeface="Times New Roman" panose="02020603050405020304" pitchFamily="18" charset="0"/>
              </a:rPr>
              <a:t> a </a:t>
            </a:r>
            <a:r>
              <a:rPr lang="fr-FR" dirty="0" err="1">
                <a:latin typeface="Times New Roman" panose="02020603050405020304" pitchFamily="18" charset="0"/>
                <a:cs typeface="Times New Roman" panose="02020603050405020304" pitchFamily="18" charset="0"/>
              </a:rPr>
              <a:t>complete</a:t>
            </a:r>
            <a:r>
              <a:rPr lang="fr-FR" dirty="0">
                <a:latin typeface="Times New Roman" panose="02020603050405020304" pitchFamily="18" charset="0"/>
                <a:cs typeface="Times New Roman" panose="02020603050405020304" pitchFamily="18" charset="0"/>
              </a:rPr>
              <a:t> system: "</a:t>
            </a:r>
            <a:r>
              <a:rPr lang="fr-FR" b="1" i="1" dirty="0">
                <a:latin typeface="Times New Roman" panose="02020603050405020304" pitchFamily="18" charset="0"/>
                <a:cs typeface="Times New Roman" panose="02020603050405020304" pitchFamily="18" charset="0"/>
              </a:rPr>
              <a:t>Man </a:t>
            </a:r>
            <a:r>
              <a:rPr lang="fr-FR" b="1" i="1" dirty="0" err="1">
                <a:latin typeface="Times New Roman" panose="02020603050405020304" pitchFamily="18" charset="0"/>
                <a:cs typeface="Times New Roman" panose="02020603050405020304" pitchFamily="18" charset="0"/>
              </a:rPr>
              <a:t>is</a:t>
            </a:r>
            <a:r>
              <a:rPr lang="fr-FR" b="1" i="1" dirty="0">
                <a:latin typeface="Times New Roman" panose="02020603050405020304" pitchFamily="18" charset="0"/>
                <a:cs typeface="Times New Roman" panose="02020603050405020304" pitchFamily="18" charset="0"/>
              </a:rPr>
              <a:t> a </a:t>
            </a:r>
            <a:r>
              <a:rPr lang="fr-FR" b="1" i="1" dirty="0" err="1">
                <a:latin typeface="Times New Roman" panose="02020603050405020304" pitchFamily="18" charset="0"/>
                <a:cs typeface="Times New Roman" panose="02020603050405020304" pitchFamily="18" charset="0"/>
              </a:rPr>
              <a:t>chemical</a:t>
            </a:r>
            <a:r>
              <a:rPr lang="fr-FR" b="1" i="1" dirty="0">
                <a:latin typeface="Times New Roman" panose="02020603050405020304" pitchFamily="18" charset="0"/>
                <a:cs typeface="Times New Roman" panose="02020603050405020304" pitchFamily="18" charset="0"/>
              </a:rPr>
              <a:t> compound; </a:t>
            </a:r>
            <a:r>
              <a:rPr lang="fr-FR" b="1" i="1" dirty="0" err="1">
                <a:latin typeface="Times New Roman" panose="02020603050405020304" pitchFamily="18" charset="0"/>
                <a:cs typeface="Times New Roman" panose="02020603050405020304" pitchFamily="18" charset="0"/>
              </a:rPr>
              <a:t>diseases</a:t>
            </a:r>
            <a:r>
              <a:rPr lang="fr-FR" b="1" i="1" dirty="0">
                <a:latin typeface="Times New Roman" panose="02020603050405020304" pitchFamily="18" charset="0"/>
                <a:cs typeface="Times New Roman" panose="02020603050405020304" pitchFamily="18" charset="0"/>
              </a:rPr>
              <a:t> are </a:t>
            </a:r>
            <a:r>
              <a:rPr lang="fr-FR" b="1" i="1" dirty="0" err="1">
                <a:latin typeface="Times New Roman" panose="02020603050405020304" pitchFamily="18" charset="0"/>
                <a:cs typeface="Times New Roman" panose="02020603050405020304" pitchFamily="18" charset="0"/>
              </a:rPr>
              <a:t>caused</a:t>
            </a:r>
            <a:r>
              <a:rPr lang="fr-FR" b="1" i="1" dirty="0">
                <a:latin typeface="Times New Roman" panose="02020603050405020304" pitchFamily="18" charset="0"/>
                <a:cs typeface="Times New Roman" panose="02020603050405020304" pitchFamily="18" charset="0"/>
              </a:rPr>
              <a:t> by </a:t>
            </a:r>
            <a:r>
              <a:rPr lang="fr-FR" b="1" i="1" dirty="0" err="1">
                <a:latin typeface="Times New Roman" panose="02020603050405020304" pitchFamily="18" charset="0"/>
                <a:cs typeface="Times New Roman" panose="02020603050405020304" pitchFamily="18" charset="0"/>
              </a:rPr>
              <a:t>some</a:t>
            </a:r>
            <a:r>
              <a:rPr lang="fr-FR" b="1" i="1" dirty="0">
                <a:latin typeface="Times New Roman" panose="02020603050405020304" pitchFamily="18" charset="0"/>
                <a:cs typeface="Times New Roman" panose="02020603050405020304" pitchFamily="18" charset="0"/>
              </a:rPr>
              <a:t> </a:t>
            </a:r>
            <a:r>
              <a:rPr lang="fr-FR" b="1" i="1" dirty="0" err="1">
                <a:latin typeface="Times New Roman" panose="02020603050405020304" pitchFamily="18" charset="0"/>
                <a:cs typeface="Times New Roman" panose="02020603050405020304" pitchFamily="18" charset="0"/>
              </a:rPr>
              <a:t>alteration</a:t>
            </a:r>
            <a:r>
              <a:rPr lang="fr-FR" b="1" i="1" dirty="0">
                <a:latin typeface="Times New Roman" panose="02020603050405020304" pitchFamily="18" charset="0"/>
                <a:cs typeface="Times New Roman" panose="02020603050405020304" pitchFamily="18" charset="0"/>
              </a:rPr>
              <a:t> of </a:t>
            </a:r>
            <a:r>
              <a:rPr lang="fr-FR" b="1" i="1" dirty="0" err="1">
                <a:latin typeface="Times New Roman" panose="02020603050405020304" pitchFamily="18" charset="0"/>
                <a:cs typeface="Times New Roman" panose="02020603050405020304" pitchFamily="18" charset="0"/>
              </a:rPr>
              <a:t>this</a:t>
            </a:r>
            <a:r>
              <a:rPr lang="fr-FR" b="1" i="1" dirty="0">
                <a:latin typeface="Times New Roman" panose="02020603050405020304" pitchFamily="18" charset="0"/>
                <a:cs typeface="Times New Roman" panose="02020603050405020304" pitchFamily="18" charset="0"/>
              </a:rPr>
              <a:t> compound: </a:t>
            </a:r>
            <a:r>
              <a:rPr lang="fr-FR" b="1" i="1" dirty="0" err="1">
                <a:latin typeface="Times New Roman" panose="02020603050405020304" pitchFamily="18" charset="0"/>
                <a:cs typeface="Times New Roman" panose="02020603050405020304" pitchFamily="18" charset="0"/>
              </a:rPr>
              <a:t>therefore</a:t>
            </a:r>
            <a:r>
              <a:rPr lang="fr-FR" b="1" i="1" dirty="0">
                <a:latin typeface="Times New Roman" panose="02020603050405020304" pitchFamily="18" charset="0"/>
                <a:cs typeface="Times New Roman" panose="02020603050405020304" pitchFamily="18" charset="0"/>
              </a:rPr>
              <a:t>, </a:t>
            </a:r>
            <a:r>
              <a:rPr lang="fr-FR" b="1" i="1" dirty="0" err="1">
                <a:latin typeface="Times New Roman" panose="02020603050405020304" pitchFamily="18" charset="0"/>
                <a:cs typeface="Times New Roman" panose="02020603050405020304" pitchFamily="18" charset="0"/>
              </a:rPr>
              <a:t>chemical</a:t>
            </a:r>
            <a:r>
              <a:rPr lang="fr-FR" b="1" i="1" dirty="0">
                <a:latin typeface="Times New Roman" panose="02020603050405020304" pitchFamily="18" charset="0"/>
                <a:cs typeface="Times New Roman" panose="02020603050405020304" pitchFamily="18" charset="0"/>
              </a:rPr>
              <a:t> </a:t>
            </a:r>
            <a:r>
              <a:rPr lang="fr-FR" b="1" i="1" dirty="0" err="1">
                <a:latin typeface="Times New Roman" panose="02020603050405020304" pitchFamily="18" charset="0"/>
                <a:cs typeface="Times New Roman" panose="02020603050405020304" pitchFamily="18" charset="0"/>
              </a:rPr>
              <a:t>medicines</a:t>
            </a:r>
            <a:r>
              <a:rPr lang="fr-FR" b="1" i="1" dirty="0">
                <a:latin typeface="Times New Roman" panose="02020603050405020304" pitchFamily="18" charset="0"/>
                <a:cs typeface="Times New Roman" panose="02020603050405020304" pitchFamily="18" charset="0"/>
              </a:rPr>
              <a:t> are </a:t>
            </a:r>
            <a:r>
              <a:rPr lang="fr-FR" b="1" i="1" dirty="0" err="1">
                <a:latin typeface="Times New Roman" panose="02020603050405020304" pitchFamily="18" charset="0"/>
                <a:cs typeface="Times New Roman" panose="02020603050405020304" pitchFamily="18" charset="0"/>
              </a:rPr>
              <a:t>needed</a:t>
            </a:r>
            <a:r>
              <a:rPr lang="fr-FR" b="1" i="1" dirty="0">
                <a:latin typeface="Times New Roman" panose="02020603050405020304" pitchFamily="18" charset="0"/>
                <a:cs typeface="Times New Roman" panose="02020603050405020304" pitchFamily="18" charset="0"/>
              </a:rPr>
              <a:t> to combat </a:t>
            </a:r>
            <a:r>
              <a:rPr lang="fr-FR" b="1" i="1" dirty="0" err="1">
                <a:latin typeface="Times New Roman" panose="02020603050405020304" pitchFamily="18" charset="0"/>
                <a:cs typeface="Times New Roman" panose="02020603050405020304" pitchFamily="18" charset="0"/>
              </a:rPr>
              <a:t>diseases</a:t>
            </a:r>
            <a:r>
              <a:rPr lang="fr-FR" dirty="0">
                <a:latin typeface="Times New Roman" panose="02020603050405020304" pitchFamily="18" charset="0"/>
                <a:cs typeface="Times New Roman" panose="02020603050405020304" pitchFamily="18" charset="0"/>
              </a:rPr>
              <a:t>."</a:t>
            </a:r>
          </a:p>
          <a:p>
            <a:pPr algn="just">
              <a:lnSpc>
                <a:spcPct val="150000"/>
              </a:lnSpc>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He introduced the use of chemical compounds in medicine and provided excellent insights into many medications, including opium, mercury, arsenic, sulfur, and especially antimony (stibium)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In this regard, Paracelsus is a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precursor of modern chemotherapy and homeopathy.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Times New Roman" panose="02020603050405020304" pitchFamily="18" charset="0"/>
                <a:ea typeface="Calibri" panose="020F0502020204030204" pitchFamily="34" charset="0"/>
              </a:rPr>
              <a:t>He developed the use of non-toxic metals in medical treatments, proposing "martial" (iron) medication for anemia</a:t>
            </a:r>
          </a:p>
          <a:p>
            <a:r>
              <a:rPr lang="en-US" sz="1800" b="1" dirty="0">
                <a:effectLst/>
                <a:latin typeface="Times New Roman" panose="02020603050405020304" pitchFamily="18" charset="0"/>
                <a:ea typeface="Calibri" panose="020F0502020204030204" pitchFamily="34" charset="0"/>
              </a:rPr>
              <a:t>He noted the anesthetic properties of ether</a:t>
            </a:r>
            <a:endParaRPr lang="el-GR" dirty="0">
              <a:latin typeface="Times New Roman" panose="02020603050405020304" pitchFamily="18" charset="0"/>
              <a:cs typeface="Times New Roman" panose="02020603050405020304" pitchFamily="18" charset="0"/>
            </a:endParaRPr>
          </a:p>
          <a:p>
            <a:r>
              <a:rPr lang="fr-FR" dirty="0" err="1">
                <a:latin typeface="Times New Roman" panose="02020603050405020304" pitchFamily="18" charset="0"/>
                <a:cs typeface="Times New Roman" panose="02020603050405020304" pitchFamily="18" charset="0"/>
              </a:rPr>
              <a:t>Cretinism</a:t>
            </a:r>
            <a:r>
              <a:rPr lang="fr-FR" dirty="0">
                <a:latin typeface="Times New Roman" panose="02020603050405020304" pitchFamily="18" charset="0"/>
                <a:cs typeface="Times New Roman" panose="02020603050405020304" pitchFamily="18" charset="0"/>
              </a:rPr>
              <a:t> = &gt; </a:t>
            </a:r>
            <a:r>
              <a:rPr lang="fr-FR" dirty="0" err="1">
                <a:latin typeface="Times New Roman" panose="02020603050405020304" pitchFamily="18" charset="0"/>
                <a:cs typeface="Times New Roman" panose="02020603050405020304" pitchFamily="18" charset="0"/>
              </a:rPr>
              <a:t>goiter</a:t>
            </a:r>
            <a:r>
              <a:rPr lang="fr-FR" dirty="0">
                <a:latin typeface="Times New Roman" panose="02020603050405020304" pitchFamily="18" charset="0"/>
                <a:cs typeface="Times New Roman" panose="02020603050405020304" pitchFamily="18" charset="0"/>
              </a:rPr>
              <a:t> (goitre)</a:t>
            </a:r>
          </a:p>
          <a:p>
            <a:r>
              <a:rPr lang="fr-FR" dirty="0" err="1">
                <a:latin typeface="Times New Roman" panose="02020603050405020304" pitchFamily="18" charset="0"/>
                <a:cs typeface="Times New Roman" panose="02020603050405020304" pitchFamily="18" charset="0"/>
              </a:rPr>
              <a:t>Founder</a:t>
            </a:r>
            <a:r>
              <a:rPr lang="fr-FR" dirty="0">
                <a:latin typeface="Times New Roman" panose="02020603050405020304" pitchFamily="18" charset="0"/>
                <a:cs typeface="Times New Roman" panose="02020603050405020304" pitchFamily="18" charset="0"/>
              </a:rPr>
              <a:t> of </a:t>
            </a:r>
            <a:r>
              <a:rPr lang="fr-FR" dirty="0" err="1">
                <a:latin typeface="Times New Roman" panose="02020603050405020304" pitchFamily="18" charset="0"/>
                <a:cs typeface="Times New Roman" panose="02020603050405020304" pitchFamily="18" charset="0"/>
              </a:rPr>
              <a:t>chemotherapy</a:t>
            </a:r>
            <a:r>
              <a:rPr lang="fr-FR"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 Η</a:t>
            </a:r>
            <a:r>
              <a:rPr lang="fr-FR" dirty="0">
                <a:latin typeface="Times New Roman" panose="02020603050405020304" pitchFamily="18" charset="0"/>
                <a:cs typeface="Times New Roman" panose="02020603050405020304" pitchFamily="18" charset="0"/>
              </a:rPr>
              <a:t>g, As, S, Sb, </a:t>
            </a:r>
            <a:r>
              <a:rPr lang="el-GR" dirty="0">
                <a:latin typeface="Times New Roman" panose="02020603050405020304" pitchFamily="18" charset="0"/>
                <a:cs typeface="Times New Roman" panose="02020603050405020304" pitchFamily="18" charset="0"/>
              </a:rPr>
              <a:t>όπιο</a:t>
            </a:r>
            <a:endParaRPr lang="fr-FR" dirty="0">
              <a:latin typeface="Times New Roman" panose="02020603050405020304" pitchFamily="18" charset="0"/>
              <a:cs typeface="Times New Roman" panose="02020603050405020304" pitchFamily="18" charset="0"/>
            </a:endParaRPr>
          </a:p>
          <a:p>
            <a:r>
              <a:rPr lang="en-US" sz="1800" b="1" dirty="0">
                <a:effectLst/>
                <a:latin typeface="Times New Roman" panose="02020603050405020304" pitchFamily="18" charset="0"/>
                <a:ea typeface="Calibri" panose="020F0502020204030204" pitchFamily="34" charset="0"/>
              </a:rPr>
              <a:t>Paracelsus identified silicosis and tuberculosis as occupational diseases</a:t>
            </a:r>
          </a:p>
          <a:p>
            <a:endParaRPr lang="en-US" sz="1800" b="1" dirty="0">
              <a:effectLst/>
              <a:latin typeface="Times New Roman" panose="02020603050405020304" pitchFamily="18" charset="0"/>
              <a:ea typeface="Calibri" panose="020F0502020204030204" pitchFamily="34" charset="0"/>
            </a:endParaRPr>
          </a:p>
          <a:p>
            <a:endParaRPr lang="el-GR" dirty="0">
              <a:latin typeface="Times New Roman" panose="02020603050405020304" pitchFamily="18" charset="0"/>
              <a:cs typeface="Times New Roman" panose="02020603050405020304" pitchFamily="18" charset="0"/>
            </a:endParaRPr>
          </a:p>
          <a:p>
            <a:endParaRPr lang="fr-FR" dirty="0">
              <a:latin typeface="Times New Roman" panose="02020603050405020304" pitchFamily="18" charset="0"/>
              <a:cs typeface="Times New Roman" panose="02020603050405020304" pitchFamily="18" charset="0"/>
            </a:endParaRPr>
          </a:p>
        </p:txBody>
      </p:sp>
      <p:pic>
        <p:nvPicPr>
          <p:cNvPr id="4" name="Espace réservé du contenu 3">
            <a:extLst>
              <a:ext uri="{FF2B5EF4-FFF2-40B4-BE49-F238E27FC236}">
                <a16:creationId xmlns:a16="http://schemas.microsoft.com/office/drawing/2014/main" id="{16504956-8324-F312-B982-FA154D5C964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26097" y="188570"/>
            <a:ext cx="3416300" cy="2247900"/>
          </a:xfrm>
          <a:prstGeom prst="rect">
            <a:avLst/>
          </a:prstGeom>
        </p:spPr>
      </p:pic>
    </p:spTree>
    <p:extLst>
      <p:ext uri="{BB962C8B-B14F-4D97-AF65-F5344CB8AC3E}">
        <p14:creationId xmlns:p14="http://schemas.microsoft.com/office/powerpoint/2010/main" val="27048231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61AFD12-BEA9-8375-BB95-2D4BB0A4F48A}"/>
              </a:ext>
            </a:extLst>
          </p:cNvPr>
          <p:cNvPicPr>
            <a:picLocks noChangeAspect="1"/>
          </p:cNvPicPr>
          <p:nvPr/>
        </p:nvPicPr>
        <p:blipFill>
          <a:blip r:embed="rId2"/>
          <a:stretch>
            <a:fillRect/>
          </a:stretch>
        </p:blipFill>
        <p:spPr>
          <a:xfrm>
            <a:off x="3907693" y="260350"/>
            <a:ext cx="5201138" cy="6501423"/>
          </a:xfrm>
          <a:prstGeom prst="rect">
            <a:avLst/>
          </a:prstGeom>
        </p:spPr>
      </p:pic>
    </p:spTree>
    <p:extLst>
      <p:ext uri="{BB962C8B-B14F-4D97-AF65-F5344CB8AC3E}">
        <p14:creationId xmlns:p14="http://schemas.microsoft.com/office/powerpoint/2010/main" val="11102383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F998DE-40E6-0D15-4B54-9BEFA7A4E866}"/>
              </a:ext>
            </a:extLst>
          </p:cNvPr>
          <p:cNvSpPr>
            <a:spLocks noGrp="1"/>
          </p:cNvSpPr>
          <p:nvPr>
            <p:ph type="title"/>
          </p:nvPr>
        </p:nvSpPr>
        <p:spPr>
          <a:xfrm>
            <a:off x="1072998" y="167640"/>
            <a:ext cx="9601200" cy="1485900"/>
          </a:xfrm>
        </p:spPr>
        <p:txBody>
          <a:bodyPr/>
          <a:lstStyle/>
          <a:p>
            <a:pPr algn="ctr"/>
            <a:r>
              <a:rPr lang="fr-FR" dirty="0">
                <a:latin typeface="Times New Roman" panose="02020603050405020304" pitchFamily="18" charset="0"/>
                <a:cs typeface="Times New Roman" panose="02020603050405020304" pitchFamily="18" charset="0"/>
              </a:rPr>
              <a:t>William Harvey (1578-1657)</a:t>
            </a:r>
          </a:p>
        </p:txBody>
      </p:sp>
      <p:pic>
        <p:nvPicPr>
          <p:cNvPr id="2052" name="Picture 4" descr="Harvey présente le cœur battant d'un petit animal pour exposer sa théorie de la circulation devant le roi Charles Ier, par Ernest Board (1877-1934).">
            <a:extLst>
              <a:ext uri="{FF2B5EF4-FFF2-40B4-BE49-F238E27FC236}">
                <a16:creationId xmlns:a16="http://schemas.microsoft.com/office/drawing/2014/main" id="{7EA2EA29-F630-5E6A-DCE5-C3D7CDB1736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2998" y="1508760"/>
            <a:ext cx="7115032" cy="51816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illiam Harvey">
            <a:extLst>
              <a:ext uri="{FF2B5EF4-FFF2-40B4-BE49-F238E27FC236}">
                <a16:creationId xmlns:a16="http://schemas.microsoft.com/office/drawing/2014/main" id="{5B781FCC-2BF0-7120-687A-174CD84FE7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5948" y="347663"/>
            <a:ext cx="2476500"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3470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5F7C77F-0487-0E99-661F-99A9932F0EBC}"/>
              </a:ext>
            </a:extLst>
          </p:cNvPr>
          <p:cNvSpPr>
            <a:spLocks noGrp="1"/>
          </p:cNvSpPr>
          <p:nvPr>
            <p:ph idx="1"/>
          </p:nvPr>
        </p:nvSpPr>
        <p:spPr>
          <a:xfrm>
            <a:off x="1628774" y="4071937"/>
            <a:ext cx="10329863" cy="2238375"/>
          </a:xfrm>
        </p:spPr>
        <p:txBody>
          <a:bodyPr>
            <a:normAutofit lnSpcReduction="10000"/>
          </a:bodyPr>
          <a:lstStyle/>
          <a:p>
            <a:r>
              <a:rPr lang="fr-FR" dirty="0">
                <a:latin typeface="Times New Roman" panose="02020603050405020304" pitchFamily="18" charset="0"/>
                <a:cs typeface="Times New Roman" panose="02020603050405020304" pitchFamily="18" charset="0"/>
              </a:rPr>
              <a:t>Convaincu de l’importance de l’anatomie pathologique « </a:t>
            </a:r>
            <a:r>
              <a:rPr lang="fr-FR" i="1" dirty="0">
                <a:latin typeface="Times New Roman" panose="02020603050405020304" pitchFamily="18" charset="0"/>
                <a:cs typeface="Times New Roman" panose="02020603050405020304" pitchFamily="18" charset="0"/>
              </a:rPr>
              <a:t>L'examen du cadavre d'un seul homme mort à la suite d'une maladie chronique est plus utile à la médecine que la dissection de dix pendus </a:t>
            </a:r>
            <a:r>
              <a:rPr lang="fr-FR" dirty="0">
                <a:latin typeface="Times New Roman" panose="02020603050405020304" pitchFamily="18" charset="0"/>
                <a:cs typeface="Times New Roman" panose="02020603050405020304" pitchFamily="18" charset="0"/>
              </a:rPr>
              <a:t>»</a:t>
            </a:r>
          </a:p>
          <a:p>
            <a:pPr marL="0" indent="0">
              <a:buNone/>
            </a:pPr>
            <a:r>
              <a:rPr lang="fr-FR" dirty="0">
                <a:latin typeface="Times New Roman" panose="02020603050405020304" pitchFamily="18" charset="0"/>
                <a:cs typeface="Times New Roman" panose="02020603050405020304" pitchFamily="18" charset="0"/>
              </a:rPr>
              <a:t>Faute de cadavres, il dissèque son propre père (sœur, des nombreux amis…)</a:t>
            </a:r>
            <a:endParaRPr lang="fr-FR" i="1" dirty="0">
              <a:latin typeface="Times New Roman" panose="02020603050405020304" pitchFamily="18" charset="0"/>
              <a:cs typeface="Times New Roman" panose="02020603050405020304" pitchFamily="18" charset="0"/>
            </a:endParaRPr>
          </a:p>
          <a:p>
            <a:r>
              <a:rPr lang="fr-FR" i="1" dirty="0">
                <a:latin typeface="Times New Roman" panose="02020603050405020304" pitchFamily="18" charset="0"/>
                <a:cs typeface="Times New Roman" panose="02020603050405020304" pitchFamily="18" charset="0"/>
              </a:rPr>
              <a:t>De Motu </a:t>
            </a:r>
            <a:r>
              <a:rPr lang="fr-FR" i="1" dirty="0" err="1">
                <a:latin typeface="Times New Roman" panose="02020603050405020304" pitchFamily="18" charset="0"/>
                <a:cs typeface="Times New Roman" panose="02020603050405020304" pitchFamily="18" charset="0"/>
              </a:rPr>
              <a:t>Cordis</a:t>
            </a:r>
            <a:r>
              <a:rPr lang="fr-FR" i="1" dirty="0">
                <a:latin typeface="Times New Roman" panose="02020603050405020304" pitchFamily="18" charset="0"/>
                <a:cs typeface="Times New Roman" panose="02020603050405020304" pitchFamily="18" charset="0"/>
              </a:rPr>
              <a:t> </a:t>
            </a:r>
            <a:r>
              <a:rPr lang="fr-FR" dirty="0">
                <a:latin typeface="Times New Roman" panose="02020603050405020304" pitchFamily="18" charset="0"/>
                <a:cs typeface="Times New Roman" panose="02020603050405020304" pitchFamily="18" charset="0"/>
              </a:rPr>
              <a:t>: </a:t>
            </a:r>
            <a:r>
              <a:rPr lang="fr-FR" b="1" dirty="0">
                <a:latin typeface="Times New Roman" panose="02020603050405020304" pitchFamily="18" charset="0"/>
                <a:cs typeface="Times New Roman" panose="02020603050405020304" pitchFamily="18" charset="0"/>
              </a:rPr>
              <a:t>1628</a:t>
            </a:r>
            <a:r>
              <a:rPr lang="fr-FR" dirty="0">
                <a:latin typeface="Times New Roman" panose="02020603050405020304" pitchFamily="18" charset="0"/>
                <a:cs typeface="Times New Roman" panose="02020603050405020304" pitchFamily="18" charset="0"/>
              </a:rPr>
              <a:t> la circulation sanguine générale selon Harvey </a:t>
            </a:r>
            <a:endParaRPr lang="fr-FR" i="1" dirty="0">
              <a:latin typeface="Times New Roman" panose="02020603050405020304" pitchFamily="18" charset="0"/>
              <a:cs typeface="Times New Roman" panose="02020603050405020304" pitchFamily="18" charset="0"/>
            </a:endParaRPr>
          </a:p>
          <a:p>
            <a:r>
              <a:rPr lang="fr-FR" dirty="0">
                <a:latin typeface="Times New Roman" panose="02020603050405020304" pitchFamily="18" charset="0"/>
                <a:cs typeface="Times New Roman" panose="02020603050405020304" pitchFamily="18" charset="0"/>
              </a:rPr>
              <a:t>Méthode quantitative en médecine (72 pouls/min)</a:t>
            </a:r>
          </a:p>
        </p:txBody>
      </p:sp>
      <p:pic>
        <p:nvPicPr>
          <p:cNvPr id="4098" name="Picture 2">
            <a:extLst>
              <a:ext uri="{FF2B5EF4-FFF2-40B4-BE49-F238E27FC236}">
                <a16:creationId xmlns:a16="http://schemas.microsoft.com/office/drawing/2014/main" id="{8B7E7EAC-564F-ADC8-B16C-08642B68D8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5200" y="260349"/>
            <a:ext cx="2794000" cy="356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9387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1AC290-62B3-76DE-A404-0AD09055B1C3}"/>
              </a:ext>
            </a:extLst>
          </p:cNvPr>
          <p:cNvSpPr>
            <a:spLocks noGrp="1"/>
          </p:cNvSpPr>
          <p:nvPr>
            <p:ph type="title"/>
          </p:nvPr>
        </p:nvSpPr>
        <p:spPr>
          <a:xfrm>
            <a:off x="1588770" y="302061"/>
            <a:ext cx="9418320" cy="765810"/>
          </a:xfrm>
        </p:spPr>
        <p:txBody>
          <a:bodyPr>
            <a:normAutofit fontScale="90000"/>
          </a:bodyPr>
          <a:lstStyle/>
          <a:p>
            <a:pPr algn="ctr"/>
            <a:r>
              <a:rPr lang="fr-FR" sz="2200" b="1" dirty="0">
                <a:latin typeface="Times New Roman" panose="02020603050405020304" pitchFamily="18" charset="0"/>
                <a:cs typeface="Times New Roman" panose="02020603050405020304" pitchFamily="18" charset="0"/>
              </a:rPr>
              <a:t>Benjamin Eugène </a:t>
            </a:r>
            <a:r>
              <a:rPr lang="fr-FR" sz="2200" b="1" dirty="0" err="1">
                <a:latin typeface="Times New Roman" panose="02020603050405020304" pitchFamily="18" charset="0"/>
                <a:cs typeface="Times New Roman" panose="02020603050405020304" pitchFamily="18" charset="0"/>
              </a:rPr>
              <a:t>Fichel</a:t>
            </a:r>
            <a:r>
              <a:rPr lang="fr-FR" sz="2200" b="1" dirty="0">
                <a:latin typeface="Times New Roman" panose="02020603050405020304" pitchFamily="18" charset="0"/>
                <a:cs typeface="Times New Roman" panose="02020603050405020304" pitchFamily="18" charset="0"/>
              </a:rPr>
              <a:t> (1826-1895)</a:t>
            </a:r>
            <a:br>
              <a:rPr lang="fr-FR" sz="2200" b="1" dirty="0">
                <a:latin typeface="Times New Roman" panose="02020603050405020304" pitchFamily="18" charset="0"/>
                <a:cs typeface="Times New Roman" panose="02020603050405020304" pitchFamily="18" charset="0"/>
              </a:rPr>
            </a:br>
            <a:r>
              <a:rPr lang="fr-FR" sz="2700" b="1" i="1" dirty="0">
                <a:latin typeface="Times New Roman" panose="02020603050405020304" pitchFamily="18" charset="0"/>
                <a:cs typeface="Times New Roman" panose="02020603050405020304" pitchFamily="18" charset="0"/>
              </a:rPr>
              <a:t>Guillaume Harvey prouvant la circulation du sang à Charles Ier, 1851</a:t>
            </a:r>
            <a:br>
              <a:rPr lang="fr-FR" sz="2700" b="1" i="1" dirty="0">
                <a:latin typeface="Times New Roman" panose="02020603050405020304" pitchFamily="18" charset="0"/>
                <a:cs typeface="Times New Roman" panose="02020603050405020304" pitchFamily="18" charset="0"/>
              </a:rPr>
            </a:br>
            <a:br>
              <a:rPr lang="fr-FR" sz="2700" i="1" dirty="0"/>
            </a:br>
            <a:endParaRPr lang="fr-FR" sz="2700" i="1" dirty="0"/>
          </a:p>
        </p:txBody>
      </p:sp>
      <p:pic>
        <p:nvPicPr>
          <p:cNvPr id="1026" name="Picture 2" descr="La Tribune de l'Art">
            <a:extLst>
              <a:ext uri="{FF2B5EF4-FFF2-40B4-BE49-F238E27FC236}">
                <a16:creationId xmlns:a16="http://schemas.microsoft.com/office/drawing/2014/main" id="{FE189E1A-9F0C-9119-6E3C-E296EA04DCD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86545" y="1318646"/>
            <a:ext cx="6803225" cy="5031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669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9CE59D-2017-A820-1076-8C596D65B33B}"/>
              </a:ext>
            </a:extLst>
          </p:cNvPr>
          <p:cNvSpPr>
            <a:spLocks noGrp="1"/>
          </p:cNvSpPr>
          <p:nvPr>
            <p:ph type="title"/>
          </p:nvPr>
        </p:nvSpPr>
        <p:spPr>
          <a:xfrm>
            <a:off x="1371600" y="428263"/>
            <a:ext cx="9601200" cy="1122746"/>
          </a:xfrm>
        </p:spPr>
        <p:txBody>
          <a:bodyPr>
            <a:normAutofit fontScale="90000"/>
          </a:bodyPr>
          <a:lstStyle/>
          <a:p>
            <a:pPr algn="ct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Anatomy, the cornerstone of the edifice</a:t>
            </a:r>
            <a:br>
              <a:rPr lang="en-US" sz="3200" b="1" dirty="0">
                <a:effectLst/>
                <a:latin typeface="Times New Roman" panose="02020603050405020304" pitchFamily="18" charset="0"/>
                <a:ea typeface="Calibri" panose="020F0502020204030204" pitchFamily="34" charset="0"/>
                <a:cs typeface="Times New Roman" panose="02020603050405020304" pitchFamily="18" charset="0"/>
              </a:rPr>
            </a:br>
            <a:br>
              <a:rPr lang="fr-FR" sz="3200" b="1" dirty="0">
                <a:effectLst/>
                <a:latin typeface="Times New Roman" panose="02020603050405020304" pitchFamily="18" charset="0"/>
                <a:ea typeface="Calibri" panose="020F0502020204030204" pitchFamily="34" charset="0"/>
                <a:cs typeface="Times New Roman" panose="02020603050405020304" pitchFamily="18" charset="0"/>
              </a:rPr>
            </a:b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Anatomy and surgery in the early Renaissance</a:t>
            </a:r>
            <a:br>
              <a:rPr lang="fr-FR" sz="1800" b="1" dirty="0">
                <a:effectLst/>
                <a:latin typeface="Calibri" panose="020F0502020204030204" pitchFamily="34" charset="0"/>
                <a:ea typeface="Calibri" panose="020F0502020204030204" pitchFamily="34" charset="0"/>
                <a:cs typeface="Times New Roman" panose="02020603050405020304" pitchFamily="18" charset="0"/>
              </a:rPr>
            </a:br>
            <a:endParaRPr lang="fr-FR" b="1"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53A21C82-2D4D-7CE8-300F-FEF97ABF5349}"/>
              </a:ext>
            </a:extLst>
          </p:cNvPr>
          <p:cNvSpPr>
            <a:spLocks noGrp="1"/>
          </p:cNvSpPr>
          <p:nvPr>
            <p:ph idx="1"/>
          </p:nvPr>
        </p:nvSpPr>
        <p:spPr>
          <a:xfrm>
            <a:off x="1371600" y="2285999"/>
            <a:ext cx="10515600" cy="4346295"/>
          </a:xfrm>
        </p:spPr>
        <p:txBody>
          <a:bodyPr>
            <a:noAutofit/>
          </a:bodyPr>
          <a:lstStyle/>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the dawn of the Renaissance, man still knew very little about the structure of his own body</a:t>
            </a:r>
            <a:r>
              <a:rPr lang="fr-FR" sz="2400" dirty="0">
                <a:effectLst/>
                <a:latin typeface="Times New Roman" panose="02020603050405020304" pitchFamily="18" charset="0"/>
                <a:cs typeface="Times New Roman" panose="02020603050405020304" pitchFamily="18" charset="0"/>
              </a:rPr>
              <a:t> </a:t>
            </a:r>
          </a:p>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The end of formal prohibition on dissection</a:t>
            </a:r>
            <a:r>
              <a:rPr lang="fr-FR" sz="2400" dirty="0">
                <a:effectLst/>
                <a:latin typeface="Times New Roman" panose="02020603050405020304" pitchFamily="18" charset="0"/>
                <a:cs typeface="Times New Roman" panose="02020603050405020304" pitchFamily="18" charset="0"/>
              </a:rPr>
              <a:t> </a:t>
            </a:r>
          </a:p>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Amputation also benefited from technical refinements: Guido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Guidi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(1509-1569) in Italy; Félix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Würtz</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(1518-1574) in Switzerland; the German Fabrice von Hilden (1560-1634); William Clowes (1544-1604) in England.</a:t>
            </a:r>
            <a:endParaRPr lang="fr-FR"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fr-FR" sz="2400" dirty="0">
                <a:latin typeface="Times New Roman" panose="02020603050405020304" pitchFamily="18" charset="0"/>
                <a:ea typeface="Calibri" panose="020F0502020204030204" pitchFamily="34" charset="0"/>
                <a:cs typeface="Times New Roman" panose="02020603050405020304" pitchFamily="18" charset="0"/>
              </a:rPr>
              <a:t>Dissection : the </a:t>
            </a:r>
            <a:r>
              <a:rPr lang="fr-FR" sz="2400" dirty="0" err="1">
                <a:latin typeface="Times New Roman" panose="02020603050405020304" pitchFamily="18" charset="0"/>
                <a:ea typeface="Calibri" panose="020F0502020204030204" pitchFamily="34" charset="0"/>
                <a:cs typeface="Times New Roman" panose="02020603050405020304" pitchFamily="18" charset="0"/>
              </a:rPr>
              <a:t>problem</a:t>
            </a:r>
            <a:r>
              <a:rPr lang="fr-FR" sz="2400" dirty="0">
                <a:latin typeface="Times New Roman" panose="02020603050405020304" pitchFamily="18" charset="0"/>
                <a:ea typeface="Calibri" panose="020F0502020204030204" pitchFamily="34" charset="0"/>
                <a:cs typeface="Times New Roman" panose="02020603050405020304" pitchFamily="18" charset="0"/>
              </a:rPr>
              <a:t> of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the scarcity of subjects to study</a:t>
            </a:r>
            <a:r>
              <a:rPr lang="fr-FR" sz="2400" dirty="0">
                <a:effectLst/>
                <a:latin typeface="Times New Roman" panose="02020603050405020304" pitchFamily="18" charset="0"/>
                <a:cs typeface="Times New Roman" panose="02020603050405020304" pitchFamily="18" charset="0"/>
              </a:rPr>
              <a:t> </a:t>
            </a:r>
          </a:p>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The dissection of human cadavers was liable to severe sanctions by civil and religious authorities</a:t>
            </a:r>
            <a:r>
              <a:rPr lang="fr-FR" sz="2400" dirty="0">
                <a:effectLst/>
                <a:latin typeface="Times New Roman" panose="02020603050405020304" pitchFamily="18" charset="0"/>
                <a:cs typeface="Times New Roman" panose="02020603050405020304" pitchFamily="18" charset="0"/>
              </a:rPr>
              <a:t> </a:t>
            </a:r>
          </a:p>
          <a:p>
            <a:pPr algn="just"/>
            <a:r>
              <a:rPr lang="en-US" sz="2400" dirty="0">
                <a:latin typeface="Times New Roman" panose="02020603050405020304" pitchFamily="18" charset="0"/>
                <a:ea typeface="Calibri" panose="020F0502020204030204" pitchFamily="34" charset="0"/>
              </a:rPr>
              <a:t>T</a:t>
            </a:r>
            <a:r>
              <a:rPr lang="en-US" sz="2400" dirty="0">
                <a:effectLst/>
                <a:latin typeface="Times New Roman" panose="02020603050405020304" pitchFamily="18" charset="0"/>
                <a:ea typeface="Calibri" panose="020F0502020204030204" pitchFamily="34" charset="0"/>
              </a:rPr>
              <a:t>he Inquisition exercised vigilant control</a:t>
            </a:r>
            <a:r>
              <a:rPr lang="fr-FR" sz="2400" dirty="0">
                <a:effectLst/>
              </a:rPr>
              <a:t> </a:t>
            </a:r>
            <a:endParaRPr lang="fr-FR"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150794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45862A-070A-E408-BED4-15C6DD3FC20C}"/>
              </a:ext>
            </a:extLst>
          </p:cNvPr>
          <p:cNvSpPr>
            <a:spLocks noGrp="1"/>
          </p:cNvSpPr>
          <p:nvPr>
            <p:ph type="title"/>
          </p:nvPr>
        </p:nvSpPr>
        <p:spPr>
          <a:xfrm>
            <a:off x="1082233" y="-151809"/>
            <a:ext cx="9601200" cy="2366010"/>
          </a:xfrm>
        </p:spPr>
        <p:txBody>
          <a:bodyPr>
            <a:normAutofit/>
          </a:bodyPr>
          <a:lstStyle/>
          <a:p>
            <a:pPr algn="ctr"/>
            <a:br>
              <a:rPr lang="fr-FR" b="0" i="0" dirty="0">
                <a:solidFill>
                  <a:srgbClr val="000000"/>
                </a:solidFill>
                <a:effectLst/>
                <a:latin typeface="Linux Libertine"/>
              </a:rPr>
            </a:br>
            <a:r>
              <a:rPr lang="fr-FR" b="0" i="0" dirty="0">
                <a:solidFill>
                  <a:srgbClr val="000000"/>
                </a:solidFill>
                <a:effectLst/>
                <a:latin typeface="Times New Roman" panose="02020603050405020304" pitchFamily="18" charset="0"/>
                <a:cs typeface="Times New Roman" panose="02020603050405020304" pitchFamily="18" charset="0"/>
              </a:rPr>
              <a:t>Antoni van Leeuwenhoek (1632-1723)</a:t>
            </a:r>
            <a:br>
              <a:rPr lang="fr-FR" b="0" i="0" dirty="0">
                <a:solidFill>
                  <a:srgbClr val="000000"/>
                </a:solidFill>
                <a:effectLst/>
                <a:latin typeface="Times New Roman" panose="02020603050405020304" pitchFamily="18" charset="0"/>
                <a:cs typeface="Times New Roman" panose="02020603050405020304" pitchFamily="18" charset="0"/>
              </a:rPr>
            </a:br>
            <a:r>
              <a:rPr lang="fr-FR" dirty="0">
                <a:latin typeface="Times New Roman" panose="02020603050405020304" pitchFamily="18" charset="0"/>
                <a:cs typeface="Times New Roman" panose="02020603050405020304" pitchFamily="18" charset="0"/>
              </a:rPr>
              <a:t>Robert Hooke (1635-1703)</a:t>
            </a:r>
          </a:p>
        </p:txBody>
      </p:sp>
      <p:pic>
        <p:nvPicPr>
          <p:cNvPr id="9220" name="Picture 4" descr="microscope compose robert hooke">
            <a:extLst>
              <a:ext uri="{FF2B5EF4-FFF2-40B4-BE49-F238E27FC236}">
                <a16:creationId xmlns:a16="http://schemas.microsoft.com/office/drawing/2014/main" id="{B8B8FAA0-1A6B-2E9D-C7B9-961722C61D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190" y="3230346"/>
            <a:ext cx="2657475" cy="294185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microscope lentille simple antoni van leeuwenhoek">
            <a:extLst>
              <a:ext uri="{FF2B5EF4-FFF2-40B4-BE49-F238E27FC236}">
                <a16:creationId xmlns:a16="http://schemas.microsoft.com/office/drawing/2014/main" id="{3DE1CF41-D58E-F30A-B903-5B6DFB0EEA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3210" y="3134619"/>
            <a:ext cx="2365579" cy="31333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ow Antoni van Leeuwenhoek discovered bacteria in the 1670s - Vox">
            <a:extLst>
              <a:ext uri="{FF2B5EF4-FFF2-40B4-BE49-F238E27FC236}">
                <a16:creationId xmlns:a16="http://schemas.microsoft.com/office/drawing/2014/main" id="{FDACDA64-670A-2331-875A-2DE9F8931DB0}"/>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770019" y="1979613"/>
            <a:ext cx="4192587" cy="4192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3014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19201" y="326985"/>
            <a:ext cx="9601200" cy="1485900"/>
          </a:xfrm>
        </p:spPr>
        <p:txBody>
          <a:bodyPr/>
          <a:lstStyle/>
          <a:p>
            <a:pPr algn="ctr"/>
            <a:r>
              <a:rPr lang="fr-FR" dirty="0" err="1">
                <a:latin typeface="Times New Roman" panose="02020603050405020304" pitchFamily="18" charset="0"/>
                <a:cs typeface="Times New Roman" panose="02020603050405020304" pitchFamily="18" charset="0"/>
              </a:rPr>
              <a:t>References</a:t>
            </a:r>
            <a:r>
              <a:rPr lang="fr-FR" dirty="0"/>
              <a:t> </a:t>
            </a:r>
          </a:p>
        </p:txBody>
      </p:sp>
      <p:sp>
        <p:nvSpPr>
          <p:cNvPr id="3" name="Espace réservé du contenu 2"/>
          <p:cNvSpPr>
            <a:spLocks noGrp="1"/>
          </p:cNvSpPr>
          <p:nvPr>
            <p:ph idx="1"/>
          </p:nvPr>
        </p:nvSpPr>
        <p:spPr>
          <a:xfrm>
            <a:off x="1219201" y="1423686"/>
            <a:ext cx="10598551" cy="5231756"/>
          </a:xfrm>
        </p:spPr>
        <p:txBody>
          <a:bodyPr>
            <a:normAutofit fontScale="55000" lnSpcReduction="20000"/>
          </a:bodyPr>
          <a:lstStyle/>
          <a:p>
            <a:r>
              <a:rPr lang="fr-FR" dirty="0">
                <a:hlinkClick r:id="rId2"/>
              </a:rPr>
              <a:t>https://www.youtube.com/watch?v=maZkuO793X0</a:t>
            </a:r>
            <a:endParaRPr lang="fr-FR" dirty="0"/>
          </a:p>
          <a:p>
            <a:pPr>
              <a:lnSpc>
                <a:spcPct val="150000"/>
              </a:lnSpc>
            </a:pP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Ambroise</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Paré</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Paracelse</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André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Vésale</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Encyclopédie</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de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l'Agora</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50000"/>
              </a:lnSpc>
            </a:pPr>
            <a:r>
              <a:rPr lang="fr-FR" sz="2500" dirty="0">
                <a:effectLst/>
                <a:latin typeface="Times New Roman" panose="02020603050405020304" pitchFamily="18" charset="0"/>
                <a:ea typeface="Calibri" panose="020F0502020204030204" pitchFamily="34" charset="0"/>
                <a:cs typeface="Times New Roman" panose="02020603050405020304" pitchFamily="18" charset="0"/>
              </a:rPr>
              <a:t>La Médecine de la Renaissance du XV et du XVI siècles : https://</a:t>
            </a:r>
            <a:r>
              <a:rPr lang="fr-FR" sz="2500" dirty="0" err="1">
                <a:effectLst/>
                <a:latin typeface="Times New Roman" panose="02020603050405020304" pitchFamily="18" charset="0"/>
                <a:ea typeface="Calibri" panose="020F0502020204030204" pitchFamily="34" charset="0"/>
                <a:cs typeface="Times New Roman" panose="02020603050405020304" pitchFamily="18" charset="0"/>
              </a:rPr>
              <a:t>www.medarus.org</a:t>
            </a:r>
            <a:r>
              <a:rPr lang="fr-FR" sz="2500" dirty="0">
                <a:effectLst/>
                <a:latin typeface="Times New Roman" panose="02020603050405020304" pitchFamily="18" charset="0"/>
                <a:ea typeface="Calibri" panose="020F0502020204030204" pitchFamily="34" charset="0"/>
                <a:cs typeface="Times New Roman" panose="02020603050405020304" pitchFamily="18" charset="0"/>
              </a:rPr>
              <a:t>/</a:t>
            </a:r>
            <a:r>
              <a:rPr lang="fr-FR" sz="2500" dirty="0" err="1">
                <a:effectLst/>
                <a:latin typeface="Times New Roman" panose="02020603050405020304" pitchFamily="18" charset="0"/>
                <a:ea typeface="Calibri" panose="020F0502020204030204" pitchFamily="34" charset="0"/>
                <a:cs typeface="Times New Roman" panose="02020603050405020304" pitchFamily="18" charset="0"/>
              </a:rPr>
              <a:t>Medecins</a:t>
            </a:r>
            <a:endParaRPr lang="fr-FR" sz="25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Drucker CB.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Ambroise</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Paré</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and the birth of the gentle art of surgery. Yale J Biol Med. 2008 Dec;81(4):199-202. </a:t>
            </a:r>
            <a:endParaRPr lang="fr-FR" sz="25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Hernigou</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P.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Ambroise</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Paré's</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life (1510-1590): part I. Int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Orthop</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2013 Mar;37(3):543-7.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doi</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10.1007/s00264-013-1797-5.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Epub</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2013 Feb 3. </a:t>
            </a:r>
            <a:endParaRPr lang="fr-FR" sz="25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Zimmerman L,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Veith</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I. Great ideas in the history of surgery. New York: Dover; 1967. pp. 181–182.</a:t>
            </a:r>
            <a:endParaRPr lang="fr-FR" sz="25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Ghosh SK. Human cadaveric dissection: a historical account from ancient Greece to the modern era.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Anat</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Cell Biol. 2015 Sep;48(3):153-69. </a:t>
            </a:r>
          </a:p>
          <a:p>
            <a:pPr>
              <a:lnSpc>
                <a:spcPct val="150000"/>
              </a:lnSpc>
            </a:pPr>
            <a:r>
              <a:rPr lang="fr-FR" sz="2500" dirty="0">
                <a:effectLst/>
                <a:latin typeface="Times New Roman" panose="02020603050405020304" pitchFamily="18" charset="0"/>
                <a:ea typeface="Calibri" panose="020F0502020204030204" pitchFamily="34" charset="0"/>
                <a:cs typeface="Times New Roman" panose="02020603050405020304" pitchFamily="18" charset="0"/>
              </a:rPr>
              <a:t>Steele L. Andreas </a:t>
            </a:r>
            <a:r>
              <a:rPr lang="fr-FR" sz="2500" dirty="0" err="1">
                <a:effectLst/>
                <a:latin typeface="Times New Roman" panose="02020603050405020304" pitchFamily="18" charset="0"/>
                <a:ea typeface="Calibri" panose="020F0502020204030204" pitchFamily="34" charset="0"/>
                <a:cs typeface="Times New Roman" panose="02020603050405020304" pitchFamily="18" charset="0"/>
              </a:rPr>
              <a:t>Vesalius</a:t>
            </a:r>
            <a:r>
              <a:rPr lang="fr-FR" sz="25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fr-FR" sz="2500" dirty="0" err="1">
                <a:effectLst/>
                <a:latin typeface="Times New Roman" panose="02020603050405020304" pitchFamily="18" charset="0"/>
                <a:ea typeface="Calibri" panose="020F0502020204030204" pitchFamily="34" charset="0"/>
                <a:cs typeface="Times New Roman" panose="02020603050405020304" pitchFamily="18" charset="0"/>
              </a:rPr>
              <a:t>his</a:t>
            </a:r>
            <a:r>
              <a:rPr lang="fr-FR" sz="2500" dirty="0">
                <a:effectLst/>
                <a:latin typeface="Times New Roman" panose="02020603050405020304" pitchFamily="18" charset="0"/>
                <a:ea typeface="Calibri" panose="020F0502020204030204" pitchFamily="34" charset="0"/>
                <a:cs typeface="Times New Roman" panose="02020603050405020304" pitchFamily="18" charset="0"/>
              </a:rPr>
              <a:t> De </a:t>
            </a:r>
            <a:r>
              <a:rPr lang="fr-FR" sz="2500" dirty="0" err="1">
                <a:effectLst/>
                <a:latin typeface="Times New Roman" panose="02020603050405020304" pitchFamily="18" charset="0"/>
                <a:ea typeface="Calibri" panose="020F0502020204030204" pitchFamily="34" charset="0"/>
                <a:cs typeface="Times New Roman" panose="02020603050405020304" pitchFamily="18" charset="0"/>
              </a:rPr>
              <a:t>humani</a:t>
            </a:r>
            <a:r>
              <a:rPr lang="fr-FR" sz="2500" dirty="0">
                <a:effectLst/>
                <a:latin typeface="Times New Roman" panose="02020603050405020304" pitchFamily="18" charset="0"/>
                <a:ea typeface="Calibri" panose="020F0502020204030204" pitchFamily="34" charset="0"/>
                <a:cs typeface="Times New Roman" panose="02020603050405020304" pitchFamily="18" charset="0"/>
              </a:rPr>
              <a:t> corporis Fabrica </a:t>
            </a:r>
            <a:r>
              <a:rPr lang="fr-FR" sz="2500" dirty="0" err="1">
                <a:effectLst/>
                <a:latin typeface="Times New Roman" panose="02020603050405020304" pitchFamily="18" charset="0"/>
                <a:ea typeface="Calibri" panose="020F0502020204030204" pitchFamily="34" charset="0"/>
                <a:cs typeface="Times New Roman" panose="02020603050405020304" pitchFamily="18" charset="0"/>
              </a:rPr>
              <a:t>libri</a:t>
            </a:r>
            <a:r>
              <a:rPr lang="fr-FR"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500" dirty="0" err="1">
                <a:effectLst/>
                <a:latin typeface="Times New Roman" panose="02020603050405020304" pitchFamily="18" charset="0"/>
                <a:ea typeface="Calibri" panose="020F0502020204030204" pitchFamily="34" charset="0"/>
                <a:cs typeface="Times New Roman" panose="02020603050405020304" pitchFamily="18" charset="0"/>
              </a:rPr>
              <a:t>septem</a:t>
            </a:r>
            <a:r>
              <a:rPr lang="fr-FR"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500" dirty="0" err="1">
                <a:effectLst/>
                <a:latin typeface="Times New Roman" panose="02020603050405020304" pitchFamily="18" charset="0"/>
                <a:ea typeface="Calibri" panose="020F0502020204030204" pitchFamily="34" charset="0"/>
                <a:cs typeface="Times New Roman" panose="02020603050405020304" pitchFamily="18" charset="0"/>
              </a:rPr>
              <a:t>Vesalius</a:t>
            </a:r>
            <a:r>
              <a:rPr lang="fr-FR" sz="2500" dirty="0">
                <a:effectLst/>
                <a:latin typeface="Times New Roman" panose="02020603050405020304" pitchFamily="18" charset="0"/>
                <a:ea typeface="Calibri" panose="020F0502020204030204" pitchFamily="34" charset="0"/>
                <a:cs typeface="Times New Roman" panose="02020603050405020304" pitchFamily="18" charset="0"/>
              </a:rPr>
              <a:t>. 2014 Summer;20(1):5-10. Jacqueline </a:t>
            </a:r>
            <a:r>
              <a:rPr lang="fr-FR" sz="2500" dirty="0" err="1">
                <a:effectLst/>
                <a:latin typeface="Times New Roman" panose="02020603050405020304" pitchFamily="18" charset="0"/>
                <a:ea typeface="Calibri" panose="020F0502020204030204" pitchFamily="34" charset="0"/>
                <a:cs typeface="Times New Roman" panose="02020603050405020304" pitchFamily="18" charset="0"/>
              </a:rPr>
              <a:t>Vons</a:t>
            </a:r>
            <a:r>
              <a:rPr lang="fr-FR" sz="2500" dirty="0">
                <a:effectLst/>
                <a:latin typeface="Times New Roman" panose="02020603050405020304" pitchFamily="18" charset="0"/>
                <a:ea typeface="Calibri" panose="020F0502020204030204" pitchFamily="34" charset="0"/>
                <a:cs typeface="Times New Roman" panose="02020603050405020304" pitchFamily="18" charset="0"/>
              </a:rPr>
              <a:t> : Histoire de la médecine à la Renaissance/ Textes médicaux latins, Centre d'Etudes Supérieures de la Renaissance, Université François- Rabelais de Tours- CNRS</a:t>
            </a:r>
          </a:p>
          <a:p>
            <a:pPr>
              <a:lnSpc>
                <a:spcPct val="150000"/>
              </a:lnSpc>
            </a:pPr>
            <a:r>
              <a:rPr lang="fr-FR" sz="2500" dirty="0" err="1">
                <a:effectLst/>
                <a:latin typeface="Times New Roman" panose="02020603050405020304" pitchFamily="18" charset="0"/>
                <a:ea typeface="Calibri" panose="020F0502020204030204" pitchFamily="34" charset="0"/>
                <a:cs typeface="Times New Roman" panose="02020603050405020304" pitchFamily="18" charset="0"/>
              </a:rPr>
              <a:t>FitzGerald</a:t>
            </a:r>
            <a:r>
              <a:rPr lang="fr-FR" sz="2500" dirty="0">
                <a:effectLst/>
                <a:latin typeface="Times New Roman" panose="02020603050405020304" pitchFamily="18" charset="0"/>
                <a:ea typeface="Calibri" panose="020F0502020204030204" pitchFamily="34" charset="0"/>
                <a:cs typeface="Times New Roman" panose="02020603050405020304" pitchFamily="18" charset="0"/>
              </a:rPr>
              <a:t> G. The </a:t>
            </a:r>
            <a:r>
              <a:rPr lang="fr-FR" sz="2500" dirty="0" err="1">
                <a:effectLst/>
                <a:latin typeface="Times New Roman" panose="02020603050405020304" pitchFamily="18" charset="0"/>
                <a:ea typeface="Calibri" panose="020F0502020204030204" pitchFamily="34" charset="0"/>
                <a:cs typeface="Times New Roman" panose="02020603050405020304" pitchFamily="18" charset="0"/>
              </a:rPr>
              <a:t>devil’s</a:t>
            </a:r>
            <a:r>
              <a:rPr lang="fr-FR"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500" dirty="0" err="1">
                <a:effectLst/>
                <a:latin typeface="Times New Roman" panose="02020603050405020304" pitchFamily="18" charset="0"/>
                <a:ea typeface="Calibri" panose="020F0502020204030204" pitchFamily="34" charset="0"/>
                <a:cs typeface="Times New Roman" panose="02020603050405020304" pitchFamily="18" charset="0"/>
              </a:rPr>
              <a:t>doctor</a:t>
            </a:r>
            <a:r>
              <a:rPr lang="fr-FR"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500" dirty="0" err="1">
                <a:effectLst/>
                <a:latin typeface="Times New Roman" panose="02020603050405020304" pitchFamily="18" charset="0"/>
                <a:ea typeface="Calibri" panose="020F0502020204030204" pitchFamily="34" charset="0"/>
                <a:cs typeface="Times New Roman" panose="02020603050405020304" pitchFamily="18" charset="0"/>
              </a:rPr>
              <a:t>Paracelsus</a:t>
            </a:r>
            <a:r>
              <a:rPr lang="fr-FR" sz="2500" dirty="0">
                <a:effectLst/>
                <a:latin typeface="Times New Roman" panose="02020603050405020304" pitchFamily="18" charset="0"/>
                <a:ea typeface="Calibri" panose="020F0502020204030204" pitchFamily="34" charset="0"/>
                <a:cs typeface="Times New Roman" panose="02020603050405020304" pitchFamily="18" charset="0"/>
              </a:rPr>
              <a:t> and the world of Renaissance </a:t>
            </a:r>
            <a:r>
              <a:rPr lang="fr-FR" sz="2500" dirty="0" err="1">
                <a:effectLst/>
                <a:latin typeface="Times New Roman" panose="02020603050405020304" pitchFamily="18" charset="0"/>
                <a:ea typeface="Calibri" panose="020F0502020204030204" pitchFamily="34" charset="0"/>
                <a:cs typeface="Times New Roman" panose="02020603050405020304" pitchFamily="18" charset="0"/>
              </a:rPr>
              <a:t>magic</a:t>
            </a:r>
            <a:r>
              <a:rPr lang="fr-FR" sz="2500" dirty="0">
                <a:effectLst/>
                <a:latin typeface="Times New Roman" panose="02020603050405020304" pitchFamily="18" charset="0"/>
                <a:ea typeface="Calibri" panose="020F0502020204030204" pitchFamily="34" charset="0"/>
                <a:cs typeface="Times New Roman" panose="02020603050405020304" pitchFamily="18" charset="0"/>
              </a:rPr>
              <a:t> and science. J Clin Invest. 2007 Mar 1;117(3):512. </a:t>
            </a:r>
          </a:p>
          <a:p>
            <a:pPr>
              <a:lnSpc>
                <a:spcPct val="150000"/>
              </a:lnSpc>
            </a:pPr>
            <a:r>
              <a:rPr lang="fr-FR" sz="2500" dirty="0" err="1">
                <a:latin typeface="Times New Roman" panose="02020603050405020304" pitchFamily="18" charset="0"/>
                <a:cs typeface="Times New Roman" panose="02020603050405020304" pitchFamily="18" charset="0"/>
              </a:rPr>
              <a:t>Michaleas</a:t>
            </a:r>
            <a:r>
              <a:rPr lang="fr-FR" sz="2500" dirty="0">
                <a:latin typeface="Times New Roman" panose="02020603050405020304" pitchFamily="18" charset="0"/>
                <a:cs typeface="Times New Roman" panose="02020603050405020304" pitchFamily="18" charset="0"/>
              </a:rPr>
              <a:t> SN, </a:t>
            </a:r>
            <a:r>
              <a:rPr lang="fr-FR" sz="2500" dirty="0" err="1">
                <a:latin typeface="Times New Roman" panose="02020603050405020304" pitchFamily="18" charset="0"/>
                <a:cs typeface="Times New Roman" panose="02020603050405020304" pitchFamily="18" charset="0"/>
              </a:rPr>
              <a:t>Laios</a:t>
            </a:r>
            <a:r>
              <a:rPr lang="fr-FR" sz="2500" dirty="0">
                <a:latin typeface="Times New Roman" panose="02020603050405020304" pitchFamily="18" charset="0"/>
                <a:cs typeface="Times New Roman" panose="02020603050405020304" pitchFamily="18" charset="0"/>
              </a:rPr>
              <a:t> K, </a:t>
            </a:r>
            <a:r>
              <a:rPr lang="fr-FR" sz="2500" dirty="0" err="1">
                <a:latin typeface="Times New Roman" panose="02020603050405020304" pitchFamily="18" charset="0"/>
                <a:cs typeface="Times New Roman" panose="02020603050405020304" pitchFamily="18" charset="0"/>
              </a:rPr>
              <a:t>Tsoucalas</a:t>
            </a:r>
            <a:r>
              <a:rPr lang="fr-FR" sz="2500" dirty="0">
                <a:latin typeface="Times New Roman" panose="02020603050405020304" pitchFamily="18" charset="0"/>
                <a:cs typeface="Times New Roman" panose="02020603050405020304" pitchFamily="18" charset="0"/>
              </a:rPr>
              <a:t> G, </a:t>
            </a:r>
            <a:r>
              <a:rPr lang="fr-FR" sz="2500" dirty="0" err="1">
                <a:latin typeface="Times New Roman" panose="02020603050405020304" pitchFamily="18" charset="0"/>
                <a:cs typeface="Times New Roman" panose="02020603050405020304" pitchFamily="18" charset="0"/>
              </a:rPr>
              <a:t>Androutsos</a:t>
            </a:r>
            <a:r>
              <a:rPr lang="fr-FR" sz="2500" dirty="0">
                <a:latin typeface="Times New Roman" panose="02020603050405020304" pitchFamily="18" charset="0"/>
                <a:cs typeface="Times New Roman" panose="02020603050405020304" pitchFamily="18" charset="0"/>
              </a:rPr>
              <a:t> G. </a:t>
            </a:r>
            <a:r>
              <a:rPr lang="fr-FR" sz="2500" dirty="0" err="1">
                <a:latin typeface="Times New Roman" panose="02020603050405020304" pitchFamily="18" charset="0"/>
                <a:cs typeface="Times New Roman" panose="02020603050405020304" pitchFamily="18" charset="0"/>
              </a:rPr>
              <a:t>Theophrastus</a:t>
            </a:r>
            <a:r>
              <a:rPr lang="fr-FR" sz="2500" dirty="0">
                <a:latin typeface="Times New Roman" panose="02020603050405020304" pitchFamily="18" charset="0"/>
                <a:cs typeface="Times New Roman" panose="02020603050405020304" pitchFamily="18" charset="0"/>
              </a:rPr>
              <a:t> </a:t>
            </a:r>
            <a:r>
              <a:rPr lang="fr-FR" sz="2500" dirty="0" err="1">
                <a:latin typeface="Times New Roman" panose="02020603050405020304" pitchFamily="18" charset="0"/>
                <a:cs typeface="Times New Roman" panose="02020603050405020304" pitchFamily="18" charset="0"/>
              </a:rPr>
              <a:t>Bombastus</a:t>
            </a:r>
            <a:r>
              <a:rPr lang="fr-FR" sz="2500" dirty="0">
                <a:latin typeface="Times New Roman" panose="02020603050405020304" pitchFamily="18" charset="0"/>
                <a:cs typeface="Times New Roman" panose="02020603050405020304" pitchFamily="18" charset="0"/>
              </a:rPr>
              <a:t> Von </a:t>
            </a:r>
            <a:r>
              <a:rPr lang="fr-FR" sz="2500" dirty="0" err="1">
                <a:latin typeface="Times New Roman" panose="02020603050405020304" pitchFamily="18" charset="0"/>
                <a:cs typeface="Times New Roman" panose="02020603050405020304" pitchFamily="18" charset="0"/>
              </a:rPr>
              <a:t>Hohenheim</a:t>
            </a:r>
            <a:r>
              <a:rPr lang="fr-FR" sz="2500" dirty="0">
                <a:latin typeface="Times New Roman" panose="02020603050405020304" pitchFamily="18" charset="0"/>
                <a:cs typeface="Times New Roman" panose="02020603050405020304" pitchFamily="18" charset="0"/>
              </a:rPr>
              <a:t> (</a:t>
            </a:r>
            <a:r>
              <a:rPr lang="fr-FR" sz="2500" dirty="0" err="1">
                <a:latin typeface="Times New Roman" panose="02020603050405020304" pitchFamily="18" charset="0"/>
                <a:cs typeface="Times New Roman" panose="02020603050405020304" pitchFamily="18" charset="0"/>
              </a:rPr>
              <a:t>Paracelsus</a:t>
            </a:r>
            <a:r>
              <a:rPr lang="fr-FR" sz="2500" dirty="0">
                <a:latin typeface="Times New Roman" panose="02020603050405020304" pitchFamily="18" charset="0"/>
                <a:cs typeface="Times New Roman" panose="02020603050405020304" pitchFamily="18" charset="0"/>
              </a:rPr>
              <a:t>) (1493-1541): The </a:t>
            </a:r>
            <a:r>
              <a:rPr lang="fr-FR" sz="2500" dirty="0" err="1">
                <a:latin typeface="Times New Roman" panose="02020603050405020304" pitchFamily="18" charset="0"/>
                <a:cs typeface="Times New Roman" panose="02020603050405020304" pitchFamily="18" charset="0"/>
              </a:rPr>
              <a:t>eminent</a:t>
            </a:r>
            <a:r>
              <a:rPr lang="fr-FR" sz="2500" dirty="0">
                <a:latin typeface="Times New Roman" panose="02020603050405020304" pitchFamily="18" charset="0"/>
                <a:cs typeface="Times New Roman" panose="02020603050405020304" pitchFamily="18" charset="0"/>
              </a:rPr>
              <a:t> </a:t>
            </a:r>
            <a:r>
              <a:rPr lang="fr-FR" sz="2500" dirty="0" err="1">
                <a:latin typeface="Times New Roman" panose="02020603050405020304" pitchFamily="18" charset="0"/>
                <a:cs typeface="Times New Roman" panose="02020603050405020304" pitchFamily="18" charset="0"/>
              </a:rPr>
              <a:t>physician</a:t>
            </a:r>
            <a:r>
              <a:rPr lang="fr-FR" sz="2500" dirty="0">
                <a:latin typeface="Times New Roman" panose="02020603050405020304" pitchFamily="18" charset="0"/>
                <a:cs typeface="Times New Roman" panose="02020603050405020304" pitchFamily="18" charset="0"/>
              </a:rPr>
              <a:t> and </a:t>
            </a:r>
            <a:r>
              <a:rPr lang="fr-FR" sz="2500" dirty="0" err="1">
                <a:latin typeface="Times New Roman" panose="02020603050405020304" pitchFamily="18" charset="0"/>
                <a:cs typeface="Times New Roman" panose="02020603050405020304" pitchFamily="18" charset="0"/>
              </a:rPr>
              <a:t>pioneer</a:t>
            </a:r>
            <a:r>
              <a:rPr lang="fr-FR" sz="2500" dirty="0">
                <a:latin typeface="Times New Roman" panose="02020603050405020304" pitchFamily="18" charset="0"/>
                <a:cs typeface="Times New Roman" panose="02020603050405020304" pitchFamily="18" charset="0"/>
              </a:rPr>
              <a:t> of </a:t>
            </a:r>
            <a:r>
              <a:rPr lang="fr-FR" sz="2500" dirty="0" err="1">
                <a:latin typeface="Times New Roman" panose="02020603050405020304" pitchFamily="18" charset="0"/>
                <a:cs typeface="Times New Roman" panose="02020603050405020304" pitchFamily="18" charset="0"/>
              </a:rPr>
              <a:t>toxicology</a:t>
            </a:r>
            <a:r>
              <a:rPr lang="fr-FR" sz="2500" dirty="0">
                <a:latin typeface="Times New Roman" panose="02020603050405020304" pitchFamily="18" charset="0"/>
                <a:cs typeface="Times New Roman" panose="02020603050405020304" pitchFamily="18" charset="0"/>
              </a:rPr>
              <a:t>. </a:t>
            </a:r>
            <a:r>
              <a:rPr lang="fr-FR" sz="2500" dirty="0" err="1">
                <a:latin typeface="Times New Roman" panose="02020603050405020304" pitchFamily="18" charset="0"/>
                <a:cs typeface="Times New Roman" panose="02020603050405020304" pitchFamily="18" charset="0"/>
              </a:rPr>
              <a:t>Toxicol</a:t>
            </a:r>
            <a:r>
              <a:rPr lang="fr-FR" sz="2500" dirty="0">
                <a:latin typeface="Times New Roman" panose="02020603050405020304" pitchFamily="18" charset="0"/>
                <a:cs typeface="Times New Roman" panose="02020603050405020304" pitchFamily="18" charset="0"/>
              </a:rPr>
              <a:t> Rep. 2021 </a:t>
            </a:r>
            <a:r>
              <a:rPr lang="fr-FR" sz="2500" dirty="0" err="1">
                <a:latin typeface="Times New Roman" panose="02020603050405020304" pitchFamily="18" charset="0"/>
                <a:cs typeface="Times New Roman" panose="02020603050405020304" pitchFamily="18" charset="0"/>
              </a:rPr>
              <a:t>Feb</a:t>
            </a:r>
            <a:r>
              <a:rPr lang="fr-FR" sz="2500" dirty="0">
                <a:latin typeface="Times New Roman" panose="02020603050405020304" pitchFamily="18" charset="0"/>
                <a:cs typeface="Times New Roman" panose="02020603050405020304" pitchFamily="18" charset="0"/>
              </a:rPr>
              <a:t> 23;8:411-414. </a:t>
            </a:r>
          </a:p>
        </p:txBody>
      </p:sp>
    </p:spTree>
    <p:extLst>
      <p:ext uri="{BB962C8B-B14F-4D97-AF65-F5344CB8AC3E}">
        <p14:creationId xmlns:p14="http://schemas.microsoft.com/office/powerpoint/2010/main" val="1120277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CCAB41-6875-19C3-2B75-86BD6988C046}"/>
              </a:ext>
            </a:extLst>
          </p:cNvPr>
          <p:cNvSpPr>
            <a:spLocks noGrp="1"/>
          </p:cNvSpPr>
          <p:nvPr>
            <p:ph type="title"/>
          </p:nvPr>
        </p:nvSpPr>
        <p:spPr/>
        <p:txBody>
          <a:bodyPr/>
          <a:lstStyle/>
          <a:p>
            <a:r>
              <a:rPr lang="fr-FR" dirty="0" err="1">
                <a:latin typeface="Times New Roman" panose="02020603050405020304" pitchFamily="18" charset="0"/>
                <a:cs typeface="Times New Roman" panose="02020603050405020304" pitchFamily="18" charset="0"/>
              </a:rPr>
              <a:t>Shortage</a:t>
            </a:r>
            <a:r>
              <a:rPr lang="fr-FR" dirty="0">
                <a:latin typeface="Times New Roman" panose="02020603050405020304" pitchFamily="18" charset="0"/>
                <a:cs typeface="Times New Roman" panose="02020603050405020304" pitchFamily="18" charset="0"/>
              </a:rPr>
              <a:t> of </a:t>
            </a:r>
            <a:r>
              <a:rPr lang="fr-FR" dirty="0" err="1">
                <a:latin typeface="Times New Roman" panose="02020603050405020304" pitchFamily="18" charset="0"/>
                <a:cs typeface="Times New Roman" panose="02020603050405020304" pitchFamily="18" charset="0"/>
              </a:rPr>
              <a:t>corpses</a:t>
            </a:r>
            <a:br>
              <a:rPr lang="fr-FR" dirty="0">
                <a:latin typeface="Times New Roman" panose="02020603050405020304" pitchFamily="18" charset="0"/>
                <a:cs typeface="Times New Roman" panose="02020603050405020304" pitchFamily="18" charset="0"/>
              </a:rPr>
            </a:br>
            <a:r>
              <a:rPr lang="fr-FR" sz="3200" dirty="0">
                <a:latin typeface="Times New Roman" panose="02020603050405020304" pitchFamily="18" charset="0"/>
                <a:cs typeface="Times New Roman" panose="02020603050405020304" pitchFamily="18" charset="0"/>
              </a:rPr>
              <a:t>The </a:t>
            </a:r>
            <a:r>
              <a:rPr lang="fr-FR" sz="3200" dirty="0" err="1">
                <a:latin typeface="Times New Roman" panose="02020603050405020304" pitchFamily="18" charset="0"/>
                <a:cs typeface="Times New Roman" panose="02020603050405020304" pitchFamily="18" charset="0"/>
              </a:rPr>
              <a:t>Gibbet</a:t>
            </a:r>
            <a:r>
              <a:rPr lang="fr-FR" sz="3200" dirty="0">
                <a:latin typeface="Times New Roman" panose="02020603050405020304" pitchFamily="18" charset="0"/>
                <a:cs typeface="Times New Roman" panose="02020603050405020304" pitchFamily="18" charset="0"/>
              </a:rPr>
              <a:t> of Montfaucon</a:t>
            </a:r>
          </a:p>
        </p:txBody>
      </p:sp>
      <p:pic>
        <p:nvPicPr>
          <p:cNvPr id="3074" name="Picture 2" descr="Sur demande du roi, William Harvey effectue une dissection sur un sujet réputé plus que centenaire, Thomas Parr.">
            <a:extLst>
              <a:ext uri="{FF2B5EF4-FFF2-40B4-BE49-F238E27FC236}">
                <a16:creationId xmlns:a16="http://schemas.microsoft.com/office/drawing/2014/main" id="{BA40EDC2-154F-AD13-6FB9-C8DBD2F4FF3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2411730"/>
            <a:ext cx="467509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imetière des Innocents — Wikipédia">
            <a:extLst>
              <a:ext uri="{FF2B5EF4-FFF2-40B4-BE49-F238E27FC236}">
                <a16:creationId xmlns:a16="http://schemas.microsoft.com/office/drawing/2014/main" id="{1142AFA5-877C-2BE5-28CF-49EC4C567C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8250" y="539328"/>
            <a:ext cx="5717540" cy="3984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924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5AD278-1AEA-6047-8DFB-621E2F8B8658}"/>
              </a:ext>
            </a:extLst>
          </p:cNvPr>
          <p:cNvSpPr>
            <a:spLocks noGrp="1"/>
          </p:cNvSpPr>
          <p:nvPr>
            <p:ph type="title"/>
          </p:nvPr>
        </p:nvSpPr>
        <p:spPr/>
        <p:txBody>
          <a:bodyPr/>
          <a:lstStyle/>
          <a:p>
            <a:r>
              <a:rPr lang="fr-FR" sz="4400" dirty="0">
                <a:latin typeface="Times New Roman" panose="02020603050405020304" pitchFamily="18" charset="0"/>
                <a:ea typeface="Superclarendon" charset="0"/>
                <a:cs typeface="Times New Roman" panose="02020603050405020304" pitchFamily="18" charset="0"/>
              </a:rPr>
              <a:t>Michel Servet</a:t>
            </a:r>
            <a:r>
              <a:rPr lang="el-GR" sz="4400" dirty="0">
                <a:latin typeface="Times New Roman" panose="02020603050405020304" pitchFamily="18" charset="0"/>
                <a:ea typeface="Superclarendon" charset="0"/>
                <a:cs typeface="Times New Roman" panose="02020603050405020304" pitchFamily="18" charset="0"/>
              </a:rPr>
              <a:t> </a:t>
            </a:r>
            <a:r>
              <a:rPr lang="fr-FR" sz="4400" dirty="0">
                <a:latin typeface="Times New Roman" panose="02020603050405020304" pitchFamily="18" charset="0"/>
                <a:ea typeface="Superclarendon" charset="0"/>
                <a:cs typeface="Times New Roman" panose="02020603050405020304" pitchFamily="18" charset="0"/>
              </a:rPr>
              <a:t>(1511-1553)</a:t>
            </a:r>
            <a:br>
              <a:rPr lang="fr-FR" sz="4400" dirty="0">
                <a:latin typeface="Times New Roman" panose="02020603050405020304" pitchFamily="18" charset="0"/>
                <a:ea typeface="Superclarendon" charset="0"/>
                <a:cs typeface="Times New Roman" panose="02020603050405020304" pitchFamily="18" charset="0"/>
              </a:rPr>
            </a:br>
            <a:r>
              <a:rPr lang="fr-FR" sz="4400" dirty="0">
                <a:latin typeface="Times New Roman" panose="02020603050405020304" pitchFamily="18" charset="0"/>
                <a:ea typeface="Superclarendon" charset="0"/>
                <a:cs typeface="Times New Roman" panose="02020603050405020304" pitchFamily="18" charset="0"/>
              </a:rPr>
              <a:t>Miguel </a:t>
            </a:r>
            <a:r>
              <a:rPr lang="fr-FR" sz="4400" dirty="0" err="1">
                <a:latin typeface="Times New Roman" panose="02020603050405020304" pitchFamily="18" charset="0"/>
                <a:ea typeface="Superclarendon" charset="0"/>
                <a:cs typeface="Times New Roman" panose="02020603050405020304" pitchFamily="18" charset="0"/>
              </a:rPr>
              <a:t>Serveto</a:t>
            </a:r>
            <a:r>
              <a:rPr lang="fr-FR" sz="4400" dirty="0">
                <a:latin typeface="Times New Roman" panose="02020603050405020304" pitchFamily="18" charset="0"/>
                <a:ea typeface="Superclarendon" charset="0"/>
                <a:cs typeface="Times New Roman" panose="02020603050405020304" pitchFamily="18" charset="0"/>
              </a:rPr>
              <a:t> da Villanova </a:t>
            </a:r>
            <a:endParaRPr lang="fr-FR"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AE21D5D8-A3AF-5D52-2626-497FF3EC19B0}"/>
              </a:ext>
            </a:extLst>
          </p:cNvPr>
          <p:cNvSpPr>
            <a:spLocks noGrp="1"/>
          </p:cNvSpPr>
          <p:nvPr>
            <p:ph idx="1"/>
          </p:nvPr>
        </p:nvSpPr>
        <p:spPr>
          <a:xfrm>
            <a:off x="1371600" y="2286000"/>
            <a:ext cx="5874152" cy="3581400"/>
          </a:xfrm>
        </p:spPr>
        <p:txBody>
          <a:bodyPr/>
          <a:lstStyle/>
          <a:p>
            <a:r>
              <a:rPr lang="en-US" sz="1800" dirty="0">
                <a:effectLst/>
                <a:latin typeface="Times New Roman" panose="02020603050405020304" pitchFamily="18" charset="0"/>
                <a:ea typeface="Calibri" panose="020F0502020204030204" pitchFamily="34" charset="0"/>
              </a:rPr>
              <a:t>1553: "</a:t>
            </a:r>
            <a:r>
              <a:rPr lang="en-US" sz="1800" dirty="0" err="1">
                <a:effectLst/>
                <a:latin typeface="Times New Roman" panose="02020603050405020304" pitchFamily="18" charset="0"/>
                <a:ea typeface="Calibri" panose="020F0502020204030204" pitchFamily="34" charset="0"/>
              </a:rPr>
              <a:t>Christianismi</a:t>
            </a:r>
            <a:r>
              <a:rPr lang="en-US" sz="1800" dirty="0">
                <a:effectLst/>
                <a:latin typeface="Times New Roman" panose="02020603050405020304" pitchFamily="18" charset="0"/>
                <a:ea typeface="Calibri" panose="020F0502020204030204" pitchFamily="34" charset="0"/>
              </a:rPr>
              <a:t> Restitutio”  =&gt; small circulation</a:t>
            </a:r>
          </a:p>
          <a:p>
            <a:r>
              <a:rPr lang="en-US" sz="1800" dirty="0">
                <a:effectLst/>
                <a:latin typeface="Times New Roman" panose="02020603050405020304" pitchFamily="18" charset="0"/>
                <a:ea typeface="Calibri" panose="020F0502020204030204" pitchFamily="34" charset="0"/>
              </a:rPr>
              <a:t> He contested Galen's dogma and asserted the impermeability of the interventricular septum in a normal heart: "</a:t>
            </a:r>
            <a:r>
              <a:rPr lang="en-US" sz="1800" i="1" dirty="0">
                <a:effectLst/>
                <a:latin typeface="Times New Roman" panose="02020603050405020304" pitchFamily="18" charset="0"/>
                <a:ea typeface="Calibri" panose="020F0502020204030204" pitchFamily="34" charset="0"/>
              </a:rPr>
              <a:t>This median wall does not allow any communication and does not permit the blood to pass</a:t>
            </a:r>
            <a:r>
              <a:rPr lang="en-US" sz="1800" dirty="0">
                <a:effectLst/>
                <a:latin typeface="Times New Roman" panose="02020603050405020304" pitchFamily="18" charset="0"/>
                <a:ea typeface="Calibri" panose="020F0502020204030204" pitchFamily="34" charset="0"/>
              </a:rPr>
              <a:t>"</a:t>
            </a:r>
            <a:r>
              <a:rPr lang="fr-FR" dirty="0">
                <a:effectLst/>
              </a:rPr>
              <a:t> </a:t>
            </a:r>
          </a:p>
          <a:p>
            <a:r>
              <a:rPr lang="fr-FR" dirty="0">
                <a:latin typeface="Times New Roman" panose="02020603050405020304" pitchFamily="18" charset="0"/>
                <a:cs typeface="Times New Roman" panose="02020603050405020304" pitchFamily="18" charset="0"/>
              </a:rPr>
              <a:t>Ibn Al </a:t>
            </a:r>
            <a:r>
              <a:rPr lang="fr-FR" dirty="0" err="1">
                <a:latin typeface="Times New Roman" panose="02020603050405020304" pitchFamily="18" charset="0"/>
                <a:cs typeface="Times New Roman" panose="02020603050405020304" pitchFamily="18" charset="0"/>
              </a:rPr>
              <a:t>Nafi’s</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work</a:t>
            </a:r>
            <a:r>
              <a:rPr lang="fr-FR" dirty="0">
                <a:latin typeface="Times New Roman" panose="02020603050405020304" pitchFamily="18" charset="0"/>
                <a:cs typeface="Times New Roman" panose="02020603050405020304" pitchFamily="18" charset="0"/>
              </a:rPr>
              <a:t> on </a:t>
            </a:r>
            <a:r>
              <a:rPr lang="fr-FR" dirty="0" err="1">
                <a:latin typeface="Times New Roman" panose="02020603050405020304" pitchFamily="18" charset="0"/>
                <a:cs typeface="Times New Roman" panose="02020603050405020304" pitchFamily="18" charset="0"/>
              </a:rPr>
              <a:t>pulmonary</a:t>
            </a:r>
            <a:r>
              <a:rPr lang="fr-FR" dirty="0">
                <a:latin typeface="Times New Roman" panose="02020603050405020304" pitchFamily="18" charset="0"/>
                <a:cs typeface="Times New Roman" panose="02020603050405020304" pitchFamily="18" charset="0"/>
              </a:rPr>
              <a:t> circulation</a:t>
            </a:r>
            <a:endParaRPr lang="fr-FR" dirty="0">
              <a:effectLst/>
              <a:latin typeface="Times New Roman" panose="02020603050405020304" pitchFamily="18" charset="0"/>
              <a:cs typeface="Times New Roman" panose="02020603050405020304" pitchFamily="18" charset="0"/>
            </a:endParaRPr>
          </a:p>
          <a:p>
            <a:r>
              <a:rPr lang="fr-FR" dirty="0" err="1">
                <a:effectLst/>
                <a:latin typeface="Times New Roman" panose="02020603050405020304" pitchFamily="18" charset="0"/>
                <a:cs typeface="Times New Roman" panose="02020603050405020304" pitchFamily="18" charset="0"/>
              </a:rPr>
              <a:t>Before</a:t>
            </a:r>
            <a:r>
              <a:rPr lang="fr-FR" dirty="0">
                <a:effectLst/>
                <a:latin typeface="Times New Roman" panose="02020603050405020304" pitchFamily="18" charset="0"/>
                <a:cs typeface="Times New Roman" panose="02020603050405020304" pitchFamily="18" charset="0"/>
              </a:rPr>
              <a:t> </a:t>
            </a:r>
            <a:r>
              <a:rPr lang="fr-FR" dirty="0" err="1">
                <a:effectLst/>
                <a:latin typeface="Times New Roman" panose="02020603050405020304" pitchFamily="18" charset="0"/>
                <a:cs typeface="Times New Roman" panose="02020603050405020304" pitchFamily="18" charset="0"/>
              </a:rPr>
              <a:t>Vesalius</a:t>
            </a:r>
            <a:r>
              <a:rPr lang="fr-FR" dirty="0">
                <a:effectLst/>
                <a:latin typeface="Times New Roman" panose="02020603050405020304" pitchFamily="18" charset="0"/>
                <a:cs typeface="Times New Roman" panose="02020603050405020304" pitchFamily="18" charset="0"/>
              </a:rPr>
              <a:t>, </a:t>
            </a:r>
            <a:r>
              <a:rPr lang="fr-FR" dirty="0" err="1">
                <a:effectLst/>
                <a:latin typeface="Times New Roman" panose="02020603050405020304" pitchFamily="18" charset="0"/>
                <a:cs typeface="Times New Roman" panose="02020603050405020304" pitchFamily="18" charset="0"/>
              </a:rPr>
              <a:t>he</a:t>
            </a:r>
            <a:r>
              <a:rPr lang="fr-FR" dirty="0">
                <a:effectLst/>
                <a:latin typeface="Times New Roman" panose="02020603050405020304" pitchFamily="18" charset="0"/>
                <a:cs typeface="Times New Roman" panose="02020603050405020304" pitchFamily="18" charset="0"/>
              </a:rPr>
              <a:t> </a:t>
            </a:r>
            <a:r>
              <a:rPr lang="fr-FR" dirty="0" err="1">
                <a:effectLst/>
                <a:latin typeface="Times New Roman" panose="02020603050405020304" pitchFamily="18" charset="0"/>
                <a:cs typeface="Times New Roman" panose="02020603050405020304" pitchFamily="18" charset="0"/>
              </a:rPr>
              <a:t>overturned</a:t>
            </a:r>
            <a:r>
              <a:rPr lang="fr-FR" dirty="0">
                <a:effectLst/>
                <a:latin typeface="Times New Roman" panose="02020603050405020304" pitchFamily="18" charset="0"/>
                <a:cs typeface="Times New Roman" panose="02020603050405020304" pitchFamily="18" charset="0"/>
              </a:rPr>
              <a:t> the </a:t>
            </a:r>
            <a:r>
              <a:rPr lang="fr-FR" dirty="0" err="1">
                <a:effectLst/>
                <a:latin typeface="Times New Roman" panose="02020603050405020304" pitchFamily="18" charset="0"/>
                <a:cs typeface="Times New Roman" panose="02020603050405020304" pitchFamily="18" charset="0"/>
              </a:rPr>
              <a:t>theory</a:t>
            </a:r>
            <a:r>
              <a:rPr lang="fr-FR" dirty="0">
                <a:effectLst/>
                <a:latin typeface="Times New Roman" panose="02020603050405020304" pitchFamily="18" charset="0"/>
                <a:cs typeface="Times New Roman" panose="02020603050405020304" pitchFamily="18" charset="0"/>
              </a:rPr>
              <a:t> of </a:t>
            </a:r>
            <a:r>
              <a:rPr lang="fr-FR" dirty="0" err="1">
                <a:effectLst/>
                <a:latin typeface="Times New Roman" panose="02020603050405020304" pitchFamily="18" charset="0"/>
                <a:cs typeface="Times New Roman" panose="02020603050405020304" pitchFamily="18" charset="0"/>
              </a:rPr>
              <a:t>interventricular</a:t>
            </a:r>
            <a:r>
              <a:rPr lang="fr-FR" dirty="0">
                <a:effectLst/>
                <a:latin typeface="Times New Roman" panose="02020603050405020304" pitchFamily="18" charset="0"/>
                <a:cs typeface="Times New Roman" panose="02020603050405020304" pitchFamily="18" charset="0"/>
              </a:rPr>
              <a:t> communication</a:t>
            </a:r>
          </a:p>
          <a:p>
            <a:r>
              <a:rPr lang="fr-FR" dirty="0">
                <a:effectLst/>
                <a:latin typeface="Times New Roman" panose="02020603050405020304" pitchFamily="18" charset="0"/>
                <a:cs typeface="Times New Roman" panose="02020603050405020304" pitchFamily="18" charset="0"/>
              </a:rPr>
              <a:t>He </a:t>
            </a:r>
            <a:r>
              <a:rPr lang="fr-FR" dirty="0" err="1">
                <a:effectLst/>
                <a:latin typeface="Times New Roman" panose="02020603050405020304" pitchFamily="18" charset="0"/>
                <a:cs typeface="Times New Roman" panose="02020603050405020304" pitchFamily="18" charset="0"/>
              </a:rPr>
              <a:t>was</a:t>
            </a:r>
            <a:r>
              <a:rPr lang="fr-FR" dirty="0">
                <a:effectLst/>
                <a:latin typeface="Times New Roman" panose="02020603050405020304" pitchFamily="18" charset="0"/>
                <a:cs typeface="Times New Roman" panose="02020603050405020304" pitchFamily="18" charset="0"/>
              </a:rPr>
              <a:t> </a:t>
            </a:r>
            <a:r>
              <a:rPr lang="fr-FR" dirty="0" err="1">
                <a:effectLst/>
                <a:latin typeface="Times New Roman" panose="02020603050405020304" pitchFamily="18" charset="0"/>
                <a:cs typeface="Times New Roman" panose="02020603050405020304" pitchFamily="18" charset="0"/>
              </a:rPr>
              <a:t>led</a:t>
            </a:r>
            <a:r>
              <a:rPr lang="fr-FR" dirty="0">
                <a:effectLst/>
                <a:latin typeface="Times New Roman" panose="02020603050405020304" pitchFamily="18" charset="0"/>
                <a:cs typeface="Times New Roman" panose="02020603050405020304" pitchFamily="18" charset="0"/>
              </a:rPr>
              <a:t> to the </a:t>
            </a:r>
            <a:r>
              <a:rPr lang="fr-FR" dirty="0" err="1">
                <a:effectLst/>
                <a:latin typeface="Times New Roman" panose="02020603050405020304" pitchFamily="18" charset="0"/>
                <a:cs typeface="Times New Roman" panose="02020603050405020304" pitchFamily="18" charset="0"/>
              </a:rPr>
              <a:t>stake</a:t>
            </a:r>
            <a:r>
              <a:rPr lang="fr-FR" dirty="0">
                <a:effectLst/>
                <a:latin typeface="Times New Roman" panose="02020603050405020304" pitchFamily="18" charset="0"/>
                <a:cs typeface="Times New Roman" panose="02020603050405020304" pitchFamily="18" charset="0"/>
              </a:rPr>
              <a:t> in Geneva by the </a:t>
            </a:r>
            <a:r>
              <a:rPr lang="fr-FR" dirty="0" err="1">
                <a:effectLst/>
                <a:latin typeface="Times New Roman" panose="02020603050405020304" pitchFamily="18" charset="0"/>
                <a:cs typeface="Times New Roman" panose="02020603050405020304" pitchFamily="18" charset="0"/>
              </a:rPr>
              <a:t>Calvinists</a:t>
            </a:r>
            <a:endParaRPr lang="fr-FR" dirty="0">
              <a:effectLst/>
              <a:latin typeface="Times New Roman" panose="02020603050405020304" pitchFamily="18" charset="0"/>
              <a:cs typeface="Times New Roman" panose="02020603050405020304" pitchFamily="18" charset="0"/>
            </a:endParaRPr>
          </a:p>
          <a:p>
            <a:endParaRPr lang="fr-FR" dirty="0"/>
          </a:p>
        </p:txBody>
      </p:sp>
      <p:pic>
        <p:nvPicPr>
          <p:cNvPr id="4" name="Image 3">
            <a:extLst>
              <a:ext uri="{FF2B5EF4-FFF2-40B4-BE49-F238E27FC236}">
                <a16:creationId xmlns:a16="http://schemas.microsoft.com/office/drawing/2014/main" id="{EE45F7B3-6748-F799-947E-9510901A91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2825" y="3337934"/>
            <a:ext cx="1921164" cy="3169920"/>
          </a:xfrm>
          <a:prstGeom prst="rect">
            <a:avLst/>
          </a:prstGeom>
        </p:spPr>
      </p:pic>
      <p:pic>
        <p:nvPicPr>
          <p:cNvPr id="5" name="Image 4">
            <a:extLst>
              <a:ext uri="{FF2B5EF4-FFF2-40B4-BE49-F238E27FC236}">
                <a16:creationId xmlns:a16="http://schemas.microsoft.com/office/drawing/2014/main" id="{D347220A-0FCB-262D-123E-FC054BCDB9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7346" y="102683"/>
            <a:ext cx="2275454" cy="2652134"/>
          </a:xfrm>
          <a:prstGeom prst="rect">
            <a:avLst/>
          </a:prstGeom>
        </p:spPr>
      </p:pic>
      <p:pic>
        <p:nvPicPr>
          <p:cNvPr id="3074" name="Picture 2" descr="Servet bucher">
            <a:extLst>
              <a:ext uri="{FF2B5EF4-FFF2-40B4-BE49-F238E27FC236}">
                <a16:creationId xmlns:a16="http://schemas.microsoft.com/office/drawing/2014/main" id="{FFA7482D-3CA0-94A0-03EB-E9666C1730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5752" y="3145607"/>
            <a:ext cx="2679700" cy="354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983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E967D2-C3EA-615C-93FF-E1CE23CA1721}"/>
              </a:ext>
            </a:extLst>
          </p:cNvPr>
          <p:cNvSpPr>
            <a:spLocks noGrp="1"/>
          </p:cNvSpPr>
          <p:nvPr>
            <p:ph type="title"/>
          </p:nvPr>
        </p:nvSpPr>
        <p:spPr/>
        <p:txBody>
          <a:bodyPr/>
          <a:lstStyle/>
          <a:p>
            <a:pPr algn="ctr"/>
            <a:r>
              <a:rPr lang="fr-FR" dirty="0">
                <a:solidFill>
                  <a:srgbClr val="202122"/>
                </a:solidFill>
                <a:effectLst/>
                <a:latin typeface="Times New Roman" panose="02020603050405020304" pitchFamily="18" charset="0"/>
                <a:cs typeface="Times New Roman" panose="02020603050405020304" pitchFamily="18" charset="0"/>
              </a:rPr>
              <a:t>Rembrandt 1632 - The </a:t>
            </a:r>
            <a:r>
              <a:rPr lang="fr-FR" dirty="0" err="1">
                <a:solidFill>
                  <a:srgbClr val="202122"/>
                </a:solidFill>
                <a:effectLst/>
                <a:latin typeface="Times New Roman" panose="02020603050405020304" pitchFamily="18" charset="0"/>
                <a:cs typeface="Times New Roman" panose="02020603050405020304" pitchFamily="18" charset="0"/>
              </a:rPr>
              <a:t>Anatomy</a:t>
            </a:r>
            <a:r>
              <a:rPr lang="fr-FR" dirty="0">
                <a:solidFill>
                  <a:srgbClr val="202122"/>
                </a:solidFill>
                <a:effectLst/>
                <a:latin typeface="Times New Roman" panose="02020603050405020304" pitchFamily="18" charset="0"/>
                <a:cs typeface="Times New Roman" panose="02020603050405020304" pitchFamily="18" charset="0"/>
              </a:rPr>
              <a:t> Lesson of Dr </a:t>
            </a:r>
            <a:r>
              <a:rPr lang="fr-FR" dirty="0" err="1">
                <a:solidFill>
                  <a:srgbClr val="202122"/>
                </a:solidFill>
                <a:effectLst/>
                <a:latin typeface="Times New Roman" panose="02020603050405020304" pitchFamily="18" charset="0"/>
                <a:cs typeface="Times New Roman" panose="02020603050405020304" pitchFamily="18" charset="0"/>
              </a:rPr>
              <a:t>Nicolaes</a:t>
            </a:r>
            <a:r>
              <a:rPr lang="fr-FR" dirty="0">
                <a:solidFill>
                  <a:srgbClr val="202122"/>
                </a:solidFill>
                <a:effectLst/>
                <a:latin typeface="Times New Roman" panose="02020603050405020304" pitchFamily="18" charset="0"/>
                <a:cs typeface="Times New Roman" panose="02020603050405020304" pitchFamily="18" charset="0"/>
              </a:rPr>
              <a:t> </a:t>
            </a:r>
            <a:r>
              <a:rPr lang="fr-FR" dirty="0" err="1">
                <a:solidFill>
                  <a:srgbClr val="202122"/>
                </a:solidFill>
                <a:effectLst/>
                <a:latin typeface="Times New Roman" panose="02020603050405020304" pitchFamily="18" charset="0"/>
                <a:cs typeface="Times New Roman" panose="02020603050405020304" pitchFamily="18" charset="0"/>
              </a:rPr>
              <a:t>Tulp</a:t>
            </a:r>
            <a:endParaRPr lang="fr-FR" dirty="0">
              <a:latin typeface="Times New Roman" panose="02020603050405020304" pitchFamily="18" charset="0"/>
              <a:cs typeface="Times New Roman" panose="02020603050405020304" pitchFamily="18" charset="0"/>
            </a:endParaRPr>
          </a:p>
        </p:txBody>
      </p:sp>
      <p:pic>
        <p:nvPicPr>
          <p:cNvPr id="2052" name="Picture 4" descr="undefined">
            <a:extLst>
              <a:ext uri="{FF2B5EF4-FFF2-40B4-BE49-F238E27FC236}">
                <a16:creationId xmlns:a16="http://schemas.microsoft.com/office/drawing/2014/main" id="{1989C2BE-D38B-0B88-BC43-C15E488693A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96479" y="2286000"/>
            <a:ext cx="4751442"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851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5D76FC-0F61-F820-4887-2149BB6D8665}"/>
              </a:ext>
            </a:extLst>
          </p:cNvPr>
          <p:cNvSpPr>
            <a:spLocks noGrp="1"/>
          </p:cNvSpPr>
          <p:nvPr>
            <p:ph type="title"/>
          </p:nvPr>
        </p:nvSpPr>
        <p:spPr>
          <a:xfrm>
            <a:off x="1145895" y="358816"/>
            <a:ext cx="10191509" cy="1250065"/>
          </a:xfrm>
        </p:spPr>
        <p:txBody>
          <a:bodyPr/>
          <a:lstStyle/>
          <a:p>
            <a:pPr algn="ctr"/>
            <a:r>
              <a:rPr lang="fr-FR" dirty="0">
                <a:latin typeface="Times New Roman" panose="02020603050405020304" pitchFamily="18" charset="0"/>
                <a:cs typeface="Times New Roman" panose="02020603050405020304" pitchFamily="18" charset="0"/>
              </a:rPr>
              <a:t>The </a:t>
            </a:r>
            <a:r>
              <a:rPr lang="fr-FR" dirty="0" err="1">
                <a:latin typeface="Times New Roman" panose="02020603050405020304" pitchFamily="18" charset="0"/>
                <a:cs typeface="Times New Roman" panose="02020603050405020304" pitchFamily="18" charset="0"/>
              </a:rPr>
              <a:t>systematization</a:t>
            </a:r>
            <a:r>
              <a:rPr lang="fr-FR" dirty="0">
                <a:latin typeface="Times New Roman" panose="02020603050405020304" pitchFamily="18" charset="0"/>
                <a:cs typeface="Times New Roman" panose="02020603050405020304" pitchFamily="18" charset="0"/>
              </a:rPr>
              <a:t> of </a:t>
            </a:r>
            <a:r>
              <a:rPr lang="fr-FR" dirty="0" err="1">
                <a:latin typeface="Times New Roman" panose="02020603050405020304" pitchFamily="18" charset="0"/>
                <a:cs typeface="Times New Roman" panose="02020603050405020304" pitchFamily="18" charset="0"/>
              </a:rPr>
              <a:t>scientific</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knowledge</a:t>
            </a:r>
            <a:endParaRPr lang="fr-FR"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A96EFDB9-8851-2707-33D8-E88EA360F653}"/>
              </a:ext>
            </a:extLst>
          </p:cNvPr>
          <p:cNvSpPr>
            <a:spLocks noGrp="1"/>
          </p:cNvSpPr>
          <p:nvPr>
            <p:ph idx="1"/>
          </p:nvPr>
        </p:nvSpPr>
        <p:spPr>
          <a:xfrm>
            <a:off x="1145895" y="1331089"/>
            <a:ext cx="10278318" cy="5168095"/>
          </a:xfrm>
        </p:spPr>
        <p:txBody>
          <a:bodyPr>
            <a:normAutofit lnSpcReduction="10000"/>
          </a:bodyPr>
          <a:lstStyle/>
          <a:p>
            <a:pPr algn="just">
              <a:lnSpc>
                <a:spcPct val="110000"/>
              </a:lnSpc>
            </a:pPr>
            <a:r>
              <a:rPr lang="fr-FR" sz="1800" dirty="0">
                <a:latin typeface="Times New Roman" panose="02020603050405020304" pitchFamily="18" charset="0"/>
                <a:cs typeface="Times New Roman" panose="02020603050405020304" pitchFamily="18" charset="0"/>
              </a:rPr>
              <a:t>The reformation of </a:t>
            </a:r>
            <a:r>
              <a:rPr lang="fr-FR" sz="1800" dirty="0" err="1">
                <a:latin typeface="Times New Roman" panose="02020603050405020304" pitchFamily="18" charset="0"/>
                <a:cs typeface="Times New Roman" panose="02020603050405020304" pitchFamily="18" charset="0"/>
              </a:rPr>
              <a:t>anatomy</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Vesalius</a:t>
            </a:r>
            <a:r>
              <a:rPr lang="fr-FR" sz="1800" dirty="0">
                <a:latin typeface="Times New Roman" panose="02020603050405020304" pitchFamily="18" charset="0"/>
                <a:cs typeface="Times New Roman" panose="02020603050405020304" pitchFamily="18" charset="0"/>
              </a:rPr>
              <a:t>, Gabriel Fallope, </a:t>
            </a:r>
            <a:r>
              <a:rPr lang="fr-FR" sz="1800" dirty="0" err="1">
                <a:latin typeface="Times New Roman" panose="02020603050405020304" pitchFamily="18" charset="0"/>
                <a:cs typeface="Times New Roman" panose="02020603050405020304" pitchFamily="18" charset="0"/>
              </a:rPr>
              <a:t>Carpi</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Eustachhio</a:t>
            </a:r>
            <a:r>
              <a:rPr lang="fr-FR" sz="1800" dirty="0">
                <a:latin typeface="Times New Roman" panose="02020603050405020304" pitchFamily="18" charset="0"/>
                <a:cs typeface="Times New Roman" panose="02020603050405020304" pitchFamily="18" charset="0"/>
              </a:rPr>
              <a:t>, Charles Étienne(</a:t>
            </a:r>
            <a:r>
              <a:rPr lang="fr-FR" sz="1800" dirty="0" err="1">
                <a:latin typeface="Times New Roman" panose="02020603050405020304" pitchFamily="18" charset="0"/>
                <a:cs typeface="Times New Roman" panose="02020603050405020304" pitchFamily="18" charset="0"/>
              </a:rPr>
              <a:t>veins</a:t>
            </a:r>
            <a:r>
              <a:rPr lang="fr-FR" sz="1800" dirty="0">
                <a:latin typeface="Times New Roman" panose="02020603050405020304" pitchFamily="18" charset="0"/>
                <a:cs typeface="Times New Roman" panose="02020603050405020304" pitchFamily="18" charset="0"/>
              </a:rPr>
              <a:t> of the </a:t>
            </a:r>
            <a:r>
              <a:rPr lang="fr-FR" sz="1800" dirty="0" err="1">
                <a:latin typeface="Times New Roman" panose="02020603050405020304" pitchFamily="18" charset="0"/>
                <a:cs typeface="Times New Roman" panose="02020603050405020304" pitchFamily="18" charset="0"/>
              </a:rPr>
              <a:t>liver</a:t>
            </a:r>
            <a:r>
              <a:rPr lang="fr-FR" sz="1800" dirty="0">
                <a:latin typeface="Times New Roman" panose="02020603050405020304" pitchFamily="18" charset="0"/>
                <a:cs typeface="Times New Roman" panose="02020603050405020304" pitchFamily="18" charset="0"/>
              </a:rPr>
              <a:t>) , Gonthier d’Andernach (muscles of the hand, </a:t>
            </a:r>
            <a:r>
              <a:rPr lang="fr-FR" sz="1800" dirty="0" err="1">
                <a:latin typeface="Times New Roman" panose="02020603050405020304" pitchFamily="18" charset="0"/>
                <a:cs typeface="Times New Roman" panose="02020603050405020304" pitchFamily="18" charset="0"/>
              </a:rPr>
              <a:t>pancreas</a:t>
            </a:r>
            <a:r>
              <a:rPr lang="fr-FR" sz="1800" dirty="0">
                <a:latin typeface="Times New Roman" panose="02020603050405020304" pitchFamily="18" charset="0"/>
                <a:cs typeface="Times New Roman" panose="02020603050405020304" pitchFamily="18" charset="0"/>
              </a:rPr>
              <a:t>), Salomon Albert (</a:t>
            </a:r>
            <a:r>
              <a:rPr lang="fr-FR" sz="1800" dirty="0" err="1">
                <a:latin typeface="Times New Roman" panose="02020603050405020304" pitchFamily="18" charset="0"/>
                <a:cs typeface="Times New Roman" panose="02020603050405020304" pitchFamily="18" charset="0"/>
              </a:rPr>
              <a:t>venous</a:t>
            </a:r>
            <a:r>
              <a:rPr lang="fr-FR" sz="1800" dirty="0">
                <a:latin typeface="Times New Roman" panose="02020603050405020304" pitchFamily="18" charset="0"/>
                <a:cs typeface="Times New Roman" panose="02020603050405020304" pitchFamily="18" charset="0"/>
              </a:rPr>
              <a:t> valves and </a:t>
            </a:r>
            <a:r>
              <a:rPr lang="fr-FR" sz="1800" dirty="0" err="1">
                <a:latin typeface="Times New Roman" panose="02020603050405020304" pitchFamily="18" charset="0"/>
                <a:cs typeface="Times New Roman" panose="02020603050405020304" pitchFamily="18" charset="0"/>
              </a:rPr>
              <a:t>urinary</a:t>
            </a:r>
            <a:r>
              <a:rPr lang="fr-FR" sz="1800" dirty="0">
                <a:latin typeface="Times New Roman" panose="02020603050405020304" pitchFamily="18" charset="0"/>
                <a:cs typeface="Times New Roman" panose="02020603050405020304" pitchFamily="18" charset="0"/>
              </a:rPr>
              <a:t> tracts)</a:t>
            </a:r>
          </a:p>
          <a:p>
            <a:pPr algn="just">
              <a:lnSpc>
                <a:spcPct val="110000"/>
              </a:lnSpc>
            </a:pPr>
            <a:r>
              <a:rPr lang="en-US" sz="1800" dirty="0">
                <a:effectLst/>
                <a:latin typeface="Times New Roman" panose="02020603050405020304" pitchFamily="18" charset="0"/>
                <a:ea typeface="Calibri" panose="020F0502020204030204" pitchFamily="34" charset="0"/>
              </a:rPr>
              <a:t>Thus, by the beginning of the 16th century, the normal macroscopic configuration of the human body was accurately known, in its essential structures.</a:t>
            </a:r>
          </a:p>
          <a:p>
            <a:pPr algn="just">
              <a:lnSpc>
                <a:spcPct val="110000"/>
              </a:lnSpc>
            </a:pPr>
            <a:r>
              <a:rPr lang="en-US" sz="1800" dirty="0">
                <a:latin typeface="Times New Roman" panose="02020603050405020304" pitchFamily="18" charset="0"/>
                <a:cs typeface="Times New Roman" panose="02020603050405020304" pitchFamily="18" charset="0"/>
              </a:rPr>
              <a:t>Other medical disciplines : </a:t>
            </a:r>
            <a:r>
              <a:rPr lang="en-US" sz="1800" dirty="0">
                <a:effectLst/>
                <a:latin typeface="Times New Roman" panose="02020603050405020304" pitchFamily="18" charset="0"/>
                <a:ea typeface="Calibri" panose="020F0502020204030204" pitchFamily="34" charset="0"/>
              </a:rPr>
              <a:t>The clinicians of the Renaissance were no match for their anatomist contemporaries. </a:t>
            </a:r>
          </a:p>
          <a:p>
            <a:pPr algn="just">
              <a:lnSpc>
                <a:spcPct val="110000"/>
              </a:lnSpc>
            </a:pPr>
            <a:r>
              <a:rPr lang="en-US" sz="1800" dirty="0">
                <a:effectLst/>
                <a:latin typeface="Times New Roman" panose="02020603050405020304" pitchFamily="18" charset="0"/>
                <a:ea typeface="Calibri" panose="020F0502020204030204" pitchFamily="34" charset="0"/>
              </a:rPr>
              <a:t>In all the areas of the medical art, the assault on the still all-powerful Galenism was harsh and not immediately successful</a:t>
            </a:r>
            <a:r>
              <a:rPr lang="fr-FR" sz="1800" dirty="0">
                <a:effectLst/>
              </a:rPr>
              <a:t> </a:t>
            </a:r>
          </a:p>
          <a:p>
            <a:pPr algn="just">
              <a:lnSpc>
                <a:spcPct val="110000"/>
              </a:lnSpc>
            </a:pPr>
            <a:r>
              <a:rPr lang="en-US" sz="1800" dirty="0">
                <a:effectLst/>
                <a:latin typeface="Times New Roman" panose="02020603050405020304" pitchFamily="18" charset="0"/>
                <a:ea typeface="Calibri" panose="020F0502020204030204" pitchFamily="34" charset="0"/>
              </a:rPr>
              <a:t>Almost insignificant in other fields of clinical medicine, therapeutics and hygiene, the contribution of the Renaissance was far more substantial in infectious pathology</a:t>
            </a:r>
            <a:r>
              <a:rPr lang="fr-FR" sz="1800" dirty="0">
                <a:latin typeface="Times New Roman" panose="02020603050405020304" pitchFamily="18" charset="0"/>
                <a:ea typeface="Calibri" panose="020F0502020204030204" pitchFamily="34" charset="0"/>
              </a:rPr>
              <a:t> (Fracastor)</a:t>
            </a:r>
          </a:p>
          <a:p>
            <a:pPr algn="just">
              <a:lnSpc>
                <a:spcPct val="110000"/>
              </a:lnSpc>
            </a:pPr>
            <a:r>
              <a:rPr lang="en-US" sz="1800" dirty="0">
                <a:effectLst/>
                <a:latin typeface="Times New Roman" panose="02020603050405020304" pitchFamily="18" charset="0"/>
                <a:ea typeface="Calibri" panose="020F0502020204030204" pitchFamily="34" charset="0"/>
              </a:rPr>
              <a:t>The birth of modern psychiatry can usually be dated back to the 16th century</a:t>
            </a:r>
            <a:r>
              <a:rPr lang="fr-FR" sz="1800" dirty="0">
                <a:effectLst/>
              </a:rPr>
              <a:t> (</a:t>
            </a:r>
            <a:r>
              <a:rPr lang="en-US" sz="1800" dirty="0">
                <a:effectLst/>
                <a:latin typeface="Times New Roman" panose="02020603050405020304" pitchFamily="18" charset="0"/>
                <a:ea typeface="Calibri" panose="020F0502020204030204" pitchFamily="34" charset="0"/>
              </a:rPr>
              <a:t>Félix Platter)</a:t>
            </a:r>
          </a:p>
          <a:p>
            <a:pPr algn="just">
              <a:lnSpc>
                <a:spcPct val="110000"/>
              </a:lnSpc>
            </a:pPr>
            <a:r>
              <a:rPr lang="en-US" sz="1800" dirty="0">
                <a:latin typeface="Times New Roman" panose="02020603050405020304" pitchFamily="18" charset="0"/>
                <a:ea typeface="Calibri" panose="020F0502020204030204" pitchFamily="34" charset="0"/>
              </a:rPr>
              <a:t>T</a:t>
            </a:r>
            <a:r>
              <a:rPr lang="en-US" sz="1800" dirty="0">
                <a:effectLst/>
                <a:latin typeface="Times New Roman" panose="02020603050405020304" pitchFamily="18" charset="0"/>
                <a:ea typeface="Calibri" panose="020F0502020204030204" pitchFamily="34" charset="0"/>
              </a:rPr>
              <a:t>he great professions of physicians, surgeons and apothecaries had been individualized and organized on a European university level. Rationality and a scientific, humanistic approach were introduced into these professions</a:t>
            </a:r>
            <a:endParaRPr lang="fr-FR"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0351352"/>
      </p:ext>
    </p:extLst>
  </p:cSld>
  <p:clrMapOvr>
    <a:masterClrMapping/>
  </p:clrMapOvr>
</p:sld>
</file>

<file path=ppt/theme/theme1.xml><?xml version="1.0" encoding="utf-8"?>
<a:theme xmlns:a="http://schemas.openxmlformats.org/drawingml/2006/main" name="Rogner">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Rogner</Template>
  <TotalTime>10436</TotalTime>
  <Words>5360</Words>
  <Application>Microsoft Office PowerPoint</Application>
  <PresentationFormat>Ευρεία οθόνη</PresentationFormat>
  <Paragraphs>234</Paragraphs>
  <Slides>51</Slides>
  <Notes>0</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51</vt:i4>
      </vt:variant>
    </vt:vector>
  </HeadingPairs>
  <TitlesOfParts>
    <vt:vector size="58" baseType="lpstr">
      <vt:lpstr>Calibri</vt:lpstr>
      <vt:lpstr>Franklin Gothic Book</vt:lpstr>
      <vt:lpstr>Linux Libertine</vt:lpstr>
      <vt:lpstr>Superclarendon</vt:lpstr>
      <vt:lpstr>Times New Roman</vt:lpstr>
      <vt:lpstr>Wingdings</vt:lpstr>
      <vt:lpstr>Rogner</vt:lpstr>
      <vt:lpstr>         Η Ιατρική στην Αναγέννηση και η συστηματοποίηση των επιστημονικών γνώσεων </vt:lpstr>
      <vt:lpstr>Renaissance : 14th-16th century</vt:lpstr>
      <vt:lpstr>Παρουσίαση του PowerPoint</vt:lpstr>
      <vt:lpstr>Renaissance humanism</vt:lpstr>
      <vt:lpstr>Anatomy, the cornerstone of the edifice  Anatomy and surgery in the early Renaissance </vt:lpstr>
      <vt:lpstr>Shortage of corpses The Gibbet of Montfaucon</vt:lpstr>
      <vt:lpstr>Michel Servet (1511-1553) Miguel Serveto da Villanova </vt:lpstr>
      <vt:lpstr>Rembrandt 1632 - The Anatomy Lesson of Dr Nicolaes Tulp</vt:lpstr>
      <vt:lpstr>The systematization of scientific knowledge</vt:lpstr>
      <vt:lpstr>Jean François Fernel (1497-1558)    vs    Paracelsus (1493-1541) the reformer or Ambroise Paré (1510-1590), the great surgeon  </vt:lpstr>
      <vt:lpstr>Infectious pathology - Fracastor</vt:lpstr>
      <vt:lpstr>The teaching and practice of medicine in France   </vt:lpstr>
      <vt:lpstr>Ambroise Paré (1510-1590) the father of modern surgery and the inventor of numerous instruments</vt:lpstr>
      <vt:lpstr>Παρουσίαση του PowerPoint</vt:lpstr>
      <vt:lpstr>Therapeutic innovations</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André VÉSALE, also known as Andreas Vesalius  (1514-1564) Flemish physician, "Father of Modern Anatomy" </vt:lpstr>
      <vt:lpstr>Studies</vt:lpstr>
      <vt:lpstr>Anatomy Lesson at the University of Paris </vt:lpstr>
      <vt:lpstr>Παρουσίαση του PowerPoint</vt:lpstr>
      <vt:lpstr>Galenic medicine was taught as a dogma in the universities of Western Europe up until the Renaissance, and even the grossest errors of Galen were repeated without contestation.</vt:lpstr>
      <vt:lpstr>Vesalius cursus </vt:lpstr>
      <vt:lpstr>Preface of the Fabrica </vt:lpstr>
      <vt:lpstr>                 </vt:lpstr>
      <vt:lpstr>Παρουσίαση του PowerPoint</vt:lpstr>
      <vt:lpstr> "De Humani Corporis Fabrica”, 1543 1st ed.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"De Humani Corporis Fabrica" 2nd ed. 1555  </vt:lpstr>
      <vt:lpstr>   Physician at the Court of Charles V and Philip II  </vt:lpstr>
      <vt:lpstr>Παρουσίαση του PowerPoint</vt:lpstr>
      <vt:lpstr>Παρουσίαση του PowerPoint</vt:lpstr>
      <vt:lpstr>Παρουσίαση του PowerPoint</vt:lpstr>
      <vt:lpstr>Παρουσίαση του PowerPoint</vt:lpstr>
      <vt:lpstr>PARACELSUS (1493-1541)  alias Philippus Auréolus Théophratus Bombast von Hohenheim </vt:lpstr>
      <vt:lpstr>Παρουσίαση του PowerPoint</vt:lpstr>
      <vt:lpstr>An eccentric reformer </vt:lpstr>
      <vt:lpstr>Παρουσίαση του PowerPoint</vt:lpstr>
      <vt:lpstr>Παρουσίαση του PowerPoint</vt:lpstr>
      <vt:lpstr>William Harvey (1578-1657)</vt:lpstr>
      <vt:lpstr>Παρουσίαση του PowerPoint</vt:lpstr>
      <vt:lpstr>Benjamin Eugène Fichel (1826-1895) Guillaume Harvey prouvant la circulation du sang à Charles Ier, 1851  </vt:lpstr>
      <vt:lpstr> Antoni van Leeuwenhoek (1632-1723) Robert Hooke (1635-1703)</vt:lpstr>
      <vt:lpstr>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Microsoft Office</dc:creator>
  <cp:lastModifiedBy>mkaramanou@o365.uoa.gr</cp:lastModifiedBy>
  <cp:revision>292</cp:revision>
  <dcterms:created xsi:type="dcterms:W3CDTF">2020-11-12T09:28:49Z</dcterms:created>
  <dcterms:modified xsi:type="dcterms:W3CDTF">2025-10-31T07:51:17Z</dcterms:modified>
</cp:coreProperties>
</file>