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79" r:id="rId4"/>
    <p:sldId id="280" r:id="rId5"/>
    <p:sldId id="264" r:id="rId6"/>
    <p:sldId id="263" r:id="rId7"/>
    <p:sldId id="286" r:id="rId8"/>
    <p:sldId id="266" r:id="rId9"/>
    <p:sldId id="265" r:id="rId10"/>
    <p:sldId id="272" r:id="rId11"/>
    <p:sldId id="288" r:id="rId12"/>
    <p:sldId id="295" r:id="rId13"/>
    <p:sldId id="289" r:id="rId14"/>
    <p:sldId id="274" r:id="rId15"/>
    <p:sldId id="277" r:id="rId16"/>
    <p:sldId id="293" r:id="rId17"/>
    <p:sldId id="294" r:id="rId18"/>
    <p:sldId id="278" r:id="rId19"/>
    <p:sldId id="273" r:id="rId20"/>
    <p:sldId id="292" r:id="rId21"/>
    <p:sldId id="290" r:id="rId22"/>
    <p:sldId id="291" r:id="rId23"/>
    <p:sldId id="281" r:id="rId24"/>
    <p:sldId id="268" r:id="rId25"/>
    <p:sldId id="271" r:id="rId26"/>
    <p:sldId id="296" r:id="rId27"/>
    <p:sldId id="297" r:id="rId28"/>
    <p:sldId id="298" r:id="rId29"/>
    <p:sldId id="305" r:id="rId30"/>
    <p:sldId id="304" r:id="rId31"/>
    <p:sldId id="300" r:id="rId32"/>
    <p:sldId id="301" r:id="rId33"/>
    <p:sldId id="299" r:id="rId34"/>
    <p:sldId id="302" r:id="rId35"/>
    <p:sldId id="306" r:id="rId36"/>
    <p:sldId id="307" r:id="rId37"/>
    <p:sldId id="323" r:id="rId38"/>
    <p:sldId id="315" r:id="rId39"/>
    <p:sldId id="316" r:id="rId40"/>
    <p:sldId id="314" r:id="rId41"/>
    <p:sldId id="317" r:id="rId42"/>
    <p:sldId id="303" r:id="rId43"/>
    <p:sldId id="310" r:id="rId44"/>
    <p:sldId id="321" r:id="rId45"/>
    <p:sldId id="325" r:id="rId46"/>
    <p:sldId id="257" r:id="rId47"/>
    <p:sldId id="258" r:id="rId48"/>
    <p:sldId id="259" r:id="rId49"/>
    <p:sldId id="322" r:id="rId50"/>
    <p:sldId id="324" r:id="rId51"/>
    <p:sldId id="320" r:id="rId52"/>
    <p:sldId id="260" r:id="rId53"/>
    <p:sldId id="312" r:id="rId54"/>
    <p:sldId id="318" r:id="rId55"/>
    <p:sldId id="319" r:id="rId5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BFC1BCA7-4054-41FD-A57F-D74CB68531A8}" type="datetimeFigureOut">
              <a:rPr lang="el-GR" smtClean="0"/>
              <a:t>3/12/2020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296520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FC1BCA7-4054-41FD-A57F-D74CB68531A8}" type="datetimeFigureOut">
              <a:rPr lang="el-GR" smtClean="0"/>
              <a:t>3/12/2020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333660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FC1BCA7-4054-41FD-A57F-D74CB68531A8}" type="datetimeFigureOut">
              <a:rPr lang="el-GR" smtClean="0"/>
              <a:t>3/12/2020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3960185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99A670A0-B7FE-4FD5-864B-76A7F8F6DCB8}" type="slidenum">
              <a:rPr lang="el-GR"/>
              <a:pPr>
                <a:defRPr/>
              </a:pPr>
              <a:t>‹#›</a:t>
            </a:fld>
            <a:endParaRPr lang="el-GR"/>
          </a:p>
        </p:txBody>
      </p:sp>
      <p:sp>
        <p:nvSpPr>
          <p:cNvPr id="7" name="Rectangle 14"/>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29388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FC1BCA7-4054-41FD-A57F-D74CB68531A8}" type="datetimeFigureOut">
              <a:rPr lang="el-GR" smtClean="0"/>
              <a:t>3/12/2020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265924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BFC1BCA7-4054-41FD-A57F-D74CB68531A8}" type="datetimeFigureOut">
              <a:rPr lang="el-GR" smtClean="0"/>
              <a:t>3/12/2020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34017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BFC1BCA7-4054-41FD-A57F-D74CB68531A8}" type="datetimeFigureOut">
              <a:rPr lang="el-GR" smtClean="0"/>
              <a:t>3/12/2020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124706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BFC1BCA7-4054-41FD-A57F-D74CB68531A8}" type="datetimeFigureOut">
              <a:rPr lang="el-GR" smtClean="0"/>
              <a:t>3/12/2020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231341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BFC1BCA7-4054-41FD-A57F-D74CB68531A8}" type="datetimeFigureOut">
              <a:rPr lang="el-GR" smtClean="0"/>
              <a:t>3/12/2020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126535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FC1BCA7-4054-41FD-A57F-D74CB68531A8}" type="datetimeFigureOut">
              <a:rPr lang="el-GR" smtClean="0"/>
              <a:t>3/12/2020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2711841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FC1BCA7-4054-41FD-A57F-D74CB68531A8}" type="datetimeFigureOut">
              <a:rPr lang="el-GR" smtClean="0"/>
              <a:t>3/12/2020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80088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FC1BCA7-4054-41FD-A57F-D74CB68531A8}" type="datetimeFigureOut">
              <a:rPr lang="el-GR" smtClean="0"/>
              <a:t>3/12/2020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18AA0EC-E43E-4EC4-B10A-B13DDE2CE0A9}" type="slidenum">
              <a:rPr lang="el-GR" smtClean="0"/>
              <a:t>‹#›</a:t>
            </a:fld>
            <a:endParaRPr lang="el-GR"/>
          </a:p>
        </p:txBody>
      </p:sp>
    </p:spTree>
    <p:extLst>
      <p:ext uri="{BB962C8B-B14F-4D97-AF65-F5344CB8AC3E}">
        <p14:creationId xmlns:p14="http://schemas.microsoft.com/office/powerpoint/2010/main" val="3445558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1BCA7-4054-41FD-A57F-D74CB68531A8}" type="datetimeFigureOut">
              <a:rPr lang="el-GR" smtClean="0"/>
              <a:t>3/12/2020</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AA0EC-E43E-4EC4-B10A-B13DDE2CE0A9}" type="slidenum">
              <a:rPr lang="el-GR" smtClean="0"/>
              <a:t>‹#›</a:t>
            </a:fld>
            <a:endParaRPr lang="el-GR"/>
          </a:p>
        </p:txBody>
      </p:sp>
    </p:spTree>
    <p:extLst>
      <p:ext uri="{BB962C8B-B14F-4D97-AF65-F5344CB8AC3E}">
        <p14:creationId xmlns:p14="http://schemas.microsoft.com/office/powerpoint/2010/main" val="585972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it.wikipedia.org/wiki/Immagine:Uni-Pavia-logo.png" TargetMode="External"/><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fontScale="90000"/>
          </a:bodyPr>
          <a:lstStyle/>
          <a:p>
            <a:r>
              <a:rPr lang="el-GR" dirty="0"/>
              <a:t>Η ίδρυση των πρώτων Πανεπιστημίων και Ιατρικών Σχολών στην Ευρώπη: Η φοιτητική ζωή και τα φοιτητικά κινήματα </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2851031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791" t="20096" r="17680" b="25957"/>
          <a:stretch/>
        </p:blipFill>
        <p:spPr>
          <a:xfrm>
            <a:off x="2178997" y="116632"/>
            <a:ext cx="4664664" cy="6104480"/>
          </a:xfrm>
        </p:spPr>
      </p:pic>
      <p:sp>
        <p:nvSpPr>
          <p:cNvPr id="5" name="Ορθογώνιο 4"/>
          <p:cNvSpPr/>
          <p:nvPr/>
        </p:nvSpPr>
        <p:spPr>
          <a:xfrm>
            <a:off x="1403648" y="6365557"/>
            <a:ext cx="7128792" cy="246221"/>
          </a:xfrm>
          <a:prstGeom prst="rect">
            <a:avLst/>
          </a:prstGeom>
        </p:spPr>
        <p:txBody>
          <a:bodyPr wrap="square">
            <a:spAutoFit/>
          </a:bodyPr>
          <a:lstStyle/>
          <a:p>
            <a:r>
              <a:rPr lang="el-GR" sz="1000" dirty="0" smtClean="0"/>
              <a:t>Αλληγορική απεικόνιση των διαφόρων σταδίων της πανεπιστημιακής εκπαίδευση</a:t>
            </a:r>
            <a:r>
              <a:rPr lang="el-GR" sz="1000" dirty="0"/>
              <a:t>ς</a:t>
            </a:r>
            <a:r>
              <a:rPr lang="el-GR" sz="1000" dirty="0" smtClean="0"/>
              <a:t>, </a:t>
            </a:r>
            <a:r>
              <a:rPr lang="en-US" sz="1000" i="1" dirty="0" smtClean="0"/>
              <a:t>Margarita </a:t>
            </a:r>
            <a:r>
              <a:rPr lang="en-US" sz="1000" i="1" dirty="0" err="1" smtClean="0"/>
              <a:t>philosophica</a:t>
            </a:r>
            <a:r>
              <a:rPr lang="en-US" sz="1000" i="1" dirty="0" smtClean="0"/>
              <a:t>, </a:t>
            </a:r>
            <a:r>
              <a:rPr lang="en-US" sz="1000" dirty="0" smtClean="0"/>
              <a:t>1508</a:t>
            </a:r>
            <a:endParaRPr lang="el-GR" sz="1000" dirty="0"/>
          </a:p>
        </p:txBody>
      </p:sp>
    </p:spTree>
    <p:extLst>
      <p:ext uri="{BB962C8B-B14F-4D97-AF65-F5344CB8AC3E}">
        <p14:creationId xmlns:p14="http://schemas.microsoft.com/office/powerpoint/2010/main" val="3922071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a:xfrm>
            <a:off x="251520" y="260648"/>
            <a:ext cx="5112568" cy="5865515"/>
          </a:xfrm>
        </p:spPr>
        <p:txBody>
          <a:bodyPr>
            <a:normAutofit fontScale="92500" lnSpcReduction="10000"/>
          </a:bodyPr>
          <a:lstStyle/>
          <a:p>
            <a:r>
              <a:rPr lang="el-GR" sz="2000" dirty="0"/>
              <a:t>Στις αρχές του σχολικού </a:t>
            </a:r>
            <a:r>
              <a:rPr lang="el-GR" sz="2000" dirty="0" smtClean="0"/>
              <a:t>έτους οι φοιτητές </a:t>
            </a:r>
            <a:r>
              <a:rPr lang="el-GR" sz="2000" dirty="0"/>
              <a:t>έδιναν </a:t>
            </a:r>
            <a:r>
              <a:rPr lang="el-GR" sz="2000" dirty="0" smtClean="0"/>
              <a:t>«</a:t>
            </a:r>
            <a:r>
              <a:rPr lang="el-GR" sz="2000" b="1" dirty="0" smtClean="0"/>
              <a:t>όρκο πειθαρχίας</a:t>
            </a:r>
            <a:r>
              <a:rPr lang="el-GR" sz="2000" dirty="0" smtClean="0"/>
              <a:t>» </a:t>
            </a:r>
            <a:r>
              <a:rPr lang="el-GR" sz="2000" dirty="0"/>
              <a:t>στους κανονισμούς του </a:t>
            </a:r>
            <a:r>
              <a:rPr lang="el-GR" sz="2000" dirty="0" smtClean="0"/>
              <a:t>Πανεπιστημίου</a:t>
            </a:r>
          </a:p>
          <a:p>
            <a:r>
              <a:rPr lang="el-GR" sz="2000" dirty="0" smtClean="0"/>
              <a:t>Η </a:t>
            </a:r>
            <a:r>
              <a:rPr lang="el-GR" sz="2000" b="1" dirty="0" smtClean="0"/>
              <a:t>φοίτηση </a:t>
            </a:r>
            <a:r>
              <a:rPr lang="el-GR" sz="2000" dirty="0" smtClean="0"/>
              <a:t>ήταν συνήθως </a:t>
            </a:r>
            <a:r>
              <a:rPr lang="el-GR" sz="2000" b="1" dirty="0" smtClean="0"/>
              <a:t>4ετής</a:t>
            </a:r>
          </a:p>
          <a:p>
            <a:r>
              <a:rPr lang="el-GR" sz="2000" dirty="0" smtClean="0"/>
              <a:t>Στο </a:t>
            </a:r>
            <a:r>
              <a:rPr lang="el-GR" sz="2000" b="1" dirty="0"/>
              <a:t>τέλος των </a:t>
            </a:r>
            <a:r>
              <a:rPr lang="el-GR" sz="2000" b="1" dirty="0" smtClean="0"/>
              <a:t>σπουδών </a:t>
            </a:r>
            <a:r>
              <a:rPr lang="el-GR" sz="2000" dirty="0" smtClean="0"/>
              <a:t>ο </a:t>
            </a:r>
            <a:r>
              <a:rPr lang="el-GR" sz="2000" dirty="0"/>
              <a:t>φοιτητής έδινε </a:t>
            </a:r>
            <a:r>
              <a:rPr lang="el-GR" sz="2000" b="1" dirty="0"/>
              <a:t>εξετάσεις</a:t>
            </a:r>
            <a:r>
              <a:rPr lang="el-GR" sz="2000" dirty="0"/>
              <a:t> </a:t>
            </a:r>
            <a:r>
              <a:rPr lang="el-GR" sz="2000" dirty="0" smtClean="0"/>
              <a:t>θεωρητικές και πρακτικές σε </a:t>
            </a:r>
            <a:r>
              <a:rPr lang="el-GR" sz="2000" dirty="0"/>
              <a:t>μια επιτροπή και επί επιτυχίας του απονεμόταν ο τίτλος του </a:t>
            </a:r>
            <a:r>
              <a:rPr lang="el-GR" sz="2000" dirty="0" err="1"/>
              <a:t>baccalarius</a:t>
            </a:r>
            <a:r>
              <a:rPr lang="el-GR" sz="2000" dirty="0"/>
              <a:t> (λύτη – </a:t>
            </a:r>
            <a:r>
              <a:rPr lang="el-GR" sz="2000" dirty="0" err="1"/>
              <a:t>λυτεία</a:t>
            </a:r>
            <a:r>
              <a:rPr lang="el-GR" sz="2000" dirty="0"/>
              <a:t>) με τον οποίο μπορούσε να διορισθεί βοηθός του </a:t>
            </a:r>
            <a:r>
              <a:rPr lang="el-GR" sz="2000" dirty="0" smtClean="0"/>
              <a:t>καθηγητή ή να ασκήσει την ιατρική.</a:t>
            </a:r>
          </a:p>
          <a:p>
            <a:r>
              <a:rPr lang="el-GR" sz="2000" dirty="0" smtClean="0"/>
              <a:t>Για την </a:t>
            </a:r>
            <a:r>
              <a:rPr lang="el-GR" sz="2000" dirty="0"/>
              <a:t>λήψη του πτυχίου λαμβανόταν υπ’ όψη το </a:t>
            </a:r>
            <a:r>
              <a:rPr lang="el-GR" sz="2000" b="1" dirty="0"/>
              <a:t>ήθος του </a:t>
            </a:r>
            <a:r>
              <a:rPr lang="el-GR" sz="2000" b="1" dirty="0" smtClean="0"/>
              <a:t>φοιτητή </a:t>
            </a:r>
          </a:p>
          <a:p>
            <a:r>
              <a:rPr lang="el-GR" sz="2000" b="1" dirty="0" smtClean="0"/>
              <a:t>Αν </a:t>
            </a:r>
            <a:r>
              <a:rPr lang="el-GR" sz="2000" b="1" dirty="0"/>
              <a:t>επιθυμούσε </a:t>
            </a:r>
            <a:r>
              <a:rPr lang="el-GR" sz="2000" dirty="0"/>
              <a:t>μπορούσε να ακολουθήσει </a:t>
            </a:r>
            <a:r>
              <a:rPr lang="el-GR" sz="2000" b="1" dirty="0"/>
              <a:t>δεύτερο κύκλο τριετών σπουδών </a:t>
            </a:r>
            <a:r>
              <a:rPr lang="el-GR" sz="2000" dirty="0"/>
              <a:t>και να υποστεί στο τέλος νέα δοκιμασία. Εάν πετύχαινε αποκτούσε τον </a:t>
            </a:r>
            <a:r>
              <a:rPr lang="el-GR" sz="2000" b="1" dirty="0"/>
              <a:t>τίτλο του διδάκτορος</a:t>
            </a:r>
            <a:r>
              <a:rPr lang="el-GR" sz="2000" dirty="0"/>
              <a:t> και την άδεια να διδάσκει σε οποιαδήποτε σχολή του χριστιανικού κόσμου. </a:t>
            </a:r>
            <a:r>
              <a:rPr lang="el-GR" sz="2000" b="1" dirty="0"/>
              <a:t>Έπρεπε όμως προηγουμένως η άδεια να επικυρωθεί από την εκκλησιαστική αρχή</a:t>
            </a:r>
            <a:r>
              <a:rPr lang="el-GR" sz="2000" b="1" dirty="0" smtClean="0"/>
              <a:t>.</a:t>
            </a:r>
          </a:p>
          <a:p>
            <a:pPr marL="0" indent="0">
              <a:buNone/>
            </a:pPr>
            <a:endParaRPr lang="el-GR" sz="2000" b="1" dirty="0"/>
          </a:p>
          <a:p>
            <a:endParaRPr lang="el-GR"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00" y="3356992"/>
            <a:ext cx="3530600" cy="318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487" y="0"/>
            <a:ext cx="2957513"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366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endParaRPr lang="el-GR" sz="2000" dirty="0"/>
          </a:p>
        </p:txBody>
      </p:sp>
      <p:sp>
        <p:nvSpPr>
          <p:cNvPr id="3" name="Θέση περιεχομένου 2"/>
          <p:cNvSpPr>
            <a:spLocks noGrp="1"/>
          </p:cNvSpPr>
          <p:nvPr>
            <p:ph idx="1"/>
          </p:nvPr>
        </p:nvSpPr>
        <p:spPr/>
        <p:txBody>
          <a:bodyPr/>
          <a:lstStyle/>
          <a:p>
            <a:endParaRPr lang="el-GR"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1" y="349496"/>
            <a:ext cx="9998307" cy="622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975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a:bodyPr>
          <a:lstStyle/>
          <a:p>
            <a:r>
              <a:rPr lang="el-GR" sz="2000" dirty="0"/>
              <a:t>Οι απόφοιτοι των πανεπιστημίων είχαν αρκετές γνώσεις και πρακτικές ικανότητες. </a:t>
            </a:r>
            <a:r>
              <a:rPr lang="el-GR" sz="2000" dirty="0" smtClean="0"/>
              <a:t> Σε </a:t>
            </a:r>
            <a:r>
              <a:rPr lang="el-GR" sz="2000" dirty="0"/>
              <a:t>αυτούς οφείλεται το θαύμα του νεότερου ευρωπαϊκού πολιτισμού.</a:t>
            </a:r>
          </a:p>
          <a:p>
            <a:pPr marL="0" indent="0">
              <a:buNone/>
            </a:pPr>
            <a:endParaRPr lang="el-GR"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608263"/>
            <a:ext cx="5395913"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44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Θέση περιεχομένου 9"/>
          <p:cNvSpPr>
            <a:spLocks noGrp="1"/>
          </p:cNvSpPr>
          <p:nvPr>
            <p:ph idx="1"/>
          </p:nvPr>
        </p:nvSpPr>
        <p:spPr>
          <a:xfrm>
            <a:off x="395536" y="332656"/>
            <a:ext cx="8291264" cy="5793507"/>
          </a:xfrm>
        </p:spPr>
        <p:txBody>
          <a:bodyPr>
            <a:normAutofit fontScale="85000" lnSpcReduction="10000"/>
          </a:bodyPr>
          <a:lstStyle/>
          <a:p>
            <a:pPr marL="0" indent="0">
              <a:buNone/>
            </a:pPr>
            <a:r>
              <a:rPr lang="el-GR" sz="2000" dirty="0" smtClean="0"/>
              <a:t>Ποιοι σπουδάζουν ιατρική;</a:t>
            </a:r>
          </a:p>
          <a:p>
            <a:pPr>
              <a:buFont typeface="Wingdings" pitchFamily="2" charset="2"/>
              <a:buChar char="ü"/>
            </a:pPr>
            <a:r>
              <a:rPr lang="el-GR" sz="2000" dirty="0" smtClean="0"/>
              <a:t>Ιατρικές οικογένειες π.χ.: δυναστεία</a:t>
            </a:r>
            <a:r>
              <a:rPr lang="en-US" sz="2000" dirty="0"/>
              <a:t> </a:t>
            </a:r>
            <a:r>
              <a:rPr lang="en-US" sz="2000" dirty="0" smtClean="0"/>
              <a:t>Bretonneau, 16</a:t>
            </a:r>
            <a:r>
              <a:rPr lang="el-GR" sz="2000" baseline="30000" dirty="0" smtClean="0"/>
              <a:t>ος</a:t>
            </a:r>
            <a:r>
              <a:rPr lang="el-GR" sz="2000" dirty="0" smtClean="0"/>
              <a:t>-19</a:t>
            </a:r>
            <a:r>
              <a:rPr lang="el-GR" sz="2000" baseline="30000" dirty="0" smtClean="0"/>
              <a:t>ος</a:t>
            </a:r>
            <a:r>
              <a:rPr lang="el-GR" sz="2000" dirty="0" smtClean="0"/>
              <a:t> αι.</a:t>
            </a:r>
          </a:p>
          <a:p>
            <a:pPr>
              <a:buFont typeface="Wingdings" pitchFamily="2" charset="2"/>
              <a:buChar char="ü"/>
            </a:pPr>
            <a:r>
              <a:rPr lang="el-GR" sz="2000" dirty="0" smtClean="0"/>
              <a:t>Γόνοι φαρμακοποιών, δικηγόρων εμπόρων, ευγενών</a:t>
            </a:r>
          </a:p>
          <a:p>
            <a:pPr>
              <a:buFont typeface="Wingdings" pitchFamily="2" charset="2"/>
              <a:buChar char="ü"/>
            </a:pPr>
            <a:r>
              <a:rPr lang="el-GR" sz="2000" dirty="0" smtClean="0"/>
              <a:t>σπάνια από χαμηλά εισοδήματα</a:t>
            </a:r>
            <a:endParaRPr lang="el-GR" sz="2000" dirty="0"/>
          </a:p>
          <a:p>
            <a:pPr marL="0" indent="0">
              <a:buNone/>
            </a:pPr>
            <a:r>
              <a:rPr lang="el-GR" sz="2000" dirty="0" smtClean="0"/>
              <a:t>Που διαμένουν;</a:t>
            </a:r>
          </a:p>
          <a:p>
            <a:pPr>
              <a:buFont typeface="Wingdings" pitchFamily="2" charset="2"/>
              <a:buChar char="ü"/>
            </a:pPr>
            <a:r>
              <a:rPr lang="el-GR" sz="2000" dirty="0"/>
              <a:t>Οι φτωχοί φοιτητές μπορούσαν να συντηρηθούν στα διάφορα οικοτροφεία, τις μονές ή τις ενορίες. Οι οργανωμένες </a:t>
            </a:r>
            <a:r>
              <a:rPr lang="el-GR" sz="2000" dirty="0" err="1"/>
              <a:t>nations</a:t>
            </a:r>
            <a:r>
              <a:rPr lang="el-GR" sz="2000" dirty="0"/>
              <a:t> </a:t>
            </a:r>
            <a:r>
              <a:rPr lang="el-GR" sz="2000" dirty="0" smtClean="0"/>
              <a:t>επιχορηγούσαν τους </a:t>
            </a:r>
            <a:r>
              <a:rPr lang="el-GR" sz="2000" dirty="0"/>
              <a:t>φτωχούς ομοεθνείς τους</a:t>
            </a:r>
            <a:endParaRPr lang="el-GR" sz="2000" dirty="0" smtClean="0"/>
          </a:p>
          <a:p>
            <a:pPr>
              <a:buFont typeface="Wingdings" pitchFamily="2" charset="2"/>
              <a:buChar char="ü"/>
            </a:pPr>
            <a:r>
              <a:rPr lang="el-GR" sz="2000" dirty="0" smtClean="0"/>
              <a:t>Οι πλούσιοι φοιτητές νοίκιαζαν δωμάτια σε σπίτια και μερικοί εξ’ αυτών είχαν και δικό τους υπηρετικό προσωπικό</a:t>
            </a:r>
          </a:p>
          <a:p>
            <a:pPr marL="0" indent="0">
              <a:buNone/>
            </a:pPr>
            <a:r>
              <a:rPr lang="el-GR" sz="2000" dirty="0" smtClean="0"/>
              <a:t>Σίτιση;</a:t>
            </a:r>
          </a:p>
          <a:p>
            <a:pPr>
              <a:buFont typeface="Wingdings" pitchFamily="2" charset="2"/>
              <a:buChar char="ü"/>
            </a:pPr>
            <a:r>
              <a:rPr lang="el-GR" sz="2000" dirty="0" smtClean="0"/>
              <a:t>Αρχικά όπου διέμεναν, αργότερα σε εστιατόρια που είχε γίνει ειδική συνεννόηση ή στο πανεπιστήμιο </a:t>
            </a:r>
          </a:p>
          <a:p>
            <a:pPr marL="0" indent="0">
              <a:buNone/>
            </a:pPr>
            <a:endParaRPr lang="el-GR" sz="2000" dirty="0" smtClean="0"/>
          </a:p>
          <a:p>
            <a:pPr marL="0" indent="0">
              <a:buNone/>
            </a:pPr>
            <a:r>
              <a:rPr lang="el-GR" sz="2000" dirty="0" smtClean="0"/>
              <a:t>Ύλη;</a:t>
            </a:r>
          </a:p>
          <a:p>
            <a:pPr>
              <a:buFont typeface="Wingdings" pitchFamily="2" charset="2"/>
              <a:buChar char="ü"/>
            </a:pPr>
            <a:r>
              <a:rPr lang="el-GR" sz="2000" dirty="0" smtClean="0"/>
              <a:t>Συγγράμματα αλλά ελάχιστοι έχουν πρόσβαση λόγω της υψηλής τιμής (πανεπιστημιακή βιβλιοθήκη)</a:t>
            </a:r>
          </a:p>
          <a:p>
            <a:pPr>
              <a:buFont typeface="Wingdings" pitchFamily="2" charset="2"/>
              <a:buChar char="ü"/>
            </a:pPr>
            <a:r>
              <a:rPr lang="el-GR" sz="2000" dirty="0" smtClean="0"/>
              <a:t>Σημειώσεις από τις παραδόσεις</a:t>
            </a:r>
          </a:p>
          <a:p>
            <a:pPr marL="0" indent="0">
              <a:buNone/>
            </a:pPr>
            <a:endParaRPr lang="el-GR" sz="2000" dirty="0"/>
          </a:p>
          <a:p>
            <a:pPr marL="0" indent="0">
              <a:buNone/>
            </a:pPr>
            <a:r>
              <a:rPr lang="el-GR" sz="2000" dirty="0" smtClean="0"/>
              <a:t>Οι φοιτητές χειροκροτούσαν κατά την είσοδο και έξοδο του καθηγητή από την αίθουσα </a:t>
            </a:r>
            <a:r>
              <a:rPr lang="el-GR" sz="2000" b="1" dirty="0" smtClean="0"/>
              <a:t>αλλά</a:t>
            </a:r>
            <a:r>
              <a:rPr lang="el-GR" sz="2000" dirty="0" smtClean="0"/>
              <a:t> όταν ο τρόπος παράδοσης του μαθήματος δεν ανταποκρινόταν στις προσδοκίες τους  χτυπούσαν με αποδοκιμασία τα έδρανα. </a:t>
            </a:r>
          </a:p>
          <a:p>
            <a:pPr>
              <a:buFont typeface="Wingdings" pitchFamily="2" charset="2"/>
              <a:buChar char="ü"/>
            </a:pPr>
            <a:endParaRPr lang="el-GR" sz="2000" dirty="0"/>
          </a:p>
          <a:p>
            <a:pPr>
              <a:buFont typeface="Wingdings" pitchFamily="2" charset="2"/>
              <a:buChar char="ü"/>
            </a:pPr>
            <a:endParaRPr lang="el-GR" sz="2000" dirty="0"/>
          </a:p>
          <a:p>
            <a:pPr marL="0" indent="0">
              <a:buNone/>
            </a:pPr>
            <a:endParaRPr lang="el-GR" sz="2000" dirty="0"/>
          </a:p>
        </p:txBody>
      </p:sp>
    </p:spTree>
    <p:extLst>
      <p:ext uri="{BB962C8B-B14F-4D97-AF65-F5344CB8AC3E}">
        <p14:creationId xmlns:p14="http://schemas.microsoft.com/office/powerpoint/2010/main" val="479328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990" t="27833" r="30164" b="39712"/>
          <a:stretch/>
        </p:blipFill>
        <p:spPr>
          <a:xfrm>
            <a:off x="3561460" y="-16957"/>
            <a:ext cx="5582540" cy="4279031"/>
          </a:xfrm>
        </p:spPr>
      </p:pic>
      <p:sp>
        <p:nvSpPr>
          <p:cNvPr id="5" name="Ορθογώνιο 4"/>
          <p:cNvSpPr/>
          <p:nvPr/>
        </p:nvSpPr>
        <p:spPr>
          <a:xfrm>
            <a:off x="4651487" y="4347962"/>
            <a:ext cx="4464496" cy="246221"/>
          </a:xfrm>
          <a:prstGeom prst="rect">
            <a:avLst/>
          </a:prstGeom>
        </p:spPr>
        <p:txBody>
          <a:bodyPr wrap="square">
            <a:spAutoFit/>
          </a:bodyPr>
          <a:lstStyle/>
          <a:p>
            <a:r>
              <a:rPr lang="el-GR" sz="1000" dirty="0" smtClean="0"/>
              <a:t>Δημόσιο μάθημα σε Πανεπιστήμιο, αρχές 17</a:t>
            </a:r>
            <a:r>
              <a:rPr lang="el-GR" sz="1000" baseline="30000" dirty="0" smtClean="0"/>
              <a:t>ου</a:t>
            </a:r>
            <a:r>
              <a:rPr lang="el-GR" sz="1000" dirty="0"/>
              <a:t> </a:t>
            </a:r>
            <a:r>
              <a:rPr lang="el-GR" sz="1000" dirty="0" smtClean="0"/>
              <a:t>αι. γκραβούρα του </a:t>
            </a:r>
            <a:r>
              <a:rPr lang="en-US" sz="1000" dirty="0" smtClean="0"/>
              <a:t>Crispin de </a:t>
            </a:r>
            <a:r>
              <a:rPr lang="en-US" sz="1000" dirty="0" err="1" smtClean="0"/>
              <a:t>Passe</a:t>
            </a:r>
            <a:endParaRPr lang="el-GR" sz="10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104" y="4665101"/>
            <a:ext cx="2631261" cy="22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2936"/>
            <a:ext cx="4389501" cy="407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429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endParaRPr lang="el-GR" dirty="0"/>
          </a:p>
        </p:txBody>
      </p:sp>
      <p:sp>
        <p:nvSpPr>
          <p:cNvPr id="6" name="Θέση κειμένου 5"/>
          <p:cNvSpPr>
            <a:spLocks noGrp="1"/>
          </p:cNvSpPr>
          <p:nvPr>
            <p:ph type="body" idx="1"/>
          </p:nvPr>
        </p:nvSpPr>
        <p:spPr/>
        <p:txBody>
          <a:bodyPr>
            <a:normAutofit fontScale="85000" lnSpcReduction="20000"/>
          </a:bodyPr>
          <a:lstStyle/>
          <a:p>
            <a:pPr algn="ctr"/>
            <a:r>
              <a:rPr lang="en-US" dirty="0" err="1"/>
              <a:t>Guglielmo</a:t>
            </a:r>
            <a:r>
              <a:rPr lang="en-US" dirty="0"/>
              <a:t> da </a:t>
            </a:r>
            <a:r>
              <a:rPr lang="en-US" dirty="0" err="1" smtClean="0"/>
              <a:t>Saliceto</a:t>
            </a:r>
            <a:r>
              <a:rPr lang="en-US" dirty="0" smtClean="0"/>
              <a:t> </a:t>
            </a:r>
            <a:r>
              <a:rPr lang="el-GR" dirty="0" smtClean="0"/>
              <a:t>(</a:t>
            </a:r>
            <a:r>
              <a:rPr lang="en-US" dirty="0" smtClean="0"/>
              <a:t>1210</a:t>
            </a:r>
            <a:r>
              <a:rPr lang="el-GR" dirty="0" smtClean="0"/>
              <a:t> – 1280)</a:t>
            </a:r>
            <a:r>
              <a:rPr lang="en-US" dirty="0"/>
              <a:t/>
            </a:r>
            <a:br>
              <a:rPr lang="en-US" dirty="0"/>
            </a:br>
            <a:endParaRPr lang="el-GR" dirty="0"/>
          </a:p>
        </p:txBody>
      </p:sp>
      <p:sp>
        <p:nvSpPr>
          <p:cNvPr id="7" name="Θέση περιεχομένου 6"/>
          <p:cNvSpPr>
            <a:spLocks noGrp="1"/>
          </p:cNvSpPr>
          <p:nvPr>
            <p:ph sz="half" idx="2"/>
          </p:nvPr>
        </p:nvSpPr>
        <p:spPr/>
        <p:txBody>
          <a:bodyPr/>
          <a:lstStyle/>
          <a:p>
            <a:endParaRPr lang="el-GR"/>
          </a:p>
        </p:txBody>
      </p:sp>
      <p:sp>
        <p:nvSpPr>
          <p:cNvPr id="8" name="Θέση κειμένου 7"/>
          <p:cNvSpPr>
            <a:spLocks noGrp="1"/>
          </p:cNvSpPr>
          <p:nvPr>
            <p:ph type="body" sz="quarter" idx="3"/>
          </p:nvPr>
        </p:nvSpPr>
        <p:spPr>
          <a:xfrm>
            <a:off x="4644008" y="1340768"/>
            <a:ext cx="4041775" cy="639762"/>
          </a:xfrm>
        </p:spPr>
        <p:txBody>
          <a:bodyPr>
            <a:normAutofit/>
          </a:bodyPr>
          <a:lstStyle/>
          <a:p>
            <a:pPr algn="ctr"/>
            <a:r>
              <a:rPr lang="fr-FR" sz="2200" dirty="0"/>
              <a:t> </a:t>
            </a:r>
            <a:r>
              <a:rPr lang="fr-FR" sz="2000" dirty="0" smtClean="0"/>
              <a:t>Lanfranco</a:t>
            </a:r>
            <a:r>
              <a:rPr lang="el-GR" sz="2000" dirty="0" smtClean="0"/>
              <a:t> </a:t>
            </a:r>
            <a:r>
              <a:rPr lang="fr-FR" sz="2000" dirty="0" smtClean="0"/>
              <a:t>(</a:t>
            </a:r>
            <a:r>
              <a:rPr lang="en-US" sz="2000" dirty="0" err="1" smtClean="0"/>
              <a:t>ca</a:t>
            </a:r>
            <a:r>
              <a:rPr lang="en-US" sz="2000" dirty="0" smtClean="0"/>
              <a:t> 1250</a:t>
            </a:r>
            <a:r>
              <a:rPr lang="el-GR" sz="2000" dirty="0" smtClean="0"/>
              <a:t>- </a:t>
            </a:r>
            <a:r>
              <a:rPr lang="fr-FR" sz="2000" dirty="0" smtClean="0"/>
              <a:t>1306 </a:t>
            </a:r>
            <a:r>
              <a:rPr lang="fr-FR" sz="2000" dirty="0"/>
              <a:t>) </a:t>
            </a:r>
            <a:endParaRPr lang="el-GR" sz="20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02" r="20115" b="71879"/>
          <a:stretch/>
        </p:blipFill>
        <p:spPr bwMode="auto">
          <a:xfrm>
            <a:off x="0" y="2420888"/>
            <a:ext cx="4511765" cy="208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3941" b="56577"/>
          <a:stretch/>
        </p:blipFill>
        <p:spPr bwMode="auto">
          <a:xfrm>
            <a:off x="4716016" y="2371783"/>
            <a:ext cx="4172594" cy="218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175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697" r="30083" b="21443"/>
          <a:stretch/>
        </p:blipFill>
        <p:spPr>
          <a:xfrm>
            <a:off x="2843808" y="476672"/>
            <a:ext cx="3310360" cy="5627719"/>
          </a:xfrm>
        </p:spPr>
      </p:pic>
      <p:sp>
        <p:nvSpPr>
          <p:cNvPr id="5" name="Ορθογώνιο 4"/>
          <p:cNvSpPr/>
          <p:nvPr/>
        </p:nvSpPr>
        <p:spPr>
          <a:xfrm>
            <a:off x="395536" y="6165304"/>
            <a:ext cx="7992888" cy="276999"/>
          </a:xfrm>
          <a:prstGeom prst="rect">
            <a:avLst/>
          </a:prstGeom>
        </p:spPr>
        <p:txBody>
          <a:bodyPr wrap="square">
            <a:spAutoFit/>
          </a:bodyPr>
          <a:lstStyle/>
          <a:p>
            <a:pPr algn="ctr"/>
            <a:r>
              <a:rPr lang="el-GR" sz="1200" dirty="0" smtClean="0"/>
              <a:t>Μάθημα στην Ιατρική Σχολή, αρχές 16</a:t>
            </a:r>
            <a:r>
              <a:rPr lang="el-GR" sz="1200" baseline="30000" dirty="0" smtClean="0"/>
              <a:t>ου</a:t>
            </a:r>
            <a:r>
              <a:rPr lang="el-GR" sz="1200" dirty="0" smtClean="0"/>
              <a:t> αι. Χειρόγραφο Γαλλικής Εθνικής Βιβλιοθήκης</a:t>
            </a:r>
            <a:endParaRPr lang="el-GR" sz="1200" dirty="0"/>
          </a:p>
        </p:txBody>
      </p:sp>
    </p:spTree>
    <p:extLst>
      <p:ext uri="{BB962C8B-B14F-4D97-AF65-F5344CB8AC3E}">
        <p14:creationId xmlns:p14="http://schemas.microsoft.com/office/powerpoint/2010/main" val="1765192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6" name="Θέση περιεχομένου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044" t="28048" r="25446" b="34339"/>
          <a:stretch/>
        </p:blipFill>
        <p:spPr>
          <a:xfrm>
            <a:off x="1475656" y="620688"/>
            <a:ext cx="6635226" cy="5230538"/>
          </a:xfrm>
        </p:spPr>
      </p:pic>
    </p:spTree>
    <p:extLst>
      <p:ext uri="{BB962C8B-B14F-4D97-AF65-F5344CB8AC3E}">
        <p14:creationId xmlns:p14="http://schemas.microsoft.com/office/powerpoint/2010/main" val="1200053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8306" t="35356" r="23870" b="43151"/>
          <a:stretch/>
        </p:blipFill>
        <p:spPr>
          <a:xfrm>
            <a:off x="5004048" y="476672"/>
            <a:ext cx="4260308" cy="3704628"/>
          </a:xfrm>
          <a:prstGeom prst="ellipse">
            <a:avLst/>
          </a:prstGeom>
          <a:ln>
            <a:noFill/>
          </a:ln>
          <a:effectLst>
            <a:softEdge rad="112500"/>
          </a:effectLst>
        </p:spPr>
      </p:pic>
      <p:sp>
        <p:nvSpPr>
          <p:cNvPr id="7" name="Ορθογώνιο 6"/>
          <p:cNvSpPr/>
          <p:nvPr/>
        </p:nvSpPr>
        <p:spPr>
          <a:xfrm>
            <a:off x="5580112" y="4149080"/>
            <a:ext cx="3384376" cy="507831"/>
          </a:xfrm>
          <a:prstGeom prst="rect">
            <a:avLst/>
          </a:prstGeom>
        </p:spPr>
        <p:txBody>
          <a:bodyPr wrap="square">
            <a:spAutoFit/>
          </a:bodyPr>
          <a:lstStyle/>
          <a:p>
            <a:r>
              <a:rPr lang="el-GR" sz="900" dirty="0" smtClean="0"/>
              <a:t>Σφραγίδα όπου απεικονίζεται το έμβλημα της κάθε </a:t>
            </a:r>
            <a:r>
              <a:rPr lang="en-US" sz="900" dirty="0" smtClean="0"/>
              <a:t>nation </a:t>
            </a:r>
            <a:r>
              <a:rPr lang="el-GR" sz="900" dirty="0" smtClean="0"/>
              <a:t>(συντεχνίας) στην Σχολή των Παρισίων: Γαλλία, Νορμανδία, Πικαρδία, Αγγλία</a:t>
            </a:r>
            <a:endParaRPr lang="el-GR" sz="900" dirty="0"/>
          </a:p>
        </p:txBody>
      </p:sp>
      <p:sp>
        <p:nvSpPr>
          <p:cNvPr id="8" name="Ορθογώνιο 7"/>
          <p:cNvSpPr/>
          <p:nvPr/>
        </p:nvSpPr>
        <p:spPr>
          <a:xfrm>
            <a:off x="222837" y="692696"/>
            <a:ext cx="4572000" cy="6740307"/>
          </a:xfrm>
          <a:prstGeom prst="rect">
            <a:avLst/>
          </a:prstGeom>
        </p:spPr>
        <p:txBody>
          <a:bodyPr>
            <a:spAutoFit/>
          </a:bodyPr>
          <a:lstStyle/>
          <a:p>
            <a:pPr marL="285750" indent="-285750">
              <a:buFont typeface="Wingdings" pitchFamily="2" charset="2"/>
              <a:buChar char="ü"/>
            </a:pPr>
            <a:r>
              <a:rPr lang="el-GR" dirty="0"/>
              <a:t>Οι </a:t>
            </a:r>
            <a:r>
              <a:rPr lang="el-GR" dirty="0" smtClean="0"/>
              <a:t>συντεχνίες (</a:t>
            </a:r>
            <a:r>
              <a:rPr lang="en-US" dirty="0" smtClean="0"/>
              <a:t>nations </a:t>
            </a:r>
            <a:r>
              <a:rPr lang="el-GR" dirty="0" smtClean="0"/>
              <a:t>ή εθνικές </a:t>
            </a:r>
            <a:r>
              <a:rPr lang="el-GR" dirty="0" err="1" smtClean="0"/>
              <a:t>όμάδες</a:t>
            </a:r>
            <a:r>
              <a:rPr lang="el-GR" dirty="0" smtClean="0"/>
              <a:t>) </a:t>
            </a:r>
            <a:r>
              <a:rPr lang="el-GR" dirty="0"/>
              <a:t>των φοιτητών απέκτησαν κατά το </a:t>
            </a:r>
            <a:r>
              <a:rPr lang="el-GR" b="1" dirty="0"/>
              <a:t>13ο αιώνα </a:t>
            </a:r>
            <a:r>
              <a:rPr lang="el-GR" dirty="0"/>
              <a:t>μεγάλη δύναμη και επηρέαζαν τους καθηγητές. </a:t>
            </a:r>
            <a:endParaRPr lang="el-GR" dirty="0" smtClean="0"/>
          </a:p>
          <a:p>
            <a:pPr marL="285750" indent="-285750">
              <a:buFont typeface="Wingdings" pitchFamily="2" charset="2"/>
              <a:buChar char="ü"/>
            </a:pPr>
            <a:endParaRPr lang="el-GR" dirty="0"/>
          </a:p>
          <a:p>
            <a:pPr marL="285750" indent="-285750">
              <a:buFont typeface="Wingdings" pitchFamily="2" charset="2"/>
              <a:buChar char="ü"/>
            </a:pPr>
            <a:r>
              <a:rPr lang="el-GR" b="1" dirty="0" smtClean="0"/>
              <a:t>Συμμετοχή στην διοίκηση μέσω εκπροσώπου </a:t>
            </a:r>
            <a:r>
              <a:rPr lang="el-GR" dirty="0" smtClean="0"/>
              <a:t>(ων)</a:t>
            </a:r>
          </a:p>
          <a:p>
            <a:endParaRPr lang="el-GR" dirty="0"/>
          </a:p>
          <a:p>
            <a:pPr marL="285750" indent="-285750">
              <a:buFont typeface="Wingdings" pitchFamily="2" charset="2"/>
              <a:buChar char="ü"/>
            </a:pPr>
            <a:r>
              <a:rPr lang="el-GR" dirty="0"/>
              <a:t>Σ</a:t>
            </a:r>
            <a:r>
              <a:rPr lang="el-GR" dirty="0" smtClean="0"/>
              <a:t>υμμετείχαν  στον σχεδιασμό του  προγράμματος </a:t>
            </a:r>
            <a:r>
              <a:rPr lang="el-GR" dirty="0"/>
              <a:t>διδασκαλίας αλλά </a:t>
            </a:r>
            <a:r>
              <a:rPr lang="el-GR" dirty="0" smtClean="0"/>
              <a:t>και στον καθορισμό της αμοιβής των καθηγητών</a:t>
            </a:r>
          </a:p>
          <a:p>
            <a:pPr marL="285750" indent="-285750">
              <a:buFont typeface="Wingdings" pitchFamily="2" charset="2"/>
              <a:buChar char="ü"/>
            </a:pPr>
            <a:endParaRPr lang="el-GR" dirty="0"/>
          </a:p>
          <a:p>
            <a:pPr marL="285750" indent="-285750">
              <a:buFont typeface="Wingdings" pitchFamily="2" charset="2"/>
              <a:buChar char="ü"/>
            </a:pPr>
            <a:r>
              <a:rPr lang="el-GR" dirty="0" smtClean="0"/>
              <a:t>Συμμετοχή στις εορτές του Πανεπιστημίου</a:t>
            </a:r>
          </a:p>
          <a:p>
            <a:endParaRPr lang="el-GR" dirty="0" smtClean="0"/>
          </a:p>
          <a:p>
            <a:endParaRPr lang="el-GR" dirty="0"/>
          </a:p>
          <a:p>
            <a:pPr marL="285750" indent="-285750">
              <a:buFont typeface="Wingdings" pitchFamily="2" charset="2"/>
              <a:buChar char="ü"/>
            </a:pPr>
            <a:r>
              <a:rPr lang="el-GR" dirty="0"/>
              <a:t>Η ζωή των φοιτητών ήταν </a:t>
            </a:r>
            <a:r>
              <a:rPr lang="el-GR" b="1" dirty="0"/>
              <a:t>ζωή ελευθέρων ανθρώπων με δημοκρατική οργάνωση</a:t>
            </a:r>
            <a:r>
              <a:rPr lang="el-GR" dirty="0"/>
              <a:t>. Συζητούσαν ως ίσοι προς ίσους </a:t>
            </a:r>
            <a:r>
              <a:rPr lang="el-GR" dirty="0" smtClean="0"/>
              <a:t>με </a:t>
            </a:r>
            <a:r>
              <a:rPr lang="el-GR" dirty="0"/>
              <a:t>τους καθηγητές τους. </a:t>
            </a:r>
            <a:endParaRPr lang="el-GR" dirty="0" smtClean="0"/>
          </a:p>
          <a:p>
            <a:endParaRPr lang="el-GR" dirty="0"/>
          </a:p>
          <a:p>
            <a:pPr marL="285750" indent="-285750">
              <a:buFont typeface="Wingdings" pitchFamily="2" charset="2"/>
              <a:buChar char="ü"/>
            </a:pPr>
            <a:r>
              <a:rPr lang="el-GR" dirty="0" smtClean="0"/>
              <a:t>Δεν </a:t>
            </a:r>
            <a:r>
              <a:rPr lang="el-GR" dirty="0"/>
              <a:t>υπήρχαν ταξικές ή φυλετικές </a:t>
            </a:r>
            <a:r>
              <a:rPr lang="el-GR" dirty="0" smtClean="0"/>
              <a:t>διακρίσεις</a:t>
            </a:r>
          </a:p>
          <a:p>
            <a:pPr marL="285750" indent="-285750">
              <a:buFont typeface="Wingdings" pitchFamily="2" charset="2"/>
              <a:buChar char="ü"/>
            </a:pPr>
            <a:endParaRPr lang="el-GR" dirty="0"/>
          </a:p>
          <a:p>
            <a:pPr marL="285750" indent="-285750">
              <a:buFont typeface="Wingdings" pitchFamily="2" charset="2"/>
              <a:buChar char="ü"/>
            </a:pPr>
            <a:endParaRPr lang="el-GR" dirty="0"/>
          </a:p>
        </p:txBody>
      </p:sp>
    </p:spTree>
    <p:extLst>
      <p:ext uri="{BB962C8B-B14F-4D97-AF65-F5344CB8AC3E}">
        <p14:creationId xmlns:p14="http://schemas.microsoft.com/office/powerpoint/2010/main" val="2694268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5"/>
          <p:cNvSpPr>
            <a:spLocks noGrp="1"/>
          </p:cNvSpPr>
          <p:nvPr>
            <p:ph type="title"/>
          </p:nvPr>
        </p:nvSpPr>
        <p:spPr/>
        <p:txBody>
          <a:bodyPr/>
          <a:lstStyle/>
          <a:p>
            <a:pPr eaLnBrk="1" hangingPunct="1"/>
            <a:r>
              <a:rPr lang="el-GR" sz="2400" smtClean="0"/>
              <a:t>Ιατρική Σχολή του Σαλέρνο, 9</a:t>
            </a:r>
            <a:r>
              <a:rPr lang="el-GR" sz="2400" baseline="30000" smtClean="0"/>
              <a:t>ος</a:t>
            </a:r>
            <a:r>
              <a:rPr lang="el-GR" sz="2400" smtClean="0"/>
              <a:t> μ.Χ. </a:t>
            </a:r>
          </a:p>
        </p:txBody>
      </p:sp>
      <p:sp>
        <p:nvSpPr>
          <p:cNvPr id="19459" name="Θέση περιεχομένου 6"/>
          <p:cNvSpPr>
            <a:spLocks noGrp="1"/>
          </p:cNvSpPr>
          <p:nvPr>
            <p:ph idx="1"/>
          </p:nvPr>
        </p:nvSpPr>
        <p:spPr/>
        <p:txBody>
          <a:bodyPr/>
          <a:lstStyle/>
          <a:p>
            <a:pPr eaLnBrk="1" hangingPunct="1"/>
            <a:endParaRPr lang="el-GR" smtClean="0"/>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700338" y="1146175"/>
            <a:ext cx="4044950" cy="571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740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57200" y="1556792"/>
            <a:ext cx="5122912" cy="4569371"/>
          </a:xfrm>
        </p:spPr>
        <p:txBody>
          <a:bodyPr>
            <a:normAutofit/>
          </a:bodyPr>
          <a:lstStyle/>
          <a:p>
            <a:pPr>
              <a:buFont typeface="Wingdings" pitchFamily="2" charset="2"/>
              <a:buChar char="ü"/>
            </a:pPr>
            <a:r>
              <a:rPr lang="el-GR" sz="2000" dirty="0" smtClean="0"/>
              <a:t>Για να ενταχθεί κάποιος φοιτητής σε συντεχνία (αρχικά λειτουργούσαν υπό την σκέπη της Εκκλησίας) ακολουθούσε ένα τελετουργικό μύησης που διαρκούσε ένα έτος</a:t>
            </a:r>
            <a:endParaRPr lang="el-GR" sz="2000" dirty="0"/>
          </a:p>
          <a:p>
            <a:pPr>
              <a:buFont typeface="Wingdings" pitchFamily="2" charset="2"/>
              <a:buChar char="ü"/>
            </a:pPr>
            <a:r>
              <a:rPr lang="el-GR" sz="2000" dirty="0" smtClean="0"/>
              <a:t>Πειθαρχία προς τους παλαιούς φοιτητές </a:t>
            </a:r>
          </a:p>
          <a:p>
            <a:pPr>
              <a:buFont typeface="Wingdings" pitchFamily="2" charset="2"/>
              <a:buChar char="ü"/>
            </a:pPr>
            <a:r>
              <a:rPr lang="el-GR" sz="2000" dirty="0" smtClean="0"/>
              <a:t>Ιεραρχία</a:t>
            </a:r>
          </a:p>
          <a:p>
            <a:pPr>
              <a:buFont typeface="Wingdings" pitchFamily="2" charset="2"/>
              <a:buChar char="ü"/>
            </a:pPr>
            <a:r>
              <a:rPr lang="el-GR" sz="2000" dirty="0" smtClean="0"/>
              <a:t>Σεβασμός</a:t>
            </a:r>
          </a:p>
          <a:p>
            <a:pPr>
              <a:buFont typeface="Wingdings" pitchFamily="2" charset="2"/>
              <a:buChar char="ü"/>
            </a:pPr>
            <a:r>
              <a:rPr lang="el-GR" sz="2000" dirty="0" smtClean="0"/>
              <a:t>Τιμωρία </a:t>
            </a:r>
            <a:r>
              <a:rPr lang="el-GR" sz="2000" dirty="0" smtClean="0">
                <a:sym typeface="Wingdings" pitchFamily="2" charset="2"/>
              </a:rPr>
              <a:t> ράπισμα</a:t>
            </a:r>
          </a:p>
          <a:p>
            <a:pPr>
              <a:buFont typeface="Wingdings" pitchFamily="2" charset="2"/>
              <a:buChar char="ü"/>
            </a:pPr>
            <a:endParaRPr lang="el-GR" sz="2000" dirty="0">
              <a:sym typeface="Wingdings" pitchFamily="2" charset="2"/>
            </a:endParaRPr>
          </a:p>
          <a:p>
            <a:pPr marL="0" indent="0">
              <a:buNone/>
            </a:pPr>
            <a:r>
              <a:rPr lang="el-GR" sz="2000" dirty="0"/>
              <a:t>Οι συμπλοκές μεταξύ των διαφόρων </a:t>
            </a:r>
            <a:r>
              <a:rPr lang="el-GR" sz="2000" dirty="0" smtClean="0"/>
              <a:t>συντεχνιών </a:t>
            </a:r>
            <a:r>
              <a:rPr lang="el-GR" sz="2000" dirty="0"/>
              <a:t>ήταν συχνές</a:t>
            </a:r>
          </a:p>
          <a:p>
            <a:pPr marL="0" indent="0">
              <a:buNone/>
            </a:pPr>
            <a:endParaRPr lang="el-GR" sz="2000"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6" t="25700" r="47738" b="39668"/>
          <a:stretch/>
        </p:blipFill>
        <p:spPr bwMode="auto">
          <a:xfrm>
            <a:off x="5580112" y="1124744"/>
            <a:ext cx="3171160" cy="431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058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57200" y="1600200"/>
            <a:ext cx="4546848" cy="4525963"/>
          </a:xfrm>
        </p:spPr>
        <p:txBody>
          <a:bodyPr>
            <a:normAutofit/>
          </a:bodyPr>
          <a:lstStyle/>
          <a:p>
            <a:pPr>
              <a:buFont typeface="Wingdings" pitchFamily="2" charset="2"/>
              <a:buChar char="ü"/>
            </a:pPr>
            <a:r>
              <a:rPr lang="el-GR" sz="2000" dirty="0"/>
              <a:t>Οι φοιτητές </a:t>
            </a:r>
            <a:r>
              <a:rPr lang="el-GR" sz="2000" dirty="0" smtClean="0"/>
              <a:t>ήταν </a:t>
            </a:r>
            <a:r>
              <a:rPr lang="el-GR" sz="2000" dirty="0"/>
              <a:t>απαλλαγμένοι στρατιωτικών </a:t>
            </a:r>
            <a:r>
              <a:rPr lang="el-GR" sz="2000" dirty="0" smtClean="0"/>
              <a:t>υποχρεώσεων</a:t>
            </a:r>
          </a:p>
          <a:p>
            <a:pPr>
              <a:buFont typeface="Wingdings" pitchFamily="2" charset="2"/>
              <a:buChar char="ü"/>
            </a:pPr>
            <a:r>
              <a:rPr lang="el-GR" sz="2000" b="1" dirty="0"/>
              <a:t>Δ</a:t>
            </a:r>
            <a:r>
              <a:rPr lang="el-GR" sz="2000" b="1" dirty="0" smtClean="0"/>
              <a:t>εν </a:t>
            </a:r>
            <a:r>
              <a:rPr lang="el-GR" sz="2000" b="1" dirty="0"/>
              <a:t>πλήρωναν φόρους και δεν δικάζονταν στα κρατικά </a:t>
            </a:r>
            <a:r>
              <a:rPr lang="el-GR" sz="2000" b="1" dirty="0" smtClean="0"/>
              <a:t>δικαστήρια αλλά ειδικό σώμα του πανεπιστημίου</a:t>
            </a:r>
            <a:r>
              <a:rPr lang="el-GR" sz="2000" dirty="0" smtClean="0"/>
              <a:t>. </a:t>
            </a:r>
          </a:p>
          <a:p>
            <a:pPr>
              <a:buFont typeface="Wingdings" pitchFamily="2" charset="2"/>
              <a:buChar char="ü"/>
            </a:pPr>
            <a:r>
              <a:rPr lang="el-GR" sz="2000" dirty="0" smtClean="0"/>
              <a:t>Αν ήταν </a:t>
            </a:r>
            <a:r>
              <a:rPr lang="el-GR" sz="2000" dirty="0"/>
              <a:t>κληρικοί, πράγμα που </a:t>
            </a:r>
            <a:r>
              <a:rPr lang="el-GR" sz="2000" dirty="0" smtClean="0"/>
              <a:t>συνέβαινε </a:t>
            </a:r>
            <a:r>
              <a:rPr lang="el-GR" sz="2000" dirty="0"/>
              <a:t>πολύ συχνά, δεν είχαν δικαίωμα γάμου. </a:t>
            </a:r>
            <a:endParaRPr lang="el-GR" sz="2000" dirty="0" smtClean="0"/>
          </a:p>
          <a:p>
            <a:pPr>
              <a:buFont typeface="Wingdings" pitchFamily="2" charset="2"/>
              <a:buChar char="ü"/>
            </a:pPr>
            <a:r>
              <a:rPr lang="el-GR" sz="2000" dirty="0" smtClean="0"/>
              <a:t>Είτε </a:t>
            </a:r>
            <a:r>
              <a:rPr lang="el-GR" sz="2000" dirty="0"/>
              <a:t>όμως ως λαϊκοί είτε ως κληρικοί είχαν </a:t>
            </a:r>
            <a:r>
              <a:rPr lang="el-GR" sz="2000" b="1" dirty="0"/>
              <a:t>μεγάλη τάση προς την ελευθεριότητα</a:t>
            </a:r>
            <a:r>
              <a:rPr lang="el-GR" sz="2000" dirty="0" smtClean="0"/>
              <a:t>.</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268760"/>
            <a:ext cx="3444875"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125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422587"/>
            <a:ext cx="4042792" cy="4525963"/>
          </a:xfrm>
        </p:spPr>
        <p:txBody>
          <a:bodyPr>
            <a:normAutofit lnSpcReduction="10000"/>
          </a:bodyPr>
          <a:lstStyle/>
          <a:p>
            <a:pPr>
              <a:buFont typeface="Wingdings" pitchFamily="2" charset="2"/>
              <a:buChar char="ü"/>
            </a:pPr>
            <a:r>
              <a:rPr lang="el-GR" sz="2000" dirty="0" smtClean="0"/>
              <a:t>Οι φοιτητές  κατηγορούνται συχνά </a:t>
            </a:r>
            <a:r>
              <a:rPr lang="el-GR" sz="2000" dirty="0"/>
              <a:t>για ακολασία. Πράγματι, τα πορνεία στα πανεπιστημιακά κέντρα ήταν άφθονα. Η μέθη με κρασί ή μπύρα ήταν πολύ συνηθισμένη ιδιαίτερα στις μεγάλες γιορτές ή στο τέλος του ακαδημαϊκού </a:t>
            </a:r>
            <a:r>
              <a:rPr lang="el-GR" sz="2000" dirty="0" smtClean="0"/>
              <a:t>έτους</a:t>
            </a:r>
          </a:p>
          <a:p>
            <a:pPr>
              <a:buFont typeface="Wingdings" pitchFamily="2" charset="2"/>
              <a:buChar char="ü"/>
            </a:pPr>
            <a:r>
              <a:rPr lang="el-GR" sz="2000" dirty="0" smtClean="0"/>
              <a:t>Εκδρομές, καντάδες </a:t>
            </a:r>
            <a:r>
              <a:rPr lang="el-GR" sz="2000" dirty="0" err="1" smtClean="0"/>
              <a:t>κ.λπ</a:t>
            </a:r>
            <a:endParaRPr lang="en-US" sz="2000" dirty="0" smtClean="0"/>
          </a:p>
          <a:p>
            <a:pPr>
              <a:buFont typeface="Wingdings" pitchFamily="2" charset="2"/>
              <a:buChar char="ü"/>
            </a:pPr>
            <a:endParaRPr lang="en-US" sz="2000" dirty="0"/>
          </a:p>
          <a:p>
            <a:pPr>
              <a:buFont typeface="Wingdings" pitchFamily="2" charset="2"/>
              <a:buChar char="ü"/>
            </a:pPr>
            <a:r>
              <a:rPr lang="el-GR" sz="2000" dirty="0"/>
              <a:t>Παρά τον έκλυτο και ανέμελο βίο τους </a:t>
            </a:r>
            <a:r>
              <a:rPr lang="el-GR" sz="2000" dirty="0" smtClean="0"/>
              <a:t>ή</a:t>
            </a:r>
            <a:r>
              <a:rPr lang="el-GR" sz="2000" dirty="0"/>
              <a:t>τ</a:t>
            </a:r>
            <a:r>
              <a:rPr lang="el-GR" sz="2000" dirty="0" smtClean="0"/>
              <a:t>αν </a:t>
            </a:r>
            <a:r>
              <a:rPr lang="el-GR" sz="2000" b="1" dirty="0"/>
              <a:t>τακτικοί στις παραδόσεις και συνεπείς στις υποχρεώσεις τους</a:t>
            </a:r>
            <a:endParaRPr lang="el-GR" sz="2000" b="1" dirty="0" smtClean="0"/>
          </a:p>
          <a:p>
            <a:pPr marL="0" indent="0">
              <a:buNone/>
            </a:pPr>
            <a:endParaRPr lang="el-GR" sz="2000" dirty="0" smtClean="0"/>
          </a:p>
          <a:p>
            <a:pPr>
              <a:buFont typeface="Wingdings" pitchFamily="2" charset="2"/>
              <a:buChar char="ü"/>
            </a:pPr>
            <a:endParaRPr lang="el-GR" sz="2000" dirty="0"/>
          </a:p>
          <a:p>
            <a:pPr>
              <a:buFont typeface="Wingdings" pitchFamily="2" charset="2"/>
              <a:buChar char="ü"/>
            </a:pPr>
            <a:endParaRPr lang="el-GR" sz="2000" dirty="0" smtClean="0"/>
          </a:p>
          <a:p>
            <a:pPr>
              <a:buFont typeface="Wingdings" pitchFamily="2" charset="2"/>
              <a:buChar char="ü"/>
            </a:pPr>
            <a:endParaRPr lang="el-GR" sz="20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542" y="404664"/>
            <a:ext cx="295751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059924" y="5517232"/>
            <a:ext cx="3084076" cy="600164"/>
          </a:xfrm>
          <a:prstGeom prst="rect">
            <a:avLst/>
          </a:prstGeom>
        </p:spPr>
        <p:txBody>
          <a:bodyPr wrap="square">
            <a:spAutoFit/>
          </a:bodyPr>
          <a:lstStyle/>
          <a:p>
            <a:r>
              <a:rPr lang="el-GR" sz="1100" dirty="0"/>
              <a:t>Αλληγορική απεικόνιση: η επιστήμη πολιορκείται από τα επτά ελαττώματα της νιότης, </a:t>
            </a:r>
            <a:r>
              <a:rPr lang="el-GR" sz="1100" dirty="0" smtClean="0"/>
              <a:t>βιτρό </a:t>
            </a:r>
            <a:r>
              <a:rPr lang="el-GR" sz="1100" dirty="0"/>
              <a:t>της Βιβλιοθήκης του Στρασβούργου, 16ος αι</a:t>
            </a:r>
          </a:p>
        </p:txBody>
      </p:sp>
    </p:spTree>
    <p:extLst>
      <p:ext uri="{BB962C8B-B14F-4D97-AF65-F5344CB8AC3E}">
        <p14:creationId xmlns:p14="http://schemas.microsoft.com/office/powerpoint/2010/main" val="1533486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260648"/>
            <a:ext cx="5112568" cy="5865515"/>
          </a:xfrm>
        </p:spPr>
        <p:txBody>
          <a:bodyPr>
            <a:normAutofit lnSpcReduction="10000"/>
          </a:bodyPr>
          <a:lstStyle/>
          <a:p>
            <a:pPr>
              <a:buFont typeface="Wingdings" pitchFamily="2" charset="2"/>
              <a:buChar char="ü"/>
            </a:pPr>
            <a:r>
              <a:rPr lang="el-GR" sz="2000" dirty="0"/>
              <a:t>Οι φοιτητές δεν ήταν αρκετά ανεκτικοί, αντίθετα ήταν εριστικοί</a:t>
            </a:r>
          </a:p>
          <a:p>
            <a:pPr>
              <a:buFont typeface="Wingdings" pitchFamily="2" charset="2"/>
              <a:buChar char="à"/>
            </a:pPr>
            <a:r>
              <a:rPr lang="el-GR" sz="2000" dirty="0" smtClean="0"/>
              <a:t>δεν </a:t>
            </a:r>
            <a:r>
              <a:rPr lang="el-GR" sz="2000" dirty="0"/>
              <a:t>δίσταζαν να ρίξουν στην πυρά τους καθηγητές </a:t>
            </a:r>
            <a:r>
              <a:rPr lang="el-GR" sz="2000" dirty="0" smtClean="0"/>
              <a:t>και τους συμφοιτητές των </a:t>
            </a:r>
            <a:r>
              <a:rPr lang="el-GR" sz="2000" dirty="0"/>
              <a:t>οποίων οι θρησκευτικές ιδέες δεν τους άρεσαν. </a:t>
            </a:r>
            <a:endParaRPr lang="el-GR" sz="2000" dirty="0" smtClean="0"/>
          </a:p>
          <a:p>
            <a:pPr>
              <a:buFont typeface="Wingdings" pitchFamily="2" charset="2"/>
              <a:buChar char="à"/>
            </a:pPr>
            <a:endParaRPr lang="el-GR" sz="2000" dirty="0"/>
          </a:p>
          <a:p>
            <a:pPr>
              <a:buFont typeface="Wingdings" pitchFamily="2" charset="2"/>
              <a:buChar char="ü"/>
            </a:pPr>
            <a:r>
              <a:rPr lang="el-GR" sz="2000" dirty="0" smtClean="0"/>
              <a:t>Για </a:t>
            </a:r>
            <a:r>
              <a:rPr lang="el-GR" sz="2000" dirty="0"/>
              <a:t>παράδειγμα, o </a:t>
            </a:r>
            <a:r>
              <a:rPr lang="el-GR" sz="2000" dirty="0" err="1"/>
              <a:t>François</a:t>
            </a:r>
            <a:r>
              <a:rPr lang="el-GR" sz="2000" dirty="0"/>
              <a:t> </a:t>
            </a:r>
            <a:r>
              <a:rPr lang="el-GR" sz="2000" dirty="0" err="1"/>
              <a:t>Rabelais</a:t>
            </a:r>
            <a:r>
              <a:rPr lang="el-GR" sz="2000" dirty="0"/>
              <a:t> (1494-1553) </a:t>
            </a:r>
            <a:r>
              <a:rPr lang="el-GR" sz="2000" dirty="0" smtClean="0"/>
              <a:t>αρχικά φοίτησε στην Ιατρική Σχολή της Τουλούζης αλλά φοβήθηκε </a:t>
            </a:r>
            <a:r>
              <a:rPr lang="el-GR" sz="2000" dirty="0"/>
              <a:t>και πήγε να πάρει το δίπλωμά του στο </a:t>
            </a:r>
            <a:r>
              <a:rPr lang="el-GR" sz="2000" dirty="0" err="1"/>
              <a:t>Μονπελλιέ</a:t>
            </a:r>
            <a:r>
              <a:rPr lang="el-GR" sz="2000" dirty="0"/>
              <a:t>. Ειπώθηκε σχετικά : «Πήγε στην Τουλούζη, όπου έμαθε πολλά, αλλά δεν παρέμεινε όταν είδε ότι οι φοιτητές έστελναν τους καθηγητές τους στην πυρά ολοζώντανους σαν καπνιστές ρέγκες». Έφυγε δε λέγοντας χαρακτηριστικά : «ο Θεός δεν θέλει να πεθάνω με αυτό τον τρόπο, γιατί είμαι εκ φύσεως αρκετά θερμόαιμος και δεν χρειάζομαι περισσότερο </a:t>
            </a:r>
            <a:r>
              <a:rPr lang="el-GR" sz="2000" dirty="0" smtClean="0"/>
              <a:t>ζέσταμα»</a:t>
            </a:r>
            <a:endParaRPr lang="el-GR" sz="2000"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0" y="-531440"/>
            <a:ext cx="33655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1998" y="4005064"/>
            <a:ext cx="3358504" cy="331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088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sz="3600" dirty="0" smtClean="0"/>
          </a:p>
        </p:txBody>
      </p:sp>
      <p:sp>
        <p:nvSpPr>
          <p:cNvPr id="3" name="Text Placeholder 2"/>
          <p:cNvSpPr>
            <a:spLocks noGrp="1"/>
          </p:cNvSpPr>
          <p:nvPr>
            <p:ph type="body" sz="half" idx="1"/>
          </p:nvPr>
        </p:nvSpPr>
        <p:spPr/>
        <p:txBody>
          <a:bodyPr/>
          <a:lstStyle/>
          <a:p>
            <a:pPr>
              <a:buFont typeface="Wingdings" pitchFamily="2" charset="2"/>
              <a:buNone/>
              <a:defRPr/>
            </a:pPr>
            <a:endParaRPr lang="el-GR" dirty="0"/>
          </a:p>
        </p:txBody>
      </p:sp>
      <p:pic>
        <p:nvPicPr>
          <p:cNvPr id="5124" name="Content Placeholder 4" descr="decan a padova.JPG"/>
          <p:cNvPicPr>
            <a:picLocks noGrp="1" noChangeAspect="1"/>
          </p:cNvPicPr>
          <p:nvPr>
            <p:ph sz="half" idx="2"/>
          </p:nvPr>
        </p:nvPicPr>
        <p:blipFill>
          <a:blip r:embed="rId2">
            <a:extLst>
              <a:ext uri="{28A0092B-C50C-407E-A947-70E740481C1C}">
                <a14:useLocalDpi xmlns:a14="http://schemas.microsoft.com/office/drawing/2010/main" val="0"/>
              </a:ext>
            </a:extLst>
          </a:blip>
          <a:srcRect l="65111" t="42940" b="32111"/>
          <a:stretch>
            <a:fillRect/>
          </a:stretch>
        </p:blipFill>
        <p:spPr>
          <a:xfrm>
            <a:off x="14725" y="1124744"/>
            <a:ext cx="4746625" cy="4800600"/>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908720"/>
            <a:ext cx="3462337"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39460" y="6381328"/>
            <a:ext cx="7776864" cy="400110"/>
          </a:xfrm>
          <a:prstGeom prst="rect">
            <a:avLst/>
          </a:prstGeom>
        </p:spPr>
        <p:txBody>
          <a:bodyPr wrap="square">
            <a:spAutoFit/>
          </a:bodyPr>
          <a:lstStyle/>
          <a:p>
            <a:pPr algn="ctr"/>
            <a:r>
              <a:rPr lang="el-GR" sz="2000" dirty="0" err="1"/>
              <a:t>Oι</a:t>
            </a:r>
            <a:r>
              <a:rPr lang="el-GR" sz="2000" dirty="0"/>
              <a:t> καθηγητές είχαν </a:t>
            </a:r>
            <a:r>
              <a:rPr lang="el-GR" sz="2000" dirty="0" smtClean="0"/>
              <a:t>επίσης οργανωθεί </a:t>
            </a:r>
            <a:r>
              <a:rPr lang="el-GR" sz="2000" dirty="0"/>
              <a:t>σε συντεχνία («</a:t>
            </a:r>
            <a:r>
              <a:rPr lang="el-GR" sz="2000" dirty="0" err="1"/>
              <a:t>Collegium</a:t>
            </a:r>
            <a:r>
              <a:rPr lang="el-GR" sz="2000" dirty="0" smtClean="0"/>
              <a:t>»)</a:t>
            </a:r>
            <a:endParaRPr lang="el-GR" sz="2000" dirty="0"/>
          </a:p>
        </p:txBody>
      </p:sp>
    </p:spTree>
    <p:extLst>
      <p:ext uri="{BB962C8B-B14F-4D97-AF65-F5344CB8AC3E}">
        <p14:creationId xmlns:p14="http://schemas.microsoft.com/office/powerpoint/2010/main" val="3715178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1"/>
          </p:nvPr>
        </p:nvSpPr>
        <p:spPr/>
        <p:txBody>
          <a:bodyPr/>
          <a:lstStyle/>
          <a:p>
            <a:endParaRPr lang="el-GR"/>
          </a:p>
        </p:txBody>
      </p:sp>
      <p:sp>
        <p:nvSpPr>
          <p:cNvPr id="4" name="Θέση περιεχομένου 3"/>
          <p:cNvSpPr>
            <a:spLocks noGrp="1"/>
          </p:cNvSpPr>
          <p:nvPr>
            <p:ph sz="half" idx="2"/>
          </p:nvPr>
        </p:nvSpPr>
        <p:spPr/>
        <p:txBody>
          <a:bodyPr/>
          <a:lstStyle/>
          <a:p>
            <a:endParaRPr lang="el-G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9" y="66326"/>
            <a:ext cx="4662626" cy="681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00504"/>
            <a:ext cx="4489450" cy="6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560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1"/>
          </p:nvPr>
        </p:nvSpPr>
        <p:spPr/>
        <p:txBody>
          <a:bodyPr/>
          <a:lstStyle/>
          <a:p>
            <a:endParaRPr lang="el-GR" dirty="0"/>
          </a:p>
        </p:txBody>
      </p:sp>
      <p:sp>
        <p:nvSpPr>
          <p:cNvPr id="4" name="Θέση περιεχομένου 3"/>
          <p:cNvSpPr>
            <a:spLocks noGrp="1"/>
          </p:cNvSpPr>
          <p:nvPr>
            <p:ph sz="half" idx="2"/>
          </p:nvPr>
        </p:nvSpPr>
        <p:spPr/>
        <p:txBody>
          <a:bodyPr/>
          <a:lstStyle/>
          <a:p>
            <a:endParaRPr lang="el-G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975" y="254000"/>
            <a:ext cx="4718050" cy="6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75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a:xfrm>
            <a:off x="323528" y="260648"/>
            <a:ext cx="3672408" cy="5865515"/>
          </a:xfrm>
        </p:spPr>
        <p:txBody>
          <a:bodyPr>
            <a:normAutofit/>
          </a:bodyPr>
          <a:lstStyle/>
          <a:p>
            <a:pPr marL="0" indent="0">
              <a:buNone/>
            </a:pPr>
            <a:r>
              <a:rPr lang="el-GR" sz="2000" b="1" dirty="0" smtClean="0"/>
              <a:t>Η αναγέννηση προάγει τον κοσμοπολιτισμό της διανόησης</a:t>
            </a:r>
          </a:p>
          <a:p>
            <a:pPr marL="0" indent="0">
              <a:buNone/>
            </a:pPr>
            <a:endParaRPr lang="en-US" sz="2000" dirty="0" smtClean="0"/>
          </a:p>
          <a:p>
            <a:pPr marL="0" indent="0">
              <a:buNone/>
            </a:pPr>
            <a:r>
              <a:rPr lang="el-GR" sz="2000" b="1" dirty="0" smtClean="0"/>
              <a:t>Οι φοιτητές συνηθίζουν να αλλάζουν πανεπιστήμια κατά την διάρκεια των σπουδών </a:t>
            </a:r>
            <a:r>
              <a:rPr lang="el-GR" sz="2000" dirty="0" smtClean="0"/>
              <a:t>τους</a:t>
            </a:r>
            <a:r>
              <a:rPr lang="en-US" sz="2000" dirty="0" smtClean="0"/>
              <a:t> </a:t>
            </a:r>
            <a:r>
              <a:rPr lang="el-GR" sz="2000" dirty="0" smtClean="0"/>
              <a:t> π.χ.: ο </a:t>
            </a:r>
            <a:r>
              <a:rPr lang="el-GR" sz="2000" b="1" dirty="0" err="1" smtClean="0"/>
              <a:t>Βεσάλιος</a:t>
            </a:r>
            <a:r>
              <a:rPr lang="el-GR" sz="2000" dirty="0" smtClean="0"/>
              <a:t> </a:t>
            </a:r>
            <a:r>
              <a:rPr lang="en-US" sz="2000" dirty="0" smtClean="0"/>
              <a:t>(</a:t>
            </a:r>
            <a:r>
              <a:rPr lang="el-GR" sz="2000" dirty="0" smtClean="0"/>
              <a:t>3</a:t>
            </a:r>
            <a:r>
              <a:rPr lang="el-GR" sz="2000" baseline="30000" dirty="0" smtClean="0"/>
              <a:t>η</a:t>
            </a:r>
            <a:r>
              <a:rPr lang="el-GR" sz="2000" dirty="0" smtClean="0"/>
              <a:t> γενιά ιατρών – φαρμακοποιών) ξεκινά τις σπουδές του στο Πανεπιστήμιο του </a:t>
            </a:r>
            <a:r>
              <a:rPr lang="en-US" sz="2000" dirty="0" smtClean="0"/>
              <a:t>Louvain </a:t>
            </a:r>
            <a:r>
              <a:rPr lang="en-US" sz="2000" dirty="0" smtClean="0">
                <a:sym typeface="Wingdings" pitchFamily="2" charset="2"/>
              </a:rPr>
              <a:t> Montpellier  Paris Louvain   B</a:t>
            </a:r>
            <a:r>
              <a:rPr lang="fr-FR" sz="2000" dirty="0" err="1" smtClean="0">
                <a:sym typeface="Wingdings" pitchFamily="2" charset="2"/>
              </a:rPr>
              <a:t>âle</a:t>
            </a:r>
            <a:r>
              <a:rPr lang="fr-FR" sz="2000" dirty="0" smtClean="0">
                <a:sym typeface="Wingdings" pitchFamily="2" charset="2"/>
              </a:rPr>
              <a:t> </a:t>
            </a:r>
            <a:r>
              <a:rPr lang="en-US" sz="2000" dirty="0" smtClean="0">
                <a:sym typeface="Wingdings" pitchFamily="2" charset="2"/>
              </a:rPr>
              <a:t>(</a:t>
            </a:r>
            <a:r>
              <a:rPr lang="el-GR" sz="2000" dirty="0" smtClean="0">
                <a:sym typeface="Wingdings" pitchFamily="2" charset="2"/>
              </a:rPr>
              <a:t>πτυχίο)</a:t>
            </a:r>
            <a:r>
              <a:rPr lang="en-US" sz="2000" dirty="0" smtClean="0">
                <a:sym typeface="Wingdings" pitchFamily="2" charset="2"/>
              </a:rPr>
              <a:t> </a:t>
            </a:r>
            <a:r>
              <a:rPr lang="el-GR" sz="2000" dirty="0" smtClean="0">
                <a:sym typeface="Wingdings" pitchFamily="2" charset="2"/>
              </a:rPr>
              <a:t></a:t>
            </a:r>
            <a:r>
              <a:rPr lang="en-US" sz="2000" dirty="0" smtClean="0">
                <a:sym typeface="Wingdings" pitchFamily="2" charset="2"/>
              </a:rPr>
              <a:t> </a:t>
            </a:r>
            <a:r>
              <a:rPr lang="en-US" sz="2000" dirty="0" err="1" smtClean="0">
                <a:sym typeface="Wingdings" pitchFamily="2" charset="2"/>
              </a:rPr>
              <a:t>Padova</a:t>
            </a:r>
            <a:r>
              <a:rPr lang="en-US" sz="2000" dirty="0" smtClean="0">
                <a:sym typeface="Wingdings" pitchFamily="2" charset="2"/>
              </a:rPr>
              <a:t> (</a:t>
            </a:r>
            <a:r>
              <a:rPr lang="el-GR" sz="2000" dirty="0" smtClean="0">
                <a:sym typeface="Wingdings" pitchFamily="2" charset="2"/>
              </a:rPr>
              <a:t>καθηγητής) </a:t>
            </a:r>
            <a:endParaRPr lang="el-GR" sz="20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404664"/>
            <a:ext cx="48768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Διάγραμμα ροής: Παραπομπή 6"/>
          <p:cNvSpPr/>
          <p:nvPr/>
        </p:nvSpPr>
        <p:spPr>
          <a:xfrm>
            <a:off x="5813276" y="1772816"/>
            <a:ext cx="198884" cy="1143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201" y="2708920"/>
            <a:ext cx="2190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348880"/>
            <a:ext cx="2190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126" y="2200126"/>
            <a:ext cx="2190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6344" y="2773906"/>
            <a:ext cx="2190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428633" y="4365104"/>
            <a:ext cx="8516111" cy="2308324"/>
          </a:xfrm>
          <a:prstGeom prst="rect">
            <a:avLst/>
          </a:prstGeom>
        </p:spPr>
        <p:txBody>
          <a:bodyPr wrap="square">
            <a:spAutoFit/>
          </a:bodyPr>
          <a:lstStyle/>
          <a:p>
            <a:pPr marL="285750" indent="-285750">
              <a:buFont typeface="Wingdings" pitchFamily="2" charset="2"/>
              <a:buChar char="ü"/>
            </a:pPr>
            <a:r>
              <a:rPr lang="el-GR" dirty="0" smtClean="0">
                <a:sym typeface="Wingdings" pitchFamily="2" charset="2"/>
              </a:rPr>
              <a:t>Επίπεδο σπουδών</a:t>
            </a:r>
            <a:endParaRPr lang="fr-FR" dirty="0" smtClean="0">
              <a:sym typeface="Wingdings" pitchFamily="2" charset="2"/>
            </a:endParaRPr>
          </a:p>
          <a:p>
            <a:pPr marL="285750" indent="-285750">
              <a:buFont typeface="Wingdings" pitchFamily="2" charset="2"/>
              <a:buChar char="ü"/>
            </a:pPr>
            <a:r>
              <a:rPr lang="el-GR" dirty="0" smtClean="0">
                <a:sym typeface="Wingdings" pitchFamily="2" charset="2"/>
              </a:rPr>
              <a:t>Φιλελευθερισμός (</a:t>
            </a:r>
            <a:r>
              <a:rPr lang="en-US" dirty="0" err="1" smtClean="0">
                <a:sym typeface="Wingdings" pitchFamily="2" charset="2"/>
              </a:rPr>
              <a:t>Padova</a:t>
            </a:r>
            <a:r>
              <a:rPr lang="en-US" dirty="0" smtClean="0">
                <a:sym typeface="Wingdings" pitchFamily="2" charset="2"/>
              </a:rPr>
              <a:t>, Cambridge, Oxford, </a:t>
            </a:r>
            <a:r>
              <a:rPr lang="el-GR" dirty="0" smtClean="0">
                <a:sym typeface="Wingdings" pitchFamily="2" charset="2"/>
              </a:rPr>
              <a:t>Γερμανικά πανεπιστήμια) </a:t>
            </a:r>
          </a:p>
          <a:p>
            <a:pPr marL="285750" indent="-285750">
              <a:buFont typeface="Wingdings" pitchFamily="2" charset="2"/>
              <a:buChar char="ü"/>
            </a:pPr>
            <a:r>
              <a:rPr lang="el-GR" dirty="0" smtClean="0">
                <a:sym typeface="Wingdings" pitchFamily="2" charset="2"/>
              </a:rPr>
              <a:t>Μη υποταγή στην Εκκλησία </a:t>
            </a:r>
            <a:r>
              <a:rPr lang="el-GR" dirty="0" err="1" smtClean="0">
                <a:sym typeface="Wingdings" pitchFamily="2" charset="2"/>
              </a:rPr>
              <a:t>π.χ</a:t>
            </a:r>
            <a:r>
              <a:rPr lang="el-GR" dirty="0" smtClean="0">
                <a:sym typeface="Wingdings" pitchFamily="2" charset="2"/>
              </a:rPr>
              <a:t>: στην Γαλλία για να εγγραφεί ο φοιτητής στο πανεπιστήμιο έπρεπε να προσκομίσει είτε πιστοποιητικό βάπτισης είτε άφεση αμαρτιών</a:t>
            </a:r>
            <a:endParaRPr lang="en-US" dirty="0" smtClean="0">
              <a:sym typeface="Wingdings" pitchFamily="2" charset="2"/>
            </a:endParaRPr>
          </a:p>
          <a:p>
            <a:pPr marL="285750" indent="-285750">
              <a:buFont typeface="Wingdings" pitchFamily="2" charset="2"/>
              <a:buChar char="ü"/>
            </a:pPr>
            <a:r>
              <a:rPr lang="el-GR" dirty="0" smtClean="0">
                <a:sym typeface="Wingdings" pitchFamily="2" charset="2"/>
              </a:rPr>
              <a:t>Ειδική μέριμνα για προτεστάντες</a:t>
            </a:r>
          </a:p>
          <a:p>
            <a:pPr marL="285750" indent="-285750">
              <a:buFont typeface="Wingdings" pitchFamily="2" charset="2"/>
              <a:buChar char="ü"/>
            </a:pPr>
            <a:r>
              <a:rPr lang="el-GR" dirty="0" smtClean="0">
                <a:sym typeface="Wingdings" pitchFamily="2" charset="2"/>
              </a:rPr>
              <a:t>Επιδημίες</a:t>
            </a:r>
          </a:p>
          <a:p>
            <a:endParaRPr lang="el-GR" dirty="0" smtClean="0">
              <a:sym typeface="Wingdings" pitchFamily="2" charset="2"/>
            </a:endParaRPr>
          </a:p>
        </p:txBody>
      </p:sp>
      <p:sp>
        <p:nvSpPr>
          <p:cNvPr id="9" name="Ορθογώνιο 8"/>
          <p:cNvSpPr/>
          <p:nvPr/>
        </p:nvSpPr>
        <p:spPr>
          <a:xfrm>
            <a:off x="3186512" y="6267881"/>
            <a:ext cx="5963748" cy="646331"/>
          </a:xfrm>
          <a:prstGeom prst="rect">
            <a:avLst/>
          </a:prstGeom>
        </p:spPr>
        <p:txBody>
          <a:bodyPr wrap="none">
            <a:spAutoFit/>
          </a:bodyPr>
          <a:lstStyle/>
          <a:p>
            <a:r>
              <a:rPr lang="el-GR" b="1" dirty="0" smtClean="0"/>
              <a:t>Τα πανεπιστήμια προσπαθούν να κρατήσουν τους φοιτητές</a:t>
            </a:r>
          </a:p>
          <a:p>
            <a:r>
              <a:rPr lang="el-GR" dirty="0" smtClean="0"/>
              <a:t>παροχές: σίτιση, βιβλία, ρουχισμός, υποτροφίες </a:t>
            </a:r>
            <a:r>
              <a:rPr lang="el-GR" dirty="0" err="1" smtClean="0"/>
              <a:t>κ.ά</a:t>
            </a:r>
            <a:endParaRPr lang="el-GR" dirty="0"/>
          </a:p>
        </p:txBody>
      </p:sp>
    </p:spTree>
    <p:extLst>
      <p:ext uri="{BB962C8B-B14F-4D97-AF65-F5344CB8AC3E}">
        <p14:creationId xmlns:p14="http://schemas.microsoft.com/office/powerpoint/2010/main" val="11522212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smtClean="0"/>
              <a:t>Πτυχίο ιατρικής, Πάδοβα</a:t>
            </a:r>
            <a:endParaRPr lang="el-GR" sz="2400" dirty="0"/>
          </a:p>
        </p:txBody>
      </p:sp>
      <p:sp>
        <p:nvSpPr>
          <p:cNvPr id="3" name="Θέση περιεχομένου 2"/>
          <p:cNvSpPr>
            <a:spLocks noGrp="1"/>
          </p:cNvSpPr>
          <p:nvPr>
            <p:ph idx="1"/>
          </p:nvPr>
        </p:nvSpPr>
        <p:spPr/>
        <p:txBody>
          <a:bodyPr/>
          <a:lstStyle/>
          <a:p>
            <a:endParaRPr lang="el-G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14" t="-1262" r="-6451"/>
          <a:stretch/>
        </p:blipFill>
        <p:spPr bwMode="auto">
          <a:xfrm>
            <a:off x="1001949" y="1575881"/>
            <a:ext cx="7179013" cy="42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860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04775"/>
            <a:ext cx="9017000"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189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r>
              <a:rPr lang="el-GR" sz="2000" dirty="0"/>
              <a:t>Τον 11ο και 12ο αιώνα συντελέστηκε στη Δυτική Ευρώπη μια </a:t>
            </a:r>
            <a:r>
              <a:rPr lang="el-GR" sz="2000" b="1" dirty="0"/>
              <a:t>πρώιμη μικρή Αναγέννηση. </a:t>
            </a:r>
            <a:endParaRPr lang="en-US" sz="2000" b="1" dirty="0" smtClean="0"/>
          </a:p>
          <a:p>
            <a:pPr marL="0" indent="0">
              <a:buNone/>
            </a:pPr>
            <a:endParaRPr lang="en-US" sz="2000" dirty="0" smtClean="0"/>
          </a:p>
          <a:p>
            <a:pPr>
              <a:buFont typeface="Wingdings" pitchFamily="2" charset="2"/>
              <a:buChar char="ü"/>
            </a:pPr>
            <a:r>
              <a:rPr lang="el-GR" sz="2000" dirty="0" smtClean="0"/>
              <a:t>η </a:t>
            </a:r>
            <a:r>
              <a:rPr lang="el-GR" sz="2000" dirty="0"/>
              <a:t>οικονομική </a:t>
            </a:r>
            <a:r>
              <a:rPr lang="el-GR" sz="2000" dirty="0" smtClean="0"/>
              <a:t>ανάπτυξη</a:t>
            </a:r>
            <a:endParaRPr lang="en-US" sz="2000" dirty="0" smtClean="0"/>
          </a:p>
          <a:p>
            <a:pPr>
              <a:buFont typeface="Wingdings" pitchFamily="2" charset="2"/>
              <a:buChar char="ü"/>
            </a:pPr>
            <a:r>
              <a:rPr lang="el-GR" sz="2000" dirty="0" smtClean="0"/>
              <a:t>καθιέρωση </a:t>
            </a:r>
            <a:r>
              <a:rPr lang="el-GR" sz="2000" dirty="0"/>
              <a:t>της δημοτικής γλώσσας των διαφόρων εθνοτήτων που αντικατέστησε </a:t>
            </a:r>
            <a:r>
              <a:rPr lang="el-GR" sz="2000" dirty="0" err="1"/>
              <a:t>σιγά–σιγά</a:t>
            </a:r>
            <a:r>
              <a:rPr lang="el-GR" sz="2000" dirty="0"/>
              <a:t> τη λατινική και επέτρεψε σημαντικά τη δυνατότητα συμμετοχής στην εκπαίδευση ευρύτερων λαϊκών </a:t>
            </a:r>
            <a:r>
              <a:rPr lang="el-GR" sz="2000" dirty="0" smtClean="0"/>
              <a:t>στρωμάτων</a:t>
            </a:r>
            <a:endParaRPr lang="en-US" sz="2000" dirty="0" smtClean="0"/>
          </a:p>
          <a:p>
            <a:pPr>
              <a:buFont typeface="Wingdings" pitchFamily="2" charset="2"/>
              <a:buChar char="ü"/>
            </a:pPr>
            <a:r>
              <a:rPr lang="el-GR" sz="2000" dirty="0" smtClean="0"/>
              <a:t>δημιουργία βιβλιοθηκών</a:t>
            </a:r>
            <a:endParaRPr lang="el-GR" sz="2000" dirty="0"/>
          </a:p>
        </p:txBody>
      </p:sp>
    </p:spTree>
    <p:extLst>
      <p:ext uri="{BB962C8B-B14F-4D97-AF65-F5344CB8AC3E}">
        <p14:creationId xmlns:p14="http://schemas.microsoft.com/office/powerpoint/2010/main" val="2112861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32" y="0"/>
            <a:ext cx="10795000" cy="688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164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36" y="95250"/>
            <a:ext cx="4371975"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5781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0"/>
            <a:ext cx="41402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84268"/>
            <a:ext cx="3713163" cy="52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865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las-eugnwmonousa-bruzakhs-1821"/>
          <p:cNvPicPr>
            <a:picLocks noChangeAspect="1" noChangeArrowheads="1"/>
          </p:cNvPicPr>
          <p:nvPr/>
        </p:nvPicPr>
        <p:blipFill>
          <a:blip r:embed="rId2"/>
          <a:srcRect/>
          <a:stretch>
            <a:fillRect/>
          </a:stretch>
        </p:blipFill>
        <p:spPr bwMode="auto">
          <a:xfrm>
            <a:off x="0" y="10444"/>
            <a:ext cx="5105400" cy="6858000"/>
          </a:xfrm>
          <a:prstGeom prst="rect">
            <a:avLst/>
          </a:prstGeom>
          <a:noFill/>
          <a:ln w="9525">
            <a:noFill/>
            <a:miter lim="800000"/>
            <a:headEnd/>
            <a:tailEnd/>
          </a:ln>
        </p:spPr>
      </p:pic>
      <p:sp>
        <p:nvSpPr>
          <p:cNvPr id="9219" name="2 - Ορθογώνιο"/>
          <p:cNvSpPr>
            <a:spLocks noChangeArrowheads="1"/>
          </p:cNvSpPr>
          <p:nvPr/>
        </p:nvSpPr>
        <p:spPr bwMode="auto">
          <a:xfrm>
            <a:off x="5500688" y="571500"/>
            <a:ext cx="3643312" cy="646331"/>
          </a:xfrm>
          <a:prstGeom prst="rect">
            <a:avLst/>
          </a:prstGeom>
          <a:noFill/>
          <a:ln w="9525">
            <a:noFill/>
            <a:miter lim="800000"/>
            <a:headEnd/>
            <a:tailEnd/>
          </a:ln>
        </p:spPr>
        <p:txBody>
          <a:bodyPr>
            <a:spAutoFit/>
          </a:bodyPr>
          <a:lstStyle/>
          <a:p>
            <a:r>
              <a:rPr lang="el-GR" b="1" i="1" dirty="0"/>
              <a:t>Ελλάς ευγνωμονούσα </a:t>
            </a:r>
          </a:p>
          <a:p>
            <a:r>
              <a:rPr lang="el-GR" dirty="0" smtClean="0"/>
              <a:t>Θ. Βρυζάκης</a:t>
            </a:r>
            <a:r>
              <a:rPr lang="fr-FR" dirty="0" smtClean="0"/>
              <a:t>, </a:t>
            </a:r>
            <a:r>
              <a:rPr lang="fr-FR" dirty="0"/>
              <a:t>1858</a:t>
            </a:r>
            <a:endParaRPr lang="el-GR" dirty="0"/>
          </a:p>
        </p:txBody>
      </p:sp>
      <p:sp>
        <p:nvSpPr>
          <p:cNvPr id="2" name="Ορθογώνιο 1"/>
          <p:cNvSpPr/>
          <p:nvPr/>
        </p:nvSpPr>
        <p:spPr>
          <a:xfrm>
            <a:off x="5292080" y="2423781"/>
            <a:ext cx="3744416" cy="2308324"/>
          </a:xfrm>
          <a:prstGeom prst="rect">
            <a:avLst/>
          </a:prstGeom>
        </p:spPr>
        <p:txBody>
          <a:bodyPr wrap="square">
            <a:spAutoFit/>
          </a:bodyPr>
          <a:lstStyle/>
          <a:p>
            <a:r>
              <a:rPr lang="el-GR" dirty="0"/>
              <a:t>Μετά </a:t>
            </a:r>
            <a:r>
              <a:rPr lang="el-GR" dirty="0" smtClean="0"/>
              <a:t>τον πόλεμο </a:t>
            </a:r>
            <a:r>
              <a:rPr lang="el-GR" dirty="0"/>
              <a:t>της Ανεξαρτησίας (</a:t>
            </a:r>
            <a:r>
              <a:rPr lang="el-GR" dirty="0" smtClean="0"/>
              <a:t>1821-1832), κατά </a:t>
            </a:r>
            <a:r>
              <a:rPr lang="el-GR" dirty="0"/>
              <a:t>της Οθωμανικής Αυτοκρατορίας, το νεοσυσταθέν Ελληνικό Κράτος έπρεπε να αντιμετωπίσει αρκετά σημαντικά ζητήματα μεταξύ των οποίων η δομή της εκπαίδευσης και των υπηρεσιών υγείας.</a:t>
            </a:r>
          </a:p>
        </p:txBody>
      </p:sp>
    </p:spTree>
    <p:extLst>
      <p:ext uri="{BB962C8B-B14F-4D97-AF65-F5344CB8AC3E}">
        <p14:creationId xmlns:p14="http://schemas.microsoft.com/office/powerpoint/2010/main" val="6305087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Τίτλος"/>
          <p:cNvSpPr>
            <a:spLocks noGrp="1"/>
          </p:cNvSpPr>
          <p:nvPr>
            <p:ph type="title"/>
          </p:nvPr>
        </p:nvSpPr>
        <p:spPr>
          <a:xfrm>
            <a:off x="467544" y="116632"/>
            <a:ext cx="8229600" cy="1143000"/>
          </a:xfrm>
        </p:spPr>
        <p:txBody>
          <a:bodyPr>
            <a:normAutofit fontScale="90000"/>
          </a:bodyPr>
          <a:lstStyle/>
          <a:p>
            <a:r>
              <a:rPr lang="en-US" sz="2700" dirty="0" smtClean="0"/>
              <a:t/>
            </a:r>
            <a:br>
              <a:rPr lang="en-US" sz="2700" dirty="0" smtClean="0"/>
            </a:br>
            <a:r>
              <a:rPr lang="el-GR" sz="2200" dirty="0"/>
              <a:t>Αρχικά, </a:t>
            </a:r>
            <a:r>
              <a:rPr lang="el-GR" sz="2200" dirty="0" smtClean="0"/>
              <a:t>κύριο μέλημα της </a:t>
            </a:r>
            <a:r>
              <a:rPr lang="el-GR" sz="2200" dirty="0"/>
              <a:t>κυβέρνησης ήταν η ίδρυση ενός Πανεπιστημίου και ενός Συμβουλίου Υγείας γνωστού ως </a:t>
            </a:r>
            <a:r>
              <a:rPr lang="el-GR" sz="2200" i="1" dirty="0" err="1" smtClean="0"/>
              <a:t>Ιατροσυνέδριο</a:t>
            </a:r>
            <a:r>
              <a:rPr lang="el-GR" sz="2200" dirty="0" smtClean="0"/>
              <a:t> με στόχο την </a:t>
            </a:r>
            <a:r>
              <a:rPr lang="el-GR" sz="2200" dirty="0"/>
              <a:t>οργάνωση της δημόσιας υγείας, συμπεριλαμβανομένων των ιατρικών και νοσοκομειακών υπηρεσιών.</a:t>
            </a:r>
          </a:p>
        </p:txBody>
      </p:sp>
      <p:sp>
        <p:nvSpPr>
          <p:cNvPr id="7" name="6 - Θέση κειμένου"/>
          <p:cNvSpPr>
            <a:spLocks noGrp="1"/>
          </p:cNvSpPr>
          <p:nvPr>
            <p:ph type="body" idx="1"/>
          </p:nvPr>
        </p:nvSpPr>
        <p:spPr>
          <a:xfrm>
            <a:off x="428596" y="1428736"/>
            <a:ext cx="4040188" cy="639762"/>
          </a:xfrm>
        </p:spPr>
        <p:txBody>
          <a:bodyPr>
            <a:normAutofit/>
          </a:bodyPr>
          <a:lstStyle/>
          <a:p>
            <a:r>
              <a:rPr lang="el-GR" sz="1800" dirty="0" smtClean="0"/>
              <a:t>Οθώνειο πανεπιστήμιο Αθηνών, </a:t>
            </a:r>
            <a:r>
              <a:rPr lang="en-US" sz="1800" dirty="0" smtClean="0"/>
              <a:t>1837</a:t>
            </a:r>
            <a:endParaRPr lang="el-GR" sz="1800" dirty="0"/>
          </a:p>
        </p:txBody>
      </p:sp>
      <p:sp>
        <p:nvSpPr>
          <p:cNvPr id="10243" name="3 - Θέση περιεχομένου"/>
          <p:cNvSpPr>
            <a:spLocks noGrp="1"/>
          </p:cNvSpPr>
          <p:nvPr>
            <p:ph sz="half" idx="2"/>
          </p:nvPr>
        </p:nvSpPr>
        <p:spPr/>
        <p:txBody>
          <a:bodyPr>
            <a:normAutofit/>
          </a:bodyPr>
          <a:lstStyle/>
          <a:p>
            <a:endParaRPr lang="el-GR" sz="2000" dirty="0" smtClean="0"/>
          </a:p>
        </p:txBody>
      </p:sp>
      <p:sp>
        <p:nvSpPr>
          <p:cNvPr id="8" name="7 - Θέση κειμένου"/>
          <p:cNvSpPr>
            <a:spLocks noGrp="1"/>
          </p:cNvSpPr>
          <p:nvPr>
            <p:ph type="body" sz="quarter" idx="3"/>
          </p:nvPr>
        </p:nvSpPr>
        <p:spPr/>
        <p:txBody>
          <a:bodyPr>
            <a:noAutofit/>
          </a:bodyPr>
          <a:lstStyle/>
          <a:p>
            <a:r>
              <a:rPr lang="el-GR" sz="1800" dirty="0" smtClean="0"/>
              <a:t>Εθνικό και Καποδιστριακό Πανεπιστήμιο Αθηνών, </a:t>
            </a:r>
            <a:r>
              <a:rPr lang="en-US" sz="1800" dirty="0" smtClean="0"/>
              <a:t>1841</a:t>
            </a:r>
            <a:endParaRPr lang="el-GR" sz="1800" dirty="0"/>
          </a:p>
        </p:txBody>
      </p:sp>
      <p:sp>
        <p:nvSpPr>
          <p:cNvPr id="9" name="8 - Θέση περιεχομένου"/>
          <p:cNvSpPr>
            <a:spLocks noGrp="1"/>
          </p:cNvSpPr>
          <p:nvPr>
            <p:ph sz="quarter" idx="4"/>
          </p:nvPr>
        </p:nvSpPr>
        <p:spPr/>
        <p:txBody>
          <a:bodyPr/>
          <a:lstStyle/>
          <a:p>
            <a:endParaRPr lang="el-GR" dirty="0"/>
          </a:p>
        </p:txBody>
      </p:sp>
      <p:pic>
        <p:nvPicPr>
          <p:cNvPr id="10245" name="Picture 2" descr="http://cdn.sansimera.gr/media/photos/Othonio_Panepistimio-Plaka.jpg"/>
          <p:cNvPicPr>
            <a:picLocks noChangeAspect="1" noChangeArrowheads="1"/>
          </p:cNvPicPr>
          <p:nvPr/>
        </p:nvPicPr>
        <p:blipFill>
          <a:blip r:embed="rId2"/>
          <a:srcRect/>
          <a:stretch>
            <a:fillRect/>
          </a:stretch>
        </p:blipFill>
        <p:spPr bwMode="auto">
          <a:xfrm>
            <a:off x="357158" y="2214554"/>
            <a:ext cx="4114800" cy="4251960"/>
          </a:xfrm>
          <a:prstGeom prst="rect">
            <a:avLst/>
          </a:prstGeom>
          <a:noFill/>
          <a:ln w="9525">
            <a:noFill/>
            <a:miter lim="800000"/>
            <a:headEnd/>
            <a:tailEnd/>
          </a:ln>
        </p:spPr>
      </p:pic>
      <p:pic>
        <p:nvPicPr>
          <p:cNvPr id="32770" name="Picture 2" descr="http://socialpolicy.gr/wp-content/uploads/2014/03/%CE%95%CE%B8%CE%BD%CE%B9%CE%BA%CF%8C-%CE%BA%CE%B1%CE%B9-%CE%9A%CE%B1%CF%80%CE%BF%CE%B4%CE%B9%CF%83%CF%84%CF%81%CE%B9%CE%B1%CE%BA%CF%8C-%CE%A0%CE%B1%CE%BD%CE%B5%CF%80%CE%B9%CF%83%CF%84%CE%AE%CE%BC%CE%B9%CE%BF-%CE%91%CE%B8%CE%B7%CE%BD%CF%8E%CE%BD-socialpolicy.gr_.jpg"/>
          <p:cNvPicPr>
            <a:picLocks noChangeAspect="1" noChangeArrowheads="1"/>
          </p:cNvPicPr>
          <p:nvPr/>
        </p:nvPicPr>
        <p:blipFill>
          <a:blip r:embed="rId3"/>
          <a:srcRect/>
          <a:stretch>
            <a:fillRect/>
          </a:stretch>
        </p:blipFill>
        <p:spPr bwMode="auto">
          <a:xfrm>
            <a:off x="4673600" y="2786058"/>
            <a:ext cx="4470400" cy="3281680"/>
          </a:xfrm>
          <a:prstGeom prst="rect">
            <a:avLst/>
          </a:prstGeom>
          <a:noFill/>
        </p:spPr>
      </p:pic>
    </p:spTree>
    <p:extLst>
      <p:ext uri="{BB962C8B-B14F-4D97-AF65-F5344CB8AC3E}">
        <p14:creationId xmlns:p14="http://schemas.microsoft.com/office/powerpoint/2010/main" val="9563671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περιεχομένου 7"/>
          <p:cNvSpPr>
            <a:spLocks noGrp="1"/>
          </p:cNvSpPr>
          <p:nvPr>
            <p:ph idx="1"/>
          </p:nvPr>
        </p:nvSpPr>
        <p:spPr>
          <a:xfrm>
            <a:off x="457200" y="332656"/>
            <a:ext cx="4762872" cy="5793507"/>
          </a:xfrm>
        </p:spPr>
        <p:txBody>
          <a:bodyPr>
            <a:normAutofit fontScale="92500" lnSpcReduction="10000"/>
          </a:bodyPr>
          <a:lstStyle/>
          <a:p>
            <a:r>
              <a:rPr lang="el-GR" sz="2000" dirty="0" smtClean="0"/>
              <a:t>Μεταξύ </a:t>
            </a:r>
            <a:r>
              <a:rPr lang="el-GR" sz="2000" dirty="0"/>
              <a:t>των πρώτων σχολών ήταν και η Ιατρική. Η σπουδαιότητα της ίδρυσής της τεράστια: από την μια η εκπαίδευση των ιατρών, η καταπολέμηση των κομπογιαννιτών και η δημιουργία συστήματος υγείας με βάση τα ευρωπαϊκά πρότυπα και από την άλλη, ο επαναπατρισμός των </a:t>
            </a:r>
            <a:r>
              <a:rPr lang="el-GR" sz="2000" dirty="0" smtClean="0"/>
              <a:t>επιστημόνων</a:t>
            </a:r>
          </a:p>
          <a:p>
            <a:pPr marL="0" indent="0">
              <a:buNone/>
            </a:pPr>
            <a:endParaRPr lang="el-GR" sz="2000" dirty="0"/>
          </a:p>
          <a:p>
            <a:r>
              <a:rPr lang="el-GR" sz="2000" dirty="0" smtClean="0"/>
              <a:t>Επιστρέφουν οι </a:t>
            </a:r>
            <a:r>
              <a:rPr lang="el-GR" sz="2000" dirty="0"/>
              <a:t>Έλληνες ιατροί που σπούδασαν στο εξωτερικό και πλέον μπορούν να ασκήσουν την ιατρική στην χώρα </a:t>
            </a:r>
            <a:r>
              <a:rPr lang="el-GR" sz="2000" dirty="0" smtClean="0"/>
              <a:t>τους. </a:t>
            </a:r>
            <a:r>
              <a:rPr lang="el-GR" sz="2000" dirty="0"/>
              <a:t>Άλλωστε κατά τον 19ο αιώνα και τις αρχές του 20ου αρκετοί ήταν οι ιατροί, που μετά την περάτωση των σπουδών τους στο Πανεπιστήμιο Αθηνών, μετεκπαιδεύονται στα μεγάλα ιατρικά κέντρα κυρίως στην Γαλλία και στην Γερμανία και με την επιστροφή τους στην Ελλάδα εισάγουν τις ιατρικές ειδικότητες και εξειδικεύσεις. </a:t>
            </a:r>
          </a:p>
          <a:p>
            <a:endParaRPr lang="el-GR" sz="2000" dirty="0"/>
          </a:p>
        </p:txBody>
      </p:sp>
      <p:pic>
        <p:nvPicPr>
          <p:cNvPr id="26626" name="Picture 2" descr="C:\Users\Μ\Desktop\αρεταιείο\φωτο\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6592" y="332656"/>
            <a:ext cx="4114286" cy="5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78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620688"/>
            <a:ext cx="4693153" cy="5505475"/>
          </a:xfrm>
        </p:spPr>
        <p:txBody>
          <a:bodyPr>
            <a:normAutofit fontScale="85000" lnSpcReduction="20000"/>
          </a:bodyPr>
          <a:lstStyle/>
          <a:p>
            <a:pPr>
              <a:buFont typeface="Wingdings" pitchFamily="2" charset="2"/>
              <a:buChar char="ü"/>
            </a:pPr>
            <a:r>
              <a:rPr lang="el-GR" sz="2000" b="1" dirty="0" smtClean="0"/>
              <a:t>Ακαδημαϊκή ελευθερία</a:t>
            </a:r>
          </a:p>
          <a:p>
            <a:pPr>
              <a:buFont typeface="Wingdings" pitchFamily="2" charset="2"/>
              <a:buChar char="ü"/>
            </a:pPr>
            <a:r>
              <a:rPr lang="el-GR" sz="2000" dirty="0" smtClean="0"/>
              <a:t>Ο κάθε διδάσκων κανόνιζε το πρόγραμμα των μαθημάτων του και την διδακτική μέθοδο</a:t>
            </a:r>
          </a:p>
          <a:p>
            <a:pPr>
              <a:buFont typeface="Wingdings" pitchFamily="2" charset="2"/>
              <a:buChar char="ü"/>
            </a:pPr>
            <a:r>
              <a:rPr lang="el-GR" sz="2000" dirty="0" smtClean="0"/>
              <a:t>ΜΟΝΗ </a:t>
            </a:r>
            <a:r>
              <a:rPr lang="el-GR" sz="2000" b="1" dirty="0" smtClean="0"/>
              <a:t>ΔΕΣΜΕΥΣΗ</a:t>
            </a:r>
            <a:r>
              <a:rPr lang="el-GR" sz="2000" dirty="0" smtClean="0"/>
              <a:t>: η διδασκαλία στην καθομιλουμένη Ελληνική και να είναι ακροαματική</a:t>
            </a:r>
          </a:p>
          <a:p>
            <a:pPr marL="0" indent="0">
              <a:buNone/>
            </a:pPr>
            <a:r>
              <a:rPr lang="el-GR" sz="2000" dirty="0" smtClean="0"/>
              <a:t>Οι φοιτητές</a:t>
            </a:r>
          </a:p>
          <a:p>
            <a:pPr>
              <a:buFont typeface="Wingdings" pitchFamily="2" charset="2"/>
              <a:buChar char="ü"/>
            </a:pPr>
            <a:r>
              <a:rPr lang="el-GR" sz="2000" dirty="0" smtClean="0"/>
              <a:t>Ανώτερη αστική τάξη και από μεσαία εισοδήματα</a:t>
            </a:r>
          </a:p>
          <a:p>
            <a:pPr>
              <a:buFont typeface="Wingdings" pitchFamily="2" charset="2"/>
              <a:buChar char="ü"/>
            </a:pPr>
            <a:r>
              <a:rPr lang="el-GR" sz="2000" b="1" dirty="0" smtClean="0"/>
              <a:t>Συμμετέχουν ενεργά </a:t>
            </a:r>
            <a:r>
              <a:rPr lang="el-GR" sz="2000" dirty="0" smtClean="0"/>
              <a:t>στις πολιτικές και κοινωνικές εκδηλώσεις και πρωτοστατούν στην ίδρυση συλλογικοτήτων.</a:t>
            </a:r>
          </a:p>
          <a:p>
            <a:pPr>
              <a:buFont typeface="Wingdings" pitchFamily="2" charset="2"/>
              <a:buChar char="ü"/>
            </a:pPr>
            <a:r>
              <a:rPr lang="el-GR" sz="2000" dirty="0" smtClean="0"/>
              <a:t>Στις αφηγήσεις των γεγονότων της εποχής οι φοιτητές συχνά εμφανίζονται ως υποκινούμενοι λόγω του νεαρού της ηλικίας τους.  Οι συγκρούσεις αν και ξεκινούσαν από τον φοιτητικό μικρόκοσμο, τις περισσότερες φορές συνδέονταν με την πολιτική θέση του διδάσκοντα και την πολιτική συγκυρία</a:t>
            </a:r>
          </a:p>
          <a:p>
            <a:pPr>
              <a:buFont typeface="Wingdings" pitchFamily="2" charset="2"/>
              <a:buChar char="ü"/>
            </a:pPr>
            <a:r>
              <a:rPr lang="el-GR" sz="2000" dirty="0" smtClean="0"/>
              <a:t>«</a:t>
            </a:r>
            <a:r>
              <a:rPr lang="el-GR" sz="2000" dirty="0" err="1" smtClean="0"/>
              <a:t>Μουσείον</a:t>
            </a:r>
            <a:r>
              <a:rPr lang="el-GR" sz="2000" dirty="0" smtClean="0"/>
              <a:t>» (1841)</a:t>
            </a:r>
          </a:p>
          <a:p>
            <a:pPr>
              <a:buFont typeface="Wingdings" pitchFamily="2" charset="2"/>
              <a:buChar char="ü"/>
            </a:pPr>
            <a:r>
              <a:rPr lang="el-GR" sz="2000" dirty="0" smtClean="0"/>
              <a:t>Οι φοιτητές είναι υπερήφανοι για τον τίτλο τους </a:t>
            </a:r>
          </a:p>
          <a:p>
            <a:pPr>
              <a:buFont typeface="Wingdings" pitchFamily="2" charset="2"/>
              <a:buChar char="ü"/>
            </a:pPr>
            <a:endParaRPr lang="el-GR" sz="1600" dirty="0" smtClean="0"/>
          </a:p>
          <a:p>
            <a:pPr marL="0" indent="0">
              <a:buNone/>
            </a:pPr>
            <a:endParaRPr lang="el-GR" sz="2000" dirty="0" smtClean="0"/>
          </a:p>
          <a:p>
            <a:endParaRPr lang="el-GR" sz="2000" dirty="0"/>
          </a:p>
        </p:txBody>
      </p:sp>
      <p:pic>
        <p:nvPicPr>
          <p:cNvPr id="286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3295" y="764704"/>
            <a:ext cx="398272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79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196752"/>
            <a:ext cx="4048380" cy="487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1944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528" y="404664"/>
            <a:ext cx="4320480" cy="5721499"/>
          </a:xfrm>
        </p:spPr>
        <p:txBody>
          <a:bodyPr>
            <a:normAutofit lnSpcReduction="10000"/>
          </a:bodyPr>
          <a:lstStyle/>
          <a:p>
            <a:pPr marL="0" indent="0">
              <a:buNone/>
            </a:pPr>
            <a:r>
              <a:rPr lang="el-GR" sz="2000" b="1" dirty="0"/>
              <a:t>Αναστάσιος </a:t>
            </a:r>
            <a:r>
              <a:rPr lang="el-GR" sz="2000" b="1" dirty="0" err="1"/>
              <a:t>Γούδας</a:t>
            </a:r>
            <a:r>
              <a:rPr lang="el-GR" sz="2000" b="1" dirty="0"/>
              <a:t> (1816 - 1882</a:t>
            </a:r>
            <a:r>
              <a:rPr lang="el-GR" sz="2000" b="1" dirty="0" smtClean="0"/>
              <a:t>) και Δημήτριος Μαυροκορδάτος (1811-1839)</a:t>
            </a:r>
          </a:p>
          <a:p>
            <a:pPr marL="0" indent="0">
              <a:buNone/>
            </a:pPr>
            <a:endParaRPr lang="el-GR" sz="2000" dirty="0" smtClean="0"/>
          </a:p>
          <a:p>
            <a:pPr>
              <a:buFont typeface="Wingdings" pitchFamily="2" charset="2"/>
              <a:buChar char="ü"/>
            </a:pPr>
            <a:r>
              <a:rPr lang="el-GR" sz="2000" dirty="0" smtClean="0"/>
              <a:t>1839 οι φοιτητές της ιατρικής κήρυξαν αποχή από τα μαθήματα του Μαυροκορδάτου (καθηγητής Ανατομίας και Φυσιολογίας) μιας και αρνήθηκε να προσφέρει μελετητικές σημειώσεις ή να διδάσκει με τρόπο </a:t>
            </a:r>
            <a:r>
              <a:rPr lang="el-GR" sz="2000" dirty="0" err="1" smtClean="0"/>
              <a:t>υπαγορευτικό</a:t>
            </a:r>
            <a:endParaRPr lang="el-GR" sz="2000" dirty="0" smtClean="0"/>
          </a:p>
          <a:p>
            <a:pPr>
              <a:buFont typeface="Wingdings" pitchFamily="2" charset="2"/>
              <a:buChar char="ü"/>
            </a:pPr>
            <a:r>
              <a:rPr lang="el-GR" sz="2000" dirty="0" smtClean="0"/>
              <a:t>Την εξέγερση υποκίνησε ο </a:t>
            </a:r>
            <a:r>
              <a:rPr lang="el-GR" sz="2000" dirty="0" err="1" smtClean="0"/>
              <a:t>Γούδας</a:t>
            </a:r>
            <a:r>
              <a:rPr lang="el-GR" sz="2000" dirty="0" smtClean="0"/>
              <a:t> </a:t>
            </a:r>
          </a:p>
          <a:p>
            <a:pPr>
              <a:buFont typeface="Wingdings" pitchFamily="2" charset="2"/>
              <a:buChar char="ü"/>
            </a:pPr>
            <a:r>
              <a:rPr lang="el-GR" sz="2000" dirty="0" smtClean="0"/>
              <a:t>Μετά τον θάνατο </a:t>
            </a:r>
            <a:r>
              <a:rPr lang="el-GR" sz="2000" dirty="0"/>
              <a:t>του Μαυροκορδάτου </a:t>
            </a:r>
            <a:r>
              <a:rPr lang="el-GR" sz="2000" dirty="0" smtClean="0"/>
              <a:t>ο </a:t>
            </a:r>
            <a:r>
              <a:rPr lang="el-GR" sz="2000" dirty="0"/>
              <a:t>πρώτος </a:t>
            </a:r>
            <a:r>
              <a:rPr lang="el-GR" sz="2000" dirty="0" smtClean="0"/>
              <a:t>υπότροφος του κληροδοτήματος, ήταν </a:t>
            </a:r>
            <a:r>
              <a:rPr lang="el-GR" sz="2000" dirty="0"/>
              <a:t>ο Αναστάσιος </a:t>
            </a:r>
            <a:r>
              <a:rPr lang="el-GR" sz="2000" dirty="0" err="1"/>
              <a:t>Γούδας</a:t>
            </a:r>
            <a:r>
              <a:rPr lang="el-GR" sz="2000" dirty="0"/>
              <a:t>, ο πρώτος </a:t>
            </a:r>
            <a:r>
              <a:rPr lang="el-GR" sz="2000" dirty="0" smtClean="0"/>
              <a:t>απόφοιτος και διδάκτορας </a:t>
            </a:r>
            <a:r>
              <a:rPr lang="el-GR" sz="2000" dirty="0"/>
              <a:t>του Πανεπιστημίου (1843</a:t>
            </a:r>
            <a:r>
              <a:rPr lang="el-GR" sz="2000" dirty="0" smtClean="0"/>
              <a:t>)</a:t>
            </a:r>
            <a:endParaRPr lang="el-GR" sz="2000" dirty="0"/>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902" y="-444230"/>
            <a:ext cx="441325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6005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260648"/>
            <a:ext cx="6984776" cy="5822107"/>
          </a:xfrm>
        </p:spPr>
        <p:txBody>
          <a:bodyPr>
            <a:normAutofit fontScale="92500" lnSpcReduction="20000"/>
          </a:bodyPr>
          <a:lstStyle/>
          <a:p>
            <a:pPr marL="0" indent="0">
              <a:buNone/>
            </a:pPr>
            <a:r>
              <a:rPr lang="el-GR" sz="2000" b="1" dirty="0" smtClean="0"/>
              <a:t>1859 </a:t>
            </a:r>
            <a:r>
              <a:rPr lang="el-GR" sz="2000" b="1" dirty="0" err="1" smtClean="0"/>
              <a:t>Σκιαδικά</a:t>
            </a:r>
            <a:r>
              <a:rPr lang="el-GR" sz="2000" dirty="0" smtClean="0"/>
              <a:t>: μια από τις κορυφαίες στιγμές ενός </a:t>
            </a:r>
            <a:r>
              <a:rPr lang="el-GR" sz="2000" dirty="0" err="1" smtClean="0"/>
              <a:t>νεοσχηματισμένου</a:t>
            </a:r>
            <a:r>
              <a:rPr lang="el-GR" sz="2000" dirty="0" smtClean="0"/>
              <a:t> φοιτητικού κινήματος.</a:t>
            </a:r>
          </a:p>
          <a:p>
            <a:pPr marL="0" indent="0">
              <a:buNone/>
            </a:pPr>
            <a:endParaRPr lang="el-GR" sz="2000" dirty="0" smtClean="0"/>
          </a:p>
          <a:p>
            <a:pPr>
              <a:buFont typeface="Wingdings" pitchFamily="2" charset="2"/>
              <a:buChar char="ü"/>
            </a:pPr>
            <a:r>
              <a:rPr lang="el-GR" sz="2000" dirty="0" smtClean="0"/>
              <a:t>Τα επεισόδια ξεκίνησαν από μαθητές γυμνασίων της Αθήνας που </a:t>
            </a:r>
            <a:r>
              <a:rPr lang="el-GR" sz="2000" b="1" dirty="0" smtClean="0"/>
              <a:t>αποφάσισαν αντί για τα εισαγόμενα σκιάδια να φορούν εγχώρια</a:t>
            </a:r>
            <a:r>
              <a:rPr lang="el-GR" sz="2000" dirty="0" smtClean="0"/>
              <a:t> ώστε να ενισχύσουν την ελληνική βιοτεχνία</a:t>
            </a:r>
          </a:p>
          <a:p>
            <a:pPr marL="0" indent="0">
              <a:buNone/>
            </a:pPr>
            <a:endParaRPr lang="el-GR" sz="2000" dirty="0" smtClean="0"/>
          </a:p>
          <a:p>
            <a:pPr>
              <a:buFont typeface="Wingdings" pitchFamily="2" charset="2"/>
              <a:buChar char="ü"/>
            </a:pPr>
            <a:r>
              <a:rPr lang="el-GR" sz="2000" dirty="0" smtClean="0"/>
              <a:t>Η στάση αυτή προκάλεσε ειρωνική σχόλια από μερίδα πολιτών και δυσαρέσκεια από τους εμπόρους </a:t>
            </a:r>
            <a:r>
              <a:rPr lang="el-GR" sz="2000" dirty="0" smtClean="0">
                <a:sym typeface="Wingdings" pitchFamily="2" charset="2"/>
              </a:rPr>
              <a:t>  συμπλοκές στο Πεδίον του Άρεως  φυλάκιση τριών μαθητών  συνέχιση διαμαρτυριών  εμπλοκή στρατού που απομάκρυνε τους φοιτητές από το πανεπιστήμιο, τα μαθήματα διακόπηκαν. </a:t>
            </a:r>
            <a:endParaRPr lang="el-GR" sz="2000" dirty="0">
              <a:sym typeface="Wingdings" pitchFamily="2" charset="2"/>
            </a:endParaRPr>
          </a:p>
          <a:p>
            <a:pPr marL="0" indent="0">
              <a:buNone/>
            </a:pPr>
            <a:endParaRPr lang="el-GR" sz="2000" dirty="0" smtClean="0">
              <a:sym typeface="Wingdings" pitchFamily="2" charset="2"/>
            </a:endParaRPr>
          </a:p>
          <a:p>
            <a:pPr marL="0" indent="0">
              <a:buNone/>
            </a:pPr>
            <a:r>
              <a:rPr lang="el-GR" sz="2000" dirty="0" smtClean="0">
                <a:sym typeface="Wingdings" pitchFamily="2" charset="2"/>
              </a:rPr>
              <a:t>Τα δυο επόμενα χρόνια μέχρι την έξωση του </a:t>
            </a:r>
            <a:r>
              <a:rPr lang="el-GR" sz="2000" dirty="0" err="1" smtClean="0">
                <a:sym typeface="Wingdings" pitchFamily="2" charset="2"/>
              </a:rPr>
              <a:t>Όθωνα</a:t>
            </a:r>
            <a:r>
              <a:rPr lang="el-GR" sz="2000" dirty="0" smtClean="0">
                <a:sym typeface="Wingdings" pitchFamily="2" charset="2"/>
              </a:rPr>
              <a:t>  </a:t>
            </a:r>
            <a:r>
              <a:rPr lang="el-GR" sz="2000" b="1" dirty="0" smtClean="0">
                <a:sym typeface="Wingdings" pitchFamily="2" charset="2"/>
              </a:rPr>
              <a:t>οι φοιτητές εντάχθηκαν στον αντιβασιλικό αγώνα </a:t>
            </a:r>
            <a:r>
              <a:rPr lang="el-GR" sz="2000" dirty="0" smtClean="0">
                <a:sym typeface="Wingdings" pitchFamily="2" charset="2"/>
              </a:rPr>
              <a:t>και προκάλεσαν διαμαρτυρίες και επεισόδια</a:t>
            </a:r>
          </a:p>
          <a:p>
            <a:pPr marL="0" indent="0">
              <a:buNone/>
            </a:pPr>
            <a:endParaRPr lang="el-GR" sz="2000" dirty="0" smtClean="0">
              <a:sym typeface="Wingdings" pitchFamily="2" charset="2"/>
            </a:endParaRPr>
          </a:p>
          <a:p>
            <a:pPr marL="0" indent="0">
              <a:buNone/>
            </a:pPr>
            <a:r>
              <a:rPr lang="el-GR" sz="2000" dirty="0" smtClean="0">
                <a:sym typeface="Wingdings" pitchFamily="2" charset="2"/>
              </a:rPr>
              <a:t>«</a:t>
            </a:r>
            <a:r>
              <a:rPr lang="el-GR" sz="2000" i="1" dirty="0" smtClean="0">
                <a:sym typeface="Wingdings" pitchFamily="2" charset="2"/>
              </a:rPr>
              <a:t>δεν διέδωκε μόνον τα γράμματα εις την </a:t>
            </a:r>
            <a:r>
              <a:rPr lang="el-GR" sz="2000" i="1" dirty="0" err="1" smtClean="0">
                <a:sym typeface="Wingdings" pitchFamily="2" charset="2"/>
              </a:rPr>
              <a:t>Ανατολήν</a:t>
            </a:r>
            <a:r>
              <a:rPr lang="el-GR" sz="2000" i="1" dirty="0" smtClean="0">
                <a:sym typeface="Wingdings" pitchFamily="2" charset="2"/>
              </a:rPr>
              <a:t> αλλά και ανέθρεψε πολιτικώς την </a:t>
            </a:r>
            <a:r>
              <a:rPr lang="el-GR" sz="2000" i="1" dirty="0" err="1" smtClean="0">
                <a:sym typeface="Wingdings" pitchFamily="2" charset="2"/>
              </a:rPr>
              <a:t>Ελληνικήν</a:t>
            </a:r>
            <a:r>
              <a:rPr lang="el-GR" sz="2000" i="1" dirty="0" smtClean="0">
                <a:sym typeface="Wingdings" pitchFamily="2" charset="2"/>
              </a:rPr>
              <a:t> </a:t>
            </a:r>
            <a:r>
              <a:rPr lang="el-GR" sz="2000" i="1" dirty="0" err="1" smtClean="0">
                <a:sym typeface="Wingdings" pitchFamily="2" charset="2"/>
              </a:rPr>
              <a:t>νεολαίαν</a:t>
            </a:r>
            <a:r>
              <a:rPr lang="el-GR" sz="2000" i="1" dirty="0" smtClean="0">
                <a:sym typeface="Wingdings" pitchFamily="2" charset="2"/>
              </a:rPr>
              <a:t> και </a:t>
            </a:r>
            <a:r>
              <a:rPr lang="el-GR" sz="2000" i="1" dirty="0" err="1" smtClean="0">
                <a:sym typeface="Wingdings" pitchFamily="2" charset="2"/>
              </a:rPr>
              <a:t>ενεστάξεν</a:t>
            </a:r>
            <a:r>
              <a:rPr lang="el-GR" sz="2000" i="1" dirty="0" smtClean="0">
                <a:sym typeface="Wingdings" pitchFamily="2" charset="2"/>
              </a:rPr>
              <a:t> εις τας καρδίας αυτής το αίσθημα αντιστάσεως προς τους εχθρούς της ανομίας</a:t>
            </a:r>
            <a:r>
              <a:rPr lang="el-GR" sz="2000" dirty="0" smtClean="0">
                <a:sym typeface="Wingdings" pitchFamily="2" charset="2"/>
              </a:rPr>
              <a:t>» Επαμεινώνδας </a:t>
            </a:r>
            <a:r>
              <a:rPr lang="el-GR" sz="2000" dirty="0" err="1" smtClean="0">
                <a:sym typeface="Wingdings" pitchFamily="2" charset="2"/>
              </a:rPr>
              <a:t>Δεληγιώργης</a:t>
            </a:r>
            <a:r>
              <a:rPr lang="el-GR" sz="2000" dirty="0" smtClean="0">
                <a:sym typeface="Wingdings" pitchFamily="2" charset="2"/>
              </a:rPr>
              <a:t>, υπουργός παιδείας, 1862</a:t>
            </a:r>
            <a:endParaRPr lang="el-GR" sz="2000" dirty="0" smtClean="0"/>
          </a:p>
        </p:txBody>
      </p:sp>
    </p:spTree>
    <p:extLst>
      <p:ext uri="{BB962C8B-B14F-4D97-AF65-F5344CB8AC3E}">
        <p14:creationId xmlns:p14="http://schemas.microsoft.com/office/powerpoint/2010/main" val="1639199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a:bodyPr>
          <a:lstStyle/>
          <a:p>
            <a:pPr>
              <a:buFont typeface="Wingdings" pitchFamily="2" charset="2"/>
              <a:buChar char="ü"/>
            </a:pPr>
            <a:r>
              <a:rPr lang="el-GR" sz="2000" dirty="0" smtClean="0"/>
              <a:t>Η </a:t>
            </a:r>
            <a:r>
              <a:rPr lang="el-GR" sz="2000" dirty="0"/>
              <a:t>Χριστιανική Δύση αφού γνώρισε το Κοράνιο, τα μαθηματικά, τη χημεία και τη φαρμακολογία των Αράβων, την αστρονομία του Πτολεμαίου, τη λογική, τη φυσική και τη βιολογία του Αριστοτέλη, την ιατρική και τη φιλοσοφία των Ελλήνων, αντελήφθη ότι ο χριστιανισμός δεν ήταν το άλφα και το ωμέγα του κόσμου και ότι και άλλες θρησκείες εξασφάλιζαν την ανάπτυξη του πνεύματος και της </a:t>
            </a:r>
            <a:r>
              <a:rPr lang="el-GR" sz="2000" dirty="0" smtClean="0"/>
              <a:t>επιστήμης</a:t>
            </a:r>
            <a:endParaRPr lang="en-US" sz="2000" dirty="0" smtClean="0"/>
          </a:p>
          <a:p>
            <a:pPr marL="0" indent="0">
              <a:buNone/>
            </a:pPr>
            <a:endParaRPr lang="en-US" sz="2000" dirty="0"/>
          </a:p>
          <a:p>
            <a:pPr>
              <a:buFont typeface="Wingdings" pitchFamily="2" charset="2"/>
              <a:buChar char="ü"/>
            </a:pPr>
            <a:r>
              <a:rPr lang="el-GR" sz="2000" dirty="0"/>
              <a:t>Παράδειγμα οι αρχαίοι Έλληνες, που κατάφεραν να αναπτύξουν τη σκέψη τους χωρίς τη χριστιανική πίστη. </a:t>
            </a:r>
          </a:p>
        </p:txBody>
      </p:sp>
    </p:spTree>
    <p:extLst>
      <p:ext uri="{BB962C8B-B14F-4D97-AF65-F5344CB8AC3E}">
        <p14:creationId xmlns:p14="http://schemas.microsoft.com/office/powerpoint/2010/main" val="30798661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5536" y="548680"/>
            <a:ext cx="8291264" cy="5577483"/>
          </a:xfrm>
        </p:spPr>
        <p:txBody>
          <a:bodyPr>
            <a:normAutofit/>
          </a:bodyPr>
          <a:lstStyle/>
          <a:p>
            <a:pPr marL="0" indent="0">
              <a:buNone/>
            </a:pPr>
            <a:r>
              <a:rPr lang="el-GR" sz="2000" dirty="0"/>
              <a:t>Η </a:t>
            </a:r>
            <a:r>
              <a:rPr lang="el-GR" sz="2000" b="1" dirty="0" smtClean="0"/>
              <a:t>Πανεπιστημιακή Φάλαγγα </a:t>
            </a:r>
            <a:r>
              <a:rPr lang="el-GR" sz="2000" dirty="0"/>
              <a:t>αποτέλεσε το </a:t>
            </a:r>
            <a:r>
              <a:rPr lang="el-GR" sz="2000" dirty="0" smtClean="0"/>
              <a:t>πρώτο οργανωμένο </a:t>
            </a:r>
            <a:r>
              <a:rPr lang="el-GR" sz="2000" dirty="0"/>
              <a:t>ένοπλο σώμα </a:t>
            </a:r>
            <a:r>
              <a:rPr lang="el-GR" sz="2000" dirty="0" smtClean="0"/>
              <a:t>φοιτητών, τμήμα </a:t>
            </a:r>
            <a:r>
              <a:rPr lang="el-GR" sz="2000" dirty="0"/>
              <a:t>της Εθνοφυλακής </a:t>
            </a:r>
            <a:r>
              <a:rPr lang="el-GR" sz="2000" dirty="0" smtClean="0"/>
              <a:t>που συγκροτήθηκε </a:t>
            </a:r>
            <a:r>
              <a:rPr lang="el-GR" sz="2000" dirty="0"/>
              <a:t>στα </a:t>
            </a:r>
            <a:r>
              <a:rPr lang="el-GR" sz="2000" b="1" dirty="0"/>
              <a:t>τέλη του 1862</a:t>
            </a:r>
            <a:r>
              <a:rPr lang="el-GR" sz="2000" dirty="0"/>
              <a:t>, </a:t>
            </a:r>
            <a:r>
              <a:rPr lang="el-GR" sz="2000" dirty="0" smtClean="0"/>
              <a:t>με σκοπό </a:t>
            </a:r>
            <a:r>
              <a:rPr lang="el-GR" sz="2000" dirty="0"/>
              <a:t>την αποφυγή ταραχών και </a:t>
            </a:r>
            <a:r>
              <a:rPr lang="el-GR" sz="2000" dirty="0" smtClean="0"/>
              <a:t>την προστασία </a:t>
            </a:r>
            <a:r>
              <a:rPr lang="el-GR" sz="2000" dirty="0"/>
              <a:t>της πόλης και των </a:t>
            </a:r>
            <a:r>
              <a:rPr lang="el-GR" sz="2000" dirty="0" smtClean="0"/>
              <a:t>πολιτών από </a:t>
            </a:r>
            <a:r>
              <a:rPr lang="el-GR" sz="2000" dirty="0"/>
              <a:t>την αναρχία που θα μπορούσε </a:t>
            </a:r>
            <a:r>
              <a:rPr lang="el-GR" sz="2000" dirty="0" smtClean="0"/>
              <a:t>να κυριαρχήσει </a:t>
            </a:r>
            <a:r>
              <a:rPr lang="el-GR" sz="2000" dirty="0"/>
              <a:t>μετά την έξωση </a:t>
            </a:r>
            <a:r>
              <a:rPr lang="el-GR" sz="2000" dirty="0" smtClean="0"/>
              <a:t>του </a:t>
            </a:r>
            <a:r>
              <a:rPr lang="el-GR" sz="2000" dirty="0" err="1" smtClean="0"/>
              <a:t>Όθωνα</a:t>
            </a:r>
            <a:r>
              <a:rPr lang="el-GR" sz="2000" dirty="0" smtClean="0"/>
              <a:t>. </a:t>
            </a:r>
            <a:endParaRPr lang="el-GR" sz="20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068960"/>
            <a:ext cx="2689225"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068960"/>
            <a:ext cx="2101850"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84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a:bodyPr>
          <a:lstStyle/>
          <a:p>
            <a:pPr marL="0" indent="0">
              <a:buNone/>
            </a:pPr>
            <a:r>
              <a:rPr lang="el-GR" sz="2000" dirty="0" smtClean="0"/>
              <a:t>1861 έκδοση φοιτητικής εφημερίδας: Το Μέλλον της πατρίδος</a:t>
            </a:r>
            <a:endParaRPr lang="el-GR" sz="2000" dirty="0"/>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220" b="36040"/>
          <a:stretch/>
        </p:blipFill>
        <p:spPr bwMode="auto">
          <a:xfrm>
            <a:off x="2195736" y="2447223"/>
            <a:ext cx="4730750" cy="312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9095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a:p>
        </p:txBody>
      </p:sp>
      <p:sp>
        <p:nvSpPr>
          <p:cNvPr id="8" name="Θέση περιεχομένου 7"/>
          <p:cNvSpPr>
            <a:spLocks noGrp="1"/>
          </p:cNvSpPr>
          <p:nvPr>
            <p:ph idx="1"/>
          </p:nvPr>
        </p:nvSpPr>
        <p:spPr>
          <a:xfrm>
            <a:off x="457200" y="1478084"/>
            <a:ext cx="3970784" cy="4648079"/>
          </a:xfrm>
        </p:spPr>
        <p:txBody>
          <a:bodyPr>
            <a:normAutofit/>
          </a:bodyPr>
          <a:lstStyle/>
          <a:p>
            <a:pPr marL="0" indent="0">
              <a:buNone/>
            </a:pPr>
            <a:endParaRPr lang="el-GR"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12" t="6504" r="7423" b="14948"/>
          <a:stretch/>
        </p:blipFill>
        <p:spPr bwMode="auto">
          <a:xfrm>
            <a:off x="107504" y="931015"/>
            <a:ext cx="5382925" cy="376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865" y="692696"/>
            <a:ext cx="3411135" cy="46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509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332656"/>
            <a:ext cx="4618856" cy="5793507"/>
          </a:xfrm>
        </p:spPr>
        <p:txBody>
          <a:bodyPr>
            <a:normAutofit/>
          </a:bodyPr>
          <a:lstStyle/>
          <a:p>
            <a:pPr marL="0" indent="0">
              <a:buNone/>
            </a:pPr>
            <a:r>
              <a:rPr lang="el-GR" sz="2000" b="1" dirty="0" smtClean="0"/>
              <a:t>1897,  Γαλβανικά</a:t>
            </a:r>
            <a:endParaRPr lang="el-GR" sz="2000" b="1" dirty="0"/>
          </a:p>
          <a:p>
            <a:pPr marL="0" indent="0">
              <a:buNone/>
            </a:pPr>
            <a:r>
              <a:rPr lang="el-GR" sz="2000" dirty="0" smtClean="0"/>
              <a:t>Τον Δεκέμβριο 1896, οι φοιτητές της ιατρικής ζήτησαν από τον καθηγητή χειρουργικής παθολογίας Ιούλιο </a:t>
            </a:r>
            <a:r>
              <a:rPr lang="el-GR" sz="2000" dirty="0" err="1" smtClean="0"/>
              <a:t>Γαλβάνη</a:t>
            </a:r>
            <a:r>
              <a:rPr lang="el-GR" sz="2000" dirty="0" smtClean="0"/>
              <a:t> (1838-1901 ) </a:t>
            </a:r>
            <a:r>
              <a:rPr lang="el-GR" sz="2000" b="1" dirty="0" smtClean="0"/>
              <a:t>να είναι πιο επιεικής με την πρακτική άσκηση του μαθήματος</a:t>
            </a:r>
            <a:r>
              <a:rPr lang="el-GR" sz="2000" dirty="0" smtClean="0"/>
              <a:t>. Ο </a:t>
            </a:r>
            <a:r>
              <a:rPr lang="el-GR" sz="2000" dirty="0" err="1" smtClean="0"/>
              <a:t>Γαλβάνης</a:t>
            </a:r>
            <a:r>
              <a:rPr lang="el-GR" sz="2000" dirty="0" smtClean="0"/>
              <a:t> τους απέπεμψε </a:t>
            </a:r>
            <a:r>
              <a:rPr lang="el-GR" sz="2000" dirty="0" smtClean="0">
                <a:sym typeface="Wingdings" pitchFamily="2" charset="2"/>
              </a:rPr>
              <a:t> οι φοιτητές κατέθεσαν υπόμνημα στον </a:t>
            </a:r>
            <a:r>
              <a:rPr lang="el-GR" sz="2000" dirty="0" err="1" smtClean="0">
                <a:sym typeface="Wingdings" pitchFamily="2" charset="2"/>
              </a:rPr>
              <a:t>υπ.παιδείας</a:t>
            </a:r>
            <a:r>
              <a:rPr lang="el-GR" sz="2000" dirty="0" smtClean="0">
                <a:sym typeface="Wingdings" pitchFamily="2" charset="2"/>
              </a:rPr>
              <a:t> με αίτημα την απόλυσή του  αντίδραση Συγκλήτου  μέτρα  γενικευμένη αντίδραση φοιτητών </a:t>
            </a:r>
            <a:r>
              <a:rPr lang="el-GR" sz="2000" dirty="0">
                <a:sym typeface="Wingdings" pitchFamily="2" charset="2"/>
              </a:rPr>
              <a:t> κατάληψη στο κεντρικό </a:t>
            </a:r>
            <a:r>
              <a:rPr lang="el-GR" sz="2000" dirty="0" smtClean="0">
                <a:sym typeface="Wingdings" pitchFamily="2" charset="2"/>
              </a:rPr>
              <a:t>κτίριο </a:t>
            </a:r>
            <a:r>
              <a:rPr lang="el-GR" sz="2000" dirty="0">
                <a:sym typeface="Wingdings" pitchFamily="2" charset="2"/>
              </a:rPr>
              <a:t>του </a:t>
            </a:r>
            <a:r>
              <a:rPr lang="el-GR" sz="2000" dirty="0" smtClean="0">
                <a:sym typeface="Wingdings" pitchFamily="2" charset="2"/>
              </a:rPr>
              <a:t>πανεπιστημίου  αστυνομία και στρατός  θανάσιμος τραυματισμός μαθητή  με την μεσολάβηση των καθηγητών απομακρύνονται οι φοιτητές</a:t>
            </a:r>
            <a:endParaRPr lang="el-GR" sz="2000" dirty="0">
              <a:sym typeface="Wingdings" pitchFamily="2" charset="2"/>
            </a:endParaRPr>
          </a:p>
          <a:p>
            <a:pPr marL="0" indent="0">
              <a:buNone/>
            </a:pPr>
            <a:endParaRPr lang="el-GR" sz="2000" dirty="0"/>
          </a:p>
        </p:txBody>
      </p:sp>
      <p:sp>
        <p:nvSpPr>
          <p:cNvPr id="4" name="Ορθογώνιο 3"/>
          <p:cNvSpPr/>
          <p:nvPr/>
        </p:nvSpPr>
        <p:spPr>
          <a:xfrm>
            <a:off x="467544" y="5559623"/>
            <a:ext cx="8352928" cy="923330"/>
          </a:xfrm>
          <a:prstGeom prst="rect">
            <a:avLst/>
          </a:prstGeom>
        </p:spPr>
        <p:txBody>
          <a:bodyPr wrap="square">
            <a:spAutoFit/>
          </a:bodyPr>
          <a:lstStyle/>
          <a:p>
            <a:pPr marL="285750" indent="-285750">
              <a:buFont typeface="Wingdings" pitchFamily="2" charset="2"/>
              <a:buChar char="ü"/>
            </a:pPr>
            <a:r>
              <a:rPr lang="el-GR" b="1" dirty="0" smtClean="0"/>
              <a:t>Δυσαρέσκεια φοιτητών για  την καταβολή διδάκτρων</a:t>
            </a:r>
          </a:p>
          <a:p>
            <a:pPr marL="285750" indent="-285750">
              <a:buFont typeface="Wingdings" pitchFamily="2" charset="2"/>
              <a:buChar char="ü"/>
            </a:pPr>
            <a:r>
              <a:rPr lang="el-GR" b="1" dirty="0" smtClean="0"/>
              <a:t>Αγωνία για το επαγγελματικό μέλλον </a:t>
            </a:r>
          </a:p>
          <a:p>
            <a:pPr marL="285750" indent="-285750">
              <a:buFont typeface="Wingdings" pitchFamily="2" charset="2"/>
              <a:buChar char="ü"/>
            </a:pPr>
            <a:r>
              <a:rPr lang="el-GR" b="1" dirty="0" smtClean="0"/>
              <a:t>Ηρωική ατμόσφαιρα- ελληνοτουρκικός πόλεμος</a:t>
            </a:r>
            <a:endParaRPr lang="el-GR" b="1"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5" y="908720"/>
            <a:ext cx="2876550" cy="4286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4731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40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5528"/>
          <a:stretch/>
        </p:blipFill>
        <p:spPr bwMode="auto">
          <a:xfrm>
            <a:off x="-252536" y="-3898"/>
            <a:ext cx="10125075" cy="6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055" r="61727" b="3290"/>
          <a:stretch/>
        </p:blipFill>
        <p:spPr bwMode="auto">
          <a:xfrm>
            <a:off x="3347864" y="637645"/>
            <a:ext cx="2519174" cy="622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319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81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8863" t="50041" r="17562" b="18771"/>
          <a:stretch/>
        </p:blipFill>
        <p:spPr bwMode="auto">
          <a:xfrm>
            <a:off x="395536" y="35597"/>
            <a:ext cx="2036401" cy="665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4675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486BBD-1A8E-45D0-9EF1-F935A6729FCB}"/>
              </a:ext>
            </a:extLst>
          </p:cNvPr>
          <p:cNvSpPr/>
          <p:nvPr/>
        </p:nvSpPr>
        <p:spPr>
          <a:xfrm>
            <a:off x="107504" y="260648"/>
            <a:ext cx="3775690" cy="6186309"/>
          </a:xfrm>
          <a:prstGeom prst="rect">
            <a:avLst/>
          </a:prstGeom>
        </p:spPr>
        <p:txBody>
          <a:bodyPr wrap="square">
            <a:spAutoFit/>
          </a:bodyPr>
          <a:lstStyle/>
          <a:p>
            <a:pPr lvl="0">
              <a:defRPr/>
            </a:pPr>
            <a:r>
              <a:rPr lang="el-GR" dirty="0"/>
              <a:t>Ως «Ευαγγελικά», ή Ευαγγελιακά, έχουν καταγραφεί τα αιματηρά επεισόδια που έλαβαν χώρα στην Αθήνα στις 8 Νοεμβρίου του 1901 με αφορμή τη δημοσίευση από την εφημερίδα «Ακρόπολις» των Ευαγγελίων μεταφρασμένων (στην πραγματικότητα μεταγλωττισμένων ή, αλλιώς, παραφρασμένων, κατά την τρέχουσα τότε άποψη) στη δημοτική γλώσσα από τον Αλέξανδρο Πάλλη στις 9 Σεπτεμβρίου 1901. </a:t>
            </a:r>
            <a:endParaRPr lang="el-GR" dirty="0" smtClean="0"/>
          </a:p>
          <a:p>
            <a:pPr lvl="0">
              <a:defRPr/>
            </a:pPr>
            <a:endParaRPr lang="el-GR" dirty="0"/>
          </a:p>
          <a:p>
            <a:pPr lvl="0">
              <a:defRPr/>
            </a:pPr>
            <a:r>
              <a:rPr lang="el-GR" b="1" dirty="0" smtClean="0"/>
              <a:t>Η </a:t>
            </a:r>
            <a:r>
              <a:rPr lang="el-GR" b="1" dirty="0"/>
              <a:t>πρώτη απόπειρα έγινε το 1898</a:t>
            </a:r>
            <a:r>
              <a:rPr lang="el-GR" dirty="0"/>
              <a:t>, όταν η βασίλισσα Όλγα έδωσε τη σχετική εντολή στη γραμματέα της και λογία Ιουλία Σωμάκη, προκαλώντας τη μήνη των αρχαϊστών. Τη μεταγλώτισση των Ευαγγελίων στη δημοτική ενθάρρυνε και ο αρχιεπίσκοπος Αθηνών Προκόπιος Β’ (Οικονομίδης).</a:t>
            </a:r>
            <a:endParaRPr kumimoji="0" lang="el-GR" i="0" u="none" strike="noStrike" kern="1200" cap="none" spc="0" normalizeH="0" baseline="0" noProof="0" dirty="0">
              <a:ln>
                <a:noFill/>
              </a:ln>
              <a:effectLst/>
              <a:uLnTx/>
              <a:uFillTx/>
            </a:endParaRPr>
          </a:p>
        </p:txBody>
      </p:sp>
      <p:sp>
        <p:nvSpPr>
          <p:cNvPr id="3" name="Rectangle 2">
            <a:extLst>
              <a:ext uri="{FF2B5EF4-FFF2-40B4-BE49-F238E27FC236}">
                <a16:creationId xmlns="" xmlns:a16="http://schemas.microsoft.com/office/drawing/2014/main" id="{CED017DD-82CF-44ED-9B83-328ED050A48C}"/>
              </a:ext>
            </a:extLst>
          </p:cNvPr>
          <p:cNvSpPr/>
          <p:nvPr/>
        </p:nvSpPr>
        <p:spPr>
          <a:xfrm>
            <a:off x="5714256" y="5683818"/>
            <a:ext cx="3250232" cy="954107"/>
          </a:xfrm>
          <a:prstGeom prst="rect">
            <a:avLst/>
          </a:prstGeom>
        </p:spPr>
        <p:txBody>
          <a:bodyPr wrap="square">
            <a:spAutoFit/>
          </a:bodyPr>
          <a:lstStyle/>
          <a:p>
            <a:pPr algn="ctr"/>
            <a:r>
              <a:rPr lang="el-GR" sz="1400" dirty="0">
                <a:latin typeface="Palatino Linotype" panose="02040502050505030304" pitchFamily="18" charset="0"/>
              </a:rPr>
              <a:t>Η Κεντρική Επιτροπή Φοιτητών του Πανεπιστημίου και λαού Αθηνών- Πειραιώς, που πρωτοστάτησε στα «Ευαγγελιακά</a:t>
            </a:r>
            <a:r>
              <a:rPr lang="el-GR" sz="1400" dirty="0" smtClean="0">
                <a:latin typeface="Palatino Linotype" panose="02040502050505030304" pitchFamily="18" charset="0"/>
              </a:rPr>
              <a:t>».</a:t>
            </a:r>
            <a:endParaRPr lang="el-GR" sz="1400" dirty="0">
              <a:latin typeface="Palatino Linotype" panose="02040502050505030304" pitchFamily="18" charset="0"/>
            </a:endParaRPr>
          </a:p>
        </p:txBody>
      </p:sp>
      <p:pic>
        <p:nvPicPr>
          <p:cNvPr id="5" name="Picture 4">
            <a:extLst>
              <a:ext uri="{FF2B5EF4-FFF2-40B4-BE49-F238E27FC236}">
                <a16:creationId xmlns="" xmlns:a16="http://schemas.microsoft.com/office/drawing/2014/main" id="{34DB7C06-0445-4C96-95F3-38ED0F71D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4256" y="2594948"/>
            <a:ext cx="2906846" cy="3124859"/>
          </a:xfrm>
          <a:prstGeom prst="rect">
            <a:avLst/>
          </a:prstGeom>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242" y="12576"/>
            <a:ext cx="39528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091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486BBD-1A8E-45D0-9EF1-F935A6729FCB}"/>
              </a:ext>
            </a:extLst>
          </p:cNvPr>
          <p:cNvSpPr/>
          <p:nvPr/>
        </p:nvSpPr>
        <p:spPr>
          <a:xfrm>
            <a:off x="395536" y="548680"/>
            <a:ext cx="6336704" cy="532453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l-GR" sz="2000" i="0" u="none" strike="noStrike" kern="1200" cap="none" spc="0" normalizeH="0" baseline="0" noProof="0" dirty="0" smtClean="0">
                <a:ln>
                  <a:noFill/>
                </a:ln>
                <a:effectLst/>
                <a:uLnTx/>
                <a:uFillTx/>
                <a:ea typeface="+mn-ea"/>
                <a:cs typeface="+mn-cs"/>
              </a:rPr>
              <a:t>Η </a:t>
            </a:r>
            <a:r>
              <a:rPr kumimoji="0" lang="el-GR" sz="2000" i="0" u="none" strike="noStrike" kern="1200" cap="none" spc="0" normalizeH="0" baseline="0" noProof="0" dirty="0">
                <a:ln>
                  <a:noFill/>
                </a:ln>
                <a:effectLst/>
                <a:uLnTx/>
                <a:uFillTx/>
                <a:ea typeface="+mn-ea"/>
                <a:cs typeface="+mn-cs"/>
              </a:rPr>
              <a:t>αντίδραση των καθηγητών και φοιτητών του Πανεπιστημίου Αθηνών ήταν άμεση και χαρακτηρίζουν τη μεταγλώττιση «γελοιοποίηση των τιμαλφεστέρων του έθνους κειμηλίων».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i="0" u="none" strike="noStrike" kern="1200" cap="none" spc="0" normalizeH="0" baseline="0" noProof="0" dirty="0" smtClean="0">
              <a:ln>
                <a:noFill/>
              </a:ln>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l-GR" sz="2000" i="0" u="none" strike="noStrike" kern="1200" cap="none" spc="0" normalizeH="0" baseline="0" noProof="0" dirty="0" smtClean="0">
                <a:ln>
                  <a:noFill/>
                </a:ln>
                <a:effectLst/>
                <a:uLnTx/>
                <a:uFillTx/>
                <a:ea typeface="+mn-ea"/>
                <a:cs typeface="+mn-cs"/>
              </a:rPr>
              <a:t>Τη </a:t>
            </a:r>
            <a:r>
              <a:rPr kumimoji="0" lang="el-GR" sz="2000" i="0" u="none" strike="noStrike" kern="1200" cap="none" spc="0" normalizeH="0" baseline="0" noProof="0" dirty="0">
                <a:ln>
                  <a:noFill/>
                </a:ln>
                <a:effectLst/>
                <a:uLnTx/>
                <a:uFillTx/>
                <a:ea typeface="+mn-ea"/>
                <a:cs typeface="+mn-cs"/>
              </a:rPr>
              <a:t>σκυτάλη παραλαμβάνουν οι εφημερίδες «Σκριπ», «Καιροί» και «Εμπρός», που εμφανίζουν τους δημοτικιστές ως άθεους, προδότες και πράκτορες των Σλαύων, λόγω της ρωσικής καταγωγής της βασίλισσας Όλγας.</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l-GR" sz="2000" i="0" u="none" strike="noStrike" kern="1200" cap="none" spc="0" normalizeH="0" baseline="0" noProof="0" dirty="0">
                <a:ln>
                  <a:noFill/>
                </a:ln>
                <a:effectLst/>
                <a:uLnTx/>
                <a:uFillTx/>
                <a:ea typeface="+mn-ea"/>
                <a:cs typeface="+mn-cs"/>
              </a:rPr>
              <a:t>Στις 17 Οκτωβρίου το Οικουμενικό Πατριαρχείο Κωνσταντινούπολεως με έγγραφό του προς την Ιερά Σύνοδο της Εκκλησίας της Ελλάδος αποδοκίμασε τη μεταγλώττιση ως «βέβηλη».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i="0" u="none" strike="noStrike" kern="1200" cap="none" spc="0" normalizeH="0" baseline="0" noProof="0" dirty="0" smtClean="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u="none" strike="noStrike" kern="1200" cap="none" spc="0" normalizeH="0" baseline="0" noProof="0" dirty="0" smtClean="0">
                <a:ln>
                  <a:noFill/>
                </a:ln>
                <a:effectLst/>
                <a:uLnTx/>
                <a:uFillTx/>
                <a:ea typeface="+mn-ea"/>
                <a:cs typeface="+mn-cs"/>
              </a:rPr>
              <a:t>Ο </a:t>
            </a:r>
            <a:r>
              <a:rPr kumimoji="0" lang="el-GR" sz="2000" i="0" u="none" strike="noStrike" kern="1200" cap="none" spc="0" normalizeH="0" baseline="0" noProof="0" dirty="0">
                <a:ln>
                  <a:noFill/>
                </a:ln>
                <a:effectLst/>
                <a:uLnTx/>
                <a:uFillTx/>
                <a:ea typeface="+mn-ea"/>
                <a:cs typeface="+mn-cs"/>
              </a:rPr>
              <a:t>εκδότης της «Ακροπόλεως» </a:t>
            </a:r>
            <a:r>
              <a:rPr kumimoji="0" lang="el-GR" sz="2000" i="0" u="none" strike="noStrike" kern="1200" cap="none" spc="0" normalizeH="0" baseline="0" noProof="0" dirty="0" smtClean="0">
                <a:ln>
                  <a:noFill/>
                </a:ln>
                <a:effectLst/>
                <a:uLnTx/>
                <a:uFillTx/>
                <a:ea typeface="+mn-ea"/>
                <a:cs typeface="+mn-cs"/>
              </a:rPr>
              <a:t>τρεις </a:t>
            </a:r>
            <a:r>
              <a:rPr kumimoji="0" lang="el-GR" sz="2000" i="0" u="none" strike="noStrike" kern="1200" cap="none" spc="0" normalizeH="0" baseline="0" noProof="0" dirty="0">
                <a:ln>
                  <a:noFill/>
                </a:ln>
                <a:effectLst/>
                <a:uLnTx/>
                <a:uFillTx/>
                <a:ea typeface="+mn-ea"/>
                <a:cs typeface="+mn-cs"/>
              </a:rPr>
              <a:t>ημέρες αργότερα αποφάσισε τη διακοπή της δημοσίευσης.</a:t>
            </a:r>
          </a:p>
        </p:txBody>
      </p:sp>
    </p:spTree>
    <p:extLst>
      <p:ext uri="{BB962C8B-B14F-4D97-AF65-F5344CB8AC3E}">
        <p14:creationId xmlns:p14="http://schemas.microsoft.com/office/powerpoint/2010/main" val="30168235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486BBD-1A8E-45D0-9EF1-F935A6729FCB}"/>
              </a:ext>
            </a:extLst>
          </p:cNvPr>
          <p:cNvSpPr/>
          <p:nvPr/>
        </p:nvSpPr>
        <p:spPr>
          <a:xfrm>
            <a:off x="395536" y="332656"/>
            <a:ext cx="8064896" cy="5940088"/>
          </a:xfrm>
          <a:prstGeom prst="rect">
            <a:avLst/>
          </a:prstGeom>
        </p:spPr>
        <p:txBody>
          <a:bodyPr wrap="square">
            <a:spAutoFit/>
          </a:bodyPr>
          <a:lstStyle/>
          <a:p>
            <a:pPr lvl="0">
              <a:defRPr/>
            </a:pPr>
            <a:r>
              <a:rPr lang="el-GR" sz="2000" dirty="0"/>
              <a:t>Τις επόμενες ημέρες το κλίμα φανατίστηκε περισσότερο. </a:t>
            </a:r>
            <a:endParaRPr lang="el-GR" sz="2000" dirty="0" smtClean="0"/>
          </a:p>
          <a:p>
            <a:pPr lvl="0">
              <a:defRPr/>
            </a:pPr>
            <a:endParaRPr lang="el-GR" sz="2000" dirty="0" smtClean="0"/>
          </a:p>
          <a:p>
            <a:pPr lvl="0">
              <a:defRPr/>
            </a:pPr>
            <a:r>
              <a:rPr lang="el-GR" sz="2000" dirty="0" smtClean="0"/>
              <a:t>Ο</a:t>
            </a:r>
            <a:r>
              <a:rPr lang="el-GR" sz="2000" dirty="0" smtClean="0"/>
              <a:t>ι </a:t>
            </a:r>
            <a:r>
              <a:rPr lang="el-GR" sz="2000" dirty="0"/>
              <a:t>φοιτητές, με την ενθάρρυνση της «δεληγιαννικής» αντιπολίτευσης, πραγματοποίησαν θορυβώδεις διαδηλώσεις στο κέντρο της Αθήνας. Συγκρούστηκαν με την αστυνομία και λιθοβόλησαν τα γραφεία της «Ακροπόλεως</a:t>
            </a:r>
            <a:r>
              <a:rPr lang="el-GR" sz="2000" dirty="0" smtClean="0"/>
              <a:t>».</a:t>
            </a:r>
          </a:p>
          <a:p>
            <a:pPr lvl="0">
              <a:defRPr/>
            </a:pPr>
            <a:endParaRPr lang="el-GR" sz="2000" dirty="0"/>
          </a:p>
          <a:p>
            <a:pPr lvl="0">
              <a:defRPr/>
            </a:pPr>
            <a:endParaRPr lang="el-GR" sz="2000" dirty="0" smtClean="0"/>
          </a:p>
          <a:p>
            <a:pPr lvl="0">
              <a:defRPr/>
            </a:pPr>
            <a:endParaRPr lang="el-GR" sz="2000" dirty="0"/>
          </a:p>
          <a:p>
            <a:pPr lvl="0">
              <a:defRPr/>
            </a:pPr>
            <a:r>
              <a:rPr lang="el-GR" sz="2000" dirty="0" smtClean="0"/>
              <a:t>Δ</a:t>
            </a:r>
            <a:r>
              <a:rPr lang="el-GR" sz="2000" dirty="0" smtClean="0"/>
              <a:t>ιοργανώθηκε </a:t>
            </a:r>
            <a:r>
              <a:rPr lang="el-GR" sz="2000" dirty="0"/>
              <a:t>μεγάλο συλλαλητήριο στους Στύλους του Ολυμπίου Διός, με αίτημα τον αφορισμό των υπευθύνων της μεταγλώτισσης. Στις συγκρούσεις που ακολούθησαν με την αστυνομία, τρεις φοιτητές και πέντε πολίτες έχασαν τη ζωή τους </a:t>
            </a:r>
            <a:r>
              <a:rPr lang="el-GR" sz="2000" dirty="0" smtClean="0"/>
              <a:t>ενώ </a:t>
            </a:r>
            <a:r>
              <a:rPr lang="el-GR" sz="2000" dirty="0"/>
              <a:t>άλλοι 70 τραυματίστηκαν</a:t>
            </a:r>
            <a:r>
              <a:rPr lang="el-GR" sz="2000" dirty="0" smtClean="0"/>
              <a:t>.</a:t>
            </a:r>
          </a:p>
          <a:p>
            <a:pPr lvl="0">
              <a:defRPr/>
            </a:pPr>
            <a:endParaRPr lang="el-GR" sz="2000" dirty="0" smtClean="0"/>
          </a:p>
          <a:p>
            <a:pPr lvl="0">
              <a:defRPr/>
            </a:pPr>
            <a:r>
              <a:rPr lang="el-GR" sz="2000" dirty="0" smtClean="0"/>
              <a:t>Την </a:t>
            </a:r>
            <a:r>
              <a:rPr lang="el-GR" sz="2000" dirty="0"/>
              <a:t>ίδια ημέρα και υπό το βάρος των αιματηρών εξελίξεων παραιτήθηκε ο Αρχιεπίσκοπος Αθηνών Προκόπιος Β’ και στις 11 </a:t>
            </a:r>
            <a:r>
              <a:rPr lang="el-GR" sz="2000" dirty="0" smtClean="0"/>
              <a:t>Νοεμβρίου 1901 </a:t>
            </a:r>
            <a:r>
              <a:rPr lang="el-GR" sz="2000" dirty="0"/>
              <a:t>η κυβέρνηση του «τρικουπικού» Γεωργίου Θεοτόκη </a:t>
            </a:r>
            <a:r>
              <a:rPr lang="el-GR" sz="2000" dirty="0" smtClean="0"/>
              <a:t>αν </a:t>
            </a:r>
            <a:r>
              <a:rPr lang="el-GR" sz="2000" dirty="0"/>
              <a:t>και διέθετε την απόλυτη πλειοψηφία στη Βουλή και την προηγουμένη είχε λάβει ψήφο εμπιστοσύνης.</a:t>
            </a:r>
          </a:p>
        </p:txBody>
      </p:sp>
    </p:spTree>
    <p:extLst>
      <p:ext uri="{BB962C8B-B14F-4D97-AF65-F5344CB8AC3E}">
        <p14:creationId xmlns:p14="http://schemas.microsoft.com/office/powerpoint/2010/main" val="14618519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0"/>
            <a:ext cx="5802630" cy="854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43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p:txBody>
          <a:bodyPr/>
          <a:lstStyle/>
          <a:p>
            <a:pPr eaLnBrk="1" hangingPunct="1"/>
            <a:r>
              <a:rPr lang="el-GR" sz="2400" dirty="0" smtClean="0"/>
              <a:t>Ιατρική Σχολή των Παρισίων, π.1215</a:t>
            </a:r>
          </a:p>
        </p:txBody>
      </p:sp>
      <p:sp>
        <p:nvSpPr>
          <p:cNvPr id="21507" name="Θέση περιεχομένου 2"/>
          <p:cNvSpPr>
            <a:spLocks noGrp="1"/>
          </p:cNvSpPr>
          <p:nvPr>
            <p:ph idx="1"/>
          </p:nvPr>
        </p:nvSpPr>
        <p:spPr/>
        <p:txBody>
          <a:bodyPr/>
          <a:lstStyle/>
          <a:p>
            <a:pPr eaLnBrk="1" hangingPunct="1"/>
            <a:endParaRPr lang="el-GR" smtClean="0"/>
          </a:p>
        </p:txBody>
      </p:sp>
      <p:pic>
        <p:nvPicPr>
          <p:cNvPr id="215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038" y="1603375"/>
            <a:ext cx="5414962" cy="42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63" y="2095500"/>
            <a:ext cx="4622801"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979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99392"/>
            <a:ext cx="6067425" cy="898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4712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84250"/>
            <a:ext cx="9791700"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2596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486BBD-1A8E-45D0-9EF1-F935A6729FCB}"/>
              </a:ext>
            </a:extLst>
          </p:cNvPr>
          <p:cNvSpPr/>
          <p:nvPr/>
        </p:nvSpPr>
        <p:spPr>
          <a:xfrm>
            <a:off x="179512" y="764704"/>
            <a:ext cx="6362909"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ea typeface="+mn-ea"/>
                <a:cs typeface="+mn-cs"/>
              </a:rPr>
              <a:t>Ένα μήνα αργότερα, στις 12 Δεκεμβρίου, οι φοιτητές συγκρότησαν και νέο συλλαλητήριο, αυτή τη φορά ειρηνικό, στους Στύλους του Ολυμπίου Διός</a:t>
            </a:r>
            <a:r>
              <a:rPr kumimoji="0" lang="el-GR" sz="2000" b="0" i="0" u="none" strike="noStrike" kern="1200" cap="none" spc="0" normalizeH="0" baseline="0" noProof="0" dirty="0" smtClean="0">
                <a:ln>
                  <a:noFill/>
                </a:ln>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ea typeface="+mn-ea"/>
                <a:cs typeface="+mn-cs"/>
              </a:rPr>
              <a:t>Εκεί, </a:t>
            </a:r>
            <a:r>
              <a:rPr kumimoji="0" lang="el-GR" sz="2000" b="1" i="0" u="none" strike="noStrike" kern="1200" cap="none" spc="0" normalizeH="0" baseline="0" noProof="0" dirty="0">
                <a:ln>
                  <a:noFill/>
                </a:ln>
                <a:effectLst/>
                <a:uLnTx/>
                <a:uFillTx/>
                <a:ea typeface="+mn-ea"/>
                <a:cs typeface="+mn-cs"/>
              </a:rPr>
              <a:t>έκαψαν ένα αντίτυπο της μεταγλώτισσης του Ευαγγελίου</a:t>
            </a:r>
            <a:r>
              <a:rPr kumimoji="0" lang="el-GR" sz="2000" b="0" i="0" u="none" strike="noStrike" kern="1200" cap="none" spc="0" normalizeH="0" baseline="0" noProof="0" dirty="0">
                <a:ln>
                  <a:noFill/>
                </a:ln>
                <a:effectLst/>
                <a:uLnTx/>
                <a:uFillTx/>
                <a:ea typeface="+mn-ea"/>
                <a:cs typeface="+mn-cs"/>
              </a:rPr>
              <a:t>, στη συνέχεια ενέκριναν ψήφισμα, με το οποίο αξίωναν τη λήψη μέτρων για τη μη κυκλοφορία του μεταγλωττισμένου κειμένου του Ευαγγελίου στη δημοτική και την αυστηρή τιμωρία καθενός που θα επιχειρούσε μεταγλώττισή του στο μέλλον.</a:t>
            </a:r>
          </a:p>
        </p:txBody>
      </p:sp>
    </p:spTree>
    <p:extLst>
      <p:ext uri="{BB962C8B-B14F-4D97-AF65-F5344CB8AC3E}">
        <p14:creationId xmlns:p14="http://schemas.microsoft.com/office/powerpoint/2010/main" val="30550478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r>
              <a:rPr lang="el-GR" sz="2000" dirty="0" smtClean="0"/>
              <a:t>1924</a:t>
            </a:r>
            <a:r>
              <a:rPr lang="el-GR" sz="2000" dirty="0"/>
              <a:t>: Διεξαγωγή Α΄ </a:t>
            </a:r>
            <a:r>
              <a:rPr lang="el-GR" sz="2000" dirty="0" err="1"/>
              <a:t>Παμφοιτητικού</a:t>
            </a:r>
            <a:r>
              <a:rPr lang="el-GR" sz="2000" dirty="0"/>
              <a:t> Συνεδρίου στην </a:t>
            </a:r>
            <a:r>
              <a:rPr lang="el-GR" sz="2000" dirty="0" smtClean="0"/>
              <a:t>Αθήνα</a:t>
            </a:r>
          </a:p>
          <a:p>
            <a:r>
              <a:rPr lang="el-GR" sz="2000" dirty="0"/>
              <a:t>1927: Μαζική επιτυχημένη απεργία των φοιτητών με αίτημα τη μη αύξηση των διδάκτρων</a:t>
            </a:r>
            <a:r>
              <a:rPr lang="el-GR" sz="2000" dirty="0" smtClean="0"/>
              <a:t>.</a:t>
            </a:r>
          </a:p>
          <a:p>
            <a:r>
              <a:rPr lang="el-GR" sz="2000" dirty="0"/>
              <a:t>Η Πανεπιστημιακή Λέσχη μετατρέπεται σε ορμητήριο των φοιτητών και των </a:t>
            </a:r>
            <a:r>
              <a:rPr lang="el-GR" sz="2000" dirty="0" smtClean="0"/>
              <a:t>φοιτητριών</a:t>
            </a:r>
            <a:r>
              <a:rPr lang="en-US" sz="2000" dirty="0" smtClean="0"/>
              <a:t> </a:t>
            </a:r>
            <a:r>
              <a:rPr lang="el-GR" sz="2000" dirty="0" smtClean="0"/>
              <a:t>για </a:t>
            </a:r>
            <a:r>
              <a:rPr lang="el-GR" sz="2000" dirty="0"/>
              <a:t>αντιστασιακές δράσεις, ενώ τμήμα της διατίθεται για την περίθαλψη τραυματιών </a:t>
            </a:r>
            <a:r>
              <a:rPr lang="el-GR" sz="2000" dirty="0" smtClean="0"/>
              <a:t>του</a:t>
            </a:r>
            <a:r>
              <a:rPr lang="en-US" sz="2000" dirty="0" smtClean="0"/>
              <a:t> </a:t>
            </a:r>
            <a:r>
              <a:rPr lang="el-GR" sz="2000" dirty="0" smtClean="0"/>
              <a:t>πολέμου.</a:t>
            </a:r>
          </a:p>
          <a:p>
            <a:r>
              <a:rPr lang="el-GR" sz="2000" dirty="0"/>
              <a:t>1959: Καθιέρωση ειδικού φοιτητικού εισιτηρίου μειωμένης τιμής στα μέσα </a:t>
            </a:r>
            <a:r>
              <a:rPr lang="el-GR" sz="2000" dirty="0" smtClean="0"/>
              <a:t>μαζικής</a:t>
            </a:r>
            <a:r>
              <a:rPr lang="en-US" sz="2000" dirty="0" smtClean="0"/>
              <a:t> </a:t>
            </a:r>
            <a:r>
              <a:rPr lang="el-GR" sz="2000" dirty="0" smtClean="0"/>
              <a:t>μεταφοράς.</a:t>
            </a:r>
          </a:p>
          <a:p>
            <a:r>
              <a:rPr lang="el-GR" sz="2000" dirty="0"/>
              <a:t>1961: Καθιερώνονται οι διεθνείς πανεπιστημιακές ανταλλαγές (φοιτητών/</a:t>
            </a:r>
            <a:r>
              <a:rPr lang="el-GR" sz="2000" dirty="0" err="1"/>
              <a:t>τριώ</a:t>
            </a:r>
            <a:r>
              <a:rPr lang="el-GR" sz="2000" dirty="0"/>
              <a:t>ν και μελών</a:t>
            </a:r>
          </a:p>
          <a:p>
            <a:r>
              <a:rPr lang="el-GR" sz="2000" dirty="0"/>
              <a:t>ΔΕΠ</a:t>
            </a:r>
            <a:r>
              <a:rPr lang="el-GR" sz="2000" dirty="0" smtClean="0"/>
              <a:t>)</a:t>
            </a:r>
          </a:p>
          <a:p>
            <a:r>
              <a:rPr lang="el-GR" sz="2000" b="1" dirty="0"/>
              <a:t>1963: Καθιέρωση της δωρεάν παιδείας</a:t>
            </a:r>
          </a:p>
        </p:txBody>
      </p:sp>
    </p:spTree>
    <p:extLst>
      <p:ext uri="{BB962C8B-B14F-4D97-AF65-F5344CB8AC3E}">
        <p14:creationId xmlns:p14="http://schemas.microsoft.com/office/powerpoint/2010/main" val="18567733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88640"/>
            <a:ext cx="8147248" cy="5937523"/>
          </a:xfrm>
        </p:spPr>
        <p:txBody>
          <a:bodyPr>
            <a:normAutofit/>
          </a:bodyPr>
          <a:lstStyle/>
          <a:p>
            <a:pPr marL="0" indent="0">
              <a:buNone/>
            </a:pPr>
            <a:r>
              <a:rPr lang="el-GR" sz="2000" b="1" dirty="0" smtClean="0"/>
              <a:t>Μάιος ’68: </a:t>
            </a:r>
            <a:r>
              <a:rPr lang="el-GR" sz="2000" dirty="0" smtClean="0"/>
              <a:t>Οι φοιτητές διαμαρτύρονται κατά </a:t>
            </a:r>
            <a:r>
              <a:rPr lang="el-GR" sz="2000" dirty="0"/>
              <a:t>του γαλλικού ταξικού συστήματος και του κυβερνητικού ελέγχου </a:t>
            </a:r>
            <a:r>
              <a:rPr lang="el-GR" sz="2000" dirty="0">
                <a:sym typeface="Wingdings" pitchFamily="2" charset="2"/>
              </a:rPr>
              <a:t> συνώνυμο με την αλλαγή των κοινωνικών αξιών </a:t>
            </a:r>
            <a:r>
              <a:rPr lang="el-GR" sz="2000" dirty="0" smtClean="0">
                <a:sym typeface="Wingdings" pitchFamily="2" charset="2"/>
              </a:rPr>
              <a:t>σταθμός </a:t>
            </a:r>
            <a:r>
              <a:rPr lang="el-GR" sz="2000" dirty="0">
                <a:sym typeface="Wingdings" pitchFamily="2" charset="2"/>
              </a:rPr>
              <a:t>στην αμφισβήτηση του κατεστημένου </a:t>
            </a:r>
            <a:r>
              <a:rPr lang="el-GR" sz="2000" dirty="0" smtClean="0">
                <a:sym typeface="Wingdings" pitchFamily="2" charset="2"/>
              </a:rPr>
              <a:t>και </a:t>
            </a:r>
            <a:r>
              <a:rPr lang="el-GR" sz="2000" dirty="0">
                <a:sym typeface="Wingdings" pitchFamily="2" charset="2"/>
              </a:rPr>
              <a:t>για τη </a:t>
            </a:r>
            <a:r>
              <a:rPr lang="el-GR" sz="2000" dirty="0" smtClean="0">
                <a:sym typeface="Wingdings" pitchFamily="2" charset="2"/>
              </a:rPr>
              <a:t>μετάβαση στις </a:t>
            </a:r>
            <a:r>
              <a:rPr lang="el-GR" sz="2000" dirty="0">
                <a:sym typeface="Wingdings" pitchFamily="2" charset="2"/>
              </a:rPr>
              <a:t>φιλελεύθερες </a:t>
            </a:r>
            <a:r>
              <a:rPr lang="el-GR" sz="2000" dirty="0" smtClean="0">
                <a:sym typeface="Wingdings" pitchFamily="2" charset="2"/>
              </a:rPr>
              <a:t>ιδέες</a:t>
            </a:r>
            <a:r>
              <a:rPr lang="el-GR" sz="2000" dirty="0">
                <a:sym typeface="Wingdings" pitchFamily="2" charset="2"/>
              </a:rPr>
              <a:t> </a:t>
            </a:r>
            <a:endParaRPr lang="el-GR" sz="2000"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812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8486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6096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082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p:cNvSpPr>
            <a:spLocks noGrp="1"/>
          </p:cNvSpPr>
          <p:nvPr>
            <p:ph type="title"/>
          </p:nvPr>
        </p:nvSpPr>
        <p:spPr/>
        <p:txBody>
          <a:bodyPr/>
          <a:lstStyle/>
          <a:p>
            <a:pPr eaLnBrk="1" hangingPunct="1"/>
            <a:r>
              <a:rPr lang="el-GR" sz="2400" dirty="0" smtClean="0"/>
              <a:t>Ιατρική Σχολή του Μονπελιέ, </a:t>
            </a:r>
            <a:r>
              <a:rPr lang="el-GR" sz="2400" dirty="0" smtClean="0"/>
              <a:t>1</a:t>
            </a:r>
            <a:r>
              <a:rPr lang="en-US" sz="2400" dirty="0"/>
              <a:t>2</a:t>
            </a:r>
            <a:r>
              <a:rPr lang="en-US" sz="2400" dirty="0" smtClean="0"/>
              <a:t>20</a:t>
            </a:r>
            <a:endParaRPr lang="el-GR" sz="2400" dirty="0" smtClean="0"/>
          </a:p>
        </p:txBody>
      </p:sp>
      <p:sp>
        <p:nvSpPr>
          <p:cNvPr id="20483" name="Θέση περιεχομένου 2"/>
          <p:cNvSpPr>
            <a:spLocks noGrp="1"/>
          </p:cNvSpPr>
          <p:nvPr>
            <p:ph idx="1"/>
          </p:nvPr>
        </p:nvSpPr>
        <p:spPr/>
        <p:txBody>
          <a:bodyPr/>
          <a:lstStyle/>
          <a:p>
            <a:pPr eaLnBrk="1" hangingPunct="1"/>
            <a:endParaRPr lang="el-GR"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2349500"/>
            <a:ext cx="2770187"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84784"/>
            <a:ext cx="5943600" cy="416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227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9036496" cy="1143000"/>
          </a:xfrm>
        </p:spPr>
        <p:txBody>
          <a:bodyPr>
            <a:normAutofit fontScale="90000"/>
          </a:bodyPr>
          <a:lstStyle/>
          <a:p>
            <a:r>
              <a:rPr lang="el-GR" sz="2400" dirty="0" smtClean="0"/>
              <a:t>Η Ιατρική Σχολή της Τουλούζης</a:t>
            </a:r>
            <a:r>
              <a:rPr lang="el-GR" sz="2400" dirty="0"/>
              <a:t>, 1229</a:t>
            </a:r>
            <a:br>
              <a:rPr lang="el-GR" sz="2400" dirty="0"/>
            </a:br>
            <a:r>
              <a:rPr lang="el-GR" sz="1800" i="1" dirty="0"/>
              <a:t>Πήγαινε στο Παρίσι για να δεις, στη Λυών για να κερδίσεις, στο Μπορντώ για να ξοδέψεις και στη Τουλούζη για να </a:t>
            </a:r>
            <a:r>
              <a:rPr lang="el-GR" sz="1800" i="1" dirty="0" smtClean="0"/>
              <a:t>μάθεις</a:t>
            </a:r>
            <a:r>
              <a:rPr lang="el-GR" sz="1800" i="1" dirty="0"/>
              <a:t/>
            </a:r>
            <a:br>
              <a:rPr lang="el-GR" sz="1800" i="1" dirty="0"/>
            </a:br>
            <a:r>
              <a:rPr lang="el-GR" sz="1300" dirty="0" smtClean="0"/>
              <a:t/>
            </a:r>
            <a:br>
              <a:rPr lang="el-GR" sz="1300" dirty="0" smtClean="0"/>
            </a:br>
            <a:endParaRPr lang="el-GR" sz="1300" dirty="0"/>
          </a:p>
        </p:txBody>
      </p:sp>
      <p:sp>
        <p:nvSpPr>
          <p:cNvPr id="3" name="Θέση περιεχομένου 2"/>
          <p:cNvSpPr>
            <a:spLocks noGrp="1"/>
          </p:cNvSpPr>
          <p:nvPr>
            <p:ph idx="1"/>
          </p:nvPr>
        </p:nvSpPr>
        <p:spPr/>
        <p:txBody>
          <a:bodyPr/>
          <a:lstStyle/>
          <a:p>
            <a:endParaRPr lang="el-G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64904"/>
            <a:ext cx="4876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700" y="1389989"/>
            <a:ext cx="36703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742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p:cNvSpPr>
            <a:spLocks noGrp="1"/>
          </p:cNvSpPr>
          <p:nvPr>
            <p:ph type="title"/>
          </p:nvPr>
        </p:nvSpPr>
        <p:spPr/>
        <p:txBody>
          <a:bodyPr/>
          <a:lstStyle/>
          <a:p>
            <a:r>
              <a:rPr lang="el-GR" sz="2400" dirty="0" smtClean="0"/>
              <a:t>Ιατρική Σχολή της </a:t>
            </a:r>
            <a:r>
              <a:rPr lang="el-GR" sz="2400" dirty="0" smtClean="0"/>
              <a:t>Πάδοβα</a:t>
            </a:r>
            <a:r>
              <a:rPr lang="en-US" sz="2400" dirty="0"/>
              <a:t>, </a:t>
            </a:r>
            <a:r>
              <a:rPr lang="en-US" sz="2400" dirty="0" smtClean="0"/>
              <a:t>1222</a:t>
            </a:r>
            <a:br>
              <a:rPr lang="en-US" sz="2400" dirty="0" smtClean="0"/>
            </a:br>
            <a:r>
              <a:rPr lang="el-GR" sz="1800" i="1" dirty="0" smtClean="0"/>
              <a:t>Ίδρυση από ομάδα φοιτητών και καθηγητών </a:t>
            </a:r>
            <a:endParaRPr lang="el-GR" sz="1800" i="1" dirty="0" smtClean="0"/>
          </a:p>
        </p:txBody>
      </p:sp>
      <p:pic>
        <p:nvPicPr>
          <p:cNvPr id="23555" name="Picture 7" descr="univ"/>
          <p:cNvPicPr>
            <a:picLocks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l="999" t="18562" r="21091" b="41154"/>
          <a:stretch>
            <a:fillRect/>
          </a:stretch>
        </p:blipFill>
        <p:spPr>
          <a:xfrm>
            <a:off x="2916238" y="1766888"/>
            <a:ext cx="5943600" cy="4343400"/>
          </a:xfrm>
          <a:noFill/>
        </p:spPr>
      </p:pic>
      <p:pic>
        <p:nvPicPr>
          <p:cNvPr id="23556" name="Picture 10" descr="Immagine:Uni-Pavia-logo.png">
            <a:hlinkClick r:id="rId3" tooltip="Immagine:Uni-Pavia-logo.pn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52600"/>
            <a:ext cx="23812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878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p:txBody>
          <a:bodyPr/>
          <a:lstStyle/>
          <a:p>
            <a:pPr eaLnBrk="1" hangingPunct="1"/>
            <a:r>
              <a:rPr lang="el-GR" sz="2400" smtClean="0"/>
              <a:t>Ιατρική Σχολή της Μπολόνια, π. 1260</a:t>
            </a:r>
          </a:p>
        </p:txBody>
      </p:sp>
      <p:sp>
        <p:nvSpPr>
          <p:cNvPr id="22531" name="Θέση περιεχομένου 2"/>
          <p:cNvSpPr>
            <a:spLocks noGrp="1"/>
          </p:cNvSpPr>
          <p:nvPr>
            <p:ph idx="1"/>
          </p:nvPr>
        </p:nvSpPr>
        <p:spPr>
          <a:xfrm>
            <a:off x="467544" y="5085184"/>
            <a:ext cx="8219256" cy="1257003"/>
          </a:xfrm>
        </p:spPr>
        <p:txBody>
          <a:bodyPr>
            <a:normAutofit/>
          </a:bodyPr>
          <a:lstStyle/>
          <a:p>
            <a:pPr marL="0" indent="0">
              <a:buNone/>
            </a:pPr>
            <a:r>
              <a:rPr lang="el-GR" sz="1600" dirty="0" smtClean="0"/>
              <a:t>Το Πανεπιστήμιο της Μπολόνια είχε κοσμικό και αντικληρικό πνεύμα με ρεαλιστική εκπαίδευση</a:t>
            </a:r>
            <a:endParaRPr lang="el-GR" sz="1600" dirty="0" smtClean="0"/>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24744"/>
            <a:ext cx="64135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349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TotalTime>
  <Words>2238</Words>
  <Application>Microsoft Office PowerPoint</Application>
  <PresentationFormat>Προβολή στην οθόνη (4:3)</PresentationFormat>
  <Paragraphs>160</Paragraphs>
  <Slides>55</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55</vt:i4>
      </vt:variant>
    </vt:vector>
  </HeadingPairs>
  <TitlesOfParts>
    <vt:vector size="56" baseType="lpstr">
      <vt:lpstr>Θέμα του Office</vt:lpstr>
      <vt:lpstr>Η ίδρυση των πρώτων Πανεπιστημίων και Ιατρικών Σχολών στην Ευρώπη: Η φοιτητική ζωή και τα φοιτητικά κινήματα </vt:lpstr>
      <vt:lpstr>Ιατρική Σχολή του Σαλέρνο, 9ος μ.Χ. </vt:lpstr>
      <vt:lpstr>Παρουσίαση του PowerPoint</vt:lpstr>
      <vt:lpstr>Παρουσίαση του PowerPoint</vt:lpstr>
      <vt:lpstr>Ιατρική Σχολή των Παρισίων, π.1215</vt:lpstr>
      <vt:lpstr>Ιατρική Σχολή του Μονπελιέ, 1220</vt:lpstr>
      <vt:lpstr>Η Ιατρική Σχολή της Τουλούζης, 1229 Πήγαινε στο Παρίσι για να δεις, στη Λυών για να κερδίσεις, στο Μπορντώ για να ξοδέψεις και στη Τουλούζη για να μάθεις  </vt:lpstr>
      <vt:lpstr>Ιατρική Σχολή της Πάδοβα, 1222 Ίδρυση από ομάδα φοιτητών και καθηγητών </vt:lpstr>
      <vt:lpstr>Ιατρική Σχολή της Μπολόνια, π. 1260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Πτυχίο ιατρικής, Πάδοβα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Αρχικά, κύριο μέλημα της κυβέρνησης ήταν η ίδρυση ενός Πανεπιστημίου και ενός Συμβουλίου Υγείας γνωστού ως Ιατροσυνέδριο με στόχο την οργάνωση της δημόσιας υγείας, συμπεριλαμβανομένων των ιατρικών και νοσοκομειακών υπηρεσιών.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Windows User</dc:creator>
  <cp:lastModifiedBy>Windows User</cp:lastModifiedBy>
  <cp:revision>50</cp:revision>
  <dcterms:created xsi:type="dcterms:W3CDTF">2020-11-05T08:04:50Z</dcterms:created>
  <dcterms:modified xsi:type="dcterms:W3CDTF">2020-12-03T19:22:54Z</dcterms:modified>
</cp:coreProperties>
</file>