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8"/>
  </p:notesMasterIdLst>
  <p:sldIdLst>
    <p:sldId id="256" r:id="rId3"/>
    <p:sldId id="334" r:id="rId4"/>
    <p:sldId id="335" r:id="rId5"/>
    <p:sldId id="336" r:id="rId6"/>
    <p:sldId id="337" r:id="rId7"/>
    <p:sldId id="338" r:id="rId8"/>
    <p:sldId id="339" r:id="rId9"/>
    <p:sldId id="341" r:id="rId10"/>
    <p:sldId id="340" r:id="rId11"/>
    <p:sldId id="342" r:id="rId12"/>
    <p:sldId id="343" r:id="rId13"/>
    <p:sldId id="298" r:id="rId14"/>
    <p:sldId id="301" r:id="rId15"/>
    <p:sldId id="308" r:id="rId16"/>
    <p:sldId id="300" r:id="rId17"/>
    <p:sldId id="299" r:id="rId18"/>
    <p:sldId id="302" r:id="rId19"/>
    <p:sldId id="257" r:id="rId20"/>
    <p:sldId id="309" r:id="rId21"/>
    <p:sldId id="288" r:id="rId22"/>
    <p:sldId id="310" r:id="rId23"/>
    <p:sldId id="303" r:id="rId24"/>
    <p:sldId id="304" r:id="rId25"/>
    <p:sldId id="279" r:id="rId26"/>
    <p:sldId id="329" r:id="rId27"/>
    <p:sldId id="330" r:id="rId28"/>
    <p:sldId id="331" r:id="rId29"/>
    <p:sldId id="332" r:id="rId30"/>
    <p:sldId id="333" r:id="rId31"/>
    <p:sldId id="305" r:id="rId32"/>
    <p:sldId id="295" r:id="rId33"/>
    <p:sldId id="281" r:id="rId34"/>
    <p:sldId id="265" r:id="rId35"/>
    <p:sldId id="324" r:id="rId36"/>
    <p:sldId id="266" r:id="rId37"/>
    <p:sldId id="313" r:id="rId39"/>
    <p:sldId id="312" r:id="rId40"/>
    <p:sldId id="267" r:id="rId41"/>
    <p:sldId id="316" r:id="rId42"/>
    <p:sldId id="317" r:id="rId43"/>
    <p:sldId id="269" r:id="rId44"/>
    <p:sldId id="283" r:id="rId45"/>
    <p:sldId id="315" r:id="rId46"/>
    <p:sldId id="314" r:id="rId47"/>
    <p:sldId id="268" r:id="rId48"/>
    <p:sldId id="318" r:id="rId49"/>
    <p:sldId id="319" r:id="rId50"/>
    <p:sldId id="284" r:id="rId51"/>
    <p:sldId id="306" r:id="rId52"/>
    <p:sldId id="320" r:id="rId53"/>
    <p:sldId id="322" r:id="rId54"/>
    <p:sldId id="321" r:id="rId55"/>
    <p:sldId id="296" r:id="rId56"/>
    <p:sldId id="297" r:id="rId57"/>
    <p:sldId id="285" r:id="rId58"/>
    <p:sldId id="286" r:id="rId59"/>
    <p:sldId id="287" r:id="rId60"/>
    <p:sldId id="289" r:id="rId61"/>
    <p:sldId id="290" r:id="rId62"/>
    <p:sldId id="291" r:id="rId63"/>
  </p:sldIdLst>
  <p:sldSz cx="9144000" cy="6858000" type="screen4x3"/>
  <p:notesSz cx="6858000" cy="9144000"/>
  <p:defaultTextStyle>
    <a:defPPr>
      <a:defRPr lang="el-GR"/>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2636"/>
  </p:normalViewPr>
  <p:slideViewPr>
    <p:cSldViewPr showGuides="1">
      <p:cViewPr varScale="1">
        <p:scale>
          <a:sx n="60" d="100"/>
          <a:sy n="60" d="100"/>
        </p:scale>
        <p:origin x="-1384" y="-8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6" Type="http://schemas.openxmlformats.org/officeDocument/2006/relationships/tableStyles" Target="tableStyles.xml"/><Relationship Id="rId65" Type="http://schemas.openxmlformats.org/officeDocument/2006/relationships/viewProps" Target="viewProps.xml"/><Relationship Id="rId64" Type="http://schemas.openxmlformats.org/officeDocument/2006/relationships/presProps" Target="presProps.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notesMaster" Target="notesMasters/notesMaster1.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l-GR" sz="1200" b="0" i="0" u="none" strike="noStrike" kern="1200" cap="none" spc="0" normalizeH="0" baseline="0" noProof="0">
              <a:ln>
                <a:noFill/>
              </a:ln>
              <a:solidFill>
                <a:schemeClr val="tx1"/>
              </a:solidFill>
              <a:effectLst/>
              <a:uLnTx/>
              <a:uFillTx/>
              <a:latin typeface="+mn-lt"/>
              <a:ea typeface="+mn-ea"/>
              <a:cs typeface="+mn-cs"/>
            </a:endParaRP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B61DC48A-78FD-4503-B43E-1976DFF4F2BF}" type="datetimeFigureOut">
              <a:rPr kumimoji="0" lang="el-GR" sz="1200" b="0" i="0" u="none" strike="noStrike" kern="1200" cap="none" spc="0" normalizeH="0" baseline="0" noProof="0">
                <a:ln>
                  <a:noFill/>
                </a:ln>
                <a:solidFill>
                  <a:schemeClr val="tx1"/>
                </a:solidFill>
                <a:effectLst/>
                <a:uLnTx/>
                <a:uFillTx/>
                <a:latin typeface="+mn-lt"/>
                <a:ea typeface="+mn-ea"/>
                <a:cs typeface="+mn-cs"/>
              </a:rPr>
            </a:fld>
            <a:endParaRPr kumimoji="0" lang="el-GR" sz="1200" b="0" i="0" u="none" strike="noStrike" kern="1200" cap="none" spc="0" normalizeH="0" baseline="0" noProof="0">
              <a:ln>
                <a:noFill/>
              </a:ln>
              <a:solidFill>
                <a:schemeClr val="tx1"/>
              </a:solidFill>
              <a:effectLst/>
              <a:uLnTx/>
              <a:uFillTx/>
              <a:latin typeface="+mn-lt"/>
              <a:ea typeface="+mn-ea"/>
              <a:cs typeface="+mn-cs"/>
            </a:endParaRP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el-GR" sz="1200" b="0" i="0" u="none" strike="noStrike" kern="1200" cap="none" spc="0" normalizeH="0" baseline="0" noProof="0">
              <a:ln>
                <a:noFill/>
              </a:ln>
              <a:solidFill>
                <a:schemeClr val="tx1"/>
              </a:solidFill>
              <a:effectLst/>
              <a:uLnTx/>
              <a:uFillTx/>
              <a:latin typeface="+mn-lt"/>
              <a:ea typeface="+mn-ea"/>
              <a:cs typeface="+mn-cs"/>
            </a:endParaRP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p>
            <a:pPr lvl="0"/>
            <a:r>
              <a:rPr dirty="0"/>
              <a:t>Kλικ για επεξεργασία των στυλ του υποδείγματος</a:t>
            </a:r>
            <a:endParaRPr dirty="0"/>
          </a:p>
          <a:p>
            <a:pPr lvl="1"/>
            <a:r>
              <a:rPr dirty="0"/>
              <a:t>Δεύτερου επιπέδου</a:t>
            </a:r>
            <a:endParaRPr dirty="0"/>
          </a:p>
          <a:p>
            <a:pPr lvl="2"/>
            <a:r>
              <a:rPr dirty="0"/>
              <a:t>Τρίτου επιπέδου</a:t>
            </a:r>
            <a:endParaRPr dirty="0"/>
          </a:p>
          <a:p>
            <a:pPr lvl="3"/>
            <a:r>
              <a:rPr dirty="0"/>
              <a:t>Τέταρτου επιπέδου</a:t>
            </a:r>
            <a:endParaRPr dirty="0"/>
          </a:p>
          <a:p>
            <a:pPr lvl="4"/>
            <a:r>
              <a:rPr dirty="0"/>
              <a:t>Πέμπτου επιπέδου</a:t>
            </a:r>
            <a:endParaRPr dirty="0"/>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l-GR" sz="1200" b="0" i="0" u="none" strike="noStrike" kern="1200" cap="none" spc="0" normalizeH="0" baseline="0" noProof="0">
              <a:ln>
                <a:noFill/>
              </a:ln>
              <a:solidFill>
                <a:schemeClr val="tx1"/>
              </a:solidFill>
              <a:effectLst/>
              <a:uLnTx/>
              <a:uFillTx/>
              <a:latin typeface="+mn-lt"/>
              <a:ea typeface="+mn-ea"/>
              <a:cs typeface="+mn-cs"/>
            </a:endParaRP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p>
            <a:pPr lvl="0" algn="r" eaLnBrk="1" hangingPunct="1">
              <a:buNone/>
            </a:pPr>
            <a:fld id="{9A0DB2DC-4C9A-4742-B13C-FB6460FD3503}" type="slidenum">
              <a:rPr lang="el-GR" sz="1200" dirty="0"/>
            </a:fld>
            <a:endParaRPr lang="el-GR" sz="1200"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4514" name="1 - Θέση εικόνας διαφάνειας"/>
          <p:cNvSpPr>
            <a:spLocks noGrp="1" noRot="1" noChangeAspect="1" noTextEdit="1"/>
          </p:cNvSpPr>
          <p:nvPr>
            <p:ph type="sldImg"/>
          </p:nvPr>
        </p:nvSpPr>
        <p:spPr>
          <a:ln>
            <a:solidFill>
              <a:srgbClr val="000000">
                <a:alpha val="100000"/>
              </a:srgbClr>
            </a:solidFill>
            <a:miter lim="800000"/>
          </a:ln>
        </p:spPr>
      </p:sp>
      <p:sp>
        <p:nvSpPr>
          <p:cNvPr id="64515" name="2 - Θέση σημειώσεων"/>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30724" name="3 - Θέση αριθμού διαφάνειας"/>
          <p:cNvSpPr txBox="1">
            <a:spLocks noGrp="1"/>
          </p:cNvSpPr>
          <p:nvPr>
            <p:ph type="sldNum"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rtlCol="0" anchor="b" anchorCtr="0" compatLnSpc="1"/>
          <a:p>
            <a:pPr lvl="0" algn="r" eaLnBrk="1" hangingPunct="1"/>
            <a:fld id="{9A0DB2DC-4C9A-4742-B13C-FB6460FD3503}" type="slidenum">
              <a:rPr lang="el-GR" sz="1200" dirty="0"/>
            </a:fld>
            <a:endParaRPr lang="el-GR" sz="12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5538" name="1 - Θέση εικόνας διαφάνειας"/>
          <p:cNvSpPr>
            <a:spLocks noGrp="1" noRot="1" noChangeAspect="1" noTextEdit="1"/>
          </p:cNvSpPr>
          <p:nvPr>
            <p:ph type="sldImg"/>
          </p:nvPr>
        </p:nvSpPr>
        <p:spPr>
          <a:ln>
            <a:solidFill>
              <a:srgbClr val="000000">
                <a:alpha val="100000"/>
              </a:srgbClr>
            </a:solidFill>
            <a:miter lim="800000"/>
          </a:ln>
        </p:spPr>
      </p:sp>
      <p:sp>
        <p:nvSpPr>
          <p:cNvPr id="65539" name="2 - Θέση σημειώσεων"/>
          <p:cNvSpPr>
            <a:spLocks noGrp="1"/>
          </p:cNvSpPr>
          <p:nvPr>
            <p:ph type="body" idx="1"/>
          </p:nvPr>
        </p:nvSpPr>
        <p:spPr>
          <a:noFill/>
          <a:ln>
            <a:noFill/>
          </a:ln>
        </p:spPr>
        <p:txBody>
          <a:bodyPr wrap="square" lIns="91440" tIns="45720" rIns="91440" bIns="45720" anchor="t" anchorCtr="0"/>
          <a:p>
            <a:pPr lvl="0" eaLnBrk="1" hangingPunct="1">
              <a:spcBef>
                <a:spcPct val="0"/>
              </a:spcBef>
            </a:pPr>
            <a:endParaRPr dirty="0"/>
          </a:p>
        </p:txBody>
      </p:sp>
      <p:sp>
        <p:nvSpPr>
          <p:cNvPr id="31748" name="3 - Θέση αριθμού διαφάνειας"/>
          <p:cNvSpPr txBox="1">
            <a:spLocks noGrp="1"/>
          </p:cNvSpPr>
          <p:nvPr>
            <p:ph type="sldNum"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rtlCol="0" anchor="b" anchorCtr="0" compatLnSpc="1"/>
          <a:p>
            <a:pPr lvl="0" algn="r" eaLnBrk="1" hangingPunct="1"/>
            <a:fld id="{9A0DB2DC-4C9A-4742-B13C-FB6460FD3503}" type="slidenum">
              <a:rPr lang="el-GR" sz="1200" dirty="0"/>
            </a:fld>
            <a:endParaRPr lang="el-GR" sz="1200"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hasCustomPrompt="1"/>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hasCustomPrompt="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A8DBEBA3-D27D-4D15-B426-F3DF03628AA0}" type="datetimeFigureOut">
              <a:rPr kumimoji="0" lang="el-GR"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l-G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l-G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l-GR" dirty="0">
                <a:latin typeface="Calibri" panose="020F0502020204030204" pitchFamily="34" charset="0"/>
              </a:rPr>
            </a:fld>
            <a:endParaRPr lang="el-GR" dirty="0">
              <a:latin typeface="Calibri" panose="020F050202020403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hasCustomPrompt="1"/>
          </p:nvPr>
        </p:nvSpPr>
        <p:spPr/>
        <p:txBody>
          <a:bodyPr/>
          <a:lstStyle/>
          <a:p>
            <a:pPr lvl="0"/>
            <a:r>
              <a:rPr lang="el-GR" smtClean="0"/>
              <a:t>Kλικ για επεξεργασία των στυλ του υποδείγματος</a:t>
            </a:r>
            <a:endParaRPr lang="el-GR" smtClean="0"/>
          </a:p>
          <a:p>
            <a:pPr lvl="1"/>
            <a:r>
              <a:rPr lang="el-GR" smtClean="0"/>
              <a:t>Δεύτερου επιπέδου</a:t>
            </a:r>
            <a:endParaRPr lang="el-GR" smtClean="0"/>
          </a:p>
          <a:p>
            <a:pPr lvl="2"/>
            <a:r>
              <a:rPr lang="el-GR" smtClean="0"/>
              <a:t>Τρίτου επιπέδου</a:t>
            </a:r>
            <a:endParaRPr lang="el-GR" smtClean="0"/>
          </a:p>
          <a:p>
            <a:pPr lvl="3"/>
            <a:r>
              <a:rPr lang="el-GR" smtClean="0"/>
              <a:t>Τέταρτου επιπέδου</a:t>
            </a:r>
            <a:endParaRPr lang="el-GR" smtClean="0"/>
          </a:p>
          <a:p>
            <a:pPr lvl="4"/>
            <a:r>
              <a:rPr lang="el-GR" smtClean="0"/>
              <a:t>Πέμπτου επιπέδου</a:t>
            </a:r>
            <a:endParaRPr lang="el-GR"/>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A8DBEBA3-D27D-4D15-B426-F3DF03628AA0}" type="datetimeFigureOut">
              <a:rPr kumimoji="0" lang="el-GR"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l-G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l-G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l-GR" dirty="0">
                <a:latin typeface="Calibri" panose="020F0502020204030204" pitchFamily="34" charset="0"/>
              </a:rPr>
            </a:fld>
            <a:endParaRPr lang="el-GR" dirty="0">
              <a:latin typeface="Calibri" panose="020F050202020403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hasCustomPrompt="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endParaRPr lang="el-GR" smtClean="0"/>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A8DBEBA3-D27D-4D15-B426-F3DF03628AA0}" type="datetimeFigureOut">
              <a:rPr kumimoji="0" lang="el-GR"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l-G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l-G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l-GR" dirty="0">
                <a:latin typeface="Calibri" panose="020F0502020204030204" pitchFamily="34" charset="0"/>
              </a:rPr>
            </a:fld>
            <a:endParaRPr lang="el-GR" dirty="0">
              <a:latin typeface="Calibri" panose="020F050202020403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hasCustomPrompt="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endParaRPr lang="el-GR" smtClean="0"/>
          </a:p>
          <a:p>
            <a:pPr lvl="1"/>
            <a:r>
              <a:rPr lang="el-GR" smtClean="0"/>
              <a:t>Δεύτερου επιπέδου</a:t>
            </a:r>
            <a:endParaRPr lang="el-GR" smtClean="0"/>
          </a:p>
          <a:p>
            <a:pPr lvl="2"/>
            <a:r>
              <a:rPr lang="el-GR" smtClean="0"/>
              <a:t>Τρίτου επιπέδου</a:t>
            </a:r>
            <a:endParaRPr lang="el-GR" smtClean="0"/>
          </a:p>
          <a:p>
            <a:pPr lvl="3"/>
            <a:r>
              <a:rPr lang="el-GR" smtClean="0"/>
              <a:t>Τέταρτου επιπέδου</a:t>
            </a:r>
            <a:endParaRPr lang="el-GR" smtClean="0"/>
          </a:p>
          <a:p>
            <a:pPr lvl="4"/>
            <a:r>
              <a:rPr lang="el-GR" smtClean="0"/>
              <a:t>Πέμπτου επιπέδου</a:t>
            </a:r>
            <a:endParaRPr lang="el-GR"/>
          </a:p>
        </p:txBody>
      </p:sp>
      <p:sp>
        <p:nvSpPr>
          <p:cNvPr id="4" name="3 - Θέση περιεχομένου"/>
          <p:cNvSpPr>
            <a:spLocks noGrp="1"/>
          </p:cNvSpPr>
          <p:nvPr>
            <p:ph sz="half" idx="2" hasCustomPrompt="1"/>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endParaRPr lang="el-GR" smtClean="0"/>
          </a:p>
          <a:p>
            <a:pPr lvl="1"/>
            <a:r>
              <a:rPr lang="el-GR" smtClean="0"/>
              <a:t>Δεύτερου επιπέδου</a:t>
            </a:r>
            <a:endParaRPr lang="el-GR" smtClean="0"/>
          </a:p>
          <a:p>
            <a:pPr lvl="2"/>
            <a:r>
              <a:rPr lang="el-GR" smtClean="0"/>
              <a:t>Τρίτου επιπέδου</a:t>
            </a:r>
            <a:endParaRPr lang="el-GR" smtClean="0"/>
          </a:p>
          <a:p>
            <a:pPr lvl="3"/>
            <a:r>
              <a:rPr lang="el-GR" smtClean="0"/>
              <a:t>Τέταρτου επιπέδου</a:t>
            </a:r>
            <a:endParaRPr lang="el-GR" smtClean="0"/>
          </a:p>
          <a:p>
            <a:pPr lvl="4"/>
            <a:r>
              <a:rPr lang="el-GR" smtClean="0"/>
              <a:t>Πέμπτου επιπέδου</a:t>
            </a:r>
            <a:endParaRPr lang="el-GR"/>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A8DBEBA3-D27D-4D15-B426-F3DF03628AA0}" type="datetimeFigureOut">
              <a:rPr kumimoji="0" lang="el-GR"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l-G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l-G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el-GR" dirty="0">
                <a:latin typeface="Calibri" panose="020F0502020204030204" pitchFamily="34" charset="0"/>
              </a:rPr>
            </a:fld>
            <a:endParaRPr lang="el-GR" dirty="0">
              <a:latin typeface="Calibri" panose="020F050202020403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hasCustomPrompt="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endParaRPr lang="el-GR" smtClean="0"/>
          </a:p>
        </p:txBody>
      </p:sp>
      <p:sp>
        <p:nvSpPr>
          <p:cNvPr id="4" name="3 - Θέση περιεχομένου"/>
          <p:cNvSpPr>
            <a:spLocks noGrp="1"/>
          </p:cNvSpPr>
          <p:nvPr>
            <p:ph sz="half" idx="2" hasCustomPrompt="1"/>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endParaRPr lang="el-GR" smtClean="0"/>
          </a:p>
          <a:p>
            <a:pPr lvl="1"/>
            <a:r>
              <a:rPr lang="el-GR" smtClean="0"/>
              <a:t>Δεύτερου επιπέδου</a:t>
            </a:r>
            <a:endParaRPr lang="el-GR" smtClean="0"/>
          </a:p>
          <a:p>
            <a:pPr lvl="2"/>
            <a:r>
              <a:rPr lang="el-GR" smtClean="0"/>
              <a:t>Τρίτου επιπέδου</a:t>
            </a:r>
            <a:endParaRPr lang="el-GR" smtClean="0"/>
          </a:p>
          <a:p>
            <a:pPr lvl="3"/>
            <a:r>
              <a:rPr lang="el-GR" smtClean="0"/>
              <a:t>Τέταρτου επιπέδου</a:t>
            </a:r>
            <a:endParaRPr lang="el-GR" smtClean="0"/>
          </a:p>
          <a:p>
            <a:pPr lvl="4"/>
            <a:r>
              <a:rPr lang="el-GR" smtClean="0"/>
              <a:t>Πέμπτου επιπέδου</a:t>
            </a:r>
            <a:endParaRPr lang="el-GR"/>
          </a:p>
        </p:txBody>
      </p:sp>
      <p:sp>
        <p:nvSpPr>
          <p:cNvPr id="5" name="4 - Θέση κειμένου"/>
          <p:cNvSpPr>
            <a:spLocks noGrp="1"/>
          </p:cNvSpPr>
          <p:nvPr>
            <p:ph type="body" sz="quarter" idx="3" hasCustomPrompt="1"/>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endParaRPr lang="el-GR" smtClean="0"/>
          </a:p>
        </p:txBody>
      </p:sp>
      <p:sp>
        <p:nvSpPr>
          <p:cNvPr id="6" name="5 - Θέση περιεχομένου"/>
          <p:cNvSpPr>
            <a:spLocks noGrp="1"/>
          </p:cNvSpPr>
          <p:nvPr>
            <p:ph sz="quarter" idx="4" hasCustomPrompt="1"/>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endParaRPr lang="el-GR" smtClean="0"/>
          </a:p>
          <a:p>
            <a:pPr lvl="1"/>
            <a:r>
              <a:rPr lang="el-GR" smtClean="0"/>
              <a:t>Δεύτερου επιπέδου</a:t>
            </a:r>
            <a:endParaRPr lang="el-GR" smtClean="0"/>
          </a:p>
          <a:p>
            <a:pPr lvl="2"/>
            <a:r>
              <a:rPr lang="el-GR" smtClean="0"/>
              <a:t>Τρίτου επιπέδου</a:t>
            </a:r>
            <a:endParaRPr lang="el-GR" smtClean="0"/>
          </a:p>
          <a:p>
            <a:pPr lvl="3"/>
            <a:r>
              <a:rPr lang="el-GR" smtClean="0"/>
              <a:t>Τέταρτου επιπέδου</a:t>
            </a:r>
            <a:endParaRPr lang="el-GR" smtClean="0"/>
          </a:p>
          <a:p>
            <a:pPr lvl="4"/>
            <a:r>
              <a:rPr lang="el-GR" smtClean="0"/>
              <a:t>Πέμπτου επιπέδου</a:t>
            </a:r>
            <a:endParaRPr lang="el-GR"/>
          </a:p>
        </p:txBody>
      </p:sp>
      <p:sp>
        <p:nvSpPr>
          <p:cNvPr id="7" name="Date Placeholder 6"/>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A8DBEBA3-D27D-4D15-B426-F3DF03628AA0}" type="datetimeFigureOut">
              <a:rPr kumimoji="0" lang="el-GR"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l-G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 name="Footer Placeholder 7"/>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l-G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Slide Number Placeholder 8"/>
          <p:cNvSpPr>
            <a:spLocks noGrp="1"/>
          </p:cNvSpPr>
          <p:nvPr>
            <p:ph type="sldNum" sz="quarter" idx="12"/>
          </p:nvPr>
        </p:nvSpPr>
        <p:spPr/>
        <p:txBody>
          <a:bodyPr/>
          <a:p>
            <a:pPr lvl="0" eaLnBrk="1" hangingPunct="1">
              <a:buNone/>
            </a:pPr>
            <a:fld id="{9A0DB2DC-4C9A-4742-B13C-FB6460FD3503}" type="slidenum">
              <a:rPr lang="el-GR" dirty="0">
                <a:latin typeface="Calibri" panose="020F0502020204030204" pitchFamily="34" charset="0"/>
              </a:rPr>
            </a:fld>
            <a:endParaRPr lang="el-GR" dirty="0">
              <a:latin typeface="Calibri" panose="020F050202020403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p:txBody>
          <a:bodyPr/>
          <a:lstStyle/>
          <a:p>
            <a:r>
              <a:rPr lang="el-GR" smtClean="0"/>
              <a:t>Kλικ για επεξεργασία του τίτλου</a:t>
            </a:r>
            <a:endParaRPr lang="el-GR"/>
          </a:p>
        </p:txBody>
      </p:sp>
      <p:sp>
        <p:nvSpPr>
          <p:cNvPr id="3" name="Date Placeholder 2"/>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A8DBEBA3-D27D-4D15-B426-F3DF03628AA0}" type="datetimeFigureOut">
              <a:rPr kumimoji="0" lang="el-GR"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l-G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Footer Placeholder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l-G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Slide Number Placeholder 4"/>
          <p:cNvSpPr>
            <a:spLocks noGrp="1"/>
          </p:cNvSpPr>
          <p:nvPr>
            <p:ph type="sldNum" sz="quarter" idx="12"/>
          </p:nvPr>
        </p:nvSpPr>
        <p:spPr/>
        <p:txBody>
          <a:bodyPr/>
          <a:p>
            <a:pPr lvl="0" eaLnBrk="1" hangingPunct="1">
              <a:buNone/>
            </a:pPr>
            <a:fld id="{9A0DB2DC-4C9A-4742-B13C-FB6460FD3503}" type="slidenum">
              <a:rPr lang="el-GR" dirty="0">
                <a:latin typeface="Calibri" panose="020F0502020204030204" pitchFamily="34" charset="0"/>
              </a:rPr>
            </a:fld>
            <a:endParaRPr lang="el-GR" dirty="0">
              <a:latin typeface="Calibri" panose="020F050202020403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A8DBEBA3-D27D-4D15-B426-F3DF03628AA0}" type="datetimeFigureOut">
              <a:rPr kumimoji="0" lang="el-GR"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l-G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Footer Placeholder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l-G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Slide Number Placeholder 3"/>
          <p:cNvSpPr>
            <a:spLocks noGrp="1"/>
          </p:cNvSpPr>
          <p:nvPr>
            <p:ph type="sldNum" sz="quarter" idx="12"/>
          </p:nvPr>
        </p:nvSpPr>
        <p:spPr/>
        <p:txBody>
          <a:bodyPr/>
          <a:p>
            <a:pPr lvl="0" eaLnBrk="1" hangingPunct="1">
              <a:buNone/>
            </a:pPr>
            <a:fld id="{9A0DB2DC-4C9A-4742-B13C-FB6460FD3503}" type="slidenum">
              <a:rPr lang="el-GR" dirty="0">
                <a:latin typeface="Calibri" panose="020F0502020204030204" pitchFamily="34" charset="0"/>
              </a:rPr>
            </a:fld>
            <a:endParaRPr lang="el-GR" dirty="0">
              <a:latin typeface="Calibri" panose="020F050202020403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hasCustomPrompt="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endParaRPr lang="el-GR" smtClean="0"/>
          </a:p>
          <a:p>
            <a:pPr lvl="1"/>
            <a:r>
              <a:rPr lang="el-GR" smtClean="0"/>
              <a:t>Δεύτερου επιπέδου</a:t>
            </a:r>
            <a:endParaRPr lang="el-GR" smtClean="0"/>
          </a:p>
          <a:p>
            <a:pPr lvl="2"/>
            <a:r>
              <a:rPr lang="el-GR" smtClean="0"/>
              <a:t>Τρίτου επιπέδου</a:t>
            </a:r>
            <a:endParaRPr lang="el-GR" smtClean="0"/>
          </a:p>
          <a:p>
            <a:pPr lvl="3"/>
            <a:r>
              <a:rPr lang="el-GR" smtClean="0"/>
              <a:t>Τέταρτου επιπέδου</a:t>
            </a:r>
            <a:endParaRPr lang="el-GR" smtClean="0"/>
          </a:p>
          <a:p>
            <a:pPr lvl="4"/>
            <a:r>
              <a:rPr lang="el-GR" smtClean="0"/>
              <a:t>Πέμπτου επιπέδου</a:t>
            </a:r>
            <a:endParaRPr lang="el-GR"/>
          </a:p>
        </p:txBody>
      </p:sp>
      <p:sp>
        <p:nvSpPr>
          <p:cNvPr id="4" name="3 - Θέση κειμένου"/>
          <p:cNvSpPr>
            <a:spLocks noGrp="1"/>
          </p:cNvSpPr>
          <p:nvPr>
            <p:ph type="body" sz="half" idx="2" hasCustomPrompt="1"/>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endParaRPr lang="el-GR" smtClean="0"/>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A8DBEBA3-D27D-4D15-B426-F3DF03628AA0}" type="datetimeFigureOut">
              <a:rPr kumimoji="0" lang="el-GR"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l-G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l-G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el-GR" dirty="0">
                <a:latin typeface="Calibri" panose="020F0502020204030204" pitchFamily="34" charset="0"/>
              </a:rPr>
            </a:fld>
            <a:endParaRPr lang="el-GR" dirty="0">
              <a:latin typeface="Calibri" panose="020F050202020403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el-GR" sz="3200" b="0" i="0" u="none" strike="noStrike" kern="1200" cap="none" spc="0" normalizeH="0" baseline="0" noProof="0">
              <a:ln>
                <a:noFill/>
              </a:ln>
              <a:solidFill>
                <a:schemeClr val="tx1"/>
              </a:solidFill>
              <a:effectLst/>
              <a:uLnTx/>
              <a:uFillTx/>
              <a:latin typeface="+mn-lt"/>
              <a:ea typeface="+mn-ea"/>
              <a:cs typeface="+mn-cs"/>
            </a:endParaRPr>
          </a:p>
        </p:txBody>
      </p:sp>
      <p:sp>
        <p:nvSpPr>
          <p:cNvPr id="4" name="3 - Θέση κειμένου"/>
          <p:cNvSpPr>
            <a:spLocks noGrp="1"/>
          </p:cNvSpPr>
          <p:nvPr>
            <p:ph type="body" sz="half" idx="2" hasCustomPrompt="1"/>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endParaRPr lang="el-GR" smtClean="0"/>
          </a:p>
        </p:txBody>
      </p:sp>
      <p:sp>
        <p:nvSpPr>
          <p:cNvPr id="5" name="Date Placeholder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A8DBEBA3-D27D-4D15-B426-F3DF03628AA0}" type="datetimeFigureOut">
              <a:rPr kumimoji="0" lang="el-GR"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l-G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l-G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el-GR" dirty="0">
                <a:latin typeface="Calibri" panose="020F0502020204030204" pitchFamily="34" charset="0"/>
              </a:rPr>
            </a:fld>
            <a:endParaRPr lang="el-GR" dirty="0">
              <a:latin typeface="Calibri" panose="020F050202020403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hasCustomPrompt="1"/>
          </p:nvPr>
        </p:nvSpPr>
        <p:spPr/>
        <p:txBody>
          <a:bodyPr vert="eaVert"/>
          <a:lstStyle/>
          <a:p>
            <a:pPr lvl="0"/>
            <a:r>
              <a:rPr lang="el-GR" smtClean="0"/>
              <a:t>Kλικ για επεξεργασία των στυλ του υποδείγματος</a:t>
            </a:r>
            <a:endParaRPr lang="el-GR" smtClean="0"/>
          </a:p>
          <a:p>
            <a:pPr lvl="1"/>
            <a:r>
              <a:rPr lang="el-GR" smtClean="0"/>
              <a:t>Δεύτερου επιπέδου</a:t>
            </a:r>
            <a:endParaRPr lang="el-GR" smtClean="0"/>
          </a:p>
          <a:p>
            <a:pPr lvl="2"/>
            <a:r>
              <a:rPr lang="el-GR" smtClean="0"/>
              <a:t>Τρίτου επιπέδου</a:t>
            </a:r>
            <a:endParaRPr lang="el-GR" smtClean="0"/>
          </a:p>
          <a:p>
            <a:pPr lvl="3"/>
            <a:r>
              <a:rPr lang="el-GR" smtClean="0"/>
              <a:t>Τέταρτου επιπέδου</a:t>
            </a:r>
            <a:endParaRPr lang="el-GR" smtClean="0"/>
          </a:p>
          <a:p>
            <a:pPr lvl="4"/>
            <a:r>
              <a:rPr lang="el-GR" smtClean="0"/>
              <a:t>Πέμπτου επιπέδου</a:t>
            </a:r>
            <a:endParaRPr lang="el-GR"/>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A8DBEBA3-D27D-4D15-B426-F3DF03628AA0}" type="datetimeFigureOut">
              <a:rPr kumimoji="0" lang="el-GR"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l-G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l-G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l-GR" dirty="0">
                <a:latin typeface="Calibri" panose="020F0502020204030204" pitchFamily="34" charset="0"/>
              </a:rPr>
            </a:fld>
            <a:endParaRPr lang="el-GR" dirty="0">
              <a:latin typeface="Calibri" panose="020F050202020403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hasCustomPrompt="1"/>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hasCustomPrompt="1"/>
          </p:nvPr>
        </p:nvSpPr>
        <p:spPr>
          <a:xfrm>
            <a:off x="457200" y="274638"/>
            <a:ext cx="6019800" cy="5851525"/>
          </a:xfrm>
        </p:spPr>
        <p:txBody>
          <a:bodyPr vert="eaVert"/>
          <a:lstStyle/>
          <a:p>
            <a:pPr lvl="0"/>
            <a:r>
              <a:rPr lang="el-GR" smtClean="0"/>
              <a:t>Kλικ για επεξεργασία των στυλ του υποδείγματος</a:t>
            </a:r>
            <a:endParaRPr lang="el-GR" smtClean="0"/>
          </a:p>
          <a:p>
            <a:pPr lvl="1"/>
            <a:r>
              <a:rPr lang="el-GR" smtClean="0"/>
              <a:t>Δεύτερου επιπέδου</a:t>
            </a:r>
            <a:endParaRPr lang="el-GR" smtClean="0"/>
          </a:p>
          <a:p>
            <a:pPr lvl="2"/>
            <a:r>
              <a:rPr lang="el-GR" smtClean="0"/>
              <a:t>Τρίτου επιπέδου</a:t>
            </a:r>
            <a:endParaRPr lang="el-GR" smtClean="0"/>
          </a:p>
          <a:p>
            <a:pPr lvl="3"/>
            <a:r>
              <a:rPr lang="el-GR" smtClean="0"/>
              <a:t>Τέταρτου επιπέδου</a:t>
            </a:r>
            <a:endParaRPr lang="el-GR" smtClean="0"/>
          </a:p>
          <a:p>
            <a:pPr lvl="4"/>
            <a:r>
              <a:rPr lang="el-GR" smtClean="0"/>
              <a:t>Πέμπτου επιπέδου</a:t>
            </a:r>
            <a:endParaRPr lang="el-GR"/>
          </a:p>
        </p:txBody>
      </p:sp>
      <p:sp>
        <p:nvSpPr>
          <p:cNvPr id="4" name="Date Placeholder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A8DBEBA3-D27D-4D15-B426-F3DF03628AA0}" type="datetimeFigureOut">
              <a:rPr kumimoji="0" lang="el-GR"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l-G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l-G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el-GR" dirty="0">
                <a:latin typeface="Calibri" panose="020F0502020204030204" pitchFamily="34" charset="0"/>
              </a:rPr>
            </a:fld>
            <a:endParaRPr lang="el-GR" dirty="0">
              <a:latin typeface="Calibri" panose="020F050202020403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1026" name="1 - Θέση τίτλου"/>
          <p:cNvSpPr>
            <a:spLocks noGrp="1"/>
          </p:cNvSpPr>
          <p:nvPr>
            <p:ph type="title"/>
          </p:nvPr>
        </p:nvSpPr>
        <p:spPr>
          <a:xfrm>
            <a:off x="457200" y="274638"/>
            <a:ext cx="8229600" cy="1143000"/>
          </a:xfrm>
          <a:prstGeom prst="rect">
            <a:avLst/>
          </a:prstGeom>
          <a:noFill/>
          <a:ln w="9525">
            <a:noFill/>
          </a:ln>
        </p:spPr>
        <p:txBody>
          <a:bodyPr anchor="ctr" anchorCtr="0"/>
          <a:p>
            <a:pPr lvl="0"/>
            <a:r>
              <a:rPr dirty="0"/>
              <a:t>Kλικ για επεξεργασία του τίτλου</a:t>
            </a:r>
            <a:endParaRPr dirty="0"/>
          </a:p>
        </p:txBody>
      </p:sp>
      <p:sp>
        <p:nvSpPr>
          <p:cNvPr id="1027" name="2 - Θέση κειμένου"/>
          <p:cNvSpPr>
            <a:spLocks noGrp="1"/>
          </p:cNvSpPr>
          <p:nvPr>
            <p:ph type="body" idx="1"/>
          </p:nvPr>
        </p:nvSpPr>
        <p:spPr>
          <a:xfrm>
            <a:off x="457200" y="1600200"/>
            <a:ext cx="8229600" cy="4525963"/>
          </a:xfrm>
          <a:prstGeom prst="rect">
            <a:avLst/>
          </a:prstGeom>
          <a:noFill/>
          <a:ln w="9525">
            <a:noFill/>
          </a:ln>
        </p:spPr>
        <p:txBody>
          <a:bodyPr/>
          <a:p>
            <a:pPr lvl="0"/>
            <a:r>
              <a:rPr dirty="0"/>
              <a:t>Kλικ για επεξεργασία των στυλ του υποδείγματος</a:t>
            </a:r>
            <a:endParaRPr dirty="0"/>
          </a:p>
          <a:p>
            <a:pPr lvl="1"/>
            <a:r>
              <a:rPr dirty="0"/>
              <a:t>Δεύτερου επιπέδου</a:t>
            </a:r>
            <a:endParaRPr dirty="0"/>
          </a:p>
          <a:p>
            <a:pPr lvl="2"/>
            <a:r>
              <a:rPr dirty="0"/>
              <a:t>Τρίτου επιπέδου</a:t>
            </a:r>
            <a:endParaRPr dirty="0"/>
          </a:p>
          <a:p>
            <a:pPr lvl="3"/>
            <a:r>
              <a:rPr dirty="0"/>
              <a:t>Τέταρτου επιπέδου</a:t>
            </a:r>
            <a:endParaRPr dirty="0"/>
          </a:p>
          <a:p>
            <a:pPr lvl="4"/>
            <a:r>
              <a:rPr dirty="0"/>
              <a:t>Πέμπτου επιπέδου</a:t>
            </a:r>
            <a:endParaRPr dirty="0"/>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A8DBEBA3-D27D-4D15-B426-F3DF03628AA0}" type="datetimeFigureOut">
              <a:rPr kumimoji="0" lang="el-GR"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el-G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l-G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898989"/>
                </a:solidFill>
              </a:defRPr>
            </a:lvl1pPr>
          </a:lstStyle>
          <a:p>
            <a:pPr lvl="0" eaLnBrk="1" hangingPunct="1">
              <a:buNone/>
            </a:pPr>
            <a:fld id="{9A0DB2DC-4C9A-4742-B13C-FB6460FD3503}" type="slidenum">
              <a:rPr lang="el-GR" dirty="0">
                <a:latin typeface="Calibri" panose="020F0502020204030204" pitchFamily="34" charset="0"/>
              </a:rPr>
            </a:fld>
            <a:endParaRPr lang="el-GR" dirty="0">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emf"/><Relationship Id="rId1"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image" Target="../media/image17.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22.jpeg"/><Relationship Id="rId1" Type="http://schemas.openxmlformats.org/officeDocument/2006/relationships/image" Target="../media/image21.jpe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7.png"/><Relationship Id="rId1" Type="http://schemas.openxmlformats.org/officeDocument/2006/relationships/image" Target="../media/image26.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8.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9.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0.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1.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2.pn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3.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7.png"/><Relationship Id="rId1" Type="http://schemas.openxmlformats.org/officeDocument/2006/relationships/image" Target="../media/image36.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9.png"/><Relationship Id="rId1" Type="http://schemas.openxmlformats.org/officeDocument/2006/relationships/image" Target="../media/image38.png"/></Relationships>
</file>

<file path=ppt/slides/_rels/slide38.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41.png"/><Relationship Id="rId1" Type="http://schemas.openxmlformats.org/officeDocument/2006/relationships/image" Target="../media/image4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3.png"/><Relationship Id="rId1" Type="http://schemas.openxmlformats.org/officeDocument/2006/relationships/image" Target="../media/image42.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5.png"/><Relationship Id="rId1" Type="http://schemas.openxmlformats.org/officeDocument/2006/relationships/image" Target="../media/image44.pn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7.png"/></Relationships>
</file>

<file path=ppt/slides/_rels/slide4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image" Target="../media/image48.pn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1.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3.png"/><Relationship Id="rId1" Type="http://schemas.openxmlformats.org/officeDocument/2006/relationships/image" Target="../media/image52.jpe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4.pn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5.pn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8.png"/><Relationship Id="rId1" Type="http://schemas.openxmlformats.org/officeDocument/2006/relationships/image" Target="../media/image5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9.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50" name="1 - Τίτλος"/>
          <p:cNvSpPr>
            <a:spLocks noGrp="1"/>
          </p:cNvSpPr>
          <p:nvPr>
            <p:ph type="ctrTitle" hasCustomPrompt="1"/>
          </p:nvPr>
        </p:nvSpPr>
        <p:spPr>
          <a:xfrm>
            <a:off x="611188" y="1341438"/>
            <a:ext cx="7772400" cy="1470025"/>
          </a:xfrm>
          <a:ln/>
        </p:spPr>
        <p:txBody>
          <a:bodyPr vert="horz" wrap="square" lIns="91440" tIns="45720" rIns="91440" bIns="45720" anchor="ctr" anchorCtr="0"/>
          <a:p>
            <a:pPr eaLnBrk="1" hangingPunct="1">
              <a:buClrTx/>
              <a:buSzTx/>
              <a:buFontTx/>
            </a:pPr>
            <a:r>
              <a:rPr sz="2400" dirty="0"/>
              <a:t>-Η άσκηση της ιατρικής την Μινωική, Μυκηναϊκή και Ομηρική περίοδο. </a:t>
            </a:r>
            <a:br>
              <a:rPr sz="2400" dirty="0"/>
            </a:br>
            <a:r>
              <a:rPr sz="2400" dirty="0"/>
              <a:t>-Από τα Ασκληπιεία στην ίδρυση των σύγχρονων νοσοκομείων: ομοιότητες, διαφορές και προβληματισμοί. </a:t>
            </a:r>
            <a:br>
              <a:rPr sz="2400" dirty="0"/>
            </a:br>
            <a:r>
              <a:rPr sz="2400" dirty="0"/>
              <a:t>-Οι προσωκρατικοί φιλόσοφοι και η θεμελίωση της ορθολογικής σκέψης στην ιατρική. </a:t>
            </a:r>
            <a:br>
              <a:rPr sz="2400" dirty="0"/>
            </a:br>
            <a:r>
              <a:rPr sz="2400" dirty="0"/>
              <a:t>-Ο Ιπποκράτης και η διαχρονικότητα του έργου του. </a:t>
            </a:r>
            <a:br>
              <a:rPr sz="2400" dirty="0"/>
            </a:br>
            <a:endParaRPr sz="2400" dirty="0"/>
          </a:p>
        </p:txBody>
      </p:sp>
      <p:sp>
        <p:nvSpPr>
          <p:cNvPr id="3" name="2 - Υπότιτλος"/>
          <p:cNvSpPr>
            <a:spLocks noGrp="1"/>
          </p:cNvSpPr>
          <p:nvPr>
            <p:ph type="subTitle" idx="1" hasCustomPrompt="1"/>
          </p:nvPr>
        </p:nvSpPr>
        <p:spPr>
          <a:xfrm>
            <a:off x="500063" y="3886200"/>
            <a:ext cx="8001000" cy="1752600"/>
          </a:xfrm>
        </p:spPr>
        <p:txBody>
          <a:bodyPr vert="horz" wrap="square" lIns="91440" tIns="45720" rIns="91440" bIns="45720" numCol="1" rtlCol="0" anchor="t" anchorCtr="0" compatLnSpc="1">
            <a:normAutofit/>
          </a:body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endParaRPr kumimoji="0" lang="el-GR" sz="18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Rectangle 2"/>
          <p:cNvSpPr>
            <a:spLocks noGrp="1"/>
          </p:cNvSpPr>
          <p:nvPr>
            <p:ph type="title" hasCustomPrompt="1"/>
          </p:nvPr>
        </p:nvSpPr>
        <p:spPr>
          <a:ln/>
        </p:spPr>
        <p:txBody>
          <a:bodyPr vert="horz" wrap="square" lIns="91440" tIns="45720" rIns="91440" bIns="45720" anchor="ctr" anchorCtr="0"/>
          <a:p>
            <a:pPr eaLnBrk="1" hangingPunct="1"/>
            <a:r>
              <a:rPr sz="2400" b="1" dirty="0">
                <a:latin typeface="Times New Roman" panose="02020603050405020304" pitchFamily="18" charset="0"/>
              </a:rPr>
              <a:t>ΜΙΝΩΙΚΟΣ ΠΟΛΙΤΙΣΜΟΣ (3000 - 1400 π.Χ.)</a:t>
            </a:r>
            <a:endParaRPr sz="2400" b="1" dirty="0">
              <a:latin typeface="Times New Roman" panose="02020603050405020304" pitchFamily="18" charset="0"/>
            </a:endParaRPr>
          </a:p>
        </p:txBody>
      </p:sp>
      <p:sp>
        <p:nvSpPr>
          <p:cNvPr id="3075" name="Rectangle 3"/>
          <p:cNvSpPr>
            <a:spLocks noGrp="1"/>
          </p:cNvSpPr>
          <p:nvPr>
            <p:ph idx="1" hasCustomPrompt="1"/>
          </p:nvPr>
        </p:nvSpPr>
        <p:spPr>
          <a:ln/>
        </p:spPr>
        <p:txBody>
          <a:bodyPr vert="horz" wrap="square" lIns="91440" tIns="45720" rIns="91440" bIns="45720" anchor="t" anchorCtr="0"/>
          <a:p>
            <a:pPr eaLnBrk="1" hangingPunct="1"/>
            <a:r>
              <a:rPr sz="1600" b="1" dirty="0">
                <a:latin typeface="Times New Roman" panose="02020603050405020304" pitchFamily="18" charset="0"/>
              </a:rPr>
              <a:t>ΠΕΡΙΟΔΟΣ ΜΙΝΩΙΚΩΝ ‘ΑΝΑΚΤΟΡΩΝ’ 2200-1400 π.Χ. </a:t>
            </a:r>
            <a:endParaRPr sz="1600" b="1" dirty="0">
              <a:latin typeface="Times New Roman" panose="02020603050405020304" pitchFamily="18" charset="0"/>
            </a:endParaRPr>
          </a:p>
          <a:p>
            <a:pPr eaLnBrk="1" hangingPunct="1"/>
            <a:endParaRPr sz="1600" b="1" dirty="0">
              <a:latin typeface="Times New Roman" panose="02020603050405020304" pitchFamily="18" charset="0"/>
            </a:endParaRPr>
          </a:p>
        </p:txBody>
      </p:sp>
      <p:pic>
        <p:nvPicPr>
          <p:cNvPr id="3076" name="Picture 2"/>
          <p:cNvPicPr>
            <a:picLocks noChangeAspect="1"/>
          </p:cNvPicPr>
          <p:nvPr/>
        </p:nvPicPr>
        <p:blipFill>
          <a:blip r:embed="rId1"/>
          <a:stretch>
            <a:fillRect/>
          </a:stretch>
        </p:blipFill>
        <p:spPr>
          <a:xfrm>
            <a:off x="323850" y="1989138"/>
            <a:ext cx="4011613" cy="4187825"/>
          </a:xfrm>
          <a:prstGeom prst="rect">
            <a:avLst/>
          </a:prstGeom>
          <a:noFill/>
          <a:ln w="9525">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8" name="Rectangle 2"/>
          <p:cNvSpPr>
            <a:spLocks noGrp="1"/>
          </p:cNvSpPr>
          <p:nvPr>
            <p:ph type="title" hasCustomPrompt="1"/>
          </p:nvPr>
        </p:nvSpPr>
        <p:spPr>
          <a:ln/>
        </p:spPr>
        <p:txBody>
          <a:bodyPr vert="horz" wrap="square" lIns="91440" tIns="45720" rIns="91440" bIns="45720" anchor="ctr" anchorCtr="0"/>
          <a:p>
            <a:pPr eaLnBrk="1" hangingPunct="1"/>
            <a:r>
              <a:rPr sz="2400" b="1" dirty="0">
                <a:latin typeface="Times New Roman" panose="02020603050405020304" pitchFamily="18" charset="0"/>
              </a:rPr>
              <a:t>ΑΝΑΠΑΡΑΣΤΑΣΗ ΑΠΟΧΕΤΕΥΤΙΚΟΥ ΔΙΚΤΥΟΥ ‘ΑΝΑΚΤΟΡΟΥ’ ΚΝΩΣΣΟΥ</a:t>
            </a:r>
            <a:endParaRPr sz="2400" b="1" dirty="0">
              <a:latin typeface="Times New Roman" panose="02020603050405020304" pitchFamily="18" charset="0"/>
            </a:endParaRPr>
          </a:p>
        </p:txBody>
      </p:sp>
      <p:sp>
        <p:nvSpPr>
          <p:cNvPr id="4099" name="Rectangle 3"/>
          <p:cNvSpPr>
            <a:spLocks noGrp="1"/>
          </p:cNvSpPr>
          <p:nvPr>
            <p:ph idx="1" hasCustomPrompt="1"/>
          </p:nvPr>
        </p:nvSpPr>
        <p:spPr>
          <a:ln/>
        </p:spPr>
        <p:txBody>
          <a:bodyPr vert="horz" wrap="square" lIns="91440" tIns="45720" rIns="91440" bIns="45720" anchor="t" anchorCtr="0"/>
          <a:p>
            <a:pPr eaLnBrk="1" hangingPunct="1"/>
            <a:endParaRPr dirty="0"/>
          </a:p>
        </p:txBody>
      </p:sp>
      <p:pic>
        <p:nvPicPr>
          <p:cNvPr id="4100" name="Picture 5" descr="bxzf"/>
          <p:cNvPicPr>
            <a:picLocks noChangeAspect="1"/>
          </p:cNvPicPr>
          <p:nvPr/>
        </p:nvPicPr>
        <p:blipFill>
          <a:blip r:embed="rId1"/>
          <a:stretch>
            <a:fillRect/>
          </a:stretch>
        </p:blipFill>
        <p:spPr>
          <a:xfrm>
            <a:off x="609600" y="1600200"/>
            <a:ext cx="7639050" cy="5048250"/>
          </a:xfrm>
          <a:prstGeom prst="rect">
            <a:avLst/>
          </a:prstGeom>
          <a:noFill/>
          <a:ln w="9525">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Τίτλος 1"/>
          <p:cNvSpPr>
            <a:spLocks noGrp="1"/>
          </p:cNvSpPr>
          <p:nvPr>
            <p:ph type="title" hasCustomPrompt="1"/>
          </p:nvPr>
        </p:nvSpPr>
        <p:spPr>
          <a:xfrm>
            <a:off x="-1765300" y="0"/>
            <a:ext cx="8229600" cy="1143000"/>
          </a:xfrm>
          <a:ln/>
        </p:spPr>
        <p:txBody>
          <a:bodyPr vert="horz" wrap="square" lIns="91440" tIns="45720" rIns="91440" bIns="45720" anchor="ctr" anchorCtr="0"/>
          <a:p>
            <a:pPr>
              <a:buNone/>
            </a:pPr>
            <a:endParaRPr dirty="0"/>
          </a:p>
        </p:txBody>
      </p:sp>
      <p:sp>
        <p:nvSpPr>
          <p:cNvPr id="5123" name="Θέση περιεχομένου 2"/>
          <p:cNvSpPr>
            <a:spLocks noGrp="1"/>
          </p:cNvSpPr>
          <p:nvPr>
            <p:ph idx="1" hasCustomPrompt="1"/>
          </p:nvPr>
        </p:nvSpPr>
        <p:spPr>
          <a:xfrm>
            <a:off x="4427538" y="476250"/>
            <a:ext cx="4259262" cy="5649913"/>
          </a:xfrm>
          <a:ln/>
        </p:spPr>
        <p:txBody>
          <a:bodyPr vert="horz" wrap="square" lIns="91440" tIns="45720" rIns="91440" bIns="45720" anchor="t" anchorCtr="0"/>
          <a:p>
            <a:r>
              <a:rPr sz="1600" dirty="0"/>
              <a:t>Τα χρώματα που εντοπίζονται στο μακιγιάζ των γυναικών στις τοιχογραφίες προέρχονται:</a:t>
            </a:r>
            <a:endParaRPr sz="1600" dirty="0"/>
          </a:p>
          <a:p>
            <a:endParaRPr sz="1600" dirty="0"/>
          </a:p>
          <a:p>
            <a:r>
              <a:rPr sz="1600" dirty="0"/>
              <a:t>Λαμπερό κόκκινο</a:t>
            </a:r>
            <a:endParaRPr sz="1600" dirty="0"/>
          </a:p>
          <a:p>
            <a:r>
              <a:rPr sz="1600" dirty="0"/>
              <a:t>Από τον Λιθάργυρο προκύπτει το κραγιόν στα χείλη και το ρουζ στα μάγουλα.</a:t>
            </a:r>
            <a:endParaRPr sz="1600" dirty="0"/>
          </a:p>
          <a:p>
            <a:endParaRPr sz="1600" dirty="0"/>
          </a:p>
          <a:p>
            <a:r>
              <a:rPr sz="1600" dirty="0"/>
              <a:t>Μαύρο </a:t>
            </a:r>
            <a:endParaRPr sz="1600" dirty="0"/>
          </a:p>
          <a:p>
            <a:r>
              <a:rPr sz="1600" dirty="0"/>
              <a:t>Από τον Γαληνίτη, που είναι ο Θειούχος Μόλυβδος, για το μακιγιάζ των ματιών (eye liner).</a:t>
            </a:r>
            <a:endParaRPr sz="1600" dirty="0"/>
          </a:p>
          <a:p>
            <a:endParaRPr sz="1600" dirty="0"/>
          </a:p>
          <a:p>
            <a:r>
              <a:rPr sz="1600" dirty="0"/>
              <a:t>Λεύκο</a:t>
            </a:r>
            <a:endParaRPr sz="1600" dirty="0"/>
          </a:p>
          <a:p>
            <a:r>
              <a:rPr sz="1600" dirty="0"/>
              <a:t>Από τον Κερουσίτη, που είναι το Ανθρακικό άλας του Μολύβδου, το οποίο χρησιμοποιούσαν για τη λεύκανση του προσώπου (πούδρα).</a:t>
            </a:r>
            <a:endParaRPr sz="1600" dirty="0"/>
          </a:p>
          <a:p>
            <a:endParaRPr dirty="0"/>
          </a:p>
        </p:txBody>
      </p:sp>
      <p:pic>
        <p:nvPicPr>
          <p:cNvPr id="5124" name="Picture 2"/>
          <p:cNvPicPr>
            <a:picLocks noChangeAspect="1"/>
          </p:cNvPicPr>
          <p:nvPr/>
        </p:nvPicPr>
        <p:blipFill>
          <a:blip r:embed="rId1"/>
          <a:stretch>
            <a:fillRect/>
          </a:stretch>
        </p:blipFill>
        <p:spPr>
          <a:xfrm>
            <a:off x="0" y="0"/>
            <a:ext cx="3786188" cy="5407025"/>
          </a:xfrm>
          <a:prstGeom prst="rect">
            <a:avLst/>
          </a:prstGeom>
          <a:noFill/>
          <a:ln w="9525">
            <a:noFill/>
          </a:ln>
        </p:spPr>
      </p:pic>
      <p:pic>
        <p:nvPicPr>
          <p:cNvPr id="5125" name="Picture 3"/>
          <p:cNvPicPr>
            <a:picLocks noChangeAspect="1"/>
          </p:cNvPicPr>
          <p:nvPr/>
        </p:nvPicPr>
        <p:blipFill>
          <a:blip r:embed="rId2"/>
          <a:stretch>
            <a:fillRect/>
          </a:stretch>
        </p:blipFill>
        <p:spPr>
          <a:xfrm>
            <a:off x="2268538" y="4868863"/>
            <a:ext cx="2005012" cy="1878012"/>
          </a:xfrm>
          <a:prstGeom prst="rect">
            <a:avLst/>
          </a:prstGeom>
          <a:noFill/>
          <a:ln w="9525">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Τίτλος 1"/>
          <p:cNvSpPr>
            <a:spLocks noGrp="1"/>
          </p:cNvSpPr>
          <p:nvPr>
            <p:ph type="title" hasCustomPrompt="1"/>
          </p:nvPr>
        </p:nvSpPr>
        <p:spPr>
          <a:ln/>
        </p:spPr>
        <p:txBody>
          <a:bodyPr vert="horz" wrap="square" lIns="91440" tIns="45720" rIns="91440" bIns="45720" anchor="ctr" anchorCtr="0"/>
          <a:p>
            <a:pPr>
              <a:buNone/>
            </a:pPr>
            <a:endParaRPr dirty="0"/>
          </a:p>
        </p:txBody>
      </p:sp>
      <p:sp>
        <p:nvSpPr>
          <p:cNvPr id="6147" name="Θέση περιεχομένου 2"/>
          <p:cNvSpPr>
            <a:spLocks noGrp="1"/>
          </p:cNvSpPr>
          <p:nvPr>
            <p:ph idx="1" hasCustomPrompt="1"/>
          </p:nvPr>
        </p:nvSpPr>
        <p:spPr>
          <a:xfrm>
            <a:off x="3419475" y="1628775"/>
            <a:ext cx="5267325" cy="4497388"/>
          </a:xfrm>
          <a:ln/>
        </p:spPr>
        <p:txBody>
          <a:bodyPr vert="horz" wrap="square" lIns="91440" tIns="45720" rIns="91440" bIns="45720" anchor="t" anchorCtr="0"/>
          <a:p>
            <a:pPr marL="0" indent="0">
              <a:buNone/>
            </a:pPr>
            <a:r>
              <a:rPr sz="2400" dirty="0"/>
              <a:t>Η Θεά των όφεων</a:t>
            </a:r>
            <a:r>
              <a:rPr sz="2400" dirty="0">
                <a:sym typeface="Wingdings" panose="05000000000000000000" pitchFamily="2" charset="2"/>
              </a:rPr>
              <a:t> κρατά συμβολικά δυο φίδια έμβλημα Ασκληπικής ιατρικής</a:t>
            </a:r>
            <a:endParaRPr sz="2400" dirty="0"/>
          </a:p>
        </p:txBody>
      </p:sp>
      <p:pic>
        <p:nvPicPr>
          <p:cNvPr id="6148" name="Picture 2"/>
          <p:cNvPicPr>
            <a:picLocks noChangeAspect="1"/>
          </p:cNvPicPr>
          <p:nvPr/>
        </p:nvPicPr>
        <p:blipFill>
          <a:blip r:embed="rId1"/>
          <a:stretch>
            <a:fillRect/>
          </a:stretch>
        </p:blipFill>
        <p:spPr>
          <a:xfrm>
            <a:off x="320675" y="1484313"/>
            <a:ext cx="2852738" cy="4724400"/>
          </a:xfrm>
          <a:prstGeom prst="rect">
            <a:avLst/>
          </a:prstGeom>
          <a:noFill/>
          <a:ln w="9525">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Rectangle 2"/>
          <p:cNvSpPr>
            <a:spLocks noGrp="1"/>
          </p:cNvSpPr>
          <p:nvPr>
            <p:ph type="title" hasCustomPrompt="1"/>
          </p:nvPr>
        </p:nvSpPr>
        <p:spPr>
          <a:ln/>
        </p:spPr>
        <p:txBody>
          <a:bodyPr vert="horz" wrap="square" lIns="91440" tIns="45720" rIns="91440" bIns="45720" anchor="ctr" anchorCtr="0"/>
          <a:p>
            <a:pPr eaLnBrk="1" hangingPunct="1"/>
            <a:r>
              <a:rPr sz="3200" b="1" dirty="0">
                <a:latin typeface="Times New Roman" panose="02020603050405020304" pitchFamily="18" charset="0"/>
              </a:rPr>
              <a:t>ΤΡΥΠΑΝΙΣΜΟΣ ΣΕ ΚΡΑΝΙΟ ΑΠΟ ΤΙΣ ΑΡΧΑΝΕΣ</a:t>
            </a:r>
            <a:endParaRPr sz="3200" b="1" dirty="0">
              <a:latin typeface="Times New Roman" panose="02020603050405020304" pitchFamily="18" charset="0"/>
            </a:endParaRPr>
          </a:p>
        </p:txBody>
      </p:sp>
      <p:sp>
        <p:nvSpPr>
          <p:cNvPr id="7171" name="Rectangle 3"/>
          <p:cNvSpPr>
            <a:spLocks noGrp="1"/>
          </p:cNvSpPr>
          <p:nvPr>
            <p:ph idx="1" hasCustomPrompt="1"/>
          </p:nvPr>
        </p:nvSpPr>
        <p:spPr>
          <a:ln/>
        </p:spPr>
        <p:txBody>
          <a:bodyPr vert="horz" wrap="square" lIns="91440" tIns="45720" rIns="91440" bIns="45720" anchor="t" anchorCtr="0"/>
          <a:p>
            <a:pPr eaLnBrk="1" hangingPunct="1"/>
            <a:endParaRPr dirty="0"/>
          </a:p>
        </p:txBody>
      </p:sp>
      <p:pic>
        <p:nvPicPr>
          <p:cNvPr id="7172" name="Picture 5" descr="Xeirou9"/>
          <p:cNvPicPr>
            <a:picLocks noChangeAspect="1"/>
          </p:cNvPicPr>
          <p:nvPr/>
        </p:nvPicPr>
        <p:blipFill>
          <a:blip r:embed="rId1"/>
          <a:stretch>
            <a:fillRect/>
          </a:stretch>
        </p:blipFill>
        <p:spPr>
          <a:xfrm>
            <a:off x="1676400" y="1524000"/>
            <a:ext cx="5638800" cy="5067300"/>
          </a:xfrm>
          <a:prstGeom prst="rect">
            <a:avLst/>
          </a:prstGeom>
          <a:noFill/>
          <a:ln w="9525">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Rectangle 2"/>
          <p:cNvSpPr>
            <a:spLocks noGrp="1"/>
          </p:cNvSpPr>
          <p:nvPr>
            <p:ph type="title" hasCustomPrompt="1"/>
          </p:nvPr>
        </p:nvSpPr>
        <p:spPr>
          <a:ln/>
        </p:spPr>
        <p:txBody>
          <a:bodyPr vert="horz" wrap="square" lIns="91440" tIns="45720" rIns="91440" bIns="45720" anchor="ctr" anchorCtr="0"/>
          <a:p>
            <a:pPr eaLnBrk="1" hangingPunct="1"/>
            <a:r>
              <a:rPr sz="2800" b="1" u="sng" dirty="0">
                <a:latin typeface="Times New Roman" panose="02020603050405020304" pitchFamily="18" charset="0"/>
              </a:rPr>
              <a:t>ΝΟΣΟΣ </a:t>
            </a:r>
            <a:r>
              <a:rPr lang="en-US" altLang="x-none" sz="2800" b="1" u="sng" dirty="0">
                <a:latin typeface="Times New Roman" panose="02020603050405020304" pitchFamily="18" charset="0"/>
              </a:rPr>
              <a:t>LA PEYRONIE</a:t>
            </a:r>
            <a:endParaRPr sz="2800" b="1" u="sng" dirty="0">
              <a:latin typeface="Times New Roman" panose="02020603050405020304" pitchFamily="18" charset="0"/>
            </a:endParaRPr>
          </a:p>
        </p:txBody>
      </p:sp>
      <p:sp>
        <p:nvSpPr>
          <p:cNvPr id="8195" name="Rectangle 3"/>
          <p:cNvSpPr>
            <a:spLocks noGrp="1"/>
          </p:cNvSpPr>
          <p:nvPr>
            <p:ph idx="1" hasCustomPrompt="1"/>
          </p:nvPr>
        </p:nvSpPr>
        <p:spPr>
          <a:ln/>
        </p:spPr>
        <p:txBody>
          <a:bodyPr vert="horz" wrap="square" lIns="91440" tIns="45720" rIns="91440" bIns="45720" anchor="t" anchorCtr="0"/>
          <a:p>
            <a:pPr eaLnBrk="1" hangingPunct="1"/>
            <a:endParaRPr dirty="0"/>
          </a:p>
        </p:txBody>
      </p:sp>
      <p:pic>
        <p:nvPicPr>
          <p:cNvPr id="8196" name="Picture 4" descr="σάρωση0019"/>
          <p:cNvPicPr>
            <a:picLocks noChangeAspect="1"/>
          </p:cNvPicPr>
          <p:nvPr/>
        </p:nvPicPr>
        <p:blipFill>
          <a:blip r:embed="rId1"/>
          <a:srcRect t="69070" b="3635"/>
          <a:stretch>
            <a:fillRect/>
          </a:stretch>
        </p:blipFill>
        <p:spPr>
          <a:xfrm>
            <a:off x="914400" y="1981200"/>
            <a:ext cx="7380288" cy="3838575"/>
          </a:xfrm>
          <a:prstGeom prst="rect">
            <a:avLst/>
          </a:prstGeom>
          <a:noFill/>
          <a:ln w="9525">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Rectangle 2"/>
          <p:cNvSpPr>
            <a:spLocks noGrp="1"/>
          </p:cNvSpPr>
          <p:nvPr>
            <p:ph type="title" hasCustomPrompt="1"/>
          </p:nvPr>
        </p:nvSpPr>
        <p:spPr>
          <a:ln/>
        </p:spPr>
        <p:txBody>
          <a:bodyPr vert="horz" wrap="square" lIns="91440" tIns="45720" rIns="91440" bIns="45720" anchor="ctr" anchorCtr="0"/>
          <a:p>
            <a:pPr eaLnBrk="1" hangingPunct="1"/>
            <a:r>
              <a:rPr sz="4000" b="1" u="sng" dirty="0">
                <a:latin typeface="Times New Roman" panose="02020603050405020304" pitchFamily="18" charset="0"/>
              </a:rPr>
              <a:t>ΠΗΓΕΣ </a:t>
            </a:r>
            <a:br>
              <a:rPr sz="4000" b="1" u="sng" dirty="0">
                <a:latin typeface="Times New Roman" panose="02020603050405020304" pitchFamily="18" charset="0"/>
              </a:rPr>
            </a:br>
            <a:r>
              <a:rPr sz="4000" b="1" u="sng" dirty="0">
                <a:latin typeface="Times New Roman" panose="02020603050405020304" pitchFamily="18" charset="0"/>
              </a:rPr>
              <a:t>ΜΥΚΗΝΑΪΚΗΣ ΙΑΤΡΙΚΗΣ</a:t>
            </a:r>
            <a:endParaRPr lang="en-US" altLang="x-none" sz="4000" b="1" u="sng" dirty="0">
              <a:latin typeface="Times New Roman" panose="02020603050405020304" pitchFamily="18" charset="0"/>
            </a:endParaRPr>
          </a:p>
        </p:txBody>
      </p:sp>
      <p:sp>
        <p:nvSpPr>
          <p:cNvPr id="9219" name="Rectangle 3"/>
          <p:cNvSpPr>
            <a:spLocks noGrp="1"/>
          </p:cNvSpPr>
          <p:nvPr>
            <p:ph idx="1" hasCustomPrompt="1"/>
          </p:nvPr>
        </p:nvSpPr>
        <p:spPr>
          <a:ln/>
        </p:spPr>
        <p:txBody>
          <a:bodyPr vert="horz" wrap="square" lIns="91440" tIns="45720" rIns="91440" bIns="45720" anchor="t" anchorCtr="0"/>
          <a:p>
            <a:pPr algn="ctr" eaLnBrk="1" hangingPunct="1"/>
            <a:endParaRPr dirty="0">
              <a:latin typeface="Times New Roman" panose="02020603050405020304" pitchFamily="18" charset="0"/>
            </a:endParaRPr>
          </a:p>
          <a:p>
            <a:pPr algn="ctr" eaLnBrk="1" hangingPunct="1"/>
            <a:r>
              <a:rPr b="1" dirty="0">
                <a:latin typeface="Times New Roman" panose="02020603050405020304" pitchFamily="18" charset="0"/>
              </a:rPr>
              <a:t>ΟΜΗΡΙΚΑ ΕΠΗ (ΙΛΙΑΔΑ – ΟΔΥΣΣΕΙΑ)</a:t>
            </a:r>
            <a:endParaRPr b="1" dirty="0">
              <a:latin typeface="Times New Roman" panose="02020603050405020304" pitchFamily="18" charset="0"/>
            </a:endParaRPr>
          </a:p>
          <a:p>
            <a:pPr algn="ctr" eaLnBrk="1" hangingPunct="1"/>
            <a:r>
              <a:rPr b="1" dirty="0">
                <a:latin typeface="Times New Roman" panose="02020603050405020304" pitchFamily="18" charset="0"/>
              </a:rPr>
              <a:t>ΠΙΝΑΚΙΔΕΣ ΓΡΑΜΜΙΚΗΣ Β’</a:t>
            </a:r>
            <a:endParaRPr b="1" dirty="0">
              <a:latin typeface="Times New Roman" panose="02020603050405020304" pitchFamily="18" charset="0"/>
            </a:endParaRPr>
          </a:p>
          <a:p>
            <a:pPr algn="ctr" eaLnBrk="1" hangingPunct="1"/>
            <a:r>
              <a:rPr b="1" dirty="0">
                <a:latin typeface="Times New Roman" panose="02020603050405020304" pitchFamily="18" charset="0"/>
              </a:rPr>
              <a:t>ΜΥΚΗΝΑΪΚΗ ΑΡΧΑΙΟΛΟΓΙΑ</a:t>
            </a:r>
            <a:endParaRPr b="1" dirty="0">
              <a:latin typeface="Times New Roman" panose="02020603050405020304" pitchFamily="18" charset="0"/>
            </a:endParaRPr>
          </a:p>
          <a:p>
            <a:pPr algn="ctr" eaLnBrk="1" hangingPunct="1"/>
            <a:r>
              <a:rPr b="1" dirty="0">
                <a:latin typeface="Times New Roman" panose="02020603050405020304" pitchFamily="18" charset="0"/>
              </a:rPr>
              <a:t>ΠΑΛΑΙΟΠΑΘΟΛΟΓΙΑ ΑΠΟ ΤΟΥΣ ΜΥΚΗΝΑΪΚΟΥΣ ΧΡΟΝΟΥΣ</a:t>
            </a:r>
            <a:endParaRPr b="1" dirty="0">
              <a:latin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Rectangle 2"/>
          <p:cNvSpPr>
            <a:spLocks noGrp="1"/>
          </p:cNvSpPr>
          <p:nvPr>
            <p:ph type="title" hasCustomPrompt="1"/>
          </p:nvPr>
        </p:nvSpPr>
        <p:spPr>
          <a:ln/>
        </p:spPr>
        <p:txBody>
          <a:bodyPr vert="horz" wrap="square" lIns="91440" tIns="45720" rIns="91440" bIns="45720" anchor="ctr" anchorCtr="0"/>
          <a:p>
            <a:pPr eaLnBrk="1" hangingPunct="1"/>
            <a:r>
              <a:rPr sz="3200" b="1" dirty="0">
                <a:latin typeface="Times New Roman" panose="02020603050405020304" pitchFamily="18" charset="0"/>
              </a:rPr>
              <a:t>ΜΥΚΗΝΑΪΚΟΣ ΠΟΛΙΤΙΣΜΟΣ</a:t>
            </a:r>
            <a:br>
              <a:rPr sz="3200" b="1" dirty="0">
                <a:latin typeface="Times New Roman" panose="02020603050405020304" pitchFamily="18" charset="0"/>
              </a:rPr>
            </a:br>
            <a:r>
              <a:rPr sz="3200" b="1" dirty="0">
                <a:latin typeface="Times New Roman" panose="02020603050405020304" pitchFamily="18" charset="0"/>
              </a:rPr>
              <a:t>1650-1050 π.Χ. περίπου </a:t>
            </a:r>
            <a:br>
              <a:rPr sz="3200" b="1" dirty="0">
                <a:latin typeface="Times New Roman" panose="02020603050405020304" pitchFamily="18" charset="0"/>
              </a:rPr>
            </a:br>
            <a:endParaRPr lang="en-US" altLang="x-none" sz="3200" b="1" dirty="0">
              <a:latin typeface="Times New Roman" panose="02020603050405020304" pitchFamily="18" charset="0"/>
            </a:endParaRPr>
          </a:p>
        </p:txBody>
      </p:sp>
      <p:sp>
        <p:nvSpPr>
          <p:cNvPr id="10243" name="Rectangle 3"/>
          <p:cNvSpPr>
            <a:spLocks noGrp="1"/>
          </p:cNvSpPr>
          <p:nvPr>
            <p:ph idx="1" hasCustomPrompt="1"/>
          </p:nvPr>
        </p:nvSpPr>
        <p:spPr>
          <a:xfrm>
            <a:off x="323850" y="1628775"/>
            <a:ext cx="8229600" cy="4525963"/>
          </a:xfrm>
          <a:ln/>
        </p:spPr>
        <p:txBody>
          <a:bodyPr vert="horz" wrap="square" lIns="91440" tIns="45720" rIns="91440" bIns="45720" anchor="t" anchorCtr="0"/>
          <a:p>
            <a:pPr eaLnBrk="1" hangingPunct="1">
              <a:buFontTx/>
              <a:buNone/>
            </a:pPr>
            <a:r>
              <a:rPr sz="2400" b="1" dirty="0">
                <a:latin typeface="Times New Roman" panose="02020603050405020304" pitchFamily="18" charset="0"/>
              </a:rPr>
              <a:t>ΠΗΓΕΣ ΜΥΚΗΝΑΪΚΗΣ ΙΑΤΡΙΚΗΣ</a:t>
            </a:r>
            <a:endParaRPr sz="2400" b="1" dirty="0">
              <a:latin typeface="Times New Roman" panose="02020603050405020304" pitchFamily="18" charset="0"/>
            </a:endParaRPr>
          </a:p>
          <a:p>
            <a:pPr eaLnBrk="1" hangingPunct="1">
              <a:buFontTx/>
              <a:buNone/>
            </a:pPr>
            <a:endParaRPr sz="2400" b="1" dirty="0">
              <a:latin typeface="Times New Roman" panose="02020603050405020304" pitchFamily="18" charset="0"/>
            </a:endParaRPr>
          </a:p>
          <a:p>
            <a:pPr eaLnBrk="1" hangingPunct="1">
              <a:buFont typeface="Wingdings" panose="05000000000000000000" pitchFamily="2" charset="2"/>
              <a:buChar char="Ø"/>
            </a:pPr>
            <a:r>
              <a:rPr sz="2400" b="1" dirty="0">
                <a:latin typeface="Times New Roman" panose="02020603050405020304" pitchFamily="18" charset="0"/>
              </a:rPr>
              <a:t>ΟΜΗΡΙΚΑ ΕΠΗ (ΙΛΙΑΔΑ – ΟΔΥΣΣΕΙΑ)</a:t>
            </a:r>
            <a:endParaRPr sz="2400" b="1" dirty="0">
              <a:latin typeface="Times New Roman" panose="02020603050405020304" pitchFamily="18" charset="0"/>
            </a:endParaRPr>
          </a:p>
          <a:p>
            <a:pPr eaLnBrk="1" hangingPunct="1">
              <a:buFont typeface="Wingdings" panose="05000000000000000000" pitchFamily="2" charset="2"/>
              <a:buChar char="Ø"/>
            </a:pPr>
            <a:r>
              <a:rPr sz="2400" b="1" dirty="0">
                <a:latin typeface="Times New Roman" panose="02020603050405020304" pitchFamily="18" charset="0"/>
              </a:rPr>
              <a:t>ΠΙΝΑΚΙΔΕΣ ΓΡΑΜΜΙΚΗΣ Β’</a:t>
            </a:r>
            <a:endParaRPr sz="2400" b="1" dirty="0">
              <a:latin typeface="Times New Roman" panose="02020603050405020304" pitchFamily="18" charset="0"/>
            </a:endParaRPr>
          </a:p>
          <a:p>
            <a:pPr eaLnBrk="1" hangingPunct="1">
              <a:buFont typeface="Wingdings" panose="05000000000000000000" pitchFamily="2" charset="2"/>
              <a:buChar char="Ø"/>
            </a:pPr>
            <a:r>
              <a:rPr sz="2400" b="1" dirty="0">
                <a:latin typeface="Times New Roman" panose="02020603050405020304" pitchFamily="18" charset="0"/>
              </a:rPr>
              <a:t>ΜΥΚΗΝΑΪΚΗ ΑΡΧΑΙΟΛΟΓΙΑ</a:t>
            </a:r>
            <a:endParaRPr sz="2400" b="1" dirty="0">
              <a:latin typeface="Times New Roman" panose="02020603050405020304" pitchFamily="18" charset="0"/>
            </a:endParaRPr>
          </a:p>
          <a:p>
            <a:pPr eaLnBrk="1" hangingPunct="1">
              <a:buFont typeface="Wingdings" panose="05000000000000000000" pitchFamily="2" charset="2"/>
              <a:buChar char="Ø"/>
            </a:pPr>
            <a:r>
              <a:rPr sz="2400" b="1" dirty="0">
                <a:latin typeface="Times New Roman" panose="02020603050405020304" pitchFamily="18" charset="0"/>
              </a:rPr>
              <a:t>ΠΑΛΑΙΟΠΑΘΟΛΟΓΙΑ ΑΠΟ ΤΟΥΣ ΜΥΚΗΝΑΪΚΟΥΣ ΧΡΟΝΟΥΣ</a:t>
            </a:r>
            <a:endParaRPr sz="2400" b="1" dirty="0">
              <a:latin typeface="Times New Roman" panose="02020603050405020304" pitchFamily="18" charset="0"/>
            </a:endParaRPr>
          </a:p>
          <a:p>
            <a:pPr eaLnBrk="1" hangingPunct="1">
              <a:buFontTx/>
              <a:buNone/>
            </a:pPr>
            <a:endParaRPr sz="2400" b="1" dirty="0">
              <a:latin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Rectangle 2"/>
          <p:cNvSpPr>
            <a:spLocks noGrp="1"/>
          </p:cNvSpPr>
          <p:nvPr>
            <p:ph type="title" hasCustomPrompt="1"/>
          </p:nvPr>
        </p:nvSpPr>
        <p:spPr>
          <a:ln/>
        </p:spPr>
        <p:txBody>
          <a:bodyPr vert="horz" wrap="square" lIns="91440" tIns="45720" rIns="91440" bIns="45720" anchor="ctr" anchorCtr="0"/>
          <a:p>
            <a:pPr eaLnBrk="1" hangingPunct="1"/>
            <a:r>
              <a:rPr sz="3200" b="1" u="sng" dirty="0">
                <a:latin typeface="Times New Roman" panose="02020603050405020304" pitchFamily="18" charset="0"/>
              </a:rPr>
              <a:t>ΟΜΗΡΙΚΑ ΕΠΗ</a:t>
            </a:r>
            <a:br>
              <a:rPr sz="3200" b="1" u="sng" dirty="0">
                <a:latin typeface="Times New Roman" panose="02020603050405020304" pitchFamily="18" charset="0"/>
              </a:rPr>
            </a:br>
            <a:r>
              <a:rPr sz="3200" b="1" u="sng" dirty="0">
                <a:latin typeface="Times New Roman" panose="02020603050405020304" pitchFamily="18" charset="0"/>
              </a:rPr>
              <a:t>ΤΡΑΥΜΑΤΟΛΟΓΙΑ</a:t>
            </a:r>
            <a:endParaRPr lang="en-US" altLang="x-none" sz="3200" b="1" u="sng" dirty="0">
              <a:latin typeface="Times New Roman" panose="02020603050405020304" pitchFamily="18" charset="0"/>
            </a:endParaRPr>
          </a:p>
        </p:txBody>
      </p:sp>
      <p:sp>
        <p:nvSpPr>
          <p:cNvPr id="11267" name="Rectangle 3"/>
          <p:cNvSpPr>
            <a:spLocks noGrp="1"/>
          </p:cNvSpPr>
          <p:nvPr>
            <p:ph idx="1" hasCustomPrompt="1"/>
          </p:nvPr>
        </p:nvSpPr>
        <p:spPr>
          <a:ln/>
        </p:spPr>
        <p:txBody>
          <a:bodyPr vert="horz" wrap="square" lIns="91440" tIns="45720" rIns="91440" bIns="45720" anchor="t" anchorCtr="0"/>
          <a:p>
            <a:pPr eaLnBrk="1" hangingPunct="1"/>
            <a:endParaRPr dirty="0"/>
          </a:p>
        </p:txBody>
      </p:sp>
      <p:pic>
        <p:nvPicPr>
          <p:cNvPr id="11268" name="Picture 4" descr="αχιλλέας-πάτροκλος"/>
          <p:cNvPicPr>
            <a:picLocks noChangeAspect="1"/>
          </p:cNvPicPr>
          <p:nvPr/>
        </p:nvPicPr>
        <p:blipFill>
          <a:blip r:embed="rId1"/>
          <a:stretch>
            <a:fillRect/>
          </a:stretch>
        </p:blipFill>
        <p:spPr>
          <a:xfrm>
            <a:off x="1905000" y="1447800"/>
            <a:ext cx="5184775" cy="5164138"/>
          </a:xfrm>
          <a:prstGeom prst="rect">
            <a:avLst/>
          </a:prstGeom>
          <a:noFill/>
          <a:ln w="9525">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2 - Θέση περιεχομένου"/>
          <p:cNvSpPr>
            <a:spLocks noGrp="1"/>
          </p:cNvSpPr>
          <p:nvPr>
            <p:ph idx="1" hasCustomPrompt="1"/>
          </p:nvPr>
        </p:nvSpPr>
        <p:spPr>
          <a:xfrm>
            <a:off x="500063" y="4117975"/>
            <a:ext cx="8643937" cy="2740025"/>
          </a:xfrm>
          <a:ln/>
        </p:spPr>
        <p:txBody>
          <a:bodyPr vert="horz" wrap="square" lIns="91440" tIns="45720" rIns="91440" bIns="45720" anchor="t" anchorCtr="0"/>
          <a:p>
            <a:r>
              <a:rPr sz="2400" dirty="0"/>
              <a:t>Η Ελένη δίνει στους φίλους του Οδυσσέα  </a:t>
            </a:r>
            <a:r>
              <a:rPr sz="2400" b="1" dirty="0"/>
              <a:t>το νηπενθές </a:t>
            </a:r>
            <a:r>
              <a:rPr sz="2400" dirty="0"/>
              <a:t>για να απαλύνει τη θλίψη τους για τον υποτιθέμενο χαμό του. Το νηπενθές είχε έντονη φαρμακοδυναμική δράση σε συνέργεια με το κρασί και ήταν κατευναστικό και παυσίλυπο</a:t>
            </a:r>
            <a:endParaRPr sz="2400" dirty="0"/>
          </a:p>
          <a:p>
            <a:r>
              <a:rPr sz="2400" dirty="0"/>
              <a:t>O Ερμής δίνει στον Οδυσσέα ένα φυτό, </a:t>
            </a:r>
            <a:r>
              <a:rPr sz="2400" b="1" dirty="0"/>
              <a:t>το μώλυ</a:t>
            </a:r>
            <a:r>
              <a:rPr sz="2400" dirty="0"/>
              <a:t>, για να αντιμετωπίσει τα μάγια της Κίρκης.</a:t>
            </a:r>
            <a:endParaRPr sz="2400" dirty="0"/>
          </a:p>
        </p:txBody>
      </p:sp>
      <p:pic>
        <p:nvPicPr>
          <p:cNvPr id="12291" name="Picture 2" descr="Related image"/>
          <p:cNvPicPr>
            <a:picLocks noChangeAspect="1"/>
          </p:cNvPicPr>
          <p:nvPr/>
        </p:nvPicPr>
        <p:blipFill>
          <a:blip r:embed="rId1"/>
          <a:stretch>
            <a:fillRect/>
          </a:stretch>
        </p:blipFill>
        <p:spPr>
          <a:xfrm>
            <a:off x="-107950" y="-14287"/>
            <a:ext cx="5486400" cy="4000500"/>
          </a:xfrm>
          <a:prstGeom prst="rect">
            <a:avLst/>
          </a:prstGeom>
          <a:noFill/>
          <a:ln w="9525">
            <a:noFill/>
          </a:ln>
        </p:spPr>
      </p:pic>
      <p:sp>
        <p:nvSpPr>
          <p:cNvPr id="12292" name="Ορθογώνιο 1"/>
          <p:cNvSpPr/>
          <p:nvPr/>
        </p:nvSpPr>
        <p:spPr>
          <a:xfrm>
            <a:off x="5594350" y="0"/>
            <a:ext cx="3549650" cy="2032000"/>
          </a:xfrm>
          <a:prstGeom prst="rect">
            <a:avLst/>
          </a:prstGeom>
          <a:noFill/>
          <a:ln w="9525">
            <a:noFill/>
          </a:ln>
        </p:spPr>
        <p:txBody>
          <a:bodyPr>
            <a:spAutoFit/>
          </a:bodyPr>
          <a:p>
            <a:pPr>
              <a:buNone/>
            </a:pPr>
            <a:r>
              <a:rPr i="1" dirty="0">
                <a:latin typeface="Calibri" panose="020F0502020204030204" pitchFamily="34" charset="0"/>
              </a:rPr>
              <a:t>Ομήρου Οδύσσεια</a:t>
            </a:r>
            <a:endParaRPr i="1" dirty="0">
              <a:latin typeface="Calibri" panose="020F0502020204030204" pitchFamily="34" charset="0"/>
            </a:endParaRPr>
          </a:p>
          <a:p>
            <a:pPr>
              <a:buNone/>
            </a:pPr>
            <a:r>
              <a:rPr dirty="0">
                <a:latin typeface="Calibri" panose="020F0502020204030204" pitchFamily="34" charset="0"/>
              </a:rPr>
              <a:t>ἔνθ' αὖτ' ἄλλ' ἐνόησ' Ἑλένη Διὸς ἐκγεγαυῖα· </a:t>
            </a:r>
            <a:endParaRPr dirty="0">
              <a:latin typeface="Calibri" panose="020F0502020204030204" pitchFamily="34" charset="0"/>
            </a:endParaRPr>
          </a:p>
          <a:p>
            <a:pPr>
              <a:buNone/>
            </a:pPr>
            <a:r>
              <a:rPr dirty="0">
                <a:latin typeface="Calibri" panose="020F0502020204030204" pitchFamily="34" charset="0"/>
              </a:rPr>
              <a:t>αὐτίκ' ἄρ' </a:t>
            </a:r>
            <a:r>
              <a:rPr b="1" dirty="0">
                <a:latin typeface="Calibri" panose="020F0502020204030204" pitchFamily="34" charset="0"/>
              </a:rPr>
              <a:t>εἰς οἶνον βάλε φάρμακον, ἔνθεν ἔπινον, νηπενθές τ' ἄχολόν τε, κακῶν ἐπίληθον ἁπάντων</a:t>
            </a:r>
            <a:endParaRPr b="1" dirty="0">
              <a:latin typeface="Calibri" panose="020F050202020403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Θέση περιεχομένου 2"/>
          <p:cNvSpPr>
            <a:spLocks noGrp="1"/>
          </p:cNvSpPr>
          <p:nvPr>
            <p:ph idx="1" hasCustomPrompt="1"/>
          </p:nvPr>
        </p:nvSpPr>
        <p:spPr>
          <a:xfrm>
            <a:off x="4787900" y="333375"/>
            <a:ext cx="4176713" cy="5792788"/>
          </a:xfrm>
          <a:ln/>
        </p:spPr>
        <p:txBody>
          <a:bodyPr vert="horz" wrap="square" lIns="91440" tIns="45720" rIns="91440" bIns="45720" anchor="t" anchorCtr="0"/>
          <a:p>
            <a:pPr marL="0" indent="0" algn="just" eaLnBrk="1" hangingPunct="1">
              <a:buNone/>
            </a:pPr>
            <a:r>
              <a:rPr sz="1800" dirty="0"/>
              <a:t>Σύμφωνα με τον Όμηρο και τον Πίνδαρο, ο Ασκληπιός ήταν ένας απλός θνητός, άρχοντας των πόλεων Τρίκκη και Ιθώμη στη Θεσσαλία, όπου άσκησε την ιατρική. </a:t>
            </a:r>
            <a:endParaRPr sz="1800" dirty="0"/>
          </a:p>
          <a:p>
            <a:pPr marL="0" indent="0" algn="just" eaLnBrk="1" hangingPunct="1">
              <a:buNone/>
            </a:pPr>
            <a:endParaRPr sz="1800" dirty="0"/>
          </a:p>
          <a:p>
            <a:pPr marL="0" indent="0" algn="just" eaLnBrk="1" hangingPunct="1">
              <a:buNone/>
            </a:pPr>
            <a:endParaRPr sz="1800" dirty="0"/>
          </a:p>
          <a:p>
            <a:pPr marL="0" indent="0" algn="just" eaLnBrk="1" hangingPunct="1">
              <a:buNone/>
            </a:pPr>
            <a:r>
              <a:rPr sz="1800" dirty="0"/>
              <a:t>Υπήρξε πατέρας του Μαχάωνα και του Ποδαλείριου, ιατρών που έλαβαν μέρος στον Τρωϊκό πόλεμο. Ωστόσο, έγινε ξακουστός για τις επιτυχείς θεραπευτικές του παρεμβάσεις και σύντομα θεοποιήθηκε</a:t>
            </a:r>
            <a:endParaRPr sz="1800" dirty="0"/>
          </a:p>
        </p:txBody>
      </p:sp>
      <p:pic>
        <p:nvPicPr>
          <p:cNvPr id="13315" name="Picture 2"/>
          <p:cNvPicPr>
            <a:picLocks noChangeAspect="1"/>
          </p:cNvPicPr>
          <p:nvPr/>
        </p:nvPicPr>
        <p:blipFill>
          <a:blip r:embed="rId1"/>
          <a:stretch>
            <a:fillRect/>
          </a:stretch>
        </p:blipFill>
        <p:spPr>
          <a:xfrm>
            <a:off x="0" y="11113"/>
            <a:ext cx="4470400" cy="6846887"/>
          </a:xfrm>
          <a:prstGeom prst="rect">
            <a:avLst/>
          </a:prstGeom>
          <a:noFill/>
          <a:ln w="9525">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Θέση περιεχομένου 2"/>
          <p:cNvSpPr>
            <a:spLocks noGrp="1"/>
          </p:cNvSpPr>
          <p:nvPr>
            <p:ph idx="1" hasCustomPrompt="1"/>
          </p:nvPr>
        </p:nvSpPr>
        <p:spPr>
          <a:xfrm>
            <a:off x="539750" y="260350"/>
            <a:ext cx="8291513" cy="1368425"/>
          </a:xfrm>
          <a:ln/>
        </p:spPr>
        <p:txBody>
          <a:bodyPr vert="horz" wrap="square" lIns="91440" tIns="45720" rIns="91440" bIns="45720" anchor="t" anchorCtr="0"/>
          <a:p>
            <a:pPr eaLnBrk="1" hangingPunct="1"/>
            <a:r>
              <a:rPr sz="2000" dirty="0"/>
              <a:t>Φαίνεται πως ο Ασκληπιός διδάχθηκε την ιατρική από τον Χείρωνα και </a:t>
            </a:r>
            <a:r>
              <a:rPr sz="2000" b="1" dirty="0"/>
              <a:t>άσκησε πρακτική ιατρική </a:t>
            </a:r>
            <a:r>
              <a:rPr sz="2000" dirty="0"/>
              <a:t>ενώ μετά τον θάνατό του, η λατρεία τους ως θεού (</a:t>
            </a:r>
            <a:r>
              <a:rPr sz="2000" b="1" dirty="0"/>
              <a:t>π. 8ος π.Χ. αι</a:t>
            </a:r>
            <a:r>
              <a:rPr sz="2000" dirty="0"/>
              <a:t>) μεταδόθηκε στον Ελληνικό χώρο και δημιουργήθηκαν τα </a:t>
            </a:r>
            <a:r>
              <a:rPr sz="2000" b="1" dirty="0"/>
              <a:t>πρώτα Ασκληπιεία</a:t>
            </a:r>
            <a:endParaRPr sz="2000" b="1" dirty="0"/>
          </a:p>
        </p:txBody>
      </p:sp>
      <p:pic>
        <p:nvPicPr>
          <p:cNvPr id="14339" name="Picture 2"/>
          <p:cNvPicPr>
            <a:picLocks noChangeAspect="1"/>
          </p:cNvPicPr>
          <p:nvPr/>
        </p:nvPicPr>
        <p:blipFill>
          <a:blip r:embed="rId1"/>
          <a:srcRect l="25558" t="66202" r="28285" b="4051"/>
          <a:stretch>
            <a:fillRect/>
          </a:stretch>
        </p:blipFill>
        <p:spPr>
          <a:xfrm>
            <a:off x="4581525" y="1700213"/>
            <a:ext cx="4595813" cy="3844925"/>
          </a:xfrm>
          <a:prstGeom prst="rect">
            <a:avLst/>
          </a:prstGeom>
          <a:noFill/>
          <a:ln w="9525">
            <a:noFill/>
          </a:ln>
        </p:spPr>
      </p:pic>
      <p:pic>
        <p:nvPicPr>
          <p:cNvPr id="14340" name="Picture 3"/>
          <p:cNvPicPr>
            <a:picLocks noChangeAspect="1"/>
          </p:cNvPicPr>
          <p:nvPr/>
        </p:nvPicPr>
        <p:blipFill>
          <a:blip r:embed="rId2"/>
          <a:stretch>
            <a:fillRect/>
          </a:stretch>
        </p:blipFill>
        <p:spPr>
          <a:xfrm>
            <a:off x="-757237" y="1844675"/>
            <a:ext cx="5121275" cy="2776538"/>
          </a:xfrm>
          <a:prstGeom prst="rect">
            <a:avLst/>
          </a:prstGeom>
          <a:noFill/>
          <a:ln w="9525">
            <a:noFill/>
          </a:ln>
        </p:spPr>
      </p:pic>
      <p:sp>
        <p:nvSpPr>
          <p:cNvPr id="14341" name="Ορθογώνιο 4"/>
          <p:cNvSpPr/>
          <p:nvPr/>
        </p:nvSpPr>
        <p:spPr>
          <a:xfrm>
            <a:off x="28575" y="4616450"/>
            <a:ext cx="4335463" cy="677863"/>
          </a:xfrm>
          <a:prstGeom prst="rect">
            <a:avLst/>
          </a:prstGeom>
          <a:noFill/>
          <a:ln w="9525">
            <a:noFill/>
          </a:ln>
        </p:spPr>
        <p:txBody>
          <a:bodyPr>
            <a:spAutoFit/>
          </a:bodyPr>
          <a:p>
            <a:pPr algn="just"/>
            <a:r>
              <a:rPr lang="en-US" altLang="x-none" sz="1200" dirty="0">
                <a:latin typeface="Calibri" panose="020F0502020204030204" pitchFamily="34" charset="0"/>
              </a:rPr>
              <a:t>Peparithos Asclepieion, 2014, Tsoucalas collection, J Relig Health 2016 Feb;55(1):43-49</a:t>
            </a:r>
            <a:endParaRPr lang="en-US" altLang="x-none" sz="1200" dirty="0">
              <a:latin typeface="Calibri" panose="020F0502020204030204" pitchFamily="34" charset="0"/>
            </a:endParaRPr>
          </a:p>
          <a:p>
            <a:pPr algn="just"/>
            <a:endParaRPr sz="1400" dirty="0">
              <a:latin typeface="Calibri" panose="020F0502020204030204" pitchFamily="34" charset="0"/>
            </a:endParaRPr>
          </a:p>
        </p:txBody>
      </p:sp>
      <p:sp>
        <p:nvSpPr>
          <p:cNvPr id="14342" name="Ορθογώνιο 6"/>
          <p:cNvSpPr/>
          <p:nvPr/>
        </p:nvSpPr>
        <p:spPr>
          <a:xfrm>
            <a:off x="468313" y="5661025"/>
            <a:ext cx="8496300" cy="923925"/>
          </a:xfrm>
          <a:prstGeom prst="rect">
            <a:avLst/>
          </a:prstGeom>
          <a:noFill/>
          <a:ln w="9525">
            <a:noFill/>
          </a:ln>
        </p:spPr>
        <p:txBody>
          <a:bodyPr>
            <a:spAutoFit/>
          </a:bodyPr>
          <a:p>
            <a:r>
              <a:rPr dirty="0">
                <a:latin typeface="Calibri" panose="020F0502020204030204" pitchFamily="34" charset="0"/>
              </a:rPr>
              <a:t>περισσότερα από 380 Ασκληπιεία αφιερώνονται στο θεό με πιο φημισμένα της Τρίκκης, της Επιδαύρου και της Κω. Ιερά υπήρχαν στην Αθήνα, στη Ρόδο, στην Πέργαμο, στην Σκόπελο (Πεπαρήθιο), στην Κόρινθο (Τιτάνη), στην Κρήτη (Λέβηνο και Λέντα), στην Ρώμη </a:t>
            </a:r>
            <a:endParaRPr dirty="0">
              <a:latin typeface="Calibri" panose="020F050202020403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Τίτλος 1"/>
          <p:cNvSpPr>
            <a:spLocks noGrp="1"/>
          </p:cNvSpPr>
          <p:nvPr>
            <p:ph type="title" hasCustomPrompt="1"/>
          </p:nvPr>
        </p:nvSpPr>
        <p:spPr>
          <a:ln/>
        </p:spPr>
        <p:txBody>
          <a:bodyPr vert="horz" wrap="square" lIns="91440" tIns="45720" rIns="91440" bIns="45720" anchor="ctr" anchorCtr="0"/>
          <a:p>
            <a:r>
              <a:rPr sz="2800" dirty="0"/>
              <a:t>πρώτο Ασκληπιείο - Τρίκκη</a:t>
            </a:r>
            <a:endParaRPr sz="2800" dirty="0"/>
          </a:p>
        </p:txBody>
      </p:sp>
      <p:sp>
        <p:nvSpPr>
          <p:cNvPr id="15363" name="Θέση περιεχομένου 2"/>
          <p:cNvSpPr>
            <a:spLocks noGrp="1"/>
          </p:cNvSpPr>
          <p:nvPr>
            <p:ph idx="1" hasCustomPrompt="1"/>
          </p:nvPr>
        </p:nvSpPr>
        <p:spPr>
          <a:ln/>
        </p:spPr>
        <p:txBody>
          <a:bodyPr vert="horz" wrap="square" lIns="91440" tIns="45720" rIns="91440" bIns="45720" anchor="t" anchorCtr="0"/>
          <a:p>
            <a:endParaRPr dirty="0"/>
          </a:p>
        </p:txBody>
      </p:sp>
      <p:pic>
        <p:nvPicPr>
          <p:cNvPr id="15364" name="Picture 2" descr="Image result for τρικκη ασκληπιειο"/>
          <p:cNvPicPr>
            <a:picLocks noChangeAspect="1"/>
          </p:cNvPicPr>
          <p:nvPr/>
        </p:nvPicPr>
        <p:blipFill>
          <a:blip r:embed="rId1"/>
          <a:stretch>
            <a:fillRect/>
          </a:stretch>
        </p:blipFill>
        <p:spPr>
          <a:xfrm>
            <a:off x="611188" y="2276475"/>
            <a:ext cx="7607300" cy="3492500"/>
          </a:xfrm>
          <a:prstGeom prst="rect">
            <a:avLst/>
          </a:prstGeom>
          <a:noFill/>
          <a:ln w="9525">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Θέση περιεχομένου 2"/>
          <p:cNvSpPr>
            <a:spLocks noGrp="1"/>
          </p:cNvSpPr>
          <p:nvPr>
            <p:ph idx="1" hasCustomPrompt="1"/>
          </p:nvPr>
        </p:nvSpPr>
        <p:spPr>
          <a:xfrm>
            <a:off x="120650" y="836613"/>
            <a:ext cx="4043363" cy="4525962"/>
          </a:xfrm>
          <a:ln/>
        </p:spPr>
        <p:txBody>
          <a:bodyPr vert="horz" wrap="square" lIns="91440" tIns="45720" rIns="91440" bIns="45720" anchor="t" anchorCtr="0"/>
          <a:p>
            <a:pPr marL="0" indent="0" eaLnBrk="1" hangingPunct="1">
              <a:buNone/>
            </a:pPr>
            <a:r>
              <a:rPr sz="1400" dirty="0"/>
              <a:t>Ἰητὴρ πάντων, Ἀσκληπιέ, δέσποτα Παιάν,</a:t>
            </a:r>
            <a:endParaRPr sz="1400" dirty="0"/>
          </a:p>
          <a:p>
            <a:pPr marL="0" indent="0" eaLnBrk="1" hangingPunct="1">
              <a:buNone/>
            </a:pPr>
            <a:r>
              <a:rPr sz="1400" dirty="0"/>
              <a:t>θέλγων ἀνθρώπων πολυαλγέα πήματα νούσων,</a:t>
            </a:r>
            <a:endParaRPr sz="1400" dirty="0"/>
          </a:p>
          <a:p>
            <a:pPr marL="0" indent="0" eaLnBrk="1" hangingPunct="1">
              <a:buNone/>
            </a:pPr>
            <a:r>
              <a:rPr sz="1400" dirty="0"/>
              <a:t>ἠπιόδωρε, κραταιέ, μόλοις κατάγων ὑγίειαν</a:t>
            </a:r>
            <a:endParaRPr sz="1400" dirty="0"/>
          </a:p>
          <a:p>
            <a:pPr marL="0" indent="0" eaLnBrk="1" hangingPunct="1">
              <a:buNone/>
            </a:pPr>
            <a:r>
              <a:rPr sz="1400" dirty="0"/>
              <a:t>καὶ παύων νούσους, χαλεπὰς θανάτοιο τὲ κῆρας,</a:t>
            </a:r>
            <a:endParaRPr sz="1400" dirty="0"/>
          </a:p>
          <a:p>
            <a:pPr marL="0" indent="0" eaLnBrk="1" hangingPunct="1">
              <a:buNone/>
            </a:pPr>
            <a:r>
              <a:rPr sz="1400" dirty="0"/>
              <a:t>αὐξιθαλὲς κοῦρος καὶ ἀλεξίκακ’, ὀλβιόμοιρε, </a:t>
            </a:r>
            <a:endParaRPr sz="1400" dirty="0"/>
          </a:p>
          <a:p>
            <a:pPr marL="0" indent="0" eaLnBrk="1" hangingPunct="1">
              <a:buNone/>
            </a:pPr>
            <a:r>
              <a:rPr sz="1400" dirty="0"/>
              <a:t>Φοίβου Ἀπόλλωνος κρατερὸν θάλος ἀγλαότιμον,</a:t>
            </a:r>
            <a:endParaRPr sz="1400" dirty="0"/>
          </a:p>
          <a:p>
            <a:pPr marL="0" indent="0" eaLnBrk="1" hangingPunct="1">
              <a:buNone/>
            </a:pPr>
            <a:r>
              <a:rPr sz="1400" dirty="0"/>
              <a:t>ἐχθρὲ νόσων, Ὑγίειαν ἔχων σύλλεκτρον ἀμεμφῆ,</a:t>
            </a:r>
            <a:endParaRPr sz="1400" dirty="0"/>
          </a:p>
          <a:p>
            <a:pPr marL="0" indent="0" eaLnBrk="1" hangingPunct="1">
              <a:buNone/>
            </a:pPr>
            <a:r>
              <a:rPr sz="1400" dirty="0"/>
              <a:t>ἐλθέ, μάκαρ, σωτήρ, βιοτῆς τέλος ἐσθλὸν ὀπάζων. </a:t>
            </a:r>
            <a:endParaRPr lang="en-US" altLang="x-none" sz="1400" dirty="0"/>
          </a:p>
          <a:p>
            <a:pPr marL="0" indent="0" eaLnBrk="1" hangingPunct="1">
              <a:buNone/>
            </a:pPr>
            <a:endParaRPr lang="en-US" altLang="x-none" sz="1400" dirty="0"/>
          </a:p>
          <a:p>
            <a:pPr marL="0" indent="0" eaLnBrk="1" hangingPunct="1">
              <a:buNone/>
            </a:pPr>
            <a:endParaRPr lang="en-US" altLang="x-none" sz="1400" dirty="0"/>
          </a:p>
          <a:p>
            <a:pPr marL="0" indent="0" eaLnBrk="1" hangingPunct="1">
              <a:buNone/>
            </a:pPr>
            <a:r>
              <a:rPr sz="1400" dirty="0"/>
              <a:t>Ώ συ Ασκληπιέ, ιατρέ των πάντων, ώ δέσποτα Παιάν πού μαγεύεις τα εκ των νόσων παθήματα των ανθρώπων, πού προξενούν μεγάλους πόνους, συ πού καταπραΰνεις με τα δώρα σου ο ισχυρός, είθε να έλθης φέρων εις ημάς την υγείαν, και καταπαύων τις βαρείες ασθένειες και τον ολέθριον θάνατον, συ ώ νέε, πού συντελείς εις την αύξησιν και απομακρύνεις τα κακά ο καλότυχος συ το ισχυρό βλαστάρι, το πολυτίμητο του Φοίβου Απόλλωνος, ο εχθρός των νοσημάτων, πού έχεις άμεμπτον σύζυγον την Υγείαν έλα, μακάριε, σωτήρα μας, δίδων εις ημάς καλόν τέλος του βίου</a:t>
            </a:r>
            <a:endParaRPr lang="en-US" altLang="x-none" sz="1400" dirty="0"/>
          </a:p>
          <a:p>
            <a:pPr marL="0" indent="0" eaLnBrk="1" hangingPunct="1">
              <a:buNone/>
            </a:pPr>
            <a:endParaRPr sz="1400" dirty="0"/>
          </a:p>
          <a:p>
            <a:pPr marL="0" indent="0" eaLnBrk="1" hangingPunct="1">
              <a:buNone/>
            </a:pPr>
            <a:r>
              <a:rPr lang="en-US" altLang="x-none" sz="1400" dirty="0"/>
              <a:t>Orphica. Ed. Eugene Abel. Leipzig. Teubner, 1885.pp. 93-94.</a:t>
            </a:r>
            <a:endParaRPr lang="en-US" altLang="x-none" sz="1400" dirty="0"/>
          </a:p>
          <a:p>
            <a:pPr marL="0" indent="0" eaLnBrk="1" hangingPunct="1">
              <a:buNone/>
            </a:pPr>
            <a:endParaRPr lang="en-US" altLang="x-none" dirty="0"/>
          </a:p>
          <a:p>
            <a:pPr marL="0" indent="0" eaLnBrk="1" hangingPunct="1">
              <a:buNone/>
            </a:pPr>
            <a:endParaRPr dirty="0"/>
          </a:p>
        </p:txBody>
      </p:sp>
      <p:pic>
        <p:nvPicPr>
          <p:cNvPr id="16387" name="Picture 2"/>
          <p:cNvPicPr>
            <a:picLocks noChangeAspect="1"/>
          </p:cNvPicPr>
          <p:nvPr/>
        </p:nvPicPr>
        <p:blipFill>
          <a:blip r:embed="rId1"/>
          <a:stretch>
            <a:fillRect/>
          </a:stretch>
        </p:blipFill>
        <p:spPr>
          <a:xfrm>
            <a:off x="4165600" y="-4762"/>
            <a:ext cx="4978400" cy="6400800"/>
          </a:xfrm>
          <a:prstGeom prst="rect">
            <a:avLst/>
          </a:prstGeom>
          <a:noFill/>
          <a:ln w="9525">
            <a:noFill/>
          </a:ln>
        </p:spPr>
      </p:pic>
      <p:sp>
        <p:nvSpPr>
          <p:cNvPr id="16388" name="Ορθογώνιο 3"/>
          <p:cNvSpPr/>
          <p:nvPr/>
        </p:nvSpPr>
        <p:spPr>
          <a:xfrm>
            <a:off x="4427538" y="6397625"/>
            <a:ext cx="4572000" cy="460375"/>
          </a:xfrm>
          <a:prstGeom prst="rect">
            <a:avLst/>
          </a:prstGeom>
          <a:noFill/>
          <a:ln w="9525">
            <a:noFill/>
          </a:ln>
        </p:spPr>
        <p:txBody>
          <a:bodyPr>
            <a:spAutoFit/>
          </a:bodyPr>
          <a:p>
            <a:r>
              <a:rPr lang="fr-FR" altLang="x-none" sz="1200" dirty="0">
                <a:latin typeface="Calibri" panose="020F0502020204030204" pitchFamily="34" charset="0"/>
              </a:rPr>
              <a:t>Ex-voto à Asclépios, trouvé lors des fouilles du temple, situé sur la pente méridionale de l'Acropole – Aesculape. </a:t>
            </a:r>
            <a:r>
              <a:rPr lang="fr-FR" altLang="x-none" sz="1200" i="1" dirty="0">
                <a:latin typeface="Calibri" panose="020F0502020204030204" pitchFamily="34" charset="0"/>
              </a:rPr>
              <a:t>Aesculape</a:t>
            </a:r>
            <a:r>
              <a:rPr lang="fr-FR" altLang="x-none" sz="1200" dirty="0">
                <a:latin typeface="Calibri" panose="020F0502020204030204" pitchFamily="34" charset="0"/>
              </a:rPr>
              <a:t>, 1911</a:t>
            </a:r>
            <a:endParaRPr lang="fr-FR" altLang="x-none" sz="1200" dirty="0">
              <a:latin typeface="Calibri" panose="020F050202020403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Τίτλος 1"/>
          <p:cNvSpPr>
            <a:spLocks noGrp="1"/>
          </p:cNvSpPr>
          <p:nvPr>
            <p:ph type="title" hasCustomPrompt="1"/>
          </p:nvPr>
        </p:nvSpPr>
        <p:spPr>
          <a:xfrm>
            <a:off x="539750" y="274638"/>
            <a:ext cx="8147050" cy="538162"/>
          </a:xfrm>
          <a:ln/>
        </p:spPr>
        <p:txBody>
          <a:bodyPr vert="horz" wrap="square" lIns="91440" tIns="45720" rIns="91440" bIns="45720" anchor="ctr" anchorCtr="0"/>
          <a:p>
            <a:pPr eaLnBrk="1" hangingPunct="1"/>
            <a:r>
              <a:rPr sz="2400" dirty="0"/>
              <a:t>Ασκληπιός, Υγεία και Τελέσφορος (Σωτήρας)</a:t>
            </a:r>
            <a:endParaRPr sz="2400" dirty="0"/>
          </a:p>
        </p:txBody>
      </p:sp>
      <p:sp>
        <p:nvSpPr>
          <p:cNvPr id="17411" name="Θέση περιεχομένου 2"/>
          <p:cNvSpPr>
            <a:spLocks noGrp="1"/>
          </p:cNvSpPr>
          <p:nvPr>
            <p:ph idx="1" hasCustomPrompt="1"/>
          </p:nvPr>
        </p:nvSpPr>
        <p:spPr>
          <a:xfrm>
            <a:off x="250825" y="1125538"/>
            <a:ext cx="4176713" cy="5000625"/>
          </a:xfrm>
          <a:ln/>
        </p:spPr>
        <p:txBody>
          <a:bodyPr vert="horz" wrap="square" lIns="91440" tIns="45720" rIns="91440" bIns="45720" anchor="t" anchorCtr="0"/>
          <a:p>
            <a:pPr eaLnBrk="1" hangingPunct="1"/>
            <a:r>
              <a:rPr sz="2000" dirty="0"/>
              <a:t>Ο Ασκληπιός με τους δυο γιους του παρουσιάζονται ως οι ιδρυτές της οικογένειας των Ασκληπιάδων, απογόνων του Ασκληπιού, που από γενιά σε γενιά κληρονομούσαν την ιατρική τέχνη και προσέφεραν τις υπηρεσίες τους στους πάσχοντες. </a:t>
            </a:r>
            <a:endParaRPr lang="en-US" altLang="x-none" sz="2000" dirty="0"/>
          </a:p>
          <a:p>
            <a:pPr eaLnBrk="1" hangingPunct="1"/>
            <a:endParaRPr lang="en-US" altLang="x-none" sz="2000" dirty="0"/>
          </a:p>
          <a:p>
            <a:pPr eaLnBrk="1" hangingPunct="1"/>
            <a:r>
              <a:rPr sz="2000" dirty="0"/>
              <a:t>Με το πέρασμα του χρόνου του αποδόθηκαν διάφορα παιδιά που αντιπροσώπευαν τις θεϊκές του ιδιότητες όπως: η Ιασώ, η Ακεσώ, η Πανάκεια, η Αίγλη, η Ρώμη, ο Τελέσφορος κ.ά</a:t>
            </a:r>
            <a:endParaRPr sz="2000" dirty="0"/>
          </a:p>
        </p:txBody>
      </p:sp>
      <p:pic>
        <p:nvPicPr>
          <p:cNvPr id="17412" name="Picture 2"/>
          <p:cNvPicPr>
            <a:picLocks noChangeAspect="1"/>
          </p:cNvPicPr>
          <p:nvPr/>
        </p:nvPicPr>
        <p:blipFill>
          <a:blip r:embed="rId1"/>
          <a:srcRect l="28697" t="21570" r="29413" b="44427"/>
          <a:stretch>
            <a:fillRect/>
          </a:stretch>
        </p:blipFill>
        <p:spPr>
          <a:xfrm>
            <a:off x="4859338" y="815975"/>
            <a:ext cx="4119562" cy="5399088"/>
          </a:xfrm>
          <a:prstGeom prst="rect">
            <a:avLst/>
          </a:prstGeom>
          <a:noFill/>
          <a:ln w="9525">
            <a:noFill/>
          </a:ln>
        </p:spPr>
      </p:pic>
      <p:sp>
        <p:nvSpPr>
          <p:cNvPr id="17413" name="Ορθογώνιο 3"/>
          <p:cNvSpPr/>
          <p:nvPr/>
        </p:nvSpPr>
        <p:spPr>
          <a:xfrm>
            <a:off x="4859338" y="6280150"/>
            <a:ext cx="7705725" cy="261938"/>
          </a:xfrm>
          <a:prstGeom prst="rect">
            <a:avLst/>
          </a:prstGeom>
          <a:noFill/>
          <a:ln w="9525">
            <a:noFill/>
          </a:ln>
        </p:spPr>
        <p:txBody>
          <a:bodyPr>
            <a:spAutoFit/>
          </a:bodyPr>
          <a:p>
            <a:r>
              <a:rPr lang="fr-FR" altLang="x-none" sz="1100" i="1" dirty="0">
                <a:latin typeface="Calibri" panose="020F0502020204030204" pitchFamily="34" charset="0"/>
              </a:rPr>
              <a:t>Bulletin de la Société française d'histoire de la médecine, 1903, n° 02</a:t>
            </a:r>
            <a:endParaRPr sz="1100" i="1" dirty="0">
              <a:latin typeface="Calibri" panose="020F050202020403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Τίτλος 1"/>
          <p:cNvSpPr>
            <a:spLocks noGrp="1"/>
          </p:cNvSpPr>
          <p:nvPr>
            <p:ph type="title" hasCustomPrompt="1"/>
          </p:nvPr>
        </p:nvSpPr>
        <p:spPr>
          <a:ln/>
        </p:spPr>
        <p:txBody>
          <a:bodyPr vert="horz" wrap="square" lIns="91440" tIns="45720" rIns="91440" bIns="45720" anchor="ctr" anchorCtr="0"/>
          <a:p>
            <a:pPr eaLnBrk="1" hangingPunct="1"/>
            <a:endParaRPr dirty="0"/>
          </a:p>
        </p:txBody>
      </p:sp>
      <p:sp>
        <p:nvSpPr>
          <p:cNvPr id="18435" name="Θέση περιεχομένου 2"/>
          <p:cNvSpPr>
            <a:spLocks noGrp="1"/>
          </p:cNvSpPr>
          <p:nvPr>
            <p:ph idx="1" hasCustomPrompt="1"/>
          </p:nvPr>
        </p:nvSpPr>
        <p:spPr>
          <a:xfrm>
            <a:off x="395288" y="3644900"/>
            <a:ext cx="8291512" cy="2481263"/>
          </a:xfrm>
          <a:ln/>
        </p:spPr>
        <p:txBody>
          <a:bodyPr vert="horz" wrap="square" lIns="91440" tIns="45720" rIns="91440" bIns="45720" anchor="t" anchorCtr="0"/>
          <a:p>
            <a:pPr marL="0" indent="0" eaLnBrk="1" hangingPunct="1">
              <a:buNone/>
            </a:pPr>
            <a:r>
              <a:rPr sz="2000" dirty="0"/>
              <a:t>Έμβλημα του Ασκληπιού ήταν ο όφις, σύμβολο των χθόνιων θεών, που ερμηνεύτηκε με διάφορους τρόπους,</a:t>
            </a:r>
            <a:r>
              <a:rPr lang="en-US" altLang="x-none" sz="2000" dirty="0"/>
              <a:t> </a:t>
            </a:r>
            <a:r>
              <a:rPr sz="2000" dirty="0"/>
              <a:t>επικρατέστερη εκδοχή την </a:t>
            </a:r>
            <a:r>
              <a:rPr sz="2000" b="1" dirty="0"/>
              <a:t>ανανέωση και μακροβιότητα </a:t>
            </a:r>
            <a:r>
              <a:rPr sz="2000" dirty="0"/>
              <a:t>(σύμβολο περιοδικής ανανέωσης) και σύμφωνα με αυτή την ερμηνεία η ιατρική ως επιστήμη </a:t>
            </a:r>
            <a:r>
              <a:rPr sz="2000" b="1" dirty="0"/>
              <a:t>ανανεώνει και αναζωογονεί</a:t>
            </a:r>
            <a:r>
              <a:rPr sz="2000" dirty="0"/>
              <a:t> τους αρρώστους. </a:t>
            </a:r>
            <a:endParaRPr lang="en-US" altLang="x-none" sz="2000" dirty="0"/>
          </a:p>
          <a:p>
            <a:pPr marL="0" indent="0" eaLnBrk="1" hangingPunct="1">
              <a:buNone/>
            </a:pPr>
            <a:r>
              <a:rPr sz="2000" dirty="0"/>
              <a:t>Αντίστοιχα, συμβολισμό φέρει και η ράβδος ως </a:t>
            </a:r>
            <a:r>
              <a:rPr sz="2000" b="1" dirty="0"/>
              <a:t>στήριγμα</a:t>
            </a:r>
            <a:r>
              <a:rPr sz="2000" dirty="0"/>
              <a:t> (βακτηρία) κατά την άσκηση του ιατρικού επαγγέλματος. </a:t>
            </a:r>
            <a:endParaRPr sz="2000" dirty="0"/>
          </a:p>
        </p:txBody>
      </p:sp>
      <p:pic>
        <p:nvPicPr>
          <p:cNvPr id="18436" name="Picture 2"/>
          <p:cNvPicPr>
            <a:picLocks noChangeAspect="1"/>
          </p:cNvPicPr>
          <p:nvPr/>
        </p:nvPicPr>
        <p:blipFill>
          <a:blip r:embed="rId1"/>
          <a:srcRect t="6042" r="28278" b="67738"/>
          <a:stretch>
            <a:fillRect/>
          </a:stretch>
        </p:blipFill>
        <p:spPr>
          <a:xfrm>
            <a:off x="0" y="44450"/>
            <a:ext cx="6248400" cy="3200400"/>
          </a:xfrm>
          <a:prstGeom prst="rect">
            <a:avLst/>
          </a:prstGeom>
          <a:noFill/>
          <a:ln w="9525">
            <a:noFill/>
          </a:ln>
        </p:spPr>
      </p:pic>
      <p:pic>
        <p:nvPicPr>
          <p:cNvPr id="18437" name="Picture 3"/>
          <p:cNvPicPr>
            <a:picLocks noChangeAspect="1"/>
          </p:cNvPicPr>
          <p:nvPr/>
        </p:nvPicPr>
        <p:blipFill>
          <a:blip r:embed="rId1"/>
          <a:srcRect l="32440" t="46855" r="37852" b="11990"/>
          <a:stretch>
            <a:fillRect/>
          </a:stretch>
        </p:blipFill>
        <p:spPr>
          <a:xfrm>
            <a:off x="6588125" y="0"/>
            <a:ext cx="1849438" cy="3587750"/>
          </a:xfrm>
          <a:prstGeom prst="rect">
            <a:avLst/>
          </a:prstGeom>
          <a:noFill/>
          <a:ln w="9525">
            <a:noFill/>
          </a:ln>
        </p:spPr>
      </p:pic>
      <p:sp>
        <p:nvSpPr>
          <p:cNvPr id="18438" name="Ορθογώνιο 3"/>
          <p:cNvSpPr/>
          <p:nvPr/>
        </p:nvSpPr>
        <p:spPr>
          <a:xfrm>
            <a:off x="9525" y="2936875"/>
            <a:ext cx="2016125" cy="260350"/>
          </a:xfrm>
          <a:prstGeom prst="rect">
            <a:avLst/>
          </a:prstGeom>
          <a:noFill/>
          <a:ln w="9525">
            <a:noFill/>
          </a:ln>
        </p:spPr>
        <p:txBody>
          <a:bodyPr>
            <a:spAutoFit/>
          </a:bodyPr>
          <a:p>
            <a:pPr algn="ctr"/>
            <a:r>
              <a:rPr lang="en-US" altLang="x-none" sz="1100" dirty="0">
                <a:latin typeface="Calibri" panose="020F0502020204030204" pitchFamily="34" charset="0"/>
              </a:rPr>
              <a:t>Revue du médecin, 1929-1930</a:t>
            </a:r>
            <a:endParaRPr lang="en-US" altLang="x-none" sz="1100" dirty="0">
              <a:latin typeface="Calibri" panose="020F050202020403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1 - Τίτλος"/>
          <p:cNvSpPr>
            <a:spLocks noGrp="1"/>
          </p:cNvSpPr>
          <p:nvPr>
            <p:ph type="title" hasCustomPrompt="1"/>
          </p:nvPr>
        </p:nvSpPr>
        <p:spPr>
          <a:xfrm>
            <a:off x="539750" y="61913"/>
            <a:ext cx="8229600" cy="1143000"/>
          </a:xfrm>
          <a:ln/>
        </p:spPr>
        <p:txBody>
          <a:bodyPr vert="horz" wrap="square" lIns="91440" tIns="45720" rIns="91440" bIns="45720" anchor="ctr" anchorCtr="0"/>
          <a:p>
            <a:pPr eaLnBrk="1" hangingPunct="1"/>
            <a:r>
              <a:rPr sz="2400" dirty="0"/>
              <a:t>Ασκληπιείο της Κω</a:t>
            </a:r>
            <a:endParaRPr sz="2400" dirty="0"/>
          </a:p>
        </p:txBody>
      </p:sp>
      <p:sp>
        <p:nvSpPr>
          <p:cNvPr id="19459" name="2 - Θέση περιεχομένου"/>
          <p:cNvSpPr>
            <a:spLocks noGrp="1"/>
          </p:cNvSpPr>
          <p:nvPr>
            <p:ph idx="1" hasCustomPrompt="1"/>
          </p:nvPr>
        </p:nvSpPr>
        <p:spPr>
          <a:xfrm>
            <a:off x="250825" y="5365750"/>
            <a:ext cx="8785225" cy="1368425"/>
          </a:xfrm>
          <a:ln/>
        </p:spPr>
        <p:txBody>
          <a:bodyPr vert="horz" wrap="square" lIns="91440" tIns="45720" rIns="91440" bIns="45720" anchor="t" anchorCtr="0"/>
          <a:p>
            <a:pPr marL="0" indent="0" eaLnBrk="1" hangingPunct="1">
              <a:buNone/>
            </a:pPr>
            <a:r>
              <a:rPr sz="1600" dirty="0"/>
              <a:t>Η θεραπεία στα Ασκληπιεία είχε τελετουργικό και μυσταγωγικό χαρακτήρα και ενώ η παρουσία του δασκάλου του Ασκληπιού, κένταυρου Χείρωνα φαίνεται να προσδιόριζε την μετάβαση από τη μαγική στην πρακτική θεραπευτική τεχνική, η λατρεία του Ασκληπιού προσέδωσε στην ιατρική θεουργικό χαρακτήρα, κάνοντας λόγο από τους μελετητές για μια οπισθοδρόμηση στην εξελικτική πορεία της ιατρικής ενώ κατά άλλους φαίνεται πως έδωσε ώθηση στην άσκηση της εμπειρικής-πρακτικής θεραπευτικής. Αξίζει να σημειωθεί πως τα Ασκληπιεία δεν δέχονταν εγκύους και βαριά πάσχοντες. </a:t>
            </a:r>
            <a:endParaRPr sz="1600" dirty="0"/>
          </a:p>
        </p:txBody>
      </p:sp>
      <p:pic>
        <p:nvPicPr>
          <p:cNvPr id="19460" name="Picture 4" descr="Image result for ασκληπιείο κως"/>
          <p:cNvPicPr>
            <a:picLocks noChangeAspect="1"/>
          </p:cNvPicPr>
          <p:nvPr/>
        </p:nvPicPr>
        <p:blipFill>
          <a:blip r:embed="rId1"/>
          <a:stretch>
            <a:fillRect/>
          </a:stretch>
        </p:blipFill>
        <p:spPr>
          <a:xfrm>
            <a:off x="2627313" y="2339975"/>
            <a:ext cx="4191000" cy="3025775"/>
          </a:xfrm>
          <a:prstGeom prst="rect">
            <a:avLst/>
          </a:prstGeom>
          <a:noFill/>
          <a:ln w="9525">
            <a:noFill/>
          </a:ln>
        </p:spPr>
      </p:pic>
      <p:pic>
        <p:nvPicPr>
          <p:cNvPr id="19461" name="Picture 6"/>
          <p:cNvPicPr>
            <a:picLocks noChangeAspect="1"/>
          </p:cNvPicPr>
          <p:nvPr/>
        </p:nvPicPr>
        <p:blipFill>
          <a:blip r:embed="rId2"/>
          <a:stretch>
            <a:fillRect/>
          </a:stretch>
        </p:blipFill>
        <p:spPr>
          <a:xfrm>
            <a:off x="468313" y="841375"/>
            <a:ext cx="7956550" cy="1450975"/>
          </a:xfrm>
          <a:prstGeom prst="rect">
            <a:avLst/>
          </a:prstGeom>
          <a:noFill/>
          <a:ln w="9525">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Θέση περιεχομένου 2"/>
          <p:cNvSpPr>
            <a:spLocks noGrp="1"/>
          </p:cNvSpPr>
          <p:nvPr>
            <p:ph idx="1" hasCustomPrompt="1"/>
          </p:nvPr>
        </p:nvSpPr>
        <p:spPr>
          <a:xfrm>
            <a:off x="179388" y="3068638"/>
            <a:ext cx="8734425" cy="3313112"/>
          </a:xfrm>
          <a:ln/>
        </p:spPr>
        <p:txBody>
          <a:bodyPr vert="horz" wrap="square" lIns="91440" tIns="45720" rIns="91440" bIns="45720" anchor="t" anchorCtr="0"/>
          <a:p>
            <a:pPr marL="0" indent="0">
              <a:buNone/>
            </a:pPr>
            <a:r>
              <a:rPr sz="1800" dirty="0"/>
              <a:t>Με την άφιξη του ασθενή στο Ασκληπιείο, ξεκινούσε η </a:t>
            </a:r>
            <a:r>
              <a:rPr sz="1800" b="1" dirty="0"/>
              <a:t>αποκαθαρκτική</a:t>
            </a:r>
            <a:r>
              <a:rPr sz="1800" dirty="0"/>
              <a:t> θεραπεία που περιελάμβανε </a:t>
            </a:r>
            <a:r>
              <a:rPr sz="1800" b="1" dirty="0"/>
              <a:t>λουτρά, νηστεία </a:t>
            </a:r>
            <a:r>
              <a:rPr sz="1800" dirty="0"/>
              <a:t>και έπειτα οδηγούταν στον προαύλιο του ναού για να </a:t>
            </a:r>
            <a:r>
              <a:rPr sz="1800" b="1" dirty="0"/>
              <a:t>προσευχηθεί </a:t>
            </a:r>
            <a:r>
              <a:rPr sz="1800" dirty="0"/>
              <a:t>και να προσφέρει </a:t>
            </a:r>
            <a:r>
              <a:rPr sz="1800" b="1" dirty="0"/>
              <a:t>θυσία στον Ασκληπιό</a:t>
            </a:r>
            <a:r>
              <a:rPr sz="1800" dirty="0"/>
              <a:t>. Έπειτα ακολουθούσε η </a:t>
            </a:r>
            <a:r>
              <a:rPr sz="1800" b="1" dirty="0"/>
              <a:t>κύρια θεραπεία με την πρακτική της εγκοίμησης</a:t>
            </a:r>
            <a:r>
              <a:rPr sz="1800" dirty="0"/>
              <a:t> του ασθενή σε ειδικό χώρο του Ασκληπιείου, </a:t>
            </a:r>
            <a:r>
              <a:rPr sz="1800" b="1" dirty="0"/>
              <a:t>το Άβατο ή Εγκοιμητήριο</a:t>
            </a:r>
            <a:r>
              <a:rPr sz="1800" dirty="0"/>
              <a:t>. Πριν την εγκοίμηση  ο ασθενής λάμβανε ποτό με </a:t>
            </a:r>
            <a:r>
              <a:rPr sz="1800" b="1" dirty="0"/>
              <a:t>παραισθησιογόνες ουσίες </a:t>
            </a:r>
            <a:r>
              <a:rPr sz="1800" dirty="0"/>
              <a:t>(όπιο, μανδραγόρας)  και κατά την διάρκεια του ύπνου, ο πρωθιερέας του ψιθύριζε τη διάγνωση και την θεραπεία του νοσήματός του. </a:t>
            </a:r>
            <a:r>
              <a:rPr sz="1800" b="1" dirty="0"/>
              <a:t>Κατά την διάρκεια της εγκοίμησης, διενεργούνταν και μικροεπεμβάσεις</a:t>
            </a:r>
            <a:r>
              <a:rPr sz="1800" dirty="0"/>
              <a:t> (εξαγωγή βέλους, τρυπανισμοί, διάνοιξη αποστημάτων).  Την επομένη το πρωί, ο ασθενής διηγούταν το όνειρό του στους ιερείς και εκείνοι με την σειρά τους, του πρότειναν την κατάλληλη φαρμακευτική αγωγή. Εκτός όμως της εγκοίμησης, </a:t>
            </a:r>
            <a:r>
              <a:rPr sz="1800" b="1" dirty="0"/>
              <a:t>οι ασθενείς, στα πλαίσια μιας ολιστικής αγωγής, ακολουθούσαν  ψυχαγωγία </a:t>
            </a:r>
            <a:r>
              <a:rPr sz="1800" dirty="0"/>
              <a:t>(στα Ασκληπιεία υπήρχαν θέατρα και στάδια), </a:t>
            </a:r>
            <a:r>
              <a:rPr sz="1800" b="1" dirty="0"/>
              <a:t>φυσιοθεραπεία, γυμναστική</a:t>
            </a:r>
            <a:r>
              <a:rPr sz="1800" dirty="0"/>
              <a:t>, </a:t>
            </a:r>
            <a:r>
              <a:rPr sz="1800" b="1" dirty="0"/>
              <a:t>λουτροθεραπεία και ψυχοθεραπεία</a:t>
            </a:r>
            <a:r>
              <a:rPr sz="1800" dirty="0"/>
              <a:t>.</a:t>
            </a:r>
            <a:endParaRPr sz="1800" dirty="0"/>
          </a:p>
        </p:txBody>
      </p:sp>
      <p:pic>
        <p:nvPicPr>
          <p:cNvPr id="20483" name="Picture 6" descr="http://www.greek-language.gr/digitalResources/files/image/history/art/texn_8.2.3_321.jpg"/>
          <p:cNvPicPr>
            <a:picLocks noChangeAspect="1"/>
          </p:cNvPicPr>
          <p:nvPr/>
        </p:nvPicPr>
        <p:blipFill>
          <a:blip r:embed="rId1"/>
          <a:stretch>
            <a:fillRect/>
          </a:stretch>
        </p:blipFill>
        <p:spPr>
          <a:xfrm>
            <a:off x="1908175" y="0"/>
            <a:ext cx="5519738" cy="2843213"/>
          </a:xfrm>
          <a:prstGeom prst="rect">
            <a:avLst/>
          </a:prstGeom>
          <a:noFill/>
          <a:ln w="9525">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Τίτλος 1"/>
          <p:cNvSpPr>
            <a:spLocks noGrp="1"/>
          </p:cNvSpPr>
          <p:nvPr>
            <p:ph type="title" hasCustomPrompt="1"/>
          </p:nvPr>
        </p:nvSpPr>
        <p:spPr>
          <a:ln/>
        </p:spPr>
        <p:txBody>
          <a:bodyPr vert="horz" wrap="square" lIns="91440" tIns="45720" rIns="91440" bIns="45720" anchor="ctr" anchorCtr="0"/>
          <a:p>
            <a:pPr eaLnBrk="1" hangingPunct="1"/>
            <a:endParaRPr dirty="0"/>
          </a:p>
        </p:txBody>
      </p:sp>
      <p:pic>
        <p:nvPicPr>
          <p:cNvPr id="21507" name="Picture 2"/>
          <p:cNvPicPr>
            <a:picLocks noChangeAspect="1"/>
          </p:cNvPicPr>
          <p:nvPr/>
        </p:nvPicPr>
        <p:blipFill>
          <a:blip r:embed="rId1"/>
          <a:stretch>
            <a:fillRect/>
          </a:stretch>
        </p:blipFill>
        <p:spPr>
          <a:xfrm>
            <a:off x="2268538" y="-315912"/>
            <a:ext cx="4841875" cy="7937500"/>
          </a:xfrm>
          <a:prstGeom prst="rect">
            <a:avLst/>
          </a:prstGeom>
          <a:noFill/>
          <a:ln w="9525">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5 - Θέση κειμένου"/>
          <p:cNvSpPr>
            <a:spLocks noGrp="1"/>
          </p:cNvSpPr>
          <p:nvPr>
            <p:ph type="body" idx="1" hasCustomPrompt="1"/>
          </p:nvPr>
        </p:nvSpPr>
        <p:spPr>
          <a:xfrm>
            <a:off x="441325" y="115888"/>
            <a:ext cx="4040188" cy="685800"/>
          </a:xfrm>
          <a:ln/>
        </p:spPr>
        <p:txBody>
          <a:bodyPr vert="horz" wrap="square" lIns="91440" tIns="45720" rIns="91440" bIns="45720" anchor="b" anchorCtr="0"/>
          <a:p>
            <a:pPr algn="ctr" eaLnBrk="1" hangingPunct="1"/>
            <a:r>
              <a:rPr kern="1200" dirty="0">
                <a:latin typeface="+mn-lt"/>
                <a:ea typeface="+mn-ea"/>
                <a:cs typeface="+mn-cs"/>
              </a:rPr>
              <a:t>Ασκληπιείο της Λισσού</a:t>
            </a:r>
            <a:endParaRPr kern="1200" dirty="0">
              <a:latin typeface="+mn-lt"/>
              <a:ea typeface="+mn-ea"/>
              <a:cs typeface="+mn-cs"/>
            </a:endParaRPr>
          </a:p>
        </p:txBody>
      </p:sp>
      <p:sp>
        <p:nvSpPr>
          <p:cNvPr id="22531" name="7 - Θέση κειμένου"/>
          <p:cNvSpPr>
            <a:spLocks noGrp="1"/>
          </p:cNvSpPr>
          <p:nvPr>
            <p:ph type="body" sz="quarter" idx="3" hasCustomPrompt="1"/>
          </p:nvPr>
        </p:nvSpPr>
        <p:spPr>
          <a:xfrm>
            <a:off x="4643438" y="115888"/>
            <a:ext cx="4041775" cy="685800"/>
          </a:xfrm>
          <a:ln/>
        </p:spPr>
        <p:txBody>
          <a:bodyPr vert="horz" wrap="square" lIns="91440" tIns="45720" rIns="91440" bIns="45720" anchor="b" anchorCtr="0"/>
          <a:p>
            <a:pPr algn="ctr" eaLnBrk="1" hangingPunct="1">
              <a:buClrTx/>
              <a:buSzTx/>
            </a:pPr>
            <a:r>
              <a:rPr kern="1200" dirty="0">
                <a:latin typeface="+mn-lt"/>
                <a:ea typeface="+mn-ea"/>
                <a:cs typeface="+mn-cs"/>
              </a:rPr>
              <a:t>Ασκληπιείο της Λεβήνας</a:t>
            </a:r>
            <a:endParaRPr kern="1200" dirty="0">
              <a:latin typeface="+mn-lt"/>
              <a:ea typeface="+mn-ea"/>
              <a:cs typeface="+mn-cs"/>
            </a:endParaRPr>
          </a:p>
        </p:txBody>
      </p:sp>
      <p:sp>
        <p:nvSpPr>
          <p:cNvPr id="22532" name="8 - Θέση περιεχομένου"/>
          <p:cNvSpPr>
            <a:spLocks noGrp="1"/>
          </p:cNvSpPr>
          <p:nvPr>
            <p:ph sz="quarter" idx="4" hasCustomPrompt="1"/>
          </p:nvPr>
        </p:nvSpPr>
        <p:spPr>
          <a:xfrm>
            <a:off x="280988" y="4724400"/>
            <a:ext cx="8929687" cy="1441450"/>
          </a:xfrm>
          <a:ln/>
        </p:spPr>
        <p:txBody>
          <a:bodyPr vert="horz" wrap="square" lIns="91440" tIns="45720" rIns="91440" bIns="45720" anchor="t" anchorCtr="0"/>
          <a:p>
            <a:pPr marL="0" indent="0">
              <a:buClrTx/>
              <a:buSzTx/>
              <a:buFont typeface="Arial" panose="020B0604020202020204" pitchFamily="34" charset="0"/>
              <a:buNone/>
            </a:pPr>
            <a:r>
              <a:rPr sz="2000" kern="1200" dirty="0">
                <a:latin typeface="+mn-lt"/>
                <a:ea typeface="+mn-ea"/>
                <a:cs typeface="+mn-cs"/>
              </a:rPr>
              <a:t>χρήση της σικύας (βεντούζα) για την αντιμετώπιση στειρότητας και χρήση ελαίου μολόχης, φυτό που απαντάται στη χλωρίδα  της Κρήτης με την ονομασία Malca Cretica για τη θεραπεία δυσίατου έλκους δακτύλου. Μέσω της εγκοίμησης αναφέρεται θεραπεία ισχυαλγίας, στομαχικού πόνου, αποκατάσταση της όρασης σε ασθενή που έπασχε από αμοφοτερόπλευρο τύφλωση, θεραπεία φυματίωσης  κ.ά </a:t>
            </a:r>
            <a:endParaRPr sz="2000" kern="1200" dirty="0">
              <a:latin typeface="+mn-lt"/>
              <a:ea typeface="+mn-ea"/>
              <a:cs typeface="+mn-cs"/>
            </a:endParaRPr>
          </a:p>
        </p:txBody>
      </p:sp>
      <p:pic>
        <p:nvPicPr>
          <p:cNvPr id="22533" name="Picture 2" descr="Image result for Î±ÏÎºÎ»Î·ÏÎ¹ÎµÎ¹Î¿ Î»Î¹ÏÏÎ¿Ï"/>
          <p:cNvPicPr>
            <a:picLocks noChangeAspect="1"/>
          </p:cNvPicPr>
          <p:nvPr/>
        </p:nvPicPr>
        <p:blipFill>
          <a:blip r:embed="rId1"/>
          <a:stretch>
            <a:fillRect/>
          </a:stretch>
        </p:blipFill>
        <p:spPr>
          <a:xfrm>
            <a:off x="-93662" y="947738"/>
            <a:ext cx="4702175" cy="3687762"/>
          </a:xfrm>
          <a:prstGeom prst="rect">
            <a:avLst/>
          </a:prstGeom>
          <a:noFill/>
          <a:ln w="9525">
            <a:noFill/>
          </a:ln>
        </p:spPr>
      </p:pic>
      <p:pic>
        <p:nvPicPr>
          <p:cNvPr id="22534" name="Picture 4" descr="https://upload.wikimedia.org/wikipedia/commons/thumb/4/41/Leben_Asklepios-Heiligtum_03.jpg/800px-Leben_Asklepios-Heiligtum_03.jpg"/>
          <p:cNvPicPr>
            <a:picLocks noChangeAspect="1"/>
          </p:cNvPicPr>
          <p:nvPr/>
        </p:nvPicPr>
        <p:blipFill>
          <a:blip r:embed="rId2"/>
          <a:stretch>
            <a:fillRect/>
          </a:stretch>
        </p:blipFill>
        <p:spPr>
          <a:xfrm>
            <a:off x="4643438" y="912813"/>
            <a:ext cx="4572000" cy="3429000"/>
          </a:xfrm>
          <a:prstGeom prst="rect">
            <a:avLst/>
          </a:prstGeom>
          <a:noFill/>
          <a:ln w="9525">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Θέση περιεχομένου 2"/>
          <p:cNvSpPr>
            <a:spLocks noGrp="1"/>
          </p:cNvSpPr>
          <p:nvPr>
            <p:ph idx="1" hasCustomPrompt="1"/>
          </p:nvPr>
        </p:nvSpPr>
        <p:spPr>
          <a:xfrm>
            <a:off x="323850" y="4652963"/>
            <a:ext cx="8280400" cy="2205037"/>
          </a:xfrm>
          <a:ln/>
        </p:spPr>
        <p:txBody>
          <a:bodyPr vert="horz" wrap="square" lIns="91440" tIns="45720" rIns="91440" bIns="45720" anchor="t" anchorCtr="0"/>
          <a:p>
            <a:pPr eaLnBrk="1" hangingPunct="1"/>
            <a:r>
              <a:rPr sz="2000" dirty="0"/>
              <a:t>Μετά το τέλος της αγωγής ο ασθενής έπρεπε να καταβάλει τα  ίατρα στον ναό ενώ αρκετοί αφιέρωναν αναθήματα (τύπια) με αναπαράσταση του πάσχοντος μέλους (αντίστοιχα με τα σημερινά τάματα-αφιερώματα)</a:t>
            </a:r>
            <a:endParaRPr sz="2000" dirty="0"/>
          </a:p>
        </p:txBody>
      </p:sp>
      <p:pic>
        <p:nvPicPr>
          <p:cNvPr id="23555" name="Picture 2"/>
          <p:cNvPicPr>
            <a:picLocks noChangeAspect="1"/>
          </p:cNvPicPr>
          <p:nvPr/>
        </p:nvPicPr>
        <p:blipFill>
          <a:blip r:embed="rId1"/>
          <a:srcRect l="8308" t="7748" r="9885" b="7964"/>
          <a:stretch>
            <a:fillRect/>
          </a:stretch>
        </p:blipFill>
        <p:spPr>
          <a:xfrm>
            <a:off x="1298575" y="550863"/>
            <a:ext cx="2190750" cy="3854450"/>
          </a:xfrm>
          <a:prstGeom prst="rect">
            <a:avLst/>
          </a:prstGeom>
          <a:noFill/>
          <a:ln w="9525">
            <a:noFill/>
          </a:ln>
        </p:spPr>
      </p:pic>
      <p:sp>
        <p:nvSpPr>
          <p:cNvPr id="23556" name="Ορθογώνιο 3"/>
          <p:cNvSpPr/>
          <p:nvPr/>
        </p:nvSpPr>
        <p:spPr>
          <a:xfrm>
            <a:off x="107950" y="82550"/>
            <a:ext cx="4572000" cy="523875"/>
          </a:xfrm>
          <a:prstGeom prst="rect">
            <a:avLst/>
          </a:prstGeom>
          <a:noFill/>
          <a:ln w="9525">
            <a:noFill/>
          </a:ln>
        </p:spPr>
        <p:txBody>
          <a:bodyPr>
            <a:spAutoFit/>
          </a:bodyPr>
          <a:p>
            <a:r>
              <a:rPr sz="1400" i="1" dirty="0">
                <a:latin typeface="Calibri" panose="020F0502020204030204" pitchFamily="34" charset="0"/>
              </a:rPr>
              <a:t>Μαρμάρινο αναθηματικό ανάγλυφο από τη Μήλο, 150-200 μ.Χ., Λονδίνο, Βρετανικό Μουσείο. </a:t>
            </a:r>
            <a:endParaRPr sz="1400" i="1" dirty="0">
              <a:latin typeface="Calibri" panose="020F0502020204030204" pitchFamily="34" charset="0"/>
            </a:endParaRPr>
          </a:p>
        </p:txBody>
      </p:sp>
      <p:pic>
        <p:nvPicPr>
          <p:cNvPr id="23557" name="Picture 3"/>
          <p:cNvPicPr>
            <a:picLocks noChangeAspect="1"/>
          </p:cNvPicPr>
          <p:nvPr/>
        </p:nvPicPr>
        <p:blipFill>
          <a:blip r:embed="rId2"/>
          <a:srcRect l="30724" t="14911" r="39999" b="10365"/>
          <a:stretch>
            <a:fillRect/>
          </a:stretch>
        </p:blipFill>
        <p:spPr>
          <a:xfrm>
            <a:off x="4067175" y="641350"/>
            <a:ext cx="1450975" cy="3700463"/>
          </a:xfrm>
          <a:prstGeom prst="rect">
            <a:avLst/>
          </a:prstGeom>
          <a:noFill/>
          <a:ln w="9525">
            <a:noFill/>
          </a:ln>
        </p:spPr>
      </p:pic>
      <p:pic>
        <p:nvPicPr>
          <p:cNvPr id="23558" name="Picture 4"/>
          <p:cNvPicPr>
            <a:picLocks noChangeAspect="1"/>
          </p:cNvPicPr>
          <p:nvPr/>
        </p:nvPicPr>
        <p:blipFill>
          <a:blip r:embed="rId3"/>
          <a:stretch>
            <a:fillRect/>
          </a:stretch>
        </p:blipFill>
        <p:spPr>
          <a:xfrm>
            <a:off x="5795963" y="1314450"/>
            <a:ext cx="3140075" cy="2352675"/>
          </a:xfrm>
          <a:prstGeom prst="rect">
            <a:avLst/>
          </a:prstGeom>
          <a:noFill/>
          <a:ln w="9525">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8" name="Θέση περιεχομένου 2"/>
          <p:cNvSpPr>
            <a:spLocks noGrp="1"/>
          </p:cNvSpPr>
          <p:nvPr>
            <p:ph idx="1" hasCustomPrompt="1"/>
          </p:nvPr>
        </p:nvSpPr>
        <p:spPr>
          <a:xfrm>
            <a:off x="323850" y="260350"/>
            <a:ext cx="8424863" cy="2232025"/>
          </a:xfrm>
          <a:ln/>
        </p:spPr>
        <p:txBody>
          <a:bodyPr vert="horz" wrap="square" lIns="91440" tIns="45720" rIns="91440" bIns="45720" anchor="t" anchorCtr="0"/>
          <a:p>
            <a:r>
              <a:rPr sz="1800" dirty="0"/>
              <a:t>Οι πολύ-λειτουργικοί χώροι, η αρχιτεκτονική των ναών και το φυσικό περιβάλλον συνέβαλλαν στην επίτευξη ψυχικής ηρεμίας και αισιοδοξίας των ασθενών, σημαντικές για την ταχεία αποκατάσταση των πασχόντων. Όπως προκύπτει τα Ασκληπιεία υιοθέτησαν μια </a:t>
            </a:r>
            <a:r>
              <a:rPr sz="1800" b="1" dirty="0"/>
              <a:t>ολιστική προσέγγιση </a:t>
            </a:r>
            <a:r>
              <a:rPr sz="1800" dirty="0"/>
              <a:t>της θεραπείας, αναγνωρίζοντας τη </a:t>
            </a:r>
            <a:r>
              <a:rPr sz="1800" b="1" dirty="0"/>
              <a:t>σημασία των ψυχολογικών και συναισθηματικών παραγόντων στη διαδικασία επιτυχούς θεραπείας και στην ενεργοποίηση των εγγενών μηχανισμών του ανθρώπινου οργανισμού</a:t>
            </a:r>
            <a:r>
              <a:rPr sz="1800" dirty="0"/>
              <a:t>. </a:t>
            </a:r>
            <a:endParaRPr sz="1800" dirty="0"/>
          </a:p>
          <a:p>
            <a:r>
              <a:rPr sz="1800" dirty="0"/>
              <a:t>Σήμερα μπορούν να παρομοιασθούν με κέντρα αποκατάστασης ή σανατόρια ενώ θα μπορούσαν να αποτελέσουν το ιδανικό νοσηλευτικό ίδρυμα του μέλλοντος</a:t>
            </a:r>
            <a:endParaRPr sz="1800" dirty="0"/>
          </a:p>
        </p:txBody>
      </p:sp>
      <p:pic>
        <p:nvPicPr>
          <p:cNvPr id="24579" name="Picture 2"/>
          <p:cNvPicPr>
            <a:picLocks noChangeAspect="1"/>
          </p:cNvPicPr>
          <p:nvPr/>
        </p:nvPicPr>
        <p:blipFill>
          <a:blip r:embed="rId1"/>
          <a:srcRect t="6096"/>
          <a:stretch>
            <a:fillRect/>
          </a:stretch>
        </p:blipFill>
        <p:spPr>
          <a:xfrm>
            <a:off x="9525" y="3213100"/>
            <a:ext cx="3900488" cy="2747963"/>
          </a:xfrm>
          <a:prstGeom prst="rect">
            <a:avLst/>
          </a:prstGeom>
          <a:noFill/>
          <a:ln w="9525">
            <a:noFill/>
          </a:ln>
        </p:spPr>
      </p:pic>
      <p:pic>
        <p:nvPicPr>
          <p:cNvPr id="24580" name="Picture 3"/>
          <p:cNvPicPr>
            <a:picLocks noChangeAspect="1"/>
          </p:cNvPicPr>
          <p:nvPr/>
        </p:nvPicPr>
        <p:blipFill>
          <a:blip r:embed="rId2"/>
          <a:stretch>
            <a:fillRect/>
          </a:stretch>
        </p:blipFill>
        <p:spPr>
          <a:xfrm>
            <a:off x="4025900" y="3586163"/>
            <a:ext cx="5067300" cy="2000250"/>
          </a:xfrm>
          <a:prstGeom prst="rect">
            <a:avLst/>
          </a:prstGeom>
          <a:noFill/>
          <a:ln w="9525">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Θέση περιεχομένου 2"/>
          <p:cNvSpPr>
            <a:spLocks noGrp="1"/>
          </p:cNvSpPr>
          <p:nvPr>
            <p:ph idx="1" hasCustomPrompt="1"/>
          </p:nvPr>
        </p:nvSpPr>
        <p:spPr>
          <a:xfrm>
            <a:off x="323850" y="549275"/>
            <a:ext cx="8569325" cy="5576888"/>
          </a:xfrm>
          <a:ln/>
        </p:spPr>
        <p:txBody>
          <a:bodyPr vert="horz" wrap="square" lIns="91440" tIns="45720" rIns="91440" bIns="45720" anchor="t" anchorCtr="0"/>
          <a:p>
            <a:pPr eaLnBrk="1" hangingPunct="1"/>
            <a:r>
              <a:rPr sz="2000" dirty="0"/>
              <a:t>Ο 5ος π.Χ. αι, αποτελεί την περίοδο που ο ελληνικός πολιτισμός φτάνει στο απόγειο της ακμής του (χρυσός αιώνας) και συμπίπτει με την άνθηση της Ελληνικής Ιατρικής και την παρουσία του Ιπποκράτη (460-377 π.Χ.), θεμελιωτή της ορθολογικής ιατρικής. </a:t>
            </a:r>
            <a:endParaRPr sz="2000" dirty="0"/>
          </a:p>
        </p:txBody>
      </p:sp>
      <p:pic>
        <p:nvPicPr>
          <p:cNvPr id="25603" name="Picture 3"/>
          <p:cNvPicPr>
            <a:picLocks noChangeAspect="1"/>
          </p:cNvPicPr>
          <p:nvPr/>
        </p:nvPicPr>
        <p:blipFill>
          <a:blip r:embed="rId1"/>
          <a:stretch>
            <a:fillRect/>
          </a:stretch>
        </p:blipFill>
        <p:spPr>
          <a:xfrm>
            <a:off x="827088" y="2349500"/>
            <a:ext cx="7877175" cy="4257675"/>
          </a:xfrm>
          <a:prstGeom prst="rect">
            <a:avLst/>
          </a:prstGeom>
          <a:noFill/>
          <a:ln w="9525">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1 - Τίτλος"/>
          <p:cNvSpPr>
            <a:spLocks noGrp="1"/>
          </p:cNvSpPr>
          <p:nvPr>
            <p:ph type="title" hasCustomPrompt="1"/>
          </p:nvPr>
        </p:nvSpPr>
        <p:spPr>
          <a:ln/>
        </p:spPr>
        <p:txBody>
          <a:bodyPr vert="horz" wrap="square" lIns="91440" tIns="45720" rIns="91440" bIns="45720" anchor="ctr" anchorCtr="0"/>
          <a:p>
            <a:endParaRPr dirty="0"/>
          </a:p>
        </p:txBody>
      </p:sp>
      <p:sp>
        <p:nvSpPr>
          <p:cNvPr id="26627" name="2 - Θέση περιεχομένου"/>
          <p:cNvSpPr>
            <a:spLocks noGrp="1"/>
          </p:cNvSpPr>
          <p:nvPr>
            <p:ph idx="1" hasCustomPrompt="1"/>
          </p:nvPr>
        </p:nvSpPr>
        <p:spPr>
          <a:ln/>
        </p:spPr>
        <p:txBody>
          <a:bodyPr vert="horz" wrap="square" lIns="91440" tIns="45720" rIns="91440" bIns="45720" anchor="t" anchorCtr="0"/>
          <a:p>
            <a:endParaRPr dirty="0"/>
          </a:p>
        </p:txBody>
      </p:sp>
      <p:pic>
        <p:nvPicPr>
          <p:cNvPr id="26628" name="Picture 4" descr="http://tomblackson.com/Ancient/grkmap2.jpg"/>
          <p:cNvPicPr>
            <a:picLocks noChangeAspect="1"/>
          </p:cNvPicPr>
          <p:nvPr/>
        </p:nvPicPr>
        <p:blipFill>
          <a:blip r:embed="rId1"/>
          <a:stretch>
            <a:fillRect/>
          </a:stretch>
        </p:blipFill>
        <p:spPr>
          <a:xfrm>
            <a:off x="928688" y="1643063"/>
            <a:ext cx="7315200" cy="4121150"/>
          </a:xfrm>
          <a:prstGeom prst="rect">
            <a:avLst/>
          </a:prstGeom>
          <a:noFill/>
          <a:ln w="9525">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1 - Τίτλος"/>
          <p:cNvSpPr>
            <a:spLocks noGrp="1"/>
          </p:cNvSpPr>
          <p:nvPr>
            <p:ph type="title" hasCustomPrompt="1"/>
          </p:nvPr>
        </p:nvSpPr>
        <p:spPr>
          <a:xfrm>
            <a:off x="500063" y="428625"/>
            <a:ext cx="8229600" cy="1143000"/>
          </a:xfrm>
        </p:spPr>
        <p:txBody>
          <a:bodyPr vert="horz" wrap="square" lIns="91440" tIns="45720" rIns="91440" bIns="45720" numCol="1" anchor="ctr" anchorCtr="0" compatLnSpc="1"/>
          <a:p>
            <a:pPr>
              <a:buNone/>
            </a:pPr>
            <a:r>
              <a:rPr sz="3200" dirty="0"/>
              <a:t>Προσωκρατικοί φιλόσοφοι</a:t>
            </a:r>
            <a:br>
              <a:rPr sz="3200" dirty="0"/>
            </a:br>
            <a:r>
              <a:rPr sz="3200" i="1" dirty="0"/>
              <a:t>6</a:t>
            </a:r>
            <a:r>
              <a:rPr sz="3200" i="1" baseline="30000" dirty="0"/>
              <a:t>ος</a:t>
            </a:r>
            <a:r>
              <a:rPr sz="3200" i="1" dirty="0"/>
              <a:t> π.Χ. αι: επιστήμη και φιλοσοφία</a:t>
            </a:r>
            <a:br>
              <a:rPr sz="4000" i="1" dirty="0"/>
            </a:br>
            <a:endParaRPr sz="4000" i="1" dirty="0"/>
          </a:p>
        </p:txBody>
      </p:sp>
      <p:sp>
        <p:nvSpPr>
          <p:cNvPr id="27651" name="2 - Θέση περιεχομένου"/>
          <p:cNvSpPr>
            <a:spLocks noGrp="1"/>
          </p:cNvSpPr>
          <p:nvPr>
            <p:ph idx="1" hasCustomPrompt="1"/>
          </p:nvPr>
        </p:nvSpPr>
        <p:spPr>
          <a:xfrm>
            <a:off x="457200" y="1600200"/>
            <a:ext cx="8229600" cy="5043488"/>
          </a:xfrm>
          <a:ln/>
        </p:spPr>
        <p:txBody>
          <a:bodyPr vert="horz" wrap="square" lIns="91440" tIns="45720" rIns="91440" bIns="45720" anchor="t" anchorCtr="0"/>
          <a:p>
            <a:r>
              <a:rPr dirty="0"/>
              <a:t>Σχολή της Ιωνίας</a:t>
            </a:r>
            <a:endParaRPr dirty="0"/>
          </a:p>
          <a:p>
            <a:pPr>
              <a:buFontTx/>
              <a:buChar char="-"/>
            </a:pPr>
            <a:r>
              <a:rPr sz="2800" dirty="0"/>
              <a:t>Θαλής ο Μιλήσιος (π.624 π.Χ. - 546 π.Χ.):</a:t>
            </a:r>
            <a:endParaRPr sz="2800" dirty="0"/>
          </a:p>
          <a:p>
            <a:pPr>
              <a:buNone/>
            </a:pPr>
            <a:r>
              <a:rPr sz="2000" dirty="0"/>
              <a:t>Πρώτη αρχή των όντων το ύδωρ. Η γέννηση, η ανάπτυξη και η επιβίωση των </a:t>
            </a:r>
            <a:endParaRPr sz="2000" dirty="0"/>
          </a:p>
          <a:p>
            <a:pPr>
              <a:buNone/>
            </a:pPr>
            <a:r>
              <a:rPr sz="2000" dirty="0"/>
              <a:t>εξαρτάται από το νερό. Έλλειψη νερού</a:t>
            </a:r>
            <a:r>
              <a:rPr sz="2000" dirty="0">
                <a:sym typeface="Wingdings" panose="05000000000000000000" pitchFamily="2" charset="2"/>
              </a:rPr>
              <a:t> θάνατος  </a:t>
            </a:r>
            <a:endParaRPr sz="2000" dirty="0">
              <a:sym typeface="Wingdings" panose="05000000000000000000" pitchFamily="2" charset="2"/>
            </a:endParaRPr>
          </a:p>
          <a:p>
            <a:pPr>
              <a:buFontTx/>
              <a:buChar char="-"/>
            </a:pPr>
            <a:r>
              <a:rPr sz="2800" dirty="0">
                <a:sym typeface="Wingdings" panose="05000000000000000000" pitchFamily="2" charset="2"/>
              </a:rPr>
              <a:t>Αναξίμανδρος (611 π.Χ. - 547 π.Χ.):</a:t>
            </a:r>
            <a:endParaRPr sz="2800" dirty="0">
              <a:sym typeface="Wingdings" panose="05000000000000000000" pitchFamily="2" charset="2"/>
            </a:endParaRPr>
          </a:p>
          <a:p>
            <a:pPr>
              <a:buNone/>
            </a:pPr>
            <a:r>
              <a:rPr sz="2000" dirty="0">
                <a:sym typeface="Wingdings" panose="05000000000000000000" pitchFamily="2" charset="2"/>
              </a:rPr>
              <a:t>Γέννηση έμβιων όντων  και η ζωή προήλθε από το υγρό στοιχείο και την </a:t>
            </a:r>
            <a:endParaRPr sz="2000" dirty="0">
              <a:sym typeface="Wingdings" panose="05000000000000000000" pitchFamily="2" charset="2"/>
            </a:endParaRPr>
          </a:p>
          <a:p>
            <a:pPr>
              <a:buNone/>
            </a:pPr>
            <a:r>
              <a:rPr sz="2000" dirty="0">
                <a:sym typeface="Wingdings" panose="05000000000000000000" pitchFamily="2" charset="2"/>
              </a:rPr>
              <a:t>ηλιακή θερμότητα. Τα έμβια όντα εξελίχθησαν  σε τελειότερες μορφές και</a:t>
            </a:r>
            <a:endParaRPr sz="2000" dirty="0">
              <a:sym typeface="Wingdings" panose="05000000000000000000" pitchFamily="2" charset="2"/>
            </a:endParaRPr>
          </a:p>
          <a:p>
            <a:pPr>
              <a:buNone/>
            </a:pPr>
            <a:r>
              <a:rPr sz="2000" dirty="0">
                <a:sym typeface="Wingdings" panose="05000000000000000000" pitchFamily="2" charset="2"/>
              </a:rPr>
              <a:t>προσαρμόστηκαν στις εκάστοτε συνθήκες διαβίωσης.  «Περί φύσεως»</a:t>
            </a:r>
            <a:endParaRPr sz="2000" dirty="0">
              <a:sym typeface="Wingdings" panose="05000000000000000000" pitchFamily="2" charset="2"/>
            </a:endParaRPr>
          </a:p>
          <a:p>
            <a:pPr>
              <a:buNone/>
            </a:pPr>
            <a:r>
              <a:rPr sz="2000" dirty="0">
                <a:sym typeface="Wingdings" panose="05000000000000000000" pitchFamily="2" charset="2"/>
              </a:rPr>
              <a:t>-</a:t>
            </a:r>
            <a:r>
              <a:rPr sz="2800" dirty="0">
                <a:sym typeface="Wingdings" panose="05000000000000000000" pitchFamily="2" charset="2"/>
              </a:rPr>
              <a:t>Αναξιμένης (585 π.Χ. – 528 π.Χ):</a:t>
            </a:r>
            <a:endParaRPr sz="2800" dirty="0">
              <a:sym typeface="Wingdings" panose="05000000000000000000" pitchFamily="2" charset="2"/>
            </a:endParaRPr>
          </a:p>
          <a:p>
            <a:pPr>
              <a:buNone/>
            </a:pPr>
            <a:r>
              <a:rPr sz="2000" dirty="0">
                <a:sym typeface="Wingdings" panose="05000000000000000000" pitchFamily="2" charset="2"/>
              </a:rPr>
              <a:t>Ο αέρας ζωογόνος (φυσικές ιδιότητες- αντίθετες, θερμός/ψυχρός που</a:t>
            </a:r>
            <a:endParaRPr sz="2000" dirty="0">
              <a:sym typeface="Wingdings" panose="05000000000000000000" pitchFamily="2" charset="2"/>
            </a:endParaRPr>
          </a:p>
          <a:p>
            <a:pPr>
              <a:buNone/>
            </a:pPr>
            <a:r>
              <a:rPr sz="2000" dirty="0">
                <a:sym typeface="Wingdings" panose="05000000000000000000" pitchFamily="2" charset="2"/>
              </a:rPr>
              <a:t>ενεργοποιούνται με πύκνωση και αραίωση). </a:t>
            </a:r>
            <a:endParaRPr sz="2000" dirty="0">
              <a:sym typeface="Wingdings" panose="05000000000000000000" pitchFamily="2" charset="2"/>
            </a:endParaRPr>
          </a:p>
          <a:p>
            <a:pPr>
              <a:buNone/>
            </a:pPr>
            <a:endParaRPr sz="2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1 - Τίτλος"/>
          <p:cNvSpPr>
            <a:spLocks noGrp="1"/>
          </p:cNvSpPr>
          <p:nvPr>
            <p:ph type="title" hasCustomPrompt="1"/>
          </p:nvPr>
        </p:nvSpPr>
        <p:spPr>
          <a:ln/>
        </p:spPr>
        <p:txBody>
          <a:bodyPr vert="horz" wrap="square" lIns="91440" tIns="45720" rIns="91440" bIns="45720" anchor="ctr" anchorCtr="0"/>
          <a:p>
            <a:r>
              <a:rPr sz="3600" dirty="0"/>
              <a:t>Προσωκρατικοί φιλόσοφοι</a:t>
            </a:r>
            <a:endParaRPr sz="3600" dirty="0"/>
          </a:p>
        </p:txBody>
      </p:sp>
      <p:sp>
        <p:nvSpPr>
          <p:cNvPr id="28675" name="2 - Θέση περιεχομένου"/>
          <p:cNvSpPr>
            <a:spLocks noGrp="1"/>
          </p:cNvSpPr>
          <p:nvPr>
            <p:ph idx="1" hasCustomPrompt="1"/>
          </p:nvPr>
        </p:nvSpPr>
        <p:spPr>
          <a:ln/>
        </p:spPr>
        <p:txBody>
          <a:bodyPr vert="horz" wrap="square" lIns="91440" tIns="45720" rIns="91440" bIns="45720" anchor="t" anchorCtr="0"/>
          <a:p>
            <a:r>
              <a:rPr dirty="0"/>
              <a:t>Σχολή των Πυθαγορείων (Κάτω Ιταλία)</a:t>
            </a:r>
            <a:endParaRPr dirty="0"/>
          </a:p>
          <a:p>
            <a:pPr>
              <a:buNone/>
            </a:pPr>
            <a:r>
              <a:rPr sz="2000" dirty="0"/>
              <a:t> ο αριθμός «4»: δυο ζεύγη αντίθετων δυνάμεων </a:t>
            </a:r>
            <a:endParaRPr sz="2000" dirty="0"/>
          </a:p>
          <a:p>
            <a:pPr>
              <a:buNone/>
            </a:pPr>
            <a:r>
              <a:rPr sz="2000" dirty="0"/>
              <a:t>4 στοιχεία (πυρ, αέρας, ύδωρ, γη) + 4 ιδιότητες (θερμό, ψυχρό, υγρό, στερεό)</a:t>
            </a:r>
            <a:endParaRPr sz="2000" dirty="0"/>
          </a:p>
          <a:p>
            <a:pPr>
              <a:buNone/>
            </a:pPr>
            <a:r>
              <a:rPr sz="2000" dirty="0"/>
              <a:t>ΑΡΧΗ ΧΥΜΟΠΑΘΟΛΟΓΙΑΣ </a:t>
            </a:r>
            <a:endParaRPr sz="2000" dirty="0"/>
          </a:p>
          <a:p>
            <a:pPr>
              <a:buNone/>
            </a:pPr>
            <a:endParaRPr sz="2000" dirty="0"/>
          </a:p>
          <a:p>
            <a:pPr>
              <a:buNone/>
            </a:pPr>
            <a:r>
              <a:rPr sz="2800" dirty="0"/>
              <a:t>-Αλκμαίων ο Κροτωνιάτης (5</a:t>
            </a:r>
            <a:r>
              <a:rPr sz="2800" baseline="30000" dirty="0"/>
              <a:t>ος</a:t>
            </a:r>
            <a:r>
              <a:rPr sz="2800" dirty="0"/>
              <a:t> π.Χ. )</a:t>
            </a:r>
            <a:endParaRPr sz="2800" dirty="0"/>
          </a:p>
          <a:p>
            <a:pPr>
              <a:buFont typeface="Wingdings" panose="05000000000000000000" pitchFamily="2" charset="2"/>
              <a:buChar char="ü"/>
            </a:pPr>
            <a:r>
              <a:rPr sz="2000" dirty="0"/>
              <a:t>Θεωρία της ισορροπίας μέσα στο σώμα (υγρού-ξηρού, θερμού-ψυχρού, πικρού-γλυκού). Η αρμονία δίνει υγεία και η διατάραξη νόσο </a:t>
            </a:r>
            <a:endParaRPr sz="2000" dirty="0"/>
          </a:p>
          <a:p>
            <a:pPr>
              <a:buFont typeface="Wingdings" panose="05000000000000000000" pitchFamily="2" charset="2"/>
              <a:buChar char="ü"/>
            </a:pPr>
            <a:r>
              <a:rPr sz="2000" dirty="0"/>
              <a:t>Ο εγκέφαλος το κέντρο των αισθήσεων</a:t>
            </a:r>
            <a:endParaRPr sz="2000" dirty="0"/>
          </a:p>
          <a:p>
            <a:pPr>
              <a:buFont typeface="Wingdings" panose="05000000000000000000" pitchFamily="2" charset="2"/>
              <a:buChar char="ü"/>
            </a:pPr>
            <a:r>
              <a:rPr sz="2000" dirty="0"/>
              <a:t>Μελέτησε την διαδρομή των οπτικών νεύρων </a:t>
            </a:r>
            <a:endParaRPr sz="2000" dirty="0"/>
          </a:p>
          <a:p>
            <a:pPr>
              <a:buNone/>
            </a:pPr>
            <a:endParaRP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1 - Τίτλος"/>
          <p:cNvSpPr>
            <a:spLocks noGrp="1"/>
          </p:cNvSpPr>
          <p:nvPr>
            <p:ph type="title" hasCustomPrompt="1"/>
          </p:nvPr>
        </p:nvSpPr>
        <p:spPr>
          <a:ln/>
        </p:spPr>
        <p:txBody>
          <a:bodyPr vert="horz" wrap="square" lIns="91440" tIns="45720" rIns="91440" bIns="45720" anchor="ctr" anchorCtr="0"/>
          <a:p>
            <a:r>
              <a:rPr sz="3600" dirty="0"/>
              <a:t>Προσωκρατικοί φιλόσοφοι</a:t>
            </a:r>
            <a:endParaRPr sz="3600" dirty="0"/>
          </a:p>
        </p:txBody>
      </p:sp>
      <p:sp>
        <p:nvSpPr>
          <p:cNvPr id="29699" name="2 - Θέση περιεχομένου"/>
          <p:cNvSpPr>
            <a:spLocks noGrp="1"/>
          </p:cNvSpPr>
          <p:nvPr>
            <p:ph idx="1" hasCustomPrompt="1"/>
          </p:nvPr>
        </p:nvSpPr>
        <p:spPr>
          <a:ln/>
        </p:spPr>
        <p:txBody>
          <a:bodyPr vert="horz" wrap="square" lIns="91440" tIns="45720" rIns="91440" bIns="45720" anchor="t" anchorCtr="0"/>
          <a:p>
            <a:r>
              <a:rPr sz="2800" dirty="0"/>
              <a:t>Σχολή του Ακράγαντος</a:t>
            </a:r>
            <a:endParaRPr sz="2800" dirty="0"/>
          </a:p>
          <a:p>
            <a:pPr>
              <a:buNone/>
            </a:pPr>
            <a:r>
              <a:rPr sz="2800" dirty="0"/>
              <a:t>-Εμπεδοκλής (495 π.Χ. - 435 π.Χ.)</a:t>
            </a:r>
            <a:endParaRPr sz="2800" dirty="0"/>
          </a:p>
          <a:p>
            <a:pPr>
              <a:buFont typeface="Wingdings" panose="05000000000000000000" pitchFamily="2" charset="2"/>
              <a:buChar char="ü"/>
            </a:pPr>
            <a:r>
              <a:rPr sz="2000" dirty="0"/>
              <a:t>Οπαδός της χυμοπαθολογίας ακόμη και στη θεωρία διαφοροποίησης των</a:t>
            </a:r>
            <a:endParaRPr sz="2000" dirty="0"/>
          </a:p>
          <a:p>
            <a:pPr>
              <a:buNone/>
            </a:pPr>
            <a:r>
              <a:rPr sz="2000" dirty="0"/>
              <a:t> φύλων , της εξελικτικής θεωρίας …</a:t>
            </a:r>
            <a:endParaRPr sz="2000" dirty="0"/>
          </a:p>
          <a:p>
            <a:pPr>
              <a:buFont typeface="Wingdings" panose="05000000000000000000" pitchFamily="2" charset="2"/>
              <a:buChar char="ü"/>
            </a:pPr>
            <a:r>
              <a:rPr sz="2000" dirty="0"/>
              <a:t>Ερμηνεία της αναπνοής με τη μεταφορά αέρα από το αίμα προς τα αναπνευστικά όργανα και το δέρμα</a:t>
            </a:r>
            <a:endParaRPr sz="2000" dirty="0"/>
          </a:p>
          <a:p>
            <a:pPr>
              <a:buFont typeface="Wingdings" panose="05000000000000000000" pitchFamily="2" charset="2"/>
              <a:buChar char="ü"/>
            </a:pPr>
            <a:r>
              <a:rPr sz="2000" dirty="0"/>
              <a:t>Για την καταπολέμηση των επιδημιών πρότεινε τη χρήση φωτιάς και υποκαπνισμών (Αρχή θεωρίας μιάσματος) </a:t>
            </a:r>
            <a:endParaRPr sz="2000" dirty="0"/>
          </a:p>
          <a:p>
            <a:pPr>
              <a:buNone/>
            </a:pPr>
            <a:r>
              <a:rPr sz="2000" dirty="0"/>
              <a:t> </a:t>
            </a:r>
            <a:endParaRPr sz="2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2" name="1 - Τίτλος"/>
          <p:cNvSpPr>
            <a:spLocks noGrp="1"/>
          </p:cNvSpPr>
          <p:nvPr>
            <p:ph type="title" hasCustomPrompt="1"/>
          </p:nvPr>
        </p:nvSpPr>
        <p:spPr>
          <a:ln/>
        </p:spPr>
        <p:txBody>
          <a:bodyPr vert="horz" wrap="square" lIns="91440" tIns="45720" rIns="91440" bIns="45720" anchor="ctr" anchorCtr="0"/>
          <a:p>
            <a:r>
              <a:rPr sz="3600" dirty="0"/>
              <a:t>Προσωκρατικοί φιλόσοφοι</a:t>
            </a:r>
            <a:endParaRPr sz="3600" dirty="0"/>
          </a:p>
        </p:txBody>
      </p:sp>
      <p:sp>
        <p:nvSpPr>
          <p:cNvPr id="30723" name="2 - Θέση περιεχομένου"/>
          <p:cNvSpPr>
            <a:spLocks noGrp="1"/>
          </p:cNvSpPr>
          <p:nvPr>
            <p:ph idx="1" hasCustomPrompt="1"/>
          </p:nvPr>
        </p:nvSpPr>
        <p:spPr>
          <a:ln/>
        </p:spPr>
        <p:txBody>
          <a:bodyPr vert="horz" wrap="square" lIns="91440" tIns="45720" rIns="91440" bIns="45720" anchor="t" anchorCtr="0"/>
          <a:p>
            <a:r>
              <a:rPr sz="2800" dirty="0"/>
              <a:t>Η ατομική φιλοσοφία (Άβδηρα/ 5</a:t>
            </a:r>
            <a:r>
              <a:rPr sz="2800" baseline="30000" dirty="0"/>
              <a:t>ος</a:t>
            </a:r>
            <a:r>
              <a:rPr sz="2800" dirty="0"/>
              <a:t> π.Χ.)</a:t>
            </a:r>
            <a:endParaRPr sz="2800" dirty="0"/>
          </a:p>
          <a:p>
            <a:pPr>
              <a:buFontTx/>
              <a:buChar char="-"/>
            </a:pPr>
            <a:r>
              <a:rPr sz="2800" dirty="0"/>
              <a:t>Δημόκριτος (π. 460 π.Χ.- 370 π.Χ)</a:t>
            </a:r>
            <a:endParaRPr sz="2800" dirty="0"/>
          </a:p>
          <a:p>
            <a:pPr>
              <a:buFont typeface="Wingdings" panose="05000000000000000000" pitchFamily="2" charset="2"/>
              <a:buChar char="ü"/>
            </a:pPr>
            <a:r>
              <a:rPr sz="2000" dirty="0"/>
              <a:t>Η ψυχή έχει υλική υπόσταση και οι Θεοί επινοήθηκαν από τους ανθρώπους επειδή ήθελαν να ερμηνεύσουν τα φυσικά φαινόμενα και τα όνειρα </a:t>
            </a:r>
            <a:endParaRPr sz="2000" dirty="0"/>
          </a:p>
          <a:p>
            <a:pPr>
              <a:buFont typeface="Wingdings" panose="05000000000000000000" pitchFamily="2" charset="2"/>
              <a:buChar char="ü"/>
            </a:pPr>
            <a:r>
              <a:rPr sz="2000" dirty="0"/>
              <a:t>Απέδιδε τη σύλληψη του εμβρύου στο ανδρικό και γυναικείο σπέρμα</a:t>
            </a:r>
            <a:endParaRPr sz="2000" dirty="0"/>
          </a:p>
          <a:p>
            <a:pPr>
              <a:buFont typeface="Wingdings" panose="05000000000000000000" pitchFamily="2" charset="2"/>
              <a:buChar char="ü"/>
            </a:pPr>
            <a:r>
              <a:rPr sz="2000" dirty="0"/>
              <a:t>Θεωρούσε πως τους λοιμούς τους προκαλούσαν μικρά ουράνια σώματα που έπεφταν στη γη </a:t>
            </a:r>
            <a:endParaRPr sz="2000" dirty="0"/>
          </a:p>
          <a:p>
            <a:pPr>
              <a:buNone/>
            </a:pPr>
            <a:endParaRP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Θέση περιεχομένου 2"/>
          <p:cNvSpPr>
            <a:spLocks noGrp="1"/>
          </p:cNvSpPr>
          <p:nvPr>
            <p:ph idx="1" hasCustomPrompt="1"/>
          </p:nvPr>
        </p:nvSpPr>
        <p:spPr>
          <a:xfrm>
            <a:off x="179388" y="115888"/>
            <a:ext cx="5400675" cy="5976938"/>
          </a:xfrm>
        </p:spPr>
        <p:txBody>
          <a:bodyPr vert="horz" wrap="square" lIns="91440" tIns="45720" rIns="91440" bIns="45720" numCol="1" anchor="t" anchorCtr="0" compatLnSpc="1"/>
          <a:p>
            <a:r>
              <a:rPr sz="2000" dirty="0"/>
              <a:t>Σύμφωνα με τον βιογράφο του Σωρανό τον Εφέσιο (98-138), ο Ιπποκράτης </a:t>
            </a:r>
            <a:r>
              <a:rPr lang="en-US" altLang="x-none" sz="2000" dirty="0"/>
              <a:t> </a:t>
            </a:r>
            <a:r>
              <a:rPr sz="2000" dirty="0"/>
              <a:t>(460-377 π.Χ.)</a:t>
            </a:r>
            <a:r>
              <a:rPr lang="en-US" altLang="x-none" sz="2000" dirty="0"/>
              <a:t> </a:t>
            </a:r>
            <a:r>
              <a:rPr sz="2000" dirty="0"/>
              <a:t>γεννήθηκε στην Κω και ανήκε στην γενιά των Ασκληπιάδων. Λέγεται πως ο πατέρας του, Ηρακλείδης, υπήρξε απόγονος του Ασκληπιού και η μητέρα του Πραξιθέα, του Ηρακλή.</a:t>
            </a:r>
            <a:endParaRPr lang="en-US" altLang="x-none" sz="2000" dirty="0"/>
          </a:p>
          <a:p>
            <a:endParaRPr lang="en-US" altLang="x-none" sz="2000" dirty="0"/>
          </a:p>
          <a:p>
            <a:r>
              <a:rPr sz="2000" dirty="0"/>
              <a:t>Ο Ιπποκράτης διδάχθηκε ιατρική από τον πατέρα του,  ταξίδεψε σε διάφορα μέρη (Θάσο, Θεσσαλία, Θράκη, Προποντίδα, Αίγυπτο, Λιβύη) και ήρθε σε επαφή με πολιτισμούς, ήθη, θρησκείες και αντιλήψεις αποκτώντας μια ευρεία γνώση όχι μόνο της ιατρικής αλλά και της φιλοσοφίας. </a:t>
            </a:r>
            <a:endParaRPr lang="en-US" altLang="x-none" sz="2000" dirty="0"/>
          </a:p>
          <a:p>
            <a:pPr>
              <a:buNone/>
            </a:pPr>
            <a:endParaRPr lang="en-US" altLang="x-none" sz="2000" dirty="0"/>
          </a:p>
          <a:p>
            <a:r>
              <a:rPr sz="2000" dirty="0"/>
              <a:t>Ωστόσο, το μεγαλύτερο μέρος της ζωής του έζησε στην Κω και στην Θεσσαλία και λίγο πριν τον θάνατό του βρέθηκε στην Λάρισα όπου απεβίωσε. </a:t>
            </a:r>
            <a:endParaRPr sz="2000" dirty="0"/>
          </a:p>
        </p:txBody>
      </p:sp>
      <p:pic>
        <p:nvPicPr>
          <p:cNvPr id="31747" name="Picture 2"/>
          <p:cNvPicPr>
            <a:picLocks noChangeAspect="1"/>
          </p:cNvPicPr>
          <p:nvPr/>
        </p:nvPicPr>
        <p:blipFill>
          <a:blip r:embed="rId1"/>
          <a:stretch>
            <a:fillRect/>
          </a:stretch>
        </p:blipFill>
        <p:spPr>
          <a:xfrm>
            <a:off x="5588000" y="765175"/>
            <a:ext cx="3302000" cy="4491038"/>
          </a:xfrm>
          <a:prstGeom prst="rect">
            <a:avLst/>
          </a:prstGeom>
          <a:noFill/>
          <a:ln w="9525">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0" name="Θέση περιεχομένου 2"/>
          <p:cNvSpPr>
            <a:spLocks noGrp="1"/>
          </p:cNvSpPr>
          <p:nvPr>
            <p:ph idx="1" hasCustomPrompt="1"/>
          </p:nvPr>
        </p:nvSpPr>
        <p:spPr>
          <a:xfrm>
            <a:off x="457200" y="620713"/>
            <a:ext cx="4259263" cy="5505450"/>
          </a:xfrm>
          <a:ln/>
        </p:spPr>
        <p:txBody>
          <a:bodyPr vert="horz" wrap="square" lIns="91440" tIns="45720" rIns="91440" bIns="45720" anchor="t" anchorCtr="0"/>
          <a:p>
            <a:pPr eaLnBrk="1" hangingPunct="1"/>
            <a:r>
              <a:rPr sz="2000" dirty="0"/>
              <a:t>Όσο ήταν εν ζωή απέκτησε τεράστια φήμη και το έργο του, </a:t>
            </a:r>
            <a:r>
              <a:rPr sz="2000" b="1" dirty="0"/>
              <a:t>γραμμένο στην ιωνική με δωρικούς ιδιωματισμούς, καλύπτει σχεδόν όλα τα θέματα της ιατρικής και τις ειδικότητες</a:t>
            </a:r>
            <a:r>
              <a:rPr sz="2000" dirty="0"/>
              <a:t> (ανατομία και φυσιολογία, ορθοπεδική, χειρουργική, θεραπευτική, φαρμακολογία, οφθαλμολογία, δερματολογία και αφροδισιολογία, μαιευτική και γυναικολογία, νευρολογία, παιδιατρική, οδοντιατρική, διαιτητική, παθολογία, υγιεινή, περιβάλλον και ιατρική, πρόληψη, ηθική και δεοντολογία, ιατροφιλοσοφία)</a:t>
            </a:r>
            <a:endParaRPr sz="2000" dirty="0"/>
          </a:p>
        </p:txBody>
      </p:sp>
      <p:pic>
        <p:nvPicPr>
          <p:cNvPr id="32771" name="Picture 2"/>
          <p:cNvPicPr>
            <a:picLocks noChangeAspect="1"/>
          </p:cNvPicPr>
          <p:nvPr/>
        </p:nvPicPr>
        <p:blipFill>
          <a:blip r:embed="rId1"/>
          <a:stretch>
            <a:fillRect/>
          </a:stretch>
        </p:blipFill>
        <p:spPr>
          <a:xfrm>
            <a:off x="4592638" y="1125538"/>
            <a:ext cx="4445000" cy="4003675"/>
          </a:xfrm>
          <a:prstGeom prst="rect">
            <a:avLst/>
          </a:prstGeom>
          <a:noFill/>
          <a:ln w="9525">
            <a:noFill/>
          </a:ln>
        </p:spPr>
      </p:pic>
      <p:sp>
        <p:nvSpPr>
          <p:cNvPr id="32772" name="Ορθογώνιο 1"/>
          <p:cNvSpPr/>
          <p:nvPr/>
        </p:nvSpPr>
        <p:spPr>
          <a:xfrm>
            <a:off x="4592638" y="5229225"/>
            <a:ext cx="4572000" cy="276225"/>
          </a:xfrm>
          <a:prstGeom prst="rect">
            <a:avLst/>
          </a:prstGeom>
          <a:noFill/>
          <a:ln w="9525">
            <a:noFill/>
          </a:ln>
        </p:spPr>
        <p:txBody>
          <a:bodyPr>
            <a:spAutoFit/>
          </a:bodyPr>
          <a:p>
            <a:pPr algn="ctr"/>
            <a:r>
              <a:rPr lang="en-US" altLang="x-none" sz="1200" dirty="0">
                <a:latin typeface="Calibri" panose="020F0502020204030204" pitchFamily="34" charset="0"/>
              </a:rPr>
              <a:t>Hippocratis. Aphorismi.  Strasbourg: A. Konig, 1756</a:t>
            </a:r>
            <a:endParaRPr sz="1200" dirty="0">
              <a:latin typeface="Calibri" panose="020F050202020403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Θέση περιεχομένου 2"/>
          <p:cNvSpPr>
            <a:spLocks noGrp="1"/>
          </p:cNvSpPr>
          <p:nvPr>
            <p:ph idx="1" hasCustomPrompt="1"/>
          </p:nvPr>
        </p:nvSpPr>
        <p:spPr>
          <a:xfrm>
            <a:off x="179388" y="260350"/>
            <a:ext cx="5472113" cy="5865813"/>
          </a:xfrm>
        </p:spPr>
        <p:txBody>
          <a:bodyPr vert="horz" wrap="square" lIns="91440" tIns="45720" rIns="91440" bIns="45720" numCol="1" rtlCol="0" anchor="t" anchorCtr="0" compatLnSpc="1"/>
          <a:p>
            <a:pPr eaLnBrk="1" hangingPunct="1">
              <a:lnSpc>
                <a:spcPct val="90000"/>
              </a:lnSpc>
            </a:pPr>
            <a:r>
              <a:rPr sz="2000" b="1" dirty="0"/>
              <a:t>Για την γνησιότητα των έργων του που μας παραδόθηκαν με τον γενικό όρο «Ιπποκρατική Συλλογή» (Corpus Hippocraticum) έχουν γίνει πολλές συζητήσεις </a:t>
            </a:r>
            <a:r>
              <a:rPr sz="2000" dirty="0"/>
              <a:t>καθώς διαπιστώνεται πως ορισμένα ανήκουν σε διαφορετικές χρονολογικές περιόδους που απέχουν μεταξύ τους και συχνά απέχουν από την εποχή που έζησε ο Ιπποκράτης </a:t>
            </a:r>
            <a:r>
              <a:rPr sz="2000" b="1" dirty="0"/>
              <a:t>(Ιπποκρατικό ζήτημα</a:t>
            </a:r>
            <a:r>
              <a:rPr sz="2000" dirty="0"/>
              <a:t>). </a:t>
            </a:r>
            <a:endParaRPr sz="2000" dirty="0"/>
          </a:p>
          <a:p>
            <a:pPr eaLnBrk="1" hangingPunct="1">
              <a:lnSpc>
                <a:spcPct val="90000"/>
              </a:lnSpc>
            </a:pPr>
            <a:r>
              <a:rPr sz="2000" dirty="0"/>
              <a:t>Ανεξάρτητα από αυτή τη διαπίστωση το έργο του Ιπποκράτη θεωρείται ισάξιο με τα μεγαλύτερα έργα της κλασσικής Ελληνικής γραμματείας και αποτελεί πολύτιμη πολιτιστική κληρονομιά. </a:t>
            </a:r>
            <a:endParaRPr sz="2000" dirty="0"/>
          </a:p>
          <a:p>
            <a:pPr eaLnBrk="1" hangingPunct="1">
              <a:lnSpc>
                <a:spcPct val="90000"/>
              </a:lnSpc>
            </a:pPr>
            <a:r>
              <a:rPr sz="2000" dirty="0"/>
              <a:t>Όπως γνωρίζουμε, οι πραγματείες ανέρχονται σε 71 σύμφωνα με την δεκάτομη έκδοση (1839-1861) που επιμελήθηκε ο Emile Littré (1801-1881), στην οποία σήμερα βασίζονται οι μελετητές του Ιπποκρατικού έργου. </a:t>
            </a:r>
            <a:endParaRPr sz="2000" dirty="0"/>
          </a:p>
        </p:txBody>
      </p:sp>
      <p:pic>
        <p:nvPicPr>
          <p:cNvPr id="33795" name="Picture 4"/>
          <p:cNvPicPr>
            <a:picLocks noChangeAspect="1"/>
          </p:cNvPicPr>
          <p:nvPr/>
        </p:nvPicPr>
        <p:blipFill>
          <a:blip r:embed="rId1"/>
          <a:stretch>
            <a:fillRect/>
          </a:stretch>
        </p:blipFill>
        <p:spPr>
          <a:xfrm>
            <a:off x="5953125" y="531813"/>
            <a:ext cx="3000375" cy="5830887"/>
          </a:xfrm>
          <a:prstGeom prst="rect">
            <a:avLst/>
          </a:prstGeom>
          <a:noFill/>
          <a:ln w="9525">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8" name="2 - Θέση περιεχομένου"/>
          <p:cNvSpPr>
            <a:spLocks noGrp="1"/>
          </p:cNvSpPr>
          <p:nvPr>
            <p:ph idx="1" hasCustomPrompt="1"/>
          </p:nvPr>
        </p:nvSpPr>
        <p:spPr>
          <a:xfrm>
            <a:off x="3779838" y="1700213"/>
            <a:ext cx="5114925" cy="4525962"/>
          </a:xfrm>
          <a:ln/>
        </p:spPr>
        <p:txBody>
          <a:bodyPr vert="horz" wrap="square" lIns="91440" tIns="45720" rIns="91440" bIns="45720" anchor="t" anchorCtr="0"/>
          <a:p>
            <a:pPr eaLnBrk="1" hangingPunct="1">
              <a:buNone/>
            </a:pPr>
            <a:endParaRPr lang="en-US" altLang="x-none" sz="2000" dirty="0"/>
          </a:p>
          <a:p>
            <a:pPr eaLnBrk="1" hangingPunct="1">
              <a:buNone/>
            </a:pPr>
            <a:r>
              <a:rPr sz="2000" i="1" dirty="0"/>
              <a:t>Περί Καρδίας</a:t>
            </a:r>
            <a:r>
              <a:rPr lang="en-US" altLang="x-none" sz="2000" i="1" dirty="0"/>
              <a:t>, </a:t>
            </a:r>
            <a:r>
              <a:rPr sz="2000" i="1" dirty="0"/>
              <a:t>Περί Φύσεως Παιδίου</a:t>
            </a:r>
            <a:endParaRPr sz="2000" i="1" dirty="0"/>
          </a:p>
          <a:p>
            <a:pPr eaLnBrk="1" hangingPunct="1">
              <a:buNone/>
            </a:pPr>
            <a:r>
              <a:rPr sz="2000" i="1" dirty="0"/>
              <a:t>Περί Διαίτης</a:t>
            </a:r>
            <a:r>
              <a:rPr lang="en-US" altLang="x-none" sz="2000" i="1" dirty="0"/>
              <a:t>, </a:t>
            </a:r>
            <a:r>
              <a:rPr sz="2000" i="1" dirty="0"/>
              <a:t> Υγιεινής</a:t>
            </a:r>
            <a:r>
              <a:rPr lang="en-US" altLang="x-none" sz="2000" i="1" dirty="0"/>
              <a:t>,  </a:t>
            </a:r>
            <a:r>
              <a:rPr sz="2000" i="1" dirty="0"/>
              <a:t>Περί Αέρων,</a:t>
            </a:r>
            <a:endParaRPr sz="2000" i="1" dirty="0"/>
          </a:p>
          <a:p>
            <a:pPr eaLnBrk="1" hangingPunct="1">
              <a:buNone/>
            </a:pPr>
            <a:r>
              <a:rPr sz="2000" i="1" dirty="0"/>
              <a:t>Υδάτων, Τόπων</a:t>
            </a:r>
            <a:r>
              <a:rPr lang="en-US" altLang="x-none" sz="2000" i="1" dirty="0"/>
              <a:t>,  </a:t>
            </a:r>
            <a:r>
              <a:rPr sz="2000" i="1" dirty="0"/>
              <a:t>Περί της Ιερής Νόσου</a:t>
            </a:r>
            <a:r>
              <a:rPr lang="en-US" altLang="x-none" sz="2000" i="1" dirty="0"/>
              <a:t>,</a:t>
            </a:r>
            <a:endParaRPr sz="2000" i="1" dirty="0"/>
          </a:p>
          <a:p>
            <a:pPr eaLnBrk="1" hangingPunct="1">
              <a:buNone/>
            </a:pPr>
            <a:r>
              <a:rPr sz="2000" i="1" dirty="0"/>
              <a:t>Περί των εν τη Κεφαλή Τραυμάτων</a:t>
            </a:r>
            <a:r>
              <a:rPr lang="en-US" altLang="x-none" sz="2000" i="1" dirty="0"/>
              <a:t>,</a:t>
            </a:r>
            <a:endParaRPr lang="en-US" altLang="x-none" sz="2000" i="1" dirty="0"/>
          </a:p>
          <a:p>
            <a:pPr eaLnBrk="1" hangingPunct="1">
              <a:buNone/>
            </a:pPr>
            <a:r>
              <a:rPr sz="2000" i="1" dirty="0"/>
              <a:t>Περί</a:t>
            </a:r>
            <a:r>
              <a:rPr lang="en-US" altLang="x-none" sz="2000" i="1" dirty="0"/>
              <a:t> </a:t>
            </a:r>
            <a:r>
              <a:rPr sz="2000" i="1" dirty="0"/>
              <a:t>Γυναικείας Φύσεως</a:t>
            </a:r>
            <a:r>
              <a:rPr lang="en-US" altLang="x-none" sz="2000" i="1" dirty="0"/>
              <a:t>,  </a:t>
            </a:r>
            <a:r>
              <a:rPr sz="2000" i="1" dirty="0"/>
              <a:t>Περί</a:t>
            </a:r>
            <a:endParaRPr lang="en-US" altLang="x-none" sz="2000" i="1" dirty="0"/>
          </a:p>
          <a:p>
            <a:pPr eaLnBrk="1" hangingPunct="1">
              <a:buNone/>
            </a:pPr>
            <a:r>
              <a:rPr sz="2000" i="1" dirty="0"/>
              <a:t>Οδοντοφυίης</a:t>
            </a:r>
            <a:r>
              <a:rPr lang="en-US" altLang="x-none" sz="2000" i="1" dirty="0"/>
              <a:t>….</a:t>
            </a:r>
            <a:endParaRPr sz="2000" i="1" dirty="0"/>
          </a:p>
        </p:txBody>
      </p:sp>
      <p:pic>
        <p:nvPicPr>
          <p:cNvPr id="34819" name="Picture 5"/>
          <p:cNvPicPr>
            <a:picLocks noChangeAspect="1"/>
          </p:cNvPicPr>
          <p:nvPr/>
        </p:nvPicPr>
        <p:blipFill>
          <a:blip r:embed="rId1"/>
          <a:stretch>
            <a:fillRect/>
          </a:stretch>
        </p:blipFill>
        <p:spPr>
          <a:xfrm>
            <a:off x="111125" y="333375"/>
            <a:ext cx="3498850" cy="6084888"/>
          </a:xfrm>
          <a:prstGeom prst="rect">
            <a:avLst/>
          </a:prstGeom>
          <a:noFill/>
          <a:ln w="9525">
            <a:noFill/>
          </a:ln>
        </p:spPr>
      </p:pic>
      <p:sp>
        <p:nvSpPr>
          <p:cNvPr id="34820" name="Τίτλος 1"/>
          <p:cNvSpPr>
            <a:spLocks noGrp="1"/>
          </p:cNvSpPr>
          <p:nvPr>
            <p:ph type="title" hasCustomPrompt="1"/>
          </p:nvPr>
        </p:nvSpPr>
        <p:spPr>
          <a:ln/>
        </p:spPr>
        <p:txBody>
          <a:bodyPr vert="horz" wrap="square" lIns="91440" tIns="45720" rIns="91440" bIns="45720" anchor="ctr" anchorCtr="0"/>
          <a:p>
            <a:endParaRP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2" name="Τίτλος 1"/>
          <p:cNvSpPr>
            <a:spLocks noGrp="1"/>
          </p:cNvSpPr>
          <p:nvPr>
            <p:ph type="title" hasCustomPrompt="1"/>
          </p:nvPr>
        </p:nvSpPr>
        <p:spPr>
          <a:ln/>
        </p:spPr>
        <p:txBody>
          <a:bodyPr vert="horz" wrap="square" lIns="91440" tIns="45720" rIns="91440" bIns="45720" anchor="ctr" anchorCtr="0"/>
          <a:p>
            <a:endParaRPr dirty="0"/>
          </a:p>
        </p:txBody>
      </p:sp>
      <p:sp>
        <p:nvSpPr>
          <p:cNvPr id="35843" name="Θέση περιεχομένου 2"/>
          <p:cNvSpPr>
            <a:spLocks noGrp="1"/>
          </p:cNvSpPr>
          <p:nvPr>
            <p:ph idx="1" hasCustomPrompt="1"/>
          </p:nvPr>
        </p:nvSpPr>
        <p:spPr>
          <a:ln/>
        </p:spPr>
        <p:txBody>
          <a:bodyPr vert="horz" wrap="square" lIns="91440" tIns="45720" rIns="91440" bIns="45720" anchor="t" anchorCtr="0"/>
          <a:p>
            <a:endParaRPr dirty="0"/>
          </a:p>
        </p:txBody>
      </p:sp>
      <p:pic>
        <p:nvPicPr>
          <p:cNvPr id="35844" name="Picture 2"/>
          <p:cNvPicPr>
            <a:picLocks noChangeAspect="1"/>
          </p:cNvPicPr>
          <p:nvPr/>
        </p:nvPicPr>
        <p:blipFill>
          <a:blip r:embed="rId1"/>
          <a:stretch>
            <a:fillRect/>
          </a:stretch>
        </p:blipFill>
        <p:spPr>
          <a:xfrm>
            <a:off x="2987675" y="188913"/>
            <a:ext cx="3721100" cy="6502400"/>
          </a:xfrm>
          <a:prstGeom prst="rect">
            <a:avLst/>
          </a:prstGeom>
          <a:noFill/>
          <a:ln w="9525">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2 - Θέση περιεχομένου"/>
          <p:cNvSpPr>
            <a:spLocks noGrp="1"/>
          </p:cNvSpPr>
          <p:nvPr>
            <p:ph idx="1" hasCustomPrompt="1"/>
          </p:nvPr>
        </p:nvSpPr>
        <p:spPr>
          <a:xfrm>
            <a:off x="4932363" y="1844675"/>
            <a:ext cx="3754437" cy="4281488"/>
          </a:xfrm>
          <a:ln/>
        </p:spPr>
        <p:txBody>
          <a:bodyPr vert="horz" wrap="square" lIns="91440" tIns="45720" rIns="91440" bIns="45720" anchor="t" anchorCtr="0"/>
          <a:p>
            <a:pPr marL="0" indent="0" eaLnBrk="1" hangingPunct="1">
              <a:buNone/>
            </a:pPr>
            <a:r>
              <a:rPr sz="1800" dirty="0"/>
              <a:t>Σύμφωνα με το σύστημα των Πυθαγορείων δεσπόζουσα θέση στην Φιλοσοφία κατέχει ο αριθμός «4» που αντιπροσωπεύει δυο ζεύγη αντίθετων δυνάμεων. </a:t>
            </a:r>
            <a:endParaRPr sz="1800" dirty="0"/>
          </a:p>
          <a:p>
            <a:pPr marL="0" indent="0" eaLnBrk="1" hangingPunct="1">
              <a:buNone/>
            </a:pPr>
            <a:endParaRPr sz="1800" dirty="0"/>
          </a:p>
          <a:p>
            <a:pPr marL="0" indent="0" eaLnBrk="1" hangingPunct="1">
              <a:buNone/>
            </a:pPr>
            <a:r>
              <a:rPr sz="1800" dirty="0"/>
              <a:t>Η θεωρία των 4 στοιχείων (πυρ, αέρας, ύδωρ, γη)  με τα αντίστοιχα 4 όργανα (εγκέφαλος, καρδιά, ήπαρ, σπλην) και τις 4 εποχές θεωρήθηκε για πολλούς αιώνες το «κλειδί» της παθολογικής φυσιολογίας στην ιατρική</a:t>
            </a:r>
            <a:endParaRPr sz="1800" dirty="0"/>
          </a:p>
          <a:p>
            <a:pPr marL="0" indent="0" eaLnBrk="1" hangingPunct="1">
              <a:buNone/>
            </a:pPr>
            <a:endParaRPr sz="1800" dirty="0"/>
          </a:p>
          <a:p>
            <a:pPr marL="0" indent="0" eaLnBrk="1" hangingPunct="1">
              <a:buNone/>
            </a:pPr>
            <a:endParaRPr sz="1800" dirty="0"/>
          </a:p>
        </p:txBody>
      </p:sp>
      <p:sp>
        <p:nvSpPr>
          <p:cNvPr id="36867" name="Ορθογώνιο 3"/>
          <p:cNvSpPr/>
          <p:nvPr/>
        </p:nvSpPr>
        <p:spPr>
          <a:xfrm>
            <a:off x="179388" y="188913"/>
            <a:ext cx="8964612" cy="2032000"/>
          </a:xfrm>
          <a:prstGeom prst="rect">
            <a:avLst/>
          </a:prstGeom>
          <a:noFill/>
          <a:ln w="9525">
            <a:noFill/>
          </a:ln>
        </p:spPr>
        <p:txBody>
          <a:bodyPr>
            <a:spAutoFit/>
          </a:bodyPr>
          <a:p>
            <a:r>
              <a:rPr dirty="0">
                <a:latin typeface="Calibri" panose="020F0502020204030204" pitchFamily="34" charset="0"/>
              </a:rPr>
              <a:t>Επηρεασμένος από τους Πυθαγόρειους και τους Προσωκρατικούς φιλοσόφους, ο Ιπποκράτης δεχόταν ότι οι </a:t>
            </a:r>
            <a:r>
              <a:rPr b="1" dirty="0">
                <a:latin typeface="Calibri" panose="020F0502020204030204" pitchFamily="34" charset="0"/>
              </a:rPr>
              <a:t>χυμοί του ανθρώπινου σώματος είναι 4 (αίμα, φλέγμα, κίτρινη και μαύρη χολή) και βρίσκονται σε ισορροπία μεταξύ τους </a:t>
            </a:r>
            <a:r>
              <a:rPr dirty="0">
                <a:latin typeface="Calibri" panose="020F0502020204030204" pitchFamily="34" charset="0"/>
              </a:rPr>
              <a:t>(ευκρασία). Σε περίπτωση που διαταραχθεί η ισορροπία (δυσκρασία) εκδηλώνονται τα διάφορα νοσήματα. Η θεωρία του Ιπποκράτη γνωστή και ως </a:t>
            </a:r>
            <a:r>
              <a:rPr b="1" dirty="0">
                <a:latin typeface="Calibri" panose="020F0502020204030204" pitchFamily="34" charset="0"/>
              </a:rPr>
              <a:t>χυμοπαθολογία παρέμεινε ως βασική θεωρία της φυσιοπαθολογίας μέχρι τα τέλη του 19ου αι. </a:t>
            </a:r>
            <a:endParaRPr lang="en-US" altLang="x-none" b="1" dirty="0">
              <a:latin typeface="Calibri" panose="020F0502020204030204" pitchFamily="34" charset="0"/>
            </a:endParaRPr>
          </a:p>
          <a:p>
            <a:endParaRPr lang="en-US" altLang="x-none" b="1" dirty="0">
              <a:latin typeface="Calibri" panose="020F0502020204030204" pitchFamily="34" charset="0"/>
            </a:endParaRPr>
          </a:p>
        </p:txBody>
      </p:sp>
      <p:pic>
        <p:nvPicPr>
          <p:cNvPr id="36868" name="Picture 8" descr="Théorie des humeurs — Wikipédia"/>
          <p:cNvPicPr>
            <a:picLocks noChangeAspect="1"/>
          </p:cNvPicPr>
          <p:nvPr/>
        </p:nvPicPr>
        <p:blipFill>
          <a:blip r:embed="rId1"/>
          <a:stretch>
            <a:fillRect/>
          </a:stretch>
        </p:blipFill>
        <p:spPr>
          <a:xfrm>
            <a:off x="117475" y="2220913"/>
            <a:ext cx="4505325" cy="3695700"/>
          </a:xfrm>
          <a:prstGeom prst="rect">
            <a:avLst/>
          </a:prstGeom>
          <a:noFill/>
          <a:ln w="9525">
            <a:noFill/>
          </a:ln>
        </p:spPr>
      </p:pic>
      <p:sp>
        <p:nvSpPr>
          <p:cNvPr id="36869" name="Ορθογώνιο 1"/>
          <p:cNvSpPr/>
          <p:nvPr/>
        </p:nvSpPr>
        <p:spPr>
          <a:xfrm>
            <a:off x="1042988" y="5916613"/>
            <a:ext cx="6913562" cy="922337"/>
          </a:xfrm>
          <a:prstGeom prst="rect">
            <a:avLst/>
          </a:prstGeom>
          <a:noFill/>
          <a:ln w="9525">
            <a:noFill/>
          </a:ln>
        </p:spPr>
        <p:txBody>
          <a:bodyPr>
            <a:spAutoFit/>
          </a:bodyPr>
          <a:p>
            <a:pPr algn="ctr"/>
            <a:r>
              <a:rPr dirty="0">
                <a:latin typeface="Calibri" panose="020F0502020204030204" pitchFamily="34" charset="0"/>
              </a:rPr>
              <a:t>Αλκμαίων ο Κροτωνιάτης (5ος π.Χ. )</a:t>
            </a:r>
            <a:endParaRPr dirty="0">
              <a:latin typeface="Calibri" panose="020F0502020204030204" pitchFamily="34" charset="0"/>
            </a:endParaRPr>
          </a:p>
          <a:p>
            <a:pPr algn="ctr"/>
            <a:r>
              <a:rPr dirty="0">
                <a:latin typeface="Calibri" panose="020F0502020204030204" pitchFamily="34" charset="0"/>
              </a:rPr>
              <a:t>Θεωρία της ισορροπίας μέσα στο σώμα (υγρού-ξηρού, θερμού-ψυχρού, πικρού-γλυκού). </a:t>
            </a:r>
            <a:r>
              <a:rPr b="1" dirty="0">
                <a:latin typeface="Calibri" panose="020F0502020204030204" pitchFamily="34" charset="0"/>
              </a:rPr>
              <a:t>Η αρμονία δίνει υγεία και η διατάραξη νόσο </a:t>
            </a:r>
            <a:endParaRPr b="1" dirty="0">
              <a:latin typeface="Calibri" panose="020F0502020204030204"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0" name="Τίτλος 1"/>
          <p:cNvSpPr>
            <a:spLocks noGrp="1"/>
          </p:cNvSpPr>
          <p:nvPr>
            <p:ph type="title" hasCustomPrompt="1"/>
          </p:nvPr>
        </p:nvSpPr>
        <p:spPr>
          <a:ln/>
        </p:spPr>
        <p:txBody>
          <a:bodyPr vert="horz" wrap="square" lIns="91440" tIns="45720" rIns="91440" bIns="45720" anchor="ctr" anchorCtr="0"/>
          <a:p>
            <a:endParaRPr dirty="0"/>
          </a:p>
        </p:txBody>
      </p:sp>
      <p:sp>
        <p:nvSpPr>
          <p:cNvPr id="37891" name="Θέση περιεχομένου 2"/>
          <p:cNvSpPr>
            <a:spLocks noGrp="1"/>
          </p:cNvSpPr>
          <p:nvPr>
            <p:ph idx="1" hasCustomPrompt="1"/>
          </p:nvPr>
        </p:nvSpPr>
        <p:spPr>
          <a:xfrm>
            <a:off x="468313" y="1660525"/>
            <a:ext cx="8229600" cy="4525963"/>
          </a:xfrm>
          <a:ln/>
        </p:spPr>
        <p:txBody>
          <a:bodyPr vert="horz" wrap="square" lIns="91440" tIns="45720" rIns="91440" bIns="45720" anchor="t" anchorCtr="0"/>
          <a:p>
            <a:endParaRPr dirty="0"/>
          </a:p>
        </p:txBody>
      </p:sp>
      <p:pic>
        <p:nvPicPr>
          <p:cNvPr id="37892" name="Picture 2"/>
          <p:cNvPicPr>
            <a:picLocks noChangeAspect="1"/>
          </p:cNvPicPr>
          <p:nvPr/>
        </p:nvPicPr>
        <p:blipFill>
          <a:blip r:embed="rId1"/>
          <a:stretch>
            <a:fillRect/>
          </a:stretch>
        </p:blipFill>
        <p:spPr>
          <a:xfrm>
            <a:off x="23813" y="-147637"/>
            <a:ext cx="4864100" cy="6350000"/>
          </a:xfrm>
          <a:prstGeom prst="rect">
            <a:avLst/>
          </a:prstGeom>
          <a:noFill/>
          <a:ln w="9525">
            <a:noFill/>
          </a:ln>
        </p:spPr>
      </p:pic>
      <p:sp>
        <p:nvSpPr>
          <p:cNvPr id="37893" name="Ορθογώνιο 3"/>
          <p:cNvSpPr/>
          <p:nvPr/>
        </p:nvSpPr>
        <p:spPr>
          <a:xfrm>
            <a:off x="179388" y="6202363"/>
            <a:ext cx="9144000" cy="369887"/>
          </a:xfrm>
          <a:prstGeom prst="rect">
            <a:avLst/>
          </a:prstGeom>
          <a:noFill/>
          <a:ln w="9525">
            <a:noFill/>
          </a:ln>
        </p:spPr>
        <p:txBody>
          <a:bodyPr>
            <a:spAutoFit/>
          </a:bodyPr>
          <a:p>
            <a:r>
              <a:rPr lang="fr-FR" altLang="x-none" sz="900" dirty="0">
                <a:latin typeface="Calibri" panose="020F0502020204030204" pitchFamily="34" charset="0"/>
              </a:rPr>
              <a:t>Lavater CJ. Essai sur la physiognomonie destiné à faire connoître l'homme et à le faire aimer.</a:t>
            </a:r>
            <a:endParaRPr lang="fr-FR" altLang="x-none" sz="900" dirty="0">
              <a:latin typeface="Calibri" panose="020F0502020204030204" pitchFamily="34" charset="0"/>
            </a:endParaRPr>
          </a:p>
          <a:p>
            <a:r>
              <a:rPr lang="fr-FR" altLang="x-none" sz="900" dirty="0">
                <a:latin typeface="Calibri" panose="020F0502020204030204" pitchFamily="34" charset="0"/>
              </a:rPr>
              <a:t>La Haye : Jacques van Karnebeek, 1781</a:t>
            </a:r>
            <a:endParaRPr sz="900" dirty="0">
              <a:latin typeface="Calibri" panose="020F0502020204030204" pitchFamily="34" charset="0"/>
            </a:endParaRPr>
          </a:p>
        </p:txBody>
      </p:sp>
      <p:pic>
        <p:nvPicPr>
          <p:cNvPr id="37894" name="Picture 3"/>
          <p:cNvPicPr>
            <a:picLocks noChangeAspect="1"/>
          </p:cNvPicPr>
          <p:nvPr/>
        </p:nvPicPr>
        <p:blipFill>
          <a:blip r:embed="rId2"/>
          <a:stretch>
            <a:fillRect/>
          </a:stretch>
        </p:blipFill>
        <p:spPr>
          <a:xfrm>
            <a:off x="5219700" y="-242887"/>
            <a:ext cx="3810000" cy="6350000"/>
          </a:xfrm>
          <a:prstGeom prst="rect">
            <a:avLst/>
          </a:prstGeom>
          <a:noFill/>
          <a:ln w="9525">
            <a:noFill/>
          </a:ln>
        </p:spPr>
      </p:pic>
      <p:sp>
        <p:nvSpPr>
          <p:cNvPr id="37895" name="Ορθογώνιο 4"/>
          <p:cNvSpPr/>
          <p:nvPr/>
        </p:nvSpPr>
        <p:spPr>
          <a:xfrm>
            <a:off x="5076825" y="6202363"/>
            <a:ext cx="4572000" cy="369887"/>
          </a:xfrm>
          <a:prstGeom prst="rect">
            <a:avLst/>
          </a:prstGeom>
          <a:noFill/>
          <a:ln w="9525">
            <a:noFill/>
          </a:ln>
        </p:spPr>
        <p:txBody>
          <a:bodyPr>
            <a:spAutoFit/>
          </a:bodyPr>
          <a:p>
            <a:r>
              <a:rPr lang="en-US" altLang="x-none" sz="900" dirty="0">
                <a:latin typeface="Calibri" panose="020F0502020204030204" pitchFamily="34" charset="0"/>
              </a:rPr>
              <a:t>Thurnheisser L. Quinta essentia ... Die höchste Subtilitet Krafft und Wirkung. </a:t>
            </a:r>
            <a:endParaRPr lang="en-US" altLang="x-none" sz="900" dirty="0">
              <a:latin typeface="Calibri" panose="020F0502020204030204" pitchFamily="34" charset="0"/>
            </a:endParaRPr>
          </a:p>
          <a:p>
            <a:r>
              <a:rPr lang="en-US" altLang="x-none" sz="900" dirty="0">
                <a:latin typeface="Calibri" panose="020F0502020204030204" pitchFamily="34" charset="0"/>
              </a:rPr>
              <a:t>Leipzig : H. Steinmann, 1574</a:t>
            </a:r>
            <a:endParaRPr sz="900" dirty="0">
              <a:latin typeface="Calibri" panose="020F0502020204030204"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4" name="Τίτλος 1"/>
          <p:cNvSpPr>
            <a:spLocks noGrp="1"/>
          </p:cNvSpPr>
          <p:nvPr>
            <p:ph type="title" hasCustomPrompt="1"/>
          </p:nvPr>
        </p:nvSpPr>
        <p:spPr>
          <a:ln/>
        </p:spPr>
        <p:txBody>
          <a:bodyPr vert="horz" wrap="square" lIns="91440" tIns="45720" rIns="91440" bIns="45720" anchor="ctr" anchorCtr="0"/>
          <a:p>
            <a:endParaRPr dirty="0"/>
          </a:p>
        </p:txBody>
      </p:sp>
      <p:sp>
        <p:nvSpPr>
          <p:cNvPr id="38915" name="Θέση περιεχομένου 2"/>
          <p:cNvSpPr>
            <a:spLocks noGrp="1"/>
          </p:cNvSpPr>
          <p:nvPr>
            <p:ph idx="1" hasCustomPrompt="1"/>
          </p:nvPr>
        </p:nvSpPr>
        <p:spPr>
          <a:ln/>
        </p:spPr>
        <p:txBody>
          <a:bodyPr vert="horz" wrap="square" lIns="91440" tIns="45720" rIns="91440" bIns="45720" anchor="t" anchorCtr="0"/>
          <a:p>
            <a:endParaRPr dirty="0"/>
          </a:p>
        </p:txBody>
      </p:sp>
      <p:pic>
        <p:nvPicPr>
          <p:cNvPr id="38916" name="Picture 2"/>
          <p:cNvPicPr>
            <a:picLocks noChangeAspect="1"/>
          </p:cNvPicPr>
          <p:nvPr/>
        </p:nvPicPr>
        <p:blipFill>
          <a:blip r:embed="rId1"/>
          <a:stretch>
            <a:fillRect/>
          </a:stretch>
        </p:blipFill>
        <p:spPr>
          <a:xfrm>
            <a:off x="4852988" y="-271462"/>
            <a:ext cx="4270375" cy="7113587"/>
          </a:xfrm>
          <a:prstGeom prst="rect">
            <a:avLst/>
          </a:prstGeom>
          <a:noFill/>
          <a:ln w="9525">
            <a:noFill/>
          </a:ln>
        </p:spPr>
      </p:pic>
      <p:pic>
        <p:nvPicPr>
          <p:cNvPr id="38917" name="Picture 5"/>
          <p:cNvPicPr>
            <a:picLocks noChangeAspect="1"/>
          </p:cNvPicPr>
          <p:nvPr/>
        </p:nvPicPr>
        <p:blipFill>
          <a:blip r:embed="rId2"/>
          <a:stretch>
            <a:fillRect/>
          </a:stretch>
        </p:blipFill>
        <p:spPr>
          <a:xfrm>
            <a:off x="0" y="-100012"/>
            <a:ext cx="3560763" cy="7231062"/>
          </a:xfrm>
          <a:prstGeom prst="rect">
            <a:avLst/>
          </a:prstGeom>
          <a:noFill/>
          <a:ln w="9525">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8" name="1 - Τίτλος"/>
          <p:cNvSpPr>
            <a:spLocks noGrp="1"/>
          </p:cNvSpPr>
          <p:nvPr>
            <p:ph type="title" hasCustomPrompt="1"/>
          </p:nvPr>
        </p:nvSpPr>
        <p:spPr>
          <a:ln/>
        </p:spPr>
        <p:txBody>
          <a:bodyPr vert="horz" wrap="square" lIns="91440" tIns="45720" rIns="91440" bIns="45720" anchor="ctr" anchorCtr="0"/>
          <a:p>
            <a:pPr eaLnBrk="1" hangingPunct="1"/>
            <a:r>
              <a:rPr sz="3200" dirty="0"/>
              <a:t>Ιπποκράτης (460-377 π.Χ.)</a:t>
            </a:r>
            <a:endParaRPr sz="3200" dirty="0"/>
          </a:p>
        </p:txBody>
      </p:sp>
      <p:sp>
        <p:nvSpPr>
          <p:cNvPr id="39939" name="2 - Θέση περιεχομένου"/>
          <p:cNvSpPr>
            <a:spLocks noGrp="1"/>
          </p:cNvSpPr>
          <p:nvPr>
            <p:ph idx="1" hasCustomPrompt="1"/>
          </p:nvPr>
        </p:nvSpPr>
        <p:spPr>
          <a:ln/>
        </p:spPr>
        <p:txBody>
          <a:bodyPr vert="horz" wrap="square" lIns="91440" tIns="45720" rIns="91440" bIns="45720" anchor="t" anchorCtr="0"/>
          <a:p>
            <a:pPr eaLnBrk="1" hangingPunct="1">
              <a:buFont typeface="Wingdings" panose="05000000000000000000" pitchFamily="2" charset="2"/>
              <a:buChar char="ü"/>
            </a:pPr>
            <a:r>
              <a:rPr sz="2000" dirty="0"/>
              <a:t>Ιπποκράτειο προσωπείο</a:t>
            </a:r>
            <a:endParaRPr sz="2000" dirty="0"/>
          </a:p>
          <a:p>
            <a:pPr eaLnBrk="1" hangingPunct="1">
              <a:buFont typeface="Wingdings" panose="05000000000000000000" pitchFamily="2" charset="2"/>
              <a:buChar char="ü"/>
            </a:pPr>
            <a:r>
              <a:rPr sz="2000" dirty="0"/>
              <a:t>Ιπποκράτειοι δακτύλιοι </a:t>
            </a:r>
            <a:endParaRPr sz="2000" dirty="0"/>
          </a:p>
          <a:p>
            <a:pPr eaLnBrk="1" hangingPunct="1">
              <a:buFont typeface="Wingdings" panose="05000000000000000000" pitchFamily="2" charset="2"/>
              <a:buChar char="ü"/>
            </a:pPr>
            <a:r>
              <a:rPr sz="2000" dirty="0"/>
              <a:t>Ιπποκράτειο σείσιν </a:t>
            </a:r>
            <a:endParaRPr sz="2000" dirty="0"/>
          </a:p>
        </p:txBody>
      </p:sp>
      <p:pic>
        <p:nvPicPr>
          <p:cNvPr id="39940" name="Picture 2"/>
          <p:cNvPicPr>
            <a:picLocks noChangeAspect="1"/>
          </p:cNvPicPr>
          <p:nvPr/>
        </p:nvPicPr>
        <p:blipFill>
          <a:blip r:embed="rId1"/>
          <a:srcRect l="36823" t="35352" r="20351" b="25098"/>
          <a:stretch>
            <a:fillRect/>
          </a:stretch>
        </p:blipFill>
        <p:spPr>
          <a:xfrm>
            <a:off x="4000500" y="1357313"/>
            <a:ext cx="4457700" cy="2314575"/>
          </a:xfrm>
          <a:prstGeom prst="rect">
            <a:avLst/>
          </a:prstGeom>
          <a:noFill/>
          <a:ln w="9525">
            <a:noFill/>
          </a:ln>
        </p:spPr>
      </p:pic>
      <p:sp>
        <p:nvSpPr>
          <p:cNvPr id="5" name="4 - Ορθογώνιο"/>
          <p:cNvSpPr/>
          <p:nvPr/>
        </p:nvSpPr>
        <p:spPr>
          <a:xfrm>
            <a:off x="5429250" y="2500313"/>
            <a:ext cx="1071563" cy="214313"/>
          </a:xfrm>
          <a:prstGeom prst="rect">
            <a:avLst/>
          </a:prstGeom>
          <a:noFill/>
          <a:ln w="444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l-GR" sz="1800" b="0" i="0" u="none" strike="noStrike" kern="1200" cap="none" spc="0" normalizeH="0" baseline="0" noProof="0">
              <a:ln>
                <a:noFill/>
              </a:ln>
              <a:solidFill>
                <a:schemeClr val="lt1"/>
              </a:solidFill>
              <a:effectLst/>
              <a:uLnTx/>
              <a:uFillTx/>
              <a:latin typeface="+mn-lt"/>
              <a:ea typeface="+mn-ea"/>
              <a:cs typeface="+mn-cs"/>
            </a:endParaRPr>
          </a:p>
        </p:txBody>
      </p:sp>
      <p:sp>
        <p:nvSpPr>
          <p:cNvPr id="39942" name="5 - Ορθογώνιο"/>
          <p:cNvSpPr/>
          <p:nvPr/>
        </p:nvSpPr>
        <p:spPr>
          <a:xfrm>
            <a:off x="4143375" y="3714750"/>
            <a:ext cx="4572000" cy="461963"/>
          </a:xfrm>
          <a:prstGeom prst="rect">
            <a:avLst/>
          </a:prstGeom>
          <a:noFill/>
          <a:ln w="9525">
            <a:noFill/>
          </a:ln>
        </p:spPr>
        <p:txBody>
          <a:bodyPr>
            <a:spAutoFit/>
          </a:bodyPr>
          <a:p>
            <a:r>
              <a:rPr lang="en-US" altLang="x-none" sz="1200" dirty="0">
                <a:latin typeface="Calibri" panose="020F0502020204030204" pitchFamily="34" charset="0"/>
              </a:rPr>
              <a:t>Burt W. Cinchona Officinalis and Its Alkaloid, the Sulphate of Quinine. Saint Louis, 1871</a:t>
            </a:r>
            <a:endParaRPr lang="en-US" altLang="x-none" sz="1200" dirty="0">
              <a:latin typeface="Calibri" panose="020F0502020204030204" pitchFamily="34" charset="0"/>
            </a:endParaRPr>
          </a:p>
        </p:txBody>
      </p:sp>
      <p:pic>
        <p:nvPicPr>
          <p:cNvPr id="39943" name="Picture 3"/>
          <p:cNvPicPr>
            <a:picLocks noChangeAspect="1"/>
          </p:cNvPicPr>
          <p:nvPr/>
        </p:nvPicPr>
        <p:blipFill>
          <a:blip r:embed="rId2"/>
          <a:srcRect l="62354" t="38281" r="7175" b="16309"/>
          <a:stretch>
            <a:fillRect/>
          </a:stretch>
        </p:blipFill>
        <p:spPr>
          <a:xfrm>
            <a:off x="0" y="4200525"/>
            <a:ext cx="3171825" cy="2657475"/>
          </a:xfrm>
          <a:prstGeom prst="rect">
            <a:avLst/>
          </a:prstGeom>
          <a:noFill/>
          <a:ln w="9525">
            <a:noFill/>
          </a:ln>
        </p:spPr>
      </p:pic>
      <p:sp>
        <p:nvSpPr>
          <p:cNvPr id="8" name="7 - Ορθογώνιο"/>
          <p:cNvSpPr/>
          <p:nvPr/>
        </p:nvSpPr>
        <p:spPr>
          <a:xfrm>
            <a:off x="0" y="4286250"/>
            <a:ext cx="2857500" cy="500063"/>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l-GR" sz="1800" b="0" i="0" u="none" strike="noStrike" kern="1200" cap="none" spc="0" normalizeH="0" baseline="0" noProof="0">
              <a:ln>
                <a:noFill/>
              </a:ln>
              <a:solidFill>
                <a:schemeClr val="lt1"/>
              </a:solidFill>
              <a:effectLst/>
              <a:uLnTx/>
              <a:uFillTx/>
              <a:latin typeface="+mn-lt"/>
              <a:ea typeface="+mn-ea"/>
              <a:cs typeface="+mn-cs"/>
            </a:endParaRPr>
          </a:p>
        </p:txBody>
      </p:sp>
      <p:sp>
        <p:nvSpPr>
          <p:cNvPr id="39945" name="8 - Ορθογώνιο"/>
          <p:cNvSpPr/>
          <p:nvPr/>
        </p:nvSpPr>
        <p:spPr>
          <a:xfrm>
            <a:off x="3214688" y="5857875"/>
            <a:ext cx="5108575" cy="369888"/>
          </a:xfrm>
          <a:prstGeom prst="rect">
            <a:avLst/>
          </a:prstGeom>
          <a:noFill/>
          <a:ln w="9525">
            <a:noFill/>
          </a:ln>
        </p:spPr>
        <p:txBody>
          <a:bodyPr>
            <a:spAutoFit/>
          </a:bodyPr>
          <a:p>
            <a:r>
              <a:rPr lang="en-US" altLang="x-none" sz="1200" dirty="0">
                <a:latin typeface="Calibri" panose="020F0502020204030204" pitchFamily="34" charset="0"/>
              </a:rPr>
              <a:t>Monneret E, Fleury L. Compendium de médecine pratique, </a:t>
            </a:r>
            <a:r>
              <a:rPr lang="fr-FR" altLang="x-none" sz="1200" dirty="0">
                <a:latin typeface="Calibri" panose="020F0502020204030204" pitchFamily="34" charset="0"/>
              </a:rPr>
              <a:t>Béchet, Paris, 1845</a:t>
            </a:r>
            <a:r>
              <a:rPr lang="en-US" altLang="x-none" b="1" dirty="0">
                <a:latin typeface="Calibri" panose="020F0502020204030204" pitchFamily="34" charset="0"/>
              </a:rPr>
              <a:t> </a:t>
            </a:r>
            <a:endParaRPr lang="en-US" altLang="x-none" b="1" dirty="0">
              <a:latin typeface="Calibri" panose="020F0502020204030204"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Θέση περιεχομένου 2"/>
          <p:cNvSpPr>
            <a:spLocks noGrp="1"/>
          </p:cNvSpPr>
          <p:nvPr>
            <p:ph idx="1" hasCustomPrompt="1"/>
          </p:nvPr>
        </p:nvSpPr>
        <p:spPr>
          <a:xfrm>
            <a:off x="323850" y="333375"/>
            <a:ext cx="8362950" cy="5903913"/>
          </a:xfrm>
        </p:spPr>
        <p:txBody>
          <a:bodyPr vert="horz" wrap="square" lIns="91440" tIns="45720" rIns="91440" bIns="45720" numCol="1" anchor="t" anchorCtr="0" compatLnSpc="1"/>
          <a:p>
            <a:r>
              <a:rPr sz="2000" dirty="0"/>
              <a:t>Σύμφωνα με τον Ιπποκράτη, η ασθένεια διέπεται από φυσικούς νόμους και ο ασθενής αποτελεί μια ενιαία ψυχοσωματική οντότητα. </a:t>
            </a:r>
            <a:endParaRPr sz="2000" dirty="0"/>
          </a:p>
          <a:p>
            <a:endParaRPr sz="2000" dirty="0"/>
          </a:p>
          <a:p>
            <a:r>
              <a:rPr sz="2000" dirty="0"/>
              <a:t>Για πρώτη φορά στην ιατρική ο Ιπποκράτης εισάγει διαγνωστική  μέθοδο, που σε γενικές γραμμές ακολουθείται μέχρι σήμερα και  στηρίζεται στο </a:t>
            </a:r>
            <a:r>
              <a:rPr sz="2000" b="1" dirty="0"/>
              <a:t>ιστορικό του ασθενή</a:t>
            </a:r>
            <a:r>
              <a:rPr sz="2000" dirty="0"/>
              <a:t>, στην </a:t>
            </a:r>
            <a:r>
              <a:rPr sz="2000" b="1" dirty="0"/>
              <a:t>περιγραφή των συμπτωμάτων της νόσου </a:t>
            </a:r>
            <a:r>
              <a:rPr sz="2000" dirty="0"/>
              <a:t>και στην </a:t>
            </a:r>
            <a:r>
              <a:rPr sz="2000" b="1" dirty="0"/>
              <a:t>κλινική εξέταση </a:t>
            </a:r>
            <a:r>
              <a:rPr sz="2000" dirty="0"/>
              <a:t>βασιζόμενη στην </a:t>
            </a:r>
            <a:r>
              <a:rPr sz="2000" b="1" dirty="0"/>
              <a:t>παρατήρηση, στην επισκόπηση, στην ψηλάφηση και την άμεση ακρόαση</a:t>
            </a:r>
            <a:r>
              <a:rPr sz="2000" dirty="0"/>
              <a:t>. </a:t>
            </a:r>
            <a:endParaRPr sz="2000" dirty="0"/>
          </a:p>
          <a:p>
            <a:endParaRPr sz="2000" dirty="0"/>
          </a:p>
          <a:p>
            <a:r>
              <a:rPr sz="2000" dirty="0"/>
              <a:t>Οι σημερινές εργαστηριακές εξετάσεις (μικροσκοπικές) γίνονταν μακροσκοπικά, </a:t>
            </a:r>
            <a:r>
              <a:rPr sz="2000" b="1" dirty="0"/>
              <a:t>παρατηρώντας τα κόπρανα, τα ούρα και τα πτύελα</a:t>
            </a:r>
            <a:r>
              <a:rPr sz="2000" dirty="0"/>
              <a:t>. Κατά τη διάρκεια της εξέτασης ιδιαίτερη έμφαση δινόταν στην ψυχική διάθεση του ασθενή</a:t>
            </a:r>
            <a:endParaRPr sz="2000" dirty="0"/>
          </a:p>
          <a:p>
            <a:pPr>
              <a:buNone/>
            </a:pPr>
            <a:endParaRPr sz="2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Τίτλος 1"/>
          <p:cNvSpPr>
            <a:spLocks noGrp="1"/>
          </p:cNvSpPr>
          <p:nvPr>
            <p:ph type="title" hasCustomPrompt="1"/>
          </p:nvPr>
        </p:nvSpPr>
        <p:spPr>
          <a:ln/>
        </p:spPr>
        <p:txBody>
          <a:bodyPr vert="horz" wrap="square" lIns="91440" tIns="45720" rIns="91440" bIns="45720" anchor="ctr" anchorCtr="0"/>
          <a:p>
            <a:endParaRPr dirty="0"/>
          </a:p>
        </p:txBody>
      </p:sp>
      <p:sp>
        <p:nvSpPr>
          <p:cNvPr id="41987" name="Θέση περιεχομένου 2"/>
          <p:cNvSpPr>
            <a:spLocks noGrp="1"/>
          </p:cNvSpPr>
          <p:nvPr>
            <p:ph idx="1" hasCustomPrompt="1"/>
          </p:nvPr>
        </p:nvSpPr>
        <p:spPr>
          <a:ln/>
        </p:spPr>
        <p:txBody>
          <a:bodyPr vert="horz" wrap="square" lIns="91440" tIns="45720" rIns="91440" bIns="45720" anchor="t" anchorCtr="0"/>
          <a:p>
            <a:pPr algn="ctr"/>
            <a:endParaRPr dirty="0"/>
          </a:p>
        </p:txBody>
      </p:sp>
      <p:sp>
        <p:nvSpPr>
          <p:cNvPr id="41988" name="Ορθογώνιο 3"/>
          <p:cNvSpPr/>
          <p:nvPr/>
        </p:nvSpPr>
        <p:spPr>
          <a:xfrm>
            <a:off x="6350" y="5916613"/>
            <a:ext cx="4572000" cy="230187"/>
          </a:xfrm>
          <a:prstGeom prst="rect">
            <a:avLst/>
          </a:prstGeom>
          <a:noFill/>
          <a:ln w="9525">
            <a:noFill/>
          </a:ln>
        </p:spPr>
        <p:txBody>
          <a:bodyPr>
            <a:spAutoFit/>
          </a:bodyPr>
          <a:p>
            <a:pPr algn="ctr"/>
            <a:r>
              <a:rPr lang="en-US" altLang="x-none" sz="900" dirty="0">
                <a:latin typeface="Calibri" panose="020F0502020204030204" pitchFamily="34" charset="0"/>
              </a:rPr>
              <a:t>Pinder U. Epiphanie medicorum. Nuremberg, 1506</a:t>
            </a:r>
            <a:endParaRPr sz="900" dirty="0">
              <a:latin typeface="Calibri" panose="020F0502020204030204" pitchFamily="34" charset="0"/>
            </a:endParaRPr>
          </a:p>
        </p:txBody>
      </p:sp>
      <p:pic>
        <p:nvPicPr>
          <p:cNvPr id="41989" name="Picture 3"/>
          <p:cNvPicPr>
            <a:picLocks noChangeAspect="1"/>
          </p:cNvPicPr>
          <p:nvPr/>
        </p:nvPicPr>
        <p:blipFill>
          <a:blip r:embed="rId1"/>
          <a:stretch>
            <a:fillRect/>
          </a:stretch>
        </p:blipFill>
        <p:spPr>
          <a:xfrm>
            <a:off x="684213" y="1163638"/>
            <a:ext cx="4318000" cy="4541837"/>
          </a:xfrm>
          <a:prstGeom prst="rect">
            <a:avLst/>
          </a:prstGeom>
          <a:noFill/>
          <a:ln w="9525">
            <a:noFill/>
          </a:ln>
        </p:spPr>
      </p:pic>
      <p:pic>
        <p:nvPicPr>
          <p:cNvPr id="41990" name="Picture 4"/>
          <p:cNvPicPr>
            <a:picLocks noChangeAspect="1"/>
          </p:cNvPicPr>
          <p:nvPr/>
        </p:nvPicPr>
        <p:blipFill>
          <a:blip r:embed="rId2"/>
          <a:stretch>
            <a:fillRect/>
          </a:stretch>
        </p:blipFill>
        <p:spPr>
          <a:xfrm>
            <a:off x="5292725" y="1119188"/>
            <a:ext cx="2857500" cy="4695825"/>
          </a:xfrm>
          <a:prstGeom prst="rect">
            <a:avLst/>
          </a:prstGeom>
          <a:noFill/>
          <a:ln w="9525">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0" name="1 - Τίτλος"/>
          <p:cNvSpPr>
            <a:spLocks noGrp="1"/>
          </p:cNvSpPr>
          <p:nvPr>
            <p:ph type="title" hasCustomPrompt="1"/>
          </p:nvPr>
        </p:nvSpPr>
        <p:spPr>
          <a:ln/>
        </p:spPr>
        <p:txBody>
          <a:bodyPr vert="horz" wrap="square" lIns="91440" tIns="45720" rIns="91440" bIns="45720" anchor="ctr" anchorCtr="0"/>
          <a:p>
            <a:pPr eaLnBrk="1" hangingPunct="1"/>
            <a:endParaRPr sz="3200" dirty="0"/>
          </a:p>
        </p:txBody>
      </p:sp>
      <p:sp>
        <p:nvSpPr>
          <p:cNvPr id="19459" name="2 - Θέση περιεχομένου"/>
          <p:cNvSpPr>
            <a:spLocks noGrp="1"/>
          </p:cNvSpPr>
          <p:nvPr>
            <p:ph idx="1" hasCustomPrompt="1"/>
          </p:nvPr>
        </p:nvSpPr>
        <p:spPr/>
        <p:txBody>
          <a:bodyPr vert="horz" wrap="square" lIns="91440" tIns="45720" rIns="91440" bIns="45720" numCol="1" anchor="t" anchorCtr="0" compatLnSpc="1"/>
          <a:p>
            <a:pPr eaLnBrk="1" hangingPunct="1">
              <a:buFont typeface="Wingdings" panose="05000000000000000000" pitchFamily="2" charset="2"/>
              <a:buChar char="ü"/>
            </a:pPr>
            <a:r>
              <a:rPr sz="2000" dirty="0"/>
              <a:t>Αναφέρει πλήθος νοσολογικών  οντοτήτων όπως : πνευμονία, φυματίωση, ίκτερο, νεοπλασίες, εντερικές παρασιτώσεις, νευρολογικές διαταραχές κ.α.</a:t>
            </a:r>
            <a:endParaRPr lang="en-US" altLang="x-none" sz="2000" dirty="0"/>
          </a:p>
          <a:p>
            <a:pPr eaLnBrk="1" hangingPunct="1">
              <a:buNone/>
            </a:pPr>
            <a:endParaRPr sz="2000" dirty="0"/>
          </a:p>
          <a:p>
            <a:pPr eaLnBrk="1" hangingPunct="1">
              <a:buFont typeface="Wingdings" panose="05000000000000000000" pitchFamily="2" charset="2"/>
              <a:buChar char="ü"/>
            </a:pPr>
            <a:r>
              <a:rPr sz="2000" dirty="0"/>
              <a:t> «Περί ιερής νόσου»- επιληψία </a:t>
            </a:r>
            <a:endParaRPr sz="2000" dirty="0"/>
          </a:p>
          <a:p>
            <a:pPr eaLnBrk="1" hangingPunct="1">
              <a:buFont typeface="Wingdings" panose="05000000000000000000" pitchFamily="2" charset="2"/>
              <a:buChar char="ü"/>
            </a:pPr>
            <a:r>
              <a:rPr sz="2000" dirty="0"/>
              <a:t>«Περί επιδημιών»- φθίση</a:t>
            </a:r>
            <a:endParaRPr sz="2000" dirty="0"/>
          </a:p>
          <a:p>
            <a:pPr eaLnBrk="1" hangingPunct="1">
              <a:buFont typeface="Wingdings" panose="05000000000000000000" pitchFamily="2" charset="2"/>
              <a:buChar char="ü"/>
            </a:pPr>
            <a:r>
              <a:rPr sz="2000" dirty="0"/>
              <a:t>«Περί αιμορροΐδων»</a:t>
            </a:r>
            <a:endParaRPr sz="2000" dirty="0"/>
          </a:p>
          <a:p>
            <a:pPr eaLnBrk="1" hangingPunct="1">
              <a:buFont typeface="Wingdings" panose="05000000000000000000" pitchFamily="2" charset="2"/>
              <a:buChar char="ü"/>
            </a:pPr>
            <a:r>
              <a:rPr sz="2000" dirty="0"/>
              <a:t>«Ιπποκράτειος όρκος»</a:t>
            </a:r>
            <a:endParaRPr sz="2000" dirty="0"/>
          </a:p>
          <a:p>
            <a:pPr eaLnBrk="1" hangingPunct="1">
              <a:buFont typeface="Wingdings" panose="05000000000000000000" pitchFamily="2" charset="2"/>
              <a:buChar char="ü"/>
            </a:pPr>
            <a:endParaRPr sz="2000" dirty="0"/>
          </a:p>
          <a:p>
            <a:pPr eaLnBrk="1" hangingPunct="1">
              <a:buFont typeface="Wingdings" panose="05000000000000000000" pitchFamily="2" charset="2"/>
              <a:buChar char="ü"/>
            </a:pPr>
            <a:endParaRPr sz="2000" dirty="0"/>
          </a:p>
        </p:txBody>
      </p:sp>
      <p:pic>
        <p:nvPicPr>
          <p:cNvPr id="43012" name="Picture 5"/>
          <p:cNvPicPr>
            <a:picLocks noChangeAspect="1"/>
          </p:cNvPicPr>
          <p:nvPr/>
        </p:nvPicPr>
        <p:blipFill>
          <a:blip r:embed="rId1"/>
          <a:srcRect l="45978" t="36597" r="39348" b="21741"/>
          <a:stretch>
            <a:fillRect/>
          </a:stretch>
        </p:blipFill>
        <p:spPr>
          <a:xfrm>
            <a:off x="4284663" y="2924175"/>
            <a:ext cx="1789112" cy="2857500"/>
          </a:xfrm>
          <a:prstGeom prst="rect">
            <a:avLst/>
          </a:prstGeom>
          <a:noFill/>
          <a:ln w="9525">
            <a:noFill/>
          </a:ln>
        </p:spPr>
      </p:pic>
      <p:pic>
        <p:nvPicPr>
          <p:cNvPr id="43013" name="Picture 7"/>
          <p:cNvPicPr>
            <a:picLocks noChangeAspect="1"/>
          </p:cNvPicPr>
          <p:nvPr/>
        </p:nvPicPr>
        <p:blipFill>
          <a:blip r:embed="rId2"/>
          <a:srcRect l="44130" t="32172" r="33450" b="13045"/>
          <a:stretch>
            <a:fillRect/>
          </a:stretch>
        </p:blipFill>
        <p:spPr>
          <a:xfrm>
            <a:off x="6227763" y="2474913"/>
            <a:ext cx="2733675" cy="3757612"/>
          </a:xfrm>
          <a:prstGeom prst="rect">
            <a:avLst/>
          </a:prstGeom>
          <a:noFill/>
          <a:ln w="9525">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4" name="Θέση περιεχομένου 2"/>
          <p:cNvSpPr>
            <a:spLocks noGrp="1"/>
          </p:cNvSpPr>
          <p:nvPr>
            <p:ph idx="1" hasCustomPrompt="1"/>
          </p:nvPr>
        </p:nvSpPr>
        <p:spPr>
          <a:xfrm>
            <a:off x="6386513" y="620713"/>
            <a:ext cx="2736850" cy="8174037"/>
          </a:xfrm>
          <a:ln/>
        </p:spPr>
        <p:txBody>
          <a:bodyPr vert="horz" wrap="square" lIns="91440" tIns="45720" rIns="91440" bIns="45720" anchor="t" anchorCtr="0"/>
          <a:p>
            <a:pPr eaLnBrk="1" hangingPunct="1"/>
            <a:r>
              <a:rPr sz="1600" dirty="0"/>
              <a:t>Τα θεραπευτικά μέσα, </a:t>
            </a:r>
            <a:r>
              <a:rPr sz="1600" b="1" dirty="0"/>
              <a:t>απαλλαγμένα από τελετουργικές πρακτικές και δεισιδαιμονίες </a:t>
            </a:r>
            <a:r>
              <a:rPr sz="1600" dirty="0"/>
              <a:t>στηρίζονται σε συντηρητικές ( δίαιτα και άσκηση), φαρμακευτικές (χρήση βοτάνων, ορυκτών, ζωϊκών προϊόντων) και χειρουργικές μεθόδους (διάνοιξη αποστημάτων, αφαίρεση ξένων σωμάτων, ανάταξη καταγμάτων, κράνιο-ανατρήσεις, γυναικολογικές επεμβάσεις κ.ά) ενώ παράλληλα προτείνονται υγιειονο-διαιτητικά μέτρα.</a:t>
            </a:r>
            <a:endParaRPr lang="en-US" altLang="x-none" sz="1600" dirty="0"/>
          </a:p>
          <a:p>
            <a:pPr eaLnBrk="1" hangingPunct="1"/>
            <a:endParaRPr sz="1600" dirty="0"/>
          </a:p>
        </p:txBody>
      </p:sp>
      <p:pic>
        <p:nvPicPr>
          <p:cNvPr id="44035" name="Picture 4"/>
          <p:cNvPicPr>
            <a:picLocks noChangeAspect="1"/>
          </p:cNvPicPr>
          <p:nvPr/>
        </p:nvPicPr>
        <p:blipFill>
          <a:blip r:embed="rId1"/>
          <a:stretch>
            <a:fillRect/>
          </a:stretch>
        </p:blipFill>
        <p:spPr>
          <a:xfrm>
            <a:off x="-31750" y="7938"/>
            <a:ext cx="6223000" cy="8680450"/>
          </a:xfrm>
          <a:prstGeom prst="rect">
            <a:avLst/>
          </a:prstGeom>
          <a:noFill/>
          <a:ln w="9525">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8" name="2 - Θέση περιεχομένου"/>
          <p:cNvSpPr>
            <a:spLocks noGrp="1"/>
          </p:cNvSpPr>
          <p:nvPr>
            <p:ph idx="1" hasCustomPrompt="1"/>
          </p:nvPr>
        </p:nvSpPr>
        <p:spPr>
          <a:xfrm>
            <a:off x="285750" y="214313"/>
            <a:ext cx="8229600" cy="4857750"/>
          </a:xfrm>
          <a:ln/>
        </p:spPr>
        <p:txBody>
          <a:bodyPr vert="horz" wrap="square" lIns="91440" tIns="45720" rIns="91440" bIns="45720" anchor="t" anchorCtr="0"/>
          <a:p>
            <a:r>
              <a:rPr sz="2400" dirty="0"/>
              <a:t>Στην Ιπποκρατική Συλλογή αναφέρονται &gt; 100 φυτικά φάρμακα όπως:</a:t>
            </a:r>
            <a:endParaRPr sz="2400" dirty="0"/>
          </a:p>
          <a:p>
            <a:pPr>
              <a:buNone/>
            </a:pPr>
            <a:endParaRPr sz="2400" dirty="0"/>
          </a:p>
          <a:p>
            <a:pPr>
              <a:buNone/>
            </a:pPr>
            <a:r>
              <a:rPr sz="2400" b="1" dirty="0"/>
              <a:t>αψίνθιον</a:t>
            </a:r>
            <a:r>
              <a:rPr sz="2400" dirty="0"/>
              <a:t>: </a:t>
            </a:r>
            <a:r>
              <a:rPr lang="en-US" altLang="x-none" sz="2400" i="1" dirty="0"/>
              <a:t>Artemisia absinthium L.,</a:t>
            </a:r>
            <a:endParaRPr sz="2400" i="1" dirty="0"/>
          </a:p>
          <a:p>
            <a:pPr>
              <a:buNone/>
            </a:pPr>
            <a:r>
              <a:rPr sz="2400" b="1" dirty="0"/>
              <a:t>δίκταμνον </a:t>
            </a:r>
            <a:r>
              <a:rPr sz="2400" dirty="0"/>
              <a:t>ή δίκταμνον το Κρητικόν: </a:t>
            </a:r>
            <a:r>
              <a:rPr lang="en-US" altLang="x-none" sz="2400" i="1" dirty="0"/>
              <a:t>Origanum</a:t>
            </a:r>
            <a:r>
              <a:rPr sz="2400" i="1" dirty="0"/>
              <a:t> </a:t>
            </a:r>
            <a:r>
              <a:rPr lang="en-US" altLang="x-none" sz="2400" i="1" dirty="0"/>
              <a:t>dictamnus L.,</a:t>
            </a:r>
            <a:endParaRPr sz="2400" i="1" dirty="0"/>
          </a:p>
          <a:p>
            <a:pPr>
              <a:buNone/>
            </a:pPr>
            <a:r>
              <a:rPr sz="2400" b="1" dirty="0"/>
              <a:t>έλαιον</a:t>
            </a:r>
            <a:r>
              <a:rPr sz="2400" dirty="0"/>
              <a:t>: </a:t>
            </a:r>
            <a:r>
              <a:rPr lang="en-US" altLang="x-none" sz="2400" i="1" dirty="0"/>
              <a:t>Olea europaea L.,</a:t>
            </a:r>
            <a:endParaRPr sz="2400" i="1" dirty="0"/>
          </a:p>
          <a:p>
            <a:pPr>
              <a:buNone/>
            </a:pPr>
            <a:r>
              <a:rPr sz="2400" b="1" i="1" dirty="0"/>
              <a:t>κρόκος</a:t>
            </a:r>
            <a:r>
              <a:rPr sz="2400" i="1" dirty="0"/>
              <a:t>: </a:t>
            </a:r>
            <a:r>
              <a:rPr lang="en-US" altLang="x-none" sz="2400" i="1" dirty="0"/>
              <a:t>Crocus sativus L</a:t>
            </a:r>
            <a:endParaRPr sz="2400" i="1" dirty="0"/>
          </a:p>
          <a:p>
            <a:pPr>
              <a:buNone/>
            </a:pPr>
            <a:r>
              <a:rPr sz="2400" b="1" dirty="0"/>
              <a:t>στρύχνος</a:t>
            </a:r>
            <a:r>
              <a:rPr sz="2400" dirty="0"/>
              <a:t>: </a:t>
            </a:r>
            <a:r>
              <a:rPr lang="en-US" altLang="x-none" sz="2400" i="1" dirty="0"/>
              <a:t>Solanum nigrum L.,</a:t>
            </a:r>
            <a:endParaRPr sz="2400" i="1" dirty="0"/>
          </a:p>
          <a:p>
            <a:pPr>
              <a:buNone/>
            </a:pPr>
            <a:r>
              <a:rPr sz="2400" b="1" dirty="0"/>
              <a:t>υοσκυάμος</a:t>
            </a:r>
            <a:r>
              <a:rPr sz="2400" dirty="0"/>
              <a:t>: </a:t>
            </a:r>
            <a:r>
              <a:rPr lang="en-US" altLang="x-none" sz="2400" i="1" dirty="0"/>
              <a:t>Hyoscyamus niger L.,</a:t>
            </a:r>
            <a:endParaRPr sz="2400" i="1" dirty="0"/>
          </a:p>
          <a:p>
            <a:pPr>
              <a:buNone/>
            </a:pPr>
            <a:r>
              <a:rPr sz="2400" b="1" i="1" dirty="0"/>
              <a:t>υπερικόν</a:t>
            </a:r>
            <a:r>
              <a:rPr sz="2400" i="1" dirty="0"/>
              <a:t>: </a:t>
            </a:r>
            <a:r>
              <a:rPr lang="en-US" altLang="x-none" sz="2400" i="1" dirty="0"/>
              <a:t>Hypericum perforatum L.,</a:t>
            </a:r>
            <a:r>
              <a:rPr sz="2400" i="1" dirty="0"/>
              <a:t> =</a:t>
            </a:r>
            <a:r>
              <a:rPr sz="2400" dirty="0"/>
              <a:t>σπαθόχορτο</a:t>
            </a:r>
            <a:endParaRPr sz="2400" dirty="0"/>
          </a:p>
          <a:p>
            <a:pPr>
              <a:buNone/>
            </a:pPr>
            <a:r>
              <a:rPr sz="2400" dirty="0"/>
              <a:t>ελλέβορος ο λευκός: </a:t>
            </a:r>
            <a:r>
              <a:rPr lang="en-US" altLang="x-none" sz="2400" i="1" dirty="0"/>
              <a:t>Veratrum album L., </a:t>
            </a:r>
            <a:r>
              <a:rPr sz="2400" i="1" dirty="0"/>
              <a:t>και ο</a:t>
            </a:r>
            <a:endParaRPr sz="2400" i="1" dirty="0"/>
          </a:p>
          <a:p>
            <a:pPr>
              <a:buNone/>
            </a:pPr>
            <a:r>
              <a:rPr sz="2400" i="1" dirty="0"/>
              <a:t>ελλέβορος ο μέλας: </a:t>
            </a:r>
            <a:r>
              <a:rPr lang="en-US" altLang="x-none" sz="2400" i="1" dirty="0"/>
              <a:t>Helleborus cyclophyllus</a:t>
            </a:r>
            <a:endParaRPr sz="24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hasCustomPrompt="1"/>
          </p:nvPr>
        </p:nvSpPr>
        <p:spPr/>
        <p:txBody>
          <a:bodyPr vert="horz" wrap="square" lIns="91440" tIns="45720" rIns="91440" bIns="45720" numCol="1" anchor="ctr" anchorCtr="0" compatLnSpc="1">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l-GR" sz="4400" b="0" i="0" u="none" strike="noStrike" kern="1200" cap="none" spc="0" normalizeH="0" baseline="0" noProof="0" dirty="0" smtClean="0">
                <a:ln>
                  <a:noFill/>
                </a:ln>
                <a:solidFill>
                  <a:schemeClr val="tx1"/>
                </a:solidFill>
                <a:effectLst/>
                <a:uLnTx/>
                <a:uFillTx/>
                <a:latin typeface="+mj-lt"/>
                <a:ea typeface="+mj-ea"/>
                <a:cs typeface="+mj-cs"/>
              </a:rPr>
              <a:t>	</a:t>
            </a:r>
            <a:endParaRPr kumimoji="0" lang="el-GR" sz="2800" b="0" i="0" u="none" strike="noStrike" kern="1200" cap="none" spc="0" normalizeH="0" baseline="0" noProof="0" dirty="0">
              <a:ln>
                <a:noFill/>
              </a:ln>
              <a:solidFill>
                <a:schemeClr val="accent1">
                  <a:lumMod val="60000"/>
                  <a:lumOff val="40000"/>
                </a:schemeClr>
              </a:solidFill>
              <a:effectLst/>
              <a:uLnTx/>
              <a:uFillTx/>
              <a:latin typeface="+mj-lt"/>
              <a:ea typeface="+mj-ea"/>
              <a:cs typeface="+mj-cs"/>
            </a:endParaRPr>
          </a:p>
        </p:txBody>
      </p:sp>
      <p:sp>
        <p:nvSpPr>
          <p:cNvPr id="6" name="Rectangle 5"/>
          <p:cNvSpPr/>
          <p:nvPr/>
        </p:nvSpPr>
        <p:spPr>
          <a:xfrm>
            <a:off x="4951413" y="620713"/>
            <a:ext cx="3870325" cy="4646613"/>
          </a:xfrm>
          <a:prstGeom prst="rect">
            <a:avLst/>
          </a:prstGeom>
        </p:spPr>
        <p:txBody>
          <a:bodyPr>
            <a:spAutoFit/>
          </a:bodyPr>
          <a:p>
            <a:pPr>
              <a:buNone/>
            </a:pPr>
            <a:endParaRPr sz="2800" dirty="0">
              <a:solidFill>
                <a:srgbClr val="95B3D7"/>
              </a:solidFill>
              <a:latin typeface="Calibri" panose="020F0502020204030204" pitchFamily="34" charset="0"/>
            </a:endParaRPr>
          </a:p>
          <a:p>
            <a:pPr>
              <a:buNone/>
            </a:pPr>
            <a:r>
              <a:rPr sz="2000" b="1" dirty="0">
                <a:latin typeface="Calibri" panose="020F0502020204030204" pitchFamily="34" charset="0"/>
              </a:rPr>
              <a:t>Εμβρυοτομία, εμβρυουλκία </a:t>
            </a:r>
            <a:r>
              <a:rPr sz="2000" dirty="0">
                <a:latin typeface="Calibri" panose="020F0502020204030204" pitchFamily="34" charset="0"/>
              </a:rPr>
              <a:t>κατά την οποία χρησιμοποιούσε το «καμπυλώτερον μαχαίριον» για την εμβρυοτομία, το «πίεστρον» για τη σύνθλιψη, τον «οστεολόγον»για τη σύλληψη και την εξαγωγή των οστών και τον «ελκυστήρα»δηλ. τον εμβρυουλκό</a:t>
            </a:r>
            <a:endParaRPr sz="2000" dirty="0">
              <a:latin typeface="Calibri" panose="020F0502020204030204" pitchFamily="34" charset="0"/>
            </a:endParaRPr>
          </a:p>
          <a:p>
            <a:pPr>
              <a:buNone/>
            </a:pPr>
            <a:endParaRPr dirty="0">
              <a:solidFill>
                <a:srgbClr val="95B3D7"/>
              </a:solidFill>
              <a:latin typeface="Calibri" panose="020F0502020204030204" pitchFamily="34" charset="0"/>
            </a:endParaRPr>
          </a:p>
          <a:p>
            <a:pPr>
              <a:buNone/>
            </a:pPr>
            <a:endParaRPr dirty="0">
              <a:solidFill>
                <a:srgbClr val="95B3D7"/>
              </a:solidFill>
              <a:latin typeface="Calibri" panose="020F0502020204030204" pitchFamily="34" charset="0"/>
            </a:endParaRPr>
          </a:p>
          <a:p>
            <a:pPr>
              <a:buNone/>
            </a:pPr>
            <a:endParaRPr dirty="0">
              <a:solidFill>
                <a:srgbClr val="95B3D7"/>
              </a:solidFill>
              <a:latin typeface="Calibri" panose="020F0502020204030204" pitchFamily="34" charset="0"/>
            </a:endParaRPr>
          </a:p>
          <a:p>
            <a:pPr>
              <a:buNone/>
            </a:pPr>
            <a:endParaRPr dirty="0">
              <a:solidFill>
                <a:srgbClr val="95B3D7"/>
              </a:solidFill>
              <a:latin typeface="Calibri" panose="020F0502020204030204" pitchFamily="34" charset="0"/>
            </a:endParaRPr>
          </a:p>
          <a:p>
            <a:pPr>
              <a:buNone/>
            </a:pPr>
            <a:endParaRPr dirty="0">
              <a:solidFill>
                <a:srgbClr val="95B3D7"/>
              </a:solidFill>
              <a:latin typeface="Calibri" panose="020F0502020204030204" pitchFamily="34" charset="0"/>
            </a:endParaRPr>
          </a:p>
          <a:p>
            <a:pPr>
              <a:buNone/>
            </a:pPr>
            <a:endParaRPr dirty="0">
              <a:solidFill>
                <a:srgbClr val="95B3D7"/>
              </a:solidFill>
              <a:latin typeface="Calibri" panose="020F0502020204030204" pitchFamily="34" charset="0"/>
            </a:endParaRPr>
          </a:p>
        </p:txBody>
      </p:sp>
      <p:pic>
        <p:nvPicPr>
          <p:cNvPr id="46084" name="Picture 2"/>
          <p:cNvPicPr>
            <a:picLocks noChangeAspect="1"/>
          </p:cNvPicPr>
          <p:nvPr/>
        </p:nvPicPr>
        <p:blipFill>
          <a:blip r:embed="rId1"/>
          <a:stretch>
            <a:fillRect/>
          </a:stretch>
        </p:blipFill>
        <p:spPr>
          <a:xfrm>
            <a:off x="22225" y="17463"/>
            <a:ext cx="4975225" cy="6353175"/>
          </a:xfrm>
          <a:prstGeom prst="rect">
            <a:avLst/>
          </a:prstGeom>
          <a:noFill/>
          <a:ln w="9525">
            <a:noFill/>
          </a:ln>
        </p:spPr>
      </p:pic>
      <p:sp>
        <p:nvSpPr>
          <p:cNvPr id="46085" name="Ορθογώνιο 2"/>
          <p:cNvSpPr/>
          <p:nvPr/>
        </p:nvSpPr>
        <p:spPr>
          <a:xfrm>
            <a:off x="107950" y="6524625"/>
            <a:ext cx="4572000" cy="231775"/>
          </a:xfrm>
          <a:prstGeom prst="rect">
            <a:avLst/>
          </a:prstGeom>
          <a:noFill/>
          <a:ln w="9525">
            <a:noFill/>
          </a:ln>
        </p:spPr>
        <p:txBody>
          <a:bodyPr>
            <a:spAutoFit/>
          </a:bodyPr>
          <a:p>
            <a:r>
              <a:rPr sz="900" dirty="0">
                <a:latin typeface="Calibri" panose="020F0502020204030204" pitchFamily="34" charset="0"/>
              </a:rPr>
              <a:t>Επιτύμβια στήλη της Πλανγώνας  (320 π.Χ. ), Εθνικό Αρχαιολογικό Μουσείο</a:t>
            </a:r>
            <a:endParaRPr sz="900" dirty="0">
              <a:latin typeface="Calibri" panose="020F0502020204030204"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06" name="1 - Τίτλος"/>
          <p:cNvSpPr>
            <a:spLocks noGrp="1"/>
          </p:cNvSpPr>
          <p:nvPr>
            <p:ph type="title" hasCustomPrompt="1"/>
          </p:nvPr>
        </p:nvSpPr>
        <p:spPr>
          <a:ln/>
        </p:spPr>
        <p:txBody>
          <a:bodyPr vert="horz" wrap="square" lIns="91440" tIns="45720" rIns="91440" bIns="45720" anchor="ctr" anchorCtr="0"/>
          <a:p>
            <a:pPr eaLnBrk="1" hangingPunct="1"/>
            <a:endParaRPr sz="3200" dirty="0"/>
          </a:p>
        </p:txBody>
      </p:sp>
      <p:sp>
        <p:nvSpPr>
          <p:cNvPr id="47107" name="2 - Θέση περιεχομένου"/>
          <p:cNvSpPr>
            <a:spLocks noGrp="1"/>
          </p:cNvSpPr>
          <p:nvPr>
            <p:ph idx="1" hasCustomPrompt="1"/>
          </p:nvPr>
        </p:nvSpPr>
        <p:spPr>
          <a:ln/>
        </p:spPr>
        <p:txBody>
          <a:bodyPr vert="horz" wrap="square" lIns="91440" tIns="45720" rIns="91440" bIns="45720" anchor="t" anchorCtr="0"/>
          <a:p>
            <a:pPr eaLnBrk="1" hangingPunct="1">
              <a:buFont typeface="Wingdings" panose="05000000000000000000" pitchFamily="2" charset="2"/>
              <a:buChar char="ü"/>
            </a:pPr>
            <a:r>
              <a:rPr sz="2000" dirty="0"/>
              <a:t>Θεωρία των μιασμάτων = ΕΠΙΔΗΜΙΚΑ ΝΟΣΗΜΑΤΑ</a:t>
            </a:r>
            <a:endParaRPr sz="2000" dirty="0"/>
          </a:p>
          <a:p>
            <a:pPr eaLnBrk="1" hangingPunct="1">
              <a:buNone/>
            </a:pPr>
            <a:r>
              <a:rPr sz="2000" i="1" dirty="0"/>
              <a:t>Περί</a:t>
            </a:r>
            <a:r>
              <a:rPr lang="en-US" altLang="x-none" sz="2000" i="1" dirty="0"/>
              <a:t> </a:t>
            </a:r>
            <a:r>
              <a:rPr sz="2000" i="1" dirty="0"/>
              <a:t>φυσών: </a:t>
            </a:r>
            <a:r>
              <a:rPr sz="2000" dirty="0"/>
              <a:t>ο</a:t>
            </a:r>
            <a:r>
              <a:rPr sz="2000" i="1" dirty="0"/>
              <a:t> </a:t>
            </a:r>
            <a:r>
              <a:rPr sz="2000" dirty="0"/>
              <a:t>μολυσμένος από κάποια ανθυγιεινή οσμή ή</a:t>
            </a:r>
            <a:endParaRPr sz="2000" dirty="0"/>
          </a:p>
          <a:p>
            <a:pPr eaLnBrk="1" hangingPunct="1">
              <a:buNone/>
            </a:pPr>
            <a:r>
              <a:rPr sz="2000" dirty="0"/>
              <a:t>αναθυμίαση αέρας, που περιέχει κάποιο νοσηρό στοιχείο, το μίασμα,</a:t>
            </a:r>
            <a:endParaRPr sz="2000" dirty="0"/>
          </a:p>
          <a:p>
            <a:pPr eaLnBrk="1" hangingPunct="1">
              <a:buNone/>
            </a:pPr>
            <a:r>
              <a:rPr sz="2000" dirty="0"/>
              <a:t>θεωρείται το αίτιο των επιδημικών νοσημάτων</a:t>
            </a:r>
            <a:endParaRPr sz="2000" dirty="0"/>
          </a:p>
        </p:txBody>
      </p:sp>
      <p:pic>
        <p:nvPicPr>
          <p:cNvPr id="47108" name="Picture 2"/>
          <p:cNvPicPr>
            <a:picLocks noChangeAspect="1"/>
          </p:cNvPicPr>
          <p:nvPr/>
        </p:nvPicPr>
        <p:blipFill>
          <a:blip r:embed="rId1"/>
          <a:srcRect l="47665" t="52930" r="18018" b="23631"/>
          <a:stretch>
            <a:fillRect/>
          </a:stretch>
        </p:blipFill>
        <p:spPr>
          <a:xfrm>
            <a:off x="285750" y="3143250"/>
            <a:ext cx="3571875" cy="1371600"/>
          </a:xfrm>
          <a:prstGeom prst="rect">
            <a:avLst/>
          </a:prstGeom>
          <a:noFill/>
          <a:ln w="9525">
            <a:noFill/>
          </a:ln>
        </p:spPr>
      </p:pic>
      <p:sp>
        <p:nvSpPr>
          <p:cNvPr id="5" name="4 - Ορθογώνιο"/>
          <p:cNvSpPr/>
          <p:nvPr/>
        </p:nvSpPr>
        <p:spPr>
          <a:xfrm>
            <a:off x="2214563" y="3786188"/>
            <a:ext cx="1700213" cy="285750"/>
          </a:xfrm>
          <a:prstGeom prst="rect">
            <a:avLst/>
          </a:prstGeom>
          <a:noFill/>
          <a:ln w="412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l-GR" sz="1800" b="0" i="0" u="none" strike="noStrike" kern="1200" cap="none" spc="0" normalizeH="0" baseline="0" noProof="0">
              <a:ln>
                <a:noFill/>
              </a:ln>
              <a:solidFill>
                <a:schemeClr val="lt1"/>
              </a:solidFill>
              <a:effectLst/>
              <a:uLnTx/>
              <a:uFillTx/>
              <a:latin typeface="+mn-lt"/>
              <a:ea typeface="+mn-ea"/>
              <a:cs typeface="+mn-cs"/>
            </a:endParaRPr>
          </a:p>
        </p:txBody>
      </p:sp>
      <p:sp>
        <p:nvSpPr>
          <p:cNvPr id="47110" name="5 - Ορθογώνιο"/>
          <p:cNvSpPr/>
          <p:nvPr/>
        </p:nvSpPr>
        <p:spPr>
          <a:xfrm>
            <a:off x="0" y="4572000"/>
            <a:ext cx="3940175" cy="276225"/>
          </a:xfrm>
          <a:prstGeom prst="rect">
            <a:avLst/>
          </a:prstGeom>
          <a:noFill/>
          <a:ln w="9525">
            <a:noFill/>
          </a:ln>
        </p:spPr>
        <p:txBody>
          <a:bodyPr wrap="none">
            <a:spAutoFit/>
          </a:bodyPr>
          <a:p>
            <a:r>
              <a:rPr lang="en-US" altLang="x-none" sz="1200" dirty="0">
                <a:latin typeface="Calibri" panose="020F0502020204030204" pitchFamily="34" charset="0"/>
              </a:rPr>
              <a:t>Grant W. Recherches sur les fièvres. Picot</a:t>
            </a:r>
            <a:r>
              <a:rPr lang="fr-FR" altLang="x-none" sz="1200" dirty="0">
                <a:latin typeface="Calibri" panose="020F0502020204030204" pitchFamily="34" charset="0"/>
              </a:rPr>
              <a:t>, Montpellier, 1821</a:t>
            </a:r>
            <a:endParaRPr lang="en-US" altLang="x-none" sz="1200" dirty="0">
              <a:latin typeface="Calibri" panose="020F0502020204030204" pitchFamily="34" charset="0"/>
            </a:endParaRPr>
          </a:p>
        </p:txBody>
      </p:sp>
      <p:pic>
        <p:nvPicPr>
          <p:cNvPr id="47111" name="4 - Θέση περιεχομένου" descr="koch.jpg"/>
          <p:cNvPicPr>
            <a:picLocks noChangeAspect="1"/>
          </p:cNvPicPr>
          <p:nvPr/>
        </p:nvPicPr>
        <p:blipFill>
          <a:blip r:embed="rId2"/>
          <a:stretch>
            <a:fillRect/>
          </a:stretch>
        </p:blipFill>
        <p:spPr>
          <a:xfrm>
            <a:off x="7000875" y="3768725"/>
            <a:ext cx="2143125" cy="3089275"/>
          </a:xfrm>
          <a:prstGeom prst="rect">
            <a:avLst/>
          </a:prstGeom>
          <a:noFill/>
          <a:ln w="9525">
            <a:noFill/>
          </a:ln>
        </p:spPr>
      </p:pic>
      <p:sp>
        <p:nvSpPr>
          <p:cNvPr id="47112" name="7 - Ορθογώνιο"/>
          <p:cNvSpPr/>
          <p:nvPr/>
        </p:nvSpPr>
        <p:spPr>
          <a:xfrm>
            <a:off x="6611938" y="3357563"/>
            <a:ext cx="2638425" cy="369887"/>
          </a:xfrm>
          <a:prstGeom prst="rect">
            <a:avLst/>
          </a:prstGeom>
          <a:noFill/>
          <a:ln w="9525">
            <a:noFill/>
          </a:ln>
        </p:spPr>
        <p:txBody>
          <a:bodyPr wrap="none">
            <a:spAutoFit/>
          </a:bodyPr>
          <a:p>
            <a:r>
              <a:rPr lang="en-US" altLang="x-none" dirty="0">
                <a:latin typeface="Calibri" panose="020F0502020204030204" pitchFamily="34" charset="0"/>
              </a:rPr>
              <a:t>  Robert Koch </a:t>
            </a:r>
            <a:r>
              <a:rPr dirty="0">
                <a:latin typeface="Calibri" panose="020F0502020204030204" pitchFamily="34" charset="0"/>
              </a:rPr>
              <a:t>(1842-1910)</a:t>
            </a:r>
            <a:endParaRPr dirty="0">
              <a:latin typeface="Calibri" panose="020F0502020204030204" pitchFamily="34" charset="0"/>
            </a:endParaRPr>
          </a:p>
        </p:txBody>
      </p:sp>
      <p:pic>
        <p:nvPicPr>
          <p:cNvPr id="47113" name="Content Placeholder 4" descr="_pasteur.JPG"/>
          <p:cNvPicPr>
            <a:picLocks noChangeAspect="1"/>
          </p:cNvPicPr>
          <p:nvPr/>
        </p:nvPicPr>
        <p:blipFill>
          <a:blip r:embed="rId3"/>
          <a:srcRect l="23503" t="11734" b="15033"/>
          <a:stretch>
            <a:fillRect/>
          </a:stretch>
        </p:blipFill>
        <p:spPr>
          <a:xfrm>
            <a:off x="4286250" y="3983038"/>
            <a:ext cx="2125663" cy="2874962"/>
          </a:xfrm>
          <a:prstGeom prst="rect">
            <a:avLst/>
          </a:prstGeom>
          <a:noFill/>
          <a:ln w="9525">
            <a:noFill/>
          </a:ln>
        </p:spPr>
      </p:pic>
      <p:sp>
        <p:nvSpPr>
          <p:cNvPr id="47114" name="9 - Ορθογώνιο"/>
          <p:cNvSpPr/>
          <p:nvPr/>
        </p:nvSpPr>
        <p:spPr>
          <a:xfrm>
            <a:off x="4000500" y="3357563"/>
            <a:ext cx="2706688" cy="369887"/>
          </a:xfrm>
          <a:prstGeom prst="rect">
            <a:avLst/>
          </a:prstGeom>
          <a:noFill/>
          <a:ln w="9525">
            <a:noFill/>
          </a:ln>
        </p:spPr>
        <p:txBody>
          <a:bodyPr wrap="none">
            <a:spAutoFit/>
          </a:bodyPr>
          <a:p>
            <a:r>
              <a:rPr lang="en-US" altLang="x-none" dirty="0">
                <a:latin typeface="Calibri" panose="020F0502020204030204" pitchFamily="34" charset="0"/>
              </a:rPr>
              <a:t>Louis Pasteur </a:t>
            </a:r>
            <a:r>
              <a:rPr dirty="0">
                <a:latin typeface="Calibri" panose="020F0502020204030204" pitchFamily="34" charset="0"/>
              </a:rPr>
              <a:t>(1822-1895)</a:t>
            </a:r>
            <a:r>
              <a:rPr lang="en-US" altLang="x-none" dirty="0">
                <a:latin typeface="Calibri" panose="020F0502020204030204" pitchFamily="34" charset="0"/>
              </a:rPr>
              <a:t> </a:t>
            </a:r>
            <a:endParaRPr dirty="0">
              <a:latin typeface="Calibri" panose="020F0502020204030204"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30" name="Title 1"/>
          <p:cNvSpPr>
            <a:spLocks noGrp="1"/>
          </p:cNvSpPr>
          <p:nvPr>
            <p:ph type="title" hasCustomPrompt="1"/>
          </p:nvPr>
        </p:nvSpPr>
        <p:spPr>
          <a:xfrm>
            <a:off x="457200" y="268288"/>
            <a:ext cx="8229600" cy="712787"/>
          </a:xfrm>
          <a:ln/>
        </p:spPr>
        <p:txBody>
          <a:bodyPr vert="horz" wrap="square" lIns="91440" tIns="45720" rIns="91440" bIns="45720" anchor="ctr" anchorCtr="0"/>
          <a:p>
            <a:pPr eaLnBrk="1" hangingPunct="1"/>
            <a:endParaRPr sz="3200" dirty="0"/>
          </a:p>
        </p:txBody>
      </p:sp>
      <p:sp>
        <p:nvSpPr>
          <p:cNvPr id="48131" name="Content Placeholder 2"/>
          <p:cNvSpPr>
            <a:spLocks noGrp="1"/>
          </p:cNvSpPr>
          <p:nvPr>
            <p:ph idx="1" hasCustomPrompt="1"/>
          </p:nvPr>
        </p:nvSpPr>
        <p:spPr>
          <a:xfrm>
            <a:off x="4932363" y="1125538"/>
            <a:ext cx="4211637" cy="5516562"/>
          </a:xfrm>
          <a:ln/>
        </p:spPr>
        <p:txBody>
          <a:bodyPr vert="horz" wrap="square" lIns="91440" tIns="45720" rIns="91440" bIns="45720" anchor="t" anchorCtr="0"/>
          <a:p>
            <a:pPr eaLnBrk="1" hangingPunct="1"/>
            <a:r>
              <a:rPr sz="1800" dirty="0"/>
              <a:t>Η παράδοση τον θέλει παρόντα στον λοιµό των Αθηνών, κατόπιν προσκλήσεως του Περικλέους, ο οποίος µαζί µε την Ασπασία κατέβηκαν στον Πειραιά για να τον υποδεχθούν. </a:t>
            </a:r>
            <a:endParaRPr sz="1800" dirty="0"/>
          </a:p>
          <a:p>
            <a:pPr eaLnBrk="1" hangingPunct="1"/>
            <a:endParaRPr sz="1800" dirty="0"/>
          </a:p>
          <a:p>
            <a:pPr eaLnBrk="1" hangingPunct="1"/>
            <a:r>
              <a:rPr sz="1800" dirty="0"/>
              <a:t>Έδωσε συμβουλή να ανάψουν φωτιές στους δρόµους. Τις φωτιές αυτές τις τροφοδοτούσαν οι Αθηναίοι µε χλωρά κλαδιά και αρωµατικά άνθη ώστε ο καπνός να έχει ευχάριστη οσµή και να είναι πυκνός ώστε να σκεπάσει όλη την πόλη και διασκορπιζόμενος µε τον αέρα να φύγουν µαζί του και τα µιάσµατα. </a:t>
            </a:r>
            <a:endParaRPr sz="1800" dirty="0"/>
          </a:p>
          <a:p>
            <a:pPr eaLnBrk="1" hangingPunct="1"/>
            <a:endParaRPr sz="1600" dirty="0"/>
          </a:p>
        </p:txBody>
      </p:sp>
      <p:pic>
        <p:nvPicPr>
          <p:cNvPr id="48132" name="Picture 5"/>
          <p:cNvPicPr>
            <a:picLocks noChangeAspect="1"/>
          </p:cNvPicPr>
          <p:nvPr/>
        </p:nvPicPr>
        <p:blipFill>
          <a:blip r:embed="rId1"/>
          <a:stretch>
            <a:fillRect/>
          </a:stretch>
        </p:blipFill>
        <p:spPr>
          <a:xfrm>
            <a:off x="-15875" y="1341438"/>
            <a:ext cx="4730750" cy="5080000"/>
          </a:xfrm>
          <a:prstGeom prst="rect">
            <a:avLst/>
          </a:prstGeom>
          <a:noFill/>
          <a:ln w="9525">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Θέση περιεχομένου 2"/>
          <p:cNvSpPr>
            <a:spLocks noGrp="1"/>
          </p:cNvSpPr>
          <p:nvPr>
            <p:ph idx="1" hasCustomPrompt="1"/>
          </p:nvPr>
        </p:nvSpPr>
        <p:spPr>
          <a:xfrm>
            <a:off x="457200" y="260350"/>
            <a:ext cx="4402138" cy="6408738"/>
          </a:xfrm>
        </p:spPr>
        <p:txBody>
          <a:bodyPr vert="horz" wrap="square" lIns="91440" tIns="45720" rIns="91440" bIns="45720" numCol="1" anchor="t" anchorCtr="0" compatLnSpc="1"/>
          <a:p>
            <a:pPr marL="0" indent="0">
              <a:lnSpc>
                <a:spcPct val="80000"/>
              </a:lnSpc>
              <a:buNone/>
            </a:pPr>
            <a:endParaRPr sz="1400" dirty="0"/>
          </a:p>
          <a:p>
            <a:pPr marL="0" indent="0">
              <a:lnSpc>
                <a:spcPct val="80000"/>
              </a:lnSpc>
              <a:buNone/>
            </a:pPr>
            <a:r>
              <a:rPr sz="1600" dirty="0"/>
              <a:t>Στο έργο του «Contro alla peste»  ο Ιταλός ουμανιστής φιλόσοφος Marsilio Ficino (1433-1499) αναφέρεται σε </a:t>
            </a:r>
            <a:r>
              <a:rPr sz="1600" b="1" dirty="0"/>
              <a:t>«δηλητηριώδεις δυσωδίες» και τις συνδέει με την εμφάνιση της πανώλης</a:t>
            </a:r>
            <a:r>
              <a:rPr sz="1600" dirty="0"/>
              <a:t> ενώ οι συγγραφείς του 16ου αιώνα αποδίδουν τη νόσο στον θυμό του Θεού προς τους αμαρτωλούς.</a:t>
            </a:r>
            <a:endParaRPr sz="1600" dirty="0"/>
          </a:p>
          <a:p>
            <a:pPr marL="0" indent="0">
              <a:lnSpc>
                <a:spcPct val="80000"/>
              </a:lnSpc>
              <a:buNone/>
            </a:pPr>
            <a:endParaRPr sz="1600" dirty="0"/>
          </a:p>
          <a:p>
            <a:pPr marL="0" indent="0">
              <a:lnSpc>
                <a:spcPct val="80000"/>
              </a:lnSpc>
              <a:buNone/>
            </a:pPr>
            <a:r>
              <a:rPr sz="1600" dirty="0"/>
              <a:t>Τα </a:t>
            </a:r>
            <a:r>
              <a:rPr sz="1600" b="1" dirty="0"/>
              <a:t>αρώματα</a:t>
            </a:r>
            <a:r>
              <a:rPr sz="1600" dirty="0"/>
              <a:t> φαίνεται να παρέχουν </a:t>
            </a:r>
            <a:r>
              <a:rPr sz="1600" b="1" dirty="0"/>
              <a:t>προστατευτικές ιδιότητες κατά των ασθενειών και της μαγείας.</a:t>
            </a:r>
            <a:endParaRPr sz="1600" b="1" dirty="0"/>
          </a:p>
          <a:p>
            <a:pPr marL="0" indent="0">
              <a:lnSpc>
                <a:spcPct val="80000"/>
              </a:lnSpc>
              <a:buNone/>
            </a:pPr>
            <a:r>
              <a:rPr sz="1600" dirty="0"/>
              <a:t>Στο έργο του «Singuliers secrets et secours contre la peste» (1562) ο ιατρός Antoine Mizauld  (1520-1578) δίνει </a:t>
            </a:r>
            <a:r>
              <a:rPr sz="1600" b="1" dirty="0"/>
              <a:t>πρακτικές συμβουλές για την αντιμετώπιση της πανώλης </a:t>
            </a:r>
            <a:r>
              <a:rPr sz="1600" dirty="0"/>
              <a:t>και μεταξύ άλλων συμβουλεύει: «να καίτε πρωί και βράδυ αρωματικά φυτά, να φοράτε αρώματα, να κρατάτε αρωματικές ουσίες και να καταναλώνετε αρωματικά αντίδοτα». Κάθε πρωί συστήνει την κατανάλωση θηριακής αναμεμιγμένη με </a:t>
            </a:r>
            <a:r>
              <a:rPr lang="en-US" altLang="x-none" sz="1600" dirty="0"/>
              <a:t>20 </a:t>
            </a:r>
            <a:r>
              <a:rPr sz="1600" dirty="0"/>
              <a:t>φύλλα απήγανου, δυο καρύδια, δυο σύκα, λίγο αλάτι και κρασί.  </a:t>
            </a:r>
            <a:endParaRPr sz="1600" dirty="0"/>
          </a:p>
          <a:p>
            <a:pPr marL="0" indent="0">
              <a:lnSpc>
                <a:spcPct val="80000"/>
              </a:lnSpc>
              <a:buNone/>
            </a:pPr>
            <a:endParaRPr sz="1600" dirty="0"/>
          </a:p>
          <a:p>
            <a:pPr marL="0" indent="0">
              <a:lnSpc>
                <a:spcPct val="80000"/>
              </a:lnSpc>
              <a:buNone/>
            </a:pPr>
            <a:r>
              <a:rPr sz="1600" dirty="0"/>
              <a:t>Στη μαγειρική,  ο συνδυασμός: σκόρδου-κρεμμυδιού και</a:t>
            </a:r>
            <a:r>
              <a:rPr lang="en-US" altLang="x-none" sz="1600" dirty="0"/>
              <a:t> </a:t>
            </a:r>
            <a:r>
              <a:rPr sz="1600" dirty="0"/>
              <a:t>θυμαριού-δάφνης κυριαρχεί στις συνταγές</a:t>
            </a:r>
            <a:endParaRPr sz="1600" dirty="0"/>
          </a:p>
          <a:p>
            <a:pPr marL="0" indent="0">
              <a:lnSpc>
                <a:spcPct val="80000"/>
              </a:lnSpc>
              <a:buNone/>
            </a:pPr>
            <a:endParaRPr sz="1600" dirty="0"/>
          </a:p>
          <a:p>
            <a:pPr marL="0" indent="0">
              <a:lnSpc>
                <a:spcPct val="80000"/>
              </a:lnSpc>
              <a:buNone/>
            </a:pPr>
            <a:endParaRPr sz="1600" dirty="0"/>
          </a:p>
        </p:txBody>
      </p:sp>
      <p:pic>
        <p:nvPicPr>
          <p:cNvPr id="49155" name="Picture 4"/>
          <p:cNvPicPr>
            <a:picLocks noChangeAspect="1"/>
          </p:cNvPicPr>
          <p:nvPr/>
        </p:nvPicPr>
        <p:blipFill>
          <a:blip r:embed="rId1"/>
          <a:stretch>
            <a:fillRect/>
          </a:stretch>
        </p:blipFill>
        <p:spPr>
          <a:xfrm>
            <a:off x="6372225" y="3082925"/>
            <a:ext cx="2354263" cy="3810000"/>
          </a:xfrm>
          <a:prstGeom prst="rect">
            <a:avLst/>
          </a:prstGeom>
          <a:noFill/>
          <a:ln w="9525">
            <a:noFill/>
          </a:ln>
        </p:spPr>
      </p:pic>
      <p:pic>
        <p:nvPicPr>
          <p:cNvPr id="49156" name="Picture 5"/>
          <p:cNvPicPr>
            <a:picLocks noChangeAspect="1"/>
          </p:cNvPicPr>
          <p:nvPr/>
        </p:nvPicPr>
        <p:blipFill>
          <a:blip r:embed="rId2"/>
          <a:stretch>
            <a:fillRect/>
          </a:stretch>
        </p:blipFill>
        <p:spPr>
          <a:xfrm>
            <a:off x="5795963" y="314325"/>
            <a:ext cx="3197225" cy="2768600"/>
          </a:xfrm>
          <a:prstGeom prst="rect">
            <a:avLst/>
          </a:prstGeom>
          <a:noFill/>
          <a:ln w="9525">
            <a:noFill/>
          </a:ln>
        </p:spPr>
      </p:pic>
      <p:sp>
        <p:nvSpPr>
          <p:cNvPr id="49157" name="Ορθογώνιο 1"/>
          <p:cNvSpPr/>
          <p:nvPr/>
        </p:nvSpPr>
        <p:spPr>
          <a:xfrm>
            <a:off x="6175375" y="1588"/>
            <a:ext cx="1752600" cy="261937"/>
          </a:xfrm>
          <a:prstGeom prst="rect">
            <a:avLst/>
          </a:prstGeom>
          <a:noFill/>
          <a:ln w="9525">
            <a:noFill/>
          </a:ln>
        </p:spPr>
        <p:txBody>
          <a:bodyPr wrap="none">
            <a:spAutoFit/>
          </a:bodyPr>
          <a:p>
            <a:pPr algn="ctr"/>
            <a:r>
              <a:rPr sz="1100" dirty="0">
                <a:latin typeface="Calibri" panose="020F0502020204030204" pitchFamily="34" charset="0"/>
              </a:rPr>
              <a:t>Η πανώλη της Ρώμης, 1656</a:t>
            </a:r>
            <a:endParaRPr sz="1100" dirty="0">
              <a:latin typeface="Calibri" panose="020F0502020204030204"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Θέση περιεχομένου 2"/>
          <p:cNvSpPr>
            <a:spLocks noGrp="1"/>
          </p:cNvSpPr>
          <p:nvPr>
            <p:ph idx="1" hasCustomPrompt="1"/>
          </p:nvPr>
        </p:nvSpPr>
        <p:spPr>
          <a:xfrm>
            <a:off x="457200" y="333375"/>
            <a:ext cx="4267200" cy="5792788"/>
          </a:xfrm>
        </p:spPr>
        <p:txBody>
          <a:bodyPr vert="horz" wrap="square" lIns="91440" tIns="45720" rIns="91440" bIns="45720" numCol="1" rtlCol="0" anchor="t" anchorCtr="0" compatLnSpc="1"/>
          <a:p>
            <a:pPr marL="0" indent="0" eaLnBrk="1" hangingPunct="1">
              <a:buNone/>
            </a:pPr>
            <a:endParaRPr sz="2000" dirty="0"/>
          </a:p>
          <a:p>
            <a:pPr marL="0" indent="0" eaLnBrk="1" hangingPunct="1"/>
            <a:r>
              <a:rPr sz="2000" dirty="0"/>
              <a:t>Συγκεκριμένα, ο Ιπποκρατικός Όρκος παραμένει παγκοσμίως ο κανόνας ηθικής και δεοντολογίας του ιατρικού επαγγέλματος, στον οποίο στηρίχθηκαν η Παγκόσμια Διακήρυξη για τα δικαιώματα του ανθρώπου  (Γενεύη, 1948) και η διακήρυξη για τα δικαιώματα των Αρρώστων (Λισαβόνα, 1981). </a:t>
            </a:r>
            <a:endParaRPr sz="2000" dirty="0"/>
          </a:p>
        </p:txBody>
      </p:sp>
      <p:pic>
        <p:nvPicPr>
          <p:cNvPr id="50179" name="Picture 5"/>
          <p:cNvPicPr>
            <a:picLocks noChangeAspect="1"/>
          </p:cNvPicPr>
          <p:nvPr/>
        </p:nvPicPr>
        <p:blipFill>
          <a:blip r:embed="rId1"/>
          <a:stretch>
            <a:fillRect/>
          </a:stretch>
        </p:blipFill>
        <p:spPr>
          <a:xfrm>
            <a:off x="4724400" y="333375"/>
            <a:ext cx="4419600" cy="6242050"/>
          </a:xfrm>
          <a:prstGeom prst="rect">
            <a:avLst/>
          </a:prstGeom>
          <a:noFill/>
          <a:ln w="9525">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2" name="Θέση περιεχομένου 2"/>
          <p:cNvSpPr>
            <a:spLocks noGrp="1"/>
          </p:cNvSpPr>
          <p:nvPr>
            <p:ph idx="1" hasCustomPrompt="1"/>
          </p:nvPr>
        </p:nvSpPr>
        <p:spPr>
          <a:xfrm>
            <a:off x="4283075" y="6154738"/>
            <a:ext cx="4422775" cy="647700"/>
          </a:xfrm>
          <a:ln/>
        </p:spPr>
        <p:txBody>
          <a:bodyPr vert="horz" wrap="square" lIns="91440" tIns="45720" rIns="91440" bIns="45720" anchor="t" anchorCtr="0"/>
          <a:p>
            <a:pPr marL="0" indent="0">
              <a:buNone/>
            </a:pPr>
            <a:r>
              <a:rPr sz="1200" dirty="0"/>
              <a:t>Βυζαντινή μικρογραφία που αναπαριστά τον Ιπποκράτη σε στάση και αμφίεση που θυμίζει βυζαντινή αγιογραφία</a:t>
            </a:r>
            <a:endParaRPr sz="1200" dirty="0"/>
          </a:p>
          <a:p>
            <a:pPr marL="0" indent="0">
              <a:buNone/>
            </a:pPr>
            <a:r>
              <a:rPr lang="en-US" altLang="x-none" sz="1200" dirty="0"/>
              <a:t>BnF, MS.GREC 2144 FOL100) </a:t>
            </a:r>
            <a:endParaRPr lang="en-US" altLang="x-none" sz="1200" dirty="0"/>
          </a:p>
          <a:p>
            <a:pPr marL="0" indent="0">
              <a:buNone/>
            </a:pPr>
            <a:endParaRPr sz="1200" dirty="0"/>
          </a:p>
        </p:txBody>
      </p:sp>
      <p:pic>
        <p:nvPicPr>
          <p:cNvPr id="51203" name="Picture 2"/>
          <p:cNvPicPr>
            <a:picLocks noChangeAspect="1"/>
          </p:cNvPicPr>
          <p:nvPr/>
        </p:nvPicPr>
        <p:blipFill>
          <a:blip r:embed="rId1"/>
          <a:srcRect r="5807" b="5180"/>
          <a:stretch>
            <a:fillRect/>
          </a:stretch>
        </p:blipFill>
        <p:spPr>
          <a:xfrm>
            <a:off x="0" y="0"/>
            <a:ext cx="4259263" cy="6858000"/>
          </a:xfrm>
          <a:prstGeom prst="rect">
            <a:avLst/>
          </a:prstGeom>
          <a:noFill/>
          <a:ln w="9525">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6" name="Θέση περιεχομένου 2"/>
          <p:cNvSpPr>
            <a:spLocks noGrp="1"/>
          </p:cNvSpPr>
          <p:nvPr>
            <p:ph idx="1" hasCustomPrompt="1"/>
          </p:nvPr>
        </p:nvSpPr>
        <p:spPr>
          <a:xfrm>
            <a:off x="5435600" y="123825"/>
            <a:ext cx="3708400" cy="5688013"/>
          </a:xfrm>
          <a:ln/>
        </p:spPr>
        <p:txBody>
          <a:bodyPr vert="horz" wrap="square" lIns="91440" tIns="45720" rIns="91440" bIns="45720" anchor="t" anchorCtr="0"/>
          <a:p>
            <a:r>
              <a:rPr sz="1600" b="1" dirty="0"/>
              <a:t>Ο «Νόμος»  </a:t>
            </a:r>
            <a:r>
              <a:rPr sz="1600" dirty="0"/>
              <a:t>(καθιερωμένο, σύνηθες) έχει ηθικό </a:t>
            </a:r>
            <a:r>
              <a:rPr lang="en-US" altLang="x-none" sz="1600" dirty="0"/>
              <a:t>- </a:t>
            </a:r>
            <a:r>
              <a:rPr sz="1600" dirty="0"/>
              <a:t>φιλοσοφικό χαρακτήρα.</a:t>
            </a:r>
            <a:endParaRPr lang="en-US" altLang="x-none" sz="1600" dirty="0"/>
          </a:p>
          <a:p>
            <a:r>
              <a:rPr sz="1600" b="1" dirty="0"/>
              <a:t>Επικεντρώνεται στις προϋποθέσεις που πρέπει να πληρούνται ώστε να κατορθώσει</a:t>
            </a:r>
            <a:r>
              <a:rPr lang="en-US" altLang="x-none" sz="1600" b="1" dirty="0"/>
              <a:t> </a:t>
            </a:r>
            <a:r>
              <a:rPr sz="1600" b="1" dirty="0"/>
              <a:t>κάποιος να γίνει κάτοχος της ιατρικής τέχνης.</a:t>
            </a:r>
            <a:endParaRPr lang="en-US" altLang="x-none" sz="1600" b="1" dirty="0"/>
          </a:p>
          <a:p>
            <a:r>
              <a:rPr lang="en-US" altLang="x-none" sz="1600" dirty="0"/>
              <a:t>To </a:t>
            </a:r>
            <a:r>
              <a:rPr sz="1600" dirty="0"/>
              <a:t>γεγονός ότι την</a:t>
            </a:r>
            <a:r>
              <a:rPr lang="en-US" altLang="x-none" sz="1600" dirty="0"/>
              <a:t> </a:t>
            </a:r>
            <a:r>
              <a:rPr sz="1600" dirty="0"/>
              <a:t>ιατρική ασκούν και </a:t>
            </a:r>
            <a:r>
              <a:rPr sz="1600" b="1" dirty="0"/>
              <a:t>αποκαλούμενοι ιατροί </a:t>
            </a:r>
            <a:r>
              <a:rPr sz="1600" dirty="0"/>
              <a:t>χωρίς την απαραίτητη γνώση έχει οδηγήσει </a:t>
            </a:r>
            <a:r>
              <a:rPr sz="1600" b="1" dirty="0"/>
              <a:t>στην απώλεια της υπόληψής της. </a:t>
            </a:r>
            <a:endParaRPr sz="1600" b="1" dirty="0"/>
          </a:p>
          <a:p>
            <a:endParaRPr sz="1600" dirty="0"/>
          </a:p>
          <a:p>
            <a:r>
              <a:rPr sz="1600" dirty="0"/>
              <a:t>Αυτό οφείλεται στην ανυπαρξία νόμων με βάση τους οποίους θα τιμωρούνται οι αγύρτες «ιατροί» </a:t>
            </a:r>
            <a:r>
              <a:rPr sz="1600" dirty="0">
                <a:sym typeface="Wingdings" panose="05000000000000000000" pitchFamily="2" charset="2"/>
              </a:rPr>
              <a:t> </a:t>
            </a:r>
            <a:r>
              <a:rPr sz="1600" b="1" dirty="0"/>
              <a:t>δεν υπήρχε ένα θεσμοθετημένο σύστημα κανόνων δικαίου που να αφορά στον τρόπο και στις συνέπειες άσκησης της ιατρικής τέχνης</a:t>
            </a:r>
            <a:r>
              <a:rPr sz="1600" dirty="0"/>
              <a:t>. Ο κάθε ιατρός, γνώστης ή μη, μπορούσε να εφαρμόζει αυθαίρετα θεραπείες δίχως κανέναν θεσμικό έλεγχο για τις ενδεχόμενες επιπτώσεις στους νοσούντες. </a:t>
            </a:r>
            <a:endParaRPr sz="1600" dirty="0"/>
          </a:p>
        </p:txBody>
      </p:sp>
      <p:pic>
        <p:nvPicPr>
          <p:cNvPr id="52227" name="Εικόνα 3"/>
          <p:cNvPicPr>
            <a:picLocks noChangeAspect="1"/>
          </p:cNvPicPr>
          <p:nvPr/>
        </p:nvPicPr>
        <p:blipFill>
          <a:blip r:embed="rId1"/>
          <a:stretch>
            <a:fillRect/>
          </a:stretch>
        </p:blipFill>
        <p:spPr>
          <a:xfrm>
            <a:off x="3203575" y="765175"/>
            <a:ext cx="2524125" cy="3922713"/>
          </a:xfrm>
          <a:prstGeom prst="rect">
            <a:avLst/>
          </a:prstGeom>
          <a:noFill/>
          <a:ln w="9525">
            <a:noFill/>
          </a:ln>
        </p:spPr>
      </p:pic>
      <p:sp>
        <p:nvSpPr>
          <p:cNvPr id="52228" name="Θέση περιεχομένου 2"/>
          <p:cNvSpPr txBox="1"/>
          <p:nvPr/>
        </p:nvSpPr>
        <p:spPr>
          <a:xfrm>
            <a:off x="-41275" y="1412875"/>
            <a:ext cx="3384550" cy="3095625"/>
          </a:xfrm>
          <a:prstGeom prst="rect">
            <a:avLst/>
          </a:prstGeom>
          <a:noFill/>
          <a:ln w="9525">
            <a:noFill/>
          </a:ln>
        </p:spPr>
        <p:txBody>
          <a:bodyPr/>
          <a:p>
            <a:pPr marL="342900" indent="-342900" eaLnBrk="0" hangingPunct="0">
              <a:spcBef>
                <a:spcPct val="20000"/>
              </a:spcBef>
              <a:buFont typeface="Arial" panose="020B0604020202020204" pitchFamily="34" charset="0"/>
              <a:buChar char="•"/>
            </a:pPr>
            <a:r>
              <a:rPr sz="1600" dirty="0">
                <a:latin typeface="Calibri" panose="020F0502020204030204" pitchFamily="34" charset="0"/>
              </a:rPr>
              <a:t>Παράλληλα, στο έργο του Ιπποκράτη βρίσκουμε </a:t>
            </a:r>
            <a:r>
              <a:rPr sz="1600" b="1" dirty="0">
                <a:latin typeface="Calibri" panose="020F0502020204030204" pitchFamily="34" charset="0"/>
              </a:rPr>
              <a:t>στοιχεία σχετικά με την ιατρική ηθική και δεοντολογία</a:t>
            </a:r>
            <a:r>
              <a:rPr sz="1600" dirty="0">
                <a:latin typeface="Calibri" panose="020F0502020204030204" pitchFamily="34" charset="0"/>
              </a:rPr>
              <a:t> (Όρκος, Νόμος, Περί ευσχημοσύνης, Περί ιητρού, Παραγγελίαι, Αφορισμοί), </a:t>
            </a:r>
            <a:r>
              <a:rPr sz="1600" b="1" dirty="0">
                <a:latin typeface="Calibri" panose="020F0502020204030204" pitchFamily="34" charset="0"/>
              </a:rPr>
              <a:t>τον τρόπο άσκησης της ιατρικής και τη συμπεριφορά του ιατρού προς τους ασθενείς και τους συναδέλφους του.</a:t>
            </a:r>
            <a:r>
              <a:rPr sz="1600" dirty="0">
                <a:latin typeface="Calibri" panose="020F0502020204030204" pitchFamily="34" charset="0"/>
              </a:rPr>
              <a:t> </a:t>
            </a:r>
            <a:endParaRPr sz="1600" dirty="0">
              <a:latin typeface="Calibri" panose="020F0502020204030204" pitchFamily="34" charset="0"/>
            </a:endParaRPr>
          </a:p>
          <a:p>
            <a:pPr marL="342900" indent="-342900" eaLnBrk="0" hangingPunct="0">
              <a:spcBef>
                <a:spcPct val="20000"/>
              </a:spcBef>
              <a:buFont typeface="Arial" panose="020B0604020202020204" pitchFamily="34" charset="0"/>
              <a:buChar char="•"/>
            </a:pPr>
            <a:endParaRPr sz="2000" dirty="0">
              <a:latin typeface="Calibri" panose="020F0502020204030204"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Θέση περιεχομένου 2"/>
          <p:cNvSpPr>
            <a:spLocks noGrp="1"/>
          </p:cNvSpPr>
          <p:nvPr>
            <p:ph idx="1" hasCustomPrompt="1"/>
          </p:nvPr>
        </p:nvSpPr>
        <p:spPr>
          <a:xfrm>
            <a:off x="285750" y="188913"/>
            <a:ext cx="7958138" cy="4535488"/>
          </a:xfrm>
        </p:spPr>
        <p:txBody>
          <a:bodyPr vert="horz" wrap="square" lIns="91440" tIns="45720" rIns="91440" bIns="45720" numCol="1" anchor="t" anchorCtr="0" compatLnSpc="1"/>
          <a:p>
            <a:pPr marL="0" indent="0" algn="ctr">
              <a:buNone/>
            </a:pPr>
            <a:r>
              <a:rPr sz="2000" b="1" dirty="0"/>
              <a:t>Η άσκηση του ιατρικού επαγγέλματος στην Ελλάδα ήταν ελεύθερη.</a:t>
            </a:r>
            <a:endParaRPr sz="2000" b="1" dirty="0"/>
          </a:p>
          <a:p>
            <a:pPr marL="0" indent="0"/>
            <a:endParaRPr sz="2000" dirty="0"/>
          </a:p>
          <a:p>
            <a:pPr marL="0" indent="0">
              <a:buNone/>
            </a:pPr>
            <a:r>
              <a:rPr sz="2000" dirty="0"/>
              <a:t>Οι ιατροί διακρίνονταν σε: </a:t>
            </a:r>
            <a:endParaRPr sz="2000" dirty="0"/>
          </a:p>
          <a:p>
            <a:pPr marL="0" indent="0"/>
            <a:r>
              <a:rPr sz="2000" dirty="0"/>
              <a:t>Περιοδευτές (Δημοκήδης – 6</a:t>
            </a:r>
            <a:r>
              <a:rPr sz="2000" baseline="30000" dirty="0"/>
              <a:t>ος</a:t>
            </a:r>
            <a:r>
              <a:rPr sz="2000" dirty="0"/>
              <a:t> π.Χ.)</a:t>
            </a:r>
            <a:endParaRPr sz="2000" dirty="0"/>
          </a:p>
          <a:p>
            <a:pPr marL="0" indent="0"/>
            <a:r>
              <a:rPr sz="2000" dirty="0"/>
              <a:t>Δημόσιοι (μεριμνούσαν μεταξύ άλλων για την δημόσια υγεία, πληρωμή: ιατρικός φόρος βλ. Δελφοί)</a:t>
            </a:r>
            <a:endParaRPr sz="2000" dirty="0"/>
          </a:p>
          <a:p>
            <a:pPr marL="0" indent="0"/>
            <a:r>
              <a:rPr sz="2000" dirty="0"/>
              <a:t>Στρατιωτικοί</a:t>
            </a:r>
            <a:endParaRPr sz="2000" dirty="0"/>
          </a:p>
          <a:p>
            <a:pPr marL="0" indent="0"/>
            <a:r>
              <a:rPr sz="2000" dirty="0"/>
              <a:t>Γυμναστές ιατροί</a:t>
            </a:r>
            <a:endParaRPr sz="2000" dirty="0"/>
          </a:p>
          <a:p>
            <a:pPr marL="0" indent="0"/>
            <a:r>
              <a:rPr sz="2000" dirty="0"/>
              <a:t>Μαίες (ιάτραινες, ιατρομαίες)</a:t>
            </a:r>
            <a:endParaRPr sz="2000" dirty="0"/>
          </a:p>
          <a:p>
            <a:pPr marL="0" indent="0">
              <a:buNone/>
            </a:pPr>
            <a:endParaRPr sz="2000" dirty="0"/>
          </a:p>
          <a:p>
            <a:pPr marL="0" indent="0">
              <a:buNone/>
            </a:pPr>
            <a:r>
              <a:rPr sz="2000" dirty="0"/>
              <a:t>Τσαρλατάνοι ή αγύρτες</a:t>
            </a:r>
            <a:endParaRPr sz="20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4274" name="Picture 2"/>
          <p:cNvPicPr>
            <a:picLocks noChangeAspect="1"/>
          </p:cNvPicPr>
          <p:nvPr/>
        </p:nvPicPr>
        <p:blipFill>
          <a:blip r:embed="rId1"/>
          <a:stretch>
            <a:fillRect/>
          </a:stretch>
        </p:blipFill>
        <p:spPr>
          <a:xfrm>
            <a:off x="2124075" y="3306763"/>
            <a:ext cx="4762500" cy="3714750"/>
          </a:xfrm>
          <a:prstGeom prst="rect">
            <a:avLst/>
          </a:prstGeom>
          <a:noFill/>
          <a:ln w="9525">
            <a:noFill/>
          </a:ln>
        </p:spPr>
      </p:pic>
      <p:pic>
        <p:nvPicPr>
          <p:cNvPr id="54275" name="Picture 2"/>
          <p:cNvPicPr>
            <a:picLocks noChangeAspect="1"/>
          </p:cNvPicPr>
          <p:nvPr/>
        </p:nvPicPr>
        <p:blipFill>
          <a:blip r:embed="rId2"/>
          <a:stretch>
            <a:fillRect/>
          </a:stretch>
        </p:blipFill>
        <p:spPr>
          <a:xfrm>
            <a:off x="179388" y="171450"/>
            <a:ext cx="6989762" cy="3544888"/>
          </a:xfrm>
          <a:prstGeom prst="rect">
            <a:avLst/>
          </a:prstGeom>
          <a:noFill/>
          <a:ln w="9525">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Θέση περιεχομένου 2"/>
          <p:cNvSpPr>
            <a:spLocks noGrp="1"/>
          </p:cNvSpPr>
          <p:nvPr>
            <p:ph idx="1" hasCustomPrompt="1"/>
          </p:nvPr>
        </p:nvSpPr>
        <p:spPr>
          <a:xfrm>
            <a:off x="323850" y="620713"/>
            <a:ext cx="8362950" cy="5505450"/>
          </a:xfrm>
        </p:spPr>
        <p:txBody>
          <a:bodyPr vert="horz" wrap="square" lIns="91440" tIns="45720" rIns="91440" bIns="45720" numCol="1" rtlCol="0" anchor="t" anchorCtr="0" compatLnSpc="1">
            <a:noAutofit/>
          </a:bodyPr>
          <a:p>
            <a:pPr eaLnBrk="1" hangingPunct="1"/>
            <a:r>
              <a:rPr sz="1800" dirty="0"/>
              <a:t>Ορκίζομαι στο θεό Απόλλωνα τον ιατρό και στο θεό Ασκληπιό και στην Υγεία και στην Πανάκεια και επικαλούμενος τη μαρτυρία όλων των θεών ότι θα εκτελέσω κατά τη δύναμη και την κρίση μου τον όρκο αυτόν και τη συμφωνία αυτή.</a:t>
            </a:r>
            <a:endParaRPr sz="1800" dirty="0"/>
          </a:p>
          <a:p>
            <a:pPr eaLnBrk="1" hangingPunct="1"/>
            <a:endParaRPr sz="1800" dirty="0"/>
          </a:p>
          <a:p>
            <a:pPr eaLnBrk="1" hangingPunct="1"/>
            <a:r>
              <a:rPr sz="1800" dirty="0"/>
              <a:t>Να θεωρώ τον διδάσκαλό μου της ιατρικής τέχνης ίσο με τους γονείς μου και την κοινωνό του βίου μου. Και όταν χρειάζεται χρήματα να μοιράζομαι μαζί του τα δικά μου. Να θεωρώ την οικογένειά του, αδέλφια μου και να τους διδάσκω αυτήν την τέχνη αν θέλουν να την μάθουν χωρίς δίδακτρα ή άλλη συμφωνία.</a:t>
            </a:r>
            <a:endParaRPr sz="1800" dirty="0"/>
          </a:p>
          <a:p>
            <a:pPr eaLnBrk="1" hangingPunct="1">
              <a:buNone/>
            </a:pPr>
            <a:endParaRPr sz="1800" dirty="0"/>
          </a:p>
          <a:p>
            <a:pPr eaLnBrk="1" hangingPunct="1"/>
            <a:r>
              <a:rPr sz="1800" dirty="0"/>
              <a:t>Να μεταδίδω τους κανόνες ηθικής, την προφορική διδασκαλία και όλες τις άλλες ιατρικές γνώσεις στους γιους μου, στους γιους του δασκάλου μου και στους εγγεγραμμένους μαθητές που πήραν τον ιατρικό όρκο, αλλά σε κανέναν άλλο.</a:t>
            </a:r>
            <a:endParaRPr sz="1800" dirty="0"/>
          </a:p>
          <a:p>
            <a:pPr eaLnBrk="1" hangingPunct="1"/>
            <a:endParaRPr sz="1800" dirty="0"/>
          </a:p>
          <a:p>
            <a:pPr eaLnBrk="1" hangingPunct="1"/>
            <a:r>
              <a:rPr sz="1800" dirty="0"/>
              <a:t>Θα χρησιμοποιώ τη θεραπεία για να βοηθήσω τους ασθενείς κατά τη δύναμη και την κρίση μου, αλλά ποτέ για να βλάψω ή να αδικήσω. Ούτε θα δίνω θανατηφόρο φάρμακο σε κάποιον που θα μου το ζητήσει, ούτε θα του κάνω μια τέτοια υπόδειξη.</a:t>
            </a:r>
            <a:endParaRPr sz="1800" dirty="0"/>
          </a:p>
          <a:p>
            <a:pPr eaLnBrk="1" hangingPunct="1"/>
            <a:endParaRPr sz="20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322" name="Θέση περιεχομένου 2"/>
          <p:cNvSpPr>
            <a:spLocks noGrp="1"/>
          </p:cNvSpPr>
          <p:nvPr>
            <p:ph idx="1" hasCustomPrompt="1"/>
          </p:nvPr>
        </p:nvSpPr>
        <p:spPr>
          <a:xfrm>
            <a:off x="323850" y="692150"/>
            <a:ext cx="8362950" cy="5434013"/>
          </a:xfrm>
          <a:ln/>
        </p:spPr>
        <p:txBody>
          <a:bodyPr vert="horz" wrap="square" lIns="91440" tIns="45720" rIns="91440" bIns="45720" anchor="t" anchorCtr="0"/>
          <a:p>
            <a:pPr eaLnBrk="1" hangingPunct="1"/>
            <a:r>
              <a:rPr sz="1800" dirty="0"/>
              <a:t>Παρομοίως, δεν θα εμπιστευτώ σε έγκυο μέσο που προκαλεί έκτρωση. Θα διατηρώ αγνή και άσπιλη και τη ζωή και την τέχνη μου. Δεν θα χρησιμοποιώ νυστέρι ούτε σε αυτούς που πάσχουν από λιθίαση, αλλά θα παραχωρώ την εργασία αυτή στους ειδικούς της τέχνης.</a:t>
            </a:r>
            <a:endParaRPr sz="1800" dirty="0"/>
          </a:p>
          <a:p>
            <a:pPr eaLnBrk="1" hangingPunct="1"/>
            <a:endParaRPr sz="1800" dirty="0"/>
          </a:p>
          <a:p>
            <a:pPr eaLnBrk="1" hangingPunct="1"/>
            <a:r>
              <a:rPr sz="1800" dirty="0"/>
              <a:t>Σε όσα σπίτια πηγαίνω, θα μπαίνω για να βοηθήσω τους ασθενείς και θα απέχω από οποιαδήποτε εσκεμμένη βλάβη και φθορά, και ιδίως από γενετήσιες πράξεις με άνδρες και γυναίκες, ελεύθερους και δούλους. Και όσα τυχόν βλέπω ή ακούω κατά τη διάρκεια της θεραπείας ή και πέρα από τις επαγγελματικές μου ασχολίες στην καθημερινή μου ζωή, αυτά που δεν πρέπει να μαθευτούν παραέξω δεν θα τα κοινοποιώ, θεωρώντας τα θέματα αυτά μυστικά.</a:t>
            </a:r>
            <a:endParaRPr sz="1800" dirty="0"/>
          </a:p>
          <a:p>
            <a:pPr eaLnBrk="1" hangingPunct="1"/>
            <a:endParaRPr sz="1800" dirty="0"/>
          </a:p>
          <a:p>
            <a:pPr eaLnBrk="1" hangingPunct="1"/>
            <a:r>
              <a:rPr sz="1800" dirty="0"/>
              <a:t>Αν τηρώ τον όρκο αυτό και δεν τον παραβώ, ας χαίρω πάντοτε υπολήψεως ανάμεσα στους ανθρώπους για τη ζωή και για την τέχνη μου. Αν όμως τον παραβώ και επιορκήσω, ας πάθω τα αντίθετα.</a:t>
            </a:r>
            <a:endParaRPr sz="1800" dirty="0"/>
          </a:p>
          <a:p>
            <a:pPr eaLnBrk="1" hangingPunct="1"/>
            <a:endParaRPr sz="18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6" name="Τίτλος 1"/>
          <p:cNvSpPr>
            <a:spLocks noGrp="1"/>
          </p:cNvSpPr>
          <p:nvPr>
            <p:ph type="title" hasCustomPrompt="1"/>
          </p:nvPr>
        </p:nvSpPr>
        <p:spPr>
          <a:ln/>
        </p:spPr>
        <p:txBody>
          <a:bodyPr vert="horz" wrap="square" lIns="91440" tIns="45720" rIns="91440" bIns="45720" anchor="ctr" anchorCtr="0"/>
          <a:p>
            <a:pPr eaLnBrk="1" hangingPunct="1"/>
            <a:endParaRPr dirty="0"/>
          </a:p>
        </p:txBody>
      </p:sp>
      <p:sp>
        <p:nvSpPr>
          <p:cNvPr id="57347" name="Θέση περιεχομένου 2"/>
          <p:cNvSpPr>
            <a:spLocks noGrp="1"/>
          </p:cNvSpPr>
          <p:nvPr>
            <p:ph idx="1" hasCustomPrompt="1"/>
          </p:nvPr>
        </p:nvSpPr>
        <p:spPr>
          <a:xfrm>
            <a:off x="457200" y="1600200"/>
            <a:ext cx="4475163" cy="4492625"/>
          </a:xfrm>
          <a:ln/>
        </p:spPr>
        <p:txBody>
          <a:bodyPr vert="horz" wrap="square" lIns="91440" tIns="45720" rIns="91440" bIns="45720" anchor="t" anchorCtr="0"/>
          <a:p>
            <a:pPr eaLnBrk="1" hangingPunct="1"/>
            <a:r>
              <a:rPr sz="2000" dirty="0"/>
              <a:t>α) Η απαγόρευση των εκτρώσεων (σήμερα επιτρέπεται υπό ορισμένες περιπτώσεις)</a:t>
            </a:r>
            <a:endParaRPr sz="2000" dirty="0"/>
          </a:p>
          <a:p>
            <a:pPr eaLnBrk="1" hangingPunct="1"/>
            <a:r>
              <a:rPr sz="2000" dirty="0"/>
              <a:t>β) Το ιατρικό απόρρητο (παραμένει σε ισχύ)</a:t>
            </a:r>
            <a:endParaRPr sz="2000" dirty="0"/>
          </a:p>
          <a:p>
            <a:pPr eaLnBrk="1" hangingPunct="1"/>
            <a:r>
              <a:rPr sz="2000" dirty="0"/>
              <a:t>γ) Η απαγόρευση της ευθανασίας (παραμένει κατά κύριο λόγο επίσης σε ισχύ)</a:t>
            </a:r>
            <a:endParaRPr sz="2000" dirty="0"/>
          </a:p>
          <a:p>
            <a:pPr eaLnBrk="1" hangingPunct="1"/>
            <a:endParaRPr dirty="0"/>
          </a:p>
        </p:txBody>
      </p:sp>
      <p:pic>
        <p:nvPicPr>
          <p:cNvPr id="57348" name="Picture 2"/>
          <p:cNvPicPr>
            <a:picLocks noChangeAspect="1"/>
          </p:cNvPicPr>
          <p:nvPr/>
        </p:nvPicPr>
        <p:blipFill>
          <a:blip r:embed="rId1"/>
          <a:stretch>
            <a:fillRect/>
          </a:stretch>
        </p:blipFill>
        <p:spPr>
          <a:xfrm>
            <a:off x="4772025" y="508000"/>
            <a:ext cx="4489450" cy="6134100"/>
          </a:xfrm>
          <a:prstGeom prst="rect">
            <a:avLst/>
          </a:prstGeom>
          <a:noFill/>
          <a:ln w="9525">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Θέση περιεχομένου 2"/>
          <p:cNvSpPr>
            <a:spLocks noGrp="1"/>
          </p:cNvSpPr>
          <p:nvPr>
            <p:ph idx="1" hasCustomPrompt="1"/>
          </p:nvPr>
        </p:nvSpPr>
        <p:spPr>
          <a:xfrm>
            <a:off x="395288" y="476250"/>
            <a:ext cx="8291513" cy="5649913"/>
          </a:xfrm>
        </p:spPr>
        <p:txBody>
          <a:bodyPr vert="horz" wrap="square" lIns="91440" tIns="45720" rIns="91440" bIns="45720" numCol="1" rtlCol="0" anchor="t" anchorCtr="0" compatLnSpc="1"/>
          <a:p>
            <a:pPr eaLnBrk="1" hangingPunct="1"/>
            <a:r>
              <a:rPr sz="2800" dirty="0"/>
              <a:t>Γνωσιολογία  στο έργο του Ιπποκράτη</a:t>
            </a:r>
            <a:endParaRPr sz="2800" dirty="0"/>
          </a:p>
          <a:p>
            <a:pPr eaLnBrk="1" hangingPunct="1">
              <a:buNone/>
            </a:pPr>
            <a:endParaRPr lang="en-US" altLang="x-none" sz="2000" dirty="0"/>
          </a:p>
          <a:p>
            <a:pPr eaLnBrk="1" hangingPunct="1">
              <a:buFontTx/>
              <a:buChar char="-"/>
            </a:pPr>
            <a:r>
              <a:rPr sz="2000" dirty="0"/>
              <a:t>Ο εγκέφαλος είναι όργανο της νόησης και της λογικής (Αλκμαίων)</a:t>
            </a:r>
            <a:endParaRPr sz="2000" dirty="0"/>
          </a:p>
          <a:p>
            <a:pPr eaLnBrk="1" hangingPunct="1">
              <a:buFontTx/>
              <a:buChar char="-"/>
            </a:pPr>
            <a:r>
              <a:rPr sz="2000" dirty="0"/>
              <a:t>Η διάνοια οδηγεί στην αλήθεια και στις επιστημονικές ανακαλύψεις</a:t>
            </a:r>
            <a:endParaRPr sz="2000" dirty="0"/>
          </a:p>
          <a:p>
            <a:pPr eaLnBrk="1" hangingPunct="1">
              <a:buFontTx/>
              <a:buChar char="-"/>
            </a:pPr>
            <a:r>
              <a:rPr sz="2000" dirty="0"/>
              <a:t>Η ιατρική τέχνη συσχετίζεται με την γνώση, τον λόγο, τη φιλοσοφία, την ψυχική καλλιέργεια και την παιδεία (Δημόκριτος)</a:t>
            </a:r>
            <a:endParaRPr sz="2000" dirty="0"/>
          </a:p>
          <a:p>
            <a:pPr eaLnBrk="1" hangingPunct="1">
              <a:buFontTx/>
              <a:buChar char="-"/>
            </a:pPr>
            <a:r>
              <a:rPr sz="2000" dirty="0"/>
              <a:t>Η ιατρική συμβάλλει στην γνώση της οντολογίας του ανθρώπου </a:t>
            </a:r>
            <a:endParaRPr sz="2000" dirty="0"/>
          </a:p>
          <a:p>
            <a:pPr eaLnBrk="1" hangingPunct="1">
              <a:buFontTx/>
              <a:buChar char="-"/>
            </a:pPr>
            <a:r>
              <a:rPr sz="2000" dirty="0"/>
              <a:t>Αποδοχή της προφητικής ικανότητας της ιατρικής για την πρόβλεψη ή εξέλιξη νοσημάτων και φαινομένων (Δημόκριτος)</a:t>
            </a:r>
            <a:endParaRPr sz="2000" dirty="0"/>
          </a:p>
          <a:p>
            <a:pPr eaLnBrk="1" hangingPunct="1">
              <a:buNone/>
            </a:pPr>
            <a:r>
              <a:rPr sz="2000" dirty="0"/>
              <a:t> </a:t>
            </a:r>
            <a:endParaRPr sz="20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Θέση περιεχομένου 2"/>
          <p:cNvSpPr>
            <a:spLocks noGrp="1"/>
          </p:cNvSpPr>
          <p:nvPr>
            <p:ph idx="1" hasCustomPrompt="1"/>
          </p:nvPr>
        </p:nvSpPr>
        <p:spPr>
          <a:xfrm>
            <a:off x="468313" y="620713"/>
            <a:ext cx="8229600" cy="4525963"/>
          </a:xfrm>
        </p:spPr>
        <p:txBody>
          <a:bodyPr vert="horz" wrap="square" lIns="91440" tIns="45720" rIns="91440" bIns="45720" numCol="1" rtlCol="0" anchor="t" anchorCtr="0" compatLnSpc="1"/>
          <a:p>
            <a:pPr eaLnBrk="1" hangingPunct="1"/>
            <a:r>
              <a:rPr dirty="0"/>
              <a:t>Φιλοσοφία της ιατρικής στο έργο του Ιπποκράτη</a:t>
            </a:r>
            <a:endParaRPr dirty="0"/>
          </a:p>
          <a:p>
            <a:pPr eaLnBrk="1" hangingPunct="1">
              <a:buNone/>
            </a:pPr>
            <a:endParaRPr sz="2000" dirty="0"/>
          </a:p>
          <a:p>
            <a:pPr eaLnBrk="1" hangingPunct="1">
              <a:buNone/>
            </a:pPr>
            <a:r>
              <a:rPr sz="2000" dirty="0"/>
              <a:t>-Η ιατρική είναι ελεύθερη τέχνη με ελεύθερα έργα που δεν υποκύπτει σε οικονομική εκμετάλλευση και δυνάστες</a:t>
            </a:r>
            <a:endParaRPr sz="2000" dirty="0"/>
          </a:p>
          <a:p>
            <a:pPr eaLnBrk="1" hangingPunct="1">
              <a:buNone/>
            </a:pPr>
            <a:r>
              <a:rPr sz="2000" dirty="0"/>
              <a:t>-Η ιατρική θεωρείται θεοπρεπής επιστήμη, θαυμαστή, αρμόζουσα στον θεό </a:t>
            </a:r>
            <a:endParaRPr sz="2000" dirty="0"/>
          </a:p>
          <a:p>
            <a:pPr eaLnBrk="1" hangingPunct="1">
              <a:buFontTx/>
              <a:buChar char="-"/>
            </a:pPr>
            <a:r>
              <a:rPr sz="2000" dirty="0"/>
              <a:t>Η ζωή είναι μικρή, η ιατρική τέχνη είναι μακρά και ατελείωτη, υπάρχουν περιπτώσεις άμεσης επέμβασης, η πείρα είναι ασταθής και η κρίση δύσκολη </a:t>
            </a:r>
            <a:endParaRPr sz="2000" dirty="0"/>
          </a:p>
          <a:p>
            <a:pPr eaLnBrk="1" hangingPunct="1">
              <a:buNone/>
            </a:pPr>
            <a:r>
              <a:rPr sz="2000" i="1" dirty="0"/>
              <a:t>Ὁ βίος βραχὺς, ἡ δὲ τέχνη μακρὴ, ὁ δὲ καιρὸς ὀξὺς, ἡ δὲ πεῖρα σφαλερὴ, ἡ δὲ κρίσις χαλεπή</a:t>
            </a:r>
            <a:endParaRPr sz="2000" i="1" dirty="0"/>
          </a:p>
          <a:p>
            <a:pPr eaLnBrk="1" hangingPunct="1">
              <a:buNone/>
            </a:pPr>
            <a:endParaRPr sz="2000" dirty="0"/>
          </a:p>
          <a:p>
            <a:pPr eaLnBrk="1" hangingPunct="1">
              <a:buNone/>
            </a:pPr>
            <a:endParaRPr sz="2000" dirty="0"/>
          </a:p>
          <a:p>
            <a:pPr eaLnBrk="1" hangingPunct="1">
              <a:buNone/>
            </a:pPr>
            <a:endParaRPr sz="2000" dirty="0"/>
          </a:p>
          <a:p>
            <a:pPr eaLnBrk="1" hangingPunct="1">
              <a:buNone/>
            </a:pPr>
            <a:endParaRPr sz="2000" dirty="0"/>
          </a:p>
          <a:p>
            <a:pPr eaLnBrk="1" hangingPunct="1">
              <a:buNone/>
            </a:pPr>
            <a:endParaRPr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Θέση περιεχομένου 2"/>
          <p:cNvSpPr>
            <a:spLocks noGrp="1"/>
          </p:cNvSpPr>
          <p:nvPr>
            <p:ph idx="1" hasCustomPrompt="1"/>
          </p:nvPr>
        </p:nvSpPr>
        <p:spPr>
          <a:xfrm>
            <a:off x="395288" y="765175"/>
            <a:ext cx="8291513" cy="5360988"/>
          </a:xfrm>
        </p:spPr>
        <p:txBody>
          <a:bodyPr vert="horz" wrap="square" lIns="91440" tIns="45720" rIns="91440" bIns="45720" numCol="1" rtlCol="0" anchor="t" anchorCtr="0" compatLnSpc="1"/>
          <a:p>
            <a:pPr eaLnBrk="1" hangingPunct="1"/>
            <a:r>
              <a:rPr dirty="0"/>
              <a:t>Ιατρική φιλοσοφία στο έργο του Ιπποκράτη</a:t>
            </a:r>
            <a:endParaRPr dirty="0"/>
          </a:p>
          <a:p>
            <a:pPr eaLnBrk="1" hangingPunct="1">
              <a:buNone/>
            </a:pPr>
            <a:endParaRPr sz="2000" dirty="0"/>
          </a:p>
          <a:p>
            <a:pPr eaLnBrk="1" hangingPunct="1">
              <a:buFontTx/>
              <a:buChar char="-"/>
            </a:pPr>
            <a:r>
              <a:rPr sz="2000" dirty="0"/>
              <a:t>Η γένεση των όντων έγινε με μίξη του ενός με το άλλο, μέσω σπερμάτων και όχι αυτόματα. Η εξέλιξη των οργανισμών έγινε από τα μικρότερα και απλούστερα προς τα μεγαλύτερα και συνθετώτερα (Θαλής, Εμπεδοκλής , Αναξαγόρας)</a:t>
            </a:r>
            <a:endParaRPr sz="2000" dirty="0"/>
          </a:p>
          <a:p>
            <a:pPr eaLnBrk="1" hangingPunct="1">
              <a:buFontTx/>
              <a:buChar char="-"/>
            </a:pPr>
            <a:r>
              <a:rPr sz="2000" dirty="0"/>
              <a:t>Η φύση θεραπεύει τα νοσήματα και υποβοηθείται από τον ιατρό (Ησίοδος)</a:t>
            </a:r>
            <a:endParaRPr sz="2000" dirty="0"/>
          </a:p>
          <a:p>
            <a:pPr eaLnBrk="1" hangingPunct="1">
              <a:buFontTx/>
              <a:buChar char="-"/>
            </a:pPr>
            <a:r>
              <a:rPr sz="2000" dirty="0"/>
              <a:t>Κάθε υπερβολή στη φύση είναι επιζήμια (Πυθαγόρας)</a:t>
            </a:r>
            <a:endParaRPr sz="2000" dirty="0"/>
          </a:p>
          <a:p>
            <a:pPr eaLnBrk="1" hangingPunct="1">
              <a:buFontTx/>
              <a:buChar char="-"/>
            </a:pPr>
            <a:r>
              <a:rPr sz="2000" dirty="0"/>
              <a:t>Η ψυχή εξελίσσεται διαρκώς αναλλοίωτη, δυνατή, αγαθή, φρόνιμη, ασχολούμενη με φιλοσοφικά θέματα και με θρησκευτική αγωγή. Αποχωρίζεται τέλος από το σκήνος του θνητού σώματος</a:t>
            </a:r>
            <a:endParaRPr dirty="0"/>
          </a:p>
          <a:p>
            <a:pPr eaLnBrk="1" hangingPunct="1">
              <a:buFont typeface="Arial" panose="020B0604020202020204" pitchFamily="34" charset="0"/>
              <a:buChar char="•"/>
            </a:pPr>
            <a:endParaRPr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Θέση περιεχομένου 2"/>
          <p:cNvSpPr>
            <a:spLocks noGrp="1"/>
          </p:cNvSpPr>
          <p:nvPr>
            <p:ph idx="1" hasCustomPrompt="1"/>
          </p:nvPr>
        </p:nvSpPr>
        <p:spPr>
          <a:xfrm>
            <a:off x="395288" y="1052513"/>
            <a:ext cx="8291513" cy="5073650"/>
          </a:xfrm>
        </p:spPr>
        <p:txBody>
          <a:bodyPr vert="horz" wrap="square" lIns="91440" tIns="45720" rIns="91440" bIns="45720" numCol="1" rtlCol="0" anchor="t" anchorCtr="0" compatLnSpc="1"/>
          <a:p>
            <a:pPr eaLnBrk="1" hangingPunct="1"/>
            <a:r>
              <a:rPr dirty="0"/>
              <a:t>Βιοηθική στο έργο του Ιπποκράτη</a:t>
            </a:r>
            <a:endParaRPr dirty="0"/>
          </a:p>
          <a:p>
            <a:pPr eaLnBrk="1" hangingPunct="1">
              <a:buNone/>
            </a:pPr>
            <a:endParaRPr sz="2000" dirty="0"/>
          </a:p>
          <a:p>
            <a:pPr eaLnBrk="1" hangingPunct="1">
              <a:buFontTx/>
              <a:buChar char="-"/>
            </a:pPr>
            <a:r>
              <a:rPr sz="2000" dirty="0"/>
              <a:t>Η αρετή είναι προϋπόθεση ψυχικής ισορροπίας και υγείας (Αλκμαίων, Πυθαγόρας)</a:t>
            </a:r>
            <a:endParaRPr sz="2000" dirty="0"/>
          </a:p>
          <a:p>
            <a:pPr eaLnBrk="1" hangingPunct="1">
              <a:buFontTx/>
              <a:buChar char="-"/>
            </a:pPr>
            <a:r>
              <a:rPr sz="2000" dirty="0"/>
              <a:t>Η παρουσία του καλού και του κακού στον άνθρωπο είναι έμφυτη. Έμφυτη είναι και η ηθική συνείδηση με δυνατότητα επιδράσεων από εξωτερικούς περιβαλλοντολογικούς παράγοντες </a:t>
            </a:r>
            <a:endParaRPr sz="2000" dirty="0"/>
          </a:p>
          <a:p>
            <a:pPr eaLnBrk="1" hangingPunct="1">
              <a:buFontTx/>
              <a:buChar char="-"/>
            </a:pPr>
            <a:r>
              <a:rPr sz="2000" dirty="0"/>
              <a:t>Δεν παρατηρείται σύγκρουση φύσεως και πνεύματος στην ανθρώπινη προσωπικότητα γιατί το νόμιμο είναι και το φυσικό.</a:t>
            </a:r>
            <a:endParaRPr sz="2000" dirty="0"/>
          </a:p>
          <a:p>
            <a:pPr eaLnBrk="1" hangingPunct="1">
              <a:buFontTx/>
              <a:buChar char="-"/>
            </a:pPr>
            <a:r>
              <a:rPr sz="2000" dirty="0"/>
              <a:t>Το ένστικτο θεωρείται φυσικό φαινόμενο , τα ψυχικά πάθη ως νοσήματα της ψυχής και η οργή, ο θυμός, οι επιθυμίες ως κακές υπηρέτιδες του ανθρώπου.</a:t>
            </a:r>
            <a:endParaRPr sz="2000" dirty="0"/>
          </a:p>
          <a:p>
            <a:pPr eaLnBrk="1" hangingPunct="1">
              <a:buNone/>
            </a:pPr>
            <a:endParaRPr sz="2000" dirty="0"/>
          </a:p>
          <a:p>
            <a:pPr eaLnBrk="1" hangingPunct="1">
              <a:buFontTx/>
              <a:buChar char="-"/>
            </a:pPr>
            <a:endParaRPr sz="2000" dirty="0"/>
          </a:p>
          <a:p>
            <a:pPr eaLnBrk="1" hangingPunct="1">
              <a:buNone/>
            </a:pPr>
            <a:endParaRPr sz="2000" dirty="0"/>
          </a:p>
          <a:p>
            <a:pPr eaLnBrk="1" hangingPunct="1"/>
            <a:endParaRPr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Θέση περιεχομένου 2"/>
          <p:cNvSpPr>
            <a:spLocks noGrp="1"/>
          </p:cNvSpPr>
          <p:nvPr>
            <p:ph idx="1" hasCustomPrompt="1"/>
          </p:nvPr>
        </p:nvSpPr>
        <p:spPr>
          <a:xfrm>
            <a:off x="395288" y="908050"/>
            <a:ext cx="8291513" cy="5218113"/>
          </a:xfrm>
        </p:spPr>
        <p:txBody>
          <a:bodyPr vert="horz" wrap="square" lIns="91440" tIns="45720" rIns="91440" bIns="45720" numCol="1" rtlCol="0" anchor="t" anchorCtr="0" compatLnSpc="1"/>
          <a:p>
            <a:pPr eaLnBrk="1" hangingPunct="1"/>
            <a:r>
              <a:rPr dirty="0"/>
              <a:t>Ιατρική Δεοντολογία στο έργο του Ιπποκράτη</a:t>
            </a:r>
            <a:endParaRPr dirty="0"/>
          </a:p>
          <a:p>
            <a:pPr eaLnBrk="1" hangingPunct="1">
              <a:buNone/>
            </a:pPr>
            <a:endParaRPr sz="2000" dirty="0"/>
          </a:p>
          <a:p>
            <a:pPr eaLnBrk="1" hangingPunct="1">
              <a:buFontTx/>
              <a:buChar char="-"/>
            </a:pPr>
            <a:r>
              <a:rPr sz="2000" dirty="0"/>
              <a:t>Ο ιατρός οφείλει να είναι αγαθός, επιεικής, φιλάνθρωπος, φιλομαθής, ελεύθερος από υπερηφάνεια, συνετός, «αγνός και όσιος», δίκαιος, ηθικός, αφιλοχρήματος, φιλόσοφος, ισόθεος, ηγεμών της επιστήμης</a:t>
            </a:r>
            <a:endParaRPr sz="2000" dirty="0"/>
          </a:p>
          <a:p>
            <a:pPr eaLnBrk="1" hangingPunct="1">
              <a:buFontTx/>
              <a:buChar char="-"/>
            </a:pPr>
            <a:r>
              <a:rPr sz="2000" dirty="0"/>
              <a:t>Υπάρχει ανάγκη φιλόπονης επιστημονικής καταρτίσεως του ιατρού και πλήρους αφοσίωσης στον άρρωστο (Ορφική και Ασκλκηπική αντίληψη)</a:t>
            </a:r>
            <a:endParaRPr sz="2000" dirty="0"/>
          </a:p>
          <a:p>
            <a:pPr eaLnBrk="1" hangingPunct="1">
              <a:buFontTx/>
              <a:buChar char="-"/>
            </a:pPr>
            <a:r>
              <a:rPr sz="2000" dirty="0"/>
              <a:t>Περιφρουρείται το ιατρικό απόρρητο, η απαγόρευση των εκτρώσεων, της ευθανασίας και της σύναψης γενετήσιων σχέσεων με τους ασθενείς (Ιπποκρατικός Όρκος)</a:t>
            </a:r>
            <a:endParaRPr sz="2000" dirty="0"/>
          </a:p>
          <a:p>
            <a:pPr eaLnBrk="1" hangingPunct="1">
              <a:buFontTx/>
              <a:buChar char="-"/>
            </a:pPr>
            <a:r>
              <a:rPr sz="2000" dirty="0"/>
              <a:t>Ο ιατρός δεν κάνει διάκριση κοινωνικών τάξεων, ελεύθερων και δούλων</a:t>
            </a:r>
            <a:endParaRPr sz="2000" dirty="0"/>
          </a:p>
          <a:p>
            <a:pPr eaLnBrk="1" hangingPunct="1">
              <a:buNone/>
            </a:pPr>
            <a:endParaRPr dirty="0"/>
          </a:p>
        </p:txBody>
      </p:sp>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23020</Words>
  <Application>WPS Presentation</Application>
  <PresentationFormat>Προβολή στην οθόνη (4:3)</PresentationFormat>
  <Paragraphs>382</Paragraphs>
  <Slides>60</Slides>
  <Notes>2</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60</vt:i4>
      </vt:variant>
    </vt:vector>
  </HeadingPairs>
  <TitlesOfParts>
    <vt:vector size="68" baseType="lpstr">
      <vt:lpstr>Arial</vt:lpstr>
      <vt:lpstr>SimSun</vt:lpstr>
      <vt:lpstr>Wingdings</vt:lpstr>
      <vt:lpstr>Calibri</vt:lpstr>
      <vt:lpstr>Times New Roman</vt:lpstr>
      <vt:lpstr>Microsoft YaHei</vt:lpstr>
      <vt:lpstr>Arial Unicode MS</vt:lpstr>
      <vt:lpstr>Θέμα του Office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 συμβολή των Ελλήνων ιατρών στην ιατρική ιστοριογραφία</dc:title>
  <dc:creator>M</dc:creator>
  <cp:lastModifiedBy>medhi</cp:lastModifiedBy>
  <cp:revision>180</cp:revision>
  <dcterms:created xsi:type="dcterms:W3CDTF">2017-11-19T11:21:58Z</dcterms:created>
  <dcterms:modified xsi:type="dcterms:W3CDTF">2026-10-12T09:35:20Z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2AA1CB77E1DB45EFA788D15E2C492A8D_13</vt:lpwstr>
  </property>
  <property fmtid="{D5CDD505-2E9C-101B-9397-08002B2CF9AE}" pid="3" name="KSOProductBuildVer">
    <vt:lpwstr>1033-12.1.0.28485</vt:lpwstr>
  </property>
</Properties>
</file>