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000000"/>
          </p15:clr>
        </p15:guide>
        <p15:guide id="2" pos="288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2" name="Google Shape;82;p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31f7562c6ee_0_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37" name="Google Shape;137;g31f7562c6ee_0_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1" name="Shape 141"/>
        <p:cNvGrpSpPr/>
        <p:nvPr/>
      </p:nvGrpSpPr>
      <p:grpSpPr>
        <a:xfrm>
          <a:off x="0" y="0"/>
          <a:ext cx="0" cy="0"/>
          <a:chOff x="0" y="0"/>
          <a:chExt cx="0" cy="0"/>
        </a:xfrm>
      </p:grpSpPr>
      <p:sp>
        <p:nvSpPr>
          <p:cNvPr id="142" name="Google Shape;142;g31f7562c6ee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43" name="Google Shape;143;g31f7562c6ee_0_3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8" name="Shape 148"/>
        <p:cNvGrpSpPr/>
        <p:nvPr/>
      </p:nvGrpSpPr>
      <p:grpSpPr>
        <a:xfrm>
          <a:off x="0" y="0"/>
          <a:ext cx="0" cy="0"/>
          <a:chOff x="0" y="0"/>
          <a:chExt cx="0" cy="0"/>
        </a:xfrm>
      </p:grpSpPr>
      <p:sp>
        <p:nvSpPr>
          <p:cNvPr id="149" name="Google Shape;149;g31f7562c6ee_0_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0" name="Google Shape;150;g31f7562c6ee_0_1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4" name="Shape 154"/>
        <p:cNvGrpSpPr/>
        <p:nvPr/>
      </p:nvGrpSpPr>
      <p:grpSpPr>
        <a:xfrm>
          <a:off x="0" y="0"/>
          <a:ext cx="0" cy="0"/>
          <a:chOff x="0" y="0"/>
          <a:chExt cx="0" cy="0"/>
        </a:xfrm>
      </p:grpSpPr>
      <p:sp>
        <p:nvSpPr>
          <p:cNvPr id="155" name="Google Shape;155;g31f7562c6ee_0_1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6" name="Google Shape;156;g31f7562c6ee_0_1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0" name="Shape 160"/>
        <p:cNvGrpSpPr/>
        <p:nvPr/>
      </p:nvGrpSpPr>
      <p:grpSpPr>
        <a:xfrm>
          <a:off x="0" y="0"/>
          <a:ext cx="0" cy="0"/>
          <a:chOff x="0" y="0"/>
          <a:chExt cx="0" cy="0"/>
        </a:xfrm>
      </p:grpSpPr>
      <p:sp>
        <p:nvSpPr>
          <p:cNvPr id="161" name="Google Shape;161;g31f7562c6ee_0_8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2" name="Google Shape;162;g31f7562c6ee_0_8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g31f7562c6ee_0_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8" name="Google Shape;168;g31f7562c6ee_0_2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2" name="Shape 172"/>
        <p:cNvGrpSpPr/>
        <p:nvPr/>
      </p:nvGrpSpPr>
      <p:grpSpPr>
        <a:xfrm>
          <a:off x="0" y="0"/>
          <a:ext cx="0" cy="0"/>
          <a:chOff x="0" y="0"/>
          <a:chExt cx="0" cy="0"/>
        </a:xfrm>
      </p:grpSpPr>
      <p:sp>
        <p:nvSpPr>
          <p:cNvPr id="173" name="Google Shape;173;g31f7562c6ee_0_31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74" name="Google Shape;174;g31f7562c6ee_0_31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8" name="Shape 178"/>
        <p:cNvGrpSpPr/>
        <p:nvPr/>
      </p:nvGrpSpPr>
      <p:grpSpPr>
        <a:xfrm>
          <a:off x="0" y="0"/>
          <a:ext cx="0" cy="0"/>
          <a:chOff x="0" y="0"/>
          <a:chExt cx="0" cy="0"/>
        </a:xfrm>
      </p:grpSpPr>
      <p:sp>
        <p:nvSpPr>
          <p:cNvPr id="179" name="Google Shape;179;g31f7562c6ee_0_33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80" name="Google Shape;180;g31f7562c6ee_0_33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4" name="Shape 184"/>
        <p:cNvGrpSpPr/>
        <p:nvPr/>
      </p:nvGrpSpPr>
      <p:grpSpPr>
        <a:xfrm>
          <a:off x="0" y="0"/>
          <a:ext cx="0" cy="0"/>
          <a:chOff x="0" y="0"/>
          <a:chExt cx="0" cy="0"/>
        </a:xfrm>
      </p:grpSpPr>
      <p:sp>
        <p:nvSpPr>
          <p:cNvPr id="185" name="Google Shape;185;g31f7562c6ee_0_3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86" name="Google Shape;186;g31f7562c6ee_0_32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0" name="Shape 190"/>
        <p:cNvGrpSpPr/>
        <p:nvPr/>
      </p:nvGrpSpPr>
      <p:grpSpPr>
        <a:xfrm>
          <a:off x="0" y="0"/>
          <a:ext cx="0" cy="0"/>
          <a:chOff x="0" y="0"/>
          <a:chExt cx="0" cy="0"/>
        </a:xfrm>
      </p:grpSpPr>
      <p:sp>
        <p:nvSpPr>
          <p:cNvPr id="191" name="Google Shape;191;g31f7562c6ee_0_32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92" name="Google Shape;192;g31f7562c6ee_0_32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7" name="Shape 87"/>
        <p:cNvGrpSpPr/>
        <p:nvPr/>
      </p:nvGrpSpPr>
      <p:grpSpPr>
        <a:xfrm>
          <a:off x="0" y="0"/>
          <a:ext cx="0" cy="0"/>
          <a:chOff x="0" y="0"/>
          <a:chExt cx="0" cy="0"/>
        </a:xfrm>
      </p:grpSpPr>
      <p:sp>
        <p:nvSpPr>
          <p:cNvPr id="88" name="Google Shape;88;g31f7562c6ee_0_4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9" name="Google Shape;89;g31f7562c6ee_0_45: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6" name="Shape 196"/>
        <p:cNvGrpSpPr/>
        <p:nvPr/>
      </p:nvGrpSpPr>
      <p:grpSpPr>
        <a:xfrm>
          <a:off x="0" y="0"/>
          <a:ext cx="0" cy="0"/>
          <a:chOff x="0" y="0"/>
          <a:chExt cx="0" cy="0"/>
        </a:xfrm>
      </p:grpSpPr>
      <p:sp>
        <p:nvSpPr>
          <p:cNvPr id="197" name="Google Shape;197;g31f7562c6ee_0_33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98" name="Google Shape;198;g31f7562c6ee_0_33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2" name="Shape 202"/>
        <p:cNvGrpSpPr/>
        <p:nvPr/>
      </p:nvGrpSpPr>
      <p:grpSpPr>
        <a:xfrm>
          <a:off x="0" y="0"/>
          <a:ext cx="0" cy="0"/>
          <a:chOff x="0" y="0"/>
          <a:chExt cx="0" cy="0"/>
        </a:xfrm>
      </p:grpSpPr>
      <p:sp>
        <p:nvSpPr>
          <p:cNvPr id="203" name="Google Shape;203;g31f7562c6ee_0_34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04" name="Google Shape;204;g31f7562c6ee_0_34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8" name="Shape 208"/>
        <p:cNvGrpSpPr/>
        <p:nvPr/>
      </p:nvGrpSpPr>
      <p:grpSpPr>
        <a:xfrm>
          <a:off x="0" y="0"/>
          <a:ext cx="0" cy="0"/>
          <a:chOff x="0" y="0"/>
          <a:chExt cx="0" cy="0"/>
        </a:xfrm>
      </p:grpSpPr>
      <p:sp>
        <p:nvSpPr>
          <p:cNvPr id="209" name="Google Shape;209;g31f7562c6ee_0_35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10" name="Google Shape;210;g31f7562c6ee_0_35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4" name="Shape 214"/>
        <p:cNvGrpSpPr/>
        <p:nvPr/>
      </p:nvGrpSpPr>
      <p:grpSpPr>
        <a:xfrm>
          <a:off x="0" y="0"/>
          <a:ext cx="0" cy="0"/>
          <a:chOff x="0" y="0"/>
          <a:chExt cx="0" cy="0"/>
        </a:xfrm>
      </p:grpSpPr>
      <p:sp>
        <p:nvSpPr>
          <p:cNvPr id="215" name="Google Shape;215;g31f7562c6ee_0_36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16" name="Google Shape;216;g31f7562c6ee_0_36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0" name="Shape 220"/>
        <p:cNvGrpSpPr/>
        <p:nvPr/>
      </p:nvGrpSpPr>
      <p:grpSpPr>
        <a:xfrm>
          <a:off x="0" y="0"/>
          <a:ext cx="0" cy="0"/>
          <a:chOff x="0" y="0"/>
          <a:chExt cx="0" cy="0"/>
        </a:xfrm>
      </p:grpSpPr>
      <p:sp>
        <p:nvSpPr>
          <p:cNvPr id="221" name="Google Shape;221;g31f7562c6ee_0_36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2" name="Google Shape;222;g31f7562c6ee_0_36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6" name="Shape 226"/>
        <p:cNvGrpSpPr/>
        <p:nvPr/>
      </p:nvGrpSpPr>
      <p:grpSpPr>
        <a:xfrm>
          <a:off x="0" y="0"/>
          <a:ext cx="0" cy="0"/>
          <a:chOff x="0" y="0"/>
          <a:chExt cx="0" cy="0"/>
        </a:xfrm>
      </p:grpSpPr>
      <p:sp>
        <p:nvSpPr>
          <p:cNvPr id="227" name="Google Shape;227;g31f7562c6ee_0_37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8" name="Google Shape;228;g31f7562c6ee_0_37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2" name="Shape 232"/>
        <p:cNvGrpSpPr/>
        <p:nvPr/>
      </p:nvGrpSpPr>
      <p:grpSpPr>
        <a:xfrm>
          <a:off x="0" y="0"/>
          <a:ext cx="0" cy="0"/>
          <a:chOff x="0" y="0"/>
          <a:chExt cx="0" cy="0"/>
        </a:xfrm>
      </p:grpSpPr>
      <p:sp>
        <p:nvSpPr>
          <p:cNvPr id="233" name="Google Shape;233;g31f7562c6ee_0_37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34" name="Google Shape;234;g31f7562c6ee_0_37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8" name="Shape 238"/>
        <p:cNvGrpSpPr/>
        <p:nvPr/>
      </p:nvGrpSpPr>
      <p:grpSpPr>
        <a:xfrm>
          <a:off x="0" y="0"/>
          <a:ext cx="0" cy="0"/>
          <a:chOff x="0" y="0"/>
          <a:chExt cx="0" cy="0"/>
        </a:xfrm>
      </p:grpSpPr>
      <p:sp>
        <p:nvSpPr>
          <p:cNvPr id="239" name="Google Shape;239;g31f7562c6ee_0_38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40" name="Google Shape;240;g31f7562c6ee_0_38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g31f7562c6ee_0_38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46" name="Google Shape;246;g31f7562c6ee_0_38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0" name="Shape 250"/>
        <p:cNvGrpSpPr/>
        <p:nvPr/>
      </p:nvGrpSpPr>
      <p:grpSpPr>
        <a:xfrm>
          <a:off x="0" y="0"/>
          <a:ext cx="0" cy="0"/>
          <a:chOff x="0" y="0"/>
          <a:chExt cx="0" cy="0"/>
        </a:xfrm>
      </p:grpSpPr>
      <p:sp>
        <p:nvSpPr>
          <p:cNvPr id="251" name="Google Shape;251;g31f7562c6ee_0_40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2" name="Google Shape;252;g31f7562c6ee_0_40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3" name="Shape 93"/>
        <p:cNvGrpSpPr/>
        <p:nvPr/>
      </p:nvGrpSpPr>
      <p:grpSpPr>
        <a:xfrm>
          <a:off x="0" y="0"/>
          <a:ext cx="0" cy="0"/>
          <a:chOff x="0" y="0"/>
          <a:chExt cx="0" cy="0"/>
        </a:xfrm>
      </p:grpSpPr>
      <p:sp>
        <p:nvSpPr>
          <p:cNvPr id="94" name="Google Shape;94;g31f7562c6ee_0_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5" name="Google Shape;95;g31f7562c6ee_0_5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6" name="Shape 256"/>
        <p:cNvGrpSpPr/>
        <p:nvPr/>
      </p:nvGrpSpPr>
      <p:grpSpPr>
        <a:xfrm>
          <a:off x="0" y="0"/>
          <a:ext cx="0" cy="0"/>
          <a:chOff x="0" y="0"/>
          <a:chExt cx="0" cy="0"/>
        </a:xfrm>
      </p:grpSpPr>
      <p:sp>
        <p:nvSpPr>
          <p:cNvPr id="257" name="Google Shape;257;g31f7562c6ee_0_41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8" name="Google Shape;258;g31f7562c6ee_0_41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2" name="Shape 262"/>
        <p:cNvGrpSpPr/>
        <p:nvPr/>
      </p:nvGrpSpPr>
      <p:grpSpPr>
        <a:xfrm>
          <a:off x="0" y="0"/>
          <a:ext cx="0" cy="0"/>
          <a:chOff x="0" y="0"/>
          <a:chExt cx="0" cy="0"/>
        </a:xfrm>
      </p:grpSpPr>
      <p:sp>
        <p:nvSpPr>
          <p:cNvPr id="263" name="Google Shape;263;g31f7562c6ee_0_41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64" name="Google Shape;264;g31f7562c6ee_0_41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8" name="Shape 268"/>
        <p:cNvGrpSpPr/>
        <p:nvPr/>
      </p:nvGrpSpPr>
      <p:grpSpPr>
        <a:xfrm>
          <a:off x="0" y="0"/>
          <a:ext cx="0" cy="0"/>
          <a:chOff x="0" y="0"/>
          <a:chExt cx="0" cy="0"/>
        </a:xfrm>
      </p:grpSpPr>
      <p:sp>
        <p:nvSpPr>
          <p:cNvPr id="269" name="Google Shape;269;g31f7562c6ee_0_42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70" name="Google Shape;270;g31f7562c6ee_0_42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4" name="Shape 274"/>
        <p:cNvGrpSpPr/>
        <p:nvPr/>
      </p:nvGrpSpPr>
      <p:grpSpPr>
        <a:xfrm>
          <a:off x="0" y="0"/>
          <a:ext cx="0" cy="0"/>
          <a:chOff x="0" y="0"/>
          <a:chExt cx="0" cy="0"/>
        </a:xfrm>
      </p:grpSpPr>
      <p:sp>
        <p:nvSpPr>
          <p:cNvPr id="275" name="Google Shape;275;g31f7562c6ee_0_4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76" name="Google Shape;276;g31f7562c6ee_0_42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0" name="Shape 280"/>
        <p:cNvGrpSpPr/>
        <p:nvPr/>
      </p:nvGrpSpPr>
      <p:grpSpPr>
        <a:xfrm>
          <a:off x="0" y="0"/>
          <a:ext cx="0" cy="0"/>
          <a:chOff x="0" y="0"/>
          <a:chExt cx="0" cy="0"/>
        </a:xfrm>
      </p:grpSpPr>
      <p:sp>
        <p:nvSpPr>
          <p:cNvPr id="281" name="Google Shape;281;g31a0194cbfa_0_21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82" name="Google Shape;282;g31a0194cbfa_0_21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g31f7562c6ee_0_6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1" name="Google Shape;101;g31f7562c6ee_0_65: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5"/>
        <p:cNvGrpSpPr/>
        <p:nvPr/>
      </p:nvGrpSpPr>
      <p:grpSpPr>
        <a:xfrm>
          <a:off x="0" y="0"/>
          <a:ext cx="0" cy="0"/>
          <a:chOff x="0" y="0"/>
          <a:chExt cx="0" cy="0"/>
        </a:xfrm>
      </p:grpSpPr>
      <p:sp>
        <p:nvSpPr>
          <p:cNvPr id="106" name="Google Shape;106;g31f7562c6ee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7" name="Google Shape;107;g31f7562c6ee_0_7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1f7562c6ee_0_5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3" name="Google Shape;113;g31f7562c6ee_0_55: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g31f7562c6ee_0_6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9" name="Google Shape;119;g31f7562c6ee_0_6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5" name="Google Shape;125;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Google Shape;130;g31f7562c6ee_0_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31" name="Google Shape;131;g31f7562c6ee_0_2: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14" name="Google Shape;14;p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71" name="Google Shape;71;p1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77" name="Google Shape;77;p1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p:txBody>
      </p:sp>
      <p:sp>
        <p:nvSpPr>
          <p:cNvPr id="26" name="Google Shape;26;p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32" name="Google Shape;32;p5"/>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33" name="Google Shape;33;p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39" name="Google Shape;39;p6"/>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40" name="Google Shape;40;p6"/>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41" name="Google Shape;41;p6"/>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42" name="Google Shape;42;p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0" name="Shape 50"/>
        <p:cNvGrpSpPr/>
        <p:nvPr/>
      </p:nvGrpSpPr>
      <p:grpSpPr>
        <a:xfrm>
          <a:off x="0" y="0"/>
          <a:ext cx="0" cy="0"/>
          <a:chOff x="0" y="0"/>
          <a:chExt cx="0" cy="0"/>
        </a:xfrm>
      </p:grpSpPr>
      <p:sp>
        <p:nvSpPr>
          <p:cNvPr id="51" name="Google Shape;51;p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p:txBody>
      </p:sp>
      <p:sp>
        <p:nvSpPr>
          <p:cNvPr id="57" name="Google Shape;57;p9"/>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58" name="Google Shape;58;p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type="pic" idx="2"/>
          </p:nvPr>
        </p:nvSpPr>
        <p:spPr>
          <a:xfrm>
            <a:off x="1792288" y="612775"/>
            <a:ext cx="5486400" cy="4114800"/>
          </a:xfrm>
          <a:prstGeom prst="rect">
            <a:avLst/>
          </a:prstGeom>
          <a:noFill/>
          <a:ln>
            <a:noFill/>
          </a:ln>
        </p:spPr>
      </p:sp>
      <p:sp>
        <p:nvSpPr>
          <p:cNvPr id="64" name="Google Shape;64;p10"/>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65" name="Google Shape;65;p1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3" name="Shape 83"/>
        <p:cNvGrpSpPr/>
        <p:nvPr/>
      </p:nvGrpSpPr>
      <p:grpSpPr>
        <a:xfrm>
          <a:off x="0" y="0"/>
          <a:ext cx="0" cy="0"/>
          <a:chOff x="0" y="0"/>
          <a:chExt cx="0" cy="0"/>
        </a:xfrm>
      </p:grpSpPr>
      <p:sp>
        <p:nvSpPr>
          <p:cNvPr id="84" name="Google Shape;84;p13"/>
          <p:cNvSpPr txBox="1"/>
          <p:nvPr>
            <p:ph type="title"/>
          </p:nvPr>
        </p:nvSpPr>
        <p:spPr>
          <a:xfrm>
            <a:off x="457200" y="210313"/>
            <a:ext cx="8229600" cy="1143000"/>
          </a:xfrm>
          <a:prstGeom prst="rect">
            <a:avLst/>
          </a:prstGeom>
          <a:noFill/>
          <a:ln>
            <a:noFill/>
          </a:ln>
        </p:spPr>
        <p:txBody>
          <a:bodyPr spcFirstLastPara="1" wrap="square" lIns="91425" tIns="45700" rIns="91425" bIns="45700" anchor="ctr" anchorCtr="0">
            <a:normAutofit fontScale="90000"/>
          </a:bodyPr>
          <a:lstStyle/>
          <a:p>
            <a:pPr marL="342900" lvl="0" indent="0" algn="ctr" rtl="0">
              <a:spcBef>
                <a:spcPts val="640"/>
              </a:spcBef>
              <a:spcAft>
                <a:spcPts val="0"/>
              </a:spcAft>
              <a:buNone/>
            </a:pPr>
            <a:r>
              <a:rPr lang="en-US" sz="3200"/>
              <a:t>Συμπεριφορά ιατρών-ασθενών κατά την κλινική εξέταση: ο καλός, ο κακός και ο «άσχημος»</a:t>
            </a:r>
            <a:endParaRPr lang="en-US" sz="3200"/>
          </a:p>
        </p:txBody>
      </p:sp>
      <p:sp>
        <p:nvSpPr>
          <p:cNvPr id="85" name="Google Shape;85;p13"/>
          <p:cNvSpPr txBox="1"/>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p>
          <a:p>
            <a:pPr marL="342900" lvl="0" indent="-139700" algn="l" rtl="0">
              <a:spcBef>
                <a:spcPts val="0"/>
              </a:spcBef>
              <a:spcAft>
                <a:spcPts val="0"/>
              </a:spcAft>
              <a:buClr>
                <a:schemeClr val="dk1"/>
              </a:buClr>
              <a:buSzPts val="3200"/>
              <a:buNone/>
            </a:pPr>
          </a:p>
          <a:p>
            <a:pPr marL="342900" lvl="0" indent="-139700" algn="l" rtl="0">
              <a:spcBef>
                <a:spcPts val="0"/>
              </a:spcBef>
              <a:spcAft>
                <a:spcPts val="0"/>
              </a:spcAft>
              <a:buClr>
                <a:schemeClr val="dk1"/>
              </a:buClr>
              <a:buSzPts val="3200"/>
              <a:buNone/>
            </a:pPr>
          </a:p>
          <a:p>
            <a:pPr marL="342900" lvl="0" indent="-139700" algn="l" rtl="0">
              <a:spcBef>
                <a:spcPts val="0"/>
              </a:spcBef>
              <a:spcAft>
                <a:spcPts val="0"/>
              </a:spcAft>
              <a:buClr>
                <a:schemeClr val="dk1"/>
              </a:buClr>
              <a:buSzPts val="3200"/>
              <a:buNone/>
            </a:pPr>
          </a:p>
          <a:p>
            <a:pPr marL="342900" lvl="0" indent="-139700" algn="l" rtl="0">
              <a:spcBef>
                <a:spcPts val="0"/>
              </a:spcBef>
              <a:spcAft>
                <a:spcPts val="0"/>
              </a:spcAft>
              <a:buClr>
                <a:schemeClr val="dk1"/>
              </a:buClr>
              <a:buSzPts val="3200"/>
              <a:buNone/>
            </a:pPr>
          </a:p>
          <a:p>
            <a:pPr marL="342900" lvl="0" indent="-139700" algn="l" rtl="0">
              <a:spcBef>
                <a:spcPts val="0"/>
              </a:spcBef>
              <a:spcAft>
                <a:spcPts val="0"/>
              </a:spcAft>
              <a:buClr>
                <a:schemeClr val="dk1"/>
              </a:buClr>
              <a:buSzPts val="3200"/>
              <a:buNone/>
            </a:pPr>
          </a:p>
          <a:p>
            <a:pPr marL="342900" lvl="0" indent="-139700" algn="l" rtl="0">
              <a:spcBef>
                <a:spcPts val="0"/>
              </a:spcBef>
              <a:spcAft>
                <a:spcPts val="0"/>
              </a:spcAft>
              <a:buClr>
                <a:schemeClr val="dk1"/>
              </a:buClr>
              <a:buSzPts val="3200"/>
              <a:buNone/>
            </a:pPr>
          </a:p>
          <a:p>
            <a:pPr marL="203200" lvl="0" indent="0" algn="ctr" rtl="0">
              <a:spcBef>
                <a:spcPts val="0"/>
              </a:spcBef>
              <a:spcAft>
                <a:spcPts val="0"/>
              </a:spcAft>
              <a:buClr>
                <a:schemeClr val="dk1"/>
              </a:buClr>
              <a:buSzPts val="3200"/>
              <a:buNone/>
            </a:pPr>
          </a:p>
          <a:p>
            <a:pPr marL="0" lvl="0" indent="0" algn="ctr" rtl="0">
              <a:spcBef>
                <a:spcPts val="640"/>
              </a:spcBef>
              <a:spcAft>
                <a:spcPts val="0"/>
              </a:spcAft>
              <a:buNone/>
            </a:pPr>
            <a:r>
              <a:rPr lang="en-US" sz="2400">
                <a:latin typeface="Arial" panose="020B0604020202020204"/>
                <a:ea typeface="Arial" panose="020B0604020202020204"/>
                <a:cs typeface="Arial" panose="020B0604020202020204"/>
                <a:sym typeface="Arial" panose="020B0604020202020204"/>
              </a:rPr>
              <a:t>Ιωάννης Νικολακάκης, Εκλεγμένος Επίκουρος Καθηγητής, Γενικός Ιατρός, Εργαστήριο Ιστορίας της Ιατρικής και Ιατρικής Ηθικής Ιατρική Σχολή, ΕΚΠΑ</a:t>
            </a:r>
            <a:endParaRPr lang="en-US" sz="2400">
              <a:latin typeface="Arial" panose="020B0604020202020204"/>
              <a:ea typeface="Arial" panose="020B0604020202020204"/>
              <a:cs typeface="Arial" panose="020B0604020202020204"/>
              <a:sym typeface="Arial" panose="020B0604020202020204"/>
            </a:endParaRPr>
          </a:p>
        </p:txBody>
      </p:sp>
      <p:pic>
        <p:nvPicPr>
          <p:cNvPr id="86" name="Google Shape;86;p13"/>
          <p:cNvPicPr preferRelativeResize="0"/>
          <p:nvPr/>
        </p:nvPicPr>
        <p:blipFill>
          <a:blip r:embed="rId1"/>
          <a:stretch>
            <a:fillRect/>
          </a:stretch>
        </p:blipFill>
        <p:spPr>
          <a:xfrm>
            <a:off x="1516788" y="1353325"/>
            <a:ext cx="6110424" cy="3437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Κλινική Εξέταση</a:t>
            </a:r>
            <a:endParaRPr lang="en-US"/>
          </a:p>
        </p:txBody>
      </p:sp>
      <p:sp>
        <p:nvSpPr>
          <p:cNvPr id="140" name="Google Shape;140;p22"/>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Αποστέλλεται υπέρηχος ήπατος &amp; χοληφόρων όπου καταδεικνύει ευρήματα.</a:t>
            </a:r>
            <a:endParaRPr lang="en-US"/>
          </a:p>
          <a:p>
            <a:pPr marL="0" lvl="0" indent="0" algn="l" rtl="0">
              <a:spcBef>
                <a:spcPts val="640"/>
              </a:spcBef>
              <a:spcAft>
                <a:spcPts val="0"/>
              </a:spcAft>
              <a:buNone/>
            </a:pPr>
          </a:p>
          <a:p>
            <a:pPr marL="0" lvl="0" indent="0" algn="l" rtl="0">
              <a:spcBef>
                <a:spcPts val="640"/>
              </a:spcBef>
              <a:spcAft>
                <a:spcPts val="0"/>
              </a:spcAft>
              <a:buClr>
                <a:schemeClr val="dk1"/>
              </a:buClr>
              <a:buSzPts val="1100"/>
              <a:buFont typeface="Arial" panose="020B0604020202020204"/>
              <a:buNone/>
            </a:pPr>
            <a:r>
              <a:rPr lang="en-US"/>
              <a:t>Ο υπέρηχος αναγράφει: Εικόνα πολλαπλών δευτεροπαθών εντοπίσεων στο ήπαρ πιθανώς εξεργασία. Κλινικοεργαστηριακή συνεκτίμηση.</a:t>
            </a:r>
            <a:endParaRPr lang="en-US"/>
          </a:p>
          <a:p>
            <a:pPr marL="0" lvl="0" indent="0" algn="l" rtl="0">
              <a:spcBef>
                <a:spcPts val="640"/>
              </a:spcBef>
              <a:spcAft>
                <a:spcPts val="0"/>
              </a:spcAft>
              <a:buNone/>
            </a:pPr>
          </a:p>
          <a:p>
            <a:pPr marL="0" lvl="0" indent="0" algn="l" rtl="0">
              <a:spcBef>
                <a:spcPts val="640"/>
              </a:spcBef>
              <a:spcAft>
                <a:spcPts val="0"/>
              </a:spcAft>
              <a:buNone/>
            </a:p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p>
        </p:txBody>
      </p:sp>
      <p:sp>
        <p:nvSpPr>
          <p:cNvPr id="146" name="Google Shape;146;p23"/>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p>
        </p:txBody>
      </p:sp>
      <p:pic>
        <p:nvPicPr>
          <p:cNvPr id="147" name="Google Shape;147;p23"/>
          <p:cNvPicPr preferRelativeResize="0"/>
          <p:nvPr/>
        </p:nvPicPr>
        <p:blipFill>
          <a:blip r:embed="rId1"/>
          <a:stretch>
            <a:fillRect/>
          </a:stretch>
        </p:blipFill>
        <p:spPr>
          <a:xfrm>
            <a:off x="771954" y="1327002"/>
            <a:ext cx="7149696" cy="5072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Αποτελέσματα</a:t>
            </a:r>
            <a:endParaRPr lang="en-US"/>
          </a:p>
        </p:txBody>
      </p:sp>
      <p:sp>
        <p:nvSpPr>
          <p:cNvPr id="153" name="Google Shape;153;p24"/>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Ο ασθενής έρχεται στο χώρο εξέτασης και έρχεται με τον υπέρηχο στο χέρι. </a:t>
            </a:r>
            <a:endParaRPr lang="en-US"/>
          </a:p>
          <a:p>
            <a:pPr marL="0" lvl="0" indent="0" algn="l" rtl="0">
              <a:spcBef>
                <a:spcPts val="640"/>
              </a:spcBef>
              <a:spcAft>
                <a:spcPts val="0"/>
              </a:spcAft>
              <a:buNone/>
            </a:pPr>
            <a:r>
              <a:rPr lang="en-US"/>
              <a:t>Ο ειδικευόμενος τον παίρνει στο χέρι του και λέει στον επιμελητή του:</a:t>
            </a:r>
            <a:endParaRPr lang="en-US"/>
          </a:p>
          <a:p>
            <a:pPr marL="0" lvl="0" indent="0" algn="l" rtl="0">
              <a:spcBef>
                <a:spcPts val="640"/>
              </a:spcBef>
              <a:spcAft>
                <a:spcPts val="0"/>
              </a:spcAft>
              <a:buNone/>
            </a:pPr>
          </a:p>
          <a:p>
            <a:pPr marL="0" lvl="0" indent="0" algn="l" rtl="0">
              <a:spcBef>
                <a:spcPts val="640"/>
              </a:spcBef>
              <a:spcAft>
                <a:spcPts val="0"/>
              </a:spcAft>
              <a:buNone/>
            </a:pPr>
            <a:r>
              <a:rPr lang="en-US"/>
              <a:t>Έχει μεταστάσεις στο ήπαρ.</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Που είναι τα λάθη;</a:t>
            </a:r>
            <a:endParaRPr lang="en-US"/>
          </a:p>
        </p:txBody>
      </p:sp>
      <p:sp>
        <p:nvSpPr>
          <p:cNvPr id="159" name="Google Shape;159;p25"/>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Πως κρίνετε τη συμπεριφορά του ειδικευόμενου ιατρού;</a:t>
            </a:r>
            <a:endParaRPr lang="en-US"/>
          </a:p>
          <a:p>
            <a:pPr marL="0" lvl="0" indent="0" algn="l" rtl="0">
              <a:spcBef>
                <a:spcPts val="640"/>
              </a:spcBef>
              <a:spcAft>
                <a:spcPts val="0"/>
              </a:spcAft>
              <a:buNone/>
            </a:pPr>
          </a:p>
          <a:p>
            <a:pPr marL="0" lvl="0" indent="0" algn="l" rtl="0">
              <a:spcBef>
                <a:spcPts val="640"/>
              </a:spcBef>
              <a:spcAft>
                <a:spcPts val="0"/>
              </a:spcAft>
              <a:buNone/>
            </a:p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Αποτελέσματα</a:t>
            </a:r>
            <a:endParaRPr lang="en-US"/>
          </a:p>
        </p:txBody>
      </p:sp>
      <p:sp>
        <p:nvSpPr>
          <p:cNvPr id="165" name="Google Shape;165;p26"/>
          <p:cNvSpPr txBox="1"/>
          <p:nvPr>
            <p:ph type="body" idx="1"/>
          </p:nvPr>
        </p:nvSpPr>
        <p:spPr>
          <a:xfrm>
            <a:off x="457200" y="1613075"/>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Ο ασθενής με εμφανή ανησυχία πλέον ρωτάει αν έχει καρκίνο.</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Που είναι τα λάθη;</a:t>
            </a:r>
            <a:endParaRPr lang="en-US"/>
          </a:p>
        </p:txBody>
      </p:sp>
      <p:sp>
        <p:nvSpPr>
          <p:cNvPr id="171" name="Google Shape;171;p27"/>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Ο ασθενής πρέπει να ενημερώνεται σε ξεχωριστό χώρο, ΑΦΟΥ έχει υπάρξει συννενόηση μεταξύ ειδικευομένου-επιμελητού.</a:t>
            </a:r>
            <a:endParaRPr lang="en-US"/>
          </a:p>
          <a:p>
            <a:pPr marL="0" lvl="0" indent="0" algn="l" rtl="0">
              <a:spcBef>
                <a:spcPts val="640"/>
              </a:spcBef>
              <a:spcAft>
                <a:spcPts val="0"/>
              </a:spcAft>
              <a:buNone/>
            </a:pPr>
          </a:p>
          <a:p>
            <a:pPr marL="0" lvl="0" indent="0" algn="l" rtl="0">
              <a:spcBef>
                <a:spcPts val="640"/>
              </a:spcBef>
              <a:spcAft>
                <a:spcPts val="0"/>
              </a:spcAft>
              <a:buNone/>
            </a:pPr>
            <a:r>
              <a:rPr lang="en-US"/>
              <a:t>Η χρήση κοινών όρων για καρκίνο πρέπει να αποφεύγεται. Ως ιατροί μπορούμε να χρησιμοποιούμε άλλους όρους. Ιδανικά όμως μακριά από τον ασθενή.</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3</a:t>
            </a:r>
            <a:endParaRPr lang="en-US"/>
          </a:p>
        </p:txBody>
      </p:sp>
      <p:sp>
        <p:nvSpPr>
          <p:cNvPr id="177" name="Google Shape;177;p28"/>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Ασθενής 62 ετών, έρχεται στα ΤΕΠ με πόνο στη μέση εδώ και 3 μήνες. Ζητάει να τον εξετάσουν οι ορθοπεδικοί.</a:t>
            </a:r>
            <a:endParaRPr lang="en-US"/>
          </a:p>
          <a:p>
            <a:pPr marL="0" lvl="0" indent="0" algn="l" rtl="0">
              <a:spcBef>
                <a:spcPts val="640"/>
              </a:spcBef>
              <a:spcAft>
                <a:spcPts val="0"/>
              </a:spcAft>
              <a:buNone/>
            </a:pPr>
          </a:p>
          <a:p>
            <a:pPr marL="0" lvl="0" indent="0" algn="l" rtl="0">
              <a:spcBef>
                <a:spcPts val="640"/>
              </a:spcBef>
              <a:spcAft>
                <a:spcPts val="0"/>
              </a:spcAft>
              <a:buNone/>
            </a:pPr>
            <a:r>
              <a:rPr lang="en-US"/>
              <a:t>Μετά από διαφωνία για τη χρονιότητα του πόνου ο ασθενής βρίζει και χαστουκίζει τον ιατρό. </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3</a:t>
            </a:r>
            <a:endParaRPr lang="en-US"/>
          </a:p>
        </p:txBody>
      </p:sp>
      <p:sp>
        <p:nvSpPr>
          <p:cNvPr id="183" name="Google Shape;183;p29"/>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Πως κρίνετε τη συμπεριφορά του ασθενούς;</a:t>
            </a:r>
            <a:endParaRPr lang="en-US"/>
          </a:p>
          <a:p>
            <a:pPr marL="0" lvl="0" indent="0" algn="l" rtl="0">
              <a:spcBef>
                <a:spcPts val="640"/>
              </a:spcBef>
              <a:spcAft>
                <a:spcPts val="0"/>
              </a:spcAft>
              <a:buNone/>
            </a:pPr>
          </a:p>
          <a:p>
            <a:pPr marL="0" lvl="0" indent="0" algn="l" rtl="0">
              <a:spcBef>
                <a:spcPts val="640"/>
              </a:spcBef>
              <a:spcAft>
                <a:spcPts val="0"/>
              </a:spcAft>
              <a:buNone/>
            </a:pPr>
            <a:r>
              <a:rPr lang="en-US"/>
              <a:t>Ποια θα ήταν οι επόμενες κινήσεις σας;</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3</a:t>
            </a:r>
            <a:endParaRPr lang="en-US"/>
          </a:p>
        </p:txBody>
      </p:sp>
      <p:sp>
        <p:nvSpPr>
          <p:cNvPr id="189" name="Google Shape;189;p30"/>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Οι ιατροί κλειδώνουν την πόρτα και ξεκινούν να ξυλοκοπούν τον ασθενή μετά το χτύπημα που δέχτηκαν.</a:t>
            </a:r>
            <a:endParaRPr lang="en-US"/>
          </a:p>
          <a:p>
            <a:pPr marL="0" lvl="0" indent="0" algn="l" rtl="0">
              <a:spcBef>
                <a:spcPts val="640"/>
              </a:spcBef>
              <a:spcAft>
                <a:spcPts val="0"/>
              </a:spcAft>
              <a:buNone/>
            </a:pPr>
          </a:p>
          <a:p>
            <a:pPr marL="0" lvl="0" indent="0" algn="l" rtl="0">
              <a:spcBef>
                <a:spcPts val="640"/>
              </a:spcBef>
              <a:spcAft>
                <a:spcPts val="0"/>
              </a:spcAft>
              <a:buNone/>
            </a:pPr>
            <a:r>
              <a:rPr lang="en-US"/>
              <a:t>Αποτελεί δικαιολογημένη αντίδραση;</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4</a:t>
            </a:r>
            <a:endParaRPr lang="en-US"/>
          </a:p>
        </p:txBody>
      </p:sp>
      <p:sp>
        <p:nvSpPr>
          <p:cNvPr id="195" name="Google Shape;195;p31"/>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Ασθενής 65 ετών, ο οποίος πλέον δεν περπατά λόγω Σκλήρυνσης κατά πλάκας και έρχεται στο νοσοκομείο για έναν πόνο στο στήθος, όπου στο καρδιογράφημα καταδεικνύεται έμφραγμα. </a:t>
            </a:r>
            <a:endParaRPr lang="en-US"/>
          </a:p>
          <a:p>
            <a:pPr marL="0" lvl="0" indent="0" algn="l" rtl="0">
              <a:spcBef>
                <a:spcPts val="640"/>
              </a:spcBef>
              <a:spcAft>
                <a:spcPts val="0"/>
              </a:spcAft>
              <a:buNone/>
            </a:pPr>
          </a:p>
          <a:p>
            <a:pPr marL="0" lvl="0" indent="0" algn="l" rtl="0">
              <a:spcBef>
                <a:spcPts val="640"/>
              </a:spcBef>
              <a:spcAft>
                <a:spcPts val="0"/>
              </a:spcAft>
              <a:buNone/>
            </a:pPr>
            <a:r>
              <a:rPr lang="en-US"/>
              <a:t>Ο ιατρός λέει: Έχετε έμφραγμα και θα πρέπει να εισαχθείτε στην κλινική για αντιμετώπιση.</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367125" y="2360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panose="020F0502020204030204"/>
              <a:buNone/>
            </a:pPr>
            <a:r>
              <a:rPr lang="en-US"/>
              <a:t>					Περίπτωση 1</a:t>
            </a:r>
            <a:endParaRPr lang="en-US"/>
          </a:p>
        </p:txBody>
      </p:sp>
      <p:sp>
        <p:nvSpPr>
          <p:cNvPr id="92" name="Google Shape;92;p14"/>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Γυναίκα 38 ετών με ελεύθερο ατομικό ιστορικό προσέρχεται στα ΤΕΠ</a:t>
            </a:r>
            <a:r>
              <a:rPr lang="en-US"/>
              <a:t>(επείγοντα)</a:t>
            </a:r>
            <a:r>
              <a:rPr lang="en-US"/>
              <a:t>, ζητώντας ότι θέλει να κάνει αξονική κοιλίας.</a:t>
            </a:r>
            <a:endParaRPr lang="en-US"/>
          </a:p>
          <a:p>
            <a:pPr marL="0" lvl="0" indent="0" algn="l" rtl="0">
              <a:spcBef>
                <a:spcPts val="640"/>
              </a:spcBef>
              <a:spcAft>
                <a:spcPts val="0"/>
              </a:spcAft>
              <a:buNone/>
            </a:pPr>
          </a:p>
          <a:p>
            <a:pPr marL="0" lvl="0" indent="0" algn="l" rtl="0">
              <a:spcBef>
                <a:spcPts val="640"/>
              </a:spcBef>
              <a:spcAft>
                <a:spcPts val="0"/>
              </a:spcAft>
              <a:buNone/>
            </a:pPr>
            <a:r>
              <a:rPr lang="en-US"/>
              <a:t>Πρόσφατα διαγνώσθηκε η μητέρα της με καρκίνο παγκρέατος και θέλει να ελεγχθεί.</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4</a:t>
            </a:r>
            <a:endParaRPr lang="en-US"/>
          </a:p>
        </p:txBody>
      </p:sp>
      <p:sp>
        <p:nvSpPr>
          <p:cNvPr id="201" name="Google Shape;201;p32"/>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Ο ασθενής απαντά: Δε θέλω να θεραπευτώ θα ήθελα να με αφήσετε να πεθάνω. </a:t>
            </a:r>
            <a:endParaRPr lang="en-US"/>
          </a:p>
          <a:p>
            <a:pPr marL="0" lvl="0" indent="0" algn="l" rtl="0">
              <a:spcBef>
                <a:spcPts val="640"/>
              </a:spcBef>
              <a:spcAft>
                <a:spcPts val="0"/>
              </a:spcAft>
              <a:buNone/>
            </a:pPr>
          </a:p>
          <a:p>
            <a:pPr marL="0" lvl="0" indent="0" algn="l" rtl="0">
              <a:spcBef>
                <a:spcPts val="640"/>
              </a:spcBef>
              <a:spcAft>
                <a:spcPts val="0"/>
              </a:spcAft>
              <a:buNone/>
            </a:pPr>
            <a:r>
              <a:rPr lang="en-US"/>
              <a:t>Ο ιατρός μένει σκεπτικός και λέει ας κάνουμε τα βασικά που χρειάζεται και το αποφασίζουμε αργότερα.</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4</a:t>
            </a:r>
            <a:endParaRPr lang="en-US"/>
          </a:p>
        </p:txBody>
      </p:sp>
      <p:sp>
        <p:nvSpPr>
          <p:cNvPr id="207" name="Google Shape;207;p33"/>
          <p:cNvSpPr txBox="1"/>
          <p:nvPr>
            <p:ph type="body" idx="1"/>
          </p:nvPr>
        </p:nvSpPr>
        <p:spPr>
          <a:xfrm>
            <a:off x="542300" y="163425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p>
          <a:p>
            <a:pPr marL="0" lvl="0" indent="0" algn="l" rtl="0">
              <a:spcBef>
                <a:spcPts val="640"/>
              </a:spcBef>
              <a:spcAft>
                <a:spcPts val="0"/>
              </a:spcAft>
              <a:buNone/>
            </a:pPr>
            <a:r>
              <a:rPr lang="en-US"/>
              <a:t>Εκείνη τη στιγμή έρχεται η οικογένεια του ασθενούς και ξεκινάει να απειλεί τον γιατρό, διότι θα αφήσει τον συγγενή τους να πεθάνει.</a:t>
            </a:r>
            <a:endParaRPr lang="en-US"/>
          </a:p>
          <a:p>
            <a:pPr marL="0" lvl="0" indent="0" algn="l" rtl="0">
              <a:spcBef>
                <a:spcPts val="640"/>
              </a:spcBef>
              <a:spcAft>
                <a:spcPts val="0"/>
              </a:spcAft>
              <a:buNone/>
            </a:pPr>
          </a:p>
          <a:p>
            <a:pPr marL="0" lvl="0" indent="0" algn="l" rtl="0">
              <a:spcBef>
                <a:spcPts val="640"/>
              </a:spcBef>
              <a:spcAft>
                <a:spcPts val="0"/>
              </a:spcAft>
              <a:buNone/>
            </a:pPr>
            <a:r>
              <a:rPr lang="en-US"/>
              <a:t>Πως κρίνετε τη συμπεριφορά ασθενούς και περιβάλλοντος του;</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11" name="Shape 211"/>
        <p:cNvGrpSpPr/>
        <p:nvPr/>
      </p:nvGrpSpPr>
      <p:grpSpPr>
        <a:xfrm>
          <a:off x="0" y="0"/>
          <a:ext cx="0" cy="0"/>
          <a:chOff x="0" y="0"/>
          <a:chExt cx="0" cy="0"/>
        </a:xfrm>
      </p:grpSpPr>
      <p:sp>
        <p:nvSpPr>
          <p:cNvPr id="212" name="Google Shape;212;p34"/>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4</a:t>
            </a:r>
            <a:endParaRPr lang="en-US"/>
          </a:p>
        </p:txBody>
      </p:sp>
      <p:sp>
        <p:nvSpPr>
          <p:cNvPr id="213" name="Google Shape;213;p34"/>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Επί της ουσίας ο ασθενής και το περιβάλλον μεταθέτουν το βάρος της διαφωνίας στον ιατρό.</a:t>
            </a:r>
            <a:endParaRPr lang="en-US"/>
          </a:p>
          <a:p>
            <a:pPr marL="0" lvl="0" indent="0" algn="l" rtl="0">
              <a:spcBef>
                <a:spcPts val="640"/>
              </a:spcBef>
              <a:spcAft>
                <a:spcPts val="0"/>
              </a:spcAft>
              <a:buNone/>
            </a:pPr>
          </a:p>
          <a:p>
            <a:pPr marL="0" lvl="0" indent="0" algn="l" rtl="0">
              <a:spcBef>
                <a:spcPts val="640"/>
              </a:spcBef>
              <a:spcAft>
                <a:spcPts val="0"/>
              </a:spcAft>
              <a:buNone/>
            </a:pPr>
            <a:r>
              <a:rPr lang="en-US"/>
              <a:t>Πως θα έπρεπε να αντιδράσει ο ιατρός;</a:t>
            </a:r>
            <a:endParaRPr lang="en-US"/>
          </a:p>
          <a:p>
            <a:pPr marL="0" lvl="0" indent="0" algn="l" rtl="0">
              <a:spcBef>
                <a:spcPts val="640"/>
              </a:spcBef>
              <a:spcAft>
                <a:spcPts val="0"/>
              </a:spcAft>
              <a:buNone/>
            </a:pPr>
          </a:p>
          <a:p>
            <a:pPr marL="0" lvl="0" indent="0" algn="l" rtl="0">
              <a:spcBef>
                <a:spcPts val="640"/>
              </a:spcBef>
              <a:spcAft>
                <a:spcPts val="0"/>
              </a:spcAft>
              <a:buNone/>
            </a:pPr>
            <a:r>
              <a:rPr lang="en-US"/>
              <a:t>(Ας βγάλουμε την συζήτηση περί ευθανασίας εκτός για σήμερα)</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17" name="Shape 217"/>
        <p:cNvGrpSpPr/>
        <p:nvPr/>
      </p:nvGrpSpPr>
      <p:grpSpPr>
        <a:xfrm>
          <a:off x="0" y="0"/>
          <a:ext cx="0" cy="0"/>
          <a:chOff x="0" y="0"/>
          <a:chExt cx="0" cy="0"/>
        </a:xfrm>
      </p:grpSpPr>
      <p:sp>
        <p:nvSpPr>
          <p:cNvPr id="218" name="Google Shape;218;p35"/>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5</a:t>
            </a:r>
            <a:endParaRPr lang="en-US"/>
          </a:p>
        </p:txBody>
      </p:sp>
      <p:sp>
        <p:nvSpPr>
          <p:cNvPr id="219" name="Google Shape;219;p35"/>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Ηλικιωμένος 85 προσέρχεται με ΕΚΑΒ λόγω αδυναμίας και καταβολής, χωρίς συνοδούς.</a:t>
            </a:r>
            <a:endParaRPr lang="en-US"/>
          </a:p>
          <a:p>
            <a:pPr marL="0" lvl="0" indent="0" algn="l" rtl="0">
              <a:spcBef>
                <a:spcPts val="640"/>
              </a:spcBef>
              <a:spcAft>
                <a:spcPts val="0"/>
              </a:spcAft>
              <a:buNone/>
            </a:pPr>
          </a:p>
          <a:p>
            <a:pPr marL="0" lvl="0" indent="0" algn="l" rtl="0">
              <a:spcBef>
                <a:spcPts val="640"/>
              </a:spcBef>
              <a:spcAft>
                <a:spcPts val="0"/>
              </a:spcAft>
              <a:buNone/>
            </a:pPr>
            <a:r>
              <a:rPr lang="en-US"/>
              <a:t>Ο ιατρός τον εξετάζει στα επείγοντα και τα αποτελέσματα των εξετάσεων αίματος του είναι άρτια χωρίς παθολογία.</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23" name="Shape 223"/>
        <p:cNvGrpSpPr/>
        <p:nvPr/>
      </p:nvGrpSpPr>
      <p:grpSpPr>
        <a:xfrm>
          <a:off x="0" y="0"/>
          <a:ext cx="0" cy="0"/>
          <a:chOff x="0" y="0"/>
          <a:chExt cx="0" cy="0"/>
        </a:xfrm>
      </p:grpSpPr>
      <p:sp>
        <p:nvSpPr>
          <p:cNvPr id="224" name="Google Shape;224;p36"/>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5</a:t>
            </a:r>
            <a:endParaRPr lang="en-US"/>
          </a:p>
        </p:txBody>
      </p:sp>
      <p:sp>
        <p:nvSpPr>
          <p:cNvPr id="225" name="Google Shape;225;p36"/>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Ο ιατρός του εξηγεί ότι πρέπει να πάει σπίτι. Τότε ο ασθενής παρακαλάει να τον βάλει εισαγωγή, λέγοντας ότι νιώθει μόνος και τα παιδιά του τον έχουν παρατήσει. Επίσης έπεσε το ρεύμα στο σπίτι του με αποτέλεσμα να χαλάσουν όλα τα φαγητά του και να μην έχει χρήματα για φαί.</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29" name="Shape 229"/>
        <p:cNvGrpSpPr/>
        <p:nvPr/>
      </p:nvGrpSpPr>
      <p:grpSpPr>
        <a:xfrm>
          <a:off x="0" y="0"/>
          <a:ext cx="0" cy="0"/>
          <a:chOff x="0" y="0"/>
          <a:chExt cx="0" cy="0"/>
        </a:xfrm>
      </p:grpSpPr>
      <p:sp>
        <p:nvSpPr>
          <p:cNvPr id="230" name="Google Shape;230;p37"/>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5</a:t>
            </a:r>
            <a:endParaRPr lang="en-US"/>
          </a:p>
        </p:txBody>
      </p:sp>
      <p:sp>
        <p:nvSpPr>
          <p:cNvPr id="231" name="Google Shape;231;p37"/>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Ο ιατρός προτείνει να του δώσει 50 ευρώ για να μπορέσει να τραφει τις επόμενες ημέρες αλλά να μη μπει εισαγωγή.</a:t>
            </a:r>
            <a:endParaRPr lang="en-US"/>
          </a:p>
          <a:p>
            <a:pPr marL="0" lvl="0" indent="0" algn="l" rtl="0">
              <a:spcBef>
                <a:spcPts val="640"/>
              </a:spcBef>
              <a:spcAft>
                <a:spcPts val="0"/>
              </a:spcAft>
              <a:buNone/>
            </a:pPr>
          </a:p>
          <a:p>
            <a:pPr marL="0" lvl="0" indent="0" algn="l" rtl="0">
              <a:spcBef>
                <a:spcPts val="640"/>
              </a:spcBef>
              <a:spcAft>
                <a:spcPts val="0"/>
              </a:spcAft>
              <a:buNone/>
            </a:pPr>
            <a:r>
              <a:rPr lang="en-US"/>
              <a:t>Πως κρίνετε τη συμπεριφορά του ιατρού μέχρις εδώ;</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35" name="Shape 235"/>
        <p:cNvGrpSpPr/>
        <p:nvPr/>
      </p:nvGrpSpPr>
      <p:grpSpPr>
        <a:xfrm>
          <a:off x="0" y="0"/>
          <a:ext cx="0" cy="0"/>
          <a:chOff x="0" y="0"/>
          <a:chExt cx="0" cy="0"/>
        </a:xfrm>
      </p:grpSpPr>
      <p:sp>
        <p:nvSpPr>
          <p:cNvPr id="236" name="Google Shape;236;p38"/>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5</a:t>
            </a:r>
            <a:endParaRPr lang="en-US"/>
          </a:p>
        </p:txBody>
      </p:sp>
      <p:sp>
        <p:nvSpPr>
          <p:cNvPr id="237" name="Google Shape;237;p38"/>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Ο ασθενής το δέχεται και </a:t>
            </a:r>
            <a:r>
              <a:rPr lang="en-US"/>
              <a:t>ευγνωμονεί</a:t>
            </a:r>
            <a:r>
              <a:rPr lang="en-US"/>
              <a:t> τον ιατρό από τα βάθη της καρδιάς του.</a:t>
            </a:r>
            <a:endParaRPr lang="en-US"/>
          </a:p>
          <a:p>
            <a:pPr marL="0" lvl="0" indent="0" algn="l" rtl="0">
              <a:spcBef>
                <a:spcPts val="640"/>
              </a:spcBef>
              <a:spcAft>
                <a:spcPts val="0"/>
              </a:spcAft>
              <a:buNone/>
            </a:pPr>
          </a:p>
          <a:p>
            <a:pPr marL="0" lvl="0" indent="0" algn="l" rtl="0">
              <a:spcBef>
                <a:spcPts val="640"/>
              </a:spcBef>
              <a:spcAft>
                <a:spcPts val="0"/>
              </a:spcAft>
              <a:buNone/>
            </a:pPr>
            <a:r>
              <a:rPr lang="en-US"/>
              <a:t>Ζητάει όμως το τηλέφωνο του ιατρού για να του κάνει παρέα και αμα χρειαστεί κάτι.</a:t>
            </a:r>
            <a:endParaRPr lang="en-US"/>
          </a:p>
          <a:p>
            <a:pPr marL="0" lvl="0" indent="0" algn="l" rtl="0">
              <a:spcBef>
                <a:spcPts val="640"/>
              </a:spcBef>
              <a:spcAft>
                <a:spcPts val="0"/>
              </a:spcAft>
              <a:buNone/>
            </a:pPr>
          </a:p>
          <a:p>
            <a:pPr marL="0" lvl="0" indent="0" algn="l" rtl="0">
              <a:spcBef>
                <a:spcPts val="640"/>
              </a:spcBef>
              <a:spcAft>
                <a:spcPts val="0"/>
              </a:spcAft>
              <a:buNone/>
            </a:pPr>
            <a:r>
              <a:rPr lang="en-US"/>
              <a:t>Ο γιατρός το δίνει.</a:t>
            </a:r>
            <a:endParaRPr lang="en-US"/>
          </a:p>
          <a:p>
            <a:pPr marL="0" lvl="0" indent="0" algn="l" rtl="0">
              <a:spcBef>
                <a:spcPts val="640"/>
              </a:spcBef>
              <a:spcAft>
                <a:spcPts val="0"/>
              </a:spcAft>
              <a:buNone/>
            </a:pPr>
            <a:r>
              <a:rPr lang="en-US"/>
              <a:t>Πως κρίνετε τον ιατρό και πως τον ασθενή; </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41" name="Shape 241"/>
        <p:cNvGrpSpPr/>
        <p:nvPr/>
      </p:nvGrpSpPr>
      <p:grpSpPr>
        <a:xfrm>
          <a:off x="0" y="0"/>
          <a:ext cx="0" cy="0"/>
          <a:chOff x="0" y="0"/>
          <a:chExt cx="0" cy="0"/>
        </a:xfrm>
      </p:grpSpPr>
      <p:sp>
        <p:nvSpPr>
          <p:cNvPr id="242" name="Google Shape;242;p39"/>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5</a:t>
            </a:r>
            <a:endParaRPr lang="en-US"/>
          </a:p>
        </p:txBody>
      </p:sp>
      <p:sp>
        <p:nvSpPr>
          <p:cNvPr id="243" name="Google Shape;243;p39"/>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Ο ασθενής καλεί τον ιατρό πολλές φορές την ημέρα, κυρίως για να του κάνει παρέα και επί της ουσίας ο ιατρός λειτουργεί ως κοινωνικός λειτουργός, ψυχολόγος, ιατρός και υιός του ασθενούς. </a:t>
            </a:r>
            <a:endParaRPr lang="en-US"/>
          </a:p>
          <a:p>
            <a:pPr marL="0" lvl="0" indent="0" algn="l" rtl="0">
              <a:spcBef>
                <a:spcPts val="640"/>
              </a:spcBef>
              <a:spcAft>
                <a:spcPts val="0"/>
              </a:spcAft>
              <a:buNone/>
            </a:pPr>
          </a:p>
          <a:p>
            <a:pPr marL="0" lvl="0" indent="0" algn="l" rtl="0">
              <a:spcBef>
                <a:spcPts val="640"/>
              </a:spcBef>
              <a:spcAft>
                <a:spcPts val="0"/>
              </a:spcAft>
              <a:buNone/>
            </a:pPr>
            <a:r>
              <a:rPr lang="en-US"/>
              <a:t>Όμως είναι τελικά αυτό σωστό;</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47" name="Shape 247"/>
        <p:cNvGrpSpPr/>
        <p:nvPr/>
      </p:nvGrpSpPr>
      <p:grpSpPr>
        <a:xfrm>
          <a:off x="0" y="0"/>
          <a:ext cx="0" cy="0"/>
          <a:chOff x="0" y="0"/>
          <a:chExt cx="0" cy="0"/>
        </a:xfrm>
      </p:grpSpPr>
      <p:sp>
        <p:nvSpPr>
          <p:cNvPr id="248" name="Google Shape;248;p40"/>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6</a:t>
            </a:r>
            <a:endParaRPr lang="en-US"/>
          </a:p>
        </p:txBody>
      </p:sp>
      <p:sp>
        <p:nvSpPr>
          <p:cNvPr id="249" name="Google Shape;249;p40"/>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640"/>
              </a:spcBef>
              <a:spcAft>
                <a:spcPts val="0"/>
              </a:spcAft>
              <a:buNone/>
            </a:pPr>
            <a:r>
              <a:rPr lang="en-US"/>
              <a:t>Ένας ασθενής μετά από οπαδική συμπλοκή διακομίζεται με το ΕΚΑΒ μαχαιρωμένος στον θώρακα. </a:t>
            </a:r>
            <a:endParaRPr lang="en-US"/>
          </a:p>
          <a:p>
            <a:pPr marL="0" lvl="0" indent="0" algn="l" rtl="0">
              <a:spcBef>
                <a:spcPts val="640"/>
              </a:spcBef>
              <a:spcAft>
                <a:spcPts val="0"/>
              </a:spcAft>
              <a:buNone/>
            </a:pPr>
          </a:p>
          <a:p>
            <a:pPr marL="0" lvl="0" indent="0" algn="l" rtl="0">
              <a:spcBef>
                <a:spcPts val="640"/>
              </a:spcBef>
              <a:spcAft>
                <a:spcPts val="0"/>
              </a:spcAft>
              <a:buNone/>
            </a:pPr>
            <a:r>
              <a:rPr lang="en-US"/>
              <a:t>Το περιβάλλον του κατηγορεί τον ιατρό ότι χρονοτριβεί και του λέει :</a:t>
            </a:r>
            <a:endParaRPr lang="en-US"/>
          </a:p>
          <a:p>
            <a:pPr marL="457200" lvl="0" indent="-342900" algn="l" rtl="0">
              <a:spcBef>
                <a:spcPts val="640"/>
              </a:spcBef>
              <a:spcAft>
                <a:spcPts val="0"/>
              </a:spcAft>
              <a:buSzPts val="1800"/>
              <a:buChar char="-"/>
            </a:pPr>
            <a:r>
              <a:rPr lang="en-US"/>
              <a:t>Έλα </a:t>
            </a:r>
            <a:r>
              <a:rPr lang="en-US"/>
              <a:t>έξω</a:t>
            </a:r>
            <a:r>
              <a:rPr lang="en-US"/>
              <a:t> ρε!</a:t>
            </a:r>
            <a:endParaRPr lang="en-US"/>
          </a:p>
          <a:p>
            <a:pPr marL="457200" lvl="0" indent="-342900" algn="l" rtl="0">
              <a:spcBef>
                <a:spcPts val="0"/>
              </a:spcBef>
              <a:spcAft>
                <a:spcPts val="0"/>
              </a:spcAft>
              <a:buSzPts val="1800"/>
              <a:buChar char="-"/>
            </a:pPr>
            <a:r>
              <a:rPr lang="en-US"/>
              <a:t>Ο ιατρός του απαντάει κανόνισε μην όντως έρθω.</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53" name="Shape 253"/>
        <p:cNvGrpSpPr/>
        <p:nvPr/>
      </p:nvGrpSpPr>
      <p:grpSpPr>
        <a:xfrm>
          <a:off x="0" y="0"/>
          <a:ext cx="0" cy="0"/>
          <a:chOff x="0" y="0"/>
          <a:chExt cx="0" cy="0"/>
        </a:xfrm>
      </p:grpSpPr>
      <p:sp>
        <p:nvSpPr>
          <p:cNvPr id="254" name="Google Shape;254;p41"/>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7</a:t>
            </a:r>
            <a:endParaRPr lang="en-US"/>
          </a:p>
        </p:txBody>
      </p:sp>
      <p:sp>
        <p:nvSpPr>
          <p:cNvPr id="255" name="Google Shape;255;p41"/>
          <p:cNvSpPr txBox="1"/>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Ο Κος Γ. </a:t>
            </a:r>
            <a:r>
              <a:rPr lang="en-US"/>
              <a:t>ετών 75</a:t>
            </a:r>
            <a:r>
              <a:rPr lang="en-US"/>
              <a:t> προσέρχεται ανα 4 ημέρες στην </a:t>
            </a:r>
            <a:r>
              <a:rPr lang="en-US"/>
              <a:t>εφημερία</a:t>
            </a:r>
            <a:r>
              <a:rPr lang="en-US"/>
              <a:t> του νοσοκομείου πάντα με το ίδιο σύμπτωμα - ως αναφέρει ‘’τσιμπηματακια’’ στο στήθος. Έρχεται σε σχεδόν κάθε εφημερία τα τελευταία 3 χρόνια χωρίς να αναδείξει κάτι το παθολογικό, με εξαίρεση μικρά ζητήματα.</a:t>
            </a:r>
            <a:endParaRPr lang="en-US"/>
          </a:p>
          <a:p>
            <a:pPr marL="0" lvl="0" indent="0" algn="l" rtl="0">
              <a:spcBef>
                <a:spcPts val="640"/>
              </a:spcBef>
              <a:spcAft>
                <a:spcPts val="0"/>
              </a:spcAft>
              <a:buNone/>
            </a:pPr>
          </a:p>
          <a:p>
            <a:pPr marL="0" lvl="0" indent="0" algn="l" rtl="0">
              <a:spcBef>
                <a:spcPts val="640"/>
              </a:spcBef>
              <a:spcAft>
                <a:spcPts val="0"/>
              </a:spcAft>
              <a:buNone/>
            </a:pPr>
            <a:r>
              <a:rPr lang="en-US"/>
              <a:t>Για τον ιατρό είναι η 5η φορά που τον βλέπει και ο ιατρός εκνευρίζεται. Του λέει τι θα γίνει Κε Γ. θα έρχεσαι συνέχεια;</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6" name="Shape 96"/>
        <p:cNvGrpSpPr/>
        <p:nvPr/>
      </p:nvGrpSpPr>
      <p:grpSpPr>
        <a:xfrm>
          <a:off x="0" y="0"/>
          <a:ext cx="0" cy="0"/>
          <a:chOff x="0" y="0"/>
          <a:chExt cx="0" cy="0"/>
        </a:xfrm>
      </p:grpSpPr>
      <p:sp>
        <p:nvSpPr>
          <p:cNvPr id="97" name="Google Shape;97;p15"/>
          <p:cNvSpPr txBox="1"/>
          <p:nvPr>
            <p:ph type="title"/>
          </p:nvPr>
        </p:nvSpPr>
        <p:spPr>
          <a:xfrm>
            <a:off x="367125" y="2360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panose="020F0502020204030204"/>
              <a:buNone/>
            </a:pPr>
            <a:r>
              <a:rPr lang="en-US"/>
              <a:t>					Περίπτωση 1</a:t>
            </a:r>
            <a:endParaRPr lang="en-US"/>
          </a:p>
        </p:txBody>
      </p:sp>
      <p:sp>
        <p:nvSpPr>
          <p:cNvPr id="98" name="Google Shape;98;p15"/>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Πως κρίνετε τη συμπεριφορά της ασθενούς;</a:t>
            </a:r>
            <a:endParaRPr lang="en-US"/>
          </a:p>
          <a:p>
            <a:pPr marL="0" lvl="0" indent="0" algn="l" rtl="0">
              <a:spcBef>
                <a:spcPts val="640"/>
              </a:spcBef>
              <a:spcAft>
                <a:spcPts val="0"/>
              </a:spcAft>
              <a:buNone/>
            </a:pPr>
          </a:p>
          <a:p>
            <a:pPr marL="0" lvl="0" indent="0" algn="l" rtl="0">
              <a:spcBef>
                <a:spcPts val="640"/>
              </a:spcBef>
              <a:spcAft>
                <a:spcPts val="0"/>
              </a:spcAft>
              <a:buNone/>
            </a:p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59" name="Shape 259"/>
        <p:cNvGrpSpPr/>
        <p:nvPr/>
      </p:nvGrpSpPr>
      <p:grpSpPr>
        <a:xfrm>
          <a:off x="0" y="0"/>
          <a:ext cx="0" cy="0"/>
          <a:chOff x="0" y="0"/>
          <a:chExt cx="0" cy="0"/>
        </a:xfrm>
      </p:grpSpPr>
      <p:sp>
        <p:nvSpPr>
          <p:cNvPr id="260" name="Google Shape;260;p42"/>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7</a:t>
            </a:r>
            <a:endParaRPr lang="en-US"/>
          </a:p>
        </p:txBody>
      </p:sp>
      <p:sp>
        <p:nvSpPr>
          <p:cNvPr id="261" name="Google Shape;261;p42"/>
          <p:cNvSpPr txBox="1"/>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Ο Κος Γ. λέει αφού πονάω τι να κάνω, αν πάθω κάτι;</a:t>
            </a:r>
            <a:endParaRPr lang="en-US"/>
          </a:p>
          <a:p>
            <a:pPr marL="0" lvl="0" indent="0" algn="l" rtl="0">
              <a:spcBef>
                <a:spcPts val="640"/>
              </a:spcBef>
              <a:spcAft>
                <a:spcPts val="0"/>
              </a:spcAft>
              <a:buNone/>
            </a:pPr>
          </a:p>
          <a:p>
            <a:pPr marL="0" lvl="0" indent="0" algn="l" rtl="0">
              <a:spcBef>
                <a:spcPts val="640"/>
              </a:spcBef>
              <a:spcAft>
                <a:spcPts val="0"/>
              </a:spcAft>
              <a:buNone/>
            </a:pPr>
            <a:r>
              <a:rPr lang="en-US"/>
              <a:t>Ο ιατρός του λέει ότι το δημόσιο πληρώνει τα άγχη του και δεν ειναι σωστή η σπατάλη πόρων ανα 4ήμερο.</a:t>
            </a:r>
            <a:endParaRPr lang="en-US"/>
          </a:p>
          <a:p>
            <a:pPr marL="0" lvl="0" indent="0" algn="l" rtl="0">
              <a:spcBef>
                <a:spcPts val="640"/>
              </a:spcBef>
              <a:spcAft>
                <a:spcPts val="0"/>
              </a:spcAft>
              <a:buNone/>
            </a:pPr>
          </a:p>
          <a:p>
            <a:pPr marL="0" lvl="0" indent="0" algn="l" rtl="0">
              <a:spcBef>
                <a:spcPts val="640"/>
              </a:spcBef>
              <a:spcAft>
                <a:spcPts val="0"/>
              </a:spcAft>
              <a:buNone/>
            </a:pPr>
            <a:r>
              <a:rPr lang="en-US"/>
              <a:t>Μέχρι στιγμής πως κρίνετε τον ασθενή και πως τον ιατρό;</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65" name="Shape 265"/>
        <p:cNvGrpSpPr/>
        <p:nvPr/>
      </p:nvGrpSpPr>
      <p:grpSpPr>
        <a:xfrm>
          <a:off x="0" y="0"/>
          <a:ext cx="0" cy="0"/>
          <a:chOff x="0" y="0"/>
          <a:chExt cx="0" cy="0"/>
        </a:xfrm>
      </p:grpSpPr>
      <p:sp>
        <p:nvSpPr>
          <p:cNvPr id="266" name="Google Shape;266;p43"/>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8</a:t>
            </a:r>
            <a:endParaRPr lang="en-US"/>
          </a:p>
        </p:txBody>
      </p:sp>
      <p:sp>
        <p:nvSpPr>
          <p:cNvPr id="267" name="Google Shape;267;p43"/>
          <p:cNvSpPr txBox="1"/>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Προσέρχεται στα ΤΕΠ ο Κος Β. ετών 90 με πνευμονία Covid. Οι ιατροί έχουν χορηγήσει την επείγουσα αγωγή που έπρεπε να λάβει και η εισαγωγή έχει ολοκληρωθεί. Όμως δεν υπάρχει τραυματιοφορέας και ο ασθενής παραμένει στα επείγοντα για 3 ώρες χωρίς να μετακινηθεί στην κλινική. Τότε ο γιός του ασθενή λέει στον ιατρό:</a:t>
            </a:r>
            <a:endParaRPr lang="en-US"/>
          </a:p>
          <a:p>
            <a:pPr marL="457200" lvl="0" indent="-342900" algn="l" rtl="0">
              <a:spcBef>
                <a:spcPts val="640"/>
              </a:spcBef>
              <a:spcAft>
                <a:spcPts val="0"/>
              </a:spcAft>
              <a:buSzPts val="1800"/>
              <a:buChar char="-"/>
            </a:pPr>
            <a:r>
              <a:rPr lang="en-US"/>
              <a:t>Τόσες ώρες ο πατέρας μου θα πεθάνει πρέπει να πάει στην κλινική.</a:t>
            </a:r>
            <a:endParaRPr lang="en-US"/>
          </a:p>
          <a:p>
            <a:pPr marL="457200" lvl="0" indent="-342900" algn="l" rtl="0">
              <a:spcBef>
                <a:spcPts val="0"/>
              </a:spcBef>
              <a:spcAft>
                <a:spcPts val="0"/>
              </a:spcAft>
              <a:buSzPts val="1800"/>
              <a:buChar char="-"/>
            </a:pPr>
            <a:r>
              <a:rPr lang="en-US"/>
              <a:t>Δεν υπάρχει τραυματιοφορέας</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71" name="Shape 271"/>
        <p:cNvGrpSpPr/>
        <p:nvPr/>
      </p:nvGrpSpPr>
      <p:grpSpPr>
        <a:xfrm>
          <a:off x="0" y="0"/>
          <a:ext cx="0" cy="0"/>
          <a:chOff x="0" y="0"/>
          <a:chExt cx="0" cy="0"/>
        </a:xfrm>
      </p:grpSpPr>
      <p:sp>
        <p:nvSpPr>
          <p:cNvPr id="272" name="Google Shape;272;p44"/>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8</a:t>
            </a:r>
            <a:endParaRPr lang="en-US"/>
          </a:p>
        </p:txBody>
      </p:sp>
      <p:sp>
        <p:nvSpPr>
          <p:cNvPr id="273" name="Google Shape;273;p44"/>
          <p:cNvSpPr txBox="1"/>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p>
          <a:p>
            <a:pPr marL="457200" lvl="0" indent="-342900" algn="l" rtl="0">
              <a:spcBef>
                <a:spcPts val="640"/>
              </a:spcBef>
              <a:spcAft>
                <a:spcPts val="0"/>
              </a:spcAft>
              <a:buSzPts val="1800"/>
              <a:buChar char="-"/>
            </a:pPr>
            <a:r>
              <a:rPr lang="en-US"/>
              <a:t>Και γιατί δεν τον πας εσύ. αν πάθει κάτι εσένα θα μηνύσω και δε θα σε ξεπλένει τίποτα.</a:t>
            </a:r>
            <a:endParaRPr lang="en-US"/>
          </a:p>
          <a:p>
            <a:pPr marL="457200" lvl="0" indent="0" algn="l" rtl="0">
              <a:spcBef>
                <a:spcPts val="640"/>
              </a:spcBef>
              <a:spcAft>
                <a:spcPts val="0"/>
              </a:spcAft>
              <a:buNone/>
            </a:pPr>
          </a:p>
          <a:p>
            <a:pPr marL="457200" lvl="0" indent="0" algn="l" rtl="0">
              <a:spcBef>
                <a:spcPts val="640"/>
              </a:spcBef>
              <a:spcAft>
                <a:spcPts val="0"/>
              </a:spcAft>
              <a:buNone/>
            </a:pPr>
          </a:p>
          <a:p>
            <a:pPr marL="457200" lvl="0" indent="0" algn="l" rtl="0">
              <a:spcBef>
                <a:spcPts val="640"/>
              </a:spcBef>
              <a:spcAft>
                <a:spcPts val="0"/>
              </a:spcAft>
              <a:buNone/>
            </a:pPr>
            <a:r>
              <a:rPr lang="en-US"/>
              <a:t>Εσείς θα πηγαίνατε το φορείο;</a:t>
            </a:r>
            <a:endParaRPr lang="en-US"/>
          </a:p>
          <a:p>
            <a:pPr marL="457200" lvl="0" indent="0" algn="l" rtl="0">
              <a:spcBef>
                <a:spcPts val="640"/>
              </a:spcBef>
              <a:spcAft>
                <a:spcPts val="0"/>
              </a:spcAft>
              <a:buNone/>
            </a:pPr>
            <a:r>
              <a:rPr lang="en-US"/>
              <a:t>Πως θα κρίνατε τη συμπεριφορά του ασθενούς;</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77" name="Shape 277"/>
        <p:cNvGrpSpPr/>
        <p:nvPr/>
      </p:nvGrpSpPr>
      <p:grpSpPr>
        <a:xfrm>
          <a:off x="0" y="0"/>
          <a:ext cx="0" cy="0"/>
          <a:chOff x="0" y="0"/>
          <a:chExt cx="0" cy="0"/>
        </a:xfrm>
      </p:grpSpPr>
      <p:sp>
        <p:nvSpPr>
          <p:cNvPr id="278" name="Google Shape;278;p45"/>
          <p:cNvSpPr txBox="1"/>
          <p:nvPr>
            <p:ph type="title"/>
          </p:nvPr>
        </p:nvSpPr>
        <p:spPr>
          <a:xfrm>
            <a:off x="457200" y="2360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8</a:t>
            </a:r>
            <a:endParaRPr lang="en-US"/>
          </a:p>
        </p:txBody>
      </p:sp>
      <p:sp>
        <p:nvSpPr>
          <p:cNvPr id="279" name="Google Shape;279;p45"/>
          <p:cNvSpPr txBox="1"/>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Ο ιατρός αν πάει το φορείο θα υποκύψει σε ένα αίτημα του συνοδού που παρά ότι είναι δικαιολογημένο, όμως ο ασθενής έχει χρησιμοποιήσει απειλή κάτι που είναι κοινότυπο αλλα δυσχεραίνει το έργο όλων.</a:t>
            </a:r>
            <a:endParaRPr lang="en-US"/>
          </a:p>
          <a:p>
            <a:pPr marL="0" lvl="0" indent="0" algn="l" rtl="0">
              <a:spcBef>
                <a:spcPts val="640"/>
              </a:spcBef>
              <a:spcAft>
                <a:spcPts val="0"/>
              </a:spcAft>
              <a:buNone/>
            </a:pPr>
          </a:p>
          <a:p>
            <a:pPr marL="0" lvl="0" indent="0" algn="l" rtl="0">
              <a:spcBef>
                <a:spcPts val="640"/>
              </a:spcBef>
              <a:spcAft>
                <a:spcPts val="0"/>
              </a:spcAft>
              <a:buNone/>
            </a:pPr>
            <a:r>
              <a:rPr lang="en-US"/>
              <a:t>Ο ιατρός αν δεν πάει το φορείο θα ζει </a:t>
            </a:r>
            <a:r>
              <a:rPr lang="en-US"/>
              <a:t>υπό</a:t>
            </a:r>
            <a:r>
              <a:rPr lang="en-US"/>
              <a:t> ένα καθεστώς τρόμου.</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83" name="Shape 283"/>
        <p:cNvGrpSpPr/>
        <p:nvPr/>
      </p:nvGrpSpPr>
      <p:grpSpPr>
        <a:xfrm>
          <a:off x="0" y="0"/>
          <a:ext cx="0" cy="0"/>
          <a:chOff x="0" y="0"/>
          <a:chExt cx="0" cy="0"/>
        </a:xfrm>
      </p:grpSpPr>
      <p:sp>
        <p:nvSpPr>
          <p:cNvPr id="284" name="Google Shape;284;p4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Τι κάνει τελικά η καλή επικοινωνία;</a:t>
            </a:r>
            <a:endParaRPr lang="en-US"/>
          </a:p>
        </p:txBody>
      </p:sp>
      <p:sp>
        <p:nvSpPr>
          <p:cNvPr id="285" name="Google Shape;285;p46"/>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fontScale="62500" lnSpcReduction="20000"/>
          </a:bodyPr>
          <a:lstStyle/>
          <a:p>
            <a:pPr marL="457200" lvl="0" indent="-299720" algn="l" rtl="0">
              <a:spcBef>
                <a:spcPts val="640"/>
              </a:spcBef>
              <a:spcAft>
                <a:spcPts val="0"/>
              </a:spcAft>
              <a:buSzPct val="56000"/>
              <a:buAutoNum type="arabicPeriod"/>
            </a:pPr>
            <a:r>
              <a:rPr lang="en-US"/>
              <a:t>Βελτιώνει την ικανοποίηση των ασθενών Μελέτη: "Physician Communication on Patient Satisfaction" (Buller, M. K., &amp; Buller, D. B. (1987)➡ Οι ασθενείς αναφέρουν υψηλότερη ικανοποίηση όταν οι γιατροί είναι ευγενικοί και προσεκτικοί. </a:t>
            </a:r>
            <a:endParaRPr lang="en-US"/>
          </a:p>
          <a:p>
            <a:pPr marL="457200" lvl="0" indent="-299720" algn="l" rtl="0">
              <a:spcBef>
                <a:spcPts val="0"/>
              </a:spcBef>
              <a:spcAft>
                <a:spcPts val="0"/>
              </a:spcAft>
              <a:buSzPct val="56000"/>
              <a:buAutoNum type="arabicPeriod"/>
            </a:pPr>
            <a:r>
              <a:rPr lang="en-US"/>
              <a:t>Οδηγεί σε καλύτερη συμμόρφωση στη θεραπεία Μελέτη: "Doctor-Patient Communication and Adherence to Treatment" (Zolnierek &amp; DiMatteo, 2009) ➡ Η θετική επικοινωνία αυξάνει τη συμμόρφωση κατά 19%. </a:t>
            </a:r>
            <a:endParaRPr lang="en-US"/>
          </a:p>
          <a:p>
            <a:pPr marL="457200" lvl="0" indent="-299720" algn="l" rtl="0">
              <a:spcBef>
                <a:spcPts val="0"/>
              </a:spcBef>
              <a:spcAft>
                <a:spcPts val="0"/>
              </a:spcAft>
              <a:buSzPct val="56000"/>
              <a:buAutoNum type="arabicPeriod"/>
            </a:pPr>
            <a:r>
              <a:rPr lang="en-US"/>
              <a:t>Μειώνει το άγχος και τον πόνο των ασθενών Μελέτη: "Empathy in Healthcare: Effects on Anxiety" (Mercer et al., 2002) ➡ Οι ασθενείς νιώθουν λιγότερο πόνο και άγχος όταν υπάρχει ενσυναίσθηση.</a:t>
            </a:r>
            <a:endParaRPr lang="en-US"/>
          </a:p>
          <a:p>
            <a:pPr marL="457200" lvl="0" indent="-299720" algn="l" rtl="0">
              <a:spcBef>
                <a:spcPts val="0"/>
              </a:spcBef>
              <a:spcAft>
                <a:spcPts val="0"/>
              </a:spcAft>
              <a:buSzPct val="56000"/>
              <a:buAutoNum type="arabicPeriod"/>
            </a:pPr>
            <a:r>
              <a:rPr lang="en-US"/>
              <a:t>Βελτιώνει τα κλινικά αποτελέσματα Μελέτη: "Physician-Patient Relationship and Health Outcomes" (Stewart, 1995) ➡ Η καλύτερη επικοινωνία συνδέεται με βελτιωμένα αποτελέσματα υγείας. </a:t>
            </a:r>
            <a:endParaRPr lang="en-US"/>
          </a:p>
          <a:p>
            <a:pPr marL="457200" lvl="0" indent="-299720" algn="l" rtl="0">
              <a:spcBef>
                <a:spcPts val="0"/>
              </a:spcBef>
              <a:spcAft>
                <a:spcPts val="0"/>
              </a:spcAft>
              <a:buSzPct val="56000"/>
              <a:buAutoNum type="arabicPeriod"/>
            </a:pPr>
            <a:r>
              <a:rPr lang="en-US"/>
              <a:t>Μειώνει τον κίνδυνο ιατρικών παραπόνων και αγωγών Μελέτη: "The Role of Physician Behavior in Medical Complaints" (Hickson et al., 2002) ➡ Η καλή συμπεριφορά μειώνει σημαντικά τα νομικά ζητήματα.</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367125" y="2360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panose="020F0502020204030204"/>
              <a:buNone/>
            </a:pPr>
            <a:r>
              <a:rPr lang="en-US"/>
              <a:t>					Περίπτωση 1</a:t>
            </a:r>
            <a:endParaRPr lang="en-US"/>
          </a:p>
        </p:txBody>
      </p:sp>
      <p:sp>
        <p:nvSpPr>
          <p:cNvPr id="104" name="Google Shape;104;p16"/>
          <p:cNvSpPr txBox="1"/>
          <p:nvPr>
            <p:ph type="body" idx="1"/>
          </p:nvPr>
        </p:nvSpPr>
        <p:spPr>
          <a:xfrm>
            <a:off x="367125"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Clr>
                <a:schemeClr val="dk1"/>
              </a:buClr>
              <a:buSzPts val="1100"/>
              <a:buFont typeface="Arial" panose="020B0604020202020204"/>
              <a:buNone/>
            </a:pPr>
            <a:r>
              <a:rPr lang="en-US"/>
              <a:t>Πως</a:t>
            </a:r>
            <a:r>
              <a:rPr lang="en-US"/>
              <a:t> θα διαχειριζόσασταν αυτήν την περίπτωση;</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67125" y="2360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panose="020F0502020204030204"/>
              <a:buNone/>
            </a:pPr>
            <a:r>
              <a:rPr lang="en-US"/>
              <a:t>					Περίπτωση 1</a:t>
            </a:r>
            <a:endParaRPr lang="en-US"/>
          </a:p>
        </p:txBody>
      </p:sp>
      <p:sp>
        <p:nvSpPr>
          <p:cNvPr id="110" name="Google Shape;110;p17"/>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640"/>
              </a:spcBef>
              <a:spcAft>
                <a:spcPts val="0"/>
              </a:spcAft>
              <a:buNone/>
            </a:pPr>
            <a:r>
              <a:rPr lang="en-US"/>
              <a:t>Ο ιατρός απαντά ότι δεν είναι επείγουσα εξέταση να διενεργηθεί και της εξηγεί με κατανόηση ότι πρέπει να κλείσει εξετάσεις εκτός επειγόντων.</a:t>
            </a:r>
            <a:endParaRPr lang="en-US"/>
          </a:p>
          <a:p>
            <a:pPr marL="0" lvl="0" indent="0" algn="l" rtl="0">
              <a:spcBef>
                <a:spcPts val="640"/>
              </a:spcBef>
              <a:spcAft>
                <a:spcPts val="0"/>
              </a:spcAft>
              <a:buNone/>
            </a:pPr>
          </a:p>
          <a:p>
            <a:pPr marL="0" lvl="0" indent="0" algn="l" rtl="0">
              <a:spcBef>
                <a:spcPts val="640"/>
              </a:spcBef>
              <a:spcAft>
                <a:spcPts val="0"/>
              </a:spcAft>
              <a:buNone/>
            </a:pPr>
            <a:r>
              <a:rPr lang="en-US"/>
              <a:t>Η ασθενής απαντά: Δεν είναι επείγουσα μια διάγνωση καρκίνου;</a:t>
            </a:r>
            <a:endParaRPr lang="en-US"/>
          </a:p>
          <a:p>
            <a:pPr marL="0" lvl="0" indent="0" algn="l" rtl="0">
              <a:spcBef>
                <a:spcPts val="640"/>
              </a:spcBef>
              <a:spcAft>
                <a:spcPts val="0"/>
              </a:spcAft>
              <a:buNone/>
            </a:pPr>
          </a:p>
          <a:p>
            <a:pPr marL="0" lvl="0" indent="0" algn="l" rtl="0">
              <a:spcBef>
                <a:spcPts val="640"/>
              </a:spcBef>
              <a:spcAft>
                <a:spcPts val="0"/>
              </a:spcAft>
              <a:buNone/>
            </a:pPr>
            <a:r>
              <a:rPr lang="en-US"/>
              <a:t>Πως σας φαίνεται η στάση του ιατρού;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367125" y="2360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panose="020F0502020204030204"/>
              <a:buNone/>
            </a:pPr>
            <a:r>
              <a:rPr lang="en-US"/>
              <a:t>					Περίπτωση 1</a:t>
            </a:r>
            <a:endParaRPr lang="en-US"/>
          </a:p>
        </p:txBody>
      </p:sp>
      <p:sp>
        <p:nvSpPr>
          <p:cNvPr id="116" name="Google Shape;116;p18"/>
          <p:cNvSpPr txBox="1"/>
          <p:nvPr>
            <p:ph type="body" idx="1"/>
          </p:nvPr>
        </p:nvSpPr>
        <p:spPr>
          <a:xfrm>
            <a:off x="457200" y="1600200"/>
            <a:ext cx="8229600" cy="5325000"/>
          </a:xfrm>
          <a:prstGeom prst="rect">
            <a:avLst/>
          </a:prstGeom>
          <a:noFill/>
          <a:ln>
            <a:noFill/>
          </a:ln>
        </p:spPr>
        <p:txBody>
          <a:bodyPr spcFirstLastPara="1" wrap="square" lIns="91425" tIns="45700" rIns="91425" bIns="45700" anchor="t" anchorCtr="0">
            <a:normAutofit lnSpcReduction="20000"/>
          </a:bodyPr>
          <a:lstStyle/>
          <a:p>
            <a:pPr marL="457200" lvl="0" indent="-342900" algn="l" rtl="0">
              <a:spcBef>
                <a:spcPts val="640"/>
              </a:spcBef>
              <a:spcAft>
                <a:spcPts val="0"/>
              </a:spcAft>
              <a:buSzPts val="1800"/>
              <a:buChar char="•"/>
            </a:pPr>
            <a:r>
              <a:rPr lang="en-US"/>
              <a:t>Ο ασθενής ποτέ δεν επιλέγει τις εξετάσεις που θα κάνει.</a:t>
            </a:r>
            <a:endParaRPr lang="en-US"/>
          </a:p>
          <a:p>
            <a:pPr marL="457200" lvl="0" indent="0" algn="l" rtl="0">
              <a:spcBef>
                <a:spcPts val="640"/>
              </a:spcBef>
              <a:spcAft>
                <a:spcPts val="0"/>
              </a:spcAft>
              <a:buNone/>
            </a:pPr>
          </a:p>
          <a:p>
            <a:pPr marL="457200" lvl="0" indent="-342900" algn="l" rtl="0">
              <a:spcBef>
                <a:spcPts val="640"/>
              </a:spcBef>
              <a:spcAft>
                <a:spcPts val="0"/>
              </a:spcAft>
              <a:buSzPts val="1800"/>
              <a:buChar char="•"/>
            </a:pPr>
            <a:r>
              <a:rPr lang="en-US"/>
              <a:t>Είναι η δουλειά σας να κάνετε ακριβώς αυτό.</a:t>
            </a:r>
            <a:endParaRPr lang="en-US"/>
          </a:p>
          <a:p>
            <a:pPr marL="457200" lvl="0" indent="0" algn="l" rtl="0">
              <a:spcBef>
                <a:spcPts val="640"/>
              </a:spcBef>
              <a:spcAft>
                <a:spcPts val="0"/>
              </a:spcAft>
              <a:buNone/>
            </a:pPr>
          </a:p>
          <a:p>
            <a:pPr marL="457200" lvl="0" indent="-342900" algn="l" rtl="0">
              <a:spcBef>
                <a:spcPts val="640"/>
              </a:spcBef>
              <a:spcAft>
                <a:spcPts val="0"/>
              </a:spcAft>
              <a:buSzPts val="1800"/>
              <a:buChar char="•"/>
            </a:pPr>
            <a:r>
              <a:rPr lang="en-US"/>
              <a:t>Τα επείγοντα υπάρχουν για να εξυπηρετούν αμιγώς επείγοντα περιστατικά, όχι χρόνια νοσήματα.</a:t>
            </a:r>
            <a:endParaRPr lang="en-US"/>
          </a:p>
          <a:p>
            <a:pPr marL="457200" lvl="0" indent="0" algn="l" rtl="0">
              <a:spcBef>
                <a:spcPts val="640"/>
              </a:spcBef>
              <a:spcAft>
                <a:spcPts val="0"/>
              </a:spcAft>
              <a:buNone/>
            </a:pPr>
          </a:p>
          <a:p>
            <a:pPr marL="457200" lvl="0" indent="-342900" algn="l" rtl="0">
              <a:spcBef>
                <a:spcPts val="640"/>
              </a:spcBef>
              <a:spcAft>
                <a:spcPts val="0"/>
              </a:spcAft>
              <a:buSzPts val="1800"/>
              <a:buChar char="•"/>
            </a:pPr>
            <a:r>
              <a:rPr lang="en-US"/>
              <a:t>Η εύρεση ενός καρκίνου σε συγγενή δεν απαιτεί επείγουσα παρέμβαση για τη διάγνωση.</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367125" y="2360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panose="020F0502020204030204"/>
              <a:buNone/>
            </a:pPr>
            <a:r>
              <a:rPr lang="en-US"/>
              <a:t>					Περίπτωση 1</a:t>
            </a:r>
            <a:endParaRPr lang="en-US"/>
          </a:p>
        </p:txBody>
      </p:sp>
      <p:sp>
        <p:nvSpPr>
          <p:cNvPr id="122" name="Google Shape;122;p19"/>
          <p:cNvSpPr txBox="1"/>
          <p:nvPr>
            <p:ph type="body" idx="1"/>
          </p:nvPr>
        </p:nvSpPr>
        <p:spPr>
          <a:xfrm>
            <a:off x="457200" y="1600200"/>
            <a:ext cx="8229600" cy="5325000"/>
          </a:xfrm>
          <a:prstGeom prst="rect">
            <a:avLst/>
          </a:prstGeom>
          <a:noFill/>
          <a:ln>
            <a:noFill/>
          </a:ln>
        </p:spPr>
        <p:txBody>
          <a:bodyPr spcFirstLastPara="1" wrap="square" lIns="91425" tIns="45700" rIns="91425" bIns="45700" anchor="t" anchorCtr="0">
            <a:normAutofit/>
          </a:bodyPr>
          <a:lstStyle/>
          <a:p>
            <a:pPr marL="457200" lvl="0" indent="-342900" algn="l" rtl="0">
              <a:spcBef>
                <a:spcPts val="640"/>
              </a:spcBef>
              <a:spcAft>
                <a:spcPts val="0"/>
              </a:spcAft>
              <a:buSzPts val="1800"/>
              <a:buChar char="•"/>
            </a:pPr>
            <a:r>
              <a:rPr lang="en-US"/>
              <a:t>Σε περίπτωση που στέλνατε την εξέταση, θα δεσμεύατε έναν τομογράφο στα επείγοντα με αποτέλεσμα την πιθανή καθυστέρηση (ενός τροχαίου, εγκεφαλικής αιμορραγίας κτλπ)</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Περίπτωση 2</a:t>
            </a:r>
            <a:endParaRPr lang="en-US"/>
          </a:p>
        </p:txBody>
      </p:sp>
      <p:sp>
        <p:nvSpPr>
          <p:cNvPr id="128" name="Google Shape;128;p20"/>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endParaRPr sz="320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640"/>
              </a:spcBef>
              <a:spcAft>
                <a:spcPts val="0"/>
              </a:spcAft>
              <a:buNone/>
            </a:pPr>
            <a:r>
              <a:rPr lang="en-US"/>
              <a:t>Ασθενής, 62 ετών έρχεται στα ΤΕΠ (επείγοντα)</a:t>
            </a:r>
            <a:endParaRPr lang="en-US"/>
          </a:p>
          <a:p>
            <a:pPr marL="342900" lvl="0" indent="0" algn="l" rtl="0">
              <a:spcBef>
                <a:spcPts val="640"/>
              </a:spcBef>
              <a:spcAft>
                <a:spcPts val="0"/>
              </a:spcAft>
              <a:buNone/>
            </a:pPr>
            <a:r>
              <a:rPr lang="en-US"/>
              <a:t>Συμπτώματα: </a:t>
            </a:r>
            <a:endParaRPr lang="en-US"/>
          </a:p>
          <a:p>
            <a:pPr marL="457200" lvl="0" indent="-342900" algn="l" rtl="0">
              <a:spcBef>
                <a:spcPts val="640"/>
              </a:spcBef>
              <a:spcAft>
                <a:spcPts val="0"/>
              </a:spcAft>
              <a:buSzPts val="1800"/>
              <a:buChar char="•"/>
            </a:pPr>
            <a:r>
              <a:rPr lang="en-US"/>
              <a:t>Απώλεια κιλών από διμήνου</a:t>
            </a:r>
            <a:endParaRPr lang="en-US"/>
          </a:p>
          <a:p>
            <a:pPr marL="0" lvl="0" indent="0" algn="l" rtl="0">
              <a:spcBef>
                <a:spcPts val="640"/>
              </a:spcBef>
              <a:spcAft>
                <a:spcPts val="0"/>
              </a:spcAft>
              <a:buNone/>
            </a:pPr>
            <a:r>
              <a:rPr lang="en-US"/>
              <a:t>Επισκόπηση: αναιμική χροιά</a:t>
            </a:r>
            <a:endParaRPr lang="en-US"/>
          </a:p>
          <a:p>
            <a:pPr marL="0" lvl="0" indent="0" algn="l" rtl="0">
              <a:spcBef>
                <a:spcPts val="640"/>
              </a:spcBef>
              <a:spcAft>
                <a:spcPts val="0"/>
              </a:spcAft>
              <a:buNone/>
            </a:pPr>
          </a:p>
          <a:p>
            <a:pPr marL="0" lvl="0" indent="0" algn="l" rtl="0">
              <a:spcBef>
                <a:spcPts val="640"/>
              </a:spcBef>
              <a:spcAft>
                <a:spcPts val="0"/>
              </a:spcAft>
              <a:buNone/>
            </a:pPr>
            <a:r>
              <a:rPr lang="en-US"/>
              <a:t>Ατομικό Ιστορικό (ΑΙ): άνευ διαγεγνωσμένων νοσημάτων</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panose="020F0502020204030204"/>
              <a:buNone/>
            </a:pPr>
            <a:r>
              <a:rPr lang="en-US"/>
              <a:t>Κλινική Εξέταση</a:t>
            </a:r>
            <a:endParaRPr lang="en-US"/>
          </a:p>
        </p:txBody>
      </p:sp>
      <p:sp>
        <p:nvSpPr>
          <p:cNvPr id="134" name="Google Shape;134;p21"/>
          <p:cNvSpPr txBox="1"/>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a:t>Κοιλιά: Μαλακή, Ευπίεστη, Ανώδυνη (ΜΕΑ)</a:t>
            </a:r>
            <a:endParaRPr lang="en-US"/>
          </a:p>
          <a:p>
            <a:pPr marL="0" lvl="0" indent="0" algn="l" rtl="0">
              <a:spcBef>
                <a:spcPts val="640"/>
              </a:spcBef>
              <a:spcAft>
                <a:spcPts val="0"/>
              </a:spcAft>
              <a:buNone/>
            </a:pPr>
          </a:p>
          <a:p>
            <a:pPr marL="0" lvl="0" indent="0" algn="l" rtl="0">
              <a:spcBef>
                <a:spcPts val="640"/>
              </a:spcBef>
              <a:spcAft>
                <a:spcPts val="0"/>
              </a:spcAft>
              <a:buNone/>
            </a:pPr>
            <a:r>
              <a:rPr lang="en-US"/>
              <a:t>Λοιπά ζωτικά σημεία καλά, όμως ήπια υπόταση</a:t>
            </a:r>
            <a:endParaRPr lang="en-US"/>
          </a:p>
          <a:p>
            <a:pPr marL="0" lvl="0" indent="0" algn="l" rtl="0">
              <a:spcBef>
                <a:spcPts val="640"/>
              </a:spcBef>
              <a:spcAft>
                <a:spcPts val="0"/>
              </a:spcAft>
              <a:buNone/>
            </a:pPr>
          </a:p>
          <a:p>
            <a:pPr marL="0" lvl="0" indent="0" algn="l" rtl="0">
              <a:spcBef>
                <a:spcPts val="640"/>
              </a:spcBef>
              <a:spcAft>
                <a:spcPts val="0"/>
              </a:spcAft>
              <a:buNone/>
            </a:pPr>
            <a:r>
              <a:rPr lang="en-US"/>
              <a:t>Λαμβάνεται γενική αίματος, βιοχημικός έλεγχος και δείκτες φλεγμονής (CRP)</a:t>
            </a:r>
            <a:endParaRPr lang="en-US"/>
          </a:p>
          <a:p>
            <a:pPr marL="0" lvl="0" indent="0" algn="l" rtl="0">
              <a:spcBef>
                <a:spcPts val="640"/>
              </a:spcBef>
              <a:spcAft>
                <a:spcPts val="0"/>
              </a:spcAft>
              <a:buNone/>
            </a:p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7522</Words>
  <Application>WPS Presentation</Application>
  <PresentationFormat/>
  <Paragraphs>223</Paragraphs>
  <Slides>34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34</vt:i4>
      </vt:variant>
    </vt:vector>
  </HeadingPairs>
  <TitlesOfParts>
    <vt:vector size="42" baseType="lpstr">
      <vt:lpstr>Arial</vt:lpstr>
      <vt:lpstr>SimSun</vt:lpstr>
      <vt:lpstr>Wingdings</vt:lpstr>
      <vt:lpstr>Arial</vt:lpstr>
      <vt:lpstr>Calibri</vt:lpstr>
      <vt:lpstr>Microsoft YaHei</vt:lpstr>
      <vt:lpstr>Arial Unicode MS</vt:lpstr>
      <vt:lpstr>Office Theme</vt:lpstr>
      <vt:lpstr>Συμπεριφορά ιατρών-ασθενών κατά την κλινική εξέταση: ο καλός, ο κακός και ο «άσχημος»</vt:lpstr>
      <vt:lpstr>					Περίπτωση 1</vt:lpstr>
      <vt:lpstr>					Περίπτωση 1</vt:lpstr>
      <vt:lpstr>					Περίπτωση 1</vt:lpstr>
      <vt:lpstr>					Περίπτωση 1</vt:lpstr>
      <vt:lpstr>					Περίπτωση 1</vt:lpstr>
      <vt:lpstr>					Περίπτωση 1</vt:lpstr>
      <vt:lpstr>Περίπτωση 2</vt:lpstr>
      <vt:lpstr>Κλινική Εξέταση</vt:lpstr>
      <vt:lpstr>Κλινική Εξέταση</vt:lpstr>
      <vt:lpstr>PowerPoint 演示文稿</vt:lpstr>
      <vt:lpstr>Αποτελέσματα</vt:lpstr>
      <vt:lpstr>Που είναι τα λάθη;</vt:lpstr>
      <vt:lpstr>Αποτελέσματα</vt:lpstr>
      <vt:lpstr>Που είναι τα λάθη;</vt:lpstr>
      <vt:lpstr>Περίπτωση 3</vt:lpstr>
      <vt:lpstr>Περίπτωση 3</vt:lpstr>
      <vt:lpstr>Περίπτωση 3</vt:lpstr>
      <vt:lpstr>Περίπτωση 4</vt:lpstr>
      <vt:lpstr>Περίπτωση 4</vt:lpstr>
      <vt:lpstr>Περίπτωση 4</vt:lpstr>
      <vt:lpstr>Περίπτωση 4</vt:lpstr>
      <vt:lpstr>Περίπτωση 5</vt:lpstr>
      <vt:lpstr>Περίπτωση 5</vt:lpstr>
      <vt:lpstr>Περίπτωση 5</vt:lpstr>
      <vt:lpstr>Περίπτωση 5</vt:lpstr>
      <vt:lpstr>Περίπτωση 5</vt:lpstr>
      <vt:lpstr>Περίπτωση 6</vt:lpstr>
      <vt:lpstr>Περίπτωση 7</vt:lpstr>
      <vt:lpstr>Περίπτωση 7</vt:lpstr>
      <vt:lpstr>Περίπτωση 8</vt:lpstr>
      <vt:lpstr>Περίπτωση 8</vt:lpstr>
      <vt:lpstr>Περίπτωση 8</vt:lpstr>
      <vt:lpstr>Τι κάνει τελικά η καλή επικοινωνία;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Συμπεριφορά ιατρών-ασθενών κατά την κλινική εξέταση: ο καλός, ο κακός και ο «άσχημος»</dc:title>
  <dc:creator/>
  <cp:lastModifiedBy>medhi</cp:lastModifiedBy>
  <cp:revision>1</cp:revision>
  <dcterms:created xsi:type="dcterms:W3CDTF">2025-12-17T07:07:16Z</dcterms:created>
  <dcterms:modified xsi:type="dcterms:W3CDTF">2025-12-17T07:07:17Z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0D3D61C3D32D4BF1B6BD6798B7E5F56C_13</vt:lpwstr>
  </property>
  <property fmtid="{D5CDD505-2E9C-101B-9397-08002B2CF9AE}" pid="3" name="KSOProductBuildVer">
    <vt:lpwstr>1033-12.2.0.22549</vt:lpwstr>
  </property>
</Properties>
</file>