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79" r:id="rId2"/>
    <p:sldId id="455" r:id="rId3"/>
    <p:sldId id="424" r:id="rId4"/>
    <p:sldId id="483" r:id="rId5"/>
    <p:sldId id="484" r:id="rId6"/>
    <p:sldId id="454" r:id="rId7"/>
    <p:sldId id="376" r:id="rId8"/>
    <p:sldId id="380" r:id="rId9"/>
    <p:sldId id="457" r:id="rId10"/>
    <p:sldId id="440" r:id="rId11"/>
    <p:sldId id="381" r:id="rId12"/>
    <p:sldId id="428" r:id="rId13"/>
    <p:sldId id="459" r:id="rId14"/>
    <p:sldId id="431" r:id="rId15"/>
    <p:sldId id="488" r:id="rId16"/>
    <p:sldId id="502" r:id="rId17"/>
    <p:sldId id="451" r:id="rId18"/>
    <p:sldId id="458" r:id="rId19"/>
    <p:sldId id="382" r:id="rId20"/>
    <p:sldId id="383" r:id="rId21"/>
    <p:sldId id="456" r:id="rId22"/>
    <p:sldId id="461" r:id="rId23"/>
    <p:sldId id="441" r:id="rId24"/>
    <p:sldId id="452" r:id="rId25"/>
    <p:sldId id="462" r:id="rId26"/>
    <p:sldId id="460" r:id="rId27"/>
    <p:sldId id="429" r:id="rId28"/>
    <p:sldId id="489" r:id="rId29"/>
    <p:sldId id="416" r:id="rId30"/>
    <p:sldId id="389" r:id="rId31"/>
    <p:sldId id="390" r:id="rId32"/>
    <p:sldId id="391" r:id="rId33"/>
    <p:sldId id="442" r:id="rId34"/>
    <p:sldId id="444" r:id="rId35"/>
    <p:sldId id="494" r:id="rId36"/>
    <p:sldId id="490" r:id="rId37"/>
    <p:sldId id="501" r:id="rId38"/>
    <p:sldId id="443" r:id="rId39"/>
    <p:sldId id="445" r:id="rId40"/>
    <p:sldId id="463" r:id="rId41"/>
    <p:sldId id="471" r:id="rId42"/>
    <p:sldId id="439" r:id="rId43"/>
    <p:sldId id="472" r:id="rId44"/>
    <p:sldId id="469" r:id="rId45"/>
    <p:sldId id="470" r:id="rId46"/>
    <p:sldId id="473" r:id="rId47"/>
    <p:sldId id="417" r:id="rId48"/>
    <p:sldId id="438" r:id="rId49"/>
    <p:sldId id="464" r:id="rId50"/>
    <p:sldId id="387" r:id="rId51"/>
    <p:sldId id="465" r:id="rId52"/>
    <p:sldId id="466" r:id="rId53"/>
    <p:sldId id="482" r:id="rId54"/>
    <p:sldId id="491" r:id="rId55"/>
    <p:sldId id="476" r:id="rId56"/>
    <p:sldId id="467" r:id="rId57"/>
    <p:sldId id="434" r:id="rId58"/>
    <p:sldId id="492" r:id="rId59"/>
    <p:sldId id="493" r:id="rId60"/>
    <p:sldId id="433" r:id="rId61"/>
    <p:sldId id="486" r:id="rId62"/>
    <p:sldId id="450" r:id="rId63"/>
    <p:sldId id="436" r:id="rId64"/>
    <p:sldId id="435" r:id="rId65"/>
    <p:sldId id="411" r:id="rId66"/>
    <p:sldId id="415" r:id="rId67"/>
    <p:sldId id="410" r:id="rId68"/>
    <p:sldId id="468" r:id="rId69"/>
    <p:sldId id="437" r:id="rId70"/>
    <p:sldId id="499" r:id="rId71"/>
    <p:sldId id="497" r:id="rId72"/>
    <p:sldId id="496" r:id="rId73"/>
    <p:sldId id="384" r:id="rId74"/>
    <p:sldId id="487" r:id="rId75"/>
    <p:sldId id="495" r:id="rId76"/>
    <p:sldId id="385" r:id="rId77"/>
    <p:sldId id="386" r:id="rId78"/>
    <p:sldId id="498" r:id="rId79"/>
    <p:sldId id="500" r:id="rId80"/>
    <p:sldId id="508" r:id="rId81"/>
    <p:sldId id="413" r:id="rId82"/>
    <p:sldId id="474" r:id="rId83"/>
    <p:sldId id="480" r:id="rId84"/>
    <p:sldId id="475" r:id="rId85"/>
    <p:sldId id="504" r:id="rId86"/>
    <p:sldId id="505" r:id="rId87"/>
    <p:sldId id="506" r:id="rId88"/>
    <p:sldId id="507" r:id="rId89"/>
    <p:sldId id="481"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9" autoAdjust="0"/>
    <p:restoredTop sz="94660"/>
  </p:normalViewPr>
  <p:slideViewPr>
    <p:cSldViewPr snapToGrid="0">
      <p:cViewPr varScale="1">
        <p:scale>
          <a:sx n="87" d="100"/>
          <a:sy n="87" d="100"/>
        </p:scale>
        <p:origin x="-413" y="-8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4223730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1069888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313455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75068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322358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207547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252108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1725445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50374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2131429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12/5/2025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3006678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5000">
              <a:srgbClr val="FFC000"/>
            </a:gs>
            <a:gs pos="14000">
              <a:srgbClr val="C00000"/>
            </a:gs>
            <a:gs pos="88000">
              <a:srgbClr val="A9E0EB"/>
            </a:gs>
            <a:gs pos="45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12/5/2025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xmlns="" val="3307853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2.jpe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jpe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2.jpeg"/><Relationship Id="rId7" Type="http://schemas.openxmlformats.org/officeDocument/2006/relationships/image" Target="../media/image72.jpeg"/><Relationship Id="rId12"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2.jpeg"/><Relationship Id="rId7"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2.jpeg"/><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99.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4.jpeg"/><Relationship Id="rId4" Type="http://schemas.openxmlformats.org/officeDocument/2006/relationships/image" Target="../media/image103.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2.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4.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8.jpeg"/><Relationship Id="rId4" Type="http://schemas.openxmlformats.org/officeDocument/2006/relationships/image" Target="../media/image117.jpeg"/></Relationships>
</file>

<file path=ppt/slides/_rels/slide6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18" Type="http://schemas.openxmlformats.org/officeDocument/2006/relationships/image" Target="../media/image133.jpeg"/><Relationship Id="rId3" Type="http://schemas.openxmlformats.org/officeDocument/2006/relationships/image" Target="../media/image2.jpeg"/><Relationship Id="rId21" Type="http://schemas.openxmlformats.org/officeDocument/2006/relationships/image" Target="../media/image136.jpeg"/><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132.jpeg"/><Relationship Id="rId2" Type="http://schemas.openxmlformats.org/officeDocument/2006/relationships/image" Target="../media/image1.png"/><Relationship Id="rId16" Type="http://schemas.openxmlformats.org/officeDocument/2006/relationships/image" Target="../media/image131.jpeg"/><Relationship Id="rId20" Type="http://schemas.openxmlformats.org/officeDocument/2006/relationships/image" Target="../media/image135.jpeg"/><Relationship Id="rId1" Type="http://schemas.openxmlformats.org/officeDocument/2006/relationships/slideLayout" Target="../slideLayouts/slideLayout1.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5" Type="http://schemas.openxmlformats.org/officeDocument/2006/relationships/image" Target="../media/image130.jpeg"/><Relationship Id="rId23" Type="http://schemas.openxmlformats.org/officeDocument/2006/relationships/image" Target="../media/image138.jpeg"/><Relationship Id="rId10" Type="http://schemas.openxmlformats.org/officeDocument/2006/relationships/image" Target="../media/image125.jpeg"/><Relationship Id="rId19" Type="http://schemas.openxmlformats.org/officeDocument/2006/relationships/image" Target="../media/image134.jpeg"/><Relationship Id="rId4" Type="http://schemas.openxmlformats.org/officeDocument/2006/relationships/image" Target="../media/image119.png"/><Relationship Id="rId9" Type="http://schemas.openxmlformats.org/officeDocument/2006/relationships/image" Target="../media/image124.jpeg"/><Relationship Id="rId14" Type="http://schemas.openxmlformats.org/officeDocument/2006/relationships/image" Target="../media/image129.jpeg"/><Relationship Id="rId22" Type="http://schemas.openxmlformats.org/officeDocument/2006/relationships/image" Target="../media/image137.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0.jpeg"/><Relationship Id="rId4" Type="http://schemas.openxmlformats.org/officeDocument/2006/relationships/image" Target="../media/image139.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2.jpeg"/><Relationship Id="rId4" Type="http://schemas.openxmlformats.org/officeDocument/2006/relationships/image" Target="../media/image141.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5.jpeg"/><Relationship Id="rId4" Type="http://schemas.openxmlformats.org/officeDocument/2006/relationships/image" Target="../media/image144.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1.png"/><Relationship Id="rId4" Type="http://schemas.openxmlformats.org/officeDocument/2006/relationships/image" Target="../media/image150.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53.png"/><Relationship Id="rId4" Type="http://schemas.openxmlformats.org/officeDocument/2006/relationships/image" Target="../media/image152.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8.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4.png"/><Relationship Id="rId4" Type="http://schemas.openxmlformats.org/officeDocument/2006/relationships/image" Target="../media/image163.pn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6.png"/><Relationship Id="rId4" Type="http://schemas.openxmlformats.org/officeDocument/2006/relationships/image" Target="../media/image165.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34167" y="1119333"/>
            <a:ext cx="9099442" cy="4510999"/>
          </a:xfrm>
        </p:spPr>
        <p:txBody>
          <a:bodyPr>
            <a:noAutofit/>
          </a:bodyPr>
          <a:lstStyle/>
          <a:p>
            <a:pPr algn="ctr"/>
            <a:r>
              <a:rPr lang="el-GR" sz="3200" b="1" dirty="0">
                <a:solidFill>
                  <a:srgbClr val="C00000"/>
                </a:solidFill>
                <a:latin typeface="Palatino Linotype" panose="02040502050505030304" pitchFamily="18" charset="0"/>
              </a:rPr>
              <a:t>ΘΕΟΥΡΓΙΚΗ – ΜΟΝΑΣΤΗΡΙΑΚΗ ΙΑΤΡΙΚΗ</a:t>
            </a:r>
          </a:p>
          <a:p>
            <a:pPr algn="ctr"/>
            <a:r>
              <a:rPr lang="el-GR" sz="3200" b="1" dirty="0">
                <a:solidFill>
                  <a:srgbClr val="C00000"/>
                </a:solidFill>
                <a:latin typeface="Palatino Linotype" panose="02040502050505030304" pitchFamily="18" charset="0"/>
              </a:rPr>
              <a:t>ΚΑΙ</a:t>
            </a:r>
          </a:p>
          <a:p>
            <a:pPr algn="ctr"/>
            <a:r>
              <a:rPr lang="el-GR" sz="3200" b="1" dirty="0">
                <a:solidFill>
                  <a:srgbClr val="C00000"/>
                </a:solidFill>
                <a:latin typeface="Palatino Linotype" panose="02040502050505030304" pitchFamily="18" charset="0"/>
              </a:rPr>
              <a:t>Η ΣΗΜΕΡΙΝΗ ΕΝΝΟΙΑ ΤΟΥ ΘΑΥΜΑΤΟΣ</a:t>
            </a:r>
          </a:p>
          <a:p>
            <a:pPr algn="ctr"/>
            <a:r>
              <a:rPr lang="el-GR" sz="2600" b="1" dirty="0">
                <a:solidFill>
                  <a:srgbClr val="C00000"/>
                </a:solidFill>
                <a:latin typeface="Palatino Linotype" panose="02040502050505030304" pitchFamily="18" charset="0"/>
              </a:rPr>
              <a:t> </a:t>
            </a:r>
          </a:p>
          <a:p>
            <a:pPr algn="ctr"/>
            <a:endParaRPr lang="el-GR" sz="3200" b="1" dirty="0">
              <a:solidFill>
                <a:srgbClr val="C00000"/>
              </a:solidFill>
              <a:latin typeface="Palatino Linotype" panose="02040502050505030304" pitchFamily="18" charset="0"/>
            </a:endParaRPr>
          </a:p>
          <a:p>
            <a:pPr algn="ctr"/>
            <a:r>
              <a:rPr lang="el-GR" sz="2800" b="1" dirty="0">
                <a:solidFill>
                  <a:srgbClr val="C00000"/>
                </a:solidFill>
                <a:latin typeface="Palatino Linotype" panose="02040502050505030304" pitchFamily="18" charset="0"/>
              </a:rPr>
              <a:t>Δρ </a:t>
            </a:r>
            <a:r>
              <a:rPr lang="en-GB" sz="2800" b="1" dirty="0">
                <a:solidFill>
                  <a:srgbClr val="C00000"/>
                </a:solidFill>
                <a:latin typeface="Palatino Linotype" panose="02040502050505030304" pitchFamily="18" charset="0"/>
              </a:rPr>
              <a:t> </a:t>
            </a:r>
            <a:r>
              <a:rPr lang="el-GR" sz="2800" b="1" dirty="0">
                <a:solidFill>
                  <a:srgbClr val="C00000"/>
                </a:solidFill>
                <a:latin typeface="Palatino Linotype" panose="02040502050505030304" pitchFamily="18" charset="0"/>
              </a:rPr>
              <a:t>Κωνσταντίνος </a:t>
            </a:r>
            <a:r>
              <a:rPr lang="en-GB" sz="2800" b="1" dirty="0">
                <a:solidFill>
                  <a:srgbClr val="C00000"/>
                </a:solidFill>
                <a:latin typeface="Palatino Linotype" panose="02040502050505030304" pitchFamily="18" charset="0"/>
              </a:rPr>
              <a:t> </a:t>
            </a:r>
            <a:r>
              <a:rPr lang="el-GR" sz="2800" b="1" dirty="0">
                <a:solidFill>
                  <a:srgbClr val="C00000"/>
                </a:solidFill>
                <a:latin typeface="Palatino Linotype" panose="02040502050505030304" pitchFamily="18" charset="0"/>
              </a:rPr>
              <a:t>Χρ.</a:t>
            </a:r>
            <a:r>
              <a:rPr lang="en-GB" sz="2800" b="1" dirty="0">
                <a:solidFill>
                  <a:srgbClr val="C00000"/>
                </a:solidFill>
                <a:latin typeface="Palatino Linotype" panose="02040502050505030304" pitchFamily="18" charset="0"/>
              </a:rPr>
              <a:t> </a:t>
            </a:r>
            <a:r>
              <a:rPr lang="el-GR" sz="2800" b="1" dirty="0">
                <a:solidFill>
                  <a:srgbClr val="C00000"/>
                </a:solidFill>
                <a:latin typeface="Palatino Linotype" panose="02040502050505030304" pitchFamily="18" charset="0"/>
              </a:rPr>
              <a:t> Γκρίτζαλης</a:t>
            </a:r>
          </a:p>
          <a:p>
            <a:pPr algn="ctr"/>
            <a:r>
              <a:rPr lang="el-GR" sz="1800" b="1" dirty="0">
                <a:solidFill>
                  <a:srgbClr val="C00000"/>
                </a:solidFill>
                <a:latin typeface="Palatino Linotype" panose="02040502050505030304" pitchFamily="18" charset="0"/>
              </a:rPr>
              <a:t> </a:t>
            </a:r>
            <a:r>
              <a:rPr lang="en-GB" sz="1800" b="1" dirty="0">
                <a:solidFill>
                  <a:srgbClr val="C00000"/>
                </a:solidFill>
                <a:latin typeface="Palatino Linotype" panose="02040502050505030304" pitchFamily="18" charset="0"/>
              </a:rPr>
              <a:t>kgritz@hcmr.gr</a:t>
            </a:r>
          </a:p>
          <a:p>
            <a:pPr algn="ctr"/>
            <a:endParaRPr lang="el-GR" sz="1400" b="1" dirty="0">
              <a:solidFill>
                <a:srgbClr val="C00000"/>
              </a:solidFill>
              <a:latin typeface="Palatino Linotype" panose="02040502050505030304" pitchFamily="18" charset="0"/>
            </a:endParaRPr>
          </a:p>
          <a:p>
            <a:pPr algn="ctr"/>
            <a:r>
              <a:rPr lang="el-GR" sz="1400" b="1" dirty="0">
                <a:solidFill>
                  <a:srgbClr val="C00000"/>
                </a:solidFill>
                <a:latin typeface="Palatino Linotype" panose="02040502050505030304" pitchFamily="18" charset="0"/>
              </a:rPr>
              <a:t>ΑΚΑΔΗΜΑΪΚΟ  ΕΤΟΣ  2025-2026</a:t>
            </a:r>
            <a:endParaRPr lang="en-GB" sz="1400" b="1" dirty="0">
              <a:solidFill>
                <a:srgbClr val="C0000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1880140" y="6074847"/>
            <a:ext cx="5958684" cy="465448"/>
          </a:xfrm>
          <a:prstGeom prst="rect">
            <a:avLst/>
          </a:prstGeom>
        </p:spPr>
        <p:txBody>
          <a:bodyPr wrap="none">
            <a:spAutoFit/>
          </a:bodyPr>
          <a:lstStyle/>
          <a:p>
            <a:pPr algn="ctr">
              <a:lnSpc>
                <a:spcPct val="150000"/>
              </a:lnSpc>
              <a:spcAft>
                <a:spcPts val="1000"/>
              </a:spcAft>
            </a:pP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 «Επιστημολογία, Ιστορία και Ηθική της Ιατρικής»</a:t>
            </a:r>
            <a:endParaRPr lang="en-GB" sz="16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xmlns="" id="{B64BBA54-20A0-4A02-A41C-318A04EC5A2C}"/>
              </a:ext>
            </a:extLst>
          </p:cNvPr>
          <p:cNvGrpSpPr/>
          <p:nvPr/>
        </p:nvGrpSpPr>
        <p:grpSpPr>
          <a:xfrm>
            <a:off x="9279946" y="762477"/>
            <a:ext cx="2912054" cy="5322895"/>
            <a:chOff x="9279946" y="762477"/>
            <a:chExt cx="2912054" cy="5322895"/>
          </a:xfrm>
        </p:grpSpPr>
        <p:pic>
          <p:nvPicPr>
            <p:cNvPr id="2" name="Picture 1">
              <a:extLst>
                <a:ext uri="{FF2B5EF4-FFF2-40B4-BE49-F238E27FC236}">
                  <a16:creationId xmlns:a16="http://schemas.microsoft.com/office/drawing/2014/main" xmlns="" id="{B06A1FF3-3C49-492D-A81F-7D886382E275}"/>
                </a:ext>
              </a:extLst>
            </p:cNvPr>
            <p:cNvPicPr>
              <a:picLocks noChangeAspect="1"/>
            </p:cNvPicPr>
            <p:nvPr/>
          </p:nvPicPr>
          <p:blipFill>
            <a:blip r:embed="rId4" cstate="print"/>
            <a:stretch>
              <a:fillRect/>
            </a:stretch>
          </p:blipFill>
          <p:spPr>
            <a:xfrm>
              <a:off x="9289473" y="762477"/>
              <a:ext cx="2902527" cy="2632918"/>
            </a:xfrm>
            <a:prstGeom prst="rect">
              <a:avLst/>
            </a:prstGeom>
          </p:spPr>
        </p:pic>
        <p:pic>
          <p:nvPicPr>
            <p:cNvPr id="9" name="Picture 8">
              <a:extLst>
                <a:ext uri="{FF2B5EF4-FFF2-40B4-BE49-F238E27FC236}">
                  <a16:creationId xmlns:a16="http://schemas.microsoft.com/office/drawing/2014/main" xmlns="" id="{FDE583E4-3391-43FE-9020-19D0AA30BAEC}"/>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279946" y="3462606"/>
              <a:ext cx="2912054" cy="2622766"/>
            </a:xfrm>
            <a:prstGeom prst="rect">
              <a:avLst/>
            </a:prstGeom>
          </p:spPr>
        </p:pic>
      </p:grpSp>
    </p:spTree>
    <p:extLst>
      <p:ext uri="{BB962C8B-B14F-4D97-AF65-F5344CB8AC3E}">
        <p14:creationId xmlns:p14="http://schemas.microsoft.com/office/powerpoint/2010/main" xmlns="" val="3315245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77386" y="5753198"/>
            <a:ext cx="2503796" cy="321649"/>
          </a:xfrm>
        </p:spPr>
        <p:txBody>
          <a:bodyPr>
            <a:noAutofit/>
          </a:bodyPr>
          <a:lstStyle/>
          <a:p>
            <a:pPr algn="ctr"/>
            <a:r>
              <a:rPr lang="el-GR" sz="1600" b="1" dirty="0">
                <a:solidFill>
                  <a:srgbClr val="002060"/>
                </a:solidFill>
                <a:highlight>
                  <a:srgbClr val="00FF00"/>
                </a:highlight>
                <a:latin typeface="Palatino Linotype" panose="02040502050505030304" pitchFamily="18" charset="0"/>
              </a:rPr>
              <a:t>Δάφνη του Απόλλωνος</a:t>
            </a:r>
            <a:endParaRPr lang="en-GB" sz="1600" b="1" dirty="0">
              <a:solidFill>
                <a:srgbClr val="002060"/>
              </a:solidFill>
              <a:highlight>
                <a:srgbClr val="00FF00"/>
              </a:highlight>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188072" y="5726966"/>
            <a:ext cx="3595856" cy="382477"/>
          </a:xfrm>
          <a:prstGeom prst="rect">
            <a:avLst/>
          </a:prstGeom>
        </p:spPr>
        <p:txBody>
          <a:bodyPr wrap="none">
            <a:spAutoFit/>
          </a:bodyPr>
          <a:lstStyle/>
          <a:p>
            <a:pPr algn="ctr">
              <a:lnSpc>
                <a:spcPct val="150000"/>
              </a:lnSpc>
              <a:spcAft>
                <a:spcPts val="1000"/>
              </a:spcAft>
            </a:pPr>
            <a:r>
              <a:rPr lang="el-GR" sz="1400" b="1" i="1" dirty="0">
                <a:solidFill>
                  <a:srgbClr val="C00000"/>
                </a:solidFill>
                <a:highlight>
                  <a:srgbClr val="FFFF00"/>
                </a:highlight>
                <a:latin typeface="Palatino Linotype" panose="02040502050505030304" pitchFamily="18" charset="0"/>
                <a:ea typeface="Calibri" panose="020F0502020204030204" pitchFamily="34" charset="0"/>
                <a:cs typeface="Times New Roman" panose="02020603050405020304" pitchFamily="18" charset="0"/>
              </a:rPr>
              <a:t>Παιώνια η κριόμορφος </a:t>
            </a:r>
            <a:r>
              <a:rPr lang="el-GR" sz="1400" b="1" dirty="0">
                <a:solidFill>
                  <a:srgbClr val="C00000"/>
                </a:solidFill>
                <a:highlight>
                  <a:srgbClr val="FFFF00"/>
                </a:highlight>
                <a:latin typeface="Palatino Linotype" panose="02040502050505030304" pitchFamily="18" charset="0"/>
                <a:ea typeface="Calibri" panose="020F0502020204030204" pitchFamily="34" charset="0"/>
                <a:cs typeface="Times New Roman" panose="02020603050405020304" pitchFamily="18" charset="0"/>
              </a:rPr>
              <a:t>(</a:t>
            </a:r>
            <a:r>
              <a:rPr lang="en-GB" sz="1400" b="1" i="1" dirty="0">
                <a:solidFill>
                  <a:srgbClr val="C00000"/>
                </a:solidFill>
                <a:highlight>
                  <a:srgbClr val="FFFF00"/>
                </a:highlight>
                <a:latin typeface="Palatino Linotype" panose="02040502050505030304" pitchFamily="18" charset="0"/>
                <a:ea typeface="Calibri" panose="020F0502020204030204" pitchFamily="34" charset="0"/>
                <a:cs typeface="Times New Roman" panose="02020603050405020304" pitchFamily="18" charset="0"/>
              </a:rPr>
              <a:t>Paeonia </a:t>
            </a:r>
            <a:r>
              <a:rPr lang="en-GB" sz="1400" b="1" i="1" dirty="0" err="1">
                <a:solidFill>
                  <a:srgbClr val="C00000"/>
                </a:solidFill>
                <a:highlight>
                  <a:srgbClr val="FFFF00"/>
                </a:highlight>
                <a:latin typeface="Palatino Linotype" panose="02040502050505030304" pitchFamily="18" charset="0"/>
                <a:ea typeface="Calibri" panose="020F0502020204030204" pitchFamily="34" charset="0"/>
                <a:cs typeface="Times New Roman" panose="02020603050405020304" pitchFamily="18" charset="0"/>
              </a:rPr>
              <a:t>arietina</a:t>
            </a:r>
            <a:r>
              <a:rPr lang="el-GR" sz="1400" b="1" dirty="0">
                <a:solidFill>
                  <a:srgbClr val="C00000"/>
                </a:solidFill>
                <a:highlight>
                  <a:srgbClr val="FFFF00"/>
                </a:highlight>
                <a:latin typeface="Palatino Linotype" panose="02040502050505030304" pitchFamily="18" charset="0"/>
                <a:ea typeface="Calibri" panose="020F0502020204030204" pitchFamily="34" charset="0"/>
                <a:cs typeface="Times New Roman" panose="02020603050405020304" pitchFamily="18" charset="0"/>
              </a:rPr>
              <a:t>)</a:t>
            </a:r>
            <a:endParaRPr lang="en-GB" sz="1400" dirty="0">
              <a:solidFill>
                <a:srgbClr val="C00000"/>
              </a:solidFill>
              <a:effectLst/>
              <a:highlight>
                <a:srgbClr val="FFFF00"/>
              </a:highligh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xmlns="" id="{B06D3BCE-5945-4246-A12D-F6B5C11E16C0}"/>
              </a:ext>
            </a:extLst>
          </p:cNvPr>
          <p:cNvPicPr>
            <a:picLocks noChangeAspect="1"/>
          </p:cNvPicPr>
          <p:nvPr/>
        </p:nvPicPr>
        <p:blipFill>
          <a:blip r:embed="rId4" cstate="print"/>
          <a:stretch>
            <a:fillRect/>
          </a:stretch>
        </p:blipFill>
        <p:spPr>
          <a:xfrm>
            <a:off x="139241" y="3632204"/>
            <a:ext cx="3693519" cy="2120993"/>
          </a:xfrm>
          <a:prstGeom prst="rect">
            <a:avLst/>
          </a:prstGeom>
        </p:spPr>
      </p:pic>
      <p:sp>
        <p:nvSpPr>
          <p:cNvPr id="18" name="Rectangle 17">
            <a:extLst>
              <a:ext uri="{FF2B5EF4-FFF2-40B4-BE49-F238E27FC236}">
                <a16:creationId xmlns:a16="http://schemas.microsoft.com/office/drawing/2014/main" xmlns="" id="{DE3C3ADC-D3AF-4B21-B239-147112BD8800}"/>
              </a:ext>
            </a:extLst>
          </p:cNvPr>
          <p:cNvSpPr/>
          <p:nvPr/>
        </p:nvSpPr>
        <p:spPr>
          <a:xfrm>
            <a:off x="3842187" y="3573467"/>
            <a:ext cx="5264105" cy="2585323"/>
          </a:xfrm>
          <a:prstGeom prst="rect">
            <a:avLst/>
          </a:prstGeom>
        </p:spPr>
        <p:txBody>
          <a:bodyPr wrap="square">
            <a:spAutoFit/>
          </a:bodyPr>
          <a:lstStyle/>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ΧΗΜΙΚΕΣ ΚΑΙ ΒΙΟΛΟΓΙΚΕΣ ΔΡΑΣΕΙΣ</a:t>
            </a:r>
          </a:p>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Αναλγητικές</a:t>
            </a:r>
          </a:p>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Αντι-οξειδωτικές</a:t>
            </a:r>
          </a:p>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Αντι-ογκωτικές</a:t>
            </a:r>
          </a:p>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Αντι-παθογενετικές</a:t>
            </a:r>
          </a:p>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Αντιφλεγμονώδεις</a:t>
            </a:r>
          </a:p>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Ανοσοτροποποιητικές</a:t>
            </a:r>
          </a:p>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Καρδιοπροστατευτικές</a:t>
            </a:r>
          </a:p>
          <a:p>
            <a:pPr marL="285750" indent="-28575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Δράσεις στο Κεντρικό Νευρικό σύστημα</a:t>
            </a:r>
          </a:p>
        </p:txBody>
      </p:sp>
      <p:sp>
        <p:nvSpPr>
          <p:cNvPr id="19" name="Rectangle 18">
            <a:extLst>
              <a:ext uri="{FF2B5EF4-FFF2-40B4-BE49-F238E27FC236}">
                <a16:creationId xmlns:a16="http://schemas.microsoft.com/office/drawing/2014/main" xmlns="" id="{D05BA696-EDD6-400F-BF64-AA69ED3E5504}"/>
              </a:ext>
            </a:extLst>
          </p:cNvPr>
          <p:cNvSpPr/>
          <p:nvPr/>
        </p:nvSpPr>
        <p:spPr>
          <a:xfrm>
            <a:off x="34167" y="6074847"/>
            <a:ext cx="12052760" cy="738664"/>
          </a:xfrm>
          <a:prstGeom prst="rect">
            <a:avLst/>
          </a:prstGeom>
        </p:spPr>
        <p:txBody>
          <a:bodyPr wrap="square">
            <a:spAutoFit/>
          </a:bodyPr>
          <a:lstStyle/>
          <a:p>
            <a:pPr algn="just"/>
            <a:r>
              <a:rPr lang="el-GR" sz="1400" b="1" dirty="0">
                <a:solidFill>
                  <a:srgbClr val="FFFF00"/>
                </a:solidFill>
                <a:latin typeface="Palatino Linotype" panose="02040502050505030304" pitchFamily="18" charset="0"/>
              </a:rPr>
              <a:t>«</a:t>
            </a:r>
            <a:r>
              <a:rPr lang="el-GR" sz="1400" b="1" i="1" dirty="0">
                <a:solidFill>
                  <a:srgbClr val="FFFF00"/>
                </a:solidFill>
                <a:latin typeface="Palatino Linotype" panose="02040502050505030304" pitchFamily="18" charset="0"/>
              </a:rPr>
              <a:t>ός πάντα φάρμακα οίδεν</a:t>
            </a:r>
            <a:r>
              <a:rPr lang="el-GR" sz="1400" b="1" dirty="0">
                <a:solidFill>
                  <a:srgbClr val="FFFF00"/>
                </a:solidFill>
                <a:latin typeface="Palatino Linotype" panose="02040502050505030304" pitchFamily="18" charset="0"/>
              </a:rPr>
              <a:t>» Όμηρος. Ιλιάς (E, 401). Αναφέρεται στον Παιώνα, μαθητή του Ασκληπιού, και ο οποίος πεθαίνοντας μεταβλήθηκε σε φυτό που ονομάστηκε Παιωνία. Αυτή είναι η μυθική αφετηρία για την μετέπειτα χρησιμοποίηση του φυτού ως φαρμακευτικού σε όλο τον αρχαίο κόσμο, στη Ρώμη, στο Βυζάντιο, στην Αναγέννηση και στους νεότερους χρόνους.</a:t>
            </a:r>
            <a:endParaRPr lang="en-GB" sz="1400" b="1" dirty="0">
              <a:solidFill>
                <a:srgbClr val="FFFF00"/>
              </a:solidFill>
              <a:latin typeface="Palatino Linotype" panose="02040502050505030304" pitchFamily="18" charset="0"/>
            </a:endParaRPr>
          </a:p>
        </p:txBody>
      </p:sp>
      <p:pic>
        <p:nvPicPr>
          <p:cNvPr id="2" name="Picture 1">
            <a:extLst>
              <a:ext uri="{FF2B5EF4-FFF2-40B4-BE49-F238E27FC236}">
                <a16:creationId xmlns:a16="http://schemas.microsoft.com/office/drawing/2014/main" xmlns="" id="{5D8BD4FC-1619-4513-B4B9-604E7D256425}"/>
              </a:ext>
            </a:extLst>
          </p:cNvPr>
          <p:cNvPicPr>
            <a:picLocks noChangeAspect="1"/>
          </p:cNvPicPr>
          <p:nvPr/>
        </p:nvPicPr>
        <p:blipFill>
          <a:blip r:embed="rId5" cstate="print"/>
          <a:stretch>
            <a:fillRect/>
          </a:stretch>
        </p:blipFill>
        <p:spPr>
          <a:xfrm>
            <a:off x="514287" y="877823"/>
            <a:ext cx="8128065" cy="2725791"/>
          </a:xfrm>
          <a:prstGeom prst="rect">
            <a:avLst/>
          </a:prstGeom>
        </p:spPr>
      </p:pic>
      <p:pic>
        <p:nvPicPr>
          <p:cNvPr id="3" name="Picture 2">
            <a:extLst>
              <a:ext uri="{FF2B5EF4-FFF2-40B4-BE49-F238E27FC236}">
                <a16:creationId xmlns:a16="http://schemas.microsoft.com/office/drawing/2014/main" xmlns="" id="{68AB008A-A0CD-421C-AEE6-555976BA8B9A}"/>
              </a:ext>
            </a:extLst>
          </p:cNvPr>
          <p:cNvPicPr>
            <a:picLocks noChangeAspect="1"/>
          </p:cNvPicPr>
          <p:nvPr/>
        </p:nvPicPr>
        <p:blipFill>
          <a:blip r:embed="rId6" cstate="print"/>
          <a:stretch>
            <a:fillRect/>
          </a:stretch>
        </p:blipFill>
        <p:spPr>
          <a:xfrm>
            <a:off x="9286813" y="768049"/>
            <a:ext cx="2503796" cy="4990720"/>
          </a:xfrm>
          <a:prstGeom prst="rect">
            <a:avLst/>
          </a:prstGeom>
        </p:spPr>
      </p:pic>
      <p:sp>
        <p:nvSpPr>
          <p:cNvPr id="15" name="Subtitle 2">
            <a:extLst>
              <a:ext uri="{FF2B5EF4-FFF2-40B4-BE49-F238E27FC236}">
                <a16:creationId xmlns:a16="http://schemas.microsoft.com/office/drawing/2014/main" xmlns="" id="{177CEB6A-6C3A-4B4E-AA0F-AC992A507AE4}"/>
              </a:ext>
            </a:extLst>
          </p:cNvPr>
          <p:cNvSpPr txBox="1">
            <a:spLocks/>
          </p:cNvSpPr>
          <p:nvPr/>
        </p:nvSpPr>
        <p:spPr>
          <a:xfrm>
            <a:off x="1622001" y="885246"/>
            <a:ext cx="6085070" cy="32164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600" b="1" dirty="0">
                <a:solidFill>
                  <a:srgbClr val="002060"/>
                </a:solidFill>
                <a:highlight>
                  <a:srgbClr val="00FF00"/>
                </a:highlight>
                <a:latin typeface="Palatino Linotype" panose="02040502050505030304" pitchFamily="18" charset="0"/>
              </a:rPr>
              <a:t>Ναός του Επικουρίου Απόλλωνος, Βάσσες, Μεσσηνία</a:t>
            </a:r>
            <a:endParaRPr lang="en-GB" sz="1600" b="1" dirty="0">
              <a:solidFill>
                <a:srgbClr val="002060"/>
              </a:solidFill>
              <a:highlight>
                <a:srgbClr val="00FF00"/>
              </a:highlight>
              <a:latin typeface="Palatino Linotype" panose="02040502050505030304" pitchFamily="18" charset="0"/>
            </a:endParaRPr>
          </a:p>
        </p:txBody>
      </p:sp>
    </p:spTree>
    <p:extLst>
      <p:ext uri="{BB962C8B-B14F-4D97-AF65-F5344CB8AC3E}">
        <p14:creationId xmlns:p14="http://schemas.microsoft.com/office/powerpoint/2010/main" xmlns="" val="339622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80513" y="5757033"/>
            <a:ext cx="2582375" cy="317814"/>
          </a:xfrm>
        </p:spPr>
        <p:txBody>
          <a:bodyPr>
            <a:noAutofit/>
          </a:bodyPr>
          <a:lstStyle/>
          <a:p>
            <a:pPr algn="ctr"/>
            <a:r>
              <a:rPr lang="el-GR" sz="1600" b="1" dirty="0">
                <a:solidFill>
                  <a:srgbClr val="002060"/>
                </a:solidFill>
                <a:latin typeface="Palatino Linotype" panose="02040502050505030304" pitchFamily="18" charset="0"/>
              </a:rPr>
              <a:t>Η θεά Αθηνά</a:t>
            </a:r>
            <a:endParaRPr lang="en-GB" sz="16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100842" y="5977053"/>
            <a:ext cx="11491083" cy="880947"/>
          </a:xfrm>
          <a:prstGeom prst="rect">
            <a:avLst/>
          </a:prstGeom>
        </p:spPr>
        <p:txBody>
          <a:bodyPr wrap="square">
            <a:spAutoFit/>
          </a:bodyPr>
          <a:lstStyle/>
          <a:p>
            <a:pPr algn="ctr">
              <a:lnSpc>
                <a:spcPct val="150000"/>
              </a:lnSpc>
              <a:spcAft>
                <a:spcPts val="1000"/>
              </a:spcAft>
            </a:pP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Άλλα προσωνύμια της Αθηνάς: </a:t>
            </a:r>
            <a:r>
              <a:rPr lang="el-GR" b="1" i="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Παλλάς,  Γλαυκώπις, Αρεία, Εργάνη, Ιτωνία, Παρθένος, Πρόμαχος, Πολιάς, Προναία, Ζωστηρία</a:t>
            </a:r>
            <a:endParaRPr lang="en-GB" sz="1600" i="1"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E9B4EFCF-D108-4C7F-ACC5-A499E78CE7CC}"/>
              </a:ext>
            </a:extLst>
          </p:cNvPr>
          <p:cNvPicPr>
            <a:picLocks noChangeAspect="1"/>
          </p:cNvPicPr>
          <p:nvPr/>
        </p:nvPicPr>
        <p:blipFill>
          <a:blip r:embed="rId4" cstate="print"/>
          <a:stretch>
            <a:fillRect/>
          </a:stretch>
        </p:blipFill>
        <p:spPr>
          <a:xfrm>
            <a:off x="9294098" y="783153"/>
            <a:ext cx="2489193" cy="4827938"/>
          </a:xfrm>
          <a:prstGeom prst="rect">
            <a:avLst/>
          </a:prstGeom>
        </p:spPr>
      </p:pic>
      <p:sp>
        <p:nvSpPr>
          <p:cNvPr id="14" name="Rectangle 13">
            <a:extLst>
              <a:ext uri="{FF2B5EF4-FFF2-40B4-BE49-F238E27FC236}">
                <a16:creationId xmlns:a16="http://schemas.microsoft.com/office/drawing/2014/main" xmlns="" id="{95742A50-AFFD-452A-897E-13531CF1B846}"/>
              </a:ext>
            </a:extLst>
          </p:cNvPr>
          <p:cNvSpPr/>
          <p:nvPr/>
        </p:nvSpPr>
        <p:spPr>
          <a:xfrm>
            <a:off x="-1" y="858118"/>
            <a:ext cx="9144001" cy="3785652"/>
          </a:xfrm>
          <a:prstGeom prst="rect">
            <a:avLst/>
          </a:prstGeom>
        </p:spPr>
        <p:txBody>
          <a:bodyPr wrap="square">
            <a:spAutoFit/>
          </a:bodyPr>
          <a:lstStyle/>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Θεά της Σοφίας, των τεχνών και του σώφρονος πολέμου. </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Ιατρική θεότητα (Αθηνά Υγιεία)</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Προστάτις των οφθαλμών (Οφθαλμίτις ή Οπτιλέτις)</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Είχε την δυνατότητα να στείλει διάφορα νοσήματα και κυρίως παραφροσύνη</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Η γέννηση επίσης της Αθηνάς από το κεφάλι του Διός υπαινίσσεται ανάμνηση της συνηθισμένης στους λαούς της νεολιθικής εποχής ανατρήσεως του κρανίου. Ο «τοκετός» έγινε με την πρόκληση ρωγμής που εκτέλεσε με τα εργαλεία του ο θεός Ήφαιστος στο κρανίο του Διός.</a:t>
            </a:r>
          </a:p>
          <a:p>
            <a:pPr marL="342900" indent="-342900">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ndParaRPr>
          </a:p>
          <a:p>
            <a:pPr marL="342900" indent="-342900">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1DC02C6F-6A59-4F1C-9DE7-391D6D6E2881}"/>
              </a:ext>
            </a:extLst>
          </p:cNvPr>
          <p:cNvPicPr>
            <a:picLocks noChangeAspect="1"/>
          </p:cNvPicPr>
          <p:nvPr/>
        </p:nvPicPr>
        <p:blipFill>
          <a:blip r:embed="rId5" cstate="print"/>
          <a:stretch>
            <a:fillRect/>
          </a:stretch>
        </p:blipFill>
        <p:spPr>
          <a:xfrm>
            <a:off x="3758441" y="3762070"/>
            <a:ext cx="2747133" cy="2042588"/>
          </a:xfrm>
          <a:prstGeom prst="rect">
            <a:avLst/>
          </a:prstGeom>
        </p:spPr>
      </p:pic>
      <p:sp>
        <p:nvSpPr>
          <p:cNvPr id="9" name="Rectangle 8">
            <a:extLst>
              <a:ext uri="{FF2B5EF4-FFF2-40B4-BE49-F238E27FC236}">
                <a16:creationId xmlns:a16="http://schemas.microsoft.com/office/drawing/2014/main" xmlns="" id="{221ECDC7-ECB8-42B8-9B54-909ECA8C8206}"/>
              </a:ext>
            </a:extLst>
          </p:cNvPr>
          <p:cNvSpPr/>
          <p:nvPr/>
        </p:nvSpPr>
        <p:spPr>
          <a:xfrm>
            <a:off x="3758442" y="5760492"/>
            <a:ext cx="2874505" cy="369332"/>
          </a:xfrm>
          <a:prstGeom prst="rect">
            <a:avLst/>
          </a:prstGeom>
        </p:spPr>
        <p:txBody>
          <a:bodyPr wrap="none">
            <a:spAutoFit/>
          </a:bodyPr>
          <a:lstStyle/>
          <a:p>
            <a:r>
              <a:rPr lang="el-GR" b="1" dirty="0">
                <a:solidFill>
                  <a:srgbClr val="002060"/>
                </a:solidFill>
                <a:latin typeface="Palatino Linotype" panose="02040502050505030304" pitchFamily="18" charset="0"/>
              </a:rPr>
              <a:t>Η γέννηση της Αθηνάς </a:t>
            </a:r>
            <a:endParaRPr lang="en-GB" dirty="0"/>
          </a:p>
        </p:txBody>
      </p:sp>
    </p:spTree>
    <p:extLst>
      <p:ext uri="{BB962C8B-B14F-4D97-AF65-F5344CB8AC3E}">
        <p14:creationId xmlns:p14="http://schemas.microsoft.com/office/powerpoint/2010/main" xmlns="" val="359622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81323" y="813596"/>
            <a:ext cx="3010678" cy="3986956"/>
          </a:xfrm>
        </p:spPr>
        <p:txBody>
          <a:bodyPr>
            <a:noAutofit/>
          </a:bodyPr>
          <a:lstStyle/>
          <a:p>
            <a:pPr>
              <a:lnSpc>
                <a:spcPct val="150000"/>
              </a:lnSpc>
            </a:pPr>
            <a:r>
              <a:rPr lang="el-GR" sz="1700" b="1" dirty="0">
                <a:solidFill>
                  <a:srgbClr val="002060"/>
                </a:solidFill>
                <a:latin typeface="Palatino Linotype" panose="02040502050505030304" pitchFamily="18" charset="0"/>
              </a:rPr>
              <a:t>Ο Τειρεσίας άθελα του είδε την Αθηνά γυμνή ενώ έκανε μπάνιο.</a:t>
            </a:r>
          </a:p>
          <a:p>
            <a:pPr>
              <a:lnSpc>
                <a:spcPct val="150000"/>
              </a:lnSpc>
            </a:pPr>
            <a:r>
              <a:rPr lang="el-GR" sz="1700" b="1" dirty="0">
                <a:solidFill>
                  <a:srgbClr val="002060"/>
                </a:solidFill>
                <a:latin typeface="Palatino Linotype" panose="02040502050505030304" pitchFamily="18" charset="0"/>
              </a:rPr>
              <a:t>Αυτό είχε ως συνέπεια η θεά να τιμωρήσει τον Τειρεσία με τυφλότητα. </a:t>
            </a:r>
          </a:p>
          <a:p>
            <a:pPr>
              <a:lnSpc>
                <a:spcPct val="150000"/>
              </a:lnSpc>
            </a:pPr>
            <a:r>
              <a:rPr lang="el-GR" sz="1700" b="1" dirty="0">
                <a:solidFill>
                  <a:srgbClr val="002060"/>
                </a:solidFill>
                <a:latin typeface="Palatino Linotype" panose="02040502050505030304" pitchFamily="18" charset="0"/>
              </a:rPr>
              <a:t>Αναγνωρίζοντας όμως την αθωότητά (</a:t>
            </a:r>
            <a:r>
              <a:rPr lang="el-GR" sz="1700" b="1" i="1" dirty="0">
                <a:solidFill>
                  <a:srgbClr val="002060"/>
                </a:solidFill>
                <a:latin typeface="Palatino Linotype" panose="02040502050505030304" pitchFamily="18" charset="0"/>
              </a:rPr>
              <a:t>ότι δεν την είδε σκόπιμα γυμνή</a:t>
            </a:r>
            <a:r>
              <a:rPr lang="el-GR" sz="1700" b="1" dirty="0">
                <a:solidFill>
                  <a:srgbClr val="002060"/>
                </a:solidFill>
                <a:latin typeface="Palatino Linotype" panose="02040502050505030304" pitchFamily="18" charset="0"/>
              </a:rPr>
              <a:t>), τον αποζημίωσε δίνοντάς του τη μαντική τέχνη. </a:t>
            </a:r>
            <a:endParaRPr lang="en-GB" sz="17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1740350" y="6166125"/>
            <a:ext cx="5809283" cy="465448"/>
          </a:xfrm>
          <a:prstGeom prst="rect">
            <a:avLst/>
          </a:prstGeom>
        </p:spPr>
        <p:txBody>
          <a:bodyPr wrap="none">
            <a:spAutoFit/>
          </a:bodyPr>
          <a:lstStyle/>
          <a:p>
            <a:pPr algn="ctr">
              <a:lnSpc>
                <a:spcPct val="150000"/>
              </a:lnSpc>
              <a:spcAft>
                <a:spcPts val="1000"/>
              </a:spcAft>
            </a:pPr>
            <a:r>
              <a:rPr lang="fr-F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Louis-Jean-</a:t>
            </a:r>
            <a:r>
              <a:rPr lang="fr-FR" b="1" dirty="0" err="1">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Francois</a:t>
            </a:r>
            <a:r>
              <a:rPr lang="fr-F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 Lagrenée</a:t>
            </a: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  -  </a:t>
            </a:r>
            <a:r>
              <a:rPr lang="fr-FR" b="1" dirty="0" err="1">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Teiresias</a:t>
            </a:r>
            <a:r>
              <a:rPr lang="fr-F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 and </a:t>
            </a:r>
            <a:r>
              <a:rPr lang="fr-FR" b="1" dirty="0" err="1">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Athena</a:t>
            </a:r>
            <a:endParaRPr lang="fr-F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80F2F303-2142-4067-8158-F0BEF84A87CB}"/>
              </a:ext>
            </a:extLst>
          </p:cNvPr>
          <p:cNvPicPr>
            <a:picLocks noChangeAspect="1"/>
          </p:cNvPicPr>
          <p:nvPr/>
        </p:nvPicPr>
        <p:blipFill>
          <a:blip r:embed="rId4" cstate="print"/>
          <a:stretch>
            <a:fillRect/>
          </a:stretch>
        </p:blipFill>
        <p:spPr>
          <a:xfrm>
            <a:off x="1451160" y="813596"/>
            <a:ext cx="6387664" cy="5232970"/>
          </a:xfrm>
          <a:prstGeom prst="rect">
            <a:avLst/>
          </a:prstGeom>
        </p:spPr>
      </p:pic>
    </p:spTree>
    <p:extLst>
      <p:ext uri="{BB962C8B-B14F-4D97-AF65-F5344CB8AC3E}">
        <p14:creationId xmlns:p14="http://schemas.microsoft.com/office/powerpoint/2010/main" xmlns="" val="2144582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80513" y="5757033"/>
            <a:ext cx="2582375" cy="317814"/>
          </a:xfrm>
        </p:spPr>
        <p:txBody>
          <a:bodyPr>
            <a:noAutofit/>
          </a:bodyPr>
          <a:lstStyle/>
          <a:p>
            <a:pPr algn="ctr"/>
            <a:r>
              <a:rPr lang="el-GR" sz="1600" b="1" dirty="0">
                <a:solidFill>
                  <a:srgbClr val="002060"/>
                </a:solidFill>
                <a:latin typeface="Palatino Linotype" panose="02040502050505030304" pitchFamily="18" charset="0"/>
              </a:rPr>
              <a:t>Η θεά Άρτεμις</a:t>
            </a:r>
            <a:endParaRPr lang="en-GB" sz="16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100842" y="6157142"/>
            <a:ext cx="11491083" cy="584775"/>
          </a:xfrm>
          <a:prstGeom prst="rect">
            <a:avLst/>
          </a:prstGeom>
        </p:spPr>
        <p:txBody>
          <a:bodyPr wrap="square">
            <a:spAutoFit/>
          </a:bodyPr>
          <a:lstStyle/>
          <a:p>
            <a:pPr algn="ctr">
              <a:spcAft>
                <a:spcPts val="1000"/>
              </a:spcAft>
            </a:pPr>
            <a:r>
              <a:rPr lang="el-GR" sz="16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ΗΣΙΟΔΟΣ – «Θεογονία» 918–920 ...</a:t>
            </a:r>
            <a:r>
              <a:rPr lang="el-GR" sz="1600" b="1" i="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Και η Λητώ γέννησε τον Απόλλωνα και τη σαϊτοβόλα Άρτεμη, τα πιο αγαπητά παιδιά απ᾽ όλους τ᾽ Ουρανού τους απογόνους, σαν με το Δία έσμιξε ερωτικά που την αιγίδα έχει...</a:t>
            </a:r>
            <a:endParaRPr lang="en-GB" sz="1400" i="1"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95742A50-AFFD-452A-897E-13531CF1B846}"/>
              </a:ext>
            </a:extLst>
          </p:cNvPr>
          <p:cNvSpPr/>
          <p:nvPr/>
        </p:nvSpPr>
        <p:spPr>
          <a:xfrm>
            <a:off x="34167" y="813713"/>
            <a:ext cx="9144001" cy="4031873"/>
          </a:xfrm>
          <a:prstGeom prst="rect">
            <a:avLst/>
          </a:prstGeom>
        </p:spPr>
        <p:txBody>
          <a:bodyPr wrap="square">
            <a:spAutoFit/>
          </a:bodyPr>
          <a:lstStyle/>
          <a:p>
            <a:pPr marL="342900" indent="-342900">
              <a:lnSpc>
                <a:spcPct val="150000"/>
              </a:lnSpc>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Βασίλισσα των βουνών και των δασών, θεά του κυνηγιού, προστάτιδα των μικρών παιδιών και ζώων, και θεά του φεγγαριού, </a:t>
            </a:r>
          </a:p>
          <a:p>
            <a:pPr marL="342900" indent="-342900">
              <a:lnSpc>
                <a:spcPct val="150000"/>
              </a:lnSpc>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Προστάτις επιτόκων, βρεφών και νηπίων</a:t>
            </a:r>
          </a:p>
          <a:p>
            <a:pPr marL="342900" indent="-342900">
              <a:lnSpc>
                <a:spcPct val="150000"/>
              </a:lnSpc>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Θεράπευε διάφορα νοσήματα, κυρίως την τύφλωση και κατάπευε τους λοιμούς</a:t>
            </a:r>
          </a:p>
          <a:p>
            <a:pPr marL="342900" indent="-342900">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ndParaRPr>
          </a:p>
          <a:p>
            <a:pPr marL="342900" indent="-342900">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1AF69B5A-AC5D-4C48-B2A3-751BF8EF2325}"/>
              </a:ext>
            </a:extLst>
          </p:cNvPr>
          <p:cNvPicPr>
            <a:picLocks noChangeAspect="1"/>
          </p:cNvPicPr>
          <p:nvPr/>
        </p:nvPicPr>
        <p:blipFill>
          <a:blip r:embed="rId4" cstate="print"/>
          <a:stretch>
            <a:fillRect/>
          </a:stretch>
        </p:blipFill>
        <p:spPr>
          <a:xfrm>
            <a:off x="9280512" y="866432"/>
            <a:ext cx="2512419" cy="4733090"/>
          </a:xfrm>
          <a:prstGeom prst="rect">
            <a:avLst/>
          </a:prstGeom>
        </p:spPr>
      </p:pic>
      <p:grpSp>
        <p:nvGrpSpPr>
          <p:cNvPr id="2" name="Group 1">
            <a:extLst>
              <a:ext uri="{FF2B5EF4-FFF2-40B4-BE49-F238E27FC236}">
                <a16:creationId xmlns:a16="http://schemas.microsoft.com/office/drawing/2014/main" xmlns="" id="{04B7187A-A778-48A2-9CE0-36B9340CBAAE}"/>
              </a:ext>
            </a:extLst>
          </p:cNvPr>
          <p:cNvGrpSpPr/>
          <p:nvPr/>
        </p:nvGrpSpPr>
        <p:grpSpPr>
          <a:xfrm>
            <a:off x="2428782" y="4161453"/>
            <a:ext cx="4829376" cy="2026467"/>
            <a:chOff x="2428782" y="4161453"/>
            <a:chExt cx="4829376" cy="2026467"/>
          </a:xfrm>
        </p:grpSpPr>
        <p:sp>
          <p:nvSpPr>
            <p:cNvPr id="9" name="Rectangle 8">
              <a:extLst>
                <a:ext uri="{FF2B5EF4-FFF2-40B4-BE49-F238E27FC236}">
                  <a16:creationId xmlns:a16="http://schemas.microsoft.com/office/drawing/2014/main" xmlns="" id="{221ECDC7-ECB8-42B8-9B54-909ECA8C8206}"/>
                </a:ext>
              </a:extLst>
            </p:cNvPr>
            <p:cNvSpPr/>
            <p:nvPr/>
          </p:nvSpPr>
          <p:spPr>
            <a:xfrm>
              <a:off x="2428782" y="5326146"/>
              <a:ext cx="4829376" cy="861774"/>
            </a:xfrm>
            <a:prstGeom prst="rect">
              <a:avLst/>
            </a:prstGeom>
          </p:spPr>
          <p:txBody>
            <a:bodyPr wrap="square">
              <a:spAutoFit/>
            </a:bodyPr>
            <a:lstStyle/>
            <a:p>
              <a:pPr algn="ctr"/>
              <a:r>
                <a:rPr lang="el-GR" sz="1600" b="1" dirty="0">
                  <a:solidFill>
                    <a:srgbClr val="002060"/>
                  </a:solidFill>
                  <a:latin typeface="Palatino Linotype" panose="02040502050505030304" pitchFamily="18" charset="0"/>
                </a:rPr>
                <a:t>Αναπαράσταση της Αρτέμιδος και ελαφιού σε νόμισμα της Βαργυλίας,</a:t>
              </a:r>
            </a:p>
            <a:p>
              <a:pPr algn="ctr"/>
              <a:r>
                <a:rPr lang="el-GR" sz="1600" b="1" dirty="0">
                  <a:solidFill>
                    <a:srgbClr val="002060"/>
                  </a:solidFill>
                  <a:latin typeface="Palatino Linotype" panose="02040502050505030304" pitchFamily="18" charset="0"/>
                </a:rPr>
                <a:t>2</a:t>
              </a:r>
              <a:r>
                <a:rPr lang="el-GR" sz="1600" b="1" baseline="30000" dirty="0">
                  <a:solidFill>
                    <a:srgbClr val="002060"/>
                  </a:solidFill>
                  <a:latin typeface="Palatino Linotype" panose="02040502050505030304" pitchFamily="18" charset="0"/>
                </a:rPr>
                <a:t>ος</a:t>
              </a:r>
              <a:r>
                <a:rPr lang="el-GR" sz="1600" b="1" dirty="0">
                  <a:solidFill>
                    <a:srgbClr val="002060"/>
                  </a:solidFill>
                  <a:latin typeface="Palatino Linotype" panose="02040502050505030304" pitchFamily="18" charset="0"/>
                </a:rPr>
                <a:t> - 1</a:t>
              </a:r>
              <a:r>
                <a:rPr lang="el-GR" sz="1600" b="1" baseline="30000" dirty="0">
                  <a:solidFill>
                    <a:srgbClr val="002060"/>
                  </a:solidFill>
                  <a:latin typeface="Palatino Linotype" panose="02040502050505030304" pitchFamily="18" charset="0"/>
                </a:rPr>
                <a:t>ος</a:t>
              </a:r>
              <a:r>
                <a:rPr lang="el-GR" sz="1600" b="1" dirty="0">
                  <a:solidFill>
                    <a:srgbClr val="002060"/>
                  </a:solidFill>
                  <a:latin typeface="Palatino Linotype" panose="02040502050505030304" pitchFamily="18" charset="0"/>
                </a:rPr>
                <a:t> αιώνας π.Χ.</a:t>
              </a:r>
              <a:endParaRPr lang="en-GB" sz="1600" dirty="0"/>
            </a:p>
          </p:txBody>
        </p:sp>
        <p:pic>
          <p:nvPicPr>
            <p:cNvPr id="5" name="Picture 4">
              <a:extLst>
                <a:ext uri="{FF2B5EF4-FFF2-40B4-BE49-F238E27FC236}">
                  <a16:creationId xmlns:a16="http://schemas.microsoft.com/office/drawing/2014/main" xmlns="" id="{3CD9050E-DB87-41E8-9101-4BFE95A6571E}"/>
                </a:ext>
              </a:extLst>
            </p:cNvPr>
            <p:cNvPicPr>
              <a:picLocks noChangeAspect="1"/>
            </p:cNvPicPr>
            <p:nvPr/>
          </p:nvPicPr>
          <p:blipFill>
            <a:blip r:embed="rId5" cstate="print"/>
            <a:stretch>
              <a:fillRect/>
            </a:stretch>
          </p:blipFill>
          <p:spPr>
            <a:xfrm>
              <a:off x="2949400" y="4161453"/>
              <a:ext cx="3785942" cy="1219915"/>
            </a:xfrm>
            <a:prstGeom prst="rect">
              <a:avLst/>
            </a:prstGeom>
          </p:spPr>
        </p:pic>
      </p:grpSp>
    </p:spTree>
    <p:extLst>
      <p:ext uri="{BB962C8B-B14F-4D97-AF65-F5344CB8AC3E}">
        <p14:creationId xmlns:p14="http://schemas.microsoft.com/office/powerpoint/2010/main" xmlns="" val="256311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35672" y="5478278"/>
            <a:ext cx="2582375" cy="507743"/>
          </a:xfrm>
        </p:spPr>
        <p:txBody>
          <a:bodyPr>
            <a:noAutofit/>
          </a:bodyPr>
          <a:lstStyle/>
          <a:p>
            <a:pPr algn="ctr"/>
            <a:r>
              <a:rPr lang="el-GR" sz="2400" b="1" dirty="0">
                <a:solidFill>
                  <a:srgbClr val="002060"/>
                </a:solidFill>
                <a:latin typeface="Palatino Linotype" panose="02040502050505030304" pitchFamily="18" charset="0"/>
              </a:rPr>
              <a:t>Ασκληπιός</a:t>
            </a:r>
            <a:endParaRPr lang="en-GB" sz="24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194423" y="6059269"/>
            <a:ext cx="11336198" cy="774571"/>
          </a:xfrm>
          <a:prstGeom prst="rect">
            <a:avLst/>
          </a:prstGeom>
        </p:spPr>
        <p:txBody>
          <a:bodyPr wrap="square">
            <a:spAutoFit/>
          </a:bodyPr>
          <a:lstStyle/>
          <a:p>
            <a:pPr algn="ctr">
              <a:spcAft>
                <a:spcPts val="1000"/>
              </a:spcAft>
            </a:pP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a:t>
            </a:r>
            <a:r>
              <a:rPr lang="el-GR" b="1" i="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Έτερος δι’ εστί Ληθαίος ποταμός ο περί Τρίκκην εφ’ ώ ο Ασκληπιός γεννηθήναι λέγεται</a:t>
            </a: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a:t>
            </a:r>
          </a:p>
          <a:p>
            <a:pPr algn="ctr">
              <a:spcAft>
                <a:spcPts val="1000"/>
              </a:spcAft>
            </a:pP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(Στράβων, XIV 647)</a:t>
            </a:r>
            <a:endParaRPr lang="en-GB" sz="16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6C8E92FC-F717-4B53-B375-0357500ED4B8}"/>
              </a:ext>
            </a:extLst>
          </p:cNvPr>
          <p:cNvPicPr>
            <a:picLocks noChangeAspect="1"/>
          </p:cNvPicPr>
          <p:nvPr/>
        </p:nvPicPr>
        <p:blipFill>
          <a:blip r:embed="rId4" cstate="print"/>
          <a:stretch>
            <a:fillRect/>
          </a:stretch>
        </p:blipFill>
        <p:spPr>
          <a:xfrm>
            <a:off x="9272539" y="783848"/>
            <a:ext cx="2508643" cy="4625990"/>
          </a:xfrm>
          <a:prstGeom prst="rect">
            <a:avLst/>
          </a:prstGeom>
        </p:spPr>
      </p:pic>
      <p:sp>
        <p:nvSpPr>
          <p:cNvPr id="9" name="Subtitle 2">
            <a:extLst>
              <a:ext uri="{FF2B5EF4-FFF2-40B4-BE49-F238E27FC236}">
                <a16:creationId xmlns:a16="http://schemas.microsoft.com/office/drawing/2014/main" xmlns="" id="{1202C581-950E-4E8A-BD1F-636FCD1B713E}"/>
              </a:ext>
            </a:extLst>
          </p:cNvPr>
          <p:cNvSpPr txBox="1">
            <a:spLocks/>
          </p:cNvSpPr>
          <p:nvPr/>
        </p:nvSpPr>
        <p:spPr>
          <a:xfrm>
            <a:off x="34167" y="1791781"/>
            <a:ext cx="9043844" cy="348722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285750" indent="-28575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Σε ωδή παρουσιάζονται οι θεραπευτικές πρακτικές που χρησιμοποιούσε ο Ασκληπιός παρόμοιες των ομηρικών ιατρών, καθώς και μ’αυτές της ιπποκρατικής συλλογής. </a:t>
            </a:r>
            <a:endParaRPr lang="en-GB" sz="2000" b="1" dirty="0">
              <a:solidFill>
                <a:srgbClr val="002060"/>
              </a:solidFill>
              <a:latin typeface="Palatino Linotype" panose="02040502050505030304" pitchFamily="18" charset="0"/>
            </a:endParaRPr>
          </a:p>
          <a:p>
            <a:pPr marL="285750" indent="-28575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Παράλληλα χρησιμοποιεί ως μέθοδο θεραπείας και τα ξόρκια, που δεν σχετίζονται με τις μεθόδους των ιατρών. Αυτό εξηγείται στο μέτρο που οι υπερφυσικές μέθοδοι συνάδουν με τη θεία καταγωγή του</a:t>
            </a:r>
          </a:p>
          <a:p>
            <a:pPr marL="285750" indent="-28575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Παράδοση αναφέρει ότι αναγγέλονταν ευρέως η ικανότητα του Ασκληπιού να βρίσκει ό,τι θέλει για τη θεραπεία των ασθενών καθώς και να ανασταίνει νεκρούς</a:t>
            </a:r>
          </a:p>
        </p:txBody>
      </p:sp>
    </p:spTree>
    <p:extLst>
      <p:ext uri="{BB962C8B-B14F-4D97-AF65-F5344CB8AC3E}">
        <p14:creationId xmlns:p14="http://schemas.microsoft.com/office/powerpoint/2010/main" xmlns="" val="2170054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3167066" y="926720"/>
            <a:ext cx="1539652"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ΕΠΩΔΕΣ</a:t>
            </a:r>
            <a:endParaRPr lang="en-GB" sz="2400" b="1" dirty="0">
              <a:solidFill>
                <a:srgbClr val="002060"/>
              </a:solidFill>
              <a:latin typeface="Palatino Linotype" panose="02040502050505030304" pitchFamily="18" charset="0"/>
            </a:endParaRPr>
          </a:p>
        </p:txBody>
      </p:sp>
      <p:pic>
        <p:nvPicPr>
          <p:cNvPr id="4" name="Picture 3">
            <a:extLst>
              <a:ext uri="{FF2B5EF4-FFF2-40B4-BE49-F238E27FC236}">
                <a16:creationId xmlns:a16="http://schemas.microsoft.com/office/drawing/2014/main" xmlns="" id="{545D1C54-8468-44F8-962A-9AC0ED55575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162473" y="1112658"/>
            <a:ext cx="3029527" cy="2512686"/>
          </a:xfrm>
          <a:prstGeom prst="rect">
            <a:avLst/>
          </a:prstGeom>
        </p:spPr>
      </p:pic>
      <p:pic>
        <p:nvPicPr>
          <p:cNvPr id="5" name="Picture 4">
            <a:extLst>
              <a:ext uri="{FF2B5EF4-FFF2-40B4-BE49-F238E27FC236}">
                <a16:creationId xmlns:a16="http://schemas.microsoft.com/office/drawing/2014/main" xmlns="" id="{3CABC4DA-888D-4D12-8D44-A49A751EA901}"/>
              </a:ext>
            </a:extLst>
          </p:cNvPr>
          <p:cNvPicPr>
            <a:picLocks noChangeAspect="1"/>
          </p:cNvPicPr>
          <p:nvPr/>
        </p:nvPicPr>
        <p:blipFill>
          <a:blip r:embed="rId5" cstate="print"/>
          <a:stretch>
            <a:fillRect/>
          </a:stretch>
        </p:blipFill>
        <p:spPr>
          <a:xfrm>
            <a:off x="9162472" y="3655612"/>
            <a:ext cx="3029528" cy="2440388"/>
          </a:xfrm>
          <a:prstGeom prst="rect">
            <a:avLst/>
          </a:prstGeom>
        </p:spPr>
      </p:pic>
      <p:sp>
        <p:nvSpPr>
          <p:cNvPr id="13" name="Rectangle 12">
            <a:extLst>
              <a:ext uri="{FF2B5EF4-FFF2-40B4-BE49-F238E27FC236}">
                <a16:creationId xmlns:a16="http://schemas.microsoft.com/office/drawing/2014/main" xmlns="" id="{9F01A1B6-F7B9-4A95-B973-9A2C977FCF3F}"/>
              </a:ext>
            </a:extLst>
          </p:cNvPr>
          <p:cNvSpPr/>
          <p:nvPr/>
        </p:nvSpPr>
        <p:spPr>
          <a:xfrm>
            <a:off x="250963" y="1621069"/>
            <a:ext cx="9302021" cy="3834383"/>
          </a:xfrm>
          <a:prstGeom prst="rect">
            <a:avLst/>
          </a:prstGeom>
        </p:spPr>
        <p:txBody>
          <a:bodyPr wrap="square">
            <a:spAutoFit/>
          </a:bodyPr>
          <a:lstStyle/>
          <a:p>
            <a:pPr marL="8703" marR="1492618" algn="ctr" defTabSz="626638">
              <a:spcBef>
                <a:spcPts val="69"/>
              </a:spcBef>
              <a:buClr>
                <a:srgbClr val="FF0000"/>
              </a:buClr>
            </a:pPr>
            <a:r>
              <a:rPr lang="el-GR" b="1" spc="65" dirty="0">
                <a:solidFill>
                  <a:srgbClr val="002E7A"/>
                </a:solidFill>
                <a:latin typeface="Palatino Linotype" panose="02040502050505030304" pitchFamily="18" charset="0"/>
                <a:cs typeface="Times New Roman"/>
              </a:rPr>
              <a:t>ΓΗΤΕΙΑ ΓΙΑ ΤΙΣ ΜΥΡΜΗΓΚΙΕΣ</a:t>
            </a:r>
          </a:p>
          <a:p>
            <a:pPr marL="8703" marR="1492618" algn="ctr"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Κάτω στα Ιεροσόλυμα και στου Χριστού τον τάφο</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Αββάς περβόλι έκτιζε τριγύρω με το τάφρο</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Και φύτεψε τρία δέντρα, δάφνη, ηλιά και τη μουρνιά,</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η δάφνη και η μηλιά ν’ ανθεί και η μουρνιά να ξεραθεί.</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Μήδε κάτω να ριζώσει μηδ ‘ επάνω να φουντώσει.</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Να ξεραθεί και η ρίζα τζης και να ψηθεί η κορφή τζης</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σα τσ’αγριοσταχίδας το καρπό και του Μαγιού το χόρτο</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(Αυτή τη γητειά τη λένε 3 φορές στον ασθενή κατά προτίμηση Τετάρτη ή Σάββατο)</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p:txBody>
      </p:sp>
    </p:spTree>
    <p:extLst>
      <p:ext uri="{BB962C8B-B14F-4D97-AF65-F5344CB8AC3E}">
        <p14:creationId xmlns:p14="http://schemas.microsoft.com/office/powerpoint/2010/main" xmlns="" val="2024665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4031684" y="748223"/>
            <a:ext cx="1539652"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ΕΠΩΔΕΣ</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117294" y="1583636"/>
            <a:ext cx="10550705" cy="5168081"/>
          </a:xfrm>
          <a:prstGeom prst="rect">
            <a:avLst/>
          </a:prstGeom>
        </p:spPr>
        <p:txBody>
          <a:bodyPr wrap="square">
            <a:spAutoFit/>
          </a:bodyPr>
          <a:lstStyle/>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Ο Ιπποκράτης είναι ο πρώτος που αναφέρει τον όρο “άφθα”… </a:t>
            </a:r>
            <a:r>
              <a:rPr lang="el-GR" b="1" i="1" spc="65" dirty="0">
                <a:solidFill>
                  <a:srgbClr val="002E7A"/>
                </a:solidFill>
                <a:latin typeface="Palatino Linotype" panose="02040502050505030304" pitchFamily="18" charset="0"/>
                <a:cs typeface="Times New Roman"/>
              </a:rPr>
              <a:t>(«…τοίσι μεν σμικροίσι και νεογνοίσι παιδίοισιν, άφθαι, έμετοι..</a:t>
            </a:r>
            <a:r>
              <a:rPr lang="el-GR" b="1" spc="65" dirty="0">
                <a:solidFill>
                  <a:srgbClr val="002E7A"/>
                </a:solidFill>
                <a:latin typeface="Palatino Linotype" panose="02040502050505030304" pitchFamily="18" charset="0"/>
                <a:cs typeface="Times New Roman"/>
              </a:rPr>
              <a:t>» Ιππ. Αφορισμοί), («…</a:t>
            </a:r>
            <a:r>
              <a:rPr lang="el-GR" b="1" i="1" spc="65" dirty="0">
                <a:solidFill>
                  <a:srgbClr val="002E7A"/>
                </a:solidFill>
                <a:latin typeface="Palatino Linotype" panose="02040502050505030304" pitchFamily="18" charset="0"/>
                <a:cs typeface="Times New Roman"/>
              </a:rPr>
              <a:t>στόματα αφθώδεα, αιδοίοισι φύματα, οφθαλμίαι</a:t>
            </a:r>
            <a:r>
              <a:rPr lang="el-GR" b="1" spc="65" dirty="0">
                <a:solidFill>
                  <a:srgbClr val="002E7A"/>
                </a:solidFill>
                <a:latin typeface="Palatino Linotype" panose="02040502050505030304" pitchFamily="18" charset="0"/>
                <a:cs typeface="Times New Roman"/>
              </a:rPr>
              <a:t>…» Ιππ. Επιδ. ΙΙΙ).</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Όταν ένα μικρό παιδί υπέφερε από αφθώδη στοματίτιδα, "αύτρα", η μητέρα του το έβγαζε τη νύχτα έξω, κάτω από τον ουρανό γεμάτο αστέρια.</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Ακολουθούσε ένα ιδιαίτερο τελετουργικό: τύλιγε την άκρη της κοτσίδας της γύρω από το δείκτη του δεξιού της χεριού και τη βουτούσε σε αγνό μέλι. Στη συνέχεια, άλειφε με προσοχή το στόμα του παιδιού με το μέλι, ενώ παράλληλα ψιθύριζε μια συγκεκριμένη επωδή:</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r>
              <a:rPr lang="el-GR" sz="2200" b="1" spc="65" dirty="0">
                <a:solidFill>
                  <a:srgbClr val="002E7A"/>
                </a:solidFill>
                <a:latin typeface="Palatino Linotype" panose="02040502050505030304" pitchFamily="18" charset="0"/>
                <a:cs typeface="Times New Roman"/>
              </a:rPr>
              <a:t>«</a:t>
            </a:r>
            <a:r>
              <a:rPr lang="el-GR" sz="2200" b="1" i="1" spc="65" dirty="0">
                <a:solidFill>
                  <a:srgbClr val="002E7A"/>
                </a:solidFill>
                <a:latin typeface="Palatino Linotype" panose="02040502050505030304" pitchFamily="18" charset="0"/>
                <a:cs typeface="Times New Roman"/>
              </a:rPr>
              <a:t>Απόψε ο ουρανός έχει αστέρια και το παιδί μου έχει αύτρα. Αύριο, μήτε ο ουρανός θα έχει αστέρια, μήτε το παιδί μου θα έχει αύτρα.</a:t>
            </a:r>
            <a:r>
              <a:rPr lang="el-GR" sz="2200" b="1" spc="65" dirty="0">
                <a:solidFill>
                  <a:srgbClr val="002E7A"/>
                </a:solidFill>
                <a:latin typeface="Palatino Linotype" panose="02040502050505030304" pitchFamily="18" charset="0"/>
                <a:cs typeface="Times New Roman"/>
              </a:rPr>
              <a:t>»</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p:txBody>
      </p:sp>
      <p:pic>
        <p:nvPicPr>
          <p:cNvPr id="2" name="Picture 1">
            <a:extLst>
              <a:ext uri="{FF2B5EF4-FFF2-40B4-BE49-F238E27FC236}">
                <a16:creationId xmlns:a16="http://schemas.microsoft.com/office/drawing/2014/main" xmlns="" id="{0752EE4F-C247-4828-A187-5FBD3D7A95DE}"/>
              </a:ext>
            </a:extLst>
          </p:cNvPr>
          <p:cNvPicPr>
            <a:picLocks noChangeAspect="1"/>
          </p:cNvPicPr>
          <p:nvPr/>
        </p:nvPicPr>
        <p:blipFill>
          <a:blip r:embed="rId4" cstate="print"/>
          <a:stretch>
            <a:fillRect/>
          </a:stretch>
        </p:blipFill>
        <p:spPr>
          <a:xfrm>
            <a:off x="9273309" y="2252517"/>
            <a:ext cx="2918691" cy="2180937"/>
          </a:xfrm>
          <a:prstGeom prst="rect">
            <a:avLst/>
          </a:prstGeom>
        </p:spPr>
      </p:pic>
    </p:spTree>
    <p:extLst>
      <p:ext uri="{BB962C8B-B14F-4D97-AF65-F5344CB8AC3E}">
        <p14:creationId xmlns:p14="http://schemas.microsoft.com/office/powerpoint/2010/main" xmlns="" val="2965649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341794" y="3169129"/>
            <a:ext cx="2582375" cy="317070"/>
          </a:xfrm>
        </p:spPr>
        <p:txBody>
          <a:bodyPr>
            <a:noAutofit/>
          </a:bodyPr>
          <a:lstStyle/>
          <a:p>
            <a:pPr algn="ctr"/>
            <a:r>
              <a:rPr lang="el-GR" sz="1600" b="1" dirty="0">
                <a:solidFill>
                  <a:srgbClr val="002060"/>
                </a:solidFill>
                <a:latin typeface="Palatino Linotype" panose="02040502050505030304" pitchFamily="18" charset="0"/>
              </a:rPr>
              <a:t>Σάραπις ή Σέραπις</a:t>
            </a:r>
            <a:endParaRPr lang="en-GB" sz="1600" b="1" dirty="0">
              <a:solidFill>
                <a:srgbClr val="002060"/>
              </a:solidFill>
              <a:latin typeface="Palatino Linotype" panose="02040502050505030304" pitchFamily="18" charset="0"/>
            </a:endParaRPr>
          </a:p>
        </p:txBody>
      </p:sp>
      <p:sp>
        <p:nvSpPr>
          <p:cNvPr id="2" name="Rectangle 1">
            <a:extLst>
              <a:ext uri="{FF2B5EF4-FFF2-40B4-BE49-F238E27FC236}">
                <a16:creationId xmlns:a16="http://schemas.microsoft.com/office/drawing/2014/main" xmlns="" id="{B9BD41F1-48C9-4930-B5D5-285DE3D51CEA}"/>
              </a:ext>
            </a:extLst>
          </p:cNvPr>
          <p:cNvSpPr/>
          <p:nvPr/>
        </p:nvSpPr>
        <p:spPr>
          <a:xfrm>
            <a:off x="34167" y="832148"/>
            <a:ext cx="9071287" cy="5124480"/>
          </a:xfrm>
          <a:prstGeom prst="rect">
            <a:avLst/>
          </a:prstGeom>
        </p:spPr>
        <p:txBody>
          <a:bodyPr wrap="square">
            <a:spAutoFit/>
          </a:bodyPr>
          <a:lstStyle/>
          <a:p>
            <a:pPr algn="ctr"/>
            <a:r>
              <a:rPr lang="el-GR" sz="2400" b="1" dirty="0">
                <a:solidFill>
                  <a:srgbClr val="002060"/>
                </a:solidFill>
                <a:latin typeface="Palatino Linotype" panose="02040502050505030304" pitchFamily="18" charset="0"/>
              </a:rPr>
              <a:t>ΞΕΝΟΙ ΘΕΡΑΠΕΥΤΕΣ ΣΤΗΝ ΕΛΛΑΔΑ</a:t>
            </a:r>
          </a:p>
          <a:p>
            <a:endParaRPr lang="el-GR" b="1" dirty="0">
              <a:solidFill>
                <a:srgbClr val="002060"/>
              </a:solidFill>
              <a:latin typeface="Palatino Linotype" panose="02040502050505030304" pitchFamily="18" charset="0"/>
            </a:endParaRPr>
          </a:p>
          <a:p>
            <a:pPr marL="171450" indent="-171450">
              <a:buClr>
                <a:srgbClr val="FF0000"/>
              </a:buClr>
              <a:buFont typeface="Wingdings" panose="05000000000000000000" pitchFamily="2" charset="2"/>
              <a:buChar char="Ø"/>
            </a:pPr>
            <a:r>
              <a:rPr lang="el-GR" sz="1900" b="1" dirty="0">
                <a:solidFill>
                  <a:srgbClr val="002060"/>
                </a:solidFill>
                <a:latin typeface="Palatino Linotype" panose="02040502050505030304" pitchFamily="18" charset="0"/>
              </a:rPr>
              <a:t>Οι θεοί της Ανατολής ασκούσαν μία γοητεία</a:t>
            </a:r>
          </a:p>
          <a:p>
            <a:pPr>
              <a:buClr>
                <a:srgbClr val="FF0000"/>
              </a:buClr>
            </a:pPr>
            <a:endParaRPr lang="el-GR" sz="1900" b="1" dirty="0">
              <a:solidFill>
                <a:srgbClr val="002060"/>
              </a:solidFill>
              <a:latin typeface="Palatino Linotype" panose="02040502050505030304" pitchFamily="18" charset="0"/>
            </a:endParaRPr>
          </a:p>
          <a:p>
            <a:pPr marL="171450" indent="-171450">
              <a:buClr>
                <a:srgbClr val="FF0000"/>
              </a:buClr>
              <a:buFont typeface="Wingdings" panose="05000000000000000000" pitchFamily="2" charset="2"/>
              <a:buChar char="Ø"/>
            </a:pPr>
            <a:r>
              <a:rPr lang="el-GR" sz="1900" b="1" dirty="0">
                <a:solidFill>
                  <a:srgbClr val="002060"/>
                </a:solidFill>
                <a:latin typeface="Palatino Linotype" panose="02040502050505030304" pitchFamily="18" charset="0"/>
              </a:rPr>
              <a:t>Νέα μαντική δύναμη σε σχέση με τα τοπικά μαντεία, (</a:t>
            </a:r>
            <a:r>
              <a:rPr lang="el-GR" sz="1900" b="1" i="1" dirty="0">
                <a:solidFill>
                  <a:srgbClr val="002060"/>
                </a:solidFill>
                <a:latin typeface="Palatino Linotype" panose="02040502050505030304" pitchFamily="18" charset="0"/>
              </a:rPr>
              <a:t>απομυθοποιημένα κατά την ελληνιστική και ρωμαϊκή περίοδο</a:t>
            </a:r>
            <a:r>
              <a:rPr lang="el-GR" sz="1900" b="1" dirty="0">
                <a:solidFill>
                  <a:srgbClr val="002060"/>
                </a:solidFill>
                <a:latin typeface="Palatino Linotype" panose="02040502050505030304" pitchFamily="18" charset="0"/>
              </a:rPr>
              <a:t>)</a:t>
            </a:r>
          </a:p>
          <a:p>
            <a:pPr>
              <a:buClr>
                <a:srgbClr val="FF0000"/>
              </a:buClr>
            </a:pPr>
            <a:endParaRPr lang="el-GR" sz="1900" b="1" dirty="0">
              <a:solidFill>
                <a:srgbClr val="002060"/>
              </a:solidFill>
              <a:latin typeface="Palatino Linotype" panose="02040502050505030304" pitchFamily="18" charset="0"/>
            </a:endParaRPr>
          </a:p>
          <a:p>
            <a:pPr marL="171450" indent="-171450">
              <a:buClr>
                <a:srgbClr val="FF0000"/>
              </a:buClr>
              <a:buFont typeface="Wingdings" panose="05000000000000000000" pitchFamily="2" charset="2"/>
              <a:buChar char="Ø"/>
            </a:pPr>
            <a:r>
              <a:rPr lang="el-GR" sz="1900" b="1" dirty="0">
                <a:solidFill>
                  <a:srgbClr val="002060"/>
                </a:solidFill>
                <a:latin typeface="Palatino Linotype" panose="02040502050505030304" pitchFamily="18" charset="0"/>
              </a:rPr>
              <a:t>Αιγυπτιακές θεότητες: </a:t>
            </a:r>
            <a:r>
              <a:rPr lang="el-GR" sz="1900" b="1" u="sng" dirty="0">
                <a:solidFill>
                  <a:srgbClr val="002060"/>
                </a:solidFill>
                <a:latin typeface="Palatino Linotype" panose="02040502050505030304" pitchFamily="18" charset="0"/>
              </a:rPr>
              <a:t>Σάραπις και Ίσις </a:t>
            </a:r>
            <a:r>
              <a:rPr lang="el-GR" sz="1900" b="1" dirty="0">
                <a:solidFill>
                  <a:srgbClr val="002060"/>
                </a:solidFill>
                <a:latin typeface="Palatino Linotype" panose="02040502050505030304" pitchFamily="18" charset="0"/>
              </a:rPr>
              <a:t>(</a:t>
            </a:r>
            <a:r>
              <a:rPr lang="el-GR" sz="1900" b="1" i="1" dirty="0">
                <a:solidFill>
                  <a:srgbClr val="002060"/>
                </a:solidFill>
                <a:latin typeface="Palatino Linotype" panose="02040502050505030304" pitchFamily="18" charset="0"/>
              </a:rPr>
              <a:t>με θεραπευτικές ιδιότητες και γι’ αυτό συνδέθηκαν στενά με τον Ασκληπιό σε επίπεδο λατρείας</a:t>
            </a:r>
            <a:r>
              <a:rPr lang="el-GR" sz="1900" b="1" dirty="0">
                <a:solidFill>
                  <a:srgbClr val="002060"/>
                </a:solidFill>
                <a:latin typeface="Palatino Linotype" panose="02040502050505030304" pitchFamily="18" charset="0"/>
              </a:rPr>
              <a:t>).</a:t>
            </a:r>
          </a:p>
          <a:p>
            <a:pPr>
              <a:buClr>
                <a:srgbClr val="FF0000"/>
              </a:buClr>
            </a:pPr>
            <a:endParaRPr lang="el-GR" sz="1900" b="1" dirty="0">
              <a:solidFill>
                <a:srgbClr val="002060"/>
              </a:solidFill>
              <a:latin typeface="Palatino Linotype" panose="02040502050505030304" pitchFamily="18" charset="0"/>
            </a:endParaRPr>
          </a:p>
          <a:p>
            <a:pPr marL="171450" indent="-171450">
              <a:buClr>
                <a:srgbClr val="FF0000"/>
              </a:buClr>
              <a:buFont typeface="Wingdings" panose="05000000000000000000" pitchFamily="2" charset="2"/>
              <a:buChar char="Ø"/>
            </a:pPr>
            <a:r>
              <a:rPr lang="el-GR" sz="1900" b="1" dirty="0">
                <a:solidFill>
                  <a:srgbClr val="002060"/>
                </a:solidFill>
                <a:latin typeface="Palatino Linotype" panose="02040502050505030304" pitchFamily="18" charset="0"/>
              </a:rPr>
              <a:t>Ο θεός Σάραπις είχε αιγυπτιακές ρίζες και ήταν ένας ιατρομαντικός θεός, που ενεργούσε μέσω της εγκοίμησης (</a:t>
            </a:r>
            <a:r>
              <a:rPr lang="el-GR" sz="1900" b="1" i="1" dirty="0">
                <a:solidFill>
                  <a:srgbClr val="002060"/>
                </a:solidFill>
                <a:latin typeface="Palatino Linotype" panose="02040502050505030304" pitchFamily="18" charset="0"/>
              </a:rPr>
              <a:t>όπως ο Ασκληπιός</a:t>
            </a:r>
            <a:r>
              <a:rPr lang="el-GR" sz="1900" b="1" dirty="0">
                <a:solidFill>
                  <a:srgbClr val="002060"/>
                </a:solidFill>
                <a:latin typeface="Palatino Linotype" panose="02040502050505030304" pitchFamily="18" charset="0"/>
              </a:rPr>
              <a:t>)</a:t>
            </a:r>
          </a:p>
          <a:p>
            <a:pPr>
              <a:buClr>
                <a:srgbClr val="FF0000"/>
              </a:buClr>
            </a:pPr>
            <a:endParaRPr lang="el-GR" sz="1900" b="1" dirty="0">
              <a:solidFill>
                <a:srgbClr val="002060"/>
              </a:solidFill>
              <a:latin typeface="Palatino Linotype" panose="02040502050505030304" pitchFamily="18" charset="0"/>
            </a:endParaRPr>
          </a:p>
          <a:p>
            <a:pPr marL="171450" indent="-171450">
              <a:buClr>
                <a:srgbClr val="FF0000"/>
              </a:buClr>
              <a:buFont typeface="Wingdings" panose="05000000000000000000" pitchFamily="2" charset="2"/>
              <a:buChar char="Ø"/>
            </a:pPr>
            <a:r>
              <a:rPr lang="el-GR" sz="1900" b="1" dirty="0">
                <a:solidFill>
                  <a:srgbClr val="002060"/>
                </a:solidFill>
                <a:latin typeface="Palatino Linotype" panose="02040502050505030304" pitchFamily="18" charset="0"/>
              </a:rPr>
              <a:t>Η Ίσις ήταν η θεά που τόν συνόδευε, όπως η Υγεία τον Ασκληπιό.</a:t>
            </a:r>
          </a:p>
          <a:p>
            <a:pPr>
              <a:buClr>
                <a:srgbClr val="FF0000"/>
              </a:buClr>
            </a:pPr>
            <a:endParaRPr lang="el-GR" sz="1900" b="1" dirty="0">
              <a:solidFill>
                <a:srgbClr val="002060"/>
              </a:solidFill>
              <a:latin typeface="Palatino Linotype" panose="02040502050505030304" pitchFamily="18" charset="0"/>
            </a:endParaRPr>
          </a:p>
          <a:p>
            <a:pPr marL="171450" indent="-171450">
              <a:buClr>
                <a:srgbClr val="FF0000"/>
              </a:buClr>
              <a:buFont typeface="Wingdings" panose="05000000000000000000" pitchFamily="2" charset="2"/>
              <a:buChar char="Ø"/>
            </a:pPr>
            <a:r>
              <a:rPr lang="el-GR" sz="1900" b="1" dirty="0">
                <a:solidFill>
                  <a:srgbClr val="002060"/>
                </a:solidFill>
                <a:latin typeface="Palatino Linotype" panose="02040502050505030304" pitchFamily="18" charset="0"/>
              </a:rPr>
              <a:t>Σαραπεία (σαραπίεια) ή σεραπεία: αντίστοιχα των Ασκληπιείων, πολλά στην ηπειρωτική, και τη νησιωτική Ελλάδα, ιδίως μετά τον 3</a:t>
            </a:r>
            <a:r>
              <a:rPr lang="el-GR" sz="1900" b="1" baseline="30000" dirty="0">
                <a:solidFill>
                  <a:srgbClr val="002060"/>
                </a:solidFill>
                <a:latin typeface="Palatino Linotype" panose="02040502050505030304" pitchFamily="18" charset="0"/>
              </a:rPr>
              <a:t>ο</a:t>
            </a:r>
            <a:r>
              <a:rPr lang="el-GR" sz="1900" b="1" dirty="0">
                <a:solidFill>
                  <a:srgbClr val="002060"/>
                </a:solidFill>
                <a:latin typeface="Palatino Linotype" panose="02040502050505030304" pitchFamily="18" charset="0"/>
              </a:rPr>
              <a:t> αιώνα</a:t>
            </a:r>
          </a:p>
        </p:txBody>
      </p:sp>
      <p:pic>
        <p:nvPicPr>
          <p:cNvPr id="3" name="Picture 2">
            <a:extLst>
              <a:ext uri="{FF2B5EF4-FFF2-40B4-BE49-F238E27FC236}">
                <a16:creationId xmlns:a16="http://schemas.microsoft.com/office/drawing/2014/main" xmlns="" id="{AD8192CB-9E09-4628-A327-A2CB712E12DF}"/>
              </a:ext>
            </a:extLst>
          </p:cNvPr>
          <p:cNvPicPr>
            <a:picLocks noChangeAspect="1"/>
          </p:cNvPicPr>
          <p:nvPr/>
        </p:nvPicPr>
        <p:blipFill>
          <a:blip r:embed="rId4" cstate="print"/>
          <a:stretch>
            <a:fillRect/>
          </a:stretch>
        </p:blipFill>
        <p:spPr>
          <a:xfrm>
            <a:off x="9306877" y="772780"/>
            <a:ext cx="2495482" cy="2422908"/>
          </a:xfrm>
          <a:prstGeom prst="rect">
            <a:avLst/>
          </a:prstGeom>
        </p:spPr>
      </p:pic>
      <p:pic>
        <p:nvPicPr>
          <p:cNvPr id="5" name="Picture 4">
            <a:extLst>
              <a:ext uri="{FF2B5EF4-FFF2-40B4-BE49-F238E27FC236}">
                <a16:creationId xmlns:a16="http://schemas.microsoft.com/office/drawing/2014/main" xmlns="" id="{DADE0E49-FB33-49D8-960E-869DA37E9498}"/>
              </a:ext>
            </a:extLst>
          </p:cNvPr>
          <p:cNvPicPr>
            <a:picLocks noChangeAspect="1"/>
          </p:cNvPicPr>
          <p:nvPr/>
        </p:nvPicPr>
        <p:blipFill>
          <a:blip r:embed="rId5" cstate="print"/>
          <a:stretch>
            <a:fillRect/>
          </a:stretch>
        </p:blipFill>
        <p:spPr>
          <a:xfrm>
            <a:off x="9288023" y="3429000"/>
            <a:ext cx="2514336" cy="2400315"/>
          </a:xfrm>
          <a:prstGeom prst="rect">
            <a:avLst/>
          </a:prstGeom>
        </p:spPr>
      </p:pic>
      <p:sp>
        <p:nvSpPr>
          <p:cNvPr id="14" name="Subtitle 2">
            <a:extLst>
              <a:ext uri="{FF2B5EF4-FFF2-40B4-BE49-F238E27FC236}">
                <a16:creationId xmlns:a16="http://schemas.microsoft.com/office/drawing/2014/main" xmlns="" id="{0FE28F49-6BF3-4FA2-9901-78909E97B413}"/>
              </a:ext>
            </a:extLst>
          </p:cNvPr>
          <p:cNvSpPr txBox="1">
            <a:spLocks/>
          </p:cNvSpPr>
          <p:nvPr/>
        </p:nvSpPr>
        <p:spPr>
          <a:xfrm>
            <a:off x="9341795" y="5829315"/>
            <a:ext cx="2582375" cy="3170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600" b="1" dirty="0">
                <a:solidFill>
                  <a:srgbClr val="002060"/>
                </a:solidFill>
                <a:latin typeface="Palatino Linotype" panose="02040502050505030304" pitchFamily="18" charset="0"/>
              </a:rPr>
              <a:t>Ίσις</a:t>
            </a:r>
            <a:endParaRPr lang="en-GB" sz="1600" b="1" dirty="0">
              <a:solidFill>
                <a:srgbClr val="002060"/>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2578D448-E8B9-4B0B-88F3-6B1D9AEEC1EC}"/>
              </a:ext>
            </a:extLst>
          </p:cNvPr>
          <p:cNvPicPr>
            <a:picLocks noChangeAspect="1"/>
          </p:cNvPicPr>
          <p:nvPr/>
        </p:nvPicPr>
        <p:blipFill>
          <a:blip r:embed="rId6" cstate="print"/>
          <a:stretch>
            <a:fillRect/>
          </a:stretch>
        </p:blipFill>
        <p:spPr>
          <a:xfrm>
            <a:off x="3572267" y="6110803"/>
            <a:ext cx="3733506" cy="747197"/>
          </a:xfrm>
          <a:prstGeom prst="rect">
            <a:avLst/>
          </a:prstGeom>
        </p:spPr>
      </p:pic>
    </p:spTree>
    <p:extLst>
      <p:ext uri="{BB962C8B-B14F-4D97-AF65-F5344CB8AC3E}">
        <p14:creationId xmlns:p14="http://schemas.microsoft.com/office/powerpoint/2010/main" xmlns="" val="15897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164B1527-D29B-4036-8499-210F2092C238}"/>
              </a:ext>
            </a:extLst>
          </p:cNvPr>
          <p:cNvSpPr/>
          <p:nvPr/>
        </p:nvSpPr>
        <p:spPr>
          <a:xfrm>
            <a:off x="329938" y="3136612"/>
            <a:ext cx="8465270" cy="584775"/>
          </a:xfrm>
          <a:prstGeom prst="rect">
            <a:avLst/>
          </a:prstGeom>
        </p:spPr>
        <p:txBody>
          <a:bodyPr wrap="square">
            <a:spAutoFit/>
          </a:bodyPr>
          <a:lstStyle/>
          <a:p>
            <a:r>
              <a:rPr lang="el-GR" sz="3200" b="1" dirty="0">
                <a:solidFill>
                  <a:srgbClr val="002060"/>
                </a:solidFill>
                <a:latin typeface="Palatino Linotype" panose="02040502050505030304" pitchFamily="18" charset="0"/>
              </a:rPr>
              <a:t>ΜΥΘΟΛΟΓΙΚΟΙ ΗΡΩΕΣ   ΚΑΙ    ΙΑΤΡΙΚΗ</a:t>
            </a:r>
            <a:endParaRPr lang="en-GB" sz="3200" b="1" dirty="0">
              <a:solidFill>
                <a:srgbClr val="002060"/>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E8EA117F-D5A6-482D-8CB6-FCE28F633DF0}"/>
              </a:ext>
            </a:extLst>
          </p:cNvPr>
          <p:cNvPicPr>
            <a:picLocks noChangeAspect="1"/>
          </p:cNvPicPr>
          <p:nvPr/>
        </p:nvPicPr>
        <p:blipFill>
          <a:blip r:embed="rId4" cstate="print"/>
          <a:stretch>
            <a:fillRect/>
          </a:stretch>
        </p:blipFill>
        <p:spPr>
          <a:xfrm>
            <a:off x="9270216" y="1874757"/>
            <a:ext cx="2510966" cy="2953241"/>
          </a:xfrm>
          <a:prstGeom prst="rect">
            <a:avLst/>
          </a:prstGeom>
        </p:spPr>
      </p:pic>
    </p:spTree>
    <p:extLst>
      <p:ext uri="{BB962C8B-B14F-4D97-AF65-F5344CB8AC3E}">
        <p14:creationId xmlns:p14="http://schemas.microsoft.com/office/powerpoint/2010/main" xmlns="" val="44032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303582" y="5564225"/>
            <a:ext cx="2582375" cy="510621"/>
          </a:xfrm>
        </p:spPr>
        <p:txBody>
          <a:bodyPr>
            <a:noAutofit/>
          </a:bodyPr>
          <a:lstStyle/>
          <a:p>
            <a:pPr algn="ctr"/>
            <a:r>
              <a:rPr lang="el-GR" sz="1600" b="1" dirty="0">
                <a:solidFill>
                  <a:srgbClr val="002060"/>
                </a:solidFill>
                <a:latin typeface="Palatino Linotype" panose="02040502050505030304" pitchFamily="18" charset="0"/>
              </a:rPr>
              <a:t>Ο Ηρακλής ή Αλκαίος ή Αλκείδης</a:t>
            </a:r>
            <a:endParaRPr lang="en-GB" sz="1600" b="1" dirty="0">
              <a:solidFill>
                <a:srgbClr val="002060"/>
              </a:solidFill>
              <a:latin typeface="Palatino Linotype" panose="02040502050505030304" pitchFamily="18" charset="0"/>
            </a:endParaRPr>
          </a:p>
        </p:txBody>
      </p:sp>
      <p:pic>
        <p:nvPicPr>
          <p:cNvPr id="2" name="Picture 1">
            <a:extLst>
              <a:ext uri="{FF2B5EF4-FFF2-40B4-BE49-F238E27FC236}">
                <a16:creationId xmlns:a16="http://schemas.microsoft.com/office/drawing/2014/main" xmlns="" id="{8EE28DA6-3D46-4666-8EA5-8C60CED9CFA5}"/>
              </a:ext>
            </a:extLst>
          </p:cNvPr>
          <p:cNvPicPr>
            <a:picLocks noChangeAspect="1"/>
          </p:cNvPicPr>
          <p:nvPr/>
        </p:nvPicPr>
        <p:blipFill>
          <a:blip r:embed="rId4" cstate="print"/>
          <a:stretch>
            <a:fillRect/>
          </a:stretch>
        </p:blipFill>
        <p:spPr>
          <a:xfrm>
            <a:off x="9303582" y="783153"/>
            <a:ext cx="2478843" cy="4760397"/>
          </a:xfrm>
          <a:prstGeom prst="rect">
            <a:avLst/>
          </a:prstGeom>
        </p:spPr>
      </p:pic>
      <p:sp>
        <p:nvSpPr>
          <p:cNvPr id="14" name="Rectangle 13">
            <a:extLst>
              <a:ext uri="{FF2B5EF4-FFF2-40B4-BE49-F238E27FC236}">
                <a16:creationId xmlns:a16="http://schemas.microsoft.com/office/drawing/2014/main" xmlns="" id="{34516108-9073-4CD8-9C30-A4D4ECA25772}"/>
              </a:ext>
            </a:extLst>
          </p:cNvPr>
          <p:cNvSpPr/>
          <p:nvPr/>
        </p:nvSpPr>
        <p:spPr>
          <a:xfrm>
            <a:off x="0" y="800139"/>
            <a:ext cx="9144000" cy="5632311"/>
          </a:xfrm>
          <a:prstGeom prst="rect">
            <a:avLst/>
          </a:prstGeom>
        </p:spPr>
        <p:txBody>
          <a:bodyPr wrap="square">
            <a:spAutoFit/>
          </a:bodyPr>
          <a:lstStyle/>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Αρχαίος μυθικός ήρωας, θεωρούμενος ως ο μέγιστος των Ελλήνων ηρώων</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Ανακάλυψε τις κατευναστικές και ανακουφιστικές ιδιότητες των θερμών λουτρών (</a:t>
            </a:r>
            <a:r>
              <a:rPr lang="el-GR" sz="2000" b="1" i="1" dirty="0">
                <a:solidFill>
                  <a:srgbClr val="002060"/>
                </a:solidFill>
                <a:latin typeface="Palatino Linotype" panose="02040502050505030304" pitchFamily="18" charset="0"/>
              </a:rPr>
              <a:t>ονομάσθηκαν Ηράκλεια</a:t>
            </a:r>
            <a:r>
              <a:rPr lang="el-GR" sz="2000" b="1" dirty="0">
                <a:solidFill>
                  <a:srgbClr val="002060"/>
                </a:solidFill>
                <a:latin typeface="Palatino Linotype" panose="02040502050505030304" pitchFamily="18" charset="0"/>
              </a:rPr>
              <a:t>)</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Ανακάλυψε τις δράσεις από διάφορα βότανα</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Ορισμένοι άθλοι του ήταν μια δευτερεύουσα ιαματική θεότητα, αφού είχαν υγειονομική  σκοπιμότητα</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Κάθαρση των στάβλων του Αυγεία, η δυσοσμία από τους οποίους εγκυμονούσε σοβαρότατους κινδύνους για την υγεία του πληθυσμού όχι μόνο της περιοχής, αλλά ολόκληρης της Πελοποννήσου</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Υγειονομικής σημασίας και ο άθλος με τις στυμφαλίδες όρνιθες. Τα χαλκόρραμφα, χαλκώνυχα, χαλκόφτερα και ανθρωποφάγα πουλιά θεωρούνταν δαίμονες του πυρετού και η εκδίωξή τους τον χαρακτηρίζει αυτοδικαίως ως θεότητα ιαματική. Ίσως αυτά τα κουνούπια του έλους της Στυμφαλίας να προκαλούσαν ελονοσία και τα οποία εκδίωξε, πιθανόν αποξηραίνοντας το έλος.</a:t>
            </a:r>
          </a:p>
          <a:p>
            <a:pPr marL="342900" indent="-342900">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ndParaRPr>
          </a:p>
        </p:txBody>
      </p:sp>
      <p:sp>
        <p:nvSpPr>
          <p:cNvPr id="17" name="Rectangle 16">
            <a:extLst>
              <a:ext uri="{FF2B5EF4-FFF2-40B4-BE49-F238E27FC236}">
                <a16:creationId xmlns:a16="http://schemas.microsoft.com/office/drawing/2014/main" xmlns="" id="{B6933493-C1EA-4D99-A1BE-C4B4CEE0F63C}"/>
              </a:ext>
            </a:extLst>
          </p:cNvPr>
          <p:cNvSpPr/>
          <p:nvPr/>
        </p:nvSpPr>
        <p:spPr>
          <a:xfrm>
            <a:off x="-85725" y="6093896"/>
            <a:ext cx="12344399" cy="646331"/>
          </a:xfrm>
          <a:prstGeom prst="rect">
            <a:avLst/>
          </a:prstGeom>
        </p:spPr>
        <p:txBody>
          <a:bodyPr wrap="square">
            <a:spAutoFit/>
          </a:bodyPr>
          <a:lstStyle/>
          <a:p>
            <a:pPr algn="just">
              <a:spcAft>
                <a:spcPts val="1000"/>
              </a:spcAft>
            </a:pPr>
            <a:r>
              <a:rPr lang="el-GR" sz="9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a:t>
            </a:r>
            <a:r>
              <a:rPr lang="el-GR" sz="900" b="1" i="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Τελέσας δὲ τοῦτον τὸν ἆθλον τὸν Ὀλυμπικὸν ἀγῶνα συνεστήσατο, κάλλιστον τῶν τόπων πρὸς τηλικαύτην πανήγυριν προκρίνας τὸ παρὰ τὸν Ἀλφειὸν ποταμὸν πεδίον, ἐν ᾧ τὸν ἀγῶνα τοῦτον τῷ Διὶ τῷ πατρίῳ καθιέρωσε. στεφανίτην δ´ αὐτὸν ἐποίησεν, ὅτι καὶ αὐτὸς εὐηργέτησε τὸ γένος τῶν ἀνθρώπων οὐδένα λαβὼν μισθόν. τὰ δ´ ἀθλήματα πάντα αὐτὸς ἀδηρίτως ἐνίκησε, μηδενὸς τολμήσαντος αὐτῷ συγκριθῆναι διὰ τὴν ὑπερβολὴν τῆς ἀρετῆς, καίπερ τῶν ἀθλημάτων ἐναντίων ἀλλήλοις ὄντων· τὸν γὰρ πύκτην ἢ παγκρατιαστὴν τοῦ σταδιέως δύσκολον περιγενέσθαι, καὶ πάλιν τὸν ἐν τοῖς κούφοις ἀθλήμασι πρωτεύοντα καταγωνίσασθαι τοὺς ἐν τοῖς βαρέσιν ὑπερέχοντας δυσχερὲς κατανοῆσαι. διόπερ εἰκότως ἐγένετο τιμιώτατος ἁπάντων τῶν ἀγώνων οὗτος, τὴν ἀρχὴν ἀπ´ ἀγαθοῦ λαβών</a:t>
            </a:r>
            <a:r>
              <a:rPr lang="el-GR" sz="9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 Διόδωρος Σικελιώτης [4,14]</a:t>
            </a:r>
            <a:endParaRPr lang="en-GB" sz="9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030435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164B1527-D29B-4036-8499-210F2092C238}"/>
              </a:ext>
            </a:extLst>
          </p:cNvPr>
          <p:cNvSpPr/>
          <p:nvPr/>
        </p:nvSpPr>
        <p:spPr>
          <a:xfrm>
            <a:off x="1621412" y="3105833"/>
            <a:ext cx="5674935" cy="646331"/>
          </a:xfrm>
          <a:prstGeom prst="rect">
            <a:avLst/>
          </a:prstGeom>
        </p:spPr>
        <p:txBody>
          <a:bodyPr wrap="square">
            <a:spAutoFit/>
          </a:bodyPr>
          <a:lstStyle/>
          <a:p>
            <a:r>
              <a:rPr lang="el-GR" sz="3600" b="1" dirty="0">
                <a:solidFill>
                  <a:srgbClr val="002060"/>
                </a:solidFill>
                <a:latin typeface="Palatino Linotype" panose="02040502050505030304" pitchFamily="18" charset="0"/>
              </a:rPr>
              <a:t>ΘΕΟΥΡΓΙΚΗ    ΙΑΤΡΙΚΗ</a:t>
            </a:r>
            <a:endParaRPr lang="en-GB" sz="3600" b="1" dirty="0">
              <a:solidFill>
                <a:srgbClr val="002060"/>
              </a:solidFill>
              <a:latin typeface="Palatino Linotype" panose="02040502050505030304" pitchFamily="18" charset="0"/>
            </a:endParaRPr>
          </a:p>
        </p:txBody>
      </p:sp>
      <p:pic>
        <p:nvPicPr>
          <p:cNvPr id="5" name="Picture 4">
            <a:extLst>
              <a:ext uri="{FF2B5EF4-FFF2-40B4-BE49-F238E27FC236}">
                <a16:creationId xmlns:a16="http://schemas.microsoft.com/office/drawing/2014/main" xmlns="" id="{D5C0A34A-8B5C-4753-9976-2A72459013C6}"/>
              </a:ext>
            </a:extLst>
          </p:cNvPr>
          <p:cNvPicPr>
            <a:picLocks noChangeAspect="1"/>
          </p:cNvPicPr>
          <p:nvPr/>
        </p:nvPicPr>
        <p:blipFill>
          <a:blip r:embed="rId4" cstate="print"/>
          <a:stretch>
            <a:fillRect/>
          </a:stretch>
        </p:blipFill>
        <p:spPr>
          <a:xfrm>
            <a:off x="9266548" y="1657348"/>
            <a:ext cx="2514634" cy="3543300"/>
          </a:xfrm>
          <a:prstGeom prst="rect">
            <a:avLst/>
          </a:prstGeom>
        </p:spPr>
      </p:pic>
    </p:spTree>
    <p:extLst>
      <p:ext uri="{BB962C8B-B14F-4D97-AF65-F5344CB8AC3E}">
        <p14:creationId xmlns:p14="http://schemas.microsoft.com/office/powerpoint/2010/main" xmlns="" val="3525732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90832" y="5617127"/>
            <a:ext cx="2582375" cy="457720"/>
          </a:xfrm>
        </p:spPr>
        <p:txBody>
          <a:bodyPr>
            <a:noAutofit/>
          </a:bodyPr>
          <a:lstStyle/>
          <a:p>
            <a:pPr algn="ctr"/>
            <a:r>
              <a:rPr lang="el-GR" sz="1600" b="1" dirty="0">
                <a:solidFill>
                  <a:srgbClr val="002060"/>
                </a:solidFill>
                <a:latin typeface="Palatino Linotype" panose="02040502050505030304" pitchFamily="18" charset="0"/>
              </a:rPr>
              <a:t>Ο Αχιλλεύς θνήσκων</a:t>
            </a:r>
            <a:endParaRPr lang="en-GB" sz="16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0" y="5155652"/>
            <a:ext cx="3067050" cy="713016"/>
          </a:xfrm>
          <a:prstGeom prst="rect">
            <a:avLst/>
          </a:prstGeom>
        </p:spPr>
        <p:txBody>
          <a:bodyPr wrap="square">
            <a:spAutoFit/>
          </a:bodyPr>
          <a:lstStyle/>
          <a:p>
            <a:pPr algn="ctr">
              <a:spcAft>
                <a:spcPts val="1000"/>
              </a:spcAft>
            </a:pPr>
            <a:r>
              <a:rPr lang="en-GB"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Achillea </a:t>
            </a:r>
            <a:r>
              <a:rPr lang="en-GB" b="1" i="1" dirty="0" err="1">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millefolium</a:t>
            </a: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a:t>
            </a:r>
          </a:p>
          <a:p>
            <a:pPr algn="ctr">
              <a:spcAft>
                <a:spcPts val="1000"/>
              </a:spcAft>
            </a:pPr>
            <a:r>
              <a:rPr lang="el-GR" sz="1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a:t>
            </a:r>
            <a:r>
              <a:rPr lang="el-GR" sz="1400"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Αχίλλεια η χιλιόφυλλος</a:t>
            </a:r>
            <a:r>
              <a:rPr lang="el-GR" sz="1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a:t>
            </a:r>
            <a:r>
              <a:rPr lang="en-GB" sz="1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L., 1753</a:t>
            </a:r>
            <a:endParaRPr lang="en-GB" sz="1400" dirty="0">
              <a:solidFill>
                <a:srgbClr val="00206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6D044BEF-2A82-46C3-9402-6FA8AA3E786E}"/>
              </a:ext>
            </a:extLst>
          </p:cNvPr>
          <p:cNvPicPr>
            <a:picLocks noChangeAspect="1"/>
          </p:cNvPicPr>
          <p:nvPr/>
        </p:nvPicPr>
        <p:blipFill>
          <a:blip r:embed="rId4" cstate="print"/>
          <a:stretch>
            <a:fillRect/>
          </a:stretch>
        </p:blipFill>
        <p:spPr>
          <a:xfrm>
            <a:off x="9290832" y="762477"/>
            <a:ext cx="2901167" cy="4704873"/>
          </a:xfrm>
          <a:prstGeom prst="rect">
            <a:avLst/>
          </a:prstGeom>
        </p:spPr>
      </p:pic>
      <p:sp>
        <p:nvSpPr>
          <p:cNvPr id="14" name="Rectangle 13">
            <a:extLst>
              <a:ext uri="{FF2B5EF4-FFF2-40B4-BE49-F238E27FC236}">
                <a16:creationId xmlns:a16="http://schemas.microsoft.com/office/drawing/2014/main" xmlns="" id="{02BFEEED-2928-412D-85E3-79CCEA77C9A1}"/>
              </a:ext>
            </a:extLst>
          </p:cNvPr>
          <p:cNvSpPr/>
          <p:nvPr/>
        </p:nvSpPr>
        <p:spPr>
          <a:xfrm>
            <a:off x="-1" y="858118"/>
            <a:ext cx="9144001" cy="1323439"/>
          </a:xfrm>
          <a:prstGeom prst="rect">
            <a:avLst/>
          </a:prstGeom>
        </p:spPr>
        <p:txBody>
          <a:bodyPr wrap="square">
            <a:spAutoFit/>
          </a:bodyPr>
          <a:lstStyle/>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Θεραπεύει τον Τήλεφο με δικής του ανακάλυψης βότανο</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Ενδέχεται όμως να τον θεράπευσε με την σκωρία της λόγχης του (πρώϊμη εφαρμογή της ομοιοπαθητικής;;;)</a:t>
            </a:r>
          </a:p>
          <a:p>
            <a:pPr marL="342900" indent="-342900">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ndParaRPr>
          </a:p>
        </p:txBody>
      </p:sp>
      <p:sp>
        <p:nvSpPr>
          <p:cNvPr id="17" name="Rectangle 16">
            <a:extLst>
              <a:ext uri="{FF2B5EF4-FFF2-40B4-BE49-F238E27FC236}">
                <a16:creationId xmlns:a16="http://schemas.microsoft.com/office/drawing/2014/main" xmlns="" id="{662C4937-68BC-4111-A201-ADAFEA7D3ECD}"/>
              </a:ext>
            </a:extLst>
          </p:cNvPr>
          <p:cNvSpPr/>
          <p:nvPr/>
        </p:nvSpPr>
        <p:spPr>
          <a:xfrm>
            <a:off x="3073675" y="1910838"/>
            <a:ext cx="3067050" cy="4093428"/>
          </a:xfrm>
          <a:prstGeom prst="rect">
            <a:avLst/>
          </a:prstGeom>
        </p:spPr>
        <p:txBody>
          <a:bodyPr wrap="square">
            <a:spAutoFit/>
          </a:bodyPr>
          <a:lstStyle/>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Αντισηπτικό</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Αντισπασμωδικό</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Στυπτικό</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Πικρό τονωτικό</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Εφιδρωτικό</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Υποτασικό</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Περιφερικό αγγειοδιασταλτικό</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Αντιπυρετικό</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Ήπιο διουρητικό και αντισηπτικό του ουροποιητικού</a:t>
            </a:r>
          </a:p>
          <a:p>
            <a:pPr>
              <a:buClr>
                <a:srgbClr val="FF0000"/>
              </a:buClr>
            </a:pPr>
            <a:endParaRPr lang="el-GR" sz="2000" b="1" dirty="0">
              <a:solidFill>
                <a:srgbClr val="002060"/>
              </a:solidFill>
              <a:latin typeface="Palatino Linotype" panose="02040502050505030304" pitchFamily="18" charset="0"/>
            </a:endParaRPr>
          </a:p>
        </p:txBody>
      </p:sp>
      <p:pic>
        <p:nvPicPr>
          <p:cNvPr id="8" name="Picture 7">
            <a:extLst>
              <a:ext uri="{FF2B5EF4-FFF2-40B4-BE49-F238E27FC236}">
                <a16:creationId xmlns:a16="http://schemas.microsoft.com/office/drawing/2014/main" xmlns="" id="{AC0C9564-DE2A-4C61-8B6F-64A162F90B8D}"/>
              </a:ext>
            </a:extLst>
          </p:cNvPr>
          <p:cNvPicPr>
            <a:picLocks noChangeAspect="1"/>
          </p:cNvPicPr>
          <p:nvPr/>
        </p:nvPicPr>
        <p:blipFill>
          <a:blip r:embed="rId5" cstate="print"/>
          <a:stretch>
            <a:fillRect/>
          </a:stretch>
        </p:blipFill>
        <p:spPr>
          <a:xfrm>
            <a:off x="6625" y="1910838"/>
            <a:ext cx="3060425" cy="3244813"/>
          </a:xfrm>
          <a:prstGeom prst="rect">
            <a:avLst/>
          </a:prstGeom>
        </p:spPr>
      </p:pic>
      <p:sp>
        <p:nvSpPr>
          <p:cNvPr id="19" name="Rectangle 18">
            <a:extLst>
              <a:ext uri="{FF2B5EF4-FFF2-40B4-BE49-F238E27FC236}">
                <a16:creationId xmlns:a16="http://schemas.microsoft.com/office/drawing/2014/main" xmlns="" id="{AAF100F8-E069-4540-B47A-9CD366C617D4}"/>
              </a:ext>
            </a:extLst>
          </p:cNvPr>
          <p:cNvSpPr/>
          <p:nvPr/>
        </p:nvSpPr>
        <p:spPr>
          <a:xfrm>
            <a:off x="5953125" y="1910837"/>
            <a:ext cx="3197499" cy="3170099"/>
          </a:xfrm>
          <a:prstGeom prst="rect">
            <a:avLst/>
          </a:prstGeom>
        </p:spPr>
        <p:txBody>
          <a:bodyPr wrap="square">
            <a:spAutoFit/>
          </a:bodyPr>
          <a:lstStyle/>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Σταματάει την εσωτερική αιμορραγία</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Εμμηναγωγό, τονωτικό της έμμηνου ρύσης</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Διεγερτικό της πέψης</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Αντιφλεγμονώδες</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Αντιισταμινικό</a:t>
            </a:r>
          </a:p>
        </p:txBody>
      </p:sp>
    </p:spTree>
    <p:extLst>
      <p:ext uri="{BB962C8B-B14F-4D97-AF65-F5344CB8AC3E}">
        <p14:creationId xmlns:p14="http://schemas.microsoft.com/office/powerpoint/2010/main" xmlns="" val="1291912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164B1527-D29B-4036-8499-210F2092C238}"/>
              </a:ext>
            </a:extLst>
          </p:cNvPr>
          <p:cNvSpPr/>
          <p:nvPr/>
        </p:nvSpPr>
        <p:spPr>
          <a:xfrm>
            <a:off x="1621412" y="3105833"/>
            <a:ext cx="5674935" cy="646331"/>
          </a:xfrm>
          <a:prstGeom prst="rect">
            <a:avLst/>
          </a:prstGeom>
        </p:spPr>
        <p:txBody>
          <a:bodyPr wrap="square">
            <a:spAutoFit/>
          </a:bodyPr>
          <a:lstStyle/>
          <a:p>
            <a:r>
              <a:rPr lang="el-GR" sz="3600" b="1" dirty="0">
                <a:solidFill>
                  <a:srgbClr val="002060"/>
                </a:solidFill>
                <a:latin typeface="Palatino Linotype" panose="02040502050505030304" pitchFamily="18" charset="0"/>
              </a:rPr>
              <a:t>ΜΑΝΤΙΚΗ    ΙΑΤΡΙΚΗ</a:t>
            </a:r>
            <a:endParaRPr lang="en-GB" sz="3600" b="1" dirty="0">
              <a:solidFill>
                <a:srgbClr val="002060"/>
              </a:solidFill>
              <a:latin typeface="Palatino Linotype" panose="02040502050505030304" pitchFamily="18" charset="0"/>
            </a:endParaRPr>
          </a:p>
        </p:txBody>
      </p:sp>
      <p:pic>
        <p:nvPicPr>
          <p:cNvPr id="5" name="Picture 4">
            <a:extLst>
              <a:ext uri="{FF2B5EF4-FFF2-40B4-BE49-F238E27FC236}">
                <a16:creationId xmlns:a16="http://schemas.microsoft.com/office/drawing/2014/main" xmlns="" id="{D5C0A34A-8B5C-4753-9976-2A72459013C6}"/>
              </a:ext>
            </a:extLst>
          </p:cNvPr>
          <p:cNvPicPr>
            <a:picLocks noChangeAspect="1"/>
          </p:cNvPicPr>
          <p:nvPr/>
        </p:nvPicPr>
        <p:blipFill>
          <a:blip r:embed="rId4" cstate="print"/>
          <a:stretch>
            <a:fillRect/>
          </a:stretch>
        </p:blipFill>
        <p:spPr>
          <a:xfrm>
            <a:off x="9266548" y="1657348"/>
            <a:ext cx="2514634" cy="3543300"/>
          </a:xfrm>
          <a:prstGeom prst="rect">
            <a:avLst/>
          </a:prstGeom>
        </p:spPr>
      </p:pic>
    </p:spTree>
    <p:extLst>
      <p:ext uri="{BB962C8B-B14F-4D97-AF65-F5344CB8AC3E}">
        <p14:creationId xmlns:p14="http://schemas.microsoft.com/office/powerpoint/2010/main" xmlns="" val="281780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83648" y="2548601"/>
            <a:ext cx="2641259" cy="1297536"/>
          </a:xfrm>
        </p:spPr>
        <p:txBody>
          <a:bodyPr>
            <a:noAutofit/>
          </a:bodyPr>
          <a:lstStyle/>
          <a:p>
            <a:r>
              <a:rPr lang="el-GR" sz="1600" b="1" dirty="0">
                <a:solidFill>
                  <a:srgbClr val="002060"/>
                </a:solidFill>
                <a:latin typeface="Palatino Linotype" panose="02040502050505030304" pitchFamily="18" charset="0"/>
              </a:rPr>
              <a:t>«...</a:t>
            </a:r>
            <a:r>
              <a:rPr lang="el-GR" sz="1600" b="1" i="1" dirty="0">
                <a:solidFill>
                  <a:srgbClr val="002060"/>
                </a:solidFill>
                <a:latin typeface="Palatino Linotype" panose="02040502050505030304" pitchFamily="18" charset="0"/>
              </a:rPr>
              <a:t>ἀλλ’ ὅτι ἃ θύει τὰ ἃ ἔθνη, δαιμονίοις θύει καὶ οὐ Θεῷ∙ οὐ θέλω δὲ ὑμᾶς κοινωνοὺς τῶν δαιμονίων γίνεσθαι</a:t>
            </a:r>
            <a:r>
              <a:rPr lang="el-GR" sz="1600" b="1" dirty="0">
                <a:solidFill>
                  <a:srgbClr val="002060"/>
                </a:solidFill>
                <a:latin typeface="Palatino Linotype" panose="02040502050505030304" pitchFamily="18" charset="0"/>
              </a:rPr>
              <a:t>...»</a:t>
            </a:r>
            <a:endParaRPr lang="en-GB" sz="16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34167" y="1211220"/>
            <a:ext cx="9007551" cy="4791055"/>
          </a:xfrm>
          <a:prstGeom prst="rect">
            <a:avLst/>
          </a:prstGeom>
        </p:spPr>
        <p:txBody>
          <a:bodyPr wrap="square">
            <a:spAutoFit/>
          </a:bodyPr>
          <a:lstStyle/>
          <a:p>
            <a:pPr marL="285750" indent="-285750" algn="just">
              <a:spcAft>
                <a:spcPts val="1000"/>
              </a:spcAft>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αρχαιότητα συνδεόταν η μαντική τέχνη με τη θεραπεία. Ιπποκράτους «Επιστολαί»: «</a:t>
            </a:r>
            <a:r>
              <a:rPr lang="el-GR" sz="1700"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ἰητρικὴ δὲ καὶ μαντικὴ καὶ πάνυ ξυγγενέες εἰσίν, ἐπεὶ καὶ τῶν δυοῖν τεχνέων πατὴρ εἷς Ἀπόλλων, ὁ καὶ πρόγονος ἡμέων, ἐούσας καὶ ἐσομένας νούσους προαγορεύων καὶ νοσέοντας καὶ νοσήσοντας ἰώμενος</a:t>
            </a:r>
            <a:r>
              <a:rPr lang="el-GR" sz="17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a:t>
            </a:r>
          </a:p>
          <a:p>
            <a:pPr marL="285750" indent="-285750" algn="just">
              <a:spcAft>
                <a:spcPts val="1000"/>
              </a:spcAft>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Η πρόβλεψη του μέλλοντος και σε κοινωνικό και σε ατομικό επίπεδο αποτελεί σε όλες της εποχές δελεαστικό ζητούμενο. Αξιοσημείωτη είναι και προκαλεί ίσως εντύπωση η πληθώρα μορφών μαντείας και μαγείας της εποχής: </a:t>
            </a:r>
            <a:r>
              <a:rPr lang="el-GR" sz="1700"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αστρολογία, αλεκτορομαντεία, αλευρομαντεία, βιβλιομαντεία, γεωμαντεία, εικονομαντεία, μαντική διαμέσου ήχων, κατοπτρομαντεία, κλήδονες, κληρομαντεία, κοσκινομαντεία, κριθομαντεία, λεκανομαντεία, νεκρομαντεία, νεφομαντεία, ονειρομαντεία, πυρομαντεία, ωμοπλατοσκοπία, οιωνοσκοπία κ.ά</a:t>
            </a:r>
            <a:r>
              <a:rPr lang="el-GR" sz="17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a:t>
            </a:r>
          </a:p>
          <a:p>
            <a:pPr marL="285750" indent="-285750" algn="just">
              <a:spcAft>
                <a:spcPts val="1000"/>
              </a:spcAft>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Ενώ στην αρχαιότητα διαχωριζόταν η μαγεία από τη μαντεία, με την εμφάνιση του Χριστιανισμού, ταυτίζεται η μαγεία με τη μαντεία, γιατί και οι δύο ασχολούνται με τους δαίμονες.</a:t>
            </a:r>
          </a:p>
          <a:p>
            <a:pPr marL="285750" indent="-285750" algn="just">
              <a:spcAft>
                <a:spcPts val="1000"/>
              </a:spcAft>
              <a:buClr>
                <a:srgbClr val="FF0000"/>
              </a:buClr>
              <a:buFont typeface="Wingdings" panose="05000000000000000000" pitchFamily="2" charset="2"/>
              <a:buChar char="Ø"/>
            </a:pPr>
            <a:endParaRPr lang="el-GR" sz="17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marL="285750" indent="-285750" algn="just">
              <a:spcAft>
                <a:spcPts val="1000"/>
              </a:spcAft>
              <a:buClr>
                <a:srgbClr val="FF0000"/>
              </a:buClr>
              <a:buFont typeface="Wingdings" panose="05000000000000000000" pitchFamily="2" charset="2"/>
              <a:buChar char="Ø"/>
            </a:pPr>
            <a:endParaRPr lang="el-GR" sz="17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164B1527-D29B-4036-8499-210F2092C238}"/>
              </a:ext>
            </a:extLst>
          </p:cNvPr>
          <p:cNvSpPr/>
          <p:nvPr/>
        </p:nvSpPr>
        <p:spPr>
          <a:xfrm>
            <a:off x="2497448" y="834265"/>
            <a:ext cx="3931632" cy="461665"/>
          </a:xfrm>
          <a:prstGeom prst="rect">
            <a:avLst/>
          </a:prstGeom>
        </p:spPr>
        <p:txBody>
          <a:bodyPr wrap="square">
            <a:spAutoFit/>
          </a:bodyPr>
          <a:lstStyle/>
          <a:p>
            <a:r>
              <a:rPr lang="el-GR" sz="2400" b="1" dirty="0">
                <a:solidFill>
                  <a:srgbClr val="002060"/>
                </a:solidFill>
                <a:latin typeface="Palatino Linotype" panose="02040502050505030304" pitchFamily="18" charset="0"/>
              </a:rPr>
              <a:t>ΜΑΝΤΙΚΗ    ΙΑΤΡΙΚΗ</a:t>
            </a:r>
            <a:endParaRPr lang="en-GB" sz="2400"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3968274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1" y="6135615"/>
            <a:ext cx="12192001" cy="651460"/>
          </a:xfrm>
          <a:prstGeom prst="rect">
            <a:avLst/>
          </a:prstGeom>
        </p:spPr>
        <p:txBody>
          <a:bodyPr wrap="square">
            <a:spAutoFit/>
          </a:bodyPr>
          <a:lstStyle/>
          <a:p>
            <a:pPr lvl="0" algn="ctr">
              <a:spcAft>
                <a:spcPts val="1000"/>
              </a:spcAft>
            </a:pPr>
            <a:r>
              <a:rPr lang="el-GR" sz="14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Οι χρησμοί που έδινε ο θεός μέσω της Πυθίας ήταν στίχοι ασαφείς και διφορούμενοι, με δυσκολία ορθής ερμηνεύονταν.</a:t>
            </a:r>
          </a:p>
          <a:p>
            <a:pPr lvl="0" algn="ctr">
              <a:spcAft>
                <a:spcPts val="1000"/>
              </a:spcAft>
            </a:pPr>
            <a:r>
              <a:rPr lang="el-GR" sz="14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Γι’ αυτό ο Απόλλων ονομάζονταν και Λοξίας, δηλαδή πλάγιος.</a:t>
            </a:r>
            <a:endParaRPr kumimoji="0" lang="en-GB" sz="1200" b="0" i="0" u="none" strike="noStrike" kern="1200" cap="none" spc="0" normalizeH="0" baseline="0" noProof="0" dirty="0">
              <a:ln>
                <a:noFill/>
              </a:ln>
              <a:solidFill>
                <a:srgbClr val="FFFF00"/>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2E892CBD-C6CD-4A76-AADF-374F775007ED}"/>
              </a:ext>
            </a:extLst>
          </p:cNvPr>
          <p:cNvPicPr>
            <a:picLocks noChangeAspect="1"/>
          </p:cNvPicPr>
          <p:nvPr/>
        </p:nvPicPr>
        <p:blipFill>
          <a:blip r:embed="rId4" cstate="print"/>
          <a:stretch>
            <a:fillRect/>
          </a:stretch>
        </p:blipFill>
        <p:spPr>
          <a:xfrm>
            <a:off x="9274032" y="762477"/>
            <a:ext cx="2917968" cy="2301234"/>
          </a:xfrm>
          <a:prstGeom prst="rect">
            <a:avLst/>
          </a:prstGeom>
        </p:spPr>
      </p:pic>
      <p:pic>
        <p:nvPicPr>
          <p:cNvPr id="3" name="Picture 2">
            <a:extLst>
              <a:ext uri="{FF2B5EF4-FFF2-40B4-BE49-F238E27FC236}">
                <a16:creationId xmlns:a16="http://schemas.microsoft.com/office/drawing/2014/main" xmlns="" id="{F9DC8DB5-AEBE-4B46-BBFB-89F6C554AA26}"/>
              </a:ext>
            </a:extLst>
          </p:cNvPr>
          <p:cNvPicPr>
            <a:picLocks noChangeAspect="1"/>
          </p:cNvPicPr>
          <p:nvPr/>
        </p:nvPicPr>
        <p:blipFill>
          <a:blip r:embed="rId5" cstate="print"/>
          <a:stretch>
            <a:fillRect/>
          </a:stretch>
        </p:blipFill>
        <p:spPr>
          <a:xfrm>
            <a:off x="9274032" y="3629146"/>
            <a:ext cx="2917968" cy="1857253"/>
          </a:xfrm>
          <a:prstGeom prst="rect">
            <a:avLst/>
          </a:prstGeom>
        </p:spPr>
      </p:pic>
      <p:sp>
        <p:nvSpPr>
          <p:cNvPr id="17" name="Rectangle 16">
            <a:extLst>
              <a:ext uri="{FF2B5EF4-FFF2-40B4-BE49-F238E27FC236}">
                <a16:creationId xmlns:a16="http://schemas.microsoft.com/office/drawing/2014/main" xmlns="" id="{0E6271F1-4484-42A7-A384-E4F46D1B505C}"/>
              </a:ext>
            </a:extLst>
          </p:cNvPr>
          <p:cNvSpPr/>
          <p:nvPr/>
        </p:nvSpPr>
        <p:spPr>
          <a:xfrm>
            <a:off x="9720678" y="2985767"/>
            <a:ext cx="1835674" cy="646331"/>
          </a:xfrm>
          <a:prstGeom prst="rect">
            <a:avLst/>
          </a:prstGeom>
        </p:spPr>
        <p:txBody>
          <a:bodyPr wrap="square">
            <a:spAutoFit/>
          </a:bodyPr>
          <a:lstStyle/>
          <a:p>
            <a:pPr marL="0" marR="0" lvl="0" indent="0" algn="ctr" defTabSz="914400" rtl="0" eaLnBrk="1" fontAlgn="auto" latinLnBrk="0" hangingPunct="1">
              <a:spcBef>
                <a:spcPts val="0"/>
              </a:spcBef>
              <a:spcAft>
                <a:spcPts val="1000"/>
              </a:spcAft>
              <a:buClrTx/>
              <a:buSzTx/>
              <a:buFontTx/>
              <a:buNone/>
              <a:tabLst/>
              <a:defRPr/>
            </a:pP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Calibri" panose="020F0502020204030204" pitchFamily="34" charset="0"/>
                <a:cs typeface="Times New Roman" panose="02020603050405020304" pitchFamily="18" charset="0"/>
              </a:rPr>
              <a:t>Το Μαντείο των Δελφών</a:t>
            </a:r>
            <a:endParaRPr kumimoji="0" lang="en-GB" sz="1600" b="0" i="0" u="none" strike="noStrike" kern="1200" cap="none" spc="0" normalizeH="0" baseline="0" noProof="0" dirty="0">
              <a:ln>
                <a:noFill/>
              </a:ln>
              <a:solidFill>
                <a:srgbClr val="002060"/>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AB3BBA89-95F1-4036-9830-98DDD0097FD0}"/>
              </a:ext>
            </a:extLst>
          </p:cNvPr>
          <p:cNvSpPr/>
          <p:nvPr/>
        </p:nvSpPr>
        <p:spPr>
          <a:xfrm>
            <a:off x="9351419" y="5428516"/>
            <a:ext cx="2574192" cy="646331"/>
          </a:xfrm>
          <a:prstGeom prst="rect">
            <a:avLst/>
          </a:prstGeom>
        </p:spPr>
        <p:txBody>
          <a:bodyPr wrap="square">
            <a:spAutoFit/>
          </a:bodyPr>
          <a:lstStyle/>
          <a:p>
            <a:pPr marL="0" marR="0" lvl="0" indent="0" algn="ctr" defTabSz="914400" rtl="0" eaLnBrk="1" fontAlgn="auto" latinLnBrk="0" hangingPunct="1">
              <a:spcBef>
                <a:spcPts val="0"/>
              </a:spcBef>
              <a:spcAft>
                <a:spcPts val="1000"/>
              </a:spcAft>
              <a:buClrTx/>
              <a:buSzTx/>
              <a:buFontTx/>
              <a:buNone/>
              <a:tabLst/>
              <a:defRPr/>
            </a:pPr>
            <a:r>
              <a:rPr kumimoji="0" lang="el-GR" b="1" i="0" u="none" strike="noStrike" kern="1200" cap="none" spc="0" normalizeH="0" baseline="0" noProof="0" dirty="0">
                <a:ln>
                  <a:noFill/>
                </a:ln>
                <a:solidFill>
                  <a:srgbClr val="002060"/>
                </a:solidFill>
                <a:effectLst/>
                <a:uLnTx/>
                <a:uFillTx/>
                <a:latin typeface="Palatino Linotype" panose="02040502050505030304" pitchFamily="18" charset="0"/>
                <a:ea typeface="Calibri" panose="020F0502020204030204" pitchFamily="34" charset="0"/>
                <a:cs typeface="Times New Roman" panose="02020603050405020304" pitchFamily="18" charset="0"/>
              </a:rPr>
              <a:t>Το Μαντείο του Δία στην Δωδώνη</a:t>
            </a:r>
            <a:endParaRPr kumimoji="0" lang="en-GB" sz="1600" b="0" i="0" u="none" strike="noStrike" kern="1200" cap="none" spc="0" normalizeH="0" baseline="0" noProof="0" dirty="0">
              <a:ln>
                <a:noFill/>
              </a:ln>
              <a:solidFill>
                <a:srgbClr val="002060"/>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98343C59-589E-4C85-8441-84213792BBC7}"/>
              </a:ext>
            </a:extLst>
          </p:cNvPr>
          <p:cNvSpPr/>
          <p:nvPr/>
        </p:nvSpPr>
        <p:spPr>
          <a:xfrm>
            <a:off x="-1" y="858118"/>
            <a:ext cx="9144001" cy="5355312"/>
          </a:xfrm>
          <a:prstGeom prst="rect">
            <a:avLst/>
          </a:prstGeom>
        </p:spPr>
        <p:txBody>
          <a:bodyPr wrap="square">
            <a:spAutoFit/>
          </a:bodyPr>
          <a:lstStyle/>
          <a:p>
            <a:pPr marL="342900" indent="-34290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Ο Κόροιβος επισκέφθηκε τους Δελφούς ζητώντας να τιμωρηθεί από το θεό για το φόνο της Ποινής, για να σταματήσει η επιδημία</a:t>
            </a:r>
          </a:p>
          <a:p>
            <a:pPr marL="342900" indent="-34290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Ο βασιλιάς της Ηλείας Ίφιτος συμβουλεύτηκε το δελφικό θεό όταν η Ελλάδα υπέφερε από εμφύλιο πόλεμο και λοιμώδη νόσο</a:t>
            </a:r>
          </a:p>
          <a:p>
            <a:pPr marL="342900" indent="-34290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Με δελφικό χρησμό, οι Κλεωναίοι μαστιζόμενοι από λοιμώδη νόσο, θυσίασαν ένα τράγο ενώ ανέτελλε ο ήλιος. Επειδή απαλλάχθηκαν, έστειλαν στον Απόλλωνα χάλκινο τράγο ως ανάθημα</a:t>
            </a:r>
          </a:p>
          <a:p>
            <a:pPr marL="342900" indent="-34290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Ο βασιλιάς των Λυδών Κροίσος προκειμένου να θεραπεύσει τον κωφάλαλο γιο του, ζήτησε χρησμό από τους Δελφούς</a:t>
            </a:r>
          </a:p>
          <a:p>
            <a:pPr marL="342900" indent="-34290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Οι τραυματισμένοι κατέφευγαν στην Πυθία για να τους δώσει τον κατάλληλο χρησμό που θα τους θεράπευε</a:t>
            </a:r>
          </a:p>
          <a:p>
            <a:pPr marL="342900" indent="-34290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Το Μαντείο του Δία στην Δωδώνη έδινε χρησμούς για θέματα υγείας και ατεκνίας</a:t>
            </a:r>
          </a:p>
          <a:p>
            <a:pPr marL="342900" indent="-342900">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rPr>
              <a:t>Διαχωρισμός μεταξύ των μαγικών και των μαντικών τεχνών (</a:t>
            </a:r>
            <a:r>
              <a:rPr lang="el-GR" b="1" i="1" dirty="0">
                <a:solidFill>
                  <a:srgbClr val="002060"/>
                </a:solidFill>
                <a:latin typeface="Palatino Linotype" panose="02040502050505030304" pitchFamily="18" charset="0"/>
              </a:rPr>
              <a:t>οιωνοσκοπία, υδρομαντεία, λεκανομαντεία, κτλ.</a:t>
            </a:r>
            <a:r>
              <a:rPr lang="el-GR" b="1" dirty="0">
                <a:solidFill>
                  <a:srgbClr val="002060"/>
                </a:solidFill>
                <a:latin typeface="Palatino Linotype" panose="02040502050505030304" pitchFamily="18" charset="0"/>
              </a:rPr>
              <a:t>). Οι μαγικές τέχνες δεν ήταν αποδεκτές από την επίσημη θρησκεία. Αντίθετα, η μαντεία ήταν ένας θεσμός επίσημα αναγνωρισμένος, αφού μέσω των τελετουργιών της αποσκοπούσε να επικοινωνήσει με μία ανώτερη θεότητα, και όχι με κάποιον κατώτερο δαίμονα.</a:t>
            </a:r>
          </a:p>
        </p:txBody>
      </p:sp>
    </p:spTree>
    <p:extLst>
      <p:ext uri="{BB962C8B-B14F-4D97-AF65-F5344CB8AC3E}">
        <p14:creationId xmlns:p14="http://schemas.microsoft.com/office/powerpoint/2010/main" xmlns="" val="809536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47707" y="5768673"/>
            <a:ext cx="2582375" cy="2032314"/>
          </a:xfrm>
        </p:spPr>
        <p:txBody>
          <a:bodyPr>
            <a:noAutofit/>
          </a:bodyPr>
          <a:lstStyle/>
          <a:p>
            <a:pPr algn="ctr"/>
            <a:r>
              <a:rPr lang="el-GR" sz="1600" b="1" dirty="0">
                <a:solidFill>
                  <a:srgbClr val="002060"/>
                </a:solidFill>
                <a:latin typeface="Palatino Linotype" panose="02040502050505030304" pitchFamily="18" charset="0"/>
              </a:rPr>
              <a:t>ΤΡΟΦΩΝΙΟΣ</a:t>
            </a:r>
            <a:endParaRPr lang="en-GB" sz="16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210756" y="6079188"/>
            <a:ext cx="4660208" cy="705642"/>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1000"/>
              </a:spcAft>
              <a:buClrTx/>
              <a:buSzTx/>
              <a:buFontTx/>
              <a:buNone/>
              <a:tabLst/>
              <a:defRPr/>
            </a:pPr>
            <a:r>
              <a:rPr kumimoji="0" lang="el-GR" sz="1400" b="1" i="0" u="none" strike="noStrike" kern="1200" cap="none" spc="0" normalizeH="0" baseline="0" noProof="0" dirty="0">
                <a:ln>
                  <a:noFill/>
                </a:ln>
                <a:solidFill>
                  <a:srgbClr val="FFFF00"/>
                </a:solidFill>
                <a:effectLst/>
                <a:uLnTx/>
                <a:uFillTx/>
                <a:latin typeface="Palatino Linotype" panose="02040502050505030304" pitchFamily="18" charset="0"/>
                <a:ea typeface="Calibri" panose="020F0502020204030204" pitchFamily="34" charset="0"/>
                <a:cs typeface="Times New Roman" panose="02020603050405020304" pitchFamily="18" charset="0"/>
              </a:rPr>
              <a:t>Μαρμάρινο ανάγλυφο άρμα από το ιερό του Αμφιάρειου στον Ωρωπό (4</a:t>
            </a:r>
            <a:r>
              <a:rPr kumimoji="0" lang="el-GR" sz="1400" b="1" i="0" u="none" strike="noStrike" kern="1200" cap="none" spc="0" normalizeH="0" baseline="30000" noProof="0" dirty="0">
                <a:ln>
                  <a:noFill/>
                </a:ln>
                <a:solidFill>
                  <a:srgbClr val="FFFF00"/>
                </a:solidFill>
                <a:effectLst/>
                <a:uLnTx/>
                <a:uFillTx/>
                <a:latin typeface="Palatino Linotype" panose="02040502050505030304" pitchFamily="18" charset="0"/>
                <a:ea typeface="Calibri" panose="020F0502020204030204" pitchFamily="34" charset="0"/>
                <a:cs typeface="Times New Roman" panose="02020603050405020304" pitchFamily="18" charset="0"/>
              </a:rPr>
              <a:t>ος</a:t>
            </a:r>
            <a:r>
              <a:rPr kumimoji="0" lang="el-GR" sz="1400" b="1" i="0" u="none" strike="noStrike" kern="1200" cap="none" spc="0" normalizeH="0" baseline="0" noProof="0" dirty="0">
                <a:ln>
                  <a:noFill/>
                </a:ln>
                <a:solidFill>
                  <a:srgbClr val="FFFF00"/>
                </a:solidFill>
                <a:effectLst/>
                <a:uLnTx/>
                <a:uFillTx/>
                <a:latin typeface="Palatino Linotype" panose="02040502050505030304" pitchFamily="18" charset="0"/>
                <a:ea typeface="Calibri" panose="020F0502020204030204" pitchFamily="34" charset="0"/>
                <a:cs typeface="Times New Roman" panose="02020603050405020304" pitchFamily="18" charset="0"/>
              </a:rPr>
              <a:t> αι. π.Χ.)</a:t>
            </a:r>
            <a:endParaRPr kumimoji="0" lang="en-GB" sz="1200" b="0" i="0" u="none" strike="noStrike" kern="1200" cap="none" spc="0" normalizeH="0" baseline="0" noProof="0" dirty="0">
              <a:ln>
                <a:noFill/>
              </a:ln>
              <a:solidFill>
                <a:srgbClr val="FFFF00"/>
              </a:solidFill>
              <a:effectLst/>
              <a:uLnTx/>
              <a:uFillTx/>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4E78D772-4DD5-41A2-8EE2-B6EF3528A2EC}"/>
              </a:ext>
            </a:extLst>
          </p:cNvPr>
          <p:cNvSpPr/>
          <p:nvPr/>
        </p:nvSpPr>
        <p:spPr>
          <a:xfrm>
            <a:off x="56381" y="762477"/>
            <a:ext cx="9114336" cy="48013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ΑΜΦΙΑΡΑΟΣ</a:t>
            </a:r>
            <a:endParaRPr kumimoji="0" lang="el-GR" sz="1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Ο Αμφιάραος ήταν μυθικός χρησμοδότης ήρωας, μάντης των ονείρων και λατρεύτηκε και ως ιατρός.</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Το σημαντικότερο ιερό του Αμφιαράου βρισκόταν στην περιοχή του Ωρωπού.</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Ο βωμός στο ναό του διαιρούνταν σε πέντε μέρη, και το καθένα ήταν αφιερωμένο σε θεότητες, σε ήρωες και συζύγους ηρώων, σε νύμφες και ποτάμιες θεότητες.</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Στο ιερό του πραγματοποιούνταν επίσης εγκοιμήσεις και πριν την εγκοίμηση ο ασθενής υποβαλλόταν σε καθαρμό.</a:t>
            </a:r>
            <a:endParaRPr kumimoji="0" lang="el-GR" sz="1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ΤΡΟΦΩΝΙΟΣ</a:t>
            </a:r>
            <a:endParaRPr kumimoji="0" lang="el-GR" sz="2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Σημαντικός μάντης, ήρωας-θεραπευτής με λατρεία στην Λειβαδιά.</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Ήταν ένας αρχαίος θεός που είχε εκπέσει στην τάξη των ηρώων.</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Το μαντείο του ήταν μία βαθιά χαράδρα στην πλαγιά του βουνού. (</a:t>
            </a:r>
            <a:r>
              <a:rPr kumimoji="0" lang="el-GR" sz="1700" b="1" i="1"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οι μαντικές σπηλιές ήταν στην πραγματικότητα είσοδοι στον κόσμο των ψυχών</a:t>
            </a: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a:t>
            </a:r>
          </a:p>
          <a:p>
            <a:pPr marL="285750" marR="0" lvl="0" indent="-285750" algn="l" defTabSz="914400" rtl="0" eaLnBrk="1" fontAlgn="auto" latinLnBrk="0" hangingPunct="1">
              <a:lnSpc>
                <a:spcPct val="100000"/>
              </a:lnSpc>
              <a:spcBef>
                <a:spcPts val="0"/>
              </a:spcBef>
              <a:spcAft>
                <a:spcPts val="0"/>
              </a:spcAft>
              <a:buClr>
                <a:srgbClr val="FF0000"/>
              </a:buClr>
              <a:buSzTx/>
              <a:buFont typeface="Wingdings" panose="05000000000000000000" pitchFamily="2" charset="2"/>
              <a:buChar char="Ø"/>
              <a:tabLst/>
              <a:defRPr/>
            </a:pPr>
            <a:r>
              <a:rPr kumimoji="0" lang="el-GR" sz="17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Ο ικέτης του Τροφωνίου έπρεπε να κατέβει στα έγκατα της γης για να συναντηθεί εκεί με το θεό.</a:t>
            </a:r>
          </a:p>
        </p:txBody>
      </p:sp>
      <p:pic>
        <p:nvPicPr>
          <p:cNvPr id="3" name="Picture 2">
            <a:extLst>
              <a:ext uri="{FF2B5EF4-FFF2-40B4-BE49-F238E27FC236}">
                <a16:creationId xmlns:a16="http://schemas.microsoft.com/office/drawing/2014/main" xmlns="" id="{2D732481-475E-4104-B2B2-CF250BC91F59}"/>
              </a:ext>
            </a:extLst>
          </p:cNvPr>
          <p:cNvPicPr>
            <a:picLocks noChangeAspect="1"/>
          </p:cNvPicPr>
          <p:nvPr/>
        </p:nvPicPr>
        <p:blipFill>
          <a:blip r:embed="rId4" cstate="print"/>
          <a:stretch>
            <a:fillRect/>
          </a:stretch>
        </p:blipFill>
        <p:spPr>
          <a:xfrm>
            <a:off x="9278120" y="762477"/>
            <a:ext cx="2505385" cy="2395502"/>
          </a:xfrm>
          <a:prstGeom prst="rect">
            <a:avLst/>
          </a:prstGeom>
        </p:spPr>
      </p:pic>
      <p:pic>
        <p:nvPicPr>
          <p:cNvPr id="5" name="Picture 4">
            <a:extLst>
              <a:ext uri="{FF2B5EF4-FFF2-40B4-BE49-F238E27FC236}">
                <a16:creationId xmlns:a16="http://schemas.microsoft.com/office/drawing/2014/main" xmlns="" id="{B1D67369-7D39-4E7A-9E02-F69332352BD4}"/>
              </a:ext>
            </a:extLst>
          </p:cNvPr>
          <p:cNvPicPr>
            <a:picLocks noChangeAspect="1"/>
          </p:cNvPicPr>
          <p:nvPr/>
        </p:nvPicPr>
        <p:blipFill>
          <a:blip r:embed="rId5" cstate="print"/>
          <a:stretch>
            <a:fillRect/>
          </a:stretch>
        </p:blipFill>
        <p:spPr>
          <a:xfrm>
            <a:off x="9278120" y="3429000"/>
            <a:ext cx="2505385" cy="2339673"/>
          </a:xfrm>
          <a:prstGeom prst="rect">
            <a:avLst/>
          </a:prstGeom>
        </p:spPr>
      </p:pic>
      <p:sp>
        <p:nvSpPr>
          <p:cNvPr id="14" name="Subtitle 2">
            <a:extLst>
              <a:ext uri="{FF2B5EF4-FFF2-40B4-BE49-F238E27FC236}">
                <a16:creationId xmlns:a16="http://schemas.microsoft.com/office/drawing/2014/main" xmlns="" id="{FF4C322C-A5A5-4495-A4E2-34E2CAA4E3D1}"/>
              </a:ext>
            </a:extLst>
          </p:cNvPr>
          <p:cNvSpPr txBox="1">
            <a:spLocks/>
          </p:cNvSpPr>
          <p:nvPr/>
        </p:nvSpPr>
        <p:spPr>
          <a:xfrm>
            <a:off x="9278120" y="3157979"/>
            <a:ext cx="2582375" cy="203231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l-GR" sz="16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ΑΜΦΙΑΡΑΟΣ</a:t>
            </a:r>
            <a:endParaRPr kumimoji="0" lang="en-GB" sz="16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p:txBody>
      </p:sp>
      <p:pic>
        <p:nvPicPr>
          <p:cNvPr id="6" name="Picture 5">
            <a:extLst>
              <a:ext uri="{FF2B5EF4-FFF2-40B4-BE49-F238E27FC236}">
                <a16:creationId xmlns:a16="http://schemas.microsoft.com/office/drawing/2014/main" xmlns="" id="{458D2811-3426-4E7D-B3AB-C357A9BD1352}"/>
              </a:ext>
            </a:extLst>
          </p:cNvPr>
          <p:cNvPicPr>
            <a:picLocks noChangeAspect="1"/>
          </p:cNvPicPr>
          <p:nvPr/>
        </p:nvPicPr>
        <p:blipFill>
          <a:blip r:embed="rId6" cstate="print"/>
          <a:stretch>
            <a:fillRect/>
          </a:stretch>
        </p:blipFill>
        <p:spPr>
          <a:xfrm>
            <a:off x="4184702" y="5373278"/>
            <a:ext cx="4286250" cy="1484722"/>
          </a:xfrm>
          <a:prstGeom prst="rect">
            <a:avLst/>
          </a:prstGeom>
        </p:spPr>
      </p:pic>
    </p:spTree>
    <p:extLst>
      <p:ext uri="{BB962C8B-B14F-4D97-AF65-F5344CB8AC3E}">
        <p14:creationId xmlns:p14="http://schemas.microsoft.com/office/powerpoint/2010/main" xmlns="" val="3042052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290541" y="1895787"/>
            <a:ext cx="8618904" cy="3359766"/>
          </a:xfrm>
          <a:prstGeom prst="rect">
            <a:avLst/>
          </a:prstGeom>
        </p:spPr>
        <p:txBody>
          <a:bodyPr wrap="square">
            <a:spAutoFit/>
          </a:bodyPr>
          <a:lstStyle/>
          <a:p>
            <a:pPr algn="just">
              <a:lnSpc>
                <a:spcPct val="150000"/>
              </a:lnSpc>
              <a:spcAft>
                <a:spcPts val="1000"/>
              </a:spcAft>
              <a:buClr>
                <a:srgbClr val="FF0000"/>
              </a:buClr>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Ο όρος «</a:t>
            </a:r>
            <a:r>
              <a:rPr lang="el-GR" sz="2400" b="1" u="sng"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μαγευτική θεραπευτική</a:t>
            </a: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αφορά την ίαση μέσω μαγικών μεθόδων και μαγικών τελετουργιών, οι οποίες στην αρχαιότητα, αλλά και μετέπειτα στόχευαν στην υποταγή του θείου θελήματος στο ανθρώπινο, ενώ στον χριστιανισμό χαρακτηρίζονταν ως έργα δαιμονικής πλάνης.</a:t>
            </a:r>
          </a:p>
        </p:txBody>
      </p:sp>
      <p:sp>
        <p:nvSpPr>
          <p:cNvPr id="2" name="Rectangle 1">
            <a:extLst>
              <a:ext uri="{FF2B5EF4-FFF2-40B4-BE49-F238E27FC236}">
                <a16:creationId xmlns:a16="http://schemas.microsoft.com/office/drawing/2014/main" xmlns="" id="{164B1527-D29B-4036-8499-210F2092C238}"/>
              </a:ext>
            </a:extLst>
          </p:cNvPr>
          <p:cNvSpPr/>
          <p:nvPr/>
        </p:nvSpPr>
        <p:spPr>
          <a:xfrm>
            <a:off x="2497448" y="1103705"/>
            <a:ext cx="3931632" cy="461665"/>
          </a:xfrm>
          <a:prstGeom prst="rect">
            <a:avLst/>
          </a:prstGeom>
        </p:spPr>
        <p:txBody>
          <a:bodyPr wrap="square">
            <a:spAutoFit/>
          </a:bodyPr>
          <a:lstStyle/>
          <a:p>
            <a:r>
              <a:rPr lang="el-GR" sz="2400" b="1" dirty="0">
                <a:solidFill>
                  <a:srgbClr val="002060"/>
                </a:solidFill>
                <a:latin typeface="Palatino Linotype" panose="02040502050505030304" pitchFamily="18" charset="0"/>
              </a:rPr>
              <a:t>ΜΑΓΕΥΤΙΚΗ    ΙΑΤΡΙΚΗ</a:t>
            </a:r>
            <a:endParaRPr lang="en-GB" sz="2400" b="1" dirty="0">
              <a:solidFill>
                <a:srgbClr val="002060"/>
              </a:solidFill>
              <a:latin typeface="Palatino Linotype" panose="02040502050505030304" pitchFamily="18" charset="0"/>
            </a:endParaRPr>
          </a:p>
        </p:txBody>
      </p:sp>
      <p:pic>
        <p:nvPicPr>
          <p:cNvPr id="5" name="Picture 4">
            <a:extLst>
              <a:ext uri="{FF2B5EF4-FFF2-40B4-BE49-F238E27FC236}">
                <a16:creationId xmlns:a16="http://schemas.microsoft.com/office/drawing/2014/main" xmlns="" id="{21A347C1-1D6A-4CC0-95A3-CEC7D678FFF2}"/>
              </a:ext>
            </a:extLst>
          </p:cNvPr>
          <p:cNvPicPr>
            <a:picLocks noChangeAspect="1"/>
          </p:cNvPicPr>
          <p:nvPr/>
        </p:nvPicPr>
        <p:blipFill>
          <a:blip r:embed="rId4" cstate="print"/>
          <a:stretch>
            <a:fillRect/>
          </a:stretch>
        </p:blipFill>
        <p:spPr>
          <a:xfrm>
            <a:off x="9262021" y="2299311"/>
            <a:ext cx="2519161" cy="1895617"/>
          </a:xfrm>
          <a:prstGeom prst="rect">
            <a:avLst/>
          </a:prstGeom>
        </p:spPr>
      </p:pic>
    </p:spTree>
    <p:extLst>
      <p:ext uri="{BB962C8B-B14F-4D97-AF65-F5344CB8AC3E}">
        <p14:creationId xmlns:p14="http://schemas.microsoft.com/office/powerpoint/2010/main" xmlns="" val="3733952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164B1527-D29B-4036-8499-210F2092C238}"/>
              </a:ext>
            </a:extLst>
          </p:cNvPr>
          <p:cNvSpPr/>
          <p:nvPr/>
        </p:nvSpPr>
        <p:spPr>
          <a:xfrm>
            <a:off x="650450" y="2910369"/>
            <a:ext cx="8465270" cy="584775"/>
          </a:xfrm>
          <a:prstGeom prst="rect">
            <a:avLst/>
          </a:prstGeom>
        </p:spPr>
        <p:txBody>
          <a:bodyPr wrap="square">
            <a:spAutoFit/>
          </a:bodyPr>
          <a:lstStyle/>
          <a:p>
            <a:r>
              <a:rPr lang="el-GR" sz="3200" b="1" dirty="0">
                <a:solidFill>
                  <a:srgbClr val="002060"/>
                </a:solidFill>
                <a:latin typeface="Palatino Linotype" panose="02040502050505030304" pitchFamily="18" charset="0"/>
              </a:rPr>
              <a:t>ΘΕΟΥΡΓΙΚΗ  ΙΑΤΡΙΚΗ ΑΛΛΩΝ ΛΑΩΝ</a:t>
            </a:r>
            <a:endParaRPr lang="en-GB" sz="32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7C45B7D9-037D-4477-B054-AFD5621674CD}"/>
              </a:ext>
            </a:extLst>
          </p:cNvPr>
          <p:cNvPicPr>
            <a:picLocks noChangeAspect="1"/>
          </p:cNvPicPr>
          <p:nvPr/>
        </p:nvPicPr>
        <p:blipFill>
          <a:blip r:embed="rId4" cstate="print"/>
          <a:stretch>
            <a:fillRect/>
          </a:stretch>
        </p:blipFill>
        <p:spPr>
          <a:xfrm>
            <a:off x="9284136" y="890881"/>
            <a:ext cx="2497046" cy="2724358"/>
          </a:xfrm>
          <a:prstGeom prst="rect">
            <a:avLst/>
          </a:prstGeom>
        </p:spPr>
      </p:pic>
      <p:pic>
        <p:nvPicPr>
          <p:cNvPr id="4" name="Picture 3">
            <a:extLst>
              <a:ext uri="{FF2B5EF4-FFF2-40B4-BE49-F238E27FC236}">
                <a16:creationId xmlns:a16="http://schemas.microsoft.com/office/drawing/2014/main" xmlns="" id="{0FA14778-C80C-4800-8F16-692CFCA245C4}"/>
              </a:ext>
            </a:extLst>
          </p:cNvPr>
          <p:cNvPicPr>
            <a:picLocks noChangeAspect="1"/>
          </p:cNvPicPr>
          <p:nvPr/>
        </p:nvPicPr>
        <p:blipFill>
          <a:blip r:embed="rId5" cstate="print"/>
          <a:stretch>
            <a:fillRect/>
          </a:stretch>
        </p:blipFill>
        <p:spPr>
          <a:xfrm>
            <a:off x="9274709" y="3615239"/>
            <a:ext cx="2497046" cy="2480280"/>
          </a:xfrm>
          <a:prstGeom prst="rect">
            <a:avLst/>
          </a:prstGeom>
        </p:spPr>
      </p:pic>
    </p:spTree>
    <p:extLst>
      <p:ext uri="{BB962C8B-B14F-4D97-AF65-F5344CB8AC3E}">
        <p14:creationId xmlns:p14="http://schemas.microsoft.com/office/powerpoint/2010/main" xmlns="" val="3282748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F29A3693-C700-4A26-BE94-15EAE282BE01}"/>
              </a:ext>
            </a:extLst>
          </p:cNvPr>
          <p:cNvSpPr/>
          <p:nvPr/>
        </p:nvSpPr>
        <p:spPr>
          <a:xfrm>
            <a:off x="0" y="1436158"/>
            <a:ext cx="9166213" cy="3170099"/>
          </a:xfrm>
          <a:prstGeom prst="rect">
            <a:avLst/>
          </a:prstGeom>
        </p:spPr>
        <p:txBody>
          <a:bodyPr wrap="square">
            <a:spAutoFit/>
          </a:bodyPr>
          <a:lstStyle/>
          <a:p>
            <a:pPr marL="285750" indent="-28575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Η ίδια αντίληψη για τις ασθένειες ως τιμωρία των θεών επικρατούσε και σε άλλους λαούς. ‘Οταν Σκύθες στρατιώτες σύλησαν το λατρευτικό κέντρο της Ουρανίας Αφροδίτης (Ασκαλώνα της Συρίας), εκείνη τιμώρησε αυτούς και τους απογόνους τους με τη «</a:t>
            </a:r>
            <a:r>
              <a:rPr lang="el-GR" sz="2000" b="1" i="1" dirty="0">
                <a:solidFill>
                  <a:srgbClr val="002060"/>
                </a:solidFill>
                <a:latin typeface="Palatino Linotype" panose="02040502050505030304" pitchFamily="18" charset="0"/>
              </a:rPr>
              <a:t>θήλεαν νοῦσον</a:t>
            </a:r>
            <a:r>
              <a:rPr lang="el-GR" sz="2000" b="1" dirty="0">
                <a:solidFill>
                  <a:srgbClr val="002060"/>
                </a:solidFill>
                <a:latin typeface="Palatino Linotype" panose="02040502050505030304" pitchFamily="18" charset="0"/>
              </a:rPr>
              <a:t>» </a:t>
            </a:r>
          </a:p>
          <a:p>
            <a:pPr>
              <a:buClr>
                <a:srgbClr val="FF0000"/>
              </a:buClr>
            </a:pPr>
            <a:endParaRPr lang="el-GR" sz="2000" b="1" dirty="0">
              <a:solidFill>
                <a:srgbClr val="002060"/>
              </a:solidFill>
              <a:latin typeface="Palatino Linotype" panose="02040502050505030304" pitchFamily="18" charset="0"/>
            </a:endParaRPr>
          </a:p>
          <a:p>
            <a:pPr>
              <a:buClr>
                <a:srgbClr val="FF0000"/>
              </a:buClr>
            </a:pPr>
            <a:endParaRPr lang="el-GR" sz="2000" b="1" dirty="0">
              <a:solidFill>
                <a:srgbClr val="002060"/>
              </a:solidFill>
              <a:latin typeface="Palatino Linotype" panose="02040502050505030304" pitchFamily="18" charset="0"/>
            </a:endParaRPr>
          </a:p>
          <a:p>
            <a:pPr marL="285750" indent="-28575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Ο βασιλιάς των Περσών Καμβύσης κυριεύεται από μανία ως τιμωρία από τους θεούς, ύστερα από ανίερη πράξη, συγκεκριμένα τραυμάτισε τον Άπη, ενός ευνοούμενου κάποιου Αιγύπτιου θεού.</a:t>
            </a:r>
            <a:endParaRPr lang="en-GB" sz="2000" b="1" dirty="0">
              <a:solidFill>
                <a:srgbClr val="002060"/>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23E8293F-9970-452A-9A5B-E8D6019175B7}"/>
              </a:ext>
            </a:extLst>
          </p:cNvPr>
          <p:cNvPicPr>
            <a:picLocks noChangeAspect="1"/>
          </p:cNvPicPr>
          <p:nvPr/>
        </p:nvPicPr>
        <p:blipFill>
          <a:blip r:embed="rId4" cstate="print"/>
          <a:stretch>
            <a:fillRect/>
          </a:stretch>
        </p:blipFill>
        <p:spPr>
          <a:xfrm>
            <a:off x="9266548" y="1246695"/>
            <a:ext cx="2514634" cy="4409387"/>
          </a:xfrm>
          <a:prstGeom prst="rect">
            <a:avLst/>
          </a:prstGeom>
        </p:spPr>
      </p:pic>
      <p:sp>
        <p:nvSpPr>
          <p:cNvPr id="13" name="Rectangle 12">
            <a:extLst>
              <a:ext uri="{FF2B5EF4-FFF2-40B4-BE49-F238E27FC236}">
                <a16:creationId xmlns:a16="http://schemas.microsoft.com/office/drawing/2014/main" xmlns="" id="{697F2B53-8E1E-4362-A3EC-D7DD7444F45E}"/>
              </a:ext>
            </a:extLst>
          </p:cNvPr>
          <p:cNvSpPr/>
          <p:nvPr/>
        </p:nvSpPr>
        <p:spPr>
          <a:xfrm>
            <a:off x="1404877" y="843093"/>
            <a:ext cx="6692748" cy="461665"/>
          </a:xfrm>
          <a:prstGeom prst="rect">
            <a:avLst/>
          </a:prstGeom>
        </p:spPr>
        <p:txBody>
          <a:bodyPr wrap="square">
            <a:spAutoFit/>
          </a:bodyPr>
          <a:lstStyle/>
          <a:p>
            <a:r>
              <a:rPr lang="el-GR" sz="2400" b="1" dirty="0">
                <a:solidFill>
                  <a:srgbClr val="002060"/>
                </a:solidFill>
                <a:latin typeface="Palatino Linotype" panose="02040502050505030304" pitchFamily="18" charset="0"/>
              </a:rPr>
              <a:t>ΘΕΟΥΡΓΙΚΗ    ΙΑΤΡΙΚΗ   ΑΛΛΩΝ   ΛΑΩΝ</a:t>
            </a:r>
            <a:endParaRPr lang="en-GB" sz="2400"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1553260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F29A3693-C700-4A26-BE94-15EAE282BE01}"/>
              </a:ext>
            </a:extLst>
          </p:cNvPr>
          <p:cNvSpPr/>
          <p:nvPr/>
        </p:nvSpPr>
        <p:spPr>
          <a:xfrm>
            <a:off x="304800" y="1163568"/>
            <a:ext cx="8626764" cy="1631216"/>
          </a:xfrm>
          <a:prstGeom prst="rect">
            <a:avLst/>
          </a:prstGeom>
        </p:spPr>
        <p:txBody>
          <a:bodyPr wrap="square">
            <a:spAutoFit/>
          </a:bodyPr>
          <a:lstStyle/>
          <a:p>
            <a:pPr>
              <a:buClr>
                <a:srgbClr val="FF0000"/>
              </a:buClr>
            </a:pPr>
            <a:endParaRPr lang="el-GR" sz="2000" b="1" dirty="0">
              <a:solidFill>
                <a:srgbClr val="002060"/>
              </a:solidFill>
              <a:latin typeface="Palatino Linotype" panose="02040502050505030304" pitchFamily="18" charset="0"/>
            </a:endParaRPr>
          </a:p>
          <a:p>
            <a:pPr>
              <a:buClr>
                <a:srgbClr val="FF0000"/>
              </a:buClr>
            </a:pPr>
            <a:r>
              <a:rPr lang="el-GR" sz="2000" b="1" dirty="0">
                <a:solidFill>
                  <a:srgbClr val="002060"/>
                </a:solidFill>
                <a:latin typeface="Palatino Linotype" panose="02040502050505030304" pitchFamily="18" charset="0"/>
              </a:rPr>
              <a:t>Οι Πέρσες θεωρούσαν ότι η λέπρα και η λεύκη προσβάλει αυτούς τους ανθρώπους που αμάρτησαν στον ήλιο, τον οποίο λάτρευαν ως θεό. Οι πάσχοντες από αυτές τις ασθένειες ήσαν σε απομόνωση. Οι δε ξένοι απελαύνονταν.</a:t>
            </a:r>
          </a:p>
        </p:txBody>
      </p:sp>
      <p:pic>
        <p:nvPicPr>
          <p:cNvPr id="6" name="Picture 5">
            <a:extLst>
              <a:ext uri="{FF2B5EF4-FFF2-40B4-BE49-F238E27FC236}">
                <a16:creationId xmlns:a16="http://schemas.microsoft.com/office/drawing/2014/main" xmlns="" id="{23E8293F-9970-452A-9A5B-E8D6019175B7}"/>
              </a:ext>
            </a:extLst>
          </p:cNvPr>
          <p:cNvPicPr>
            <a:picLocks noChangeAspect="1"/>
          </p:cNvPicPr>
          <p:nvPr/>
        </p:nvPicPr>
        <p:blipFill>
          <a:blip r:embed="rId4" cstate="print"/>
          <a:stretch>
            <a:fillRect/>
          </a:stretch>
        </p:blipFill>
        <p:spPr>
          <a:xfrm>
            <a:off x="9266548" y="1246695"/>
            <a:ext cx="2514634" cy="4409387"/>
          </a:xfrm>
          <a:prstGeom prst="rect">
            <a:avLst/>
          </a:prstGeom>
        </p:spPr>
      </p:pic>
      <p:sp>
        <p:nvSpPr>
          <p:cNvPr id="13" name="Rectangle 12">
            <a:extLst>
              <a:ext uri="{FF2B5EF4-FFF2-40B4-BE49-F238E27FC236}">
                <a16:creationId xmlns:a16="http://schemas.microsoft.com/office/drawing/2014/main" xmlns="" id="{697F2B53-8E1E-4362-A3EC-D7DD7444F45E}"/>
              </a:ext>
            </a:extLst>
          </p:cNvPr>
          <p:cNvSpPr/>
          <p:nvPr/>
        </p:nvSpPr>
        <p:spPr>
          <a:xfrm>
            <a:off x="1404877" y="843093"/>
            <a:ext cx="6692748" cy="461665"/>
          </a:xfrm>
          <a:prstGeom prst="rect">
            <a:avLst/>
          </a:prstGeom>
        </p:spPr>
        <p:txBody>
          <a:bodyPr wrap="square">
            <a:spAutoFit/>
          </a:bodyPr>
          <a:lstStyle/>
          <a:p>
            <a:r>
              <a:rPr lang="el-GR" sz="2400" b="1" dirty="0">
                <a:solidFill>
                  <a:srgbClr val="002060"/>
                </a:solidFill>
                <a:latin typeface="Palatino Linotype" panose="02040502050505030304" pitchFamily="18" charset="0"/>
              </a:rPr>
              <a:t>ΘΕΟΥΡΓΙΚΗ    ΙΑΤΡΙΚΗ   ΑΛΛΩΝ   ΛΑΩΝ</a:t>
            </a:r>
            <a:endParaRPr lang="en-GB" sz="24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678205AB-C467-4887-8225-6827EDD967F8}"/>
              </a:ext>
            </a:extLst>
          </p:cNvPr>
          <p:cNvPicPr>
            <a:picLocks noChangeAspect="1"/>
          </p:cNvPicPr>
          <p:nvPr/>
        </p:nvPicPr>
        <p:blipFill>
          <a:blip r:embed="rId5" cstate="print"/>
          <a:stretch>
            <a:fillRect/>
          </a:stretch>
        </p:blipFill>
        <p:spPr>
          <a:xfrm>
            <a:off x="5297485" y="3078540"/>
            <a:ext cx="3840735" cy="2998086"/>
          </a:xfrm>
          <a:prstGeom prst="rect">
            <a:avLst/>
          </a:prstGeom>
        </p:spPr>
      </p:pic>
      <p:pic>
        <p:nvPicPr>
          <p:cNvPr id="4" name="Picture 3">
            <a:extLst>
              <a:ext uri="{FF2B5EF4-FFF2-40B4-BE49-F238E27FC236}">
                <a16:creationId xmlns:a16="http://schemas.microsoft.com/office/drawing/2014/main" xmlns="" id="{659F4BFA-FEB5-4139-8087-7B36316D3D17}"/>
              </a:ext>
            </a:extLst>
          </p:cNvPr>
          <p:cNvPicPr>
            <a:picLocks noChangeAspect="1"/>
          </p:cNvPicPr>
          <p:nvPr/>
        </p:nvPicPr>
        <p:blipFill>
          <a:blip r:embed="rId6" cstate="print"/>
          <a:stretch>
            <a:fillRect/>
          </a:stretch>
        </p:blipFill>
        <p:spPr>
          <a:xfrm>
            <a:off x="-1" y="3078540"/>
            <a:ext cx="5197151" cy="2998086"/>
          </a:xfrm>
          <a:prstGeom prst="rect">
            <a:avLst/>
          </a:prstGeom>
        </p:spPr>
      </p:pic>
    </p:spTree>
    <p:extLst>
      <p:ext uri="{BB962C8B-B14F-4D97-AF65-F5344CB8AC3E}">
        <p14:creationId xmlns:p14="http://schemas.microsoft.com/office/powerpoint/2010/main" xmlns="" val="2348749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5216741" y="6027875"/>
            <a:ext cx="3036652" cy="793294"/>
          </a:xfrm>
          <a:prstGeom prst="rect">
            <a:avLst/>
          </a:prstGeom>
        </p:spPr>
        <p:txBody>
          <a:bodyPr wrap="square">
            <a:spAutoFit/>
          </a:bodyPr>
          <a:lstStyle/>
          <a:p>
            <a:pPr algn="ctr">
              <a:lnSpc>
                <a:spcPct val="150000"/>
              </a:lnSpc>
              <a:spcAft>
                <a:spcPts val="1000"/>
              </a:spcAft>
            </a:pPr>
            <a:r>
              <a:rPr lang="el-GR" sz="16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 Μάσκα του θεού </a:t>
            </a:r>
            <a:r>
              <a:rPr lang="en-GB" sz="1600" b="1" dirty="0" err="1">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Nanahuatzin</a:t>
            </a:r>
            <a:r>
              <a:rPr lang="en-GB" sz="14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 (</a:t>
            </a:r>
            <a:r>
              <a:rPr lang="el-GR" sz="1400" b="1" i="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σύφιλη του θεού</a:t>
            </a:r>
            <a:r>
              <a:rPr lang="en-GB" sz="14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a:t>
            </a:r>
            <a:endParaRPr lang="en-GB" sz="16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4" name="Subtitle 2">
            <a:extLst>
              <a:ext uri="{FF2B5EF4-FFF2-40B4-BE49-F238E27FC236}">
                <a16:creationId xmlns:a16="http://schemas.microsoft.com/office/drawing/2014/main" xmlns="" id="{EE9AD897-1CD8-4B5A-8B18-EA1D2C9041E1}"/>
              </a:ext>
            </a:extLst>
          </p:cNvPr>
          <p:cNvSpPr txBox="1">
            <a:spLocks/>
          </p:cNvSpPr>
          <p:nvPr/>
        </p:nvSpPr>
        <p:spPr>
          <a:xfrm>
            <a:off x="2806945" y="1263090"/>
            <a:ext cx="2582375" cy="5545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400" b="1" dirty="0">
                <a:solidFill>
                  <a:srgbClr val="002060"/>
                </a:solidFill>
                <a:latin typeface="Palatino Linotype" panose="02040502050505030304" pitchFamily="18" charset="0"/>
              </a:rPr>
              <a:t>Ινδιάνοι </a:t>
            </a:r>
          </a:p>
          <a:p>
            <a:pPr algn="ctr"/>
            <a:r>
              <a:rPr lang="el-GR" sz="1400" b="1" dirty="0">
                <a:solidFill>
                  <a:srgbClr val="002060"/>
                </a:solidFill>
                <a:latin typeface="Palatino Linotype" panose="02040502050505030304" pitchFamily="18" charset="0"/>
              </a:rPr>
              <a:t>Σαμάνοι – Θεραπευτές</a:t>
            </a:r>
            <a:endParaRPr lang="en-GB" sz="1400" b="1" dirty="0">
              <a:solidFill>
                <a:srgbClr val="002060"/>
              </a:solidFill>
              <a:latin typeface="Palatino Linotype" panose="02040502050505030304" pitchFamily="18" charset="0"/>
            </a:endParaRPr>
          </a:p>
        </p:txBody>
      </p:sp>
      <p:sp>
        <p:nvSpPr>
          <p:cNvPr id="17" name="Subtitle 2">
            <a:extLst>
              <a:ext uri="{FF2B5EF4-FFF2-40B4-BE49-F238E27FC236}">
                <a16:creationId xmlns:a16="http://schemas.microsoft.com/office/drawing/2014/main" xmlns="" id="{6607E663-20A9-4206-9343-C9A2884C2F96}"/>
              </a:ext>
            </a:extLst>
          </p:cNvPr>
          <p:cNvSpPr txBox="1">
            <a:spLocks/>
          </p:cNvSpPr>
          <p:nvPr/>
        </p:nvSpPr>
        <p:spPr>
          <a:xfrm>
            <a:off x="2584730" y="3010280"/>
            <a:ext cx="2582375" cy="5545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400" b="1" dirty="0">
                <a:solidFill>
                  <a:srgbClr val="002060"/>
                </a:solidFill>
                <a:latin typeface="Palatino Linotype" panose="02040502050505030304" pitchFamily="18" charset="0"/>
              </a:rPr>
              <a:t>Ο Αφρικανός </a:t>
            </a:r>
          </a:p>
          <a:p>
            <a:pPr algn="ctr"/>
            <a:r>
              <a:rPr lang="el-GR" sz="1400" b="1" dirty="0">
                <a:solidFill>
                  <a:srgbClr val="002060"/>
                </a:solidFill>
                <a:latin typeface="Palatino Linotype" panose="02040502050505030304" pitchFamily="18" charset="0"/>
              </a:rPr>
              <a:t>Μάγος – Γιατρός</a:t>
            </a:r>
            <a:endParaRPr lang="en-GB" sz="1400" b="1" dirty="0">
              <a:solidFill>
                <a:srgbClr val="002060"/>
              </a:solidFill>
              <a:latin typeface="Palatino Linotype" panose="02040502050505030304" pitchFamily="18" charset="0"/>
            </a:endParaRPr>
          </a:p>
        </p:txBody>
      </p:sp>
      <p:sp>
        <p:nvSpPr>
          <p:cNvPr id="18" name="Subtitle 2">
            <a:extLst>
              <a:ext uri="{FF2B5EF4-FFF2-40B4-BE49-F238E27FC236}">
                <a16:creationId xmlns:a16="http://schemas.microsoft.com/office/drawing/2014/main" xmlns="" id="{2A11A9C9-EE8C-484D-9DF7-A6CF8E5D5F6D}"/>
              </a:ext>
            </a:extLst>
          </p:cNvPr>
          <p:cNvSpPr txBox="1">
            <a:spLocks/>
          </p:cNvSpPr>
          <p:nvPr/>
        </p:nvSpPr>
        <p:spPr>
          <a:xfrm>
            <a:off x="2692818" y="4823126"/>
            <a:ext cx="2582375" cy="5545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400" b="1" dirty="0">
                <a:solidFill>
                  <a:srgbClr val="002060"/>
                </a:solidFill>
                <a:latin typeface="Palatino Linotype" panose="02040502050505030304" pitchFamily="18" charset="0"/>
              </a:rPr>
              <a:t>Θιβετανοί </a:t>
            </a:r>
          </a:p>
          <a:p>
            <a:pPr algn="ctr"/>
            <a:r>
              <a:rPr lang="el-GR" sz="1400" b="1" dirty="0">
                <a:solidFill>
                  <a:srgbClr val="002060"/>
                </a:solidFill>
                <a:latin typeface="Palatino Linotype" panose="02040502050505030304" pitchFamily="18" charset="0"/>
              </a:rPr>
              <a:t>Θεραπευτές – Λάμα</a:t>
            </a:r>
            <a:endParaRPr lang="en-GB" sz="1400" b="1" dirty="0">
              <a:solidFill>
                <a:srgbClr val="002060"/>
              </a:solidFill>
              <a:latin typeface="Palatino Linotype" panose="02040502050505030304" pitchFamily="18" charset="0"/>
            </a:endParaRPr>
          </a:p>
        </p:txBody>
      </p:sp>
      <p:sp>
        <p:nvSpPr>
          <p:cNvPr id="19" name="Subtitle 2">
            <a:extLst>
              <a:ext uri="{FF2B5EF4-FFF2-40B4-BE49-F238E27FC236}">
                <a16:creationId xmlns:a16="http://schemas.microsoft.com/office/drawing/2014/main" xmlns="" id="{5345986F-6B6A-44EF-AB7D-F91DDE249EEE}"/>
              </a:ext>
            </a:extLst>
          </p:cNvPr>
          <p:cNvSpPr txBox="1">
            <a:spLocks/>
          </p:cNvSpPr>
          <p:nvPr/>
        </p:nvSpPr>
        <p:spPr>
          <a:xfrm>
            <a:off x="7096124" y="1301459"/>
            <a:ext cx="2070088" cy="5545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n-GB" sz="1400" b="1" dirty="0">
                <a:solidFill>
                  <a:srgbClr val="002060"/>
                </a:solidFill>
                <a:latin typeface="Palatino Linotype" panose="02040502050505030304" pitchFamily="18" charset="0"/>
              </a:rPr>
              <a:t>Imhotep </a:t>
            </a:r>
            <a:r>
              <a:rPr lang="el-GR" sz="1400" b="1" dirty="0">
                <a:solidFill>
                  <a:srgbClr val="002060"/>
                </a:solidFill>
                <a:latin typeface="Palatino Linotype" panose="02040502050505030304" pitchFamily="18" charset="0"/>
              </a:rPr>
              <a:t>ή </a:t>
            </a:r>
            <a:r>
              <a:rPr lang="en-GB" sz="1400" b="1" dirty="0" err="1">
                <a:solidFill>
                  <a:srgbClr val="002060"/>
                </a:solidFill>
                <a:latin typeface="Palatino Linotype" panose="02040502050505030304" pitchFamily="18" charset="0"/>
              </a:rPr>
              <a:t>Imuthes</a:t>
            </a:r>
            <a:r>
              <a:rPr lang="en-GB" sz="1400" b="1" dirty="0">
                <a:solidFill>
                  <a:srgbClr val="002060"/>
                </a:solidFill>
                <a:latin typeface="Palatino Linotype" panose="02040502050505030304" pitchFamily="18" charset="0"/>
              </a:rPr>
              <a:t>, </a:t>
            </a:r>
            <a:endParaRPr lang="el-GR" sz="1400" b="1" dirty="0">
              <a:solidFill>
                <a:srgbClr val="002060"/>
              </a:solidFill>
              <a:latin typeface="Palatino Linotype" panose="02040502050505030304" pitchFamily="18" charset="0"/>
            </a:endParaRPr>
          </a:p>
          <a:p>
            <a:pPr algn="ctr"/>
            <a:r>
              <a:rPr lang="el-GR" sz="1400" b="1" dirty="0">
                <a:solidFill>
                  <a:srgbClr val="002060"/>
                </a:solidFill>
                <a:latin typeface="Palatino Linotype" panose="02040502050505030304" pitchFamily="18" charset="0"/>
              </a:rPr>
              <a:t>Ιμούθης</a:t>
            </a:r>
            <a:endParaRPr lang="en-GB" sz="1400" b="1" dirty="0">
              <a:solidFill>
                <a:srgbClr val="002060"/>
              </a:solidFill>
              <a:latin typeface="Palatino Linotype" panose="02040502050505030304" pitchFamily="18" charset="0"/>
            </a:endParaRPr>
          </a:p>
        </p:txBody>
      </p:sp>
      <p:grpSp>
        <p:nvGrpSpPr>
          <p:cNvPr id="13" name="Group 12">
            <a:extLst>
              <a:ext uri="{FF2B5EF4-FFF2-40B4-BE49-F238E27FC236}">
                <a16:creationId xmlns:a16="http://schemas.microsoft.com/office/drawing/2014/main" xmlns="" id="{02FA032A-55AB-46E3-8ECC-49F74432A406}"/>
              </a:ext>
            </a:extLst>
          </p:cNvPr>
          <p:cNvGrpSpPr/>
          <p:nvPr/>
        </p:nvGrpSpPr>
        <p:grpSpPr>
          <a:xfrm>
            <a:off x="-6854" y="762477"/>
            <a:ext cx="2882578" cy="5333046"/>
            <a:chOff x="-6855" y="762477"/>
            <a:chExt cx="3107243" cy="5333046"/>
          </a:xfrm>
        </p:grpSpPr>
        <p:pic>
          <p:nvPicPr>
            <p:cNvPr id="2" name="Picture 1">
              <a:extLst>
                <a:ext uri="{FF2B5EF4-FFF2-40B4-BE49-F238E27FC236}">
                  <a16:creationId xmlns:a16="http://schemas.microsoft.com/office/drawing/2014/main" xmlns="" id="{89850229-207A-47AB-92B9-EAC47A0521A7}"/>
                </a:ext>
              </a:extLst>
            </p:cNvPr>
            <p:cNvPicPr>
              <a:picLocks noChangeAspect="1"/>
            </p:cNvPicPr>
            <p:nvPr/>
          </p:nvPicPr>
          <p:blipFill>
            <a:blip r:embed="rId4" cstate="print"/>
            <a:stretch>
              <a:fillRect/>
            </a:stretch>
          </p:blipFill>
          <p:spPr>
            <a:xfrm>
              <a:off x="0" y="762477"/>
              <a:ext cx="3100388" cy="1764992"/>
            </a:xfrm>
            <a:prstGeom prst="rect">
              <a:avLst/>
            </a:prstGeom>
          </p:spPr>
        </p:pic>
        <p:pic>
          <p:nvPicPr>
            <p:cNvPr id="3" name="Picture 2">
              <a:extLst>
                <a:ext uri="{FF2B5EF4-FFF2-40B4-BE49-F238E27FC236}">
                  <a16:creationId xmlns:a16="http://schemas.microsoft.com/office/drawing/2014/main" xmlns="" id="{5A16E67B-2562-4AC9-B773-1694DC0AD124}"/>
                </a:ext>
              </a:extLst>
            </p:cNvPr>
            <p:cNvPicPr>
              <a:picLocks noChangeAspect="1"/>
            </p:cNvPicPr>
            <p:nvPr/>
          </p:nvPicPr>
          <p:blipFill>
            <a:blip r:embed="rId5" cstate="print"/>
            <a:stretch>
              <a:fillRect/>
            </a:stretch>
          </p:blipFill>
          <p:spPr>
            <a:xfrm>
              <a:off x="0" y="2529535"/>
              <a:ext cx="3100387" cy="1760124"/>
            </a:xfrm>
            <a:prstGeom prst="rect">
              <a:avLst/>
            </a:prstGeom>
          </p:spPr>
        </p:pic>
        <p:pic>
          <p:nvPicPr>
            <p:cNvPr id="6" name="Picture 5">
              <a:extLst>
                <a:ext uri="{FF2B5EF4-FFF2-40B4-BE49-F238E27FC236}">
                  <a16:creationId xmlns:a16="http://schemas.microsoft.com/office/drawing/2014/main" xmlns="" id="{7CDCC0C7-85E5-48AB-BD87-CA619549D0AD}"/>
                </a:ext>
              </a:extLst>
            </p:cNvPr>
            <p:cNvPicPr>
              <a:picLocks noChangeAspect="1"/>
            </p:cNvPicPr>
            <p:nvPr/>
          </p:nvPicPr>
          <p:blipFill>
            <a:blip r:embed="rId6" cstate="print"/>
            <a:stretch>
              <a:fillRect/>
            </a:stretch>
          </p:blipFill>
          <p:spPr>
            <a:xfrm>
              <a:off x="-6855" y="4276725"/>
              <a:ext cx="3107241" cy="1818798"/>
            </a:xfrm>
            <a:prstGeom prst="rect">
              <a:avLst/>
            </a:prstGeom>
          </p:spPr>
        </p:pic>
      </p:grpSp>
      <p:sp>
        <p:nvSpPr>
          <p:cNvPr id="20" name="Subtitle 2">
            <a:extLst>
              <a:ext uri="{FF2B5EF4-FFF2-40B4-BE49-F238E27FC236}">
                <a16:creationId xmlns:a16="http://schemas.microsoft.com/office/drawing/2014/main" xmlns="" id="{F49A4516-8615-47C2-AD1D-A883C48F962D}"/>
              </a:ext>
            </a:extLst>
          </p:cNvPr>
          <p:cNvSpPr txBox="1">
            <a:spLocks/>
          </p:cNvSpPr>
          <p:nvPr/>
        </p:nvSpPr>
        <p:spPr>
          <a:xfrm>
            <a:off x="9232806" y="3411756"/>
            <a:ext cx="2582375" cy="5545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400" b="1" dirty="0">
                <a:solidFill>
                  <a:srgbClr val="002060"/>
                </a:solidFill>
                <a:latin typeface="Palatino Linotype" panose="02040502050505030304" pitchFamily="18" charset="0"/>
              </a:rPr>
              <a:t>Οι ρίζες της αστρολογίας πιθανόν στους Σουμέριους</a:t>
            </a:r>
            <a:endParaRPr lang="en-GB" sz="1400" b="1" dirty="0">
              <a:solidFill>
                <a:srgbClr val="002060"/>
              </a:solidFill>
              <a:latin typeface="Palatino Linotype" panose="02040502050505030304" pitchFamily="18" charset="0"/>
            </a:endParaRPr>
          </a:p>
        </p:txBody>
      </p:sp>
      <p:sp>
        <p:nvSpPr>
          <p:cNvPr id="21" name="Subtitle 2">
            <a:extLst>
              <a:ext uri="{FF2B5EF4-FFF2-40B4-BE49-F238E27FC236}">
                <a16:creationId xmlns:a16="http://schemas.microsoft.com/office/drawing/2014/main" xmlns="" id="{5597F1CF-D360-4FF7-87A3-4CDE3B25664A}"/>
              </a:ext>
            </a:extLst>
          </p:cNvPr>
          <p:cNvSpPr txBox="1">
            <a:spLocks/>
          </p:cNvSpPr>
          <p:nvPr/>
        </p:nvSpPr>
        <p:spPr>
          <a:xfrm>
            <a:off x="6866590" y="4987616"/>
            <a:ext cx="2582375" cy="26031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400" b="1" dirty="0">
                <a:solidFill>
                  <a:srgbClr val="002060"/>
                </a:solidFill>
                <a:latin typeface="Palatino Linotype" panose="02040502050505030304" pitchFamily="18" charset="0"/>
              </a:rPr>
              <a:t>Ινδική ιατρική</a:t>
            </a:r>
            <a:endParaRPr lang="en-GB" sz="1400" b="1" dirty="0">
              <a:solidFill>
                <a:srgbClr val="002060"/>
              </a:solidFill>
              <a:latin typeface="Palatino Linotype" panose="02040502050505030304" pitchFamily="18" charset="0"/>
            </a:endParaRPr>
          </a:p>
        </p:txBody>
      </p:sp>
      <p:pic>
        <p:nvPicPr>
          <p:cNvPr id="22" name="Picture 21">
            <a:extLst>
              <a:ext uri="{FF2B5EF4-FFF2-40B4-BE49-F238E27FC236}">
                <a16:creationId xmlns:a16="http://schemas.microsoft.com/office/drawing/2014/main" xmlns="" id="{02EFAE63-3BD3-478D-81EA-F79D4BFF953B}"/>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5400000">
            <a:off x="9189999" y="855626"/>
            <a:ext cx="2658063" cy="2488686"/>
          </a:xfrm>
          <a:prstGeom prst="rect">
            <a:avLst/>
          </a:prstGeom>
        </p:spPr>
      </p:pic>
      <p:sp>
        <p:nvSpPr>
          <p:cNvPr id="27" name="Subtitle 2">
            <a:extLst>
              <a:ext uri="{FF2B5EF4-FFF2-40B4-BE49-F238E27FC236}">
                <a16:creationId xmlns:a16="http://schemas.microsoft.com/office/drawing/2014/main" xmlns="" id="{8FF4984D-C0FC-4D0A-AD6A-E7BA1AD7E886}"/>
              </a:ext>
            </a:extLst>
          </p:cNvPr>
          <p:cNvSpPr txBox="1">
            <a:spLocks/>
          </p:cNvSpPr>
          <p:nvPr/>
        </p:nvSpPr>
        <p:spPr>
          <a:xfrm>
            <a:off x="9279796" y="6084486"/>
            <a:ext cx="2582375" cy="5545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400" b="1" dirty="0">
                <a:solidFill>
                  <a:srgbClr val="FFFF00"/>
                </a:solidFill>
                <a:latin typeface="Palatino Linotype" panose="02040502050505030304" pitchFamily="18" charset="0"/>
              </a:rPr>
              <a:t>Παράσταση θεάς από το Μεξικό</a:t>
            </a:r>
            <a:endParaRPr lang="en-GB" sz="1400" b="1" dirty="0">
              <a:solidFill>
                <a:srgbClr val="FFFF00"/>
              </a:solidFill>
              <a:latin typeface="Palatino Linotype" panose="02040502050505030304" pitchFamily="18" charset="0"/>
            </a:endParaRPr>
          </a:p>
        </p:txBody>
      </p:sp>
      <p:sp>
        <p:nvSpPr>
          <p:cNvPr id="28" name="Subtitle 2">
            <a:extLst>
              <a:ext uri="{FF2B5EF4-FFF2-40B4-BE49-F238E27FC236}">
                <a16:creationId xmlns:a16="http://schemas.microsoft.com/office/drawing/2014/main" xmlns="" id="{4C874B37-3821-4185-B343-84B909F76296}"/>
              </a:ext>
            </a:extLst>
          </p:cNvPr>
          <p:cNvSpPr txBox="1">
            <a:spLocks/>
          </p:cNvSpPr>
          <p:nvPr/>
        </p:nvSpPr>
        <p:spPr>
          <a:xfrm>
            <a:off x="6839981" y="3084105"/>
            <a:ext cx="2582375" cy="2892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400" b="1" dirty="0">
                <a:solidFill>
                  <a:srgbClr val="002060"/>
                </a:solidFill>
                <a:latin typeface="Palatino Linotype" panose="02040502050505030304" pitchFamily="18" charset="0"/>
              </a:rPr>
              <a:t>Εβραϊκή ιατρική</a:t>
            </a:r>
            <a:endParaRPr lang="en-GB" sz="1400" b="1" dirty="0">
              <a:solidFill>
                <a:srgbClr val="002060"/>
              </a:solidFill>
              <a:latin typeface="Palatino Linotype" panose="02040502050505030304" pitchFamily="18" charset="0"/>
            </a:endParaRPr>
          </a:p>
        </p:txBody>
      </p:sp>
      <p:grpSp>
        <p:nvGrpSpPr>
          <p:cNvPr id="5" name="Group 4">
            <a:extLst>
              <a:ext uri="{FF2B5EF4-FFF2-40B4-BE49-F238E27FC236}">
                <a16:creationId xmlns:a16="http://schemas.microsoft.com/office/drawing/2014/main" xmlns="" id="{2D2CD695-A0D7-4A0E-A680-422547AFEF31}"/>
              </a:ext>
            </a:extLst>
          </p:cNvPr>
          <p:cNvGrpSpPr/>
          <p:nvPr/>
        </p:nvGrpSpPr>
        <p:grpSpPr>
          <a:xfrm>
            <a:off x="5093353" y="770936"/>
            <a:ext cx="2080653" cy="5324587"/>
            <a:chOff x="5093353" y="770936"/>
            <a:chExt cx="2080653" cy="5324587"/>
          </a:xfrm>
        </p:grpSpPr>
        <p:pic>
          <p:nvPicPr>
            <p:cNvPr id="8" name="Picture 7">
              <a:extLst>
                <a:ext uri="{FF2B5EF4-FFF2-40B4-BE49-F238E27FC236}">
                  <a16:creationId xmlns:a16="http://schemas.microsoft.com/office/drawing/2014/main" xmlns="" id="{E2818430-1EB5-4B96-B27B-8D5201BED16E}"/>
                </a:ext>
              </a:extLst>
            </p:cNvPr>
            <p:cNvPicPr>
              <a:picLocks noChangeAspect="1"/>
            </p:cNvPicPr>
            <p:nvPr/>
          </p:nvPicPr>
          <p:blipFill>
            <a:blip r:embed="rId8" cstate="print"/>
            <a:stretch>
              <a:fillRect/>
            </a:stretch>
          </p:blipFill>
          <p:spPr>
            <a:xfrm>
              <a:off x="5095876" y="770936"/>
              <a:ext cx="2070088" cy="1599991"/>
            </a:xfrm>
            <a:prstGeom prst="rect">
              <a:avLst/>
            </a:prstGeom>
          </p:spPr>
        </p:pic>
        <p:pic>
          <p:nvPicPr>
            <p:cNvPr id="26" name="Picture 25">
              <a:extLst>
                <a:ext uri="{FF2B5EF4-FFF2-40B4-BE49-F238E27FC236}">
                  <a16:creationId xmlns:a16="http://schemas.microsoft.com/office/drawing/2014/main" xmlns="" id="{EB5EA03E-B8B7-4696-8D27-E741881A135D}"/>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103918" y="2370928"/>
              <a:ext cx="2070088" cy="1769097"/>
            </a:xfrm>
            <a:prstGeom prst="rect">
              <a:avLst/>
            </a:prstGeom>
          </p:spPr>
        </p:pic>
        <p:pic>
          <p:nvPicPr>
            <p:cNvPr id="30" name="Picture 29">
              <a:extLst>
                <a:ext uri="{FF2B5EF4-FFF2-40B4-BE49-F238E27FC236}">
                  <a16:creationId xmlns:a16="http://schemas.microsoft.com/office/drawing/2014/main" xmlns="" id="{56E52E30-6F9D-4235-8AB4-EF4CEB048351}"/>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093353" y="4140025"/>
              <a:ext cx="2070088" cy="1955498"/>
            </a:xfrm>
            <a:prstGeom prst="rect">
              <a:avLst/>
            </a:prstGeom>
          </p:spPr>
        </p:pic>
      </p:grpSp>
      <p:pic>
        <p:nvPicPr>
          <p:cNvPr id="32" name="Picture 31">
            <a:extLst>
              <a:ext uri="{FF2B5EF4-FFF2-40B4-BE49-F238E27FC236}">
                <a16:creationId xmlns:a16="http://schemas.microsoft.com/office/drawing/2014/main" xmlns="" id="{5B396C67-CE8C-4CAF-A4B9-4A9D8D148D9C}"/>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9618135" y="3832864"/>
            <a:ext cx="1905698" cy="2262659"/>
          </a:xfrm>
          <a:prstGeom prst="rect">
            <a:avLst/>
          </a:prstGeom>
        </p:spPr>
      </p:pic>
      <p:pic>
        <p:nvPicPr>
          <p:cNvPr id="34" name="Picture 33">
            <a:extLst>
              <a:ext uri="{FF2B5EF4-FFF2-40B4-BE49-F238E27FC236}">
                <a16:creationId xmlns:a16="http://schemas.microsoft.com/office/drawing/2014/main" xmlns="" id="{98EE6CFE-33EE-4616-BA4C-07B5F562E21E}"/>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4136859" y="6099378"/>
            <a:ext cx="954567" cy="773514"/>
          </a:xfrm>
          <a:prstGeom prst="rect">
            <a:avLst/>
          </a:prstGeom>
        </p:spPr>
      </p:pic>
    </p:spTree>
    <p:extLst>
      <p:ext uri="{BB962C8B-B14F-4D97-AF65-F5344CB8AC3E}">
        <p14:creationId xmlns:p14="http://schemas.microsoft.com/office/powerpoint/2010/main" xmlns="" val="24762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1" y="1657948"/>
            <a:ext cx="9007551" cy="4042004"/>
          </a:xfrm>
          <a:prstGeom prst="rect">
            <a:avLst/>
          </a:prstGeom>
        </p:spPr>
        <p:txBody>
          <a:bodyPr wrap="square">
            <a:spAutoFit/>
          </a:bodyPr>
          <a:lstStyle/>
          <a:p>
            <a:pPr marL="285750" indent="-285750" algn="just">
              <a:lnSpc>
                <a:spcPct val="150000"/>
              </a:lnSpc>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 τον όρο «</a:t>
            </a:r>
            <a:r>
              <a:rPr lang="el-GR" sz="2400" b="1" u="sng"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θεουργική ιατρική</a:t>
            </a: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νοείται η ίαση που πραγματοποιείται μέσω της επενέργειας θείων δυνάμεων,</a:t>
            </a:r>
          </a:p>
          <a:p>
            <a:pPr marL="285750" indent="-285750" algn="just">
              <a:lnSpc>
                <a:spcPct val="150000"/>
              </a:lnSpc>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 τον όρο «</a:t>
            </a:r>
            <a:r>
              <a:rPr lang="el-GR" sz="2400" b="1" u="sng"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επιστημονική ιατρική</a:t>
            </a: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νοείται η κλινική παρατήρηση και η εξερεύνηση των φυσικών αιτιών των ασθενειών, και η θεραπεία τους με τις επιστημονικές μεθόδους και πρωτόκολα της  κάθε εποχής.</a:t>
            </a:r>
          </a:p>
        </p:txBody>
      </p:sp>
      <p:sp>
        <p:nvSpPr>
          <p:cNvPr id="2" name="Rectangle 1">
            <a:extLst>
              <a:ext uri="{FF2B5EF4-FFF2-40B4-BE49-F238E27FC236}">
                <a16:creationId xmlns:a16="http://schemas.microsoft.com/office/drawing/2014/main" xmlns="" id="{164B1527-D29B-4036-8499-210F2092C238}"/>
              </a:ext>
            </a:extLst>
          </p:cNvPr>
          <p:cNvSpPr/>
          <p:nvPr/>
        </p:nvSpPr>
        <p:spPr>
          <a:xfrm>
            <a:off x="2537959" y="1066373"/>
            <a:ext cx="3931632" cy="461665"/>
          </a:xfrm>
          <a:prstGeom prst="rect">
            <a:avLst/>
          </a:prstGeom>
        </p:spPr>
        <p:txBody>
          <a:bodyPr wrap="square">
            <a:spAutoFit/>
          </a:bodyPr>
          <a:lstStyle/>
          <a:p>
            <a:r>
              <a:rPr lang="el-GR" sz="2400" b="1" dirty="0">
                <a:solidFill>
                  <a:srgbClr val="002060"/>
                </a:solidFill>
                <a:latin typeface="Palatino Linotype" panose="02040502050505030304" pitchFamily="18" charset="0"/>
              </a:rPr>
              <a:t>ΘΕΟΥΡΓΙΚΗ    ΙΑΤΡΙΚΗ</a:t>
            </a:r>
            <a:endParaRPr lang="en-GB" sz="24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E1DE3C53-D540-4BA7-9093-B91D95AD93D1}"/>
              </a:ext>
            </a:extLst>
          </p:cNvPr>
          <p:cNvPicPr>
            <a:picLocks noChangeAspect="1"/>
          </p:cNvPicPr>
          <p:nvPr/>
        </p:nvPicPr>
        <p:blipFill>
          <a:blip r:embed="rId4" cstate="print"/>
          <a:stretch>
            <a:fillRect/>
          </a:stretch>
        </p:blipFill>
        <p:spPr>
          <a:xfrm>
            <a:off x="9245372" y="1590773"/>
            <a:ext cx="2535810" cy="3676453"/>
          </a:xfrm>
          <a:prstGeom prst="rect">
            <a:avLst/>
          </a:prstGeom>
        </p:spPr>
      </p:pic>
    </p:spTree>
    <p:extLst>
      <p:ext uri="{BB962C8B-B14F-4D97-AF65-F5344CB8AC3E}">
        <p14:creationId xmlns:p14="http://schemas.microsoft.com/office/powerpoint/2010/main" xmlns="" val="327705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98807" y="762477"/>
            <a:ext cx="2582375" cy="3184955"/>
          </a:xfrm>
        </p:spPr>
        <p:txBody>
          <a:bodyPr>
            <a:noAutofit/>
          </a:bodyPr>
          <a:lstStyle/>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ΜΕΣΑ   ΕΚΚΛΙΣΕΩΝ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ΓΙΑ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ΙΑΣΗ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ΠΡΩΪΜΗ ΚΑΙ</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ΥΣΤΕΡΗ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ΘΡΗΣΚΕΥΤΙΚΟΤΗΤΑ</a:t>
            </a:r>
          </a:p>
        </p:txBody>
      </p:sp>
      <p:sp>
        <p:nvSpPr>
          <p:cNvPr id="4" name="Rectangle 3">
            <a:extLst>
              <a:ext uri="{FF2B5EF4-FFF2-40B4-BE49-F238E27FC236}">
                <a16:creationId xmlns:a16="http://schemas.microsoft.com/office/drawing/2014/main" xmlns="" id="{88683F04-49B7-454B-82F0-48CC402E8707}"/>
              </a:ext>
            </a:extLst>
          </p:cNvPr>
          <p:cNvSpPr/>
          <p:nvPr/>
        </p:nvSpPr>
        <p:spPr>
          <a:xfrm>
            <a:off x="21689" y="910362"/>
            <a:ext cx="9241627" cy="5129609"/>
          </a:xfrm>
          <a:prstGeom prst="rect">
            <a:avLst/>
          </a:prstGeom>
        </p:spPr>
        <p:txBody>
          <a:bodyPr wrap="square">
            <a:spAutoFit/>
          </a:bodyPr>
          <a:lstStyle/>
          <a:p>
            <a:pPr algn="ctr">
              <a:spcAft>
                <a:spcPts val="1000"/>
              </a:spcAft>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ΦΥΛΑΧΤΑ - ΠΕΡΙΑΠΤΑ</a:t>
            </a:r>
          </a:p>
          <a:p>
            <a:pPr>
              <a:spcAft>
                <a:spcPts val="1000"/>
              </a:spcAft>
            </a:pP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Το φυλαχτό ή φυλακτό ή γούρι, το περίαπτον των αρχαίων Ελλήνων, αποτελεί ένα από τα σημαντικότερα "μέσα" με τα οποία επιδιώκεται άλλοτε η αποτροπή και πρόληψη κακού και άλλοτε η επίτευξη αγαθού και ευδαιμονίας (</a:t>
            </a:r>
            <a:r>
              <a:rPr lang="el-GR"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Γεώργιος Μέγας,</a:t>
            </a: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Λαογράφος)</a:t>
            </a:r>
          </a:p>
          <a:p>
            <a:pPr marL="285750" indent="-285750">
              <a:spcAft>
                <a:spcPts val="1000"/>
              </a:spcAft>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Περιέχουν ιερά κειμήλια είτε σχηματίζονται από πλήθος υλικών που έχουν καταξιωθεί μέσω της παράδοσης, όπως για παράδειγμα, το "τίμιο ξύλο", "άγιο μύρο", "αγιασμός", οστά ή δόντια ή δέρματα ζώων (</a:t>
            </a:r>
            <a:r>
              <a:rPr lang="el-GR"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νυχτερίδας, φιδιών κ.λπ.</a:t>
            </a: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ξόρκια γραμμένα σε ύφασμα ή χαρτί, ακόμη διάφορες ουσίες όπως π.χ. αλάτι, λιβάνι, ρόδι, σκόρδο, κωσταντινάτο, χρυσή λίρα, πέταλο, χάντρα μάτι, τμήμα υφάσματος αρχιερατικού μανδύα και άλλα που συμβολίζουν την γονιμότητα, την καλοτυχία και την ειρήνη όπως το δέντρο της ζωής, το περιστέρι, η νότα και το σπίτι.</a:t>
            </a:r>
          </a:p>
          <a:p>
            <a:pPr marL="285750" indent="-285750">
              <a:spcAft>
                <a:spcPts val="1000"/>
              </a:spcAft>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Σε πολλά από τα παραπάνω στοιχεία είναι εύκολη η διάγνωση της συνειρμικής λογικής (</a:t>
            </a:r>
            <a:r>
              <a:rPr lang="el-GR"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αποτροπής ή προφύλαξης</a:t>
            </a: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έναντι της βασκανίας κ.λπ</a:t>
            </a:r>
          </a:p>
          <a:p>
            <a:pPr marL="285750" indent="-285750">
              <a:spcAft>
                <a:spcPts val="1000"/>
              </a:spcAft>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Επίσης άλλα παρόμοια έθιμα με φυλαχτά βρίσκουμε την Πρωτοχρονιά.</a:t>
            </a:r>
            <a:endParaRPr lang="en-GB" b="1" dirty="0">
              <a:solidFill>
                <a:srgbClr val="00206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4502AF1C-38A4-429A-8665-45633AA5D389}"/>
              </a:ext>
            </a:extLst>
          </p:cNvPr>
          <p:cNvPicPr>
            <a:picLocks noChangeAspect="1"/>
          </p:cNvPicPr>
          <p:nvPr/>
        </p:nvPicPr>
        <p:blipFill>
          <a:blip r:embed="rId4" cstate="print"/>
          <a:stretch>
            <a:fillRect/>
          </a:stretch>
        </p:blipFill>
        <p:spPr>
          <a:xfrm>
            <a:off x="9277056" y="3042866"/>
            <a:ext cx="2517866" cy="2469094"/>
          </a:xfrm>
          <a:prstGeom prst="rect">
            <a:avLst/>
          </a:prstGeom>
        </p:spPr>
      </p:pic>
      <p:sp>
        <p:nvSpPr>
          <p:cNvPr id="14" name="Rectangle 13">
            <a:extLst>
              <a:ext uri="{FF2B5EF4-FFF2-40B4-BE49-F238E27FC236}">
                <a16:creationId xmlns:a16="http://schemas.microsoft.com/office/drawing/2014/main" xmlns="" id="{5362E9D9-918A-4C41-943F-06BF7FFA7C6B}"/>
              </a:ext>
            </a:extLst>
          </p:cNvPr>
          <p:cNvSpPr/>
          <p:nvPr/>
        </p:nvSpPr>
        <p:spPr>
          <a:xfrm>
            <a:off x="9166213" y="5647620"/>
            <a:ext cx="2770310" cy="369332"/>
          </a:xfrm>
          <a:prstGeom prst="rect">
            <a:avLst/>
          </a:prstGeom>
        </p:spPr>
        <p:txBody>
          <a:bodyPr wrap="none">
            <a:spAutoFit/>
          </a:bodyPr>
          <a:lstStyle/>
          <a:p>
            <a:r>
              <a:rPr lang="el-GR" b="1" dirty="0">
                <a:solidFill>
                  <a:srgbClr val="002060"/>
                </a:solidFill>
                <a:latin typeface="Palatino Linotype" panose="02040502050505030304" pitchFamily="18" charset="0"/>
              </a:rPr>
              <a:t>ΦΥΛΑΧΤΑ-ΠΕΡΙΑΠΤΑ</a:t>
            </a:r>
            <a:endParaRPr lang="en-GB"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28459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7274420" y="3039910"/>
            <a:ext cx="1946465" cy="1938992"/>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Πράσινος ίασπις με παράσταση</a:t>
            </a:r>
          </a:p>
          <a:p>
            <a:pPr algn="ctr"/>
            <a:r>
              <a:rPr lang="el-GR" sz="1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του θαύματος της αιμορροούσας.</a:t>
            </a:r>
          </a:p>
          <a:p>
            <a:pPr algn="ctr"/>
            <a:r>
              <a:rPr lang="el-GR" sz="1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Φυλακτό για την αιμορραγία της μήτρας.</a:t>
            </a:r>
          </a:p>
          <a:p>
            <a:pPr algn="ctr"/>
            <a:r>
              <a:rPr lang="el-GR" sz="1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Αθήνα, Μουσείο Μπενάκη,</a:t>
            </a:r>
          </a:p>
          <a:p>
            <a:pPr algn="ctr"/>
            <a:r>
              <a:rPr lang="el-GR" sz="1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6</a:t>
            </a:r>
            <a:r>
              <a:rPr lang="el-GR" sz="1200" b="1" baseline="30000"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ος</a:t>
            </a:r>
            <a:r>
              <a:rPr lang="el-GR" sz="1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 7</a:t>
            </a:r>
            <a:r>
              <a:rPr lang="el-GR" sz="1200" b="1" baseline="30000"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ος</a:t>
            </a:r>
            <a:r>
              <a:rPr lang="el-GR" sz="1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αι.</a:t>
            </a:r>
          </a:p>
        </p:txBody>
      </p:sp>
      <p:pic>
        <p:nvPicPr>
          <p:cNvPr id="2" name="Picture 1">
            <a:extLst>
              <a:ext uri="{FF2B5EF4-FFF2-40B4-BE49-F238E27FC236}">
                <a16:creationId xmlns:a16="http://schemas.microsoft.com/office/drawing/2014/main" xmlns="" id="{9343BAA7-DC55-40CE-9306-967A99C290FB}"/>
              </a:ext>
            </a:extLst>
          </p:cNvPr>
          <p:cNvPicPr>
            <a:picLocks noChangeAspect="1"/>
          </p:cNvPicPr>
          <p:nvPr/>
        </p:nvPicPr>
        <p:blipFill>
          <a:blip r:embed="rId4" cstate="print"/>
          <a:stretch>
            <a:fillRect/>
          </a:stretch>
        </p:blipFill>
        <p:spPr>
          <a:xfrm>
            <a:off x="0" y="762478"/>
            <a:ext cx="3628219" cy="1136842"/>
          </a:xfrm>
          <a:prstGeom prst="rect">
            <a:avLst/>
          </a:prstGeom>
        </p:spPr>
      </p:pic>
      <p:sp>
        <p:nvSpPr>
          <p:cNvPr id="3" name="Rectangle 2">
            <a:extLst>
              <a:ext uri="{FF2B5EF4-FFF2-40B4-BE49-F238E27FC236}">
                <a16:creationId xmlns:a16="http://schemas.microsoft.com/office/drawing/2014/main" xmlns="" id="{55A842C4-BE9A-4F76-BC2D-57DA7AB53917}"/>
              </a:ext>
            </a:extLst>
          </p:cNvPr>
          <p:cNvSpPr/>
          <p:nvPr/>
        </p:nvSpPr>
        <p:spPr>
          <a:xfrm>
            <a:off x="-72272" y="1899320"/>
            <a:ext cx="3700491" cy="830997"/>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Aσημένιο βραχιόλι-φυλακτό του 7</a:t>
            </a:r>
            <a:r>
              <a:rPr lang="el-GR" sz="1200" b="1" baseline="30000" dirty="0">
                <a:solidFill>
                  <a:srgbClr val="002060"/>
                </a:solidFill>
                <a:latin typeface="Palatino Linotype" panose="02040502050505030304" pitchFamily="18" charset="0"/>
              </a:rPr>
              <a:t>ου</a:t>
            </a:r>
            <a:r>
              <a:rPr lang="el-GR" sz="1200" b="1" dirty="0">
                <a:solidFill>
                  <a:srgbClr val="002060"/>
                </a:solidFill>
                <a:latin typeface="Palatino Linotype" panose="02040502050505030304" pitchFamily="18" charset="0"/>
              </a:rPr>
              <a:t> αι. Στο κεντρικό μετάλλιο εικονίζεται το αποτροπαϊκό θέμα του ιερού καβαλάρη που φονεύει το δαίμονα.</a:t>
            </a:r>
            <a:endParaRPr lang="en-GB" sz="1200" b="1" dirty="0">
              <a:solidFill>
                <a:srgbClr val="002060"/>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783490E2-2E08-4B52-93B3-05B8FEE25E9F}"/>
              </a:ext>
            </a:extLst>
          </p:cNvPr>
          <p:cNvPicPr>
            <a:picLocks noChangeAspect="1"/>
          </p:cNvPicPr>
          <p:nvPr/>
        </p:nvPicPr>
        <p:blipFill>
          <a:blip r:embed="rId5" cstate="print"/>
          <a:stretch>
            <a:fillRect/>
          </a:stretch>
        </p:blipFill>
        <p:spPr>
          <a:xfrm>
            <a:off x="7274420" y="762477"/>
            <a:ext cx="1862786" cy="2277433"/>
          </a:xfrm>
          <a:prstGeom prst="rect">
            <a:avLst/>
          </a:prstGeom>
        </p:spPr>
      </p:pic>
      <p:pic>
        <p:nvPicPr>
          <p:cNvPr id="17" name="Picture 16">
            <a:extLst>
              <a:ext uri="{FF2B5EF4-FFF2-40B4-BE49-F238E27FC236}">
                <a16:creationId xmlns:a16="http://schemas.microsoft.com/office/drawing/2014/main" xmlns="" id="{D38649DF-EFDD-43B7-A837-DE2675434791}"/>
              </a:ext>
            </a:extLst>
          </p:cNvPr>
          <p:cNvPicPr>
            <a:picLocks noChangeAspect="1"/>
          </p:cNvPicPr>
          <p:nvPr/>
        </p:nvPicPr>
        <p:blipFill>
          <a:blip r:embed="rId6" cstate="print"/>
          <a:stretch>
            <a:fillRect/>
          </a:stretch>
        </p:blipFill>
        <p:spPr>
          <a:xfrm>
            <a:off x="9266548" y="762477"/>
            <a:ext cx="2514634" cy="2178686"/>
          </a:xfrm>
          <a:prstGeom prst="rect">
            <a:avLst/>
          </a:prstGeom>
        </p:spPr>
      </p:pic>
      <p:sp>
        <p:nvSpPr>
          <p:cNvPr id="18" name="Rectangle 17">
            <a:extLst>
              <a:ext uri="{FF2B5EF4-FFF2-40B4-BE49-F238E27FC236}">
                <a16:creationId xmlns:a16="http://schemas.microsoft.com/office/drawing/2014/main" xmlns="" id="{D816FD01-C242-411B-9DC2-D503F370E62D}"/>
              </a:ext>
            </a:extLst>
          </p:cNvPr>
          <p:cNvSpPr/>
          <p:nvPr/>
        </p:nvSpPr>
        <p:spPr>
          <a:xfrm>
            <a:off x="9304564" y="2903455"/>
            <a:ext cx="2309260" cy="461665"/>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Αποτροπαϊκά και περίαπτα - τα Μινωικά φυλαχτά</a:t>
            </a:r>
            <a:endParaRPr lang="en-GB" sz="1200" b="1" dirty="0">
              <a:solidFill>
                <a:srgbClr val="002060"/>
              </a:solidFill>
              <a:latin typeface="Palatino Linotype" panose="02040502050505030304" pitchFamily="18" charset="0"/>
            </a:endParaRPr>
          </a:p>
        </p:txBody>
      </p:sp>
      <p:pic>
        <p:nvPicPr>
          <p:cNvPr id="19" name="Picture 18">
            <a:extLst>
              <a:ext uri="{FF2B5EF4-FFF2-40B4-BE49-F238E27FC236}">
                <a16:creationId xmlns:a16="http://schemas.microsoft.com/office/drawing/2014/main" xmlns="" id="{1AEC33EB-73DB-4D13-9C53-90827FDB61DF}"/>
              </a:ext>
            </a:extLst>
          </p:cNvPr>
          <p:cNvPicPr>
            <a:picLocks noChangeAspect="1"/>
          </p:cNvPicPr>
          <p:nvPr/>
        </p:nvPicPr>
        <p:blipFill>
          <a:blip r:embed="rId7" cstate="print"/>
          <a:stretch>
            <a:fillRect/>
          </a:stretch>
        </p:blipFill>
        <p:spPr>
          <a:xfrm>
            <a:off x="9266548" y="3365120"/>
            <a:ext cx="2514634" cy="2178686"/>
          </a:xfrm>
          <a:prstGeom prst="rect">
            <a:avLst/>
          </a:prstGeom>
        </p:spPr>
      </p:pic>
      <p:sp>
        <p:nvSpPr>
          <p:cNvPr id="20" name="Rectangle 19">
            <a:extLst>
              <a:ext uri="{FF2B5EF4-FFF2-40B4-BE49-F238E27FC236}">
                <a16:creationId xmlns:a16="http://schemas.microsoft.com/office/drawing/2014/main" xmlns="" id="{61CAFCF8-829C-411B-854E-3622704CB0CB}"/>
              </a:ext>
            </a:extLst>
          </p:cNvPr>
          <p:cNvSpPr/>
          <p:nvPr/>
        </p:nvSpPr>
        <p:spPr>
          <a:xfrm>
            <a:off x="9882457" y="5664323"/>
            <a:ext cx="1212191" cy="276999"/>
          </a:xfrm>
          <a:prstGeom prst="rect">
            <a:avLst/>
          </a:prstGeom>
        </p:spPr>
        <p:txBody>
          <a:bodyPr wrap="none">
            <a:spAutoFit/>
          </a:bodyPr>
          <a:lstStyle/>
          <a:p>
            <a:r>
              <a:rPr lang="el-GR" sz="1200" b="1" dirty="0">
                <a:solidFill>
                  <a:srgbClr val="002060"/>
                </a:solidFill>
                <a:latin typeface="Palatino Linotype" panose="02040502050505030304" pitchFamily="18" charset="0"/>
              </a:rPr>
              <a:t>8</a:t>
            </a:r>
            <a:r>
              <a:rPr lang="el-GR" sz="1200" b="1" baseline="30000" dirty="0">
                <a:solidFill>
                  <a:srgbClr val="002060"/>
                </a:solidFill>
                <a:latin typeface="Palatino Linotype" panose="02040502050505030304" pitchFamily="18" charset="0"/>
              </a:rPr>
              <a:t>ος</a:t>
            </a:r>
            <a:r>
              <a:rPr lang="el-GR" sz="1200" b="1" dirty="0">
                <a:solidFill>
                  <a:srgbClr val="002060"/>
                </a:solidFill>
                <a:latin typeface="Palatino Linotype" panose="02040502050505030304" pitchFamily="18" charset="0"/>
              </a:rPr>
              <a:t> -6</a:t>
            </a:r>
            <a:r>
              <a:rPr lang="el-GR" sz="1200" b="1" baseline="30000" dirty="0">
                <a:solidFill>
                  <a:srgbClr val="002060"/>
                </a:solidFill>
                <a:latin typeface="Palatino Linotype" panose="02040502050505030304" pitchFamily="18" charset="0"/>
              </a:rPr>
              <a:t>ος</a:t>
            </a:r>
            <a:r>
              <a:rPr lang="el-GR" sz="1200" b="1" dirty="0">
                <a:solidFill>
                  <a:srgbClr val="002060"/>
                </a:solidFill>
                <a:latin typeface="Palatino Linotype" panose="02040502050505030304" pitchFamily="18" charset="0"/>
              </a:rPr>
              <a:t> αι. π.Χ.</a:t>
            </a:r>
            <a:endParaRPr lang="en-GB" sz="1200" b="1" dirty="0">
              <a:solidFill>
                <a:srgbClr val="002060"/>
              </a:solidFill>
              <a:latin typeface="Palatino Linotype" panose="02040502050505030304" pitchFamily="18" charset="0"/>
            </a:endParaRPr>
          </a:p>
        </p:txBody>
      </p:sp>
      <p:pic>
        <p:nvPicPr>
          <p:cNvPr id="21" name="Picture 20">
            <a:extLst>
              <a:ext uri="{FF2B5EF4-FFF2-40B4-BE49-F238E27FC236}">
                <a16:creationId xmlns:a16="http://schemas.microsoft.com/office/drawing/2014/main" xmlns="" id="{330846EF-DC24-4901-B2BB-56C4639716B1}"/>
              </a:ext>
            </a:extLst>
          </p:cNvPr>
          <p:cNvPicPr>
            <a:picLocks noChangeAspect="1"/>
          </p:cNvPicPr>
          <p:nvPr/>
        </p:nvPicPr>
        <p:blipFill>
          <a:blip r:embed="rId8" cstate="print"/>
          <a:stretch>
            <a:fillRect/>
          </a:stretch>
        </p:blipFill>
        <p:spPr>
          <a:xfrm>
            <a:off x="8991" y="2729494"/>
            <a:ext cx="3628219" cy="1804799"/>
          </a:xfrm>
          <a:prstGeom prst="rect">
            <a:avLst/>
          </a:prstGeom>
        </p:spPr>
      </p:pic>
      <p:sp>
        <p:nvSpPr>
          <p:cNvPr id="22" name="Rectangle 21">
            <a:extLst>
              <a:ext uri="{FF2B5EF4-FFF2-40B4-BE49-F238E27FC236}">
                <a16:creationId xmlns:a16="http://schemas.microsoft.com/office/drawing/2014/main" xmlns="" id="{681FC338-E803-4184-9B69-58C2E18C6B94}"/>
              </a:ext>
            </a:extLst>
          </p:cNvPr>
          <p:cNvSpPr/>
          <p:nvPr/>
        </p:nvSpPr>
        <p:spPr>
          <a:xfrm>
            <a:off x="-99417" y="4514616"/>
            <a:ext cx="3700491" cy="1569660"/>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Σταυρόσχημα ειδώλια 3.800-2.400 π.Χ. Ευρίσκονται σε τάφους κυρίως παιδιών και γυναικών. Πιθανός συσχετισμό τους με τη γονιμότητα. Ίσως να συνδέονταν με τη λατρεία της Μητέρας-Θεάς ή με τελετουργίες σχετικές με τον τοκετό, καθώς η ιδέα της γέννησης φαίνεται να κυριαρχεί στην ειδωλοπλαστική αυτής της περιόδου. </a:t>
            </a:r>
            <a:endParaRPr lang="en-GB" sz="1200" b="1" dirty="0">
              <a:solidFill>
                <a:srgbClr val="002060"/>
              </a:solidFill>
              <a:latin typeface="Palatino Linotype" panose="02040502050505030304" pitchFamily="18" charset="0"/>
            </a:endParaRPr>
          </a:p>
        </p:txBody>
      </p:sp>
      <p:pic>
        <p:nvPicPr>
          <p:cNvPr id="23" name="Picture 22">
            <a:extLst>
              <a:ext uri="{FF2B5EF4-FFF2-40B4-BE49-F238E27FC236}">
                <a16:creationId xmlns:a16="http://schemas.microsoft.com/office/drawing/2014/main" xmlns="" id="{8FD61F4A-DAA6-4BE3-B7A2-B6D764B50131}"/>
              </a:ext>
            </a:extLst>
          </p:cNvPr>
          <p:cNvPicPr>
            <a:picLocks noChangeAspect="1"/>
          </p:cNvPicPr>
          <p:nvPr/>
        </p:nvPicPr>
        <p:blipFill>
          <a:blip r:embed="rId9" cstate="print"/>
          <a:stretch>
            <a:fillRect/>
          </a:stretch>
        </p:blipFill>
        <p:spPr>
          <a:xfrm>
            <a:off x="4055495" y="769652"/>
            <a:ext cx="2839766" cy="1841573"/>
          </a:xfrm>
          <a:prstGeom prst="rect">
            <a:avLst/>
          </a:prstGeom>
        </p:spPr>
      </p:pic>
      <p:sp>
        <p:nvSpPr>
          <p:cNvPr id="25" name="Rectangle 24">
            <a:extLst>
              <a:ext uri="{FF2B5EF4-FFF2-40B4-BE49-F238E27FC236}">
                <a16:creationId xmlns:a16="http://schemas.microsoft.com/office/drawing/2014/main" xmlns="" id="{86D9FA80-E813-4ED8-87DB-74FCD0E85BF7}"/>
              </a:ext>
            </a:extLst>
          </p:cNvPr>
          <p:cNvSpPr/>
          <p:nvPr/>
        </p:nvSpPr>
        <p:spPr>
          <a:xfrm>
            <a:off x="3817831" y="2597680"/>
            <a:ext cx="3315093" cy="646331"/>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Περίαπτο από χρυσό σε σχήμα ροδιού. Μυκήνες, νεκροταφείο Καλκάνι. Θαλαμωτός τάφος 518 (15</a:t>
            </a:r>
            <a:r>
              <a:rPr lang="el-GR" sz="1200" b="1" baseline="30000" dirty="0">
                <a:solidFill>
                  <a:srgbClr val="002060"/>
                </a:solidFill>
                <a:latin typeface="Palatino Linotype" panose="02040502050505030304" pitchFamily="18" charset="0"/>
              </a:rPr>
              <a:t>ος</a:t>
            </a:r>
            <a:r>
              <a:rPr lang="el-GR" sz="1200" b="1" dirty="0">
                <a:solidFill>
                  <a:srgbClr val="002060"/>
                </a:solidFill>
                <a:latin typeface="Palatino Linotype" panose="02040502050505030304" pitchFamily="18" charset="0"/>
              </a:rPr>
              <a:t>-14</a:t>
            </a:r>
            <a:r>
              <a:rPr lang="el-GR" sz="1200" b="1" baseline="30000" dirty="0">
                <a:solidFill>
                  <a:srgbClr val="002060"/>
                </a:solidFill>
                <a:latin typeface="Palatino Linotype" panose="02040502050505030304" pitchFamily="18" charset="0"/>
              </a:rPr>
              <a:t>ος</a:t>
            </a:r>
            <a:r>
              <a:rPr lang="el-GR" sz="1200" b="1" dirty="0">
                <a:solidFill>
                  <a:srgbClr val="002060"/>
                </a:solidFill>
                <a:latin typeface="Palatino Linotype" panose="02040502050505030304" pitchFamily="18" charset="0"/>
              </a:rPr>
              <a:t> αι. π.Χ.). </a:t>
            </a:r>
            <a:endParaRPr lang="en-GB" sz="1200" b="1" dirty="0">
              <a:solidFill>
                <a:srgbClr val="002060"/>
              </a:solidFill>
              <a:latin typeface="Palatino Linotype" panose="02040502050505030304" pitchFamily="18" charset="0"/>
            </a:endParaRPr>
          </a:p>
        </p:txBody>
      </p:sp>
      <p:pic>
        <p:nvPicPr>
          <p:cNvPr id="26" name="Picture 25">
            <a:extLst>
              <a:ext uri="{FF2B5EF4-FFF2-40B4-BE49-F238E27FC236}">
                <a16:creationId xmlns:a16="http://schemas.microsoft.com/office/drawing/2014/main" xmlns="" id="{D7F68545-5480-4D29-8891-3846CB5035AF}"/>
              </a:ext>
            </a:extLst>
          </p:cNvPr>
          <p:cNvPicPr>
            <a:picLocks noChangeAspect="1"/>
          </p:cNvPicPr>
          <p:nvPr/>
        </p:nvPicPr>
        <p:blipFill>
          <a:blip r:embed="rId10" cstate="print"/>
          <a:stretch>
            <a:fillRect/>
          </a:stretch>
        </p:blipFill>
        <p:spPr>
          <a:xfrm>
            <a:off x="3718473" y="3245352"/>
            <a:ext cx="3792247" cy="1288941"/>
          </a:xfrm>
          <a:prstGeom prst="rect">
            <a:avLst/>
          </a:prstGeom>
        </p:spPr>
      </p:pic>
      <p:pic>
        <p:nvPicPr>
          <p:cNvPr id="27" name="Picture 26">
            <a:extLst>
              <a:ext uri="{FF2B5EF4-FFF2-40B4-BE49-F238E27FC236}">
                <a16:creationId xmlns:a16="http://schemas.microsoft.com/office/drawing/2014/main" xmlns="" id="{1C3C6354-E3F4-4BD7-B5A9-26834DFF744A}"/>
              </a:ext>
            </a:extLst>
          </p:cNvPr>
          <p:cNvPicPr>
            <a:picLocks noChangeAspect="1"/>
          </p:cNvPicPr>
          <p:nvPr/>
        </p:nvPicPr>
        <p:blipFill>
          <a:blip r:embed="rId11" cstate="print"/>
          <a:stretch>
            <a:fillRect/>
          </a:stretch>
        </p:blipFill>
        <p:spPr>
          <a:xfrm>
            <a:off x="3718472" y="4534292"/>
            <a:ext cx="2840611" cy="2323707"/>
          </a:xfrm>
          <a:prstGeom prst="rect">
            <a:avLst/>
          </a:prstGeom>
        </p:spPr>
      </p:pic>
      <p:sp>
        <p:nvSpPr>
          <p:cNvPr id="28" name="Rectangle 27">
            <a:extLst>
              <a:ext uri="{FF2B5EF4-FFF2-40B4-BE49-F238E27FC236}">
                <a16:creationId xmlns:a16="http://schemas.microsoft.com/office/drawing/2014/main" xmlns="" id="{3AB21822-5DF3-49EF-A7ED-67AC54BA856B}"/>
              </a:ext>
            </a:extLst>
          </p:cNvPr>
          <p:cNvSpPr/>
          <p:nvPr/>
        </p:nvSpPr>
        <p:spPr>
          <a:xfrm>
            <a:off x="6480525" y="4978902"/>
            <a:ext cx="2675535" cy="1200329"/>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Χρυσό περίαπτο με ένθετο καμέο φέρον παράσταση της Αφροδίτης με τον Έρωτα.</a:t>
            </a:r>
          </a:p>
          <a:p>
            <a:pPr algn="ctr"/>
            <a:r>
              <a:rPr lang="el-GR" sz="1200" b="1" dirty="0">
                <a:solidFill>
                  <a:srgbClr val="002060"/>
                </a:solidFill>
                <a:latin typeface="Palatino Linotype" panose="02040502050505030304" pitchFamily="18" charset="0"/>
              </a:rPr>
              <a:t>Ερωτικό φυλακτό.</a:t>
            </a:r>
          </a:p>
          <a:p>
            <a:pPr algn="ctr"/>
            <a:r>
              <a:rPr lang="el-GR" sz="1200" b="1" dirty="0">
                <a:solidFill>
                  <a:srgbClr val="002060"/>
                </a:solidFill>
                <a:latin typeface="Palatino Linotype" panose="02040502050505030304" pitchFamily="18" charset="0"/>
              </a:rPr>
              <a:t>Συλλογή Σταθάτου</a:t>
            </a:r>
          </a:p>
          <a:p>
            <a:pPr algn="ctr"/>
            <a:r>
              <a:rPr lang="el-GR" sz="1200" b="1" dirty="0">
                <a:solidFill>
                  <a:srgbClr val="002060"/>
                </a:solidFill>
                <a:latin typeface="Palatino Linotype" panose="02040502050505030304" pitchFamily="18" charset="0"/>
              </a:rPr>
              <a:t>6</a:t>
            </a:r>
            <a:r>
              <a:rPr lang="el-GR" sz="1200" b="1" baseline="30000" dirty="0">
                <a:solidFill>
                  <a:srgbClr val="002060"/>
                </a:solidFill>
                <a:latin typeface="Palatino Linotype" panose="02040502050505030304" pitchFamily="18" charset="0"/>
              </a:rPr>
              <a:t>ος</a:t>
            </a:r>
            <a:r>
              <a:rPr lang="el-GR" sz="1200" b="1" dirty="0">
                <a:solidFill>
                  <a:srgbClr val="002060"/>
                </a:solidFill>
                <a:latin typeface="Palatino Linotype" panose="02040502050505030304" pitchFamily="18" charset="0"/>
              </a:rPr>
              <a:t> – 7</a:t>
            </a:r>
            <a:r>
              <a:rPr lang="el-GR" sz="1200" b="1" baseline="30000" dirty="0">
                <a:solidFill>
                  <a:srgbClr val="002060"/>
                </a:solidFill>
                <a:latin typeface="Palatino Linotype" panose="02040502050505030304" pitchFamily="18" charset="0"/>
              </a:rPr>
              <a:t>ος</a:t>
            </a:r>
            <a:r>
              <a:rPr lang="el-GR" sz="1200" b="1" dirty="0">
                <a:solidFill>
                  <a:srgbClr val="002060"/>
                </a:solidFill>
                <a:latin typeface="Palatino Linotype" panose="02040502050505030304" pitchFamily="18" charset="0"/>
              </a:rPr>
              <a:t> αι.</a:t>
            </a:r>
            <a:endParaRPr lang="en-GB" sz="1200" b="1" dirty="0">
              <a:solidFill>
                <a:srgbClr val="002060"/>
              </a:solidFill>
              <a:latin typeface="Palatino Linotype" panose="02040502050505030304" pitchFamily="18" charset="0"/>
            </a:endParaRPr>
          </a:p>
        </p:txBody>
      </p:sp>
      <p:pic>
        <p:nvPicPr>
          <p:cNvPr id="29" name="Picture 28">
            <a:extLst>
              <a:ext uri="{FF2B5EF4-FFF2-40B4-BE49-F238E27FC236}">
                <a16:creationId xmlns:a16="http://schemas.microsoft.com/office/drawing/2014/main" xmlns="" id="{A71CF323-7CA8-4ED1-B0DF-9EF9635B69B5}"/>
              </a:ext>
            </a:extLst>
          </p:cNvPr>
          <p:cNvPicPr>
            <a:picLocks noChangeAspect="1"/>
          </p:cNvPicPr>
          <p:nvPr/>
        </p:nvPicPr>
        <p:blipFill>
          <a:blip r:embed="rId12" cstate="print"/>
          <a:stretch>
            <a:fillRect/>
          </a:stretch>
        </p:blipFill>
        <p:spPr>
          <a:xfrm>
            <a:off x="7274420" y="6095523"/>
            <a:ext cx="1360627" cy="755436"/>
          </a:xfrm>
          <a:prstGeom prst="rect">
            <a:avLst/>
          </a:prstGeom>
        </p:spPr>
      </p:pic>
      <p:pic>
        <p:nvPicPr>
          <p:cNvPr id="30" name="Picture 29">
            <a:extLst>
              <a:ext uri="{FF2B5EF4-FFF2-40B4-BE49-F238E27FC236}">
                <a16:creationId xmlns:a16="http://schemas.microsoft.com/office/drawing/2014/main" xmlns="" id="{733C4B32-B648-422C-B812-56034491CD6C}"/>
              </a:ext>
            </a:extLst>
          </p:cNvPr>
          <p:cNvPicPr>
            <a:picLocks noChangeAspect="1"/>
          </p:cNvPicPr>
          <p:nvPr/>
        </p:nvPicPr>
        <p:blipFill>
          <a:blip r:embed="rId13" cstate="print"/>
          <a:stretch>
            <a:fillRect/>
          </a:stretch>
        </p:blipFill>
        <p:spPr>
          <a:xfrm>
            <a:off x="370194" y="6099282"/>
            <a:ext cx="1311501" cy="751677"/>
          </a:xfrm>
          <a:prstGeom prst="rect">
            <a:avLst/>
          </a:prstGeom>
        </p:spPr>
      </p:pic>
      <p:pic>
        <p:nvPicPr>
          <p:cNvPr id="31" name="Picture 30">
            <a:extLst>
              <a:ext uri="{FF2B5EF4-FFF2-40B4-BE49-F238E27FC236}">
                <a16:creationId xmlns:a16="http://schemas.microsoft.com/office/drawing/2014/main" xmlns="" id="{9D8DC16E-2BD2-4948-A827-62F2F1C289E2}"/>
              </a:ext>
            </a:extLst>
          </p:cNvPr>
          <p:cNvPicPr>
            <a:picLocks noChangeAspect="1"/>
          </p:cNvPicPr>
          <p:nvPr/>
        </p:nvPicPr>
        <p:blipFill>
          <a:blip r:embed="rId14" cstate="print"/>
          <a:stretch>
            <a:fillRect/>
          </a:stretch>
        </p:blipFill>
        <p:spPr>
          <a:xfrm flipV="1">
            <a:off x="2014474" y="6093703"/>
            <a:ext cx="1130157" cy="762478"/>
          </a:xfrm>
          <a:prstGeom prst="rect">
            <a:avLst/>
          </a:prstGeom>
        </p:spPr>
      </p:pic>
      <p:pic>
        <p:nvPicPr>
          <p:cNvPr id="32" name="Picture 31">
            <a:extLst>
              <a:ext uri="{FF2B5EF4-FFF2-40B4-BE49-F238E27FC236}">
                <a16:creationId xmlns:a16="http://schemas.microsoft.com/office/drawing/2014/main" xmlns="" id="{EC9451FD-4BAC-42BE-B5CF-A4D0D15898DC}"/>
              </a:ext>
            </a:extLst>
          </p:cNvPr>
          <p:cNvPicPr>
            <a:picLocks noChangeAspect="1"/>
          </p:cNvPicPr>
          <p:nvPr/>
        </p:nvPicPr>
        <p:blipFill>
          <a:blip r:embed="rId15" cstate="print"/>
          <a:stretch>
            <a:fillRect/>
          </a:stretch>
        </p:blipFill>
        <p:spPr>
          <a:xfrm>
            <a:off x="9917770" y="6093703"/>
            <a:ext cx="1212190" cy="764400"/>
          </a:xfrm>
          <a:prstGeom prst="rect">
            <a:avLst/>
          </a:prstGeom>
        </p:spPr>
      </p:pic>
    </p:spTree>
    <p:extLst>
      <p:ext uri="{BB962C8B-B14F-4D97-AF65-F5344CB8AC3E}">
        <p14:creationId xmlns:p14="http://schemas.microsoft.com/office/powerpoint/2010/main" xmlns="" val="20211119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3639216" y="6281092"/>
            <a:ext cx="6314550" cy="382477"/>
          </a:xfrm>
          <a:prstGeom prst="rect">
            <a:avLst/>
          </a:prstGeom>
        </p:spPr>
        <p:txBody>
          <a:bodyPr wrap="none">
            <a:spAutoFit/>
          </a:bodyPr>
          <a:lstStyle/>
          <a:p>
            <a:pPr algn="ctr">
              <a:lnSpc>
                <a:spcPct val="150000"/>
              </a:lnSpc>
              <a:spcAft>
                <a:spcPts val="1000"/>
              </a:spcAft>
            </a:pPr>
            <a:r>
              <a:rPr lang="el-GR" sz="14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Djed, wadj και φιγούρες θεών, φυλαχτά από αιγυπτιακή φαγεντιανή.</a:t>
            </a:r>
            <a:endParaRPr lang="en-GB" sz="12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A6A08674-92D3-457F-9623-429B0969EEE7}"/>
              </a:ext>
            </a:extLst>
          </p:cNvPr>
          <p:cNvPicPr>
            <a:picLocks noChangeAspect="1"/>
          </p:cNvPicPr>
          <p:nvPr/>
        </p:nvPicPr>
        <p:blipFill>
          <a:blip r:embed="rId4" cstate="print"/>
          <a:stretch>
            <a:fillRect/>
          </a:stretch>
        </p:blipFill>
        <p:spPr>
          <a:xfrm>
            <a:off x="5886" y="762478"/>
            <a:ext cx="9160327" cy="4224302"/>
          </a:xfrm>
          <a:prstGeom prst="rect">
            <a:avLst/>
          </a:prstGeom>
        </p:spPr>
      </p:pic>
      <p:sp>
        <p:nvSpPr>
          <p:cNvPr id="3" name="Rectangle 2">
            <a:extLst>
              <a:ext uri="{FF2B5EF4-FFF2-40B4-BE49-F238E27FC236}">
                <a16:creationId xmlns:a16="http://schemas.microsoft.com/office/drawing/2014/main" xmlns="" id="{5C58B516-D2C2-4A09-AE34-E6FFC069A65F}"/>
              </a:ext>
            </a:extLst>
          </p:cNvPr>
          <p:cNvSpPr/>
          <p:nvPr/>
        </p:nvSpPr>
        <p:spPr>
          <a:xfrm>
            <a:off x="-52355" y="5037566"/>
            <a:ext cx="2479249" cy="646331"/>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Φυλαχτό της πόρπης</a:t>
            </a:r>
          </a:p>
          <a:p>
            <a:pPr algn="ctr"/>
            <a:r>
              <a:rPr lang="el-GR" sz="1200" b="1" dirty="0">
                <a:solidFill>
                  <a:srgbClr val="002060"/>
                </a:solidFill>
                <a:latin typeface="Palatino Linotype" panose="02040502050505030304" pitchFamily="18" charset="0"/>
              </a:rPr>
              <a:t> της ζώνης της Ίσιδας,</a:t>
            </a:r>
          </a:p>
          <a:p>
            <a:pPr algn="ctr"/>
            <a:r>
              <a:rPr lang="el-GR" sz="1200" b="1" dirty="0">
                <a:solidFill>
                  <a:srgbClr val="002060"/>
                </a:solidFill>
                <a:latin typeface="Palatino Linotype" panose="02040502050505030304" pitchFamily="18" charset="0"/>
              </a:rPr>
              <a:t> 1250-1100 π.Χ. </a:t>
            </a:r>
            <a:endParaRPr lang="en-GB" sz="1200" b="1" dirty="0">
              <a:solidFill>
                <a:srgbClr val="002060"/>
              </a:solidFill>
              <a:latin typeface="Palatino Linotype" panose="02040502050505030304" pitchFamily="18" charset="0"/>
            </a:endParaRPr>
          </a:p>
        </p:txBody>
      </p:sp>
      <p:sp>
        <p:nvSpPr>
          <p:cNvPr id="14" name="Rectangle 13">
            <a:extLst>
              <a:ext uri="{FF2B5EF4-FFF2-40B4-BE49-F238E27FC236}">
                <a16:creationId xmlns:a16="http://schemas.microsoft.com/office/drawing/2014/main" xmlns="" id="{165FF1D7-F7BE-4808-B3F7-4220F2BDA3BD}"/>
              </a:ext>
            </a:extLst>
          </p:cNvPr>
          <p:cNvSpPr/>
          <p:nvPr/>
        </p:nvSpPr>
        <p:spPr>
          <a:xfrm>
            <a:off x="2551014" y="5037565"/>
            <a:ext cx="2479249" cy="646331"/>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Φυλαχτό της ζωής</a:t>
            </a:r>
          </a:p>
          <a:p>
            <a:pPr algn="ctr"/>
            <a:r>
              <a:rPr lang="el-GR" sz="1200" b="1" dirty="0">
                <a:solidFill>
                  <a:srgbClr val="002060"/>
                </a:solidFill>
                <a:latin typeface="Palatino Linotype" panose="02040502050505030304" pitchFamily="18" charset="0"/>
              </a:rPr>
              <a:t> </a:t>
            </a:r>
            <a:r>
              <a:rPr lang="en-GB" sz="1200" b="1" dirty="0">
                <a:solidFill>
                  <a:srgbClr val="002060"/>
                </a:solidFill>
                <a:latin typeface="Palatino Linotype" panose="02040502050505030304" pitchFamily="18" charset="0"/>
              </a:rPr>
              <a:t>Ankh</a:t>
            </a:r>
            <a:r>
              <a:rPr lang="el-GR" sz="1200" b="1" dirty="0">
                <a:solidFill>
                  <a:srgbClr val="002060"/>
                </a:solidFill>
                <a:latin typeface="Palatino Linotype" panose="02040502050505030304" pitchFamily="18" charset="0"/>
              </a:rPr>
              <a:t>,</a:t>
            </a:r>
          </a:p>
          <a:p>
            <a:pPr algn="ctr"/>
            <a:r>
              <a:rPr lang="el-GR" sz="1200" b="1" dirty="0">
                <a:solidFill>
                  <a:srgbClr val="002060"/>
                </a:solidFill>
                <a:latin typeface="Palatino Linotype" panose="02040502050505030304" pitchFamily="18" charset="0"/>
              </a:rPr>
              <a:t> 1400-1390 π.Χ. </a:t>
            </a:r>
            <a:endParaRPr lang="en-GB" sz="1200" b="1" dirty="0">
              <a:solidFill>
                <a:srgbClr val="002060"/>
              </a:solidFill>
              <a:latin typeface="Palatino Linotype" panose="02040502050505030304" pitchFamily="18" charset="0"/>
            </a:endParaRPr>
          </a:p>
        </p:txBody>
      </p:sp>
      <p:sp>
        <p:nvSpPr>
          <p:cNvPr id="8" name="Rectangle 7">
            <a:extLst>
              <a:ext uri="{FF2B5EF4-FFF2-40B4-BE49-F238E27FC236}">
                <a16:creationId xmlns:a16="http://schemas.microsoft.com/office/drawing/2014/main" xmlns="" id="{D154212E-98CC-45D4-804A-04C5392D67E7}"/>
              </a:ext>
            </a:extLst>
          </p:cNvPr>
          <p:cNvSpPr/>
          <p:nvPr/>
        </p:nvSpPr>
        <p:spPr>
          <a:xfrm>
            <a:off x="5971845" y="5049284"/>
            <a:ext cx="2606547" cy="646331"/>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Αιγυπτιακή μούμια Pypy-lw, 664-525 π.Χ.</a:t>
            </a:r>
            <a:r>
              <a:rPr lang="nn-NO" sz="1200" b="1" dirty="0">
                <a:solidFill>
                  <a:srgbClr val="002060"/>
                </a:solidFill>
                <a:latin typeface="Palatino Linotype" panose="02040502050505030304" pitchFamily="18" charset="0"/>
              </a:rPr>
              <a:t> Derby Museum, Manchester University</a:t>
            </a:r>
            <a:endParaRPr lang="en-GB" sz="1200" b="1" dirty="0">
              <a:solidFill>
                <a:srgbClr val="002060"/>
              </a:solidFill>
              <a:latin typeface="Palatino Linotype" panose="02040502050505030304" pitchFamily="18" charset="0"/>
            </a:endParaRPr>
          </a:p>
        </p:txBody>
      </p:sp>
      <p:pic>
        <p:nvPicPr>
          <p:cNvPr id="18" name="Picture 17">
            <a:extLst>
              <a:ext uri="{FF2B5EF4-FFF2-40B4-BE49-F238E27FC236}">
                <a16:creationId xmlns:a16="http://schemas.microsoft.com/office/drawing/2014/main" xmlns="" id="{8EA0662F-2CBE-4D7D-8A5D-DF8F9AA33C02}"/>
              </a:ext>
            </a:extLst>
          </p:cNvPr>
          <p:cNvPicPr>
            <a:picLocks noChangeAspect="1"/>
          </p:cNvPicPr>
          <p:nvPr/>
        </p:nvPicPr>
        <p:blipFill>
          <a:blip r:embed="rId5" cstate="print"/>
          <a:stretch>
            <a:fillRect/>
          </a:stretch>
        </p:blipFill>
        <p:spPr>
          <a:xfrm>
            <a:off x="9255543" y="762477"/>
            <a:ext cx="2525639" cy="1856345"/>
          </a:xfrm>
          <a:prstGeom prst="rect">
            <a:avLst/>
          </a:prstGeom>
        </p:spPr>
      </p:pic>
      <p:sp>
        <p:nvSpPr>
          <p:cNvPr id="19" name="Rectangle 18">
            <a:extLst>
              <a:ext uri="{FF2B5EF4-FFF2-40B4-BE49-F238E27FC236}">
                <a16:creationId xmlns:a16="http://schemas.microsoft.com/office/drawing/2014/main" xmlns="" id="{711611D9-C965-452D-9B3F-84419991D285}"/>
              </a:ext>
            </a:extLst>
          </p:cNvPr>
          <p:cNvSpPr/>
          <p:nvPr/>
        </p:nvSpPr>
        <p:spPr>
          <a:xfrm>
            <a:off x="9489837" y="2618822"/>
            <a:ext cx="2057050" cy="646331"/>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Φυλαχτό</a:t>
            </a:r>
            <a:endParaRPr lang="en-GB" sz="1200" b="1" dirty="0">
              <a:solidFill>
                <a:srgbClr val="002060"/>
              </a:solidFill>
              <a:latin typeface="Palatino Linotype" panose="02040502050505030304" pitchFamily="18" charset="0"/>
            </a:endParaRPr>
          </a:p>
          <a:p>
            <a:pPr algn="ctr"/>
            <a:r>
              <a:rPr lang="en-GB" sz="1200" b="1" dirty="0">
                <a:solidFill>
                  <a:srgbClr val="002060"/>
                </a:solidFill>
                <a:latin typeface="Palatino Linotype" panose="02040502050505030304" pitchFamily="18" charset="0"/>
              </a:rPr>
              <a:t>ca. 1840–70</a:t>
            </a:r>
          </a:p>
          <a:p>
            <a:pPr algn="ctr"/>
            <a:r>
              <a:rPr lang="en-GB" sz="1200" b="1" dirty="0">
                <a:solidFill>
                  <a:srgbClr val="002060"/>
                </a:solidFill>
                <a:latin typeface="Palatino Linotype" panose="02040502050505030304" pitchFamily="18" charset="0"/>
              </a:rPr>
              <a:t>Tlingit, Native American </a:t>
            </a:r>
          </a:p>
        </p:txBody>
      </p:sp>
      <p:pic>
        <p:nvPicPr>
          <p:cNvPr id="20" name="Picture 19">
            <a:extLst>
              <a:ext uri="{FF2B5EF4-FFF2-40B4-BE49-F238E27FC236}">
                <a16:creationId xmlns:a16="http://schemas.microsoft.com/office/drawing/2014/main" xmlns="" id="{C7DB1E08-5C59-4C47-8851-D02BEE6A1047}"/>
              </a:ext>
            </a:extLst>
          </p:cNvPr>
          <p:cNvPicPr>
            <a:picLocks noChangeAspect="1"/>
          </p:cNvPicPr>
          <p:nvPr/>
        </p:nvPicPr>
        <p:blipFill>
          <a:blip r:embed="rId6" cstate="print"/>
          <a:stretch>
            <a:fillRect/>
          </a:stretch>
        </p:blipFill>
        <p:spPr>
          <a:xfrm>
            <a:off x="9262034" y="3303358"/>
            <a:ext cx="2519147" cy="2380537"/>
          </a:xfrm>
          <a:prstGeom prst="rect">
            <a:avLst/>
          </a:prstGeom>
        </p:spPr>
      </p:pic>
      <p:sp>
        <p:nvSpPr>
          <p:cNvPr id="21" name="Rectangle 20">
            <a:extLst>
              <a:ext uri="{FF2B5EF4-FFF2-40B4-BE49-F238E27FC236}">
                <a16:creationId xmlns:a16="http://schemas.microsoft.com/office/drawing/2014/main" xmlns="" id="{AF17E0B2-A8AF-48DB-90E4-F216B268449A}"/>
              </a:ext>
            </a:extLst>
          </p:cNvPr>
          <p:cNvSpPr/>
          <p:nvPr/>
        </p:nvSpPr>
        <p:spPr>
          <a:xfrm>
            <a:off x="9537289" y="5633858"/>
            <a:ext cx="2057050" cy="461665"/>
          </a:xfrm>
          <a:prstGeom prst="rect">
            <a:avLst/>
          </a:prstGeom>
        </p:spPr>
        <p:txBody>
          <a:bodyPr wrap="square">
            <a:spAutoFit/>
          </a:bodyPr>
          <a:lstStyle/>
          <a:p>
            <a:pPr algn="ctr"/>
            <a:r>
              <a:rPr lang="el-GR" sz="1200" b="1" dirty="0">
                <a:solidFill>
                  <a:srgbClr val="002060"/>
                </a:solidFill>
                <a:latin typeface="Palatino Linotype" panose="02040502050505030304" pitchFamily="18" charset="0"/>
              </a:rPr>
              <a:t>Φυλαχτό</a:t>
            </a:r>
            <a:endParaRPr lang="en-GB" sz="1200" b="1" dirty="0">
              <a:solidFill>
                <a:srgbClr val="002060"/>
              </a:solidFill>
              <a:latin typeface="Palatino Linotype" panose="02040502050505030304" pitchFamily="18" charset="0"/>
            </a:endParaRPr>
          </a:p>
          <a:p>
            <a:pPr algn="ctr"/>
            <a:r>
              <a:rPr lang="el-GR" sz="1200" b="1" dirty="0">
                <a:solidFill>
                  <a:srgbClr val="002060"/>
                </a:solidFill>
                <a:latin typeface="Palatino Linotype" panose="02040502050505030304" pitchFamily="18" charset="0"/>
              </a:rPr>
              <a:t>Αφρικανικής φυλής</a:t>
            </a:r>
            <a:endParaRPr lang="en-GB" sz="1200" b="1" dirty="0">
              <a:solidFill>
                <a:srgbClr val="002060"/>
              </a:solidFill>
              <a:latin typeface="Palatino Linotype" panose="02040502050505030304" pitchFamily="18" charset="0"/>
            </a:endParaRPr>
          </a:p>
        </p:txBody>
      </p:sp>
      <p:pic>
        <p:nvPicPr>
          <p:cNvPr id="22" name="Picture 21">
            <a:extLst>
              <a:ext uri="{FF2B5EF4-FFF2-40B4-BE49-F238E27FC236}">
                <a16:creationId xmlns:a16="http://schemas.microsoft.com/office/drawing/2014/main" xmlns="" id="{262AD922-61F4-4240-BC51-DA65D6C94D96}"/>
              </a:ext>
            </a:extLst>
          </p:cNvPr>
          <p:cNvPicPr>
            <a:picLocks noChangeAspect="1"/>
          </p:cNvPicPr>
          <p:nvPr/>
        </p:nvPicPr>
        <p:blipFill>
          <a:blip r:embed="rId7" cstate="print"/>
          <a:stretch>
            <a:fillRect/>
          </a:stretch>
        </p:blipFill>
        <p:spPr>
          <a:xfrm>
            <a:off x="121579" y="6095521"/>
            <a:ext cx="3253217" cy="753621"/>
          </a:xfrm>
          <a:prstGeom prst="rect">
            <a:avLst/>
          </a:prstGeom>
        </p:spPr>
      </p:pic>
    </p:spTree>
    <p:extLst>
      <p:ext uri="{BB962C8B-B14F-4D97-AF65-F5344CB8AC3E}">
        <p14:creationId xmlns:p14="http://schemas.microsoft.com/office/powerpoint/2010/main" xmlns="" val="1975699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98807" y="762478"/>
            <a:ext cx="2582375" cy="1848748"/>
          </a:xfrm>
        </p:spPr>
        <p:txBody>
          <a:bodyPr>
            <a:noAutofit/>
          </a:bodyPr>
          <a:lstStyle/>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ΜΕΣΑ   ΕΚΚΛΙΣΕΩΝ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ΓΙΑ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ΙΑΣΗ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ΠΡΩΪΜΗ ΚΑΙ</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ΥΣΤΕΡΗ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ΘΡΗΣΚΕΥΤΙΚΟΤΗΤΑ</a:t>
            </a:r>
          </a:p>
        </p:txBody>
      </p:sp>
      <p:sp>
        <p:nvSpPr>
          <p:cNvPr id="4" name="Rectangle 3">
            <a:extLst>
              <a:ext uri="{FF2B5EF4-FFF2-40B4-BE49-F238E27FC236}">
                <a16:creationId xmlns:a16="http://schemas.microsoft.com/office/drawing/2014/main" xmlns="" id="{88683F04-49B7-454B-82F0-48CC402E8707}"/>
              </a:ext>
            </a:extLst>
          </p:cNvPr>
          <p:cNvSpPr/>
          <p:nvPr/>
        </p:nvSpPr>
        <p:spPr>
          <a:xfrm>
            <a:off x="0" y="986445"/>
            <a:ext cx="9241627" cy="3934410"/>
          </a:xfrm>
          <a:prstGeom prst="rect">
            <a:avLst/>
          </a:prstGeom>
        </p:spPr>
        <p:txBody>
          <a:bodyPr wrap="square">
            <a:spAutoFit/>
          </a:bodyPr>
          <a:lstStyle/>
          <a:p>
            <a:pPr algn="ctr">
              <a:spcAft>
                <a:spcPts val="1000"/>
              </a:spcAft>
              <a:buClr>
                <a:srgbClr val="FF0000"/>
              </a:buClr>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ΑΝΑΘΗΜΑΤΑ</a:t>
            </a:r>
          </a:p>
          <a:p>
            <a:pPr marL="285750" indent="-285750" algn="ctr">
              <a:spcAft>
                <a:spcPts val="1000"/>
              </a:spcAft>
              <a:buClr>
                <a:srgbClr val="FF0000"/>
              </a:buClr>
              <a:buFont typeface="Wingdings" panose="05000000000000000000" pitchFamily="2" charset="2"/>
              <a:buChar char="Ø"/>
            </a:pPr>
            <a:r>
              <a:rPr lang="el-GR" sz="3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Τα αναθήματα θεωρούνται διαχρονικά </a:t>
            </a:r>
          </a:p>
          <a:p>
            <a:pPr algn="ctr">
              <a:spcAft>
                <a:spcPts val="1000"/>
              </a:spcAft>
              <a:buClr>
                <a:srgbClr val="FF0000"/>
              </a:buClr>
            </a:pPr>
            <a:r>
              <a:rPr lang="el-GR" sz="3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τα ορατά σύμβολα που μαρτυρούν </a:t>
            </a:r>
          </a:p>
          <a:p>
            <a:pPr algn="ctr">
              <a:spcAft>
                <a:spcPts val="1000"/>
              </a:spcAft>
              <a:buClr>
                <a:srgbClr val="FF0000"/>
              </a:buClr>
            </a:pPr>
            <a:r>
              <a:rPr lang="el-GR" sz="3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την προσωπική σχέση και την επαφή του ανθρώπου με το θείο και </a:t>
            </a:r>
          </a:p>
          <a:p>
            <a:pPr algn="ctr">
              <a:spcAft>
                <a:spcPts val="1000"/>
              </a:spcAft>
              <a:buClr>
                <a:srgbClr val="FF0000"/>
              </a:buClr>
            </a:pPr>
            <a:r>
              <a:rPr lang="el-GR" sz="32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αποτελούν μία μορφή τάματος.</a:t>
            </a:r>
          </a:p>
          <a:p>
            <a:pPr>
              <a:spcAft>
                <a:spcPts val="1000"/>
              </a:spcAft>
              <a:buClr>
                <a:srgbClr val="FF0000"/>
              </a:buClr>
            </a:pPr>
            <a:endPar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3245DB36-CC99-4FEC-BA63-89CAA07C0CAE}"/>
              </a:ext>
            </a:extLst>
          </p:cNvPr>
          <p:cNvSpPr/>
          <p:nvPr/>
        </p:nvSpPr>
        <p:spPr>
          <a:xfrm>
            <a:off x="9662743" y="5760178"/>
            <a:ext cx="1864613" cy="369332"/>
          </a:xfrm>
          <a:prstGeom prst="rect">
            <a:avLst/>
          </a:prstGeom>
        </p:spPr>
        <p:txBody>
          <a:bodyPr wrap="none">
            <a:spAutoFit/>
          </a:bodyPr>
          <a:lstStyle/>
          <a:p>
            <a:r>
              <a:rPr lang="el-GR" b="1" dirty="0">
                <a:solidFill>
                  <a:srgbClr val="002060"/>
                </a:solidFill>
                <a:latin typeface="Palatino Linotype" panose="02040502050505030304" pitchFamily="18" charset="0"/>
              </a:rPr>
              <a:t>ΑΝΑΘΗΜΑΤΑ</a:t>
            </a:r>
            <a:endParaRPr lang="en-GB" b="1" dirty="0">
              <a:solidFill>
                <a:srgbClr val="002060"/>
              </a:solidFill>
              <a:latin typeface="Palatino Linotype" panose="02040502050505030304" pitchFamily="18" charset="0"/>
            </a:endParaRPr>
          </a:p>
        </p:txBody>
      </p:sp>
      <p:pic>
        <p:nvPicPr>
          <p:cNvPr id="5" name="Picture 4">
            <a:extLst>
              <a:ext uri="{FF2B5EF4-FFF2-40B4-BE49-F238E27FC236}">
                <a16:creationId xmlns:a16="http://schemas.microsoft.com/office/drawing/2014/main" xmlns="" id="{65118B76-F08B-4DC4-932C-549959C6806B}"/>
              </a:ext>
            </a:extLst>
          </p:cNvPr>
          <p:cNvPicPr>
            <a:picLocks noChangeAspect="1"/>
          </p:cNvPicPr>
          <p:nvPr/>
        </p:nvPicPr>
        <p:blipFill>
          <a:blip r:embed="rId4" cstate="print"/>
          <a:stretch>
            <a:fillRect/>
          </a:stretch>
        </p:blipFill>
        <p:spPr>
          <a:xfrm>
            <a:off x="9266313" y="2988297"/>
            <a:ext cx="2514869" cy="1625595"/>
          </a:xfrm>
          <a:prstGeom prst="rect">
            <a:avLst/>
          </a:prstGeom>
        </p:spPr>
      </p:pic>
      <p:pic>
        <p:nvPicPr>
          <p:cNvPr id="6" name="Picture 5">
            <a:extLst>
              <a:ext uri="{FF2B5EF4-FFF2-40B4-BE49-F238E27FC236}">
                <a16:creationId xmlns:a16="http://schemas.microsoft.com/office/drawing/2014/main" xmlns="" id="{E4D46AA3-57A5-4DDA-AA2E-BEA7B932B7B3}"/>
              </a:ext>
            </a:extLst>
          </p:cNvPr>
          <p:cNvPicPr>
            <a:picLocks noChangeAspect="1"/>
          </p:cNvPicPr>
          <p:nvPr/>
        </p:nvPicPr>
        <p:blipFill>
          <a:blip r:embed="rId5" cstate="print"/>
          <a:stretch>
            <a:fillRect/>
          </a:stretch>
        </p:blipFill>
        <p:spPr>
          <a:xfrm>
            <a:off x="9266313" y="4609707"/>
            <a:ext cx="2514869" cy="1150471"/>
          </a:xfrm>
          <a:prstGeom prst="rect">
            <a:avLst/>
          </a:prstGeom>
        </p:spPr>
      </p:pic>
    </p:spTree>
    <p:extLst>
      <p:ext uri="{BB962C8B-B14F-4D97-AF65-F5344CB8AC3E}">
        <p14:creationId xmlns:p14="http://schemas.microsoft.com/office/powerpoint/2010/main" xmlns="" val="435684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11011" y="674961"/>
            <a:ext cx="2582375" cy="2247252"/>
          </a:xfrm>
        </p:spPr>
        <p:txBody>
          <a:bodyPr>
            <a:noAutofit/>
          </a:bodyPr>
          <a:lstStyle/>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ΜΕΣΑ   ΕΚΚΛΙΣΕΩΝ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ΓΙΑ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ΙΑΣΗ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ΠΡΩΪΜΗ ΚΑΙ</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ΥΣΤΕΡΗ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ΘΡΗΣΚΕΥΤΙΚΟΤΗΤΑ</a:t>
            </a:r>
          </a:p>
          <a:p>
            <a:pPr lvl="0" algn="ctr">
              <a:lnSpc>
                <a:spcPct val="100000"/>
              </a:lnSpc>
              <a:spcBef>
                <a:spcPts val="0"/>
              </a:spcBef>
              <a:spcAft>
                <a:spcPts val="1000"/>
              </a:spcAft>
              <a:buClrTx/>
            </a:pPr>
            <a:endPar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3245DB36-CC99-4FEC-BA63-89CAA07C0CAE}"/>
              </a:ext>
            </a:extLst>
          </p:cNvPr>
          <p:cNvSpPr/>
          <p:nvPr/>
        </p:nvSpPr>
        <p:spPr>
          <a:xfrm>
            <a:off x="9665686" y="5705713"/>
            <a:ext cx="1864613" cy="369332"/>
          </a:xfrm>
          <a:prstGeom prst="rect">
            <a:avLst/>
          </a:prstGeom>
        </p:spPr>
        <p:txBody>
          <a:bodyPr wrap="none">
            <a:spAutoFit/>
          </a:bodyPr>
          <a:lstStyle/>
          <a:p>
            <a:r>
              <a:rPr lang="el-GR" b="1" dirty="0">
                <a:solidFill>
                  <a:srgbClr val="002060"/>
                </a:solidFill>
                <a:latin typeface="Palatino Linotype" panose="02040502050505030304" pitchFamily="18" charset="0"/>
              </a:rPr>
              <a:t>ΑΝΑΘΗΜΑΤΑ</a:t>
            </a:r>
            <a:endParaRPr lang="en-GB"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D044C771-BB7D-4175-9FDD-228DED89203D}"/>
              </a:ext>
            </a:extLst>
          </p:cNvPr>
          <p:cNvPicPr>
            <a:picLocks noChangeAspect="1"/>
          </p:cNvPicPr>
          <p:nvPr/>
        </p:nvPicPr>
        <p:blipFill>
          <a:blip r:embed="rId4" cstate="print"/>
          <a:stretch>
            <a:fillRect/>
          </a:stretch>
        </p:blipFill>
        <p:spPr>
          <a:xfrm>
            <a:off x="6967063" y="3985783"/>
            <a:ext cx="2165045" cy="2097157"/>
          </a:xfrm>
          <a:prstGeom prst="rect">
            <a:avLst/>
          </a:prstGeom>
        </p:spPr>
      </p:pic>
      <p:pic>
        <p:nvPicPr>
          <p:cNvPr id="8" name="Picture 7">
            <a:extLst>
              <a:ext uri="{FF2B5EF4-FFF2-40B4-BE49-F238E27FC236}">
                <a16:creationId xmlns:a16="http://schemas.microsoft.com/office/drawing/2014/main" xmlns="" id="{20D195CE-F006-4275-97AA-8705AD5FC55B}"/>
              </a:ext>
            </a:extLst>
          </p:cNvPr>
          <p:cNvPicPr>
            <a:picLocks noChangeAspect="1"/>
          </p:cNvPicPr>
          <p:nvPr/>
        </p:nvPicPr>
        <p:blipFill>
          <a:blip r:embed="rId5" cstate="print"/>
          <a:stretch>
            <a:fillRect/>
          </a:stretch>
        </p:blipFill>
        <p:spPr>
          <a:xfrm>
            <a:off x="2807757" y="3497149"/>
            <a:ext cx="4091777" cy="2598374"/>
          </a:xfrm>
          <a:prstGeom prst="rect">
            <a:avLst/>
          </a:prstGeom>
        </p:spPr>
      </p:pic>
      <p:pic>
        <p:nvPicPr>
          <p:cNvPr id="9" name="Picture 8">
            <a:extLst>
              <a:ext uri="{FF2B5EF4-FFF2-40B4-BE49-F238E27FC236}">
                <a16:creationId xmlns:a16="http://schemas.microsoft.com/office/drawing/2014/main" xmlns="" id="{D826BAA8-B317-4F49-B740-8D80B1B41CC5}"/>
              </a:ext>
            </a:extLst>
          </p:cNvPr>
          <p:cNvPicPr>
            <a:picLocks noChangeAspect="1"/>
          </p:cNvPicPr>
          <p:nvPr/>
        </p:nvPicPr>
        <p:blipFill>
          <a:blip r:embed="rId6" cstate="print"/>
          <a:stretch>
            <a:fillRect/>
          </a:stretch>
        </p:blipFill>
        <p:spPr>
          <a:xfrm>
            <a:off x="2807758" y="762477"/>
            <a:ext cx="4095239" cy="2730159"/>
          </a:xfrm>
          <a:prstGeom prst="rect">
            <a:avLst/>
          </a:prstGeom>
        </p:spPr>
      </p:pic>
      <p:pic>
        <p:nvPicPr>
          <p:cNvPr id="15" name="Picture 14">
            <a:extLst>
              <a:ext uri="{FF2B5EF4-FFF2-40B4-BE49-F238E27FC236}">
                <a16:creationId xmlns:a16="http://schemas.microsoft.com/office/drawing/2014/main" xmlns="" id="{F5BD5049-F87F-42EC-B33D-BA8092CC34B4}"/>
              </a:ext>
            </a:extLst>
          </p:cNvPr>
          <p:cNvPicPr>
            <a:picLocks noChangeAspect="1"/>
          </p:cNvPicPr>
          <p:nvPr/>
        </p:nvPicPr>
        <p:blipFill>
          <a:blip r:embed="rId7" cstate="print"/>
          <a:stretch>
            <a:fillRect/>
          </a:stretch>
        </p:blipFill>
        <p:spPr>
          <a:xfrm>
            <a:off x="6972751" y="775060"/>
            <a:ext cx="2165044" cy="3129700"/>
          </a:xfrm>
          <a:prstGeom prst="rect">
            <a:avLst/>
          </a:prstGeom>
        </p:spPr>
      </p:pic>
      <p:sp>
        <p:nvSpPr>
          <p:cNvPr id="16" name="Rectangle 15">
            <a:extLst>
              <a:ext uri="{FF2B5EF4-FFF2-40B4-BE49-F238E27FC236}">
                <a16:creationId xmlns:a16="http://schemas.microsoft.com/office/drawing/2014/main" xmlns="" id="{EE5AF444-1C8C-4A1F-9AF6-8A3B353EDA1E}"/>
              </a:ext>
            </a:extLst>
          </p:cNvPr>
          <p:cNvSpPr/>
          <p:nvPr/>
        </p:nvSpPr>
        <p:spPr>
          <a:xfrm>
            <a:off x="9211011" y="2922213"/>
            <a:ext cx="2582375" cy="2893100"/>
          </a:xfrm>
          <a:prstGeom prst="rect">
            <a:avLst/>
          </a:prstGeom>
        </p:spPr>
        <p:txBody>
          <a:bodyPr wrap="square">
            <a:spAutoFit/>
          </a:bodyPr>
          <a:lstStyle/>
          <a:p>
            <a:r>
              <a:rPr lang="en-GB" sz="1300" b="1" dirty="0">
                <a:solidFill>
                  <a:srgbClr val="002060"/>
                </a:solidFill>
                <a:latin typeface="Palatino Linotype" panose="02040502050505030304" pitchFamily="18" charset="0"/>
              </a:rPr>
              <a:t>“</a:t>
            </a:r>
            <a:r>
              <a:rPr lang="el-GR" sz="1300" b="1" i="1" dirty="0">
                <a:solidFill>
                  <a:srgbClr val="002060"/>
                </a:solidFill>
                <a:latin typeface="Palatino Linotype" panose="02040502050505030304" pitchFamily="18" charset="0"/>
              </a:rPr>
              <a:t>Τάδε σοι Διόφαντος επεύχομαι σώσον με, μάκαρ, σθεναρώτατε, ιασάμενος ποδάγραν κακήν, προς σου πατρός, ω μεγάλ’ εύχομαι, ου γαρ τις επιχθονίων βροτών τοιώνδε πόροι λύσιν αλγέων. Μόνος ει συ, μάκαρ θείε, σθένων. Σε γαρ θεοί οι πανυπείροχοι δώρον μέγα, τον φιλελήμονα, θνητοίς έπορον, λύσιν αλγέων…</a:t>
            </a:r>
            <a:r>
              <a:rPr lang="el-GR" sz="1300" b="1" dirty="0">
                <a:solidFill>
                  <a:srgbClr val="002060"/>
                </a:solidFill>
                <a:latin typeface="Palatino Linotype" panose="02040502050505030304" pitchFamily="18" charset="0"/>
              </a:rPr>
              <a:t>” Διόφαντος από τον Σφηττό</a:t>
            </a:r>
            <a:r>
              <a:rPr lang="en-GB" sz="1300" b="1" dirty="0">
                <a:solidFill>
                  <a:srgbClr val="002060"/>
                </a:solidFill>
                <a:latin typeface="Palatino Linotype" panose="02040502050505030304" pitchFamily="18" charset="0"/>
              </a:rPr>
              <a:t> (</a:t>
            </a:r>
            <a:r>
              <a:rPr lang="el-GR" sz="1300" b="1" dirty="0">
                <a:solidFill>
                  <a:srgbClr val="002060"/>
                </a:solidFill>
                <a:latin typeface="Palatino Linotype" panose="02040502050505030304" pitchFamily="18" charset="0"/>
              </a:rPr>
              <a:t>Έκκλιση στον Ασκληπιό</a:t>
            </a:r>
            <a:r>
              <a:rPr lang="en-GB" sz="1300" b="1" dirty="0">
                <a:solidFill>
                  <a:srgbClr val="002060"/>
                </a:solidFill>
                <a:latin typeface="Palatino Linotype" panose="02040502050505030304" pitchFamily="18" charset="0"/>
              </a:rPr>
              <a:t>)</a:t>
            </a:r>
          </a:p>
        </p:txBody>
      </p:sp>
      <p:pic>
        <p:nvPicPr>
          <p:cNvPr id="17" name="Picture 16">
            <a:extLst>
              <a:ext uri="{FF2B5EF4-FFF2-40B4-BE49-F238E27FC236}">
                <a16:creationId xmlns:a16="http://schemas.microsoft.com/office/drawing/2014/main" xmlns="" id="{5B0820AD-1F92-438D-8660-2F3143608061}"/>
              </a:ext>
            </a:extLst>
          </p:cNvPr>
          <p:cNvPicPr>
            <a:picLocks noChangeAspect="1"/>
          </p:cNvPicPr>
          <p:nvPr/>
        </p:nvPicPr>
        <p:blipFill>
          <a:blip r:embed="rId8" cstate="print"/>
          <a:stretch>
            <a:fillRect/>
          </a:stretch>
        </p:blipFill>
        <p:spPr>
          <a:xfrm>
            <a:off x="14612" y="775059"/>
            <a:ext cx="2719930" cy="2717577"/>
          </a:xfrm>
          <a:prstGeom prst="rect">
            <a:avLst/>
          </a:prstGeom>
        </p:spPr>
      </p:pic>
      <p:pic>
        <p:nvPicPr>
          <p:cNvPr id="18" name="Picture 17">
            <a:extLst>
              <a:ext uri="{FF2B5EF4-FFF2-40B4-BE49-F238E27FC236}">
                <a16:creationId xmlns:a16="http://schemas.microsoft.com/office/drawing/2014/main" xmlns="" id="{5AAC1FC7-765B-49A0-B1DC-2B1A64096AEA}"/>
              </a:ext>
            </a:extLst>
          </p:cNvPr>
          <p:cNvPicPr>
            <a:picLocks noChangeAspect="1"/>
          </p:cNvPicPr>
          <p:nvPr/>
        </p:nvPicPr>
        <p:blipFill>
          <a:blip r:embed="rId9" cstate="print"/>
          <a:stretch>
            <a:fillRect/>
          </a:stretch>
        </p:blipFill>
        <p:spPr>
          <a:xfrm>
            <a:off x="0" y="6095523"/>
            <a:ext cx="1725105" cy="762477"/>
          </a:xfrm>
          <a:prstGeom prst="rect">
            <a:avLst/>
          </a:prstGeom>
        </p:spPr>
      </p:pic>
      <p:pic>
        <p:nvPicPr>
          <p:cNvPr id="19" name="Picture 18">
            <a:extLst>
              <a:ext uri="{FF2B5EF4-FFF2-40B4-BE49-F238E27FC236}">
                <a16:creationId xmlns:a16="http://schemas.microsoft.com/office/drawing/2014/main" xmlns="" id="{A5C3D5E3-6D41-4B0F-BE8B-84BDF8BD560F}"/>
              </a:ext>
            </a:extLst>
          </p:cNvPr>
          <p:cNvPicPr>
            <a:picLocks noChangeAspect="1"/>
          </p:cNvPicPr>
          <p:nvPr/>
        </p:nvPicPr>
        <p:blipFill>
          <a:blip r:embed="rId10" cstate="print"/>
          <a:stretch>
            <a:fillRect/>
          </a:stretch>
        </p:blipFill>
        <p:spPr>
          <a:xfrm>
            <a:off x="9825621" y="6075045"/>
            <a:ext cx="1544744" cy="782955"/>
          </a:xfrm>
          <a:prstGeom prst="rect">
            <a:avLst/>
          </a:prstGeom>
        </p:spPr>
      </p:pic>
      <p:pic>
        <p:nvPicPr>
          <p:cNvPr id="20" name="Picture 19">
            <a:extLst>
              <a:ext uri="{FF2B5EF4-FFF2-40B4-BE49-F238E27FC236}">
                <a16:creationId xmlns:a16="http://schemas.microsoft.com/office/drawing/2014/main" xmlns="" id="{BBD5B6A2-D601-4480-9C3A-081FE7339E66}"/>
              </a:ext>
            </a:extLst>
          </p:cNvPr>
          <p:cNvPicPr>
            <a:picLocks noChangeAspect="1"/>
          </p:cNvPicPr>
          <p:nvPr/>
        </p:nvPicPr>
        <p:blipFill>
          <a:blip r:embed="rId11" cstate="print"/>
          <a:stretch>
            <a:fillRect/>
          </a:stretch>
        </p:blipFill>
        <p:spPr>
          <a:xfrm>
            <a:off x="4994152" y="6095522"/>
            <a:ext cx="1432057" cy="762477"/>
          </a:xfrm>
          <a:prstGeom prst="rect">
            <a:avLst/>
          </a:prstGeom>
        </p:spPr>
      </p:pic>
      <p:pic>
        <p:nvPicPr>
          <p:cNvPr id="21" name="Picture 20">
            <a:extLst>
              <a:ext uri="{FF2B5EF4-FFF2-40B4-BE49-F238E27FC236}">
                <a16:creationId xmlns:a16="http://schemas.microsoft.com/office/drawing/2014/main" xmlns="" id="{F645DE7C-427E-4C67-88D9-E6136854CD31}"/>
              </a:ext>
            </a:extLst>
          </p:cNvPr>
          <p:cNvPicPr>
            <a:picLocks noChangeAspect="1"/>
          </p:cNvPicPr>
          <p:nvPr/>
        </p:nvPicPr>
        <p:blipFill>
          <a:blip r:embed="rId12" cstate="print"/>
          <a:stretch>
            <a:fillRect/>
          </a:stretch>
        </p:blipFill>
        <p:spPr>
          <a:xfrm>
            <a:off x="-3968" y="3507318"/>
            <a:ext cx="2744196" cy="2598374"/>
          </a:xfrm>
          <a:prstGeom prst="rect">
            <a:avLst/>
          </a:prstGeom>
        </p:spPr>
      </p:pic>
    </p:spTree>
    <p:extLst>
      <p:ext uri="{BB962C8B-B14F-4D97-AF65-F5344CB8AC3E}">
        <p14:creationId xmlns:p14="http://schemas.microsoft.com/office/powerpoint/2010/main" xmlns="" val="844712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3574284" y="790310"/>
            <a:ext cx="2521716"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ΑΝΑΘΗΜΑΤΑ</a:t>
            </a:r>
            <a:endParaRPr lang="en-GB" sz="2400" b="1" dirty="0">
              <a:solidFill>
                <a:srgbClr val="002060"/>
              </a:solidFill>
              <a:latin typeface="Palatino Linotype" panose="02040502050505030304" pitchFamily="18" charset="0"/>
            </a:endParaRPr>
          </a:p>
        </p:txBody>
      </p:sp>
      <p:pic>
        <p:nvPicPr>
          <p:cNvPr id="4" name="Picture 3">
            <a:extLst>
              <a:ext uri="{FF2B5EF4-FFF2-40B4-BE49-F238E27FC236}">
                <a16:creationId xmlns:a16="http://schemas.microsoft.com/office/drawing/2014/main" xmlns="" id="{60BE122B-AC48-4156-B31C-6684DEFE53E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5411" y="1219324"/>
            <a:ext cx="2918620" cy="4697445"/>
          </a:xfrm>
          <a:prstGeom prst="rect">
            <a:avLst/>
          </a:prstGeom>
        </p:spPr>
      </p:pic>
      <p:sp>
        <p:nvSpPr>
          <p:cNvPr id="13" name="Rectangle 12">
            <a:extLst>
              <a:ext uri="{FF2B5EF4-FFF2-40B4-BE49-F238E27FC236}">
                <a16:creationId xmlns:a16="http://schemas.microsoft.com/office/drawing/2014/main" xmlns="" id="{42405C18-7838-44E1-8C85-75EE8573F97A}"/>
              </a:ext>
            </a:extLst>
          </p:cNvPr>
          <p:cNvSpPr/>
          <p:nvPr/>
        </p:nvSpPr>
        <p:spPr>
          <a:xfrm>
            <a:off x="3288846" y="2198610"/>
            <a:ext cx="7321414" cy="2346796"/>
          </a:xfrm>
          <a:prstGeom prst="rect">
            <a:avLst/>
          </a:prstGeom>
        </p:spPr>
        <p:txBody>
          <a:bodyPr wrap="square">
            <a:spAutoFit/>
          </a:bodyPr>
          <a:lstStyle/>
          <a:p>
            <a:pPr marL="8703" marR="1492618" defTabSz="626638">
              <a:spcBef>
                <a:spcPts val="69"/>
              </a:spcBef>
              <a:buClr>
                <a:srgbClr val="FF0000"/>
              </a:buClr>
            </a:pPr>
            <a:r>
              <a:rPr lang="el-GR" sz="2400" b="1" spc="65" dirty="0">
                <a:solidFill>
                  <a:srgbClr val="002E7A"/>
                </a:solidFill>
                <a:latin typeface="Palatino Linotype" panose="02040502050505030304" pitchFamily="18" charset="0"/>
                <a:cs typeface="Times New Roman"/>
              </a:rPr>
              <a:t>Βάση ευχαριστηρίου αναθήματος για την ίαση χοιράδων και καρκίνου. Ασκληπιείο Επιδαύρου</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a:t>
            </a:r>
            <a:r>
              <a:rPr lang="el-GR" b="1" i="1" spc="65" dirty="0">
                <a:solidFill>
                  <a:srgbClr val="002E7A"/>
                </a:solidFill>
                <a:latin typeface="Palatino Linotype" panose="02040502050505030304" pitchFamily="18" charset="0"/>
                <a:cs typeface="Times New Roman"/>
              </a:rPr>
              <a:t>αὐτὸν δὲ τὸν Βατίνιον ἔχοντα χοιράδας ἐν τῷ τραχήλῳ</a:t>
            </a:r>
            <a:r>
              <a:rPr lang="el-GR" b="1" spc="65" dirty="0">
                <a:solidFill>
                  <a:srgbClr val="002E7A"/>
                </a:solidFill>
                <a:latin typeface="Palatino Linotype" panose="02040502050505030304" pitchFamily="18" charset="0"/>
                <a:cs typeface="Times New Roman"/>
              </a:rPr>
              <a:t>», Πλούτ.)</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p:txBody>
      </p:sp>
    </p:spTree>
    <p:extLst>
      <p:ext uri="{BB962C8B-B14F-4D97-AF65-F5344CB8AC3E}">
        <p14:creationId xmlns:p14="http://schemas.microsoft.com/office/powerpoint/2010/main" xmlns="" val="450735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98807" y="762478"/>
            <a:ext cx="2582375" cy="1848748"/>
          </a:xfrm>
        </p:spPr>
        <p:txBody>
          <a:bodyPr>
            <a:noAutofit/>
          </a:bodyPr>
          <a:lstStyle/>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ΜΕΣΑ   ΕΚΚΛΙΣΕΩΝ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ΓΙΑ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ΙΑΣΗ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ΠΡΩΪΜΗ ΚΑΙ</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ΥΣΤΕΡΗ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ΘΡΗΣΚΕΥΤΙΚΟΤΗΤΑ</a:t>
            </a:r>
          </a:p>
        </p:txBody>
      </p:sp>
      <p:sp>
        <p:nvSpPr>
          <p:cNvPr id="4" name="Rectangle 3">
            <a:extLst>
              <a:ext uri="{FF2B5EF4-FFF2-40B4-BE49-F238E27FC236}">
                <a16:creationId xmlns:a16="http://schemas.microsoft.com/office/drawing/2014/main" xmlns="" id="{88683F04-49B7-454B-82F0-48CC402E8707}"/>
              </a:ext>
            </a:extLst>
          </p:cNvPr>
          <p:cNvSpPr/>
          <p:nvPr/>
        </p:nvSpPr>
        <p:spPr>
          <a:xfrm>
            <a:off x="-42820" y="1049838"/>
            <a:ext cx="9241627" cy="959237"/>
          </a:xfrm>
          <a:prstGeom prst="rect">
            <a:avLst/>
          </a:prstGeom>
        </p:spPr>
        <p:txBody>
          <a:bodyPr wrap="square">
            <a:spAutoFit/>
          </a:bodyPr>
          <a:lstStyle/>
          <a:p>
            <a:pPr algn="ctr">
              <a:spcAft>
                <a:spcPts val="1000"/>
              </a:spcAft>
              <a:buClr>
                <a:srgbClr val="FF0000"/>
              </a:buClr>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ΑΝΑΘΗΜΑΤΑ</a:t>
            </a:r>
          </a:p>
          <a:p>
            <a:pPr algn="ctr">
              <a:spcAft>
                <a:spcPts val="1000"/>
              </a:spcAft>
              <a:buClr>
                <a:srgbClr val="FF0000"/>
              </a:buClr>
            </a:pPr>
            <a:endPar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3245DB36-CC99-4FEC-BA63-89CAA07C0CAE}"/>
              </a:ext>
            </a:extLst>
          </p:cNvPr>
          <p:cNvSpPr/>
          <p:nvPr/>
        </p:nvSpPr>
        <p:spPr>
          <a:xfrm>
            <a:off x="9662743" y="5760178"/>
            <a:ext cx="1864613" cy="369332"/>
          </a:xfrm>
          <a:prstGeom prst="rect">
            <a:avLst/>
          </a:prstGeom>
        </p:spPr>
        <p:txBody>
          <a:bodyPr wrap="none">
            <a:spAutoFit/>
          </a:bodyPr>
          <a:lstStyle/>
          <a:p>
            <a:r>
              <a:rPr lang="el-GR" b="1" dirty="0">
                <a:solidFill>
                  <a:srgbClr val="002060"/>
                </a:solidFill>
                <a:latin typeface="Palatino Linotype" panose="02040502050505030304" pitchFamily="18" charset="0"/>
              </a:rPr>
              <a:t>ΑΝΑΘΗΜΑΤΑ</a:t>
            </a:r>
            <a:endParaRPr lang="en-GB" b="1" dirty="0">
              <a:solidFill>
                <a:srgbClr val="002060"/>
              </a:solidFill>
              <a:latin typeface="Palatino Linotype" panose="02040502050505030304" pitchFamily="18" charset="0"/>
            </a:endParaRPr>
          </a:p>
        </p:txBody>
      </p:sp>
      <p:pic>
        <p:nvPicPr>
          <p:cNvPr id="2" name="Picture 1">
            <a:extLst>
              <a:ext uri="{FF2B5EF4-FFF2-40B4-BE49-F238E27FC236}">
                <a16:creationId xmlns:a16="http://schemas.microsoft.com/office/drawing/2014/main" xmlns="" id="{0F0B2A20-971D-4CFA-A459-A484A4CEE4F2}"/>
              </a:ext>
            </a:extLst>
          </p:cNvPr>
          <p:cNvPicPr>
            <a:picLocks noChangeAspect="1"/>
          </p:cNvPicPr>
          <p:nvPr/>
        </p:nvPicPr>
        <p:blipFill>
          <a:blip r:embed="rId4" cstate="print"/>
          <a:stretch>
            <a:fillRect/>
          </a:stretch>
        </p:blipFill>
        <p:spPr>
          <a:xfrm>
            <a:off x="11689" y="2105066"/>
            <a:ext cx="4497744" cy="3211076"/>
          </a:xfrm>
          <a:prstGeom prst="rect">
            <a:avLst/>
          </a:prstGeom>
        </p:spPr>
      </p:pic>
      <p:pic>
        <p:nvPicPr>
          <p:cNvPr id="3" name="Picture 2">
            <a:extLst>
              <a:ext uri="{FF2B5EF4-FFF2-40B4-BE49-F238E27FC236}">
                <a16:creationId xmlns:a16="http://schemas.microsoft.com/office/drawing/2014/main" xmlns="" id="{631707F4-6E29-4394-A121-1D53A1C3CE30}"/>
              </a:ext>
            </a:extLst>
          </p:cNvPr>
          <p:cNvPicPr>
            <a:picLocks noChangeAspect="1"/>
          </p:cNvPicPr>
          <p:nvPr/>
        </p:nvPicPr>
        <p:blipFill>
          <a:blip r:embed="rId5" cstate="print"/>
          <a:stretch>
            <a:fillRect/>
          </a:stretch>
        </p:blipFill>
        <p:spPr>
          <a:xfrm>
            <a:off x="4627175" y="2105066"/>
            <a:ext cx="4497744" cy="3211076"/>
          </a:xfrm>
          <a:prstGeom prst="rect">
            <a:avLst/>
          </a:prstGeom>
        </p:spPr>
      </p:pic>
      <p:pic>
        <p:nvPicPr>
          <p:cNvPr id="8" name="Picture 7">
            <a:extLst>
              <a:ext uri="{FF2B5EF4-FFF2-40B4-BE49-F238E27FC236}">
                <a16:creationId xmlns:a16="http://schemas.microsoft.com/office/drawing/2014/main" xmlns="" id="{BF3560FE-7D87-45FE-9432-20287FED2A81}"/>
              </a:ext>
            </a:extLst>
          </p:cNvPr>
          <p:cNvPicPr>
            <a:picLocks noChangeAspect="1"/>
          </p:cNvPicPr>
          <p:nvPr/>
        </p:nvPicPr>
        <p:blipFill>
          <a:blip r:embed="rId6" cstate="print"/>
          <a:stretch>
            <a:fillRect/>
          </a:stretch>
        </p:blipFill>
        <p:spPr>
          <a:xfrm>
            <a:off x="9294843" y="2906941"/>
            <a:ext cx="2859833" cy="2853237"/>
          </a:xfrm>
          <a:prstGeom prst="rect">
            <a:avLst/>
          </a:prstGeom>
        </p:spPr>
      </p:pic>
    </p:spTree>
    <p:extLst>
      <p:ext uri="{BB962C8B-B14F-4D97-AF65-F5344CB8AC3E}">
        <p14:creationId xmlns:p14="http://schemas.microsoft.com/office/powerpoint/2010/main" xmlns="" val="785082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98807" y="762478"/>
            <a:ext cx="2582375" cy="1848748"/>
          </a:xfrm>
        </p:spPr>
        <p:txBody>
          <a:bodyPr>
            <a:noAutofit/>
          </a:bodyPr>
          <a:lstStyle/>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ΜΕΣΑ   ΕΚΚΛΙΣΕΩΝ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ΓΙΑ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ΙΑΣΗ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ΠΡΩΪΜΗ ΚΑΙ</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ΥΣΤΕΡΗ</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ΘΡΗΣΚΕΥΤΙΚΟΤΗΤΑ</a:t>
            </a:r>
          </a:p>
        </p:txBody>
      </p:sp>
      <p:sp>
        <p:nvSpPr>
          <p:cNvPr id="4" name="Rectangle 3">
            <a:extLst>
              <a:ext uri="{FF2B5EF4-FFF2-40B4-BE49-F238E27FC236}">
                <a16:creationId xmlns:a16="http://schemas.microsoft.com/office/drawing/2014/main" xmlns="" id="{88683F04-49B7-454B-82F0-48CC402E8707}"/>
              </a:ext>
            </a:extLst>
          </p:cNvPr>
          <p:cNvSpPr/>
          <p:nvPr/>
        </p:nvSpPr>
        <p:spPr>
          <a:xfrm>
            <a:off x="-42820" y="939871"/>
            <a:ext cx="9241627" cy="4683333"/>
          </a:xfrm>
          <a:prstGeom prst="rect">
            <a:avLst/>
          </a:prstGeom>
        </p:spPr>
        <p:txBody>
          <a:bodyPr wrap="square">
            <a:spAutoFit/>
          </a:bodyPr>
          <a:lstStyle/>
          <a:p>
            <a:pPr algn="ctr">
              <a:spcAft>
                <a:spcPts val="1000"/>
              </a:spcAft>
              <a:buClr>
                <a:srgbClr val="FF0000"/>
              </a:buClr>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ΑΝΑΘΗΜΑΤΑ</a:t>
            </a:r>
          </a:p>
          <a:p>
            <a:pPr>
              <a:spcAft>
                <a:spcPts val="1000"/>
              </a:spcAft>
              <a:buClr>
                <a:srgbClr val="FF0000"/>
              </a:buClr>
            </a:pPr>
            <a:endPar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marL="285750" indent="-285750">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Εμπεριέχει και την έννοια της υποχρέωσης ή της εξόφλησης ενός χρέους.</a:t>
            </a:r>
          </a:p>
          <a:p>
            <a:pPr marL="285750" indent="-285750">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Είναι πράξη «υποχρεωτικής ελευθερίας»</a:t>
            </a:r>
          </a:p>
          <a:p>
            <a:pPr>
              <a:spcAft>
                <a:spcPts val="1000"/>
              </a:spcAft>
              <a:buClr>
                <a:srgbClr val="FF0000"/>
              </a:buClr>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a:t>
            </a:r>
            <a:r>
              <a:rPr lang="el-GR" sz="2400" b="1"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ή</a:t>
            </a: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a:t>
            </a:r>
          </a:p>
          <a:p>
            <a:pPr>
              <a:spcAft>
                <a:spcPts val="1000"/>
              </a:spcAft>
              <a:buClr>
                <a:srgbClr val="FF0000"/>
              </a:buClr>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της «ελεύθερης υποχρέωσης», (</a:t>
            </a:r>
            <a:r>
              <a:rPr lang="el-GR" sz="2400"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ιδίως όταν αιωρείται η   απειλή μίας θείας τιμωρίας ή η έκβαση μιάς σοβαρής νόσου</a:t>
            </a: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a:t>
            </a:r>
          </a:p>
          <a:p>
            <a:pPr marL="285750" indent="-285750">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Αποτελεί ένα είδος ανταλλαγής/διαπραγμάτευσης; </a:t>
            </a:r>
          </a:p>
          <a:p>
            <a:pPr>
              <a:spcAft>
                <a:spcPts val="1000"/>
              </a:spcAft>
              <a:buClr>
                <a:srgbClr val="FF0000"/>
              </a:buClr>
            </a:pPr>
            <a:endPar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3245DB36-CC99-4FEC-BA63-89CAA07C0CAE}"/>
              </a:ext>
            </a:extLst>
          </p:cNvPr>
          <p:cNvSpPr/>
          <p:nvPr/>
        </p:nvSpPr>
        <p:spPr>
          <a:xfrm>
            <a:off x="9662743" y="5760178"/>
            <a:ext cx="1864613" cy="369332"/>
          </a:xfrm>
          <a:prstGeom prst="rect">
            <a:avLst/>
          </a:prstGeom>
        </p:spPr>
        <p:txBody>
          <a:bodyPr wrap="none">
            <a:spAutoFit/>
          </a:bodyPr>
          <a:lstStyle/>
          <a:p>
            <a:r>
              <a:rPr lang="el-GR" b="1" dirty="0">
                <a:solidFill>
                  <a:srgbClr val="002060"/>
                </a:solidFill>
                <a:latin typeface="Palatino Linotype" panose="02040502050505030304" pitchFamily="18" charset="0"/>
              </a:rPr>
              <a:t>ΑΝΑΘΗΜΑΤΑ</a:t>
            </a:r>
            <a:endParaRPr lang="en-GB" b="1" dirty="0">
              <a:solidFill>
                <a:srgbClr val="002060"/>
              </a:solidFill>
              <a:latin typeface="Palatino Linotype" panose="02040502050505030304" pitchFamily="18" charset="0"/>
            </a:endParaRPr>
          </a:p>
        </p:txBody>
      </p:sp>
      <p:pic>
        <p:nvPicPr>
          <p:cNvPr id="5" name="Picture 4">
            <a:extLst>
              <a:ext uri="{FF2B5EF4-FFF2-40B4-BE49-F238E27FC236}">
                <a16:creationId xmlns:a16="http://schemas.microsoft.com/office/drawing/2014/main" xmlns="" id="{65118B76-F08B-4DC4-932C-549959C6806B}"/>
              </a:ext>
            </a:extLst>
          </p:cNvPr>
          <p:cNvPicPr>
            <a:picLocks noChangeAspect="1"/>
          </p:cNvPicPr>
          <p:nvPr/>
        </p:nvPicPr>
        <p:blipFill>
          <a:blip r:embed="rId4" cstate="print"/>
          <a:stretch>
            <a:fillRect/>
          </a:stretch>
        </p:blipFill>
        <p:spPr>
          <a:xfrm>
            <a:off x="9266313" y="2988297"/>
            <a:ext cx="2514869" cy="1625595"/>
          </a:xfrm>
          <a:prstGeom prst="rect">
            <a:avLst/>
          </a:prstGeom>
        </p:spPr>
      </p:pic>
      <p:pic>
        <p:nvPicPr>
          <p:cNvPr id="6" name="Picture 5">
            <a:extLst>
              <a:ext uri="{FF2B5EF4-FFF2-40B4-BE49-F238E27FC236}">
                <a16:creationId xmlns:a16="http://schemas.microsoft.com/office/drawing/2014/main" xmlns="" id="{E4D46AA3-57A5-4DDA-AA2E-BEA7B932B7B3}"/>
              </a:ext>
            </a:extLst>
          </p:cNvPr>
          <p:cNvPicPr>
            <a:picLocks noChangeAspect="1"/>
          </p:cNvPicPr>
          <p:nvPr/>
        </p:nvPicPr>
        <p:blipFill>
          <a:blip r:embed="rId5" cstate="print"/>
          <a:stretch>
            <a:fillRect/>
          </a:stretch>
        </p:blipFill>
        <p:spPr>
          <a:xfrm>
            <a:off x="9266313" y="4609707"/>
            <a:ext cx="2514869" cy="1150471"/>
          </a:xfrm>
          <a:prstGeom prst="rect">
            <a:avLst/>
          </a:prstGeom>
        </p:spPr>
      </p:pic>
    </p:spTree>
    <p:extLst>
      <p:ext uri="{BB962C8B-B14F-4D97-AF65-F5344CB8AC3E}">
        <p14:creationId xmlns:p14="http://schemas.microsoft.com/office/powerpoint/2010/main" xmlns="" val="105557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98807" y="762477"/>
            <a:ext cx="2582375" cy="3184955"/>
          </a:xfrm>
        </p:spPr>
        <p:txBody>
          <a:bodyPr>
            <a:noAutofit/>
          </a:bodyPr>
          <a:lstStyle/>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ΜΕΣΑ   ΕΚΚΛΙΣΕΩΝ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ΓΙΑ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ΙΑΣΗ ΤΕΚΝΟΠΟΙΙΑ</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ΠΑΛΑΙΟΛΙΘΙΚΗ </a:t>
            </a:r>
          </a:p>
          <a:p>
            <a:pPr lvl="0" algn="ctr">
              <a:lnSpc>
                <a:spcPct val="100000"/>
              </a:lnSpc>
              <a:spcBef>
                <a:spcPts val="0"/>
              </a:spcBef>
              <a:spcAft>
                <a:spcPts val="1000"/>
              </a:spcAft>
              <a:buClrTx/>
            </a:pPr>
            <a:r>
              <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ΕΠΟΧΗ</a:t>
            </a:r>
          </a:p>
        </p:txBody>
      </p:sp>
      <p:sp>
        <p:nvSpPr>
          <p:cNvPr id="4" name="Rectangle 3">
            <a:extLst>
              <a:ext uri="{FF2B5EF4-FFF2-40B4-BE49-F238E27FC236}">
                <a16:creationId xmlns:a16="http://schemas.microsoft.com/office/drawing/2014/main" xmlns="" id="{88683F04-49B7-454B-82F0-48CC402E8707}"/>
              </a:ext>
            </a:extLst>
          </p:cNvPr>
          <p:cNvSpPr/>
          <p:nvPr/>
        </p:nvSpPr>
        <p:spPr>
          <a:xfrm>
            <a:off x="-42820" y="829203"/>
            <a:ext cx="9241627" cy="3344505"/>
          </a:xfrm>
          <a:prstGeom prst="rect">
            <a:avLst/>
          </a:prstGeom>
        </p:spPr>
        <p:txBody>
          <a:bodyPr wrap="square">
            <a:spAutoFit/>
          </a:bodyPr>
          <a:lstStyle/>
          <a:p>
            <a:pPr algn="ctr">
              <a:spcAft>
                <a:spcPts val="1000"/>
              </a:spcAft>
              <a:buClr>
                <a:srgbClr val="FF0000"/>
              </a:buClr>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ΓΟΝΙΜΙΚΗ ΛΑΤΡΕΙΑ</a:t>
            </a:r>
          </a:p>
          <a:p>
            <a:pPr algn="ctr">
              <a:spcAft>
                <a:spcPts val="1000"/>
              </a:spcAft>
              <a:buClr>
                <a:srgbClr val="FF0000"/>
              </a:buClr>
            </a:pPr>
            <a:endParaRPr lang="el-GR" sz="1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marL="285750" indent="-285750">
              <a:spcAft>
                <a:spcPts val="1000"/>
              </a:spcAft>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Η γονιμική λατρεία εντοπίζεται από την παλαιολιθική εποχή (30.000-10.000 π.Χ.)</a:t>
            </a:r>
          </a:p>
          <a:p>
            <a:pPr marL="285750" indent="-285750">
              <a:spcAft>
                <a:spcPts val="1000"/>
              </a:spcAft>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Θεωρείται ιδιαίτερα δημοφιλής η γονιμική μαγεία καθώς έχουν βρεθεί ειδώλια της θεάς της γονιμότητας. Οι σχετικές τελετουργίες είχαν σκοπό τη γονιμότητα και τον τοκετό των γυναικών, αλλά και τον πολλαπλασιασμό των ζώων</a:t>
            </a:r>
          </a:p>
          <a:p>
            <a:pPr marL="285750" indent="-285750">
              <a:spcAft>
                <a:spcPts val="1000"/>
              </a:spcAft>
              <a:buClr>
                <a:srgbClr val="FF0000"/>
              </a:buClr>
              <a:buFont typeface="Wingdings" panose="05000000000000000000" pitchFamily="2" charset="2"/>
              <a:buChar char="Ø"/>
            </a:pP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Η λατρεία της θεότητας της γονιμότητας συνεχίζεται και κατά τη νεολιθική εποχή, αλλά και μετέπειτα. </a:t>
            </a:r>
            <a:endParaRPr lang="en-GB" b="1" dirty="0">
              <a:solidFill>
                <a:srgbClr val="00206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E106056C-57E6-4F2A-BF9D-B484B8C88EB3}"/>
              </a:ext>
            </a:extLst>
          </p:cNvPr>
          <p:cNvPicPr>
            <a:picLocks noChangeAspect="1"/>
          </p:cNvPicPr>
          <p:nvPr/>
        </p:nvPicPr>
        <p:blipFill>
          <a:blip r:embed="rId4" cstate="print"/>
          <a:stretch>
            <a:fillRect/>
          </a:stretch>
        </p:blipFill>
        <p:spPr>
          <a:xfrm>
            <a:off x="9273310" y="2532185"/>
            <a:ext cx="2900218" cy="3056770"/>
          </a:xfrm>
          <a:prstGeom prst="rect">
            <a:avLst/>
          </a:prstGeom>
        </p:spPr>
      </p:pic>
      <p:pic>
        <p:nvPicPr>
          <p:cNvPr id="8" name="Picture 7">
            <a:extLst>
              <a:ext uri="{FF2B5EF4-FFF2-40B4-BE49-F238E27FC236}">
                <a16:creationId xmlns:a16="http://schemas.microsoft.com/office/drawing/2014/main" xmlns="" id="{BE89AA87-C2B7-4554-B128-55534A0C1E81}"/>
              </a:ext>
            </a:extLst>
          </p:cNvPr>
          <p:cNvPicPr>
            <a:picLocks noChangeAspect="1"/>
          </p:cNvPicPr>
          <p:nvPr/>
        </p:nvPicPr>
        <p:blipFill>
          <a:blip r:embed="rId5" cstate="print"/>
          <a:stretch>
            <a:fillRect/>
          </a:stretch>
        </p:blipFill>
        <p:spPr>
          <a:xfrm>
            <a:off x="724677" y="4124325"/>
            <a:ext cx="7672874" cy="2733675"/>
          </a:xfrm>
          <a:prstGeom prst="rect">
            <a:avLst/>
          </a:prstGeom>
        </p:spPr>
      </p:pic>
      <p:sp>
        <p:nvSpPr>
          <p:cNvPr id="9" name="Rectangle 8">
            <a:extLst>
              <a:ext uri="{FF2B5EF4-FFF2-40B4-BE49-F238E27FC236}">
                <a16:creationId xmlns:a16="http://schemas.microsoft.com/office/drawing/2014/main" xmlns="" id="{75363A88-764F-4975-8F1B-4271CECAAC50}"/>
              </a:ext>
            </a:extLst>
          </p:cNvPr>
          <p:cNvSpPr/>
          <p:nvPr/>
        </p:nvSpPr>
        <p:spPr>
          <a:xfrm>
            <a:off x="8746834" y="5552011"/>
            <a:ext cx="3602181" cy="1138773"/>
          </a:xfrm>
          <a:prstGeom prst="rect">
            <a:avLst/>
          </a:prstGeom>
        </p:spPr>
        <p:txBody>
          <a:bodyPr wrap="square">
            <a:spAutoFit/>
          </a:bodyPr>
          <a:lstStyle/>
          <a:p>
            <a:pPr algn="ctr">
              <a:spcAft>
                <a:spcPts val="1000"/>
              </a:spcAft>
              <a:buClr>
                <a:srgbClr val="FF0000"/>
              </a:buClr>
            </a:pPr>
            <a:r>
              <a:rPr lang="el-GR" sz="17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Νεολιθικός οικισμός Σταυρούπολης Θεσσαλονίκης (Νεότερη Νεολιθική περίοδος,5400-4500 π.Χ.).</a:t>
            </a:r>
          </a:p>
        </p:txBody>
      </p:sp>
    </p:spTree>
    <p:extLst>
      <p:ext uri="{BB962C8B-B14F-4D97-AF65-F5344CB8AC3E}">
        <p14:creationId xmlns:p14="http://schemas.microsoft.com/office/powerpoint/2010/main" xmlns="" val="4025320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6476215" y="3174683"/>
            <a:ext cx="2969443" cy="923330"/>
          </a:xfrm>
          <a:prstGeom prst="rect">
            <a:avLst/>
          </a:prstGeom>
        </p:spPr>
        <p:txBody>
          <a:bodyPr wrap="square">
            <a:spAutoFit/>
          </a:bodyPr>
          <a:lstStyle/>
          <a:p>
            <a:pPr algn="ctr">
              <a:spcAft>
                <a:spcPts val="1000"/>
              </a:spcAft>
              <a:buClr>
                <a:srgbClr val="FF0000"/>
              </a:buClr>
            </a:pPr>
            <a:r>
              <a:rPr lang="el-GR"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Ινάννα, θεά της γονιμότητας στους Ασσύριους </a:t>
            </a:r>
            <a:endParaRPr lang="en-GB" b="1" dirty="0">
              <a:solidFill>
                <a:srgbClr val="00206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xmlns="" id="{D8B63702-38C1-42A4-88B0-BF744C6D0BE0}"/>
              </a:ext>
            </a:extLst>
          </p:cNvPr>
          <p:cNvSpPr/>
          <p:nvPr/>
        </p:nvSpPr>
        <p:spPr>
          <a:xfrm>
            <a:off x="9245425" y="5726191"/>
            <a:ext cx="2605200" cy="369332"/>
          </a:xfrm>
          <a:prstGeom prst="rect">
            <a:avLst/>
          </a:prstGeom>
        </p:spPr>
        <p:txBody>
          <a:bodyPr wrap="none">
            <a:spAutoFit/>
          </a:bodyPr>
          <a:lstStyle/>
          <a:p>
            <a:r>
              <a:rPr lang="el-GR" b="1" dirty="0">
                <a:solidFill>
                  <a:srgbClr val="002060"/>
                </a:solidFill>
                <a:latin typeface="Palatino Linotype" panose="02040502050505030304" pitchFamily="18" charset="0"/>
              </a:rPr>
              <a:t>ΓΟΝΙΜΙΚΗ ΛΑΤΡΕΙΑ</a:t>
            </a:r>
            <a:endParaRPr lang="en-GB"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ADBFCD83-75CD-42AB-AE48-C68AC0FAF0D8}"/>
              </a:ext>
            </a:extLst>
          </p:cNvPr>
          <p:cNvPicPr>
            <a:picLocks noChangeAspect="1"/>
          </p:cNvPicPr>
          <p:nvPr/>
        </p:nvPicPr>
        <p:blipFill>
          <a:blip r:embed="rId4" cstate="print"/>
          <a:stretch>
            <a:fillRect/>
          </a:stretch>
        </p:blipFill>
        <p:spPr>
          <a:xfrm>
            <a:off x="6894883" y="762477"/>
            <a:ext cx="2237056" cy="2412206"/>
          </a:xfrm>
          <a:prstGeom prst="rect">
            <a:avLst/>
          </a:prstGeom>
        </p:spPr>
      </p:pic>
      <p:pic>
        <p:nvPicPr>
          <p:cNvPr id="6" name="Picture 5">
            <a:extLst>
              <a:ext uri="{FF2B5EF4-FFF2-40B4-BE49-F238E27FC236}">
                <a16:creationId xmlns:a16="http://schemas.microsoft.com/office/drawing/2014/main" xmlns="" id="{A8857092-92C8-4219-9079-C5BAF98FA589}"/>
              </a:ext>
            </a:extLst>
          </p:cNvPr>
          <p:cNvPicPr>
            <a:picLocks noChangeAspect="1"/>
          </p:cNvPicPr>
          <p:nvPr/>
        </p:nvPicPr>
        <p:blipFill>
          <a:blip r:embed="rId5" cstate="print"/>
          <a:stretch>
            <a:fillRect/>
          </a:stretch>
        </p:blipFill>
        <p:spPr>
          <a:xfrm>
            <a:off x="0" y="762477"/>
            <a:ext cx="2286000" cy="3507865"/>
          </a:xfrm>
          <a:prstGeom prst="rect">
            <a:avLst/>
          </a:prstGeom>
        </p:spPr>
      </p:pic>
      <p:sp>
        <p:nvSpPr>
          <p:cNvPr id="8" name="Rectangle 7">
            <a:extLst>
              <a:ext uri="{FF2B5EF4-FFF2-40B4-BE49-F238E27FC236}">
                <a16:creationId xmlns:a16="http://schemas.microsoft.com/office/drawing/2014/main" xmlns="" id="{2DDF65F5-DB8A-4A9A-BF2C-7D63001A91BA}"/>
              </a:ext>
            </a:extLst>
          </p:cNvPr>
          <p:cNvSpPr/>
          <p:nvPr/>
        </p:nvSpPr>
        <p:spPr>
          <a:xfrm>
            <a:off x="-153297" y="4441021"/>
            <a:ext cx="2439297" cy="1477328"/>
          </a:xfrm>
          <a:prstGeom prst="rect">
            <a:avLst/>
          </a:prstGeom>
        </p:spPr>
        <p:txBody>
          <a:bodyPr wrap="square">
            <a:spAutoFit/>
          </a:bodyPr>
          <a:lstStyle/>
          <a:p>
            <a:pPr algn="ctr"/>
            <a:r>
              <a:rPr lang="el-GR" b="1" dirty="0">
                <a:solidFill>
                  <a:srgbClr val="002060"/>
                </a:solidFill>
                <a:latin typeface="Palatino Linotype" panose="02040502050505030304" pitchFamily="18" charset="0"/>
              </a:rPr>
              <a:t>Ιστάρ, βαβυλωνιακή Θεά του έρωτα, της γονιμότητας και του πολέμου</a:t>
            </a:r>
            <a:endParaRPr lang="en-GB" b="1" dirty="0">
              <a:solidFill>
                <a:srgbClr val="002060"/>
              </a:solidFill>
              <a:latin typeface="Palatino Linotype" panose="02040502050505030304" pitchFamily="18" charset="0"/>
            </a:endParaRPr>
          </a:p>
        </p:txBody>
      </p:sp>
      <p:pic>
        <p:nvPicPr>
          <p:cNvPr id="9" name="Picture 8">
            <a:extLst>
              <a:ext uri="{FF2B5EF4-FFF2-40B4-BE49-F238E27FC236}">
                <a16:creationId xmlns:a16="http://schemas.microsoft.com/office/drawing/2014/main" xmlns="" id="{520C27F5-79B4-497F-8B5B-D9622C16506F}"/>
              </a:ext>
            </a:extLst>
          </p:cNvPr>
          <p:cNvPicPr>
            <a:picLocks noChangeAspect="1"/>
          </p:cNvPicPr>
          <p:nvPr/>
        </p:nvPicPr>
        <p:blipFill>
          <a:blip r:embed="rId6" cstate="print"/>
          <a:stretch>
            <a:fillRect/>
          </a:stretch>
        </p:blipFill>
        <p:spPr>
          <a:xfrm>
            <a:off x="2352868" y="762477"/>
            <a:ext cx="1968979" cy="3507865"/>
          </a:xfrm>
          <a:prstGeom prst="rect">
            <a:avLst/>
          </a:prstGeom>
        </p:spPr>
      </p:pic>
      <p:sp>
        <p:nvSpPr>
          <p:cNvPr id="14" name="Rectangle 13">
            <a:extLst>
              <a:ext uri="{FF2B5EF4-FFF2-40B4-BE49-F238E27FC236}">
                <a16:creationId xmlns:a16="http://schemas.microsoft.com/office/drawing/2014/main" xmlns="" id="{C9F90A74-55D4-4957-BEE8-01A454FEFD9B}"/>
              </a:ext>
            </a:extLst>
          </p:cNvPr>
          <p:cNvSpPr/>
          <p:nvPr/>
        </p:nvSpPr>
        <p:spPr>
          <a:xfrm>
            <a:off x="2352868" y="4270342"/>
            <a:ext cx="1968979" cy="1200329"/>
          </a:xfrm>
          <a:prstGeom prst="rect">
            <a:avLst/>
          </a:prstGeom>
        </p:spPr>
        <p:txBody>
          <a:bodyPr wrap="square">
            <a:spAutoFit/>
          </a:bodyPr>
          <a:lstStyle/>
          <a:p>
            <a:pPr algn="ctr"/>
            <a:r>
              <a:rPr lang="el-GR" b="1" dirty="0">
                <a:solidFill>
                  <a:srgbClr val="002060"/>
                </a:solidFill>
                <a:latin typeface="Palatino Linotype" panose="02040502050505030304" pitchFamily="18" charset="0"/>
              </a:rPr>
              <a:t>Θεά Γονιμότητας-Τροφίς            (Π. Ινδός;)</a:t>
            </a:r>
            <a:endParaRPr lang="en-GB" b="1" dirty="0">
              <a:solidFill>
                <a:srgbClr val="002060"/>
              </a:solidFill>
              <a:latin typeface="Palatino Linotype" panose="02040502050505030304" pitchFamily="18" charset="0"/>
            </a:endParaRPr>
          </a:p>
        </p:txBody>
      </p:sp>
      <p:pic>
        <p:nvPicPr>
          <p:cNvPr id="15" name="Picture 14">
            <a:extLst>
              <a:ext uri="{FF2B5EF4-FFF2-40B4-BE49-F238E27FC236}">
                <a16:creationId xmlns:a16="http://schemas.microsoft.com/office/drawing/2014/main" xmlns="" id="{42679F67-91D5-4D0A-B7F5-8F692B235C09}"/>
              </a:ext>
            </a:extLst>
          </p:cNvPr>
          <p:cNvPicPr>
            <a:picLocks noChangeAspect="1"/>
          </p:cNvPicPr>
          <p:nvPr/>
        </p:nvPicPr>
        <p:blipFill>
          <a:blip r:embed="rId7" cstate="print"/>
          <a:stretch>
            <a:fillRect/>
          </a:stretch>
        </p:blipFill>
        <p:spPr>
          <a:xfrm>
            <a:off x="4388716" y="762477"/>
            <a:ext cx="2439298" cy="4054620"/>
          </a:xfrm>
          <a:prstGeom prst="rect">
            <a:avLst/>
          </a:prstGeom>
        </p:spPr>
      </p:pic>
      <p:sp>
        <p:nvSpPr>
          <p:cNvPr id="16" name="Rectangle 15">
            <a:extLst>
              <a:ext uri="{FF2B5EF4-FFF2-40B4-BE49-F238E27FC236}">
                <a16:creationId xmlns:a16="http://schemas.microsoft.com/office/drawing/2014/main" xmlns="" id="{02B44230-2C5F-4596-BA69-AC9F3EFB0E40}"/>
              </a:ext>
            </a:extLst>
          </p:cNvPr>
          <p:cNvSpPr/>
          <p:nvPr/>
        </p:nvSpPr>
        <p:spPr>
          <a:xfrm>
            <a:off x="4154258" y="4851598"/>
            <a:ext cx="2908213" cy="923330"/>
          </a:xfrm>
          <a:prstGeom prst="rect">
            <a:avLst/>
          </a:prstGeom>
        </p:spPr>
        <p:txBody>
          <a:bodyPr wrap="square">
            <a:spAutoFit/>
          </a:bodyPr>
          <a:lstStyle/>
          <a:p>
            <a:pPr algn="ctr"/>
            <a:r>
              <a:rPr lang="el-GR" b="1" dirty="0">
                <a:solidFill>
                  <a:srgbClr val="002060"/>
                </a:solidFill>
                <a:latin typeface="Palatino Linotype" panose="02040502050505030304" pitchFamily="18" charset="0"/>
              </a:rPr>
              <a:t>Θεά Γονιμότητας, η Βρεφοκρατούσα με τα μεγάλα μάτια</a:t>
            </a:r>
          </a:p>
        </p:txBody>
      </p:sp>
      <p:pic>
        <p:nvPicPr>
          <p:cNvPr id="17" name="Picture 16">
            <a:extLst>
              <a:ext uri="{FF2B5EF4-FFF2-40B4-BE49-F238E27FC236}">
                <a16:creationId xmlns:a16="http://schemas.microsoft.com/office/drawing/2014/main" xmlns="" id="{21DB2657-523B-44C6-AC2C-9E21A235F28D}"/>
              </a:ext>
            </a:extLst>
          </p:cNvPr>
          <p:cNvPicPr>
            <a:picLocks noChangeAspect="1"/>
          </p:cNvPicPr>
          <p:nvPr/>
        </p:nvPicPr>
        <p:blipFill>
          <a:blip r:embed="rId8" cstate="print"/>
          <a:stretch>
            <a:fillRect/>
          </a:stretch>
        </p:blipFill>
        <p:spPr>
          <a:xfrm>
            <a:off x="9279600" y="2969443"/>
            <a:ext cx="2536851" cy="2756748"/>
          </a:xfrm>
          <a:prstGeom prst="rect">
            <a:avLst/>
          </a:prstGeom>
        </p:spPr>
      </p:pic>
      <p:sp>
        <p:nvSpPr>
          <p:cNvPr id="19" name="Subtitle 2">
            <a:extLst>
              <a:ext uri="{FF2B5EF4-FFF2-40B4-BE49-F238E27FC236}">
                <a16:creationId xmlns:a16="http://schemas.microsoft.com/office/drawing/2014/main" xmlns="" id="{C1831225-B42C-4CC2-9103-5C4E803E2209}"/>
              </a:ext>
            </a:extLst>
          </p:cNvPr>
          <p:cNvSpPr txBox="1">
            <a:spLocks/>
          </p:cNvSpPr>
          <p:nvPr/>
        </p:nvSpPr>
        <p:spPr>
          <a:xfrm>
            <a:off x="9198807" y="762477"/>
            <a:ext cx="2582375" cy="318495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lnSpc>
                <a:spcPct val="100000"/>
              </a:lnSpc>
              <a:spcBef>
                <a:spcPts val="0"/>
              </a:spcBef>
              <a:spcAft>
                <a:spcPts val="1000"/>
              </a:spcAft>
              <a:buClrTx/>
            </a:pPr>
            <a:r>
              <a:rPr lang="el-GR" sz="1600" b="1">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ΜΕΣΑ   ΕΚΚΛΙΣΕΩΝ </a:t>
            </a:r>
          </a:p>
          <a:p>
            <a:pPr algn="ctr">
              <a:lnSpc>
                <a:spcPct val="100000"/>
              </a:lnSpc>
              <a:spcBef>
                <a:spcPts val="0"/>
              </a:spcBef>
              <a:spcAft>
                <a:spcPts val="1000"/>
              </a:spcAft>
              <a:buClrTx/>
            </a:pPr>
            <a:r>
              <a:rPr lang="el-GR" sz="1600" b="1">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ΓΙΑ </a:t>
            </a:r>
          </a:p>
          <a:p>
            <a:pPr algn="ctr">
              <a:lnSpc>
                <a:spcPct val="100000"/>
              </a:lnSpc>
              <a:spcBef>
                <a:spcPts val="0"/>
              </a:spcBef>
              <a:spcAft>
                <a:spcPts val="1000"/>
              </a:spcAft>
              <a:buClrTx/>
            </a:pPr>
            <a:r>
              <a:rPr lang="el-GR" sz="1600" b="1">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ΙΑΣΗ ΤΕΚΝΟΠΟΙΙΑ</a:t>
            </a:r>
          </a:p>
          <a:p>
            <a:pPr algn="ctr">
              <a:lnSpc>
                <a:spcPct val="100000"/>
              </a:lnSpc>
              <a:spcBef>
                <a:spcPts val="0"/>
              </a:spcBef>
              <a:spcAft>
                <a:spcPts val="1000"/>
              </a:spcAft>
              <a:buClrTx/>
            </a:pPr>
            <a:r>
              <a:rPr lang="el-GR" sz="1600" b="1">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ΠΑΛΑΙΟΛΙΘΙΚΗ </a:t>
            </a:r>
          </a:p>
          <a:p>
            <a:pPr algn="ctr">
              <a:lnSpc>
                <a:spcPct val="100000"/>
              </a:lnSpc>
              <a:spcBef>
                <a:spcPts val="0"/>
              </a:spcBef>
              <a:spcAft>
                <a:spcPts val="1000"/>
              </a:spcAft>
              <a:buClrTx/>
            </a:pPr>
            <a:r>
              <a:rPr lang="el-GR" sz="1600" b="1">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ΕΠΟΧΗ</a:t>
            </a:r>
            <a:endParaRPr lang="el-GR" sz="16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51939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34167" y="1590773"/>
            <a:ext cx="9007551" cy="4170244"/>
          </a:xfrm>
          <a:prstGeom prst="rect">
            <a:avLst/>
          </a:prstGeom>
        </p:spPr>
        <p:txBody>
          <a:bodyPr wrap="square">
            <a:spAutoFit/>
          </a:bodyPr>
          <a:lstStyle/>
          <a:p>
            <a:pPr marL="285750" indent="-285750" algn="just">
              <a:lnSpc>
                <a:spcPct val="150000"/>
              </a:lnSpc>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Στην αρχαιότητα υπήρχε η γενική αντίληψη ότι: </a:t>
            </a:r>
            <a:r>
              <a:rPr lang="el-GR" sz="2400" b="1" i="1"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η ασθένεια και ο θάνατος ήταν τιμωρία από τους θεούς ή ακόμα και από τους ήρωες</a:t>
            </a:r>
          </a:p>
          <a:p>
            <a:pPr marL="285750" indent="-285750" algn="just">
              <a:lnSpc>
                <a:spcPct val="150000"/>
              </a:lnSpc>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Συχνά ήταν η αρνητική συνέπεια μίας ανίερης πράξης ή μιας πράξης ενάντια στο θέλημα των θεών.</a:t>
            </a:r>
          </a:p>
          <a:p>
            <a:pPr marL="285750" indent="-285750" algn="just">
              <a:lnSpc>
                <a:spcPct val="150000"/>
              </a:lnSpc>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Ασθένεια από το θεό ενδεχομένως να είναι προμήνυμα μιας μεγαλύτερης και χειρότερης συμφοράς. </a:t>
            </a:r>
          </a:p>
        </p:txBody>
      </p:sp>
      <p:sp>
        <p:nvSpPr>
          <p:cNvPr id="2" name="Rectangle 1">
            <a:extLst>
              <a:ext uri="{FF2B5EF4-FFF2-40B4-BE49-F238E27FC236}">
                <a16:creationId xmlns:a16="http://schemas.microsoft.com/office/drawing/2014/main" xmlns="" id="{164B1527-D29B-4036-8499-210F2092C238}"/>
              </a:ext>
            </a:extLst>
          </p:cNvPr>
          <p:cNvSpPr/>
          <p:nvPr/>
        </p:nvSpPr>
        <p:spPr>
          <a:xfrm>
            <a:off x="2497448" y="834265"/>
            <a:ext cx="3931632" cy="461665"/>
          </a:xfrm>
          <a:prstGeom prst="rect">
            <a:avLst/>
          </a:prstGeom>
        </p:spPr>
        <p:txBody>
          <a:bodyPr wrap="square">
            <a:spAutoFit/>
          </a:bodyPr>
          <a:lstStyle/>
          <a:p>
            <a:r>
              <a:rPr lang="el-GR" sz="2400" b="1" dirty="0">
                <a:solidFill>
                  <a:srgbClr val="002060"/>
                </a:solidFill>
                <a:latin typeface="Palatino Linotype" panose="02040502050505030304" pitchFamily="18" charset="0"/>
              </a:rPr>
              <a:t>ΘΕΟΥΡΓΙΚΗ    ΙΑΤΡΙΚΗ</a:t>
            </a:r>
            <a:endParaRPr lang="en-GB" sz="24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E1DE3C53-D540-4BA7-9093-B91D95AD93D1}"/>
              </a:ext>
            </a:extLst>
          </p:cNvPr>
          <p:cNvPicPr>
            <a:picLocks noChangeAspect="1"/>
          </p:cNvPicPr>
          <p:nvPr/>
        </p:nvPicPr>
        <p:blipFill>
          <a:blip r:embed="rId4" cstate="print"/>
          <a:stretch>
            <a:fillRect/>
          </a:stretch>
        </p:blipFill>
        <p:spPr>
          <a:xfrm>
            <a:off x="9245372" y="1590773"/>
            <a:ext cx="2535810" cy="3676453"/>
          </a:xfrm>
          <a:prstGeom prst="rect">
            <a:avLst/>
          </a:prstGeom>
        </p:spPr>
      </p:pic>
    </p:spTree>
    <p:extLst>
      <p:ext uri="{BB962C8B-B14F-4D97-AF65-F5344CB8AC3E}">
        <p14:creationId xmlns:p14="http://schemas.microsoft.com/office/powerpoint/2010/main" xmlns="" val="3090415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164B1527-D29B-4036-8499-210F2092C238}"/>
              </a:ext>
            </a:extLst>
          </p:cNvPr>
          <p:cNvSpPr/>
          <p:nvPr/>
        </p:nvSpPr>
        <p:spPr>
          <a:xfrm>
            <a:off x="1480291" y="3105832"/>
            <a:ext cx="6796444" cy="646331"/>
          </a:xfrm>
          <a:prstGeom prst="rect">
            <a:avLst/>
          </a:prstGeom>
        </p:spPr>
        <p:txBody>
          <a:bodyPr wrap="square">
            <a:spAutoFit/>
          </a:bodyPr>
          <a:lstStyle/>
          <a:p>
            <a:r>
              <a:rPr lang="el-GR" sz="3600" b="1" dirty="0">
                <a:solidFill>
                  <a:srgbClr val="002060"/>
                </a:solidFill>
                <a:latin typeface="Palatino Linotype" panose="02040502050505030304" pitchFamily="18" charset="0"/>
              </a:rPr>
              <a:t>ΜΟΝΑΣΤΗΡΙΑΚΗ   ΙΑΤΡΙΚΗ</a:t>
            </a:r>
            <a:endParaRPr lang="en-GB" sz="3600" b="1" dirty="0">
              <a:solidFill>
                <a:srgbClr val="002060"/>
              </a:solidFill>
              <a:latin typeface="Palatino Linotype" panose="02040502050505030304" pitchFamily="18" charset="0"/>
            </a:endParaRPr>
          </a:p>
        </p:txBody>
      </p:sp>
      <p:pic>
        <p:nvPicPr>
          <p:cNvPr id="5" name="Picture 4">
            <a:extLst>
              <a:ext uri="{FF2B5EF4-FFF2-40B4-BE49-F238E27FC236}">
                <a16:creationId xmlns:a16="http://schemas.microsoft.com/office/drawing/2014/main" xmlns="" id="{D5C0A34A-8B5C-4753-9976-2A72459013C6}"/>
              </a:ext>
            </a:extLst>
          </p:cNvPr>
          <p:cNvPicPr>
            <a:picLocks noChangeAspect="1"/>
          </p:cNvPicPr>
          <p:nvPr/>
        </p:nvPicPr>
        <p:blipFill>
          <a:blip r:embed="rId4" cstate="print"/>
          <a:stretch>
            <a:fillRect/>
          </a:stretch>
        </p:blipFill>
        <p:spPr>
          <a:xfrm>
            <a:off x="9266548" y="1657348"/>
            <a:ext cx="2514634" cy="3543300"/>
          </a:xfrm>
          <a:prstGeom prst="rect">
            <a:avLst/>
          </a:prstGeom>
        </p:spPr>
      </p:pic>
    </p:spTree>
    <p:extLst>
      <p:ext uri="{BB962C8B-B14F-4D97-AF65-F5344CB8AC3E}">
        <p14:creationId xmlns:p14="http://schemas.microsoft.com/office/powerpoint/2010/main" xmlns="" val="4087286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164B1527-D29B-4036-8499-210F2092C238}"/>
              </a:ext>
            </a:extLst>
          </p:cNvPr>
          <p:cNvSpPr/>
          <p:nvPr/>
        </p:nvSpPr>
        <p:spPr>
          <a:xfrm>
            <a:off x="9219413" y="1286519"/>
            <a:ext cx="2564091" cy="3477875"/>
          </a:xfrm>
          <a:prstGeom prst="rect">
            <a:avLst/>
          </a:prstGeom>
        </p:spPr>
        <p:txBody>
          <a:bodyPr wrap="square">
            <a:spAutoFit/>
          </a:bodyPr>
          <a:lstStyle/>
          <a:p>
            <a:pPr algn="ctr"/>
            <a:r>
              <a:rPr lang="el-GR" sz="2000" b="1" dirty="0">
                <a:solidFill>
                  <a:srgbClr val="002060"/>
                </a:solidFill>
                <a:latin typeface="Palatino Linotype" panose="02040502050505030304" pitchFamily="18" charset="0"/>
              </a:rPr>
              <a:t>ΜΕΣΑΙΩΝΑΣ</a:t>
            </a:r>
          </a:p>
          <a:p>
            <a:endParaRPr lang="el-GR" sz="2000" b="1" dirty="0">
              <a:solidFill>
                <a:srgbClr val="002060"/>
              </a:solidFill>
              <a:latin typeface="Palatino Linotype" panose="02040502050505030304" pitchFamily="18" charset="0"/>
            </a:endParaRP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Πανδημίες</a:t>
            </a:r>
          </a:p>
          <a:p>
            <a:pPr marL="342900" indent="-342900">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Πόλεμοι</a:t>
            </a:r>
          </a:p>
          <a:p>
            <a:endParaRPr lang="el-GR" sz="2000" b="1" dirty="0">
              <a:solidFill>
                <a:srgbClr val="002060"/>
              </a:solidFill>
              <a:latin typeface="Palatino Linotype" panose="02040502050505030304" pitchFamily="18" charset="0"/>
            </a:endParaRPr>
          </a:p>
          <a:p>
            <a:endParaRPr lang="el-GR" sz="2000" b="1" dirty="0">
              <a:solidFill>
                <a:srgbClr val="002060"/>
              </a:solidFill>
              <a:latin typeface="Palatino Linotype" panose="02040502050505030304" pitchFamily="18" charset="0"/>
            </a:endParaRPr>
          </a:p>
          <a:p>
            <a:pPr algn="ctr"/>
            <a:r>
              <a:rPr lang="el-GR" sz="2000" b="1" dirty="0">
                <a:solidFill>
                  <a:srgbClr val="002060"/>
                </a:solidFill>
                <a:latin typeface="Palatino Linotype" panose="02040502050505030304" pitchFamily="18" charset="0"/>
              </a:rPr>
              <a:t>ΚΑΤΑΦΥΓΙΟ</a:t>
            </a:r>
          </a:p>
          <a:p>
            <a:pPr algn="ctr"/>
            <a:r>
              <a:rPr lang="el-GR" sz="2000" b="1" dirty="0">
                <a:solidFill>
                  <a:srgbClr val="002060"/>
                </a:solidFill>
                <a:latin typeface="Palatino Linotype" panose="02040502050505030304" pitchFamily="18" charset="0"/>
              </a:rPr>
              <a:t>ΤΩΝ</a:t>
            </a:r>
          </a:p>
          <a:p>
            <a:pPr algn="ctr"/>
            <a:r>
              <a:rPr lang="el-GR" sz="2000" b="1" dirty="0">
                <a:solidFill>
                  <a:srgbClr val="002060"/>
                </a:solidFill>
                <a:latin typeface="Palatino Linotype" panose="02040502050505030304" pitchFamily="18" charset="0"/>
              </a:rPr>
              <a:t>ΠΑΣΧΟΝΤΩΝ</a:t>
            </a:r>
            <a:endParaRPr lang="en-GB" sz="2000" b="1" dirty="0">
              <a:solidFill>
                <a:srgbClr val="002060"/>
              </a:solidFill>
              <a:latin typeface="Palatino Linotype" panose="02040502050505030304" pitchFamily="18" charset="0"/>
            </a:endParaRPr>
          </a:p>
          <a:p>
            <a:pPr algn="ctr"/>
            <a:r>
              <a:rPr lang="el-GR" sz="2000" b="1" dirty="0">
                <a:solidFill>
                  <a:srgbClr val="002060"/>
                </a:solidFill>
                <a:latin typeface="Palatino Linotype" panose="02040502050505030304" pitchFamily="18" charset="0"/>
              </a:rPr>
              <a:t> ΣΕ </a:t>
            </a:r>
          </a:p>
          <a:p>
            <a:pPr algn="ctr"/>
            <a:r>
              <a:rPr lang="el-GR" sz="2000" b="1" dirty="0">
                <a:solidFill>
                  <a:srgbClr val="002060"/>
                </a:solidFill>
                <a:latin typeface="Palatino Linotype" panose="02040502050505030304" pitchFamily="18" charset="0"/>
              </a:rPr>
              <a:t>ΜΟΝΑΣΤΗΡΙΑ</a:t>
            </a:r>
            <a:endParaRPr lang="en-GB" sz="20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F6A10E5F-B3A0-4AA0-B065-557841E70179}"/>
              </a:ext>
            </a:extLst>
          </p:cNvPr>
          <p:cNvPicPr>
            <a:picLocks noChangeAspect="1"/>
          </p:cNvPicPr>
          <p:nvPr/>
        </p:nvPicPr>
        <p:blipFill>
          <a:blip r:embed="rId4" cstate="print"/>
          <a:stretch>
            <a:fillRect/>
          </a:stretch>
        </p:blipFill>
        <p:spPr>
          <a:xfrm>
            <a:off x="0" y="768757"/>
            <a:ext cx="5316215" cy="2618902"/>
          </a:xfrm>
          <a:prstGeom prst="rect">
            <a:avLst/>
          </a:prstGeom>
        </p:spPr>
      </p:pic>
      <p:pic>
        <p:nvPicPr>
          <p:cNvPr id="4" name="Picture 3">
            <a:extLst>
              <a:ext uri="{FF2B5EF4-FFF2-40B4-BE49-F238E27FC236}">
                <a16:creationId xmlns:a16="http://schemas.microsoft.com/office/drawing/2014/main" xmlns="" id="{8EDA901D-A93F-479D-8ECC-3991A71DE66E}"/>
              </a:ext>
            </a:extLst>
          </p:cNvPr>
          <p:cNvPicPr>
            <a:picLocks noChangeAspect="1"/>
          </p:cNvPicPr>
          <p:nvPr/>
        </p:nvPicPr>
        <p:blipFill>
          <a:blip r:embed="rId5" cstate="print"/>
          <a:stretch>
            <a:fillRect/>
          </a:stretch>
        </p:blipFill>
        <p:spPr>
          <a:xfrm>
            <a:off x="4006392" y="3387659"/>
            <a:ext cx="5136415" cy="2701162"/>
          </a:xfrm>
          <a:prstGeom prst="rect">
            <a:avLst/>
          </a:prstGeom>
        </p:spPr>
      </p:pic>
    </p:spTree>
    <p:extLst>
      <p:ext uri="{BB962C8B-B14F-4D97-AF65-F5344CB8AC3E}">
        <p14:creationId xmlns:p14="http://schemas.microsoft.com/office/powerpoint/2010/main" xmlns="" val="3129962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37389" y="5548251"/>
            <a:ext cx="2582375" cy="526596"/>
          </a:xfrm>
        </p:spPr>
        <p:txBody>
          <a:bodyPr>
            <a:noAutofit/>
          </a:bodyPr>
          <a:lstStyle/>
          <a:p>
            <a:pPr algn="ctr"/>
            <a:r>
              <a:rPr lang="el-GR" sz="1600" b="1" dirty="0">
                <a:solidFill>
                  <a:srgbClr val="002060"/>
                </a:solidFill>
                <a:latin typeface="Palatino Linotype" panose="02040502050505030304" pitchFamily="18" charset="0"/>
              </a:rPr>
              <a:t>ΜΟΝΑΣΤΗΡΙ </a:t>
            </a:r>
            <a:r>
              <a:rPr lang="en-GB" sz="1600" b="1" dirty="0">
                <a:solidFill>
                  <a:srgbClr val="002060"/>
                </a:solidFill>
                <a:latin typeface="Palatino Linotype" panose="02040502050505030304" pitchFamily="18" charset="0"/>
              </a:rPr>
              <a:t>MONTECASSINO</a:t>
            </a:r>
          </a:p>
        </p:txBody>
      </p:sp>
      <p:sp>
        <p:nvSpPr>
          <p:cNvPr id="4" name="Rectangle 3">
            <a:extLst>
              <a:ext uri="{FF2B5EF4-FFF2-40B4-BE49-F238E27FC236}">
                <a16:creationId xmlns:a16="http://schemas.microsoft.com/office/drawing/2014/main" xmlns="" id="{88683F04-49B7-454B-82F0-48CC402E8707}"/>
              </a:ext>
            </a:extLst>
          </p:cNvPr>
          <p:cNvSpPr/>
          <p:nvPr/>
        </p:nvSpPr>
        <p:spPr>
          <a:xfrm>
            <a:off x="0" y="6048995"/>
            <a:ext cx="12192000" cy="794705"/>
          </a:xfrm>
          <a:prstGeom prst="rect">
            <a:avLst/>
          </a:prstGeom>
        </p:spPr>
        <p:txBody>
          <a:bodyPr wrap="square">
            <a:spAutoFit/>
          </a:bodyPr>
          <a:lstStyle/>
          <a:p>
            <a:pPr algn="ctr">
              <a:lnSpc>
                <a:spcPct val="150000"/>
              </a:lnSpc>
              <a:spcAft>
                <a:spcPts val="1000"/>
              </a:spcAft>
            </a:pPr>
            <a:r>
              <a:rPr lang="el-GR" sz="105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Το Μόντε Κασίνο είναι βραχώδης λόφος ο οποίος βρίσκεται σε απόσταση περίπου 130 χλμ ΝΑ της Ρώμης, και περίπου δύο χλμ δυτικά της πόλης του Κασίνο (το ρωμαϊκό Casinum). Ο Άγ. Βενέδικτος εκ Νουρσίας ίδρυσε το πρώτο του μοναστήρι το 529, (πηγή του Τάγματος των Βενεδικτίνων). Ήταν, επίσης, η περιοχή διεξαγωγής της Μάχης του Μόντε Κασίνο το 1944, οπότε το κτήριο της μονής καταστράφηκε από τους βομβαρδισμούς των Συμμάχων και ξαναχτίστηκε μετά τον πόλεμο. </a:t>
            </a:r>
            <a:endParaRPr lang="en-GB" sz="105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59D98243-7784-45A0-9B0C-C7D387DA3EC8}"/>
              </a:ext>
            </a:extLst>
          </p:cNvPr>
          <p:cNvPicPr>
            <a:picLocks noChangeAspect="1"/>
          </p:cNvPicPr>
          <p:nvPr/>
        </p:nvPicPr>
        <p:blipFill>
          <a:blip r:embed="rId4" cstate="print"/>
          <a:stretch>
            <a:fillRect/>
          </a:stretch>
        </p:blipFill>
        <p:spPr>
          <a:xfrm>
            <a:off x="9275975" y="3497344"/>
            <a:ext cx="2505207" cy="1982468"/>
          </a:xfrm>
          <a:prstGeom prst="rect">
            <a:avLst/>
          </a:prstGeom>
        </p:spPr>
      </p:pic>
      <p:pic>
        <p:nvPicPr>
          <p:cNvPr id="3" name="Picture 2">
            <a:extLst>
              <a:ext uri="{FF2B5EF4-FFF2-40B4-BE49-F238E27FC236}">
                <a16:creationId xmlns:a16="http://schemas.microsoft.com/office/drawing/2014/main" xmlns="" id="{4C305BFC-0CDA-48BA-A093-B684C6E05771}"/>
              </a:ext>
            </a:extLst>
          </p:cNvPr>
          <p:cNvPicPr>
            <a:picLocks noChangeAspect="1"/>
          </p:cNvPicPr>
          <p:nvPr/>
        </p:nvPicPr>
        <p:blipFill>
          <a:blip r:embed="rId5" cstate="print"/>
          <a:stretch>
            <a:fillRect/>
          </a:stretch>
        </p:blipFill>
        <p:spPr>
          <a:xfrm>
            <a:off x="9275975" y="784292"/>
            <a:ext cx="2543788" cy="2713051"/>
          </a:xfrm>
          <a:prstGeom prst="rect">
            <a:avLst/>
          </a:prstGeom>
        </p:spPr>
      </p:pic>
      <p:sp>
        <p:nvSpPr>
          <p:cNvPr id="14" name="Subtitle 2">
            <a:extLst>
              <a:ext uri="{FF2B5EF4-FFF2-40B4-BE49-F238E27FC236}">
                <a16:creationId xmlns:a16="http://schemas.microsoft.com/office/drawing/2014/main" xmlns="" id="{A40E5A51-E0CB-499D-BB03-9DEB894E871D}"/>
              </a:ext>
            </a:extLst>
          </p:cNvPr>
          <p:cNvSpPr txBox="1">
            <a:spLocks/>
          </p:cNvSpPr>
          <p:nvPr/>
        </p:nvSpPr>
        <p:spPr>
          <a:xfrm>
            <a:off x="2442053" y="731545"/>
            <a:ext cx="4625201" cy="3474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2000" b="1" dirty="0">
                <a:solidFill>
                  <a:srgbClr val="002060"/>
                </a:solidFill>
                <a:latin typeface="Palatino Linotype" panose="02040502050505030304" pitchFamily="18" charset="0"/>
              </a:rPr>
              <a:t>ΜΟΝΑΣΤΗΡΙ</a:t>
            </a:r>
            <a:r>
              <a:rPr lang="en-GB" sz="2000" b="1" dirty="0">
                <a:solidFill>
                  <a:srgbClr val="002060"/>
                </a:solidFill>
                <a:latin typeface="Palatino Linotype" panose="02040502050505030304" pitchFamily="18" charset="0"/>
              </a:rPr>
              <a:t>   </a:t>
            </a:r>
            <a:r>
              <a:rPr lang="el-GR" sz="2000" b="1" dirty="0">
                <a:solidFill>
                  <a:srgbClr val="002060"/>
                </a:solidFill>
                <a:latin typeface="Palatino Linotype" panose="02040502050505030304" pitchFamily="18" charset="0"/>
              </a:rPr>
              <a:t> </a:t>
            </a:r>
            <a:r>
              <a:rPr lang="en-GB" sz="2000" b="1" dirty="0">
                <a:solidFill>
                  <a:srgbClr val="002060"/>
                </a:solidFill>
                <a:latin typeface="Palatino Linotype" panose="02040502050505030304" pitchFamily="18" charset="0"/>
              </a:rPr>
              <a:t>MONTE CASSINO</a:t>
            </a:r>
            <a:r>
              <a:rPr lang="el-GR" sz="2000" b="1" dirty="0">
                <a:solidFill>
                  <a:srgbClr val="002060"/>
                </a:solidFill>
                <a:latin typeface="Palatino Linotype" panose="02040502050505030304" pitchFamily="18" charset="0"/>
              </a:rPr>
              <a:t> </a:t>
            </a:r>
            <a:endParaRPr lang="en-GB" sz="2000" b="1" dirty="0">
              <a:solidFill>
                <a:srgbClr val="002060"/>
              </a:solidFill>
              <a:latin typeface="Palatino Linotype" panose="02040502050505030304" pitchFamily="18" charset="0"/>
            </a:endParaRPr>
          </a:p>
        </p:txBody>
      </p:sp>
      <p:sp>
        <p:nvSpPr>
          <p:cNvPr id="15" name="Subtitle 2">
            <a:extLst>
              <a:ext uri="{FF2B5EF4-FFF2-40B4-BE49-F238E27FC236}">
                <a16:creationId xmlns:a16="http://schemas.microsoft.com/office/drawing/2014/main" xmlns="" id="{38D6973E-5718-44CF-854E-6749F12BBFE4}"/>
              </a:ext>
            </a:extLst>
          </p:cNvPr>
          <p:cNvSpPr txBox="1">
            <a:spLocks/>
          </p:cNvSpPr>
          <p:nvPr/>
        </p:nvSpPr>
        <p:spPr>
          <a:xfrm>
            <a:off x="0" y="1034739"/>
            <a:ext cx="9275975" cy="503896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Πρότυπο Μοναστηριού - Άνθισε η μοναστική ιατρική</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Ανάδειξη σπουδαίο κέντρο ιατρικής μελέτης – πρόδρομος πραγματικής ιατρικής σχολής και πεδίο μελέτης κλασικών και βυζαντινών ιατρικών χειρογράφων</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Κοντά του το 820 ιδρύει ο αρχιδιάκονος </a:t>
            </a:r>
            <a:r>
              <a:rPr lang="en-GB" sz="1700" b="1" dirty="0" err="1">
                <a:solidFill>
                  <a:srgbClr val="002060"/>
                </a:solidFill>
                <a:latin typeface="Palatino Linotype" panose="02040502050505030304" pitchFamily="18" charset="0"/>
              </a:rPr>
              <a:t>Adelmus</a:t>
            </a:r>
            <a:r>
              <a:rPr lang="en-GB" sz="1700" b="1" dirty="0">
                <a:solidFill>
                  <a:srgbClr val="002060"/>
                </a:solidFill>
                <a:latin typeface="Palatino Linotype" panose="02040502050505030304" pitchFamily="18" charset="0"/>
              </a:rPr>
              <a:t> </a:t>
            </a:r>
            <a:r>
              <a:rPr lang="el-GR" sz="1700" b="1" dirty="0">
                <a:solidFill>
                  <a:srgbClr val="002060"/>
                </a:solidFill>
                <a:latin typeface="Palatino Linotype" panose="02040502050505030304" pitchFamily="18" charset="0"/>
              </a:rPr>
              <a:t>ιδρύει νοσοκομείο</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Το </a:t>
            </a:r>
            <a:r>
              <a:rPr lang="en-GB" sz="1700" b="1" dirty="0" err="1">
                <a:solidFill>
                  <a:srgbClr val="002060"/>
                </a:solidFill>
                <a:latin typeface="Palatino Linotype" panose="02040502050505030304" pitchFamily="18" charset="0"/>
              </a:rPr>
              <a:t>Montecassino</a:t>
            </a:r>
            <a:r>
              <a:rPr lang="en-GB" sz="1700" b="1" dirty="0">
                <a:solidFill>
                  <a:srgbClr val="002060"/>
                </a:solidFill>
                <a:latin typeface="Palatino Linotype" panose="02040502050505030304" pitchFamily="18" charset="0"/>
              </a:rPr>
              <a:t> </a:t>
            </a:r>
            <a:r>
              <a:rPr lang="el-GR" sz="1700" b="1" dirty="0">
                <a:solidFill>
                  <a:srgbClr val="002060"/>
                </a:solidFill>
                <a:latin typeface="Palatino Linotype" panose="02040502050505030304" pitchFamily="18" charset="0"/>
              </a:rPr>
              <a:t>απετέλεσε πρότυπο για την ίδρυση πολυάριθμων μοναστηριών με νοσοκομειακά παραρτήματα σε όλη την Ευρώπη</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Διάδοση ιατρικής σε πολλά μοναχικά τάγματα</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Ίδρυση θεραπευτηρίων για μοναχούς δίπλα στα μοναστήρια, τα οποία εξελίχθηκαν σε νοσοκομεία για τους λαϊκούς</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Επισκέψεις ασθενών για θεραπεία αλλά και επισκέψεις μοναχών σε οικίες</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Εφαρμογή της εγκοίμησης (</a:t>
            </a:r>
            <a:r>
              <a:rPr lang="el-GR" sz="1700" b="1" i="1" dirty="0">
                <a:solidFill>
                  <a:srgbClr val="FF0000"/>
                </a:solidFill>
                <a:latin typeface="Palatino Linotype" panose="02040502050505030304" pitchFamily="18" charset="0"/>
              </a:rPr>
              <a:t>κατά το πρότυπο αρχαίων Ασκληπιείων</a:t>
            </a:r>
            <a:r>
              <a:rPr lang="el-GR" sz="1700" b="1" dirty="0">
                <a:solidFill>
                  <a:srgbClr val="002060"/>
                </a:solidFill>
                <a:latin typeface="Palatino Linotype" panose="02040502050505030304" pitchFamily="18" charset="0"/>
              </a:rPr>
              <a:t>)</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Θαυματουργική επέμβαση που έγινε «</a:t>
            </a:r>
            <a:r>
              <a:rPr lang="el-GR" sz="1700" b="1" i="1" dirty="0">
                <a:solidFill>
                  <a:srgbClr val="002060"/>
                </a:solidFill>
                <a:latin typeface="Palatino Linotype" panose="02040502050505030304" pitchFamily="18" charset="0"/>
              </a:rPr>
              <a:t>κατ’ όναρ από τον Άγιο Βενέδικτο</a:t>
            </a:r>
            <a:r>
              <a:rPr lang="el-GR" sz="1700" b="1" dirty="0">
                <a:solidFill>
                  <a:srgbClr val="002060"/>
                </a:solidFill>
                <a:latin typeface="Palatino Linotype" panose="02040502050505030304" pitchFamily="18" charset="0"/>
              </a:rPr>
              <a:t>» με ειδικό εργαλείο στον Ερρίκο Β΄της Βαυαρίας το 1014 που έπασχε από λιθίαση του ουροποιητικού</a:t>
            </a:r>
            <a:endParaRPr lang="en-GB" sz="1700"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2826835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98807" y="5106562"/>
            <a:ext cx="2582375" cy="945445"/>
          </a:xfrm>
        </p:spPr>
        <p:txBody>
          <a:bodyPr>
            <a:noAutofit/>
          </a:bodyPr>
          <a:lstStyle/>
          <a:p>
            <a:pPr algn="ctr"/>
            <a:r>
              <a:rPr lang="it-IT" sz="1600" b="1" dirty="0">
                <a:solidFill>
                  <a:srgbClr val="002060"/>
                </a:solidFill>
                <a:latin typeface="Palatino Linotype" panose="02040502050505030304" pitchFamily="18" charset="0"/>
              </a:rPr>
              <a:t>Università degli Studi di Padova</a:t>
            </a:r>
          </a:p>
          <a:p>
            <a:pPr algn="ctr"/>
            <a:r>
              <a:rPr lang="it-IT" sz="1600" b="1" dirty="0">
                <a:solidFill>
                  <a:srgbClr val="002060"/>
                </a:solidFill>
                <a:latin typeface="Palatino Linotype" panose="02040502050505030304" pitchFamily="18" charset="0"/>
              </a:rPr>
              <a:t>1222</a:t>
            </a:r>
            <a:endParaRPr lang="en-GB" sz="1600" b="1" dirty="0">
              <a:solidFill>
                <a:srgbClr val="002060"/>
              </a:solidFill>
              <a:latin typeface="Palatino Linotype" panose="02040502050505030304" pitchFamily="18" charset="0"/>
            </a:endParaRPr>
          </a:p>
        </p:txBody>
      </p:sp>
      <p:sp>
        <p:nvSpPr>
          <p:cNvPr id="15" name="Subtitle 2">
            <a:extLst>
              <a:ext uri="{FF2B5EF4-FFF2-40B4-BE49-F238E27FC236}">
                <a16:creationId xmlns:a16="http://schemas.microsoft.com/office/drawing/2014/main" xmlns="" id="{38D6973E-5718-44CF-854E-6749F12BBFE4}"/>
              </a:ext>
            </a:extLst>
          </p:cNvPr>
          <p:cNvSpPr txBox="1">
            <a:spLocks/>
          </p:cNvSpPr>
          <p:nvPr/>
        </p:nvSpPr>
        <p:spPr>
          <a:xfrm>
            <a:off x="-38586" y="744652"/>
            <a:ext cx="9275975" cy="191823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lnSpc>
                <a:spcPct val="100000"/>
              </a:lnSpc>
              <a:buClr>
                <a:srgbClr val="FF0000"/>
              </a:buClr>
            </a:pPr>
            <a:r>
              <a:rPr lang="el-GR" sz="2400" b="1" dirty="0">
                <a:solidFill>
                  <a:srgbClr val="002060"/>
                </a:solidFill>
                <a:latin typeface="Palatino Linotype" panose="02040502050505030304" pitchFamily="18" charset="0"/>
              </a:rPr>
              <a:t>Μέτρα από εκκλησιαστικές συνόδους για περιορισμό των δράσεων και κοσμικότητας των μοναχών και κληρικών</a:t>
            </a:r>
          </a:p>
          <a:p>
            <a:pPr algn="ctr">
              <a:lnSpc>
                <a:spcPct val="100000"/>
              </a:lnSpc>
              <a:buClr>
                <a:srgbClr val="FF0000"/>
              </a:buClr>
            </a:pPr>
            <a:endParaRPr lang="el-GR" sz="2400" b="1" dirty="0">
              <a:solidFill>
                <a:srgbClr val="002060"/>
              </a:solidFill>
              <a:latin typeface="Palatino Linotype" panose="02040502050505030304" pitchFamily="18" charset="0"/>
            </a:endParaRP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12</a:t>
            </a:r>
            <a:r>
              <a:rPr lang="el-GR" sz="1700" b="1" baseline="30000" dirty="0">
                <a:solidFill>
                  <a:srgbClr val="002060"/>
                </a:solidFill>
                <a:latin typeface="Palatino Linotype" panose="02040502050505030304" pitchFamily="18" charset="0"/>
              </a:rPr>
              <a:t>ος</a:t>
            </a:r>
            <a:r>
              <a:rPr lang="el-GR" sz="1700" b="1" dirty="0">
                <a:solidFill>
                  <a:srgbClr val="002060"/>
                </a:solidFill>
                <a:latin typeface="Palatino Linotype" panose="02040502050505030304" pitchFamily="18" charset="0"/>
              </a:rPr>
              <a:t> αι. Περιοριστικά μέτρα σε μοναχούς και κληρικούς για την άσκηση της ιατρικής</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13</a:t>
            </a:r>
            <a:r>
              <a:rPr lang="el-GR" sz="1700" b="1" baseline="30000" dirty="0">
                <a:solidFill>
                  <a:srgbClr val="002060"/>
                </a:solidFill>
                <a:latin typeface="Palatino Linotype" panose="02040502050505030304" pitchFamily="18" charset="0"/>
              </a:rPr>
              <a:t>ος</a:t>
            </a:r>
            <a:r>
              <a:rPr lang="el-GR" sz="1700" b="1" dirty="0">
                <a:solidFill>
                  <a:srgbClr val="002060"/>
                </a:solidFill>
                <a:latin typeface="Palatino Linotype" panose="02040502050505030304" pitchFamily="18" charset="0"/>
              </a:rPr>
              <a:t> αι. Πλήρης απαγόρευσης εξόδου μοναχών από τις μονές ακόμη και για ιατρικούς σκοπούς</a:t>
            </a:r>
          </a:p>
          <a:p>
            <a:pPr marL="285750" indent="-285750">
              <a:lnSpc>
                <a:spcPct val="100000"/>
              </a:lnSpc>
              <a:buClr>
                <a:srgbClr val="FF0000"/>
              </a:buClr>
              <a:buFont typeface="Wingdings" panose="05000000000000000000" pitchFamily="2" charset="2"/>
              <a:buChar char="Ø"/>
            </a:pPr>
            <a:endParaRPr lang="en-GB" sz="1700" b="1" dirty="0">
              <a:solidFill>
                <a:srgbClr val="002060"/>
              </a:solidFill>
              <a:latin typeface="Palatino Linotype" panose="02040502050505030304" pitchFamily="18" charset="0"/>
            </a:endParaRPr>
          </a:p>
        </p:txBody>
      </p:sp>
      <p:sp>
        <p:nvSpPr>
          <p:cNvPr id="5" name="Arrow: Down 4">
            <a:extLst>
              <a:ext uri="{FF2B5EF4-FFF2-40B4-BE49-F238E27FC236}">
                <a16:creationId xmlns:a16="http://schemas.microsoft.com/office/drawing/2014/main" xmlns="" id="{C7577182-8C7E-4F34-A1A4-3BB8E8A0AF40}"/>
              </a:ext>
            </a:extLst>
          </p:cNvPr>
          <p:cNvSpPr/>
          <p:nvPr/>
        </p:nvSpPr>
        <p:spPr>
          <a:xfrm>
            <a:off x="3708568" y="3429000"/>
            <a:ext cx="1781665" cy="76611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ubtitle 2">
            <a:extLst>
              <a:ext uri="{FF2B5EF4-FFF2-40B4-BE49-F238E27FC236}">
                <a16:creationId xmlns:a16="http://schemas.microsoft.com/office/drawing/2014/main" xmlns="" id="{13A5AB35-62E2-425D-BD13-415741447D32}"/>
              </a:ext>
            </a:extLst>
          </p:cNvPr>
          <p:cNvSpPr txBox="1">
            <a:spLocks/>
          </p:cNvSpPr>
          <p:nvPr/>
        </p:nvSpPr>
        <p:spPr>
          <a:xfrm>
            <a:off x="410818" y="4388924"/>
            <a:ext cx="8135332" cy="114462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800" b="1" dirty="0">
                <a:solidFill>
                  <a:srgbClr val="002060"/>
                </a:solidFill>
                <a:latin typeface="Palatino Linotype" panose="02040502050505030304" pitchFamily="18" charset="0"/>
              </a:rPr>
              <a:t>ΣΤΑΔΙΑΚΗ ΜΕΤΑΠΤΩΣΗ ΤΗΣ ΑΣΚΗΣΗΣ ΤΗΣ ΙΑΤΡΙΚΗΣ ΣΕ ΛΑΪΚΟΥΣ</a:t>
            </a:r>
          </a:p>
          <a:p>
            <a:pPr algn="ctr"/>
            <a:r>
              <a:rPr lang="el-GR" sz="1800" b="1" dirty="0">
                <a:solidFill>
                  <a:srgbClr val="002060"/>
                </a:solidFill>
                <a:latin typeface="Palatino Linotype" panose="02040502050505030304" pitchFamily="18" charset="0"/>
              </a:rPr>
              <a:t>ΑΡΧΗ ΙΔΡΥΣΗΣ ΠΑΝΕΠΙΣΤΗΜΙΩΝ</a:t>
            </a:r>
          </a:p>
          <a:p>
            <a:pPr algn="ctr"/>
            <a:r>
              <a:rPr lang="el-GR" sz="1800" b="1" dirty="0">
                <a:solidFill>
                  <a:srgbClr val="002060"/>
                </a:solidFill>
                <a:latin typeface="Palatino Linotype" panose="02040502050505030304" pitchFamily="18" charset="0"/>
              </a:rPr>
              <a:t>Η ΙΑΤΡΙΚΗ ΛΑΜΒΑΝΕΙ ΤΟ ΟΝΟΜΑ ΣΧΟΛΑΣΤΙΚΗ</a:t>
            </a:r>
            <a:endParaRPr lang="en-GB" sz="1800" b="1" dirty="0">
              <a:solidFill>
                <a:srgbClr val="002060"/>
              </a:solidFill>
              <a:latin typeface="Palatino Linotype" panose="02040502050505030304" pitchFamily="18" charset="0"/>
            </a:endParaRPr>
          </a:p>
        </p:txBody>
      </p:sp>
      <p:pic>
        <p:nvPicPr>
          <p:cNvPr id="6" name="Picture 5">
            <a:extLst>
              <a:ext uri="{FF2B5EF4-FFF2-40B4-BE49-F238E27FC236}">
                <a16:creationId xmlns:a16="http://schemas.microsoft.com/office/drawing/2014/main" xmlns="" id="{64684220-DCA9-4912-9DA2-102D8CD7AA0D}"/>
              </a:ext>
            </a:extLst>
          </p:cNvPr>
          <p:cNvPicPr>
            <a:picLocks noChangeAspect="1"/>
          </p:cNvPicPr>
          <p:nvPr/>
        </p:nvPicPr>
        <p:blipFill>
          <a:blip r:embed="rId4" cstate="print"/>
          <a:stretch>
            <a:fillRect/>
          </a:stretch>
        </p:blipFill>
        <p:spPr>
          <a:xfrm>
            <a:off x="9237389" y="934882"/>
            <a:ext cx="2582375" cy="3981450"/>
          </a:xfrm>
          <a:prstGeom prst="rect">
            <a:avLst/>
          </a:prstGeom>
        </p:spPr>
      </p:pic>
    </p:spTree>
    <p:extLst>
      <p:ext uri="{BB962C8B-B14F-4D97-AF65-F5344CB8AC3E}">
        <p14:creationId xmlns:p14="http://schemas.microsoft.com/office/powerpoint/2010/main" xmlns="" val="884214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37389" y="5400702"/>
            <a:ext cx="2582375" cy="526596"/>
          </a:xfrm>
        </p:spPr>
        <p:txBody>
          <a:bodyPr>
            <a:noAutofit/>
          </a:bodyPr>
          <a:lstStyle/>
          <a:p>
            <a:pPr algn="ctr"/>
            <a:r>
              <a:rPr lang="el-GR" sz="1600" b="1" dirty="0">
                <a:solidFill>
                  <a:srgbClr val="002060"/>
                </a:solidFill>
                <a:latin typeface="Palatino Linotype" panose="02040502050505030304" pitchFamily="18" charset="0"/>
              </a:rPr>
              <a:t>ΜΟΝΑΣΤΗΡΙ ΠΕΤΣΕΡΣΚΥ</a:t>
            </a:r>
            <a:endParaRPr lang="en-GB" sz="1600" b="1" dirty="0">
              <a:solidFill>
                <a:srgbClr val="002060"/>
              </a:solidFill>
              <a:latin typeface="Palatino Linotype" panose="02040502050505030304" pitchFamily="18" charset="0"/>
            </a:endParaRPr>
          </a:p>
        </p:txBody>
      </p:sp>
      <p:sp>
        <p:nvSpPr>
          <p:cNvPr id="14" name="Subtitle 2">
            <a:extLst>
              <a:ext uri="{FF2B5EF4-FFF2-40B4-BE49-F238E27FC236}">
                <a16:creationId xmlns:a16="http://schemas.microsoft.com/office/drawing/2014/main" xmlns="" id="{A40E5A51-E0CB-499D-BB03-9DEB894E871D}"/>
              </a:ext>
            </a:extLst>
          </p:cNvPr>
          <p:cNvSpPr txBox="1">
            <a:spLocks/>
          </p:cNvSpPr>
          <p:nvPr/>
        </p:nvSpPr>
        <p:spPr>
          <a:xfrm>
            <a:off x="2183546" y="1025136"/>
            <a:ext cx="4625201" cy="3474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2000" b="1" dirty="0">
                <a:solidFill>
                  <a:srgbClr val="002060"/>
                </a:solidFill>
                <a:latin typeface="Palatino Linotype" panose="02040502050505030304" pitchFamily="18" charset="0"/>
              </a:rPr>
              <a:t>ΜΟΝΑΣΤΗΡΙ</a:t>
            </a:r>
            <a:r>
              <a:rPr lang="en-GB" sz="2000" b="1" dirty="0">
                <a:solidFill>
                  <a:srgbClr val="002060"/>
                </a:solidFill>
                <a:latin typeface="Palatino Linotype" panose="02040502050505030304" pitchFamily="18" charset="0"/>
              </a:rPr>
              <a:t>   </a:t>
            </a:r>
            <a:r>
              <a:rPr lang="el-GR" sz="2000" b="1" dirty="0">
                <a:solidFill>
                  <a:srgbClr val="002060"/>
                </a:solidFill>
                <a:latin typeface="Palatino Linotype" panose="02040502050505030304" pitchFamily="18" charset="0"/>
              </a:rPr>
              <a:t> ΠΕΤΣΕΡΣΚΥ</a:t>
            </a:r>
            <a:endParaRPr lang="en-GB" sz="2000" b="1" dirty="0">
              <a:solidFill>
                <a:srgbClr val="002060"/>
              </a:solidFill>
              <a:latin typeface="Palatino Linotype" panose="02040502050505030304" pitchFamily="18" charset="0"/>
            </a:endParaRPr>
          </a:p>
        </p:txBody>
      </p:sp>
      <p:sp>
        <p:nvSpPr>
          <p:cNvPr id="15" name="Subtitle 2">
            <a:extLst>
              <a:ext uri="{FF2B5EF4-FFF2-40B4-BE49-F238E27FC236}">
                <a16:creationId xmlns:a16="http://schemas.microsoft.com/office/drawing/2014/main" xmlns="" id="{38D6973E-5718-44CF-854E-6749F12BBFE4}"/>
              </a:ext>
            </a:extLst>
          </p:cNvPr>
          <p:cNvSpPr txBox="1">
            <a:spLocks/>
          </p:cNvSpPr>
          <p:nvPr/>
        </p:nvSpPr>
        <p:spPr>
          <a:xfrm>
            <a:off x="-38585" y="1703723"/>
            <a:ext cx="9069464" cy="503896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Οι πρώτες γραπτές μαρτυρίες ιατρικού περιεχομένου εμφανίζονται στη Ρωσία μετά τον εκχριστιανισμό της κατά τον 10</a:t>
            </a:r>
            <a:r>
              <a:rPr lang="el-GR" sz="1700" b="1" baseline="30000" dirty="0">
                <a:solidFill>
                  <a:srgbClr val="002060"/>
                </a:solidFill>
                <a:latin typeface="Palatino Linotype" panose="02040502050505030304" pitchFamily="18" charset="0"/>
              </a:rPr>
              <a:t>ο</a:t>
            </a:r>
            <a:r>
              <a:rPr lang="el-GR" sz="1700" b="1" dirty="0">
                <a:solidFill>
                  <a:srgbClr val="002060"/>
                </a:solidFill>
                <a:latin typeface="Palatino Linotype" panose="02040502050505030304" pitchFamily="18" charset="0"/>
              </a:rPr>
              <a:t> αιώνα. Το Κίεβο βρίσκεται στο απόγειο της δύναμής του. Οι βυζαντινοί απεσταλμένοι φέρουν μαζί με τη διδασκαλία του ευαγγελίου και την ελληνική γραφή, τις πρώτες γνώσεις υγειονομικής οργάνωσης της αχανούς χώρας.</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Οι πρώτες νοσηλευτικές μονάδες ιδρύονται μέσα στα μοναστήρια (Κίεβο, </a:t>
            </a:r>
            <a:r>
              <a:rPr lang="en-GB" sz="1700" b="1" dirty="0">
                <a:solidFill>
                  <a:srgbClr val="002060"/>
                </a:solidFill>
                <a:latin typeface="Palatino Linotype" panose="02040502050505030304" pitchFamily="18" charset="0"/>
              </a:rPr>
              <a:t>M. </a:t>
            </a:r>
            <a:r>
              <a:rPr lang="el-GR" sz="1700" b="1" dirty="0">
                <a:solidFill>
                  <a:srgbClr val="002060"/>
                </a:solidFill>
                <a:latin typeface="Palatino Linotype" panose="02040502050505030304" pitchFamily="18" charset="0"/>
              </a:rPr>
              <a:t>Πετσέρσκι). Υποστηρίζονται από τους μοναχούς που φροντίζουν και νοσηλεύουν φτωχούς και ασθενείς, με βάση ελληνικά ιατρικά χειρόγραφα. Οι ιατρικές τους υπηρεσίες φθάνουν μέχρι τη δυνατότητα χειρουργικών επεμβάσεων, όπως διάτρηση κρανίου και ακρωτηριασμοί, όπως τεκμηριώνεται από σχετικά ευρήματα.</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Η μοναστηριακή ιατρική ενθαρρύνεται από το κράτος που τη χρηματοδοτεί, εφόσον το 996, ο Βλαδίμηρος ο Σοφός προσφέρει το 10% των κρατικών εσόδων στην εκκλησία για φιλανθρωπικό έργο.</a:t>
            </a:r>
          </a:p>
        </p:txBody>
      </p:sp>
      <p:pic>
        <p:nvPicPr>
          <p:cNvPr id="5" name="Picture 4">
            <a:extLst>
              <a:ext uri="{FF2B5EF4-FFF2-40B4-BE49-F238E27FC236}">
                <a16:creationId xmlns:a16="http://schemas.microsoft.com/office/drawing/2014/main" xmlns="" id="{4C7FE7AA-B04E-4887-830B-A83EEC459429}"/>
              </a:ext>
            </a:extLst>
          </p:cNvPr>
          <p:cNvPicPr>
            <a:picLocks noChangeAspect="1"/>
          </p:cNvPicPr>
          <p:nvPr/>
        </p:nvPicPr>
        <p:blipFill>
          <a:blip r:embed="rId4" cstate="print"/>
          <a:stretch>
            <a:fillRect/>
          </a:stretch>
        </p:blipFill>
        <p:spPr>
          <a:xfrm>
            <a:off x="9275975" y="1624560"/>
            <a:ext cx="2543789" cy="2598648"/>
          </a:xfrm>
          <a:prstGeom prst="rect">
            <a:avLst/>
          </a:prstGeom>
        </p:spPr>
      </p:pic>
    </p:spTree>
    <p:extLst>
      <p:ext uri="{BB962C8B-B14F-4D97-AF65-F5344CB8AC3E}">
        <p14:creationId xmlns:p14="http://schemas.microsoft.com/office/powerpoint/2010/main" xmlns="" val="2724293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37389" y="5400702"/>
            <a:ext cx="2582375" cy="526596"/>
          </a:xfrm>
        </p:spPr>
        <p:txBody>
          <a:bodyPr>
            <a:noAutofit/>
          </a:bodyPr>
          <a:lstStyle/>
          <a:p>
            <a:pPr algn="ctr"/>
            <a:r>
              <a:rPr lang="el-GR" sz="1600" b="1" dirty="0">
                <a:solidFill>
                  <a:srgbClr val="002060"/>
                </a:solidFill>
                <a:latin typeface="Palatino Linotype" panose="02040502050505030304" pitchFamily="18" charset="0"/>
              </a:rPr>
              <a:t>ΜΟΝΑΣΤΗΡΙ ΠΕΤΣΕΡΣΚΥ</a:t>
            </a:r>
            <a:endParaRPr lang="en-GB" sz="1600" b="1" dirty="0">
              <a:solidFill>
                <a:srgbClr val="002060"/>
              </a:solidFill>
              <a:latin typeface="Palatino Linotype" panose="02040502050505030304" pitchFamily="18" charset="0"/>
            </a:endParaRPr>
          </a:p>
        </p:txBody>
      </p:sp>
      <p:sp>
        <p:nvSpPr>
          <p:cNvPr id="14" name="Subtitle 2">
            <a:extLst>
              <a:ext uri="{FF2B5EF4-FFF2-40B4-BE49-F238E27FC236}">
                <a16:creationId xmlns:a16="http://schemas.microsoft.com/office/drawing/2014/main" xmlns="" id="{A40E5A51-E0CB-499D-BB03-9DEB894E871D}"/>
              </a:ext>
            </a:extLst>
          </p:cNvPr>
          <p:cNvSpPr txBox="1">
            <a:spLocks/>
          </p:cNvSpPr>
          <p:nvPr/>
        </p:nvSpPr>
        <p:spPr>
          <a:xfrm>
            <a:off x="2404346" y="985555"/>
            <a:ext cx="4625201" cy="3474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2000" b="1" dirty="0">
                <a:solidFill>
                  <a:srgbClr val="002060"/>
                </a:solidFill>
                <a:latin typeface="Palatino Linotype" panose="02040502050505030304" pitchFamily="18" charset="0"/>
              </a:rPr>
              <a:t>ΜΟΝΑΣΤΗΡΙ</a:t>
            </a:r>
            <a:r>
              <a:rPr lang="en-GB" sz="2000" b="1" dirty="0">
                <a:solidFill>
                  <a:srgbClr val="002060"/>
                </a:solidFill>
                <a:latin typeface="Palatino Linotype" panose="02040502050505030304" pitchFamily="18" charset="0"/>
              </a:rPr>
              <a:t>   </a:t>
            </a:r>
            <a:r>
              <a:rPr lang="el-GR" sz="2000" b="1" dirty="0">
                <a:solidFill>
                  <a:srgbClr val="002060"/>
                </a:solidFill>
                <a:latin typeface="Palatino Linotype" panose="02040502050505030304" pitchFamily="18" charset="0"/>
              </a:rPr>
              <a:t> ΠΕΤΣΕΡΣΚΥ</a:t>
            </a:r>
            <a:endParaRPr lang="en-GB" sz="2000" b="1" dirty="0">
              <a:solidFill>
                <a:srgbClr val="002060"/>
              </a:solidFill>
              <a:latin typeface="Palatino Linotype" panose="02040502050505030304" pitchFamily="18" charset="0"/>
            </a:endParaRPr>
          </a:p>
        </p:txBody>
      </p:sp>
      <p:sp>
        <p:nvSpPr>
          <p:cNvPr id="15" name="Subtitle 2">
            <a:extLst>
              <a:ext uri="{FF2B5EF4-FFF2-40B4-BE49-F238E27FC236}">
                <a16:creationId xmlns:a16="http://schemas.microsoft.com/office/drawing/2014/main" xmlns="" id="{38D6973E-5718-44CF-854E-6749F12BBFE4}"/>
              </a:ext>
            </a:extLst>
          </p:cNvPr>
          <p:cNvSpPr txBox="1">
            <a:spLocks/>
          </p:cNvSpPr>
          <p:nvPr/>
        </p:nvSpPr>
        <p:spPr>
          <a:xfrm>
            <a:off x="-104574" y="1678594"/>
            <a:ext cx="9275975" cy="42487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Ωστόσο, ένα ελάχιστο τμήμα του πληθυσμού επωφελείται από τις μοναστηριακές υπηρεσίες. Οι περισσότεροι εμπιστεύονται τους μάγους του χωριού, που θα εξασκούν την παραδοσιακή - μαγική ιατρική μέχρι τις αρχές του 20</a:t>
            </a:r>
            <a:r>
              <a:rPr lang="el-GR" sz="1700" b="1" baseline="30000" dirty="0">
                <a:solidFill>
                  <a:srgbClr val="002060"/>
                </a:solidFill>
                <a:latin typeface="Palatino Linotype" panose="02040502050505030304" pitchFamily="18" charset="0"/>
              </a:rPr>
              <a:t>ου</a:t>
            </a:r>
            <a:r>
              <a:rPr lang="el-GR" sz="1700" b="1" dirty="0">
                <a:solidFill>
                  <a:srgbClr val="002060"/>
                </a:solidFill>
                <a:latin typeface="Palatino Linotype" panose="02040502050505030304" pitchFamily="18" charset="0"/>
              </a:rPr>
              <a:t> αιώνα. Οι λαϊκοί αυτοί θεραπευτές θα δεχθούν τις επιθέσεις της εκκλησίας που θα επιχειρήσει να τους εξαφανίσει. Ένας νόμος ήδη από τον 11</a:t>
            </a:r>
            <a:r>
              <a:rPr lang="el-GR" sz="1700" b="1" baseline="30000" dirty="0">
                <a:solidFill>
                  <a:srgbClr val="002060"/>
                </a:solidFill>
                <a:latin typeface="Palatino Linotype" panose="02040502050505030304" pitchFamily="18" charset="0"/>
              </a:rPr>
              <a:t>ο</a:t>
            </a:r>
            <a:r>
              <a:rPr lang="el-GR" sz="1700" b="1" dirty="0">
                <a:solidFill>
                  <a:srgbClr val="002060"/>
                </a:solidFill>
                <a:latin typeface="Palatino Linotype" panose="02040502050505030304" pitchFamily="18" charset="0"/>
              </a:rPr>
              <a:t> αιώνα καταδικάζει αυστηρά την "</a:t>
            </a:r>
            <a:r>
              <a:rPr lang="el-GR" sz="1700" b="1" i="1" dirty="0">
                <a:solidFill>
                  <a:srgbClr val="002060"/>
                </a:solidFill>
                <a:latin typeface="Palatino Linotype" panose="02040502050505030304" pitchFamily="18" charset="0"/>
              </a:rPr>
              <a:t>παράνομη</a:t>
            </a:r>
            <a:r>
              <a:rPr lang="el-GR" sz="1700" b="1" dirty="0">
                <a:solidFill>
                  <a:srgbClr val="002060"/>
                </a:solidFill>
                <a:latin typeface="Palatino Linotype" panose="02040502050505030304" pitchFamily="18" charset="0"/>
              </a:rPr>
              <a:t>" άσκηση της ιατρικής στα ρωσικά χωριά.</a:t>
            </a:r>
          </a:p>
          <a:p>
            <a:pPr marL="285750" indent="-285750">
              <a:lnSpc>
                <a:spcPct val="100000"/>
              </a:lnSpc>
              <a:buClr>
                <a:srgbClr val="FF0000"/>
              </a:buClr>
              <a:buFont typeface="Wingdings" panose="05000000000000000000" pitchFamily="2" charset="2"/>
              <a:buChar char="Ø"/>
            </a:pPr>
            <a:r>
              <a:rPr lang="el-GR" sz="1700" b="1" dirty="0">
                <a:solidFill>
                  <a:srgbClr val="002060"/>
                </a:solidFill>
                <a:latin typeface="Palatino Linotype" panose="02040502050505030304" pitchFamily="18" charset="0"/>
              </a:rPr>
              <a:t>Ο πρώτος γιατρός που είναι γνωστό ότι εργάσθηκε στη Ρωσία ήταν ο Πολωνός Ζαν Σμέρα, που σπούδασε στο Βυζάντιο και στην Αίγυπτο. Ο Σμέρα εκπροσωπεί τη λαϊκή εκδοχή της Κιεβιανής ιατρικής. Οι ιατροί της αυλής ήταν όλοι αλλοδαποί, εφόσον δεν υπήρχε ιατρική εκπαίδευση στη χώρα. Εξασκούν μία λαϊκή, αμειβόμενη ιατρική, κοσμοπολιτικής εμπνεύσεως, βασικά ελληνική. Αν και καλούνται περιστασιακά στα μοναστήρια, ο χώρος δραστηριοποίησής τους είναι κυρίως η αυλή.</a:t>
            </a:r>
            <a:endParaRPr lang="en-GB" sz="1700" b="1" dirty="0">
              <a:solidFill>
                <a:srgbClr val="002060"/>
              </a:solidFill>
              <a:latin typeface="Palatino Linotype" panose="02040502050505030304" pitchFamily="18" charset="0"/>
            </a:endParaRPr>
          </a:p>
        </p:txBody>
      </p:sp>
      <p:pic>
        <p:nvPicPr>
          <p:cNvPr id="5" name="Picture 4">
            <a:extLst>
              <a:ext uri="{FF2B5EF4-FFF2-40B4-BE49-F238E27FC236}">
                <a16:creationId xmlns:a16="http://schemas.microsoft.com/office/drawing/2014/main" xmlns="" id="{4C7FE7AA-B04E-4887-830B-A83EEC459429}"/>
              </a:ext>
            </a:extLst>
          </p:cNvPr>
          <p:cNvPicPr>
            <a:picLocks noChangeAspect="1"/>
          </p:cNvPicPr>
          <p:nvPr/>
        </p:nvPicPr>
        <p:blipFill>
          <a:blip r:embed="rId4" cstate="print"/>
          <a:stretch>
            <a:fillRect/>
          </a:stretch>
        </p:blipFill>
        <p:spPr>
          <a:xfrm>
            <a:off x="9275975" y="1624560"/>
            <a:ext cx="2543789" cy="2598648"/>
          </a:xfrm>
          <a:prstGeom prst="rect">
            <a:avLst/>
          </a:prstGeom>
        </p:spPr>
      </p:pic>
    </p:spTree>
    <p:extLst>
      <p:ext uri="{BB962C8B-B14F-4D97-AF65-F5344CB8AC3E}">
        <p14:creationId xmlns:p14="http://schemas.microsoft.com/office/powerpoint/2010/main" xmlns="" val="2511437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4" name="Subtitle 2">
            <a:extLst>
              <a:ext uri="{FF2B5EF4-FFF2-40B4-BE49-F238E27FC236}">
                <a16:creationId xmlns:a16="http://schemas.microsoft.com/office/drawing/2014/main" xmlns="" id="{A40E5A51-E0CB-499D-BB03-9DEB894E871D}"/>
              </a:ext>
            </a:extLst>
          </p:cNvPr>
          <p:cNvSpPr txBox="1">
            <a:spLocks/>
          </p:cNvSpPr>
          <p:nvPr/>
        </p:nvSpPr>
        <p:spPr>
          <a:xfrm>
            <a:off x="2413773" y="864949"/>
            <a:ext cx="4625201" cy="3474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2000" b="1" dirty="0">
                <a:solidFill>
                  <a:srgbClr val="002060"/>
                </a:solidFill>
                <a:latin typeface="Palatino Linotype" panose="02040502050505030304" pitchFamily="18" charset="0"/>
              </a:rPr>
              <a:t>ΣΧΟΛΗ ΣΑΛΕΡΝΟ</a:t>
            </a:r>
            <a:endParaRPr lang="en-GB" sz="2000" b="1" dirty="0">
              <a:solidFill>
                <a:srgbClr val="002060"/>
              </a:solidFill>
              <a:latin typeface="Palatino Linotype" panose="02040502050505030304" pitchFamily="18" charset="0"/>
            </a:endParaRPr>
          </a:p>
        </p:txBody>
      </p:sp>
      <p:sp>
        <p:nvSpPr>
          <p:cNvPr id="15" name="Subtitle 2">
            <a:extLst>
              <a:ext uri="{FF2B5EF4-FFF2-40B4-BE49-F238E27FC236}">
                <a16:creationId xmlns:a16="http://schemas.microsoft.com/office/drawing/2014/main" xmlns="" id="{38D6973E-5718-44CF-854E-6749F12BBFE4}"/>
              </a:ext>
            </a:extLst>
          </p:cNvPr>
          <p:cNvSpPr txBox="1">
            <a:spLocks/>
          </p:cNvSpPr>
          <p:nvPr/>
        </p:nvSpPr>
        <p:spPr>
          <a:xfrm>
            <a:off x="-38586" y="1510771"/>
            <a:ext cx="9275975" cy="191823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lnSpc>
                <a:spcPct val="100000"/>
              </a:lnSpc>
              <a:buClr>
                <a:srgbClr val="FF0000"/>
              </a:buClr>
            </a:pPr>
            <a:endParaRPr lang="el-GR" sz="1700" b="1" dirty="0">
              <a:solidFill>
                <a:srgbClr val="002060"/>
              </a:solidFill>
              <a:latin typeface="Palatino Linotype" panose="02040502050505030304" pitchFamily="18" charset="0"/>
            </a:endParaRPr>
          </a:p>
          <a:p>
            <a:pPr marL="285750" indent="-285750">
              <a:lnSpc>
                <a:spcPct val="100000"/>
              </a:lnSpc>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Εκκλησιατικό ίδρυμα    &gt;&gt;&gt;&gt;&gt;    Λαϊκός οργανισμός</a:t>
            </a:r>
          </a:p>
          <a:p>
            <a:pPr>
              <a:lnSpc>
                <a:spcPct val="100000"/>
              </a:lnSpc>
              <a:buClr>
                <a:srgbClr val="FF0000"/>
              </a:buClr>
            </a:pPr>
            <a:endParaRPr lang="el-GR" sz="2400" b="1" dirty="0">
              <a:solidFill>
                <a:srgbClr val="002060"/>
              </a:solidFill>
              <a:latin typeface="Palatino Linotype" panose="02040502050505030304" pitchFamily="18" charset="0"/>
            </a:endParaRPr>
          </a:p>
          <a:p>
            <a:pPr marL="285750" indent="-285750">
              <a:lnSpc>
                <a:spcPct val="100000"/>
              </a:lnSpc>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Άνθισε η λαϊκή ιατρική αφού πέρασε από την επιρροή της μοναστικής</a:t>
            </a:r>
          </a:p>
          <a:p>
            <a:pPr marL="285750" indent="-285750">
              <a:lnSpc>
                <a:spcPct val="100000"/>
              </a:lnSpc>
              <a:buClr>
                <a:srgbClr val="FF0000"/>
              </a:buClr>
              <a:buFont typeface="Wingdings" panose="05000000000000000000" pitchFamily="2" charset="2"/>
              <a:buChar char="Ø"/>
            </a:pPr>
            <a:endParaRPr lang="en-GB" sz="1700" b="1" dirty="0">
              <a:solidFill>
                <a:srgbClr val="002060"/>
              </a:solidFill>
              <a:latin typeface="Palatino Linotype" panose="02040502050505030304" pitchFamily="18" charset="0"/>
            </a:endParaRPr>
          </a:p>
        </p:txBody>
      </p:sp>
      <p:pic>
        <p:nvPicPr>
          <p:cNvPr id="2" name="Picture 1">
            <a:extLst>
              <a:ext uri="{FF2B5EF4-FFF2-40B4-BE49-F238E27FC236}">
                <a16:creationId xmlns:a16="http://schemas.microsoft.com/office/drawing/2014/main" xmlns="" id="{D444E8AD-7ACC-4509-984A-4285DC8ED496}"/>
              </a:ext>
            </a:extLst>
          </p:cNvPr>
          <p:cNvPicPr>
            <a:picLocks noChangeAspect="1"/>
          </p:cNvPicPr>
          <p:nvPr/>
        </p:nvPicPr>
        <p:blipFill>
          <a:blip r:embed="rId4" cstate="print"/>
          <a:stretch>
            <a:fillRect/>
          </a:stretch>
        </p:blipFill>
        <p:spPr>
          <a:xfrm>
            <a:off x="9237388" y="1255959"/>
            <a:ext cx="2543793" cy="2710153"/>
          </a:xfrm>
          <a:prstGeom prst="rect">
            <a:avLst/>
          </a:prstGeom>
        </p:spPr>
      </p:pic>
    </p:spTree>
    <p:extLst>
      <p:ext uri="{BB962C8B-B14F-4D97-AF65-F5344CB8AC3E}">
        <p14:creationId xmlns:p14="http://schemas.microsoft.com/office/powerpoint/2010/main" xmlns="" val="3380970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451847" y="6025278"/>
            <a:ext cx="3847527" cy="423962"/>
          </a:xfrm>
          <a:prstGeom prst="rect">
            <a:avLst/>
          </a:prstGeom>
        </p:spPr>
        <p:txBody>
          <a:bodyPr wrap="none">
            <a:spAutoFit/>
          </a:bodyPr>
          <a:lstStyle/>
          <a:p>
            <a:pPr algn="ctr">
              <a:lnSpc>
                <a:spcPct val="150000"/>
              </a:lnSpc>
              <a:spcAft>
                <a:spcPts val="1000"/>
              </a:spcAft>
            </a:pPr>
            <a:r>
              <a:rPr lang="el-GR" sz="16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Η θεά με τα φίδια (ιερό της Κνωσού)</a:t>
            </a:r>
            <a:endParaRPr lang="en-GB" sz="14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43C10AB6-0B0C-436F-AEC2-73E6BB28B96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95675" y="778544"/>
            <a:ext cx="4184510" cy="5330025"/>
          </a:xfrm>
          <a:prstGeom prst="rect">
            <a:avLst/>
          </a:prstGeom>
        </p:spPr>
      </p:pic>
      <p:pic>
        <p:nvPicPr>
          <p:cNvPr id="8" name="Picture 7">
            <a:extLst>
              <a:ext uri="{FF2B5EF4-FFF2-40B4-BE49-F238E27FC236}">
                <a16:creationId xmlns:a16="http://schemas.microsoft.com/office/drawing/2014/main" xmlns="" id="{2DAF7F8B-7A67-4B39-B5BC-9988AFF1EB4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6550" y="762477"/>
            <a:ext cx="4378122" cy="5346092"/>
          </a:xfrm>
          <a:prstGeom prst="rect">
            <a:avLst/>
          </a:prstGeom>
        </p:spPr>
      </p:pic>
      <p:sp>
        <p:nvSpPr>
          <p:cNvPr id="17" name="Rectangle 16">
            <a:extLst>
              <a:ext uri="{FF2B5EF4-FFF2-40B4-BE49-F238E27FC236}">
                <a16:creationId xmlns:a16="http://schemas.microsoft.com/office/drawing/2014/main" xmlns="" id="{3B45A8A6-83C8-42E3-9BD4-B8A9BD937C50}"/>
              </a:ext>
            </a:extLst>
          </p:cNvPr>
          <p:cNvSpPr/>
          <p:nvPr/>
        </p:nvSpPr>
        <p:spPr>
          <a:xfrm>
            <a:off x="4698869" y="6066764"/>
            <a:ext cx="4378122" cy="423962"/>
          </a:xfrm>
          <a:prstGeom prst="rect">
            <a:avLst/>
          </a:prstGeom>
        </p:spPr>
        <p:txBody>
          <a:bodyPr wrap="none">
            <a:spAutoFit/>
          </a:bodyPr>
          <a:lstStyle/>
          <a:p>
            <a:pPr algn="ctr">
              <a:lnSpc>
                <a:spcPct val="150000"/>
              </a:lnSpc>
              <a:spcAft>
                <a:spcPts val="1000"/>
              </a:spcAft>
            </a:pPr>
            <a:r>
              <a:rPr lang="el-GR" sz="1600" b="1"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rPr>
              <a:t>Ο Ιπποκράτειος όρκος σε σχήμα σταυρού</a:t>
            </a:r>
            <a:endParaRPr lang="en-GB" sz="16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xmlns="" id="{CF8611A5-90D2-4B90-8E19-BBD8781E55F1}"/>
              </a:ext>
            </a:extLst>
          </p:cNvPr>
          <p:cNvSpPr/>
          <p:nvPr/>
        </p:nvSpPr>
        <p:spPr>
          <a:xfrm>
            <a:off x="9076991" y="1419350"/>
            <a:ext cx="3025786" cy="3328155"/>
          </a:xfrm>
          <a:prstGeom prst="rect">
            <a:avLst/>
          </a:prstGeom>
        </p:spPr>
        <p:txBody>
          <a:bodyPr wrap="square">
            <a:spAutoFit/>
          </a:bodyPr>
          <a:lstStyle/>
          <a:p>
            <a:pPr algn="ctr">
              <a:lnSpc>
                <a:spcPct val="150000"/>
              </a:lnSpc>
              <a:spcAft>
                <a:spcPts val="1000"/>
              </a:spcAft>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ΝΟΣΟΚΟΜΕΙΑ ΜΟΝΕΣ </a:t>
            </a:r>
          </a:p>
          <a:p>
            <a:pPr algn="ctr">
              <a:lnSpc>
                <a:spcPct val="150000"/>
              </a:lnSpc>
              <a:spcAft>
                <a:spcPts val="1000"/>
              </a:spcAft>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ΚΑΙ </a:t>
            </a:r>
          </a:p>
          <a:p>
            <a:pPr algn="ctr">
              <a:lnSpc>
                <a:spcPct val="150000"/>
              </a:lnSpc>
              <a:spcAft>
                <a:spcPts val="1000"/>
              </a:spcAft>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ΠΑΝΕΠΙΣΤΗΜΙΑ </a:t>
            </a:r>
          </a:p>
          <a:p>
            <a:pPr algn="ctr">
              <a:lnSpc>
                <a:spcPct val="150000"/>
              </a:lnSpc>
              <a:spcAft>
                <a:spcPts val="1000"/>
              </a:spcAft>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ΣΤΟ </a:t>
            </a:r>
          </a:p>
          <a:p>
            <a:pPr algn="ctr">
              <a:lnSpc>
                <a:spcPct val="150000"/>
              </a:lnSpc>
              <a:spcAft>
                <a:spcPts val="1000"/>
              </a:spcAft>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ΒΥΖΑΝΤΙΟ</a:t>
            </a:r>
            <a:endParaRPr lang="en-GB" dirty="0">
              <a:solidFill>
                <a:srgbClr val="00206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1593032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66213" y="771203"/>
            <a:ext cx="2582375" cy="5306273"/>
          </a:xfrm>
        </p:spPr>
        <p:txBody>
          <a:bodyPr>
            <a:noAutofit/>
          </a:bodyPr>
          <a:lstStyle/>
          <a:p>
            <a:pPr algn="ctr">
              <a:lnSpc>
                <a:spcPct val="150000"/>
              </a:lnSpc>
            </a:pPr>
            <a:r>
              <a:rPr lang="el-GR" sz="2000" b="1" dirty="0">
                <a:solidFill>
                  <a:srgbClr val="002060"/>
                </a:solidFill>
                <a:latin typeface="Palatino Linotype" panose="02040502050505030304" pitchFamily="18" charset="0"/>
              </a:rPr>
              <a:t>Διακοσμητικός χαρακτήρας;</a:t>
            </a:r>
          </a:p>
          <a:p>
            <a:pPr algn="ctr">
              <a:lnSpc>
                <a:spcPct val="150000"/>
              </a:lnSpc>
            </a:pPr>
            <a:r>
              <a:rPr lang="el-GR" sz="2000" b="1" dirty="0">
                <a:solidFill>
                  <a:srgbClr val="002060"/>
                </a:solidFill>
                <a:latin typeface="Palatino Linotype" panose="02040502050505030304" pitchFamily="18" charset="0"/>
              </a:rPr>
              <a:t>ή</a:t>
            </a:r>
          </a:p>
          <a:p>
            <a:pPr algn="ctr">
              <a:lnSpc>
                <a:spcPct val="150000"/>
              </a:lnSpc>
            </a:pPr>
            <a:r>
              <a:rPr lang="el-GR" sz="2000" b="1" dirty="0">
                <a:solidFill>
                  <a:srgbClr val="002060"/>
                </a:solidFill>
                <a:latin typeface="Palatino Linotype" panose="02040502050505030304" pitchFamily="18" charset="0"/>
              </a:rPr>
              <a:t>ένδειξη θείας αρωγής στο έργο του ιατρού;</a:t>
            </a:r>
            <a:endParaRPr lang="en-GB" sz="2000" b="1" dirty="0">
              <a:solidFill>
                <a:srgbClr val="002060"/>
              </a:solidFill>
              <a:latin typeface="Palatino Linotype" panose="02040502050505030304" pitchFamily="18" charset="0"/>
            </a:endParaRPr>
          </a:p>
          <a:p>
            <a:pPr algn="ctr">
              <a:lnSpc>
                <a:spcPct val="150000"/>
              </a:lnSpc>
            </a:pPr>
            <a:r>
              <a:rPr lang="el-GR" sz="2000" b="1" dirty="0">
                <a:solidFill>
                  <a:srgbClr val="002060"/>
                </a:solidFill>
                <a:latin typeface="Palatino Linotype" panose="02040502050505030304" pitchFamily="18" charset="0"/>
              </a:rPr>
              <a:t>ή</a:t>
            </a:r>
          </a:p>
          <a:p>
            <a:pPr algn="ctr">
              <a:lnSpc>
                <a:spcPct val="150000"/>
              </a:lnSpc>
            </a:pPr>
            <a:r>
              <a:rPr lang="el-GR" sz="2000" b="1" dirty="0">
                <a:solidFill>
                  <a:srgbClr val="002060"/>
                </a:solidFill>
                <a:latin typeface="Palatino Linotype" panose="02040502050505030304" pitchFamily="18" charset="0"/>
              </a:rPr>
              <a:t>επίδραση της μοναστικής ιατρική;</a:t>
            </a:r>
            <a:endParaRPr lang="en-GB" sz="20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1409466" y="6152158"/>
            <a:ext cx="7175362" cy="465448"/>
          </a:xfrm>
          <a:prstGeom prst="rect">
            <a:avLst/>
          </a:prstGeom>
        </p:spPr>
        <p:txBody>
          <a:bodyPr wrap="none">
            <a:spAutoFit/>
          </a:bodyPr>
          <a:lstStyle/>
          <a:p>
            <a:pPr algn="ctr">
              <a:lnSpc>
                <a:spcPct val="150000"/>
              </a:lnSpc>
              <a:spcAft>
                <a:spcPts val="1000"/>
              </a:spcAft>
            </a:pP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Επιδράσεις μοναστικής ιατρικής στην επιστημονική ιατρική</a:t>
            </a:r>
            <a:endParaRPr lang="en-GB" sz="16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6A4801FB-AA16-4FE3-A479-0C07CD55718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35228" y="759398"/>
            <a:ext cx="4630985" cy="5327399"/>
          </a:xfrm>
          <a:prstGeom prst="rect">
            <a:avLst/>
          </a:prstGeom>
        </p:spPr>
      </p:pic>
      <p:pic>
        <p:nvPicPr>
          <p:cNvPr id="6" name="Picture 5">
            <a:extLst>
              <a:ext uri="{FF2B5EF4-FFF2-40B4-BE49-F238E27FC236}">
                <a16:creationId xmlns:a16="http://schemas.microsoft.com/office/drawing/2014/main" xmlns="" id="{56449539-44AC-4BE3-B230-5987BC8D4B5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86" y="759398"/>
            <a:ext cx="4170188" cy="5318078"/>
          </a:xfrm>
          <a:prstGeom prst="rect">
            <a:avLst/>
          </a:prstGeom>
        </p:spPr>
      </p:pic>
    </p:spTree>
    <p:extLst>
      <p:ext uri="{BB962C8B-B14F-4D97-AF65-F5344CB8AC3E}">
        <p14:creationId xmlns:p14="http://schemas.microsoft.com/office/powerpoint/2010/main" xmlns="" val="566215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164B1527-D29B-4036-8499-210F2092C238}"/>
              </a:ext>
            </a:extLst>
          </p:cNvPr>
          <p:cNvSpPr/>
          <p:nvPr/>
        </p:nvSpPr>
        <p:spPr>
          <a:xfrm>
            <a:off x="34167" y="3105831"/>
            <a:ext cx="9191134" cy="584775"/>
          </a:xfrm>
          <a:prstGeom prst="rect">
            <a:avLst/>
          </a:prstGeom>
        </p:spPr>
        <p:txBody>
          <a:bodyPr wrap="square">
            <a:spAutoFit/>
          </a:bodyPr>
          <a:lstStyle/>
          <a:p>
            <a:r>
              <a:rPr lang="el-GR" sz="3200" b="1" dirty="0">
                <a:solidFill>
                  <a:srgbClr val="002060"/>
                </a:solidFill>
                <a:latin typeface="Palatino Linotype" panose="02040502050505030304" pitchFamily="18" charset="0"/>
              </a:rPr>
              <a:t>Η  ΣΗΜΕΡΙΝΗ  ΕΝΝΟΙΑ  ΤΟΥ  ΘΑΥΜΑΤΟΣ</a:t>
            </a:r>
          </a:p>
        </p:txBody>
      </p:sp>
      <p:pic>
        <p:nvPicPr>
          <p:cNvPr id="3" name="Picture 2">
            <a:extLst>
              <a:ext uri="{FF2B5EF4-FFF2-40B4-BE49-F238E27FC236}">
                <a16:creationId xmlns:a16="http://schemas.microsoft.com/office/drawing/2014/main" xmlns="" id="{04AC18DB-5B62-4F58-BC1A-6004A5E4573D}"/>
              </a:ext>
            </a:extLst>
          </p:cNvPr>
          <p:cNvPicPr>
            <a:picLocks noChangeAspect="1"/>
          </p:cNvPicPr>
          <p:nvPr/>
        </p:nvPicPr>
        <p:blipFill>
          <a:blip r:embed="rId4" cstate="print"/>
          <a:stretch>
            <a:fillRect/>
          </a:stretch>
        </p:blipFill>
        <p:spPr>
          <a:xfrm>
            <a:off x="9280342" y="1466989"/>
            <a:ext cx="2531444" cy="3277685"/>
          </a:xfrm>
          <a:prstGeom prst="rect">
            <a:avLst/>
          </a:prstGeom>
        </p:spPr>
      </p:pic>
    </p:spTree>
    <p:extLst>
      <p:ext uri="{BB962C8B-B14F-4D97-AF65-F5344CB8AC3E}">
        <p14:creationId xmlns:p14="http://schemas.microsoft.com/office/powerpoint/2010/main" xmlns="" val="1972847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34167" y="1590773"/>
            <a:ext cx="9007551" cy="4688463"/>
          </a:xfrm>
          <a:prstGeom prst="rect">
            <a:avLst/>
          </a:prstGeom>
        </p:spPr>
        <p:txBody>
          <a:bodyPr wrap="square">
            <a:spAutoFit/>
          </a:bodyPr>
          <a:lstStyle/>
          <a:p>
            <a:pPr marL="285750" indent="-285750" algn="just">
              <a:lnSpc>
                <a:spcPct val="150000"/>
              </a:lnSpc>
              <a:spcAft>
                <a:spcPts val="1000"/>
              </a:spcAft>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Έκκληση – παράκλιση από τους θεούς για ίαση</a:t>
            </a:r>
          </a:p>
          <a:p>
            <a:pPr marL="285750" indent="-285750" algn="just">
              <a:lnSpc>
                <a:spcPct val="150000"/>
              </a:lnSpc>
              <a:spcAft>
                <a:spcPts val="1000"/>
              </a:spcAft>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1000"/>
              </a:spcAft>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marL="285750" indent="-285750" algn="just">
              <a:lnSpc>
                <a:spcPct val="150000"/>
              </a:lnSpc>
              <a:spcAft>
                <a:spcPts val="1000"/>
              </a:spcAft>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Χρῶ τοῖς θεοῖς</a:t>
            </a:r>
          </a:p>
          <a:p>
            <a:pPr marL="285750" indent="-285750" algn="just">
              <a:lnSpc>
                <a:spcPct val="150000"/>
              </a:lnSpc>
              <a:spcAft>
                <a:spcPts val="1000"/>
              </a:spcAft>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spcAft>
                <a:spcPts val="1000"/>
              </a:spcAft>
              <a:buClr>
                <a:srgbClr val="FF0000"/>
              </a:buClr>
            </a:pPr>
            <a:endParaRPr lang="el-GR" sz="1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50000"/>
              </a:lnSpc>
              <a:spcAft>
                <a:spcPts val="1000"/>
              </a:spcAft>
              <a:buClr>
                <a:srgbClr val="FF0000"/>
              </a:buClr>
            </a:pPr>
            <a:endParaRPr lang="en-GB" sz="8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algn="ctr">
              <a:spcAft>
                <a:spcPts val="1000"/>
              </a:spcAft>
              <a:buClr>
                <a:srgbClr val="FF0000"/>
              </a:buClr>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Σόλων, 630-560 π.χ. </a:t>
            </a:r>
            <a:endParaRPr lang="en-GB"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endParaRPr>
          </a:p>
          <a:p>
            <a:pPr algn="ctr">
              <a:spcAft>
                <a:spcPts val="1000"/>
              </a:spcAft>
              <a:buClr>
                <a:srgbClr val="FF0000"/>
              </a:buClr>
            </a:pPr>
            <a:r>
              <a:rPr lang="el-GR" sz="20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Αρχαίος Αθηναίος νομοθέτης &amp; φιλόσοφος</a:t>
            </a:r>
          </a:p>
        </p:txBody>
      </p:sp>
      <p:sp>
        <p:nvSpPr>
          <p:cNvPr id="2" name="Rectangle 1">
            <a:extLst>
              <a:ext uri="{FF2B5EF4-FFF2-40B4-BE49-F238E27FC236}">
                <a16:creationId xmlns:a16="http://schemas.microsoft.com/office/drawing/2014/main" xmlns="" id="{164B1527-D29B-4036-8499-210F2092C238}"/>
              </a:ext>
            </a:extLst>
          </p:cNvPr>
          <p:cNvSpPr/>
          <p:nvPr/>
        </p:nvSpPr>
        <p:spPr>
          <a:xfrm>
            <a:off x="2497448" y="834265"/>
            <a:ext cx="3931632" cy="461665"/>
          </a:xfrm>
          <a:prstGeom prst="rect">
            <a:avLst/>
          </a:prstGeom>
        </p:spPr>
        <p:txBody>
          <a:bodyPr wrap="square">
            <a:spAutoFit/>
          </a:bodyPr>
          <a:lstStyle/>
          <a:p>
            <a:r>
              <a:rPr lang="el-GR" sz="2400" b="1" dirty="0">
                <a:solidFill>
                  <a:srgbClr val="002060"/>
                </a:solidFill>
                <a:latin typeface="Palatino Linotype" panose="02040502050505030304" pitchFamily="18" charset="0"/>
              </a:rPr>
              <a:t>ΘΕΟΥΡΓΙΚΗ    ΙΑΤΡΙΚΗ</a:t>
            </a:r>
            <a:endParaRPr lang="en-GB" sz="24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E1DE3C53-D540-4BA7-9093-B91D95AD93D1}"/>
              </a:ext>
            </a:extLst>
          </p:cNvPr>
          <p:cNvPicPr>
            <a:picLocks noChangeAspect="1"/>
          </p:cNvPicPr>
          <p:nvPr/>
        </p:nvPicPr>
        <p:blipFill>
          <a:blip r:embed="rId4" cstate="print"/>
          <a:stretch>
            <a:fillRect/>
          </a:stretch>
        </p:blipFill>
        <p:spPr>
          <a:xfrm>
            <a:off x="9245372" y="1590773"/>
            <a:ext cx="2535810" cy="3676453"/>
          </a:xfrm>
          <a:prstGeom prst="rect">
            <a:avLst/>
          </a:prstGeom>
        </p:spPr>
      </p:pic>
      <p:pic>
        <p:nvPicPr>
          <p:cNvPr id="5" name="Picture 4">
            <a:extLst>
              <a:ext uri="{FF2B5EF4-FFF2-40B4-BE49-F238E27FC236}">
                <a16:creationId xmlns:a16="http://schemas.microsoft.com/office/drawing/2014/main" xmlns="" id="{B754D6E1-0D11-4054-A180-43074428D2FC}"/>
              </a:ext>
            </a:extLst>
          </p:cNvPr>
          <p:cNvPicPr>
            <a:picLocks noChangeAspect="1"/>
          </p:cNvPicPr>
          <p:nvPr/>
        </p:nvPicPr>
        <p:blipFill>
          <a:blip r:embed="rId5" cstate="print"/>
          <a:stretch>
            <a:fillRect/>
          </a:stretch>
        </p:blipFill>
        <p:spPr>
          <a:xfrm>
            <a:off x="3047954" y="2099389"/>
            <a:ext cx="2793009" cy="3167838"/>
          </a:xfrm>
          <a:prstGeom prst="rect">
            <a:avLst/>
          </a:prstGeom>
        </p:spPr>
      </p:pic>
    </p:spTree>
    <p:extLst>
      <p:ext uri="{BB962C8B-B14F-4D97-AF65-F5344CB8AC3E}">
        <p14:creationId xmlns:p14="http://schemas.microsoft.com/office/powerpoint/2010/main" xmlns="" val="3352884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783CF412-0BA8-40D0-A0CF-F451B002030C}"/>
              </a:ext>
            </a:extLst>
          </p:cNvPr>
          <p:cNvSpPr/>
          <p:nvPr/>
        </p:nvSpPr>
        <p:spPr>
          <a:xfrm>
            <a:off x="245097" y="2224434"/>
            <a:ext cx="8710367" cy="1938992"/>
          </a:xfrm>
          <a:prstGeom prst="rect">
            <a:avLst/>
          </a:prstGeom>
        </p:spPr>
        <p:txBody>
          <a:bodyPr wrap="square">
            <a:spAutoFit/>
          </a:bodyPr>
          <a:lstStyle/>
          <a:p>
            <a:pPr algn="just">
              <a:buClr>
                <a:srgbClr val="FF0000"/>
              </a:buClr>
            </a:pPr>
            <a:r>
              <a:rPr lang="el-GR" sz="2400" b="1" dirty="0">
                <a:solidFill>
                  <a:srgbClr val="002060"/>
                </a:solidFill>
                <a:latin typeface="Palatino Linotype" panose="02040502050505030304" pitchFamily="18" charset="0"/>
              </a:rPr>
              <a:t>Ως θαύμα χαρακτηρίζεται κάθε συμβάν, που στη βάση μιας ειδικής αντίληψης (</a:t>
            </a:r>
            <a:r>
              <a:rPr lang="el-GR" sz="2400" b="1" i="1" dirty="0">
                <a:solidFill>
                  <a:srgbClr val="002060"/>
                </a:solidFill>
                <a:latin typeface="Palatino Linotype" panose="02040502050505030304" pitchFamily="18" charset="0"/>
              </a:rPr>
              <a:t>κοινωνικής, θρησκευτικής, φιλοσοφικής</a:t>
            </a:r>
            <a:r>
              <a:rPr lang="en-GB" sz="2400" b="1" i="1" dirty="0">
                <a:solidFill>
                  <a:srgbClr val="002060"/>
                </a:solidFill>
                <a:latin typeface="Palatino Linotype" panose="02040502050505030304" pitchFamily="18" charset="0"/>
              </a:rPr>
              <a:t> </a:t>
            </a:r>
            <a:r>
              <a:rPr lang="el-GR" sz="2400" b="1" i="1" dirty="0">
                <a:solidFill>
                  <a:srgbClr val="002060"/>
                </a:solidFill>
                <a:latin typeface="Palatino Linotype" panose="02040502050505030304" pitchFamily="18" charset="0"/>
              </a:rPr>
              <a:t>κ.λπ.</a:t>
            </a:r>
            <a:r>
              <a:rPr lang="el-GR" sz="2400" b="1" dirty="0">
                <a:solidFill>
                  <a:srgbClr val="002060"/>
                </a:solidFill>
                <a:latin typeface="Palatino Linotype" panose="02040502050505030304" pitchFamily="18" charset="0"/>
              </a:rPr>
              <a:t>) για τη φύση και τους φυσικούς νόμους, είναι δυνατόν να θεωρηθεί "ανεξήγητο", με τα καθιερωμένα, επιστημονικά</a:t>
            </a:r>
            <a:r>
              <a:rPr lang="en-GB" sz="2400" b="1" dirty="0">
                <a:solidFill>
                  <a:srgbClr val="002060"/>
                </a:solidFill>
                <a:latin typeface="Palatino Linotype" panose="02040502050505030304" pitchFamily="18" charset="0"/>
              </a:rPr>
              <a:t> </a:t>
            </a:r>
            <a:r>
              <a:rPr lang="el-GR" sz="2400" b="1" dirty="0">
                <a:solidFill>
                  <a:srgbClr val="002060"/>
                </a:solidFill>
                <a:latin typeface="Palatino Linotype" panose="02040502050505030304" pitchFamily="18" charset="0"/>
              </a:rPr>
              <a:t>αποδεκτά, κριτήρια.</a:t>
            </a:r>
            <a:endParaRPr lang="en-GB" sz="2400"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3213056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783CF412-0BA8-40D0-A0CF-F451B002030C}"/>
              </a:ext>
            </a:extLst>
          </p:cNvPr>
          <p:cNvSpPr/>
          <p:nvPr/>
        </p:nvSpPr>
        <p:spPr>
          <a:xfrm>
            <a:off x="122550" y="2109018"/>
            <a:ext cx="8885172" cy="1938992"/>
          </a:xfrm>
          <a:prstGeom prst="rect">
            <a:avLst/>
          </a:prstGeom>
        </p:spPr>
        <p:txBody>
          <a:bodyPr wrap="square">
            <a:spAutoFit/>
          </a:bodyPr>
          <a:lstStyle/>
          <a:p>
            <a:pPr algn="just">
              <a:buClr>
                <a:srgbClr val="FF0000"/>
              </a:buClr>
            </a:pPr>
            <a:r>
              <a:rPr lang="el-GR" sz="2400" b="1" dirty="0">
                <a:solidFill>
                  <a:srgbClr val="002060"/>
                </a:solidFill>
                <a:latin typeface="Palatino Linotype" panose="02040502050505030304" pitchFamily="18" charset="0"/>
              </a:rPr>
              <a:t>Το θαύμα κατατάσσεται σε ορισμένη κατηγορία γεγονότων που θεωρούνται "</a:t>
            </a:r>
            <a:r>
              <a:rPr lang="el-GR" sz="2400" b="1" i="1" dirty="0">
                <a:solidFill>
                  <a:srgbClr val="002060"/>
                </a:solidFill>
                <a:latin typeface="Palatino Linotype" panose="02040502050505030304" pitchFamily="18" charset="0"/>
              </a:rPr>
              <a:t>ασυνήθιστα</a:t>
            </a:r>
            <a:r>
              <a:rPr lang="el-GR" sz="2400" b="1" dirty="0">
                <a:solidFill>
                  <a:srgbClr val="002060"/>
                </a:solidFill>
                <a:latin typeface="Palatino Linotype" panose="02040502050505030304" pitchFamily="18" charset="0"/>
              </a:rPr>
              <a:t>" ή "</a:t>
            </a:r>
            <a:r>
              <a:rPr lang="el-GR" sz="2400" b="1" i="1" dirty="0">
                <a:solidFill>
                  <a:srgbClr val="002060"/>
                </a:solidFill>
                <a:latin typeface="Palatino Linotype" panose="02040502050505030304" pitchFamily="18" charset="0"/>
              </a:rPr>
              <a:t>απίστευτα</a:t>
            </a:r>
            <a:r>
              <a:rPr lang="el-GR" sz="2400" b="1" dirty="0">
                <a:solidFill>
                  <a:srgbClr val="002060"/>
                </a:solidFill>
                <a:latin typeface="Palatino Linotype" panose="02040502050505030304" pitchFamily="18" charset="0"/>
              </a:rPr>
              <a:t>", και οι θρησκευόμενοι ισχυρίζονται πως γίνονται αντιληπτά από τις αισθήσεις τους, ως εκδηλώσεις</a:t>
            </a:r>
            <a:r>
              <a:rPr lang="en-GB" sz="2400" b="1" dirty="0">
                <a:solidFill>
                  <a:srgbClr val="002060"/>
                </a:solidFill>
                <a:latin typeface="Palatino Linotype" panose="02040502050505030304" pitchFamily="18" charset="0"/>
              </a:rPr>
              <a:t> </a:t>
            </a:r>
            <a:r>
              <a:rPr lang="el-GR" sz="2400" b="1" dirty="0">
                <a:solidFill>
                  <a:srgbClr val="002060"/>
                </a:solidFill>
                <a:latin typeface="Palatino Linotype" panose="02040502050505030304" pitchFamily="18" charset="0"/>
              </a:rPr>
              <a:t>υπερφυσικής ή θείας προέλευσης. </a:t>
            </a:r>
          </a:p>
        </p:txBody>
      </p:sp>
    </p:spTree>
    <p:extLst>
      <p:ext uri="{BB962C8B-B14F-4D97-AF65-F5344CB8AC3E}">
        <p14:creationId xmlns:p14="http://schemas.microsoft.com/office/powerpoint/2010/main" xmlns="" val="44347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783CF412-0BA8-40D0-A0CF-F451B002030C}"/>
              </a:ext>
            </a:extLst>
          </p:cNvPr>
          <p:cNvSpPr/>
          <p:nvPr/>
        </p:nvSpPr>
        <p:spPr>
          <a:xfrm>
            <a:off x="94688" y="2175140"/>
            <a:ext cx="8861196" cy="1938992"/>
          </a:xfrm>
          <a:prstGeom prst="rect">
            <a:avLst/>
          </a:prstGeom>
        </p:spPr>
        <p:txBody>
          <a:bodyPr wrap="square">
            <a:spAutoFit/>
          </a:bodyPr>
          <a:lstStyle/>
          <a:p>
            <a:pPr algn="just">
              <a:buClr>
                <a:srgbClr val="FF0000"/>
              </a:buClr>
            </a:pPr>
            <a:r>
              <a:rPr lang="el-GR" sz="2400" b="1" dirty="0">
                <a:solidFill>
                  <a:srgbClr val="002060"/>
                </a:solidFill>
                <a:latin typeface="Palatino Linotype" panose="02040502050505030304" pitchFamily="18" charset="0"/>
              </a:rPr>
              <a:t>Με τη λέξη "θαύμα" μπορούμε επίσης να αναφερθούμε σε ένα στατιστικά απίθανο, αλλά θετικό γεγονός, (</a:t>
            </a:r>
            <a:r>
              <a:rPr lang="el-GR" sz="2400" b="1" i="1" dirty="0">
                <a:solidFill>
                  <a:srgbClr val="002060"/>
                </a:solidFill>
                <a:latin typeface="Palatino Linotype" panose="02040502050505030304" pitchFamily="18" charset="0"/>
              </a:rPr>
              <a:t>όπως είναι η</a:t>
            </a:r>
            <a:r>
              <a:rPr lang="en-GB" sz="2400" b="1" i="1" dirty="0">
                <a:solidFill>
                  <a:srgbClr val="002060"/>
                </a:solidFill>
                <a:latin typeface="Palatino Linotype" panose="02040502050505030304" pitchFamily="18" charset="0"/>
              </a:rPr>
              <a:t> </a:t>
            </a:r>
            <a:r>
              <a:rPr lang="el-GR" sz="2400" b="1" i="1" dirty="0">
                <a:solidFill>
                  <a:srgbClr val="002060"/>
                </a:solidFill>
                <a:latin typeface="Palatino Linotype" panose="02040502050505030304" pitchFamily="18" charset="0"/>
              </a:rPr>
              <a:t>επιβίωση κάποιας φυσικής καταστροφής</a:t>
            </a:r>
            <a:r>
              <a:rPr lang="el-GR" sz="2400" b="1" dirty="0">
                <a:solidFill>
                  <a:srgbClr val="002060"/>
                </a:solidFill>
                <a:latin typeface="Palatino Linotype" panose="02040502050505030304" pitchFamily="18" charset="0"/>
              </a:rPr>
              <a:t>), ή σε ένα "ωραίο" συμβάν, ανεξάρτητα από τις πιθανότητες, όπως είναι μία γέννα ή κάτι ανέλπιστο. </a:t>
            </a:r>
          </a:p>
        </p:txBody>
      </p:sp>
      <p:pic>
        <p:nvPicPr>
          <p:cNvPr id="9" name="Picture 8">
            <a:extLst>
              <a:ext uri="{FF2B5EF4-FFF2-40B4-BE49-F238E27FC236}">
                <a16:creationId xmlns:a16="http://schemas.microsoft.com/office/drawing/2014/main" xmlns="" id="{EAF3C490-44E2-4D16-8A26-DE66B3B7545E}"/>
              </a:ext>
            </a:extLst>
          </p:cNvPr>
          <p:cNvPicPr>
            <a:picLocks noChangeAspect="1"/>
          </p:cNvPicPr>
          <p:nvPr/>
        </p:nvPicPr>
        <p:blipFill>
          <a:blip r:embed="rId4" cstate="print"/>
          <a:stretch>
            <a:fillRect/>
          </a:stretch>
        </p:blipFill>
        <p:spPr>
          <a:xfrm>
            <a:off x="9315038" y="762477"/>
            <a:ext cx="2588903" cy="2282381"/>
          </a:xfrm>
          <a:prstGeom prst="rect">
            <a:avLst/>
          </a:prstGeom>
        </p:spPr>
      </p:pic>
      <p:sp>
        <p:nvSpPr>
          <p:cNvPr id="15" name="Rectangle 14">
            <a:extLst>
              <a:ext uri="{FF2B5EF4-FFF2-40B4-BE49-F238E27FC236}">
                <a16:creationId xmlns:a16="http://schemas.microsoft.com/office/drawing/2014/main" xmlns="" id="{6D4D93EE-8246-460C-A1DB-4568EBE2C42E}"/>
              </a:ext>
            </a:extLst>
          </p:cNvPr>
          <p:cNvSpPr/>
          <p:nvPr/>
        </p:nvSpPr>
        <p:spPr>
          <a:xfrm>
            <a:off x="9163183" y="3236969"/>
            <a:ext cx="2934129" cy="2031325"/>
          </a:xfrm>
          <a:prstGeom prst="rect">
            <a:avLst/>
          </a:prstGeom>
        </p:spPr>
        <p:txBody>
          <a:bodyPr wrap="square">
            <a:spAutoFit/>
          </a:bodyPr>
          <a:lstStyle/>
          <a:p>
            <a:r>
              <a:rPr lang="el-GR" b="1" dirty="0">
                <a:solidFill>
                  <a:srgbClr val="002060"/>
                </a:solidFill>
                <a:latin typeface="Palatino Linotype" panose="02040502050505030304" pitchFamily="18" charset="0"/>
              </a:rPr>
              <a:t>Cecelia Cichan</a:t>
            </a:r>
          </a:p>
          <a:p>
            <a:r>
              <a:rPr lang="el-GR" b="1" dirty="0">
                <a:solidFill>
                  <a:srgbClr val="002060"/>
                </a:solidFill>
                <a:latin typeface="Palatino Linotype" panose="02040502050505030304" pitchFamily="18" charset="0"/>
              </a:rPr>
              <a:t>Μοναδική επιζήσασα</a:t>
            </a:r>
          </a:p>
          <a:p>
            <a:r>
              <a:rPr lang="el-GR" b="1" dirty="0">
                <a:solidFill>
                  <a:srgbClr val="002060"/>
                </a:solidFill>
                <a:latin typeface="Palatino Linotype" panose="02040502050505030304" pitchFamily="18" charset="0"/>
              </a:rPr>
              <a:t>16 Αυγούστου 1987</a:t>
            </a:r>
          </a:p>
          <a:p>
            <a:r>
              <a:rPr lang="el-GR" b="1" dirty="0">
                <a:solidFill>
                  <a:srgbClr val="002060"/>
                </a:solidFill>
                <a:latin typeface="Palatino Linotype" panose="02040502050505030304" pitchFamily="18" charset="0"/>
              </a:rPr>
              <a:t>Ηλικία: 4 ετών</a:t>
            </a:r>
          </a:p>
          <a:p>
            <a:r>
              <a:rPr lang="el-GR" b="1" dirty="0">
                <a:solidFill>
                  <a:srgbClr val="002060"/>
                </a:solidFill>
                <a:latin typeface="Palatino Linotype" panose="02040502050505030304" pitchFamily="18" charset="0"/>
              </a:rPr>
              <a:t>Αεροπορική: Northwest Airlines</a:t>
            </a:r>
          </a:p>
          <a:p>
            <a:r>
              <a:rPr lang="el-GR" b="1" dirty="0">
                <a:solidFill>
                  <a:srgbClr val="002060"/>
                </a:solidFill>
                <a:latin typeface="Palatino Linotype" panose="02040502050505030304" pitchFamily="18" charset="0"/>
              </a:rPr>
              <a:t>Απώλειες: 154 ζωές</a:t>
            </a:r>
            <a:endParaRPr lang="en-GB"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1740874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pic>
        <p:nvPicPr>
          <p:cNvPr id="2" name="Picture 1">
            <a:extLst>
              <a:ext uri="{FF2B5EF4-FFF2-40B4-BE49-F238E27FC236}">
                <a16:creationId xmlns:a16="http://schemas.microsoft.com/office/drawing/2014/main" xmlns="" id="{DAF0C47A-4C33-425A-BFE1-B4BF44785460}"/>
              </a:ext>
            </a:extLst>
          </p:cNvPr>
          <p:cNvPicPr>
            <a:picLocks noChangeAspect="1"/>
          </p:cNvPicPr>
          <p:nvPr/>
        </p:nvPicPr>
        <p:blipFill>
          <a:blip r:embed="rId4" cstate="print"/>
          <a:stretch>
            <a:fillRect/>
          </a:stretch>
        </p:blipFill>
        <p:spPr>
          <a:xfrm>
            <a:off x="9238268" y="762477"/>
            <a:ext cx="2542914" cy="2263527"/>
          </a:xfrm>
          <a:prstGeom prst="rect">
            <a:avLst/>
          </a:prstGeom>
        </p:spPr>
      </p:pic>
      <p:sp>
        <p:nvSpPr>
          <p:cNvPr id="4" name="Rectangle 3">
            <a:extLst>
              <a:ext uri="{FF2B5EF4-FFF2-40B4-BE49-F238E27FC236}">
                <a16:creationId xmlns:a16="http://schemas.microsoft.com/office/drawing/2014/main" xmlns="" id="{A1C820E8-646A-4E07-99B7-112018191D33}"/>
              </a:ext>
            </a:extLst>
          </p:cNvPr>
          <p:cNvSpPr/>
          <p:nvPr/>
        </p:nvSpPr>
        <p:spPr>
          <a:xfrm>
            <a:off x="0" y="1004382"/>
            <a:ext cx="9304256" cy="5534849"/>
          </a:xfrm>
          <a:prstGeom prst="rect">
            <a:avLst/>
          </a:prstGeom>
        </p:spPr>
        <p:txBody>
          <a:bodyPr wrap="square">
            <a:spAutoFit/>
          </a:bodyPr>
          <a:lstStyle/>
          <a:p>
            <a:pPr marL="8703" marR="1492618" algn="ctr" defTabSz="626638">
              <a:spcBef>
                <a:spcPts val="69"/>
              </a:spcBef>
              <a:buClr>
                <a:srgbClr val="FF0000"/>
              </a:buClr>
            </a:pPr>
            <a:r>
              <a:rPr lang="el-GR" b="1" spc="65" dirty="0">
                <a:solidFill>
                  <a:srgbClr val="002E7A"/>
                </a:solidFill>
                <a:latin typeface="Palatino Linotype" panose="02040502050505030304" pitchFamily="18" charset="0"/>
                <a:cs typeface="Times New Roman"/>
              </a:rPr>
              <a:t>Ο Wallis ξύπνησε ύστερα από 19 χρόνια  </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Είχε υποστεί κρανιοεγκεφαλική κάκωση που τον άφησε σε κωματώδη κατάσταση. Αργότερα ανέκτησε τις αισθήσεις του αλλά δεν μπορούσε να επικοινωνήσει παρά μόνο με κάποια νεύματα και κραυγές, για περισσότερο από 19 χρόνια.</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Ξύπνησε από κώμα μετά από 35 χρόνια. Ο Μανέλ Μοντεαγούδο έπεσε σε κώμα μόλις 22 ετών, το 1979.</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p:txBody>
      </p:sp>
      <p:pic>
        <p:nvPicPr>
          <p:cNvPr id="5" name="Picture 4">
            <a:extLst>
              <a:ext uri="{FF2B5EF4-FFF2-40B4-BE49-F238E27FC236}">
                <a16:creationId xmlns:a16="http://schemas.microsoft.com/office/drawing/2014/main" xmlns="" id="{20E9F804-124A-428A-A7ED-196FBBB68CDB}"/>
              </a:ext>
            </a:extLst>
          </p:cNvPr>
          <p:cNvPicPr>
            <a:picLocks noChangeAspect="1"/>
          </p:cNvPicPr>
          <p:nvPr/>
        </p:nvPicPr>
        <p:blipFill>
          <a:blip r:embed="rId5" cstate="print"/>
          <a:stretch>
            <a:fillRect/>
          </a:stretch>
        </p:blipFill>
        <p:spPr>
          <a:xfrm>
            <a:off x="9238268" y="4053526"/>
            <a:ext cx="2542914" cy="2041997"/>
          </a:xfrm>
          <a:prstGeom prst="rect">
            <a:avLst/>
          </a:prstGeom>
        </p:spPr>
      </p:pic>
    </p:spTree>
    <p:extLst>
      <p:ext uri="{BB962C8B-B14F-4D97-AF65-F5344CB8AC3E}">
        <p14:creationId xmlns:p14="http://schemas.microsoft.com/office/powerpoint/2010/main" xmlns="" val="1996386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pic>
        <p:nvPicPr>
          <p:cNvPr id="4" name="Picture 3">
            <a:extLst>
              <a:ext uri="{FF2B5EF4-FFF2-40B4-BE49-F238E27FC236}">
                <a16:creationId xmlns:a16="http://schemas.microsoft.com/office/drawing/2014/main" xmlns="" id="{D8123EBD-F3F8-4FF5-988D-906FB153B7B2}"/>
              </a:ext>
            </a:extLst>
          </p:cNvPr>
          <p:cNvPicPr>
            <a:picLocks noChangeAspect="1"/>
          </p:cNvPicPr>
          <p:nvPr/>
        </p:nvPicPr>
        <p:blipFill>
          <a:blip r:embed="rId4" cstate="print"/>
          <a:stretch>
            <a:fillRect/>
          </a:stretch>
        </p:blipFill>
        <p:spPr>
          <a:xfrm>
            <a:off x="1256146" y="1629063"/>
            <a:ext cx="6399774" cy="3599873"/>
          </a:xfrm>
          <a:prstGeom prst="rect">
            <a:avLst/>
          </a:prstGeom>
        </p:spPr>
      </p:pic>
    </p:spTree>
    <p:extLst>
      <p:ext uri="{BB962C8B-B14F-4D97-AF65-F5344CB8AC3E}">
        <p14:creationId xmlns:p14="http://schemas.microsoft.com/office/powerpoint/2010/main" xmlns="" val="3493669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6" name="Rectangle 5">
            <a:extLst>
              <a:ext uri="{FF2B5EF4-FFF2-40B4-BE49-F238E27FC236}">
                <a16:creationId xmlns:a16="http://schemas.microsoft.com/office/drawing/2014/main" xmlns="" id="{1AA8A1E5-D26A-4867-87C8-5DE4FCC3A311}"/>
              </a:ext>
            </a:extLst>
          </p:cNvPr>
          <p:cNvSpPr/>
          <p:nvPr/>
        </p:nvSpPr>
        <p:spPr>
          <a:xfrm>
            <a:off x="544240" y="907687"/>
            <a:ext cx="9302021" cy="2359620"/>
          </a:xfrm>
          <a:prstGeom prst="rect">
            <a:avLst/>
          </a:prstGeom>
        </p:spPr>
        <p:txBody>
          <a:bodyPr wrap="square">
            <a:spAutoFit/>
          </a:bodyPr>
          <a:lstStyle/>
          <a:p>
            <a:pPr marL="351603" marR="1492618" indent="-34290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Το πρώτιστο αγαθό που σέβεται ο Θεός στον άνθρωπο, είναι η  ελευθερία του:</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Ποιός όμως και πως μπορεί να αποφασίσει για την πορεία ενός σε επώδυνη και μακροχρόνια κατάστση και μη έχοντας επαφή με το περιβάλλον;;;</a:t>
            </a:r>
          </a:p>
          <a:p>
            <a:pPr marL="351603" marR="1492618" indent="-342900" defTabSz="626638">
              <a:spcBef>
                <a:spcPts val="69"/>
              </a:spcBef>
              <a:buClr>
                <a:srgbClr val="FF0000"/>
              </a:buClr>
              <a:buFont typeface="Wingdings" panose="05000000000000000000" pitchFamily="2" charset="2"/>
              <a:buChar char="Ø"/>
            </a:pPr>
            <a:endParaRPr lang="el-GR" b="1" spc="65" dirty="0">
              <a:solidFill>
                <a:srgbClr val="002E7A"/>
              </a:solidFill>
              <a:latin typeface="Palatino Linotype" panose="02040502050505030304" pitchFamily="18" charset="0"/>
              <a:cs typeface="Times New Roman"/>
            </a:endParaRPr>
          </a:p>
          <a:p>
            <a:pPr marL="351603" marR="1492618" indent="-342900" defTabSz="626638">
              <a:spcBef>
                <a:spcPts val="69"/>
              </a:spcBef>
              <a:buClr>
                <a:srgbClr val="FF0000"/>
              </a:buClr>
              <a:buFont typeface="Wingdings" panose="05000000000000000000" pitchFamily="2" charset="2"/>
              <a:buChar char="Ø"/>
            </a:pPr>
            <a:endParaRPr lang="el-GR" b="1" spc="65" dirty="0">
              <a:solidFill>
                <a:srgbClr val="002E7A"/>
              </a:solidFill>
              <a:latin typeface="Palatino Linotype" panose="02040502050505030304" pitchFamily="18" charset="0"/>
              <a:cs typeface="Times New Roman"/>
            </a:endParaRPr>
          </a:p>
        </p:txBody>
      </p:sp>
      <p:pic>
        <p:nvPicPr>
          <p:cNvPr id="2" name="Picture 1">
            <a:extLst>
              <a:ext uri="{FF2B5EF4-FFF2-40B4-BE49-F238E27FC236}">
                <a16:creationId xmlns:a16="http://schemas.microsoft.com/office/drawing/2014/main" xmlns="" id="{F67F824C-C3FF-40B4-AF31-7577D6834E1A}"/>
              </a:ext>
            </a:extLst>
          </p:cNvPr>
          <p:cNvPicPr>
            <a:picLocks noChangeAspect="1"/>
          </p:cNvPicPr>
          <p:nvPr/>
        </p:nvPicPr>
        <p:blipFill>
          <a:blip r:embed="rId4" cstate="print"/>
          <a:stretch>
            <a:fillRect/>
          </a:stretch>
        </p:blipFill>
        <p:spPr>
          <a:xfrm>
            <a:off x="1325419" y="2743200"/>
            <a:ext cx="6576290" cy="3288145"/>
          </a:xfrm>
          <a:prstGeom prst="rect">
            <a:avLst/>
          </a:prstGeom>
        </p:spPr>
      </p:pic>
      <p:pic>
        <p:nvPicPr>
          <p:cNvPr id="4" name="Picture 3">
            <a:extLst>
              <a:ext uri="{FF2B5EF4-FFF2-40B4-BE49-F238E27FC236}">
                <a16:creationId xmlns:a16="http://schemas.microsoft.com/office/drawing/2014/main" xmlns="" id="{BC9661F4-8AB3-4DBB-83B7-D70189E50D16}"/>
              </a:ext>
            </a:extLst>
          </p:cNvPr>
          <p:cNvPicPr>
            <a:picLocks noChangeAspect="1"/>
          </p:cNvPicPr>
          <p:nvPr/>
        </p:nvPicPr>
        <p:blipFill>
          <a:blip r:embed="rId5" cstate="print"/>
          <a:stretch>
            <a:fillRect/>
          </a:stretch>
        </p:blipFill>
        <p:spPr>
          <a:xfrm>
            <a:off x="9291783" y="1577109"/>
            <a:ext cx="2890982" cy="3703782"/>
          </a:xfrm>
          <a:prstGeom prst="rect">
            <a:avLst/>
          </a:prstGeom>
        </p:spPr>
      </p:pic>
    </p:spTree>
    <p:extLst>
      <p:ext uri="{BB962C8B-B14F-4D97-AF65-F5344CB8AC3E}">
        <p14:creationId xmlns:p14="http://schemas.microsoft.com/office/powerpoint/2010/main" xmlns="" val="172996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2" name="Rectangle 1">
            <a:extLst>
              <a:ext uri="{FF2B5EF4-FFF2-40B4-BE49-F238E27FC236}">
                <a16:creationId xmlns:a16="http://schemas.microsoft.com/office/drawing/2014/main" xmlns="" id="{783CF412-0BA8-40D0-A0CF-F451B002030C}"/>
              </a:ext>
            </a:extLst>
          </p:cNvPr>
          <p:cNvSpPr/>
          <p:nvPr/>
        </p:nvSpPr>
        <p:spPr>
          <a:xfrm>
            <a:off x="313635" y="2656116"/>
            <a:ext cx="8670109" cy="1569660"/>
          </a:xfrm>
          <a:prstGeom prst="rect">
            <a:avLst/>
          </a:prstGeom>
        </p:spPr>
        <p:txBody>
          <a:bodyPr wrap="square">
            <a:spAutoFit/>
          </a:bodyPr>
          <a:lstStyle/>
          <a:p>
            <a:pPr algn="just">
              <a:buClr>
                <a:srgbClr val="FF0000"/>
              </a:buClr>
            </a:pPr>
            <a:r>
              <a:rPr lang="el-GR" sz="2400" b="1" dirty="0">
                <a:solidFill>
                  <a:srgbClr val="002060"/>
                </a:solidFill>
                <a:latin typeface="Palatino Linotype" panose="02040502050505030304" pitchFamily="18" charset="0"/>
              </a:rPr>
              <a:t>Πολλές συμπτώσεις - συγκυρίες μπορούν να χαρακτηριστούν ως θαύματα (π.χ. επιζήσας από σοβαρό ατύχημα, αλλά παράλυτος = θαύμα που επέζησε αλλά... μετέπειτα...). </a:t>
            </a:r>
            <a:endParaRPr lang="en-GB" sz="2400"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2903928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573AEB21-2B45-4EB3-AAB6-02242C6634F6}"/>
              </a:ext>
            </a:extLst>
          </p:cNvPr>
          <p:cNvSpPr/>
          <p:nvPr/>
        </p:nvSpPr>
        <p:spPr>
          <a:xfrm>
            <a:off x="0" y="799331"/>
            <a:ext cx="9096866" cy="4647426"/>
          </a:xfrm>
          <a:prstGeom prst="rect">
            <a:avLst/>
          </a:prstGeom>
        </p:spPr>
        <p:txBody>
          <a:bodyPr wrap="square">
            <a:spAutoFit/>
          </a:bodyPr>
          <a:lstStyle/>
          <a:p>
            <a:pPr marR="0" lvl="0" algn="ctr" defTabSz="914400" rtl="0" eaLnBrk="1" fontAlgn="auto" latinLnBrk="0" hangingPunct="1">
              <a:lnSpc>
                <a:spcPct val="150000"/>
              </a:lnSpc>
              <a:spcBef>
                <a:spcPts val="0"/>
              </a:spcBef>
              <a:spcAft>
                <a:spcPts val="0"/>
              </a:spcAft>
              <a:buClr>
                <a:srgbClr val="FF0000"/>
              </a:buClr>
              <a:buSzTx/>
              <a:tabLst/>
              <a:defRPr/>
            </a:pPr>
            <a:r>
              <a:rPr kumimoji="0" lang="el-GR" sz="2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ΘΑΥΜΑ   Ή   ΤΥΧΗ;</a:t>
            </a:r>
          </a:p>
          <a:p>
            <a:pPr marR="0" lvl="0" algn="ctr" defTabSz="914400" rtl="0" eaLnBrk="1" fontAlgn="auto" latinLnBrk="0" hangingPunct="1">
              <a:lnSpc>
                <a:spcPct val="150000"/>
              </a:lnSpc>
              <a:spcBef>
                <a:spcPts val="0"/>
              </a:spcBef>
              <a:spcAft>
                <a:spcPts val="0"/>
              </a:spcAft>
              <a:buClr>
                <a:srgbClr val="FF0000"/>
              </a:buClr>
              <a:buSzTx/>
              <a:tabLst/>
              <a:defRPr/>
            </a:pPr>
            <a:endPar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pitchFamily="2" charset="2"/>
              <a:buChar char="Ø"/>
              <a:tabLst/>
              <a:defRPr/>
            </a:pP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Ασκληπιείο Επιδαύρου: «</a:t>
            </a:r>
            <a:r>
              <a:rPr kumimoji="0" lang="el-GR" sz="2000" b="1" i="1"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Θεός Τύχα [ἀγαθά] [Ἰάματα] τοὺ Ἀπόλλωνος καὶ τοὺ Ἀσκληπιού</a:t>
            </a: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Εμπλοκή και της Τύχης στις θαυματουργικές θεραπείες του Ασκληπιού και Απόλλωνα (</a:t>
            </a:r>
            <a:r>
              <a:rPr kumimoji="0" lang="el-GR" sz="2000" b="1" i="1"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η ασθένεια είναι και ως αποτέλεσμα της ιδιότροπης τύχης</a:t>
            </a: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a:t>
            </a:r>
          </a:p>
          <a:p>
            <a:pPr marL="342900" marR="0" lvl="0" indent="-342900" algn="l" defTabSz="914400" rtl="0" eaLnBrk="1" fontAlgn="auto" latinLnBrk="0" hangingPunct="1">
              <a:lnSpc>
                <a:spcPct val="150000"/>
              </a:lnSpc>
              <a:spcBef>
                <a:spcPts val="0"/>
              </a:spcBef>
              <a:spcAft>
                <a:spcPts val="0"/>
              </a:spcAft>
              <a:buClr>
                <a:srgbClr val="FF0000"/>
              </a:buClr>
              <a:buSzTx/>
              <a:buFont typeface="Wingdings" panose="05000000000000000000" pitchFamily="2" charset="2"/>
              <a:buChar char="Ø"/>
              <a:tabLst/>
              <a:defRPr/>
            </a:pP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Παράδοση αναφέρει </a:t>
            </a:r>
            <a:r>
              <a:rPr lang="el-GR" sz="2000" b="1" dirty="0">
                <a:solidFill>
                  <a:srgbClr val="002060"/>
                </a:solidFill>
                <a:latin typeface="Palatino Linotype" panose="02040502050505030304" pitchFamily="18" charset="0"/>
              </a:rPr>
              <a:t>ότι </a:t>
            </a: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αναγγέλονταν ευρέως η ικανότητα του Ασκληπιού να βρίσκει ό,τι θέλει για τη θεραπεία των ασθενών καθώς και να ανασταίνει νεκρούς</a:t>
            </a:r>
          </a:p>
          <a:p>
            <a:pPr marL="0" marR="0" lvl="0" indent="0" algn="l" defTabSz="914400" rtl="0" eaLnBrk="1" fontAlgn="auto" latinLnBrk="0" hangingPunct="1">
              <a:lnSpc>
                <a:spcPct val="100000"/>
              </a:lnSpc>
              <a:spcBef>
                <a:spcPts val="0"/>
              </a:spcBef>
              <a:spcAft>
                <a:spcPts val="0"/>
              </a:spcAft>
              <a:buClr>
                <a:srgbClr val="FF0000"/>
              </a:buClr>
              <a:buSzTx/>
              <a:buFontTx/>
              <a:buNone/>
              <a:tabLst/>
              <a:defRPr/>
            </a:pPr>
            <a:endPar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p:txBody>
      </p:sp>
      <p:sp>
        <p:nvSpPr>
          <p:cNvPr id="14" name="Subtitle 2">
            <a:extLst>
              <a:ext uri="{FF2B5EF4-FFF2-40B4-BE49-F238E27FC236}">
                <a16:creationId xmlns:a16="http://schemas.microsoft.com/office/drawing/2014/main" xmlns="" id="{F25E0F5F-DB9C-4622-BCE5-2D6400FC8334}"/>
              </a:ext>
            </a:extLst>
          </p:cNvPr>
          <p:cNvSpPr txBox="1">
            <a:spLocks/>
          </p:cNvSpPr>
          <p:nvPr/>
        </p:nvSpPr>
        <p:spPr>
          <a:xfrm>
            <a:off x="9259974" y="4787704"/>
            <a:ext cx="2582375" cy="56672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Ασκληπιείον Επιδαύρου</a:t>
            </a:r>
            <a:endParaRPr kumimoji="0" lang="en-GB"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p:txBody>
      </p:sp>
      <p:pic>
        <p:nvPicPr>
          <p:cNvPr id="2" name="Picture 1">
            <a:extLst>
              <a:ext uri="{FF2B5EF4-FFF2-40B4-BE49-F238E27FC236}">
                <a16:creationId xmlns:a16="http://schemas.microsoft.com/office/drawing/2014/main" xmlns="" id="{8B5FDCC9-58C4-46DE-916E-773E305A88DE}"/>
              </a:ext>
            </a:extLst>
          </p:cNvPr>
          <p:cNvPicPr>
            <a:picLocks noChangeAspect="1"/>
          </p:cNvPicPr>
          <p:nvPr/>
        </p:nvPicPr>
        <p:blipFill>
          <a:blip r:embed="rId4" cstate="print"/>
          <a:stretch>
            <a:fillRect/>
          </a:stretch>
        </p:blipFill>
        <p:spPr>
          <a:xfrm>
            <a:off x="9259974" y="2554664"/>
            <a:ext cx="2522942" cy="1989056"/>
          </a:xfrm>
          <a:prstGeom prst="rect">
            <a:avLst/>
          </a:prstGeom>
        </p:spPr>
      </p:pic>
    </p:spTree>
    <p:extLst>
      <p:ext uri="{BB962C8B-B14F-4D97-AF65-F5344CB8AC3E}">
        <p14:creationId xmlns:p14="http://schemas.microsoft.com/office/powerpoint/2010/main" xmlns="" val="1552802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573AEB21-2B45-4EB3-AAB6-02242C6634F6}"/>
              </a:ext>
            </a:extLst>
          </p:cNvPr>
          <p:cNvSpPr/>
          <p:nvPr/>
        </p:nvSpPr>
        <p:spPr>
          <a:xfrm>
            <a:off x="34167" y="1538240"/>
            <a:ext cx="9096866" cy="2445862"/>
          </a:xfrm>
          <a:prstGeom prst="rect">
            <a:avLst/>
          </a:prstGeom>
        </p:spPr>
        <p:txBody>
          <a:bodyPr wrap="square">
            <a:spAutoFit/>
          </a:bodyPr>
          <a:lstStyle/>
          <a:p>
            <a:pPr marR="0" lvl="0" algn="ctr" defTabSz="914400" rtl="0" eaLnBrk="1" fontAlgn="auto" latinLnBrk="0" hangingPunct="1">
              <a:lnSpc>
                <a:spcPct val="150000"/>
              </a:lnSpc>
              <a:spcBef>
                <a:spcPts val="0"/>
              </a:spcBef>
              <a:spcAft>
                <a:spcPts val="0"/>
              </a:spcAft>
              <a:buClr>
                <a:srgbClr val="FF0000"/>
              </a:buClr>
              <a:buSzTx/>
              <a:tabLst/>
              <a:defRPr/>
            </a:pPr>
            <a:r>
              <a:rPr kumimoji="0" lang="el-GR" sz="2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ΤΥΧΗ</a:t>
            </a:r>
          </a:p>
          <a:p>
            <a:pPr marR="0" lvl="0" algn="ctr" defTabSz="914400" rtl="0" eaLnBrk="1" fontAlgn="auto" latinLnBrk="0" hangingPunct="1">
              <a:lnSpc>
                <a:spcPct val="150000"/>
              </a:lnSpc>
              <a:spcBef>
                <a:spcPts val="0"/>
              </a:spcBef>
              <a:spcAft>
                <a:spcPts val="0"/>
              </a:spcAft>
              <a:buClr>
                <a:srgbClr val="FF0000"/>
              </a:buClr>
              <a:buSzTx/>
              <a:tabLst/>
              <a:defRPr/>
            </a:pPr>
            <a:endPar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342900" indent="-342900">
              <a:lnSpc>
                <a:spcPct val="150000"/>
              </a:lnSpc>
              <a:buClr>
                <a:srgbClr val="FF0000"/>
              </a:buClr>
              <a:buFont typeface="Wingdings" panose="05000000000000000000" pitchFamily="2" charset="2"/>
              <a:buChar char="Ø"/>
              <a:defRPr/>
            </a:pPr>
            <a:r>
              <a:rPr lang="en-GB" sz="2000" b="1" dirty="0">
                <a:solidFill>
                  <a:srgbClr val="002060"/>
                </a:solidFill>
                <a:latin typeface="Palatino Linotype" panose="02040502050505030304" pitchFamily="18" charset="0"/>
              </a:rPr>
              <a:t>“</a:t>
            </a:r>
            <a:r>
              <a:rPr lang="el-GR" sz="2000" b="1" dirty="0">
                <a:solidFill>
                  <a:srgbClr val="002060"/>
                </a:solidFill>
                <a:latin typeface="Palatino Linotype" panose="02040502050505030304" pitchFamily="18" charset="0"/>
              </a:rPr>
              <a:t>Άνθρωποι τύχης είδωλον επλάσαντο, πρόφασιν ιδίης αβουλίης</a:t>
            </a:r>
            <a:r>
              <a:rPr lang="en-GB" sz="2000" b="1" dirty="0">
                <a:solidFill>
                  <a:srgbClr val="002060"/>
                </a:solidFill>
                <a:latin typeface="Palatino Linotype" panose="02040502050505030304" pitchFamily="18" charset="0"/>
              </a:rPr>
              <a:t>”</a:t>
            </a:r>
            <a:r>
              <a:rPr lang="el-GR" sz="2000" b="1" dirty="0">
                <a:solidFill>
                  <a:srgbClr val="002060"/>
                </a:solidFill>
                <a:latin typeface="Palatino Linotype" panose="02040502050505030304" pitchFamily="18" charset="0"/>
              </a:rPr>
              <a:t>. Δημόκριτος (470-370 π.Χ.)</a:t>
            </a:r>
          </a:p>
          <a:p>
            <a:pPr marL="342900" lvl="0" indent="-342900">
              <a:lnSpc>
                <a:spcPct val="150000"/>
              </a:lnSpc>
              <a:buClr>
                <a:srgbClr val="FF0000"/>
              </a:buClr>
              <a:buFont typeface="Wingdings" panose="05000000000000000000" pitchFamily="2" charset="2"/>
              <a:buChar char="Ø"/>
              <a:defRPr/>
            </a:pPr>
            <a:endParaRPr lang="el-GR" sz="2000" b="1" dirty="0">
              <a:solidFill>
                <a:srgbClr val="002060"/>
              </a:solidFill>
              <a:latin typeface="Palatino Linotype" panose="02040502050505030304" pitchFamily="18" charset="0"/>
            </a:endParaRPr>
          </a:p>
        </p:txBody>
      </p:sp>
      <p:pic>
        <p:nvPicPr>
          <p:cNvPr id="4" name="Picture 3">
            <a:extLst>
              <a:ext uri="{FF2B5EF4-FFF2-40B4-BE49-F238E27FC236}">
                <a16:creationId xmlns:a16="http://schemas.microsoft.com/office/drawing/2014/main" xmlns="" id="{760B3405-D21A-43EA-9E6D-BC83AFE4662D}"/>
              </a:ext>
            </a:extLst>
          </p:cNvPr>
          <p:cNvPicPr>
            <a:picLocks noChangeAspect="1"/>
          </p:cNvPicPr>
          <p:nvPr/>
        </p:nvPicPr>
        <p:blipFill>
          <a:blip r:embed="rId4" cstate="print"/>
          <a:stretch>
            <a:fillRect/>
          </a:stretch>
        </p:blipFill>
        <p:spPr>
          <a:xfrm>
            <a:off x="9302895" y="2169535"/>
            <a:ext cx="2491942" cy="2263920"/>
          </a:xfrm>
          <a:prstGeom prst="rect">
            <a:avLst/>
          </a:prstGeom>
        </p:spPr>
      </p:pic>
    </p:spTree>
    <p:extLst>
      <p:ext uri="{BB962C8B-B14F-4D97-AF65-F5344CB8AC3E}">
        <p14:creationId xmlns:p14="http://schemas.microsoft.com/office/powerpoint/2010/main" xmlns="" val="3173942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573AEB21-2B45-4EB3-AAB6-02242C6634F6}"/>
              </a:ext>
            </a:extLst>
          </p:cNvPr>
          <p:cNvSpPr/>
          <p:nvPr/>
        </p:nvSpPr>
        <p:spPr>
          <a:xfrm>
            <a:off x="34167" y="993294"/>
            <a:ext cx="9096866" cy="2907527"/>
          </a:xfrm>
          <a:prstGeom prst="rect">
            <a:avLst/>
          </a:prstGeom>
        </p:spPr>
        <p:txBody>
          <a:bodyPr wrap="square">
            <a:spAutoFit/>
          </a:bodyPr>
          <a:lstStyle/>
          <a:p>
            <a:pPr marR="0" lvl="0" algn="ctr" defTabSz="914400" rtl="0" eaLnBrk="1" fontAlgn="auto" latinLnBrk="0" hangingPunct="1">
              <a:lnSpc>
                <a:spcPct val="150000"/>
              </a:lnSpc>
              <a:spcBef>
                <a:spcPts val="0"/>
              </a:spcBef>
              <a:spcAft>
                <a:spcPts val="0"/>
              </a:spcAft>
              <a:buClr>
                <a:srgbClr val="FF0000"/>
              </a:buClr>
              <a:buSzTx/>
              <a:tabLst/>
              <a:defRPr/>
            </a:pPr>
            <a:r>
              <a:rPr kumimoji="0" lang="el-GR" sz="24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ΤΥΧΗ</a:t>
            </a:r>
          </a:p>
          <a:p>
            <a:pPr marR="0" lvl="0" algn="ctr" defTabSz="914400" rtl="0" eaLnBrk="1" fontAlgn="auto" latinLnBrk="0" hangingPunct="1">
              <a:lnSpc>
                <a:spcPct val="150000"/>
              </a:lnSpc>
              <a:spcBef>
                <a:spcPts val="0"/>
              </a:spcBef>
              <a:spcAft>
                <a:spcPts val="0"/>
              </a:spcAft>
              <a:buClr>
                <a:srgbClr val="FF0000"/>
              </a:buClr>
              <a:buSzTx/>
              <a:tabLst/>
              <a:defRPr/>
            </a:pPr>
            <a:endPar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lvl="0">
              <a:lnSpc>
                <a:spcPct val="150000"/>
              </a:lnSpc>
              <a:buClr>
                <a:srgbClr val="FF0000"/>
              </a:buClr>
              <a:defRPr/>
            </a:pPr>
            <a:endParaRPr lang="el-GR" sz="2000" b="1" dirty="0">
              <a:solidFill>
                <a:srgbClr val="002060"/>
              </a:solidFill>
              <a:latin typeface="Palatino Linotype" panose="02040502050505030304" pitchFamily="18" charset="0"/>
            </a:endParaRPr>
          </a:p>
          <a:p>
            <a:pPr marL="342900" lvl="0" indent="-342900">
              <a:lnSpc>
                <a:spcPct val="150000"/>
              </a:lnSpc>
              <a:buClr>
                <a:srgbClr val="FF0000"/>
              </a:buClr>
              <a:buFont typeface="Wingdings" panose="05000000000000000000" pitchFamily="2" charset="2"/>
              <a:buChar char="Ø"/>
              <a:defRPr/>
            </a:pPr>
            <a:r>
              <a:rPr lang="en-GB" sz="2000" b="1" dirty="0">
                <a:solidFill>
                  <a:srgbClr val="002060"/>
                </a:solidFill>
                <a:latin typeface="Palatino Linotype" panose="02040502050505030304" pitchFamily="18" charset="0"/>
              </a:rPr>
              <a:t>“</a:t>
            </a:r>
            <a:r>
              <a:rPr lang="el-GR" sz="2000" b="1" dirty="0">
                <a:solidFill>
                  <a:srgbClr val="002060"/>
                </a:solidFill>
                <a:latin typeface="Palatino Linotype" panose="02040502050505030304" pitchFamily="18" charset="0"/>
              </a:rPr>
              <a:t>Τύχῃ εύχεσθαι</a:t>
            </a:r>
            <a:r>
              <a:rPr lang="en-GB" sz="2000" b="1" dirty="0">
                <a:solidFill>
                  <a:srgbClr val="002060"/>
                </a:solidFill>
                <a:latin typeface="Palatino Linotype" panose="02040502050505030304" pitchFamily="18" charset="0"/>
              </a:rPr>
              <a:t>”</a:t>
            </a:r>
            <a:r>
              <a:rPr lang="el-GR" sz="2000" b="1" dirty="0">
                <a:solidFill>
                  <a:srgbClr val="002060"/>
                </a:solidFill>
                <a:latin typeface="Palatino Linotype" panose="02040502050505030304" pitchFamily="18" charset="0"/>
              </a:rPr>
              <a:t>. Κλεόβουλος ο Ρόδιος (6</a:t>
            </a:r>
            <a:r>
              <a:rPr lang="el-GR" sz="2000" b="1" baseline="30000" dirty="0">
                <a:solidFill>
                  <a:srgbClr val="002060"/>
                </a:solidFill>
                <a:latin typeface="Palatino Linotype" panose="02040502050505030304" pitchFamily="18" charset="0"/>
              </a:rPr>
              <a:t>ος</a:t>
            </a:r>
            <a:r>
              <a:rPr lang="el-GR" sz="2000" b="1" dirty="0">
                <a:solidFill>
                  <a:srgbClr val="002060"/>
                </a:solidFill>
                <a:latin typeface="Palatino Linotype" panose="02040502050505030304" pitchFamily="18" charset="0"/>
              </a:rPr>
              <a:t> π.Χ. αι.)</a:t>
            </a:r>
          </a:p>
          <a:p>
            <a:pPr marL="342900" lvl="0" indent="-342900">
              <a:lnSpc>
                <a:spcPct val="150000"/>
              </a:lnSpc>
              <a:buClr>
                <a:srgbClr val="FF0000"/>
              </a:buClr>
              <a:buFont typeface="Wingdings" panose="05000000000000000000" pitchFamily="2" charset="2"/>
              <a:buChar char="Ø"/>
              <a:defRPr/>
            </a:pPr>
            <a:endPar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342900" lvl="0" indent="-342900">
              <a:lnSpc>
                <a:spcPct val="150000"/>
              </a:lnSpc>
              <a:buClr>
                <a:srgbClr val="FF0000"/>
              </a:buClr>
              <a:buFont typeface="Wingdings" panose="05000000000000000000" pitchFamily="2" charset="2"/>
              <a:buChar char="Ø"/>
              <a:defRPr/>
            </a:pPr>
            <a:r>
              <a:rPr lang="en-GB" sz="2000" b="1" dirty="0">
                <a:solidFill>
                  <a:srgbClr val="002060"/>
                </a:solidFill>
                <a:latin typeface="Palatino Linotype" panose="02040502050505030304" pitchFamily="18" charset="0"/>
              </a:rPr>
              <a:t>“</a:t>
            </a:r>
            <a:r>
              <a:rPr lang="el-GR" sz="2000" b="1" dirty="0">
                <a:solidFill>
                  <a:srgbClr val="002060"/>
                </a:solidFill>
                <a:latin typeface="Palatino Linotype" panose="02040502050505030304" pitchFamily="18" charset="0"/>
              </a:rPr>
              <a:t>Χρῶ τοῖς θεοῖς</a:t>
            </a:r>
            <a:r>
              <a:rPr lang="en-GB" sz="2000" b="1" dirty="0">
                <a:solidFill>
                  <a:srgbClr val="002060"/>
                </a:solidFill>
                <a:latin typeface="Palatino Linotype" panose="02040502050505030304" pitchFamily="18" charset="0"/>
              </a:rPr>
              <a:t>”</a:t>
            </a:r>
            <a:r>
              <a:rPr lang="el-GR" sz="2000" b="1" dirty="0">
                <a:solidFill>
                  <a:srgbClr val="002060"/>
                </a:solidFill>
                <a:latin typeface="Palatino Linotype" panose="02040502050505030304" pitchFamily="18" charset="0"/>
              </a:rPr>
              <a:t>. Σόλων, 630-560 π.χ. </a:t>
            </a:r>
          </a:p>
        </p:txBody>
      </p:sp>
      <p:pic>
        <p:nvPicPr>
          <p:cNvPr id="4" name="Picture 3">
            <a:extLst>
              <a:ext uri="{FF2B5EF4-FFF2-40B4-BE49-F238E27FC236}">
                <a16:creationId xmlns:a16="http://schemas.microsoft.com/office/drawing/2014/main" xmlns="" id="{760B3405-D21A-43EA-9E6D-BC83AFE4662D}"/>
              </a:ext>
            </a:extLst>
          </p:cNvPr>
          <p:cNvPicPr>
            <a:picLocks noChangeAspect="1"/>
          </p:cNvPicPr>
          <p:nvPr/>
        </p:nvPicPr>
        <p:blipFill>
          <a:blip r:embed="rId4" cstate="print"/>
          <a:stretch>
            <a:fillRect/>
          </a:stretch>
        </p:blipFill>
        <p:spPr>
          <a:xfrm>
            <a:off x="9302895" y="2169535"/>
            <a:ext cx="2491942" cy="2263920"/>
          </a:xfrm>
          <a:prstGeom prst="rect">
            <a:avLst/>
          </a:prstGeom>
        </p:spPr>
      </p:pic>
    </p:spTree>
    <p:extLst>
      <p:ext uri="{BB962C8B-B14F-4D97-AF65-F5344CB8AC3E}">
        <p14:creationId xmlns:p14="http://schemas.microsoft.com/office/powerpoint/2010/main" xmlns="" val="3890639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1" y="2303115"/>
            <a:ext cx="9007551" cy="2251770"/>
          </a:xfrm>
          <a:prstGeom prst="rect">
            <a:avLst/>
          </a:prstGeom>
        </p:spPr>
        <p:txBody>
          <a:bodyPr wrap="square">
            <a:spAutoFit/>
          </a:bodyPr>
          <a:lstStyle/>
          <a:p>
            <a:pPr marL="285750" indent="-285750" algn="just">
              <a:lnSpc>
                <a:spcPct val="150000"/>
              </a:lnSpc>
              <a:spcAft>
                <a:spcPts val="1000"/>
              </a:spcAft>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Ο Ιπποκράτης στο «</a:t>
            </a:r>
            <a:r>
              <a:rPr lang="el-GR" sz="2400" b="1" i="1"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Περί ἱερῆς νοὺσου</a:t>
            </a: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 θεωρεί ότι η επιληψία δεν είναι μια ασθένεια πιο θεϊκή από τις άλλες, «</a:t>
            </a:r>
            <a:r>
              <a:rPr lang="el-GR" sz="2400" b="1" i="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ἀλλὰ φύσιν μὲν ἔχειν καὶ τὰ ἄλλα νουσήματα, ὅθεν ἕκαστα γίνεται, φύσιν δὲ καὶ τοῦτο καὶ πρόφασιν</a:t>
            </a:r>
            <a:r>
              <a:rPr lang="el-GR" sz="2400" b="1" dirty="0">
                <a:solidFill>
                  <a:srgbClr val="002060"/>
                </a:solidFill>
                <a:latin typeface="Palatino Linotype" panose="02040502050505030304" pitchFamily="18" charset="0"/>
                <a:ea typeface="Calibri" panose="020F0502020204030204" pitchFamily="34" charset="0"/>
                <a:cs typeface="Times New Roman" panose="02020603050405020304" pitchFamily="18" charset="0"/>
              </a:rPr>
              <a:t>».</a:t>
            </a:r>
          </a:p>
        </p:txBody>
      </p:sp>
      <p:sp>
        <p:nvSpPr>
          <p:cNvPr id="2" name="Rectangle 1">
            <a:extLst>
              <a:ext uri="{FF2B5EF4-FFF2-40B4-BE49-F238E27FC236}">
                <a16:creationId xmlns:a16="http://schemas.microsoft.com/office/drawing/2014/main" xmlns="" id="{164B1527-D29B-4036-8499-210F2092C238}"/>
              </a:ext>
            </a:extLst>
          </p:cNvPr>
          <p:cNvSpPr/>
          <p:nvPr/>
        </p:nvSpPr>
        <p:spPr>
          <a:xfrm>
            <a:off x="2537959" y="1208500"/>
            <a:ext cx="3931632" cy="461665"/>
          </a:xfrm>
          <a:prstGeom prst="rect">
            <a:avLst/>
          </a:prstGeom>
        </p:spPr>
        <p:txBody>
          <a:bodyPr wrap="square">
            <a:spAutoFit/>
          </a:bodyPr>
          <a:lstStyle/>
          <a:p>
            <a:r>
              <a:rPr lang="el-GR" sz="2400" b="1" dirty="0">
                <a:solidFill>
                  <a:srgbClr val="002060"/>
                </a:solidFill>
                <a:latin typeface="Palatino Linotype" panose="02040502050505030304" pitchFamily="18" charset="0"/>
              </a:rPr>
              <a:t>ΘΕΟΥΡΓΙΚΗ    ΙΑΤΡΙΚΗ</a:t>
            </a:r>
            <a:endParaRPr lang="en-GB" sz="24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1D0B7BF2-F898-453F-A509-26D922B57DFA}"/>
              </a:ext>
            </a:extLst>
          </p:cNvPr>
          <p:cNvPicPr>
            <a:picLocks noChangeAspect="1"/>
          </p:cNvPicPr>
          <p:nvPr/>
        </p:nvPicPr>
        <p:blipFill>
          <a:blip r:embed="rId4" cstate="print"/>
          <a:stretch>
            <a:fillRect/>
          </a:stretch>
        </p:blipFill>
        <p:spPr>
          <a:xfrm>
            <a:off x="9438087" y="1208500"/>
            <a:ext cx="2531533" cy="4315222"/>
          </a:xfrm>
          <a:prstGeom prst="rect">
            <a:avLst/>
          </a:prstGeom>
        </p:spPr>
      </p:pic>
    </p:spTree>
    <p:extLst>
      <p:ext uri="{BB962C8B-B14F-4D97-AF65-F5344CB8AC3E}">
        <p14:creationId xmlns:p14="http://schemas.microsoft.com/office/powerpoint/2010/main" xmlns="" val="15762903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8" name="Subtitle 2">
            <a:extLst>
              <a:ext uri="{FF2B5EF4-FFF2-40B4-BE49-F238E27FC236}">
                <a16:creationId xmlns:a16="http://schemas.microsoft.com/office/drawing/2014/main" xmlns="" id="{21D78B85-4379-4B27-8224-8EFF40F5CBFC}"/>
              </a:ext>
            </a:extLst>
          </p:cNvPr>
          <p:cNvSpPr txBox="1">
            <a:spLocks/>
          </p:cNvSpPr>
          <p:nvPr/>
        </p:nvSpPr>
        <p:spPr>
          <a:xfrm>
            <a:off x="34167" y="813302"/>
            <a:ext cx="9119260" cy="527920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ΘΑΥΜΑΤΟΥΡΓΙΚΕΣ  ΘΕΡΑΠΕΙΕΣ  ΤΟΥ  ΑΣΚΛΗΠΙΟΥ  </a:t>
            </a:r>
          </a:p>
          <a:p>
            <a:pPr marL="0" marR="0" lvl="0" indent="0" algn="ctr"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ΑΠΟ ΤΑ ΙΑΜΑΤΑ ΤΩΝ ΑΝΑΘΗΜΑΤΙΚΩΝ ΠΛΑΚΩΝ</a:t>
            </a:r>
          </a:p>
          <a:p>
            <a:pPr marL="0" marR="0" lvl="0" indent="0" algn="ctr"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endPar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r>
              <a:rPr kumimoji="0" lang="el-GR" sz="18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α)</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στα </a:t>
            </a:r>
            <a:r>
              <a:rPr kumimoji="0" lang="el-GR" sz="1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φανταστικά</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a:t>
            </a:r>
            <a:r>
              <a:rPr kumimoji="0" lang="el-GR" sz="1800" b="1" i="1"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σκοπός η προβολή της δύναμής του</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a:t>
            </a:r>
          </a:p>
          <a:p>
            <a:pPr marL="0" marR="0" lvl="0" indent="0" algn="l"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r>
              <a:rPr kumimoji="0" lang="el-GR" sz="18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β)</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σε αυτά με </a:t>
            </a:r>
            <a:r>
              <a:rPr kumimoji="0" lang="el-GR" sz="1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μικρή βαρύτητα</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αλλά προβάλλονταν σκόπιμα,</a:t>
            </a:r>
          </a:p>
          <a:p>
            <a:pPr marL="0" marR="0" lvl="0" indent="0" algn="l"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r>
              <a:rPr kumimoji="0" lang="el-GR" sz="18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γ)</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στα </a:t>
            </a:r>
            <a:r>
              <a:rPr kumimoji="0" lang="el-GR" sz="1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πραγματικά</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a:t>
            </a:r>
            <a:r>
              <a:rPr kumimoji="0" lang="el-GR" sz="1800" b="1" i="1"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επιστημονικές ιατρικές μέθοδοι, για την αντιμετώπιση της νόσου, ενώ ο ασθενής βρισκόταν υπό την επήρεια φαρμάκων ή είχε υποστεί την εγκοίμηση στο Άβατο</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a:t>
            </a:r>
          </a:p>
          <a:p>
            <a:pPr marL="0" marR="0" lvl="0" indent="0" algn="l"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r>
              <a:rPr kumimoji="0" lang="el-GR" sz="18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δ)</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στα </a:t>
            </a:r>
            <a:r>
              <a:rPr kumimoji="0" lang="el-GR" sz="1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εκφοβιστικά</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a:t>
            </a:r>
            <a:r>
              <a:rPr kumimoji="0" lang="el-GR" sz="1800" b="1" i="1"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αφορούσαν κυρίως ασεβείς ή δύσπιστους</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a:t>
            </a:r>
          </a:p>
          <a:p>
            <a:pPr marL="0" marR="0" lvl="0" indent="0" algn="l"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r>
              <a:rPr kumimoji="0" lang="el-GR" sz="18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ε)</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στα </a:t>
            </a:r>
            <a:r>
              <a:rPr kumimoji="0" lang="el-GR" sz="1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μαντικά</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a:t>
            </a:r>
            <a:r>
              <a:rPr kumimoji="0" lang="el-GR" sz="1800" b="1" i="1"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άσχετα της Ιατρικής, αλλά υπήρξαν σκόπιμα για να τονισθεί η δύναμη του Ασκληπιού όχι μόνο να θεραπεύει, αλλά και να προβλέπει το μέλλον</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a:t>
            </a:r>
          </a:p>
          <a:p>
            <a:pPr marL="0" marR="0" lvl="0" indent="0" algn="l"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r>
              <a:rPr kumimoji="0" lang="el-GR" sz="18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στ)</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στα </a:t>
            </a:r>
            <a:r>
              <a:rPr kumimoji="0" lang="el-GR" sz="1800" b="1" i="0" u="none" strike="noStrike" kern="1200" cap="none" spc="0" normalizeH="0" baseline="0" noProof="0" dirty="0">
                <a:ln>
                  <a:noFill/>
                </a:ln>
                <a:solidFill>
                  <a:srgbClr val="FF0000"/>
                </a:solidFill>
                <a:effectLst/>
                <a:uLnTx/>
                <a:uFillTx/>
                <a:latin typeface="Palatino Linotype" panose="02040502050505030304" pitchFamily="18" charset="0"/>
                <a:ea typeface="+mn-ea"/>
                <a:cs typeface="+mn-cs"/>
              </a:rPr>
              <a:t>ταμιευτικά</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a:t>
            </a:r>
            <a:r>
              <a:rPr kumimoji="0" lang="el-GR" sz="1800" b="1" i="1"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ουσιαστικά ενημέρωναν τους ικέτες για τα ίατρα, την υποχρεωτική δηλαδή αμοιβή του θεού και τις συνέπειες σε περίπτωση παράλειψής της</a:t>
            </a:r>
            <a:r>
              <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 </a:t>
            </a:r>
          </a:p>
          <a:p>
            <a:pPr marL="0" marR="0" lvl="0" indent="0" algn="ctr" defTabSz="914400" rtl="0" eaLnBrk="1" fontAlgn="auto" latinLnBrk="0" hangingPunct="1">
              <a:lnSpc>
                <a:spcPct val="90000"/>
              </a:lnSpc>
              <a:spcBef>
                <a:spcPts val="1200"/>
              </a:spcBef>
              <a:spcAft>
                <a:spcPts val="0"/>
              </a:spcAft>
              <a:buClr>
                <a:srgbClr val="FF0000"/>
              </a:buClr>
              <a:buSzTx/>
              <a:buFont typeface="Wingdings 2" pitchFamily="18" charset="2"/>
              <a:buNone/>
              <a:tabLst/>
              <a:defRPr/>
            </a:pPr>
            <a:endParaRPr kumimoji="0" lang="el-GR" sz="18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p:txBody>
      </p:sp>
      <p:pic>
        <p:nvPicPr>
          <p:cNvPr id="5" name="Picture 4">
            <a:extLst>
              <a:ext uri="{FF2B5EF4-FFF2-40B4-BE49-F238E27FC236}">
                <a16:creationId xmlns:a16="http://schemas.microsoft.com/office/drawing/2014/main" xmlns="" id="{0AF7F5CD-BED1-424E-800C-BD42EA982A3F}"/>
              </a:ext>
            </a:extLst>
          </p:cNvPr>
          <p:cNvPicPr>
            <a:picLocks noChangeAspect="1"/>
          </p:cNvPicPr>
          <p:nvPr/>
        </p:nvPicPr>
        <p:blipFill>
          <a:blip r:embed="rId4" cstate="print"/>
          <a:stretch>
            <a:fillRect/>
          </a:stretch>
        </p:blipFill>
        <p:spPr>
          <a:xfrm>
            <a:off x="9281083" y="1135635"/>
            <a:ext cx="2910918" cy="3059293"/>
          </a:xfrm>
          <a:prstGeom prst="rect">
            <a:avLst/>
          </a:prstGeom>
        </p:spPr>
      </p:pic>
      <p:sp>
        <p:nvSpPr>
          <p:cNvPr id="14" name="Subtitle 2">
            <a:extLst>
              <a:ext uri="{FF2B5EF4-FFF2-40B4-BE49-F238E27FC236}">
                <a16:creationId xmlns:a16="http://schemas.microsoft.com/office/drawing/2014/main" xmlns="" id="{D8CCBAAA-8256-4C73-9215-40BE1C2438A8}"/>
              </a:ext>
            </a:extLst>
          </p:cNvPr>
          <p:cNvSpPr txBox="1">
            <a:spLocks/>
          </p:cNvSpPr>
          <p:nvPr/>
        </p:nvSpPr>
        <p:spPr>
          <a:xfrm>
            <a:off x="9445354" y="4863119"/>
            <a:ext cx="2582375" cy="6463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srgbClr val="40BAD2"/>
              </a:buClr>
              <a:buSzTx/>
              <a:buFont typeface="Wingdings 2" pitchFamily="18" charset="2"/>
              <a:buNone/>
              <a:tabLst/>
              <a:defRPr/>
            </a:pPr>
            <a:r>
              <a:rPr kumimoji="0" lang="el-GR"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rPr>
              <a:t>Ασκληπιείον Τρίκκης</a:t>
            </a:r>
            <a:endParaRPr kumimoji="0" lang="en-GB" sz="2000" b="1" i="0" u="none" strike="noStrike" kern="1200" cap="none" spc="0" normalizeH="0" baseline="0" noProof="0" dirty="0">
              <a:ln>
                <a:noFill/>
              </a:ln>
              <a:solidFill>
                <a:srgbClr val="002060"/>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xmlns="" val="665027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1146506" y="881826"/>
            <a:ext cx="7079182" cy="800219"/>
          </a:xfrm>
          <a:prstGeom prst="rect">
            <a:avLst/>
          </a:prstGeom>
        </p:spPr>
        <p:txBody>
          <a:bodyPr wrap="none">
            <a:spAutoFit/>
          </a:bodyPr>
          <a:lstStyle/>
          <a:p>
            <a:pPr lvl="0" algn="ctr">
              <a:lnSpc>
                <a:spcPct val="90000"/>
              </a:lnSpc>
              <a:spcBef>
                <a:spcPts val="1200"/>
              </a:spcBef>
              <a:buClr>
                <a:srgbClr val="FF0000"/>
              </a:buClr>
              <a:defRPr/>
            </a:pPr>
            <a:r>
              <a:rPr lang="el-GR" sz="2000" b="1" dirty="0">
                <a:solidFill>
                  <a:srgbClr val="002060"/>
                </a:solidFill>
                <a:latin typeface="Palatino Linotype" panose="02040502050505030304" pitchFamily="18" charset="0"/>
              </a:rPr>
              <a:t>ΘΑΥΜΑΤΟΥΡΓΙΚΕΣ  ΘΕΡΑΠΕΙΕΣ  ΤΟΥ  ΑΣΚΛΗΠΙΟΥ  </a:t>
            </a:r>
          </a:p>
          <a:p>
            <a:pPr lvl="0" algn="ctr">
              <a:lnSpc>
                <a:spcPct val="90000"/>
              </a:lnSpc>
              <a:spcBef>
                <a:spcPts val="1200"/>
              </a:spcBef>
              <a:buClr>
                <a:srgbClr val="FF0000"/>
              </a:buClr>
              <a:defRPr/>
            </a:pPr>
            <a:r>
              <a:rPr lang="el-GR" sz="2000" b="1" dirty="0">
                <a:solidFill>
                  <a:srgbClr val="002060"/>
                </a:solidFill>
                <a:latin typeface="Palatino Linotype" panose="02040502050505030304" pitchFamily="18" charset="0"/>
              </a:rPr>
              <a:t>ΑΠΟ ΤΑ ΙΑΜΑΤΑ ΤΩΝ ΑΝΑΘΗΜΑΤΙΚΩΝ ΠΛΑΚΩΝ</a:t>
            </a:r>
          </a:p>
        </p:txBody>
      </p:sp>
      <p:pic>
        <p:nvPicPr>
          <p:cNvPr id="8" name="Picture 7">
            <a:extLst>
              <a:ext uri="{FF2B5EF4-FFF2-40B4-BE49-F238E27FC236}">
                <a16:creationId xmlns:a16="http://schemas.microsoft.com/office/drawing/2014/main" xmlns="" id="{29792848-046C-483E-BDEB-28930055291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7227" y="1718954"/>
            <a:ext cx="8623175" cy="4053401"/>
          </a:xfrm>
          <a:prstGeom prst="rect">
            <a:avLst/>
          </a:prstGeom>
        </p:spPr>
      </p:pic>
      <p:sp>
        <p:nvSpPr>
          <p:cNvPr id="6" name="Rectangle 5">
            <a:extLst>
              <a:ext uri="{FF2B5EF4-FFF2-40B4-BE49-F238E27FC236}">
                <a16:creationId xmlns:a16="http://schemas.microsoft.com/office/drawing/2014/main" xmlns="" id="{1AA8A1E5-D26A-4867-87C8-5DE4FCC3A311}"/>
              </a:ext>
            </a:extLst>
          </p:cNvPr>
          <p:cNvSpPr/>
          <p:nvPr/>
        </p:nvSpPr>
        <p:spPr>
          <a:xfrm>
            <a:off x="1195025" y="5772355"/>
            <a:ext cx="7875082" cy="659155"/>
          </a:xfrm>
          <a:prstGeom prst="rect">
            <a:avLst/>
          </a:prstGeom>
        </p:spPr>
        <p:txBody>
          <a:bodyPr wrap="square">
            <a:spAutoFit/>
          </a:bodyPr>
          <a:lstStyle/>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Στήλη θαυμάτων Ασκληπιού. Επίδαυρος 4</a:t>
            </a:r>
            <a:r>
              <a:rPr lang="el-GR" b="1" spc="65" baseline="30000" dirty="0">
                <a:solidFill>
                  <a:srgbClr val="002E7A"/>
                </a:solidFill>
                <a:latin typeface="Palatino Linotype" panose="02040502050505030304" pitchFamily="18" charset="0"/>
                <a:cs typeface="Times New Roman"/>
              </a:rPr>
              <a:t>ος</a:t>
            </a:r>
            <a:r>
              <a:rPr lang="el-GR" b="1" spc="65" dirty="0">
                <a:solidFill>
                  <a:srgbClr val="002E7A"/>
                </a:solidFill>
                <a:latin typeface="Palatino Linotype" panose="02040502050505030304" pitchFamily="18" charset="0"/>
                <a:cs typeface="Times New Roman"/>
              </a:rPr>
              <a:t> αι. π.Χ.</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p:txBody>
      </p:sp>
    </p:spTree>
    <p:extLst>
      <p:ext uri="{BB962C8B-B14F-4D97-AF65-F5344CB8AC3E}">
        <p14:creationId xmlns:p14="http://schemas.microsoft.com/office/powerpoint/2010/main" xmlns="" val="9145556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66213" y="1292777"/>
            <a:ext cx="2582375" cy="2032314"/>
          </a:xfrm>
        </p:spPr>
        <p:txBody>
          <a:bodyPr>
            <a:noAutofit/>
          </a:bodyPr>
          <a:lstStyle/>
          <a:p>
            <a:pPr algn="ctr"/>
            <a:r>
              <a:rPr lang="el-GR" sz="1600" b="1" dirty="0">
                <a:solidFill>
                  <a:srgbClr val="002060"/>
                </a:solidFill>
                <a:latin typeface="Palatino Linotype" panose="02040502050505030304" pitchFamily="18" charset="0"/>
              </a:rPr>
              <a:t>ΘΑΥΜΑΤΑ </a:t>
            </a:r>
          </a:p>
          <a:p>
            <a:pPr algn="ctr"/>
            <a:r>
              <a:rPr lang="el-GR" sz="1600" b="1" dirty="0">
                <a:solidFill>
                  <a:srgbClr val="002060"/>
                </a:solidFill>
                <a:latin typeface="Palatino Linotype" panose="02040502050505030304" pitchFamily="18" charset="0"/>
              </a:rPr>
              <a:t>ΙΗΣΟΥ ΧΡΙΣΤΟΥ</a:t>
            </a:r>
            <a:endParaRPr lang="en-GB" sz="1600" b="1" dirty="0">
              <a:solidFill>
                <a:srgbClr val="002060"/>
              </a:solidFill>
              <a:latin typeface="Palatino Linotype" panose="02040502050505030304" pitchFamily="18" charset="0"/>
            </a:endParaRPr>
          </a:p>
        </p:txBody>
      </p:sp>
      <p:sp>
        <p:nvSpPr>
          <p:cNvPr id="2" name="Rectangle 1">
            <a:extLst>
              <a:ext uri="{FF2B5EF4-FFF2-40B4-BE49-F238E27FC236}">
                <a16:creationId xmlns:a16="http://schemas.microsoft.com/office/drawing/2014/main" xmlns="" id="{AA9BAD17-D8FD-47B2-8982-DD76B0BE9EDF}"/>
              </a:ext>
            </a:extLst>
          </p:cNvPr>
          <p:cNvSpPr/>
          <p:nvPr/>
        </p:nvSpPr>
        <p:spPr>
          <a:xfrm>
            <a:off x="167185" y="716754"/>
            <a:ext cx="9132046" cy="5632311"/>
          </a:xfrm>
          <a:prstGeom prst="rect">
            <a:avLst/>
          </a:prstGeom>
        </p:spPr>
        <p:txBody>
          <a:bodyPr wrap="square">
            <a:spAutoFit/>
          </a:bodyPr>
          <a:lstStyle/>
          <a:p>
            <a:r>
              <a:rPr lang="el-GR" sz="1200" b="1" dirty="0">
                <a:solidFill>
                  <a:srgbClr val="002060"/>
                </a:solidFill>
                <a:latin typeface="Palatino Linotype" panose="02040502050505030304" pitchFamily="18" charset="0"/>
              </a:rPr>
              <a:t>Η θεραπεία του δούλου του εκατόνταρχου – Μτ 8,5-13</a:t>
            </a:r>
          </a:p>
          <a:p>
            <a:r>
              <a:rPr lang="el-GR" sz="1200" b="1" dirty="0">
                <a:solidFill>
                  <a:srgbClr val="002060"/>
                </a:solidFill>
                <a:latin typeface="Palatino Linotype" panose="02040502050505030304" pitchFamily="18" charset="0"/>
              </a:rPr>
              <a:t>Η θεραπεία των δαιμονιζομένων στα Γέργεσα – Μτ 8,28-34</a:t>
            </a:r>
          </a:p>
          <a:p>
            <a:r>
              <a:rPr lang="el-GR" sz="1200" b="1" dirty="0">
                <a:solidFill>
                  <a:srgbClr val="002060"/>
                </a:solidFill>
                <a:latin typeface="Palatino Linotype" panose="02040502050505030304" pitchFamily="18" charset="0"/>
              </a:rPr>
              <a:t>Η θεραπεία του παραλυτικού της Καπερναούμ – Μτ 9,1-8</a:t>
            </a:r>
          </a:p>
          <a:p>
            <a:r>
              <a:rPr lang="el-GR" sz="1200" b="1" dirty="0">
                <a:solidFill>
                  <a:srgbClr val="002060"/>
                </a:solidFill>
                <a:latin typeface="Palatino Linotype" panose="02040502050505030304" pitchFamily="18" charset="0"/>
              </a:rPr>
              <a:t>Η θεραπεία της αιμορροούσης και η ανάσταση της κόρης του Ιαείρου – Μτ 9,18-26</a:t>
            </a:r>
          </a:p>
          <a:p>
            <a:r>
              <a:rPr lang="el-GR" sz="1200" b="1" dirty="0">
                <a:solidFill>
                  <a:srgbClr val="002060"/>
                </a:solidFill>
                <a:latin typeface="Palatino Linotype" panose="02040502050505030304" pitchFamily="18" charset="0"/>
              </a:rPr>
              <a:t>Η θεραπεία των δύο τυφλών – Μτ 9,27-31</a:t>
            </a:r>
          </a:p>
          <a:p>
            <a:r>
              <a:rPr lang="el-GR" sz="1200" b="1" dirty="0">
                <a:solidFill>
                  <a:srgbClr val="002060"/>
                </a:solidFill>
                <a:latin typeface="Palatino Linotype" panose="02040502050505030304" pitchFamily="18" charset="0"/>
              </a:rPr>
              <a:t>Η θεραπεία του κωφάλαλου δαιμονισμένου και άλλες θεραπείες – Μτ 9,32-38</a:t>
            </a:r>
          </a:p>
          <a:p>
            <a:r>
              <a:rPr lang="el-GR" sz="1200" b="1" dirty="0">
                <a:solidFill>
                  <a:srgbClr val="002060"/>
                </a:solidFill>
                <a:latin typeface="Palatino Linotype" panose="02040502050505030304" pitchFamily="18" charset="0"/>
              </a:rPr>
              <a:t>Η θεραπεία του τυφλού και κωφάλαλου δαιμονισμένου – Μτ 12,22-30</a:t>
            </a:r>
          </a:p>
          <a:p>
            <a:r>
              <a:rPr lang="el-GR" sz="1200" b="1" dirty="0">
                <a:solidFill>
                  <a:srgbClr val="002060"/>
                </a:solidFill>
                <a:latin typeface="Palatino Linotype" panose="02040502050505030304" pitchFamily="18" charset="0"/>
              </a:rPr>
              <a:t>Η θεραπεία της κόρης της Χαναναίας και διάφορες θεραπείες – Μτ 15,21-31</a:t>
            </a:r>
          </a:p>
          <a:p>
            <a:r>
              <a:rPr lang="el-GR" sz="1200" b="1" dirty="0">
                <a:solidFill>
                  <a:srgbClr val="002060"/>
                </a:solidFill>
                <a:latin typeface="Palatino Linotype" panose="02040502050505030304" pitchFamily="18" charset="0"/>
              </a:rPr>
              <a:t>Η θεραπεία του σεληνιαζόμενου νέου – Μτ 17,14-21</a:t>
            </a:r>
          </a:p>
          <a:p>
            <a:r>
              <a:rPr lang="el-GR" sz="1200" b="1" dirty="0">
                <a:solidFill>
                  <a:srgbClr val="002060"/>
                </a:solidFill>
                <a:latin typeface="Palatino Linotype" panose="02040502050505030304" pitchFamily="18" charset="0"/>
              </a:rPr>
              <a:t>Η θεραπεία του δαιμονισμένου στην Καπερναούμ – Μκ 1,21-28</a:t>
            </a:r>
          </a:p>
          <a:p>
            <a:r>
              <a:rPr lang="el-GR" sz="1200" b="1" dirty="0">
                <a:solidFill>
                  <a:srgbClr val="002060"/>
                </a:solidFill>
                <a:latin typeface="Palatino Linotype" panose="02040502050505030304" pitchFamily="18" charset="0"/>
              </a:rPr>
              <a:t>Η θεραπεία του δαιμονισμένου στα Γέργεσα  – Μκ 5,1-20</a:t>
            </a:r>
          </a:p>
          <a:p>
            <a:r>
              <a:rPr lang="el-GR" sz="1200" b="1" dirty="0">
                <a:solidFill>
                  <a:srgbClr val="002060"/>
                </a:solidFill>
                <a:latin typeface="Palatino Linotype" panose="02040502050505030304" pitchFamily="18" charset="0"/>
              </a:rPr>
              <a:t>Η θεραπεία της αιμορροούσης και η ανάσταση της κόρης του Ιαείρου – Μκ 5,21-43</a:t>
            </a:r>
          </a:p>
          <a:p>
            <a:r>
              <a:rPr lang="el-GR" sz="1200" b="1" dirty="0">
                <a:solidFill>
                  <a:srgbClr val="002060"/>
                </a:solidFill>
                <a:latin typeface="Palatino Linotype" panose="02040502050505030304" pitchFamily="18" charset="0"/>
              </a:rPr>
              <a:t>Η θεραπεία της κόρης της Χαναναίας – Μκ 7,24-30</a:t>
            </a:r>
          </a:p>
          <a:p>
            <a:r>
              <a:rPr lang="el-GR" sz="1200" b="1" dirty="0">
                <a:solidFill>
                  <a:srgbClr val="002060"/>
                </a:solidFill>
                <a:latin typeface="Palatino Linotype" panose="02040502050505030304" pitchFamily="18" charset="0"/>
              </a:rPr>
              <a:t>Η θεραπεία του κωφάλαλου – Μκ 7,31-37</a:t>
            </a:r>
          </a:p>
          <a:p>
            <a:r>
              <a:rPr lang="el-GR" sz="1200" b="1" dirty="0">
                <a:solidFill>
                  <a:srgbClr val="002060"/>
                </a:solidFill>
                <a:latin typeface="Palatino Linotype" panose="02040502050505030304" pitchFamily="18" charset="0"/>
              </a:rPr>
              <a:t>Η θεραπεία του τυφλού της Βηθσαϊδά – Μκ 8,22-26</a:t>
            </a:r>
          </a:p>
          <a:p>
            <a:r>
              <a:rPr lang="el-GR" sz="1200" b="1" dirty="0">
                <a:solidFill>
                  <a:srgbClr val="002060"/>
                </a:solidFill>
                <a:latin typeface="Palatino Linotype" panose="02040502050505030304" pitchFamily="18" charset="0"/>
              </a:rPr>
              <a:t>Η θεραπεία του σεληνιαζόμενου νέου – Μκ 9,14-29</a:t>
            </a:r>
          </a:p>
          <a:p>
            <a:r>
              <a:rPr lang="el-GR" sz="1200" b="1" dirty="0">
                <a:solidFill>
                  <a:srgbClr val="002060"/>
                </a:solidFill>
                <a:latin typeface="Palatino Linotype" panose="02040502050505030304" pitchFamily="18" charset="0"/>
              </a:rPr>
              <a:t>Η θεραπεία του τυφλού της Ιεριχούς – Μκ 10,46-52</a:t>
            </a:r>
          </a:p>
          <a:p>
            <a:r>
              <a:rPr lang="el-GR" sz="1200" b="1" dirty="0">
                <a:solidFill>
                  <a:srgbClr val="002060"/>
                </a:solidFill>
                <a:latin typeface="Palatino Linotype" panose="02040502050505030304" pitchFamily="18" charset="0"/>
              </a:rPr>
              <a:t>Η θεραπεία του λεπρού – Λκ 5,12-16</a:t>
            </a:r>
          </a:p>
          <a:p>
            <a:r>
              <a:rPr lang="el-GR" sz="1200" b="1" dirty="0">
                <a:solidFill>
                  <a:srgbClr val="002060"/>
                </a:solidFill>
                <a:latin typeface="Palatino Linotype" panose="02040502050505030304" pitchFamily="18" charset="0"/>
              </a:rPr>
              <a:t>Η θεραπεία του δούλου του εκατόνταρχου – Λκ 7,1-10</a:t>
            </a:r>
          </a:p>
          <a:p>
            <a:r>
              <a:rPr lang="el-GR" sz="1200" b="1" dirty="0">
                <a:solidFill>
                  <a:srgbClr val="002060"/>
                </a:solidFill>
                <a:latin typeface="Palatino Linotype" panose="02040502050505030304" pitchFamily="18" charset="0"/>
              </a:rPr>
              <a:t>Η ανάσταση του γιου της χήρας στη Ναΐν – Λκ 7,11-17</a:t>
            </a:r>
          </a:p>
          <a:p>
            <a:r>
              <a:rPr lang="el-GR" sz="1200" b="1" dirty="0">
                <a:solidFill>
                  <a:srgbClr val="002060"/>
                </a:solidFill>
                <a:latin typeface="Palatino Linotype" panose="02040502050505030304" pitchFamily="18" charset="0"/>
              </a:rPr>
              <a:t>Η θεραπεία του δαιμονισμένου των Γαδαρηνών – Λκ 8,26-39</a:t>
            </a:r>
          </a:p>
          <a:p>
            <a:r>
              <a:rPr lang="el-GR" sz="1200" b="1" dirty="0">
                <a:solidFill>
                  <a:srgbClr val="002060"/>
                </a:solidFill>
                <a:latin typeface="Palatino Linotype" panose="02040502050505030304" pitchFamily="18" charset="0"/>
              </a:rPr>
              <a:t>Η θεραπεία του κωφάλαλου δαιμονισμένου – Λκ 11,14-23</a:t>
            </a:r>
          </a:p>
          <a:p>
            <a:r>
              <a:rPr lang="el-GR" sz="1200" b="1" dirty="0">
                <a:solidFill>
                  <a:srgbClr val="002060"/>
                </a:solidFill>
                <a:latin typeface="Palatino Linotype" panose="02040502050505030304" pitchFamily="18" charset="0"/>
              </a:rPr>
              <a:t>Η θεραπεία της συγκύπτουσας γυναίκας – Λκ 13,10-17</a:t>
            </a:r>
          </a:p>
          <a:p>
            <a:r>
              <a:rPr lang="el-GR" sz="1200" b="1" dirty="0">
                <a:solidFill>
                  <a:srgbClr val="002060"/>
                </a:solidFill>
                <a:latin typeface="Palatino Linotype" panose="02040502050505030304" pitchFamily="18" charset="0"/>
              </a:rPr>
              <a:t>Η θεραπεία του υδρωπικού – Λκ 14,1-14</a:t>
            </a:r>
          </a:p>
          <a:p>
            <a:r>
              <a:rPr lang="el-GR" sz="1200" b="1" dirty="0">
                <a:solidFill>
                  <a:srgbClr val="002060"/>
                </a:solidFill>
                <a:latin typeface="Palatino Linotype" panose="02040502050505030304" pitchFamily="18" charset="0"/>
              </a:rPr>
              <a:t>Η θεραπεία των δέκα λεπρών – Λκ 17,11-19</a:t>
            </a:r>
          </a:p>
          <a:p>
            <a:r>
              <a:rPr lang="el-GR" sz="1200" b="1" dirty="0">
                <a:solidFill>
                  <a:srgbClr val="002060"/>
                </a:solidFill>
                <a:latin typeface="Palatino Linotype" panose="02040502050505030304" pitchFamily="18" charset="0"/>
              </a:rPr>
              <a:t>Η θεραπεία του τυφλού της Ιεριχούς – Λκ 18,35-43</a:t>
            </a:r>
          </a:p>
          <a:p>
            <a:r>
              <a:rPr lang="el-GR" sz="1200" b="1" dirty="0">
                <a:solidFill>
                  <a:srgbClr val="002060"/>
                </a:solidFill>
                <a:latin typeface="Palatino Linotype" panose="02040502050505030304" pitchFamily="18" charset="0"/>
              </a:rPr>
              <a:t>Η θεραπεία του παράλυτου της Βηθεσδά – Ιω 5,1-16</a:t>
            </a:r>
          </a:p>
          <a:p>
            <a:r>
              <a:rPr lang="el-GR" sz="1200" b="1" dirty="0">
                <a:solidFill>
                  <a:srgbClr val="002060"/>
                </a:solidFill>
                <a:latin typeface="Palatino Linotype" panose="02040502050505030304" pitchFamily="18" charset="0"/>
              </a:rPr>
              <a:t>Η θεραπεία του εκ γενετής τυφλού – Ιω 9,1-41</a:t>
            </a:r>
          </a:p>
          <a:p>
            <a:r>
              <a:rPr lang="el-GR" sz="1200" b="1" dirty="0">
                <a:solidFill>
                  <a:srgbClr val="002060"/>
                </a:solidFill>
                <a:latin typeface="Palatino Linotype" panose="02040502050505030304" pitchFamily="18" charset="0"/>
              </a:rPr>
              <a:t>Η ανάσταση του Λαζάρου – Ιω 11,1-44</a:t>
            </a:r>
            <a:endParaRPr lang="en-GB" sz="1200" b="1" dirty="0">
              <a:solidFill>
                <a:srgbClr val="002060"/>
              </a:solidFill>
              <a:latin typeface="Palatino Linotype" panose="02040502050505030304" pitchFamily="18" charset="0"/>
            </a:endParaRPr>
          </a:p>
        </p:txBody>
      </p:sp>
      <p:pic>
        <p:nvPicPr>
          <p:cNvPr id="3" name="Picture 2">
            <a:extLst>
              <a:ext uri="{FF2B5EF4-FFF2-40B4-BE49-F238E27FC236}">
                <a16:creationId xmlns:a16="http://schemas.microsoft.com/office/drawing/2014/main" xmlns="" id="{13E6ECEC-E0AA-4E0D-9FD3-43B77EFE99D9}"/>
              </a:ext>
            </a:extLst>
          </p:cNvPr>
          <p:cNvPicPr>
            <a:picLocks noChangeAspect="1"/>
          </p:cNvPicPr>
          <p:nvPr/>
        </p:nvPicPr>
        <p:blipFill>
          <a:blip r:embed="rId4" cstate="print"/>
          <a:stretch>
            <a:fillRect/>
          </a:stretch>
        </p:blipFill>
        <p:spPr>
          <a:xfrm>
            <a:off x="9299231" y="2650865"/>
            <a:ext cx="2481951" cy="3318930"/>
          </a:xfrm>
          <a:prstGeom prst="rect">
            <a:avLst/>
          </a:prstGeom>
        </p:spPr>
      </p:pic>
    </p:spTree>
    <p:extLst>
      <p:ext uri="{BB962C8B-B14F-4D97-AF65-F5344CB8AC3E}">
        <p14:creationId xmlns:p14="http://schemas.microsoft.com/office/powerpoint/2010/main" xmlns="" val="3501005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0" y="951014"/>
            <a:ext cx="9124609" cy="5053859"/>
          </a:xfrm>
        </p:spPr>
        <p:txBody>
          <a:bodyPr>
            <a:noAutofit/>
          </a:bodyPr>
          <a:lstStyle/>
          <a:p>
            <a:pPr marL="342900" indent="-342900">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Το modus operendi των θαυμάτων γίνεται σε χρόνο ενυπνίου [</a:t>
            </a:r>
            <a:r>
              <a:rPr lang="el-GR" sz="2400" b="1" i="1" dirty="0">
                <a:solidFill>
                  <a:srgbClr val="002060"/>
                </a:solidFill>
                <a:latin typeface="Palatino Linotype" panose="02040502050505030304" pitchFamily="18" charset="0"/>
              </a:rPr>
              <a:t>σε εγκοίμηση, κατά το πρότυπο του Ασκληπιού</a:t>
            </a:r>
            <a:r>
              <a:rPr lang="el-GR" sz="2400" b="1" dirty="0">
                <a:solidFill>
                  <a:srgbClr val="002060"/>
                </a:solidFill>
                <a:latin typeface="Palatino Linotype" panose="02040502050505030304" pitchFamily="18" charset="0"/>
              </a:rPr>
              <a:t>].</a:t>
            </a:r>
          </a:p>
          <a:p>
            <a:pPr marL="342900" indent="-342900">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Ο άγιος εμφανίζεται μεταμφιεσμένος με ιατρικό σχήμα.</a:t>
            </a:r>
          </a:p>
          <a:p>
            <a:pPr marL="342900" indent="-342900">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Η θεραπεία διενεργείται με αφή των χειρών του αγίου, συχνά βίαιη, στην πάσχουσα περιοχή του πιστού, τις περισσότερες φορές συνοδεία έντονου πόνου ο οποίος αφυπνίζει τον άρρωστο/ιαθέντα.</a:t>
            </a:r>
          </a:p>
          <a:p>
            <a:pPr marL="342900" indent="-342900">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Αναφέρεται επίσης η χρήση της κηρωτής ως αλοιφή από το κανδήλι του αγίου, αλλά και άλλα μείγματα προς επάλειψη.</a:t>
            </a:r>
          </a:p>
          <a:p>
            <a:pPr marL="342900" indent="-342900">
              <a:buClr>
                <a:srgbClr val="FF0000"/>
              </a:buClr>
              <a:buFont typeface="Wingdings" panose="05000000000000000000" pitchFamily="2" charset="2"/>
              <a:buChar char="Ø"/>
            </a:pPr>
            <a:r>
              <a:rPr lang="el-GR" sz="2400" b="1" dirty="0">
                <a:solidFill>
                  <a:srgbClr val="002060"/>
                </a:solidFill>
                <a:latin typeface="Palatino Linotype" panose="02040502050505030304" pitchFamily="18" charset="0"/>
              </a:rPr>
              <a:t>Περιγράφεται επίσης και χειρουργική τομή σε ένα θαύμα της συλλογής.</a:t>
            </a:r>
          </a:p>
        </p:txBody>
      </p:sp>
      <p:sp>
        <p:nvSpPr>
          <p:cNvPr id="4" name="Rectangle 3">
            <a:extLst>
              <a:ext uri="{FF2B5EF4-FFF2-40B4-BE49-F238E27FC236}">
                <a16:creationId xmlns:a16="http://schemas.microsoft.com/office/drawing/2014/main" xmlns="" id="{88683F04-49B7-454B-82F0-48CC402E8707}"/>
              </a:ext>
            </a:extLst>
          </p:cNvPr>
          <p:cNvSpPr/>
          <p:nvPr/>
        </p:nvSpPr>
        <p:spPr>
          <a:xfrm>
            <a:off x="0" y="6074982"/>
            <a:ext cx="12192000" cy="830997"/>
          </a:xfrm>
          <a:prstGeom prst="rect">
            <a:avLst/>
          </a:prstGeom>
        </p:spPr>
        <p:txBody>
          <a:bodyPr wrap="square">
            <a:spAutoFit/>
          </a:bodyPr>
          <a:lstStyle/>
          <a:p>
            <a:pPr algn="ctr">
              <a:spcAft>
                <a:spcPts val="1000"/>
              </a:spcAft>
            </a:pPr>
            <a:r>
              <a:rPr lang="el-GR" sz="16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Ο Άγιος Αρτέμιος θεωρείται Μεγαλομάρτυς του Χριστιανισμού και, σύμφωνα με τον Συναξαριστή, ήταν «Δουξ και Αυγουστιάλιος» επί Μ. Κωνσταντίνου. Αποκεφαλίστηκε στην Αντιόχεια κατόπιν διαταγής του Αυτοκράτορα Ιουλιανού επειδή τον κατέκρινε δημόσια για την θεωρούμενη «αποστασία» του, από τον Χριστιανισμό.</a:t>
            </a:r>
            <a:endParaRPr lang="en-GB" sz="14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FDEEFD02-BC59-4CDA-9CB2-AC5162AE73F5}"/>
              </a:ext>
            </a:extLst>
          </p:cNvPr>
          <p:cNvPicPr>
            <a:picLocks noChangeAspect="1"/>
          </p:cNvPicPr>
          <p:nvPr/>
        </p:nvPicPr>
        <p:blipFill>
          <a:blip r:embed="rId4" cstate="print"/>
          <a:stretch>
            <a:fillRect/>
          </a:stretch>
        </p:blipFill>
        <p:spPr>
          <a:xfrm>
            <a:off x="9266057" y="762477"/>
            <a:ext cx="2555155" cy="4181475"/>
          </a:xfrm>
          <a:prstGeom prst="rect">
            <a:avLst/>
          </a:prstGeom>
        </p:spPr>
      </p:pic>
      <p:sp>
        <p:nvSpPr>
          <p:cNvPr id="9" name="Subtitle 2">
            <a:extLst>
              <a:ext uri="{FF2B5EF4-FFF2-40B4-BE49-F238E27FC236}">
                <a16:creationId xmlns:a16="http://schemas.microsoft.com/office/drawing/2014/main" xmlns="" id="{D6C4B416-BEE1-454A-8F39-4C03ED9B27E3}"/>
              </a:ext>
            </a:extLst>
          </p:cNvPr>
          <p:cNvSpPr txBox="1">
            <a:spLocks/>
          </p:cNvSpPr>
          <p:nvPr/>
        </p:nvSpPr>
        <p:spPr>
          <a:xfrm>
            <a:off x="9198807" y="4943952"/>
            <a:ext cx="2582375" cy="115157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2000" b="1" dirty="0">
                <a:solidFill>
                  <a:srgbClr val="002060"/>
                </a:solidFill>
                <a:latin typeface="Palatino Linotype" panose="02040502050505030304" pitchFamily="18" charset="0"/>
              </a:rPr>
              <a:t>Άγιος Αρτέμιος</a:t>
            </a:r>
          </a:p>
          <a:p>
            <a:pPr algn="ctr"/>
            <a:r>
              <a:rPr lang="el-GR" sz="1600" b="1" dirty="0">
                <a:solidFill>
                  <a:srgbClr val="002060"/>
                </a:solidFill>
                <a:latin typeface="Palatino Linotype" panose="02040502050505030304" pitchFamily="18" charset="0"/>
              </a:rPr>
              <a:t>Γέννηση	3</a:t>
            </a:r>
            <a:r>
              <a:rPr lang="el-GR" sz="1600" b="1" baseline="30000" dirty="0">
                <a:solidFill>
                  <a:srgbClr val="002060"/>
                </a:solidFill>
                <a:latin typeface="Palatino Linotype" panose="02040502050505030304" pitchFamily="18" charset="0"/>
              </a:rPr>
              <a:t>ος</a:t>
            </a:r>
            <a:r>
              <a:rPr lang="el-GR" sz="1600" b="1" dirty="0">
                <a:solidFill>
                  <a:srgbClr val="002060"/>
                </a:solidFill>
                <a:latin typeface="Palatino Linotype" panose="02040502050505030304" pitchFamily="18" charset="0"/>
              </a:rPr>
              <a:t> αιώνας</a:t>
            </a:r>
          </a:p>
          <a:p>
            <a:pPr algn="ctr"/>
            <a:r>
              <a:rPr lang="el-GR" sz="1600" b="1" dirty="0">
                <a:solidFill>
                  <a:srgbClr val="002060"/>
                </a:solidFill>
                <a:latin typeface="Palatino Linotype" panose="02040502050505030304" pitchFamily="18" charset="0"/>
              </a:rPr>
              <a:t>Κοίμηση    362</a:t>
            </a:r>
            <a:endParaRPr lang="en-GB" sz="1600"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909351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1125" y="1422687"/>
            <a:ext cx="9166213" cy="4652160"/>
          </a:xfrm>
        </p:spPr>
        <p:txBody>
          <a:bodyPr>
            <a:noAutofit/>
          </a:bodyPr>
          <a:lstStyle/>
          <a:p>
            <a:pPr marL="171450" indent="-171450">
              <a:buClr>
                <a:srgbClr val="FF0000"/>
              </a:buClr>
              <a:buFont typeface="Wingdings" panose="05000000000000000000" pitchFamily="2" charset="2"/>
              <a:buChar char="Ø"/>
            </a:pPr>
            <a:r>
              <a:rPr lang="el-GR" sz="1800" b="1" u="sng" dirty="0">
                <a:solidFill>
                  <a:srgbClr val="002060"/>
                </a:solidFill>
                <a:latin typeface="Palatino Linotype" panose="02040502050505030304" pitchFamily="18" charset="0"/>
              </a:rPr>
              <a:t>Διαπιστώνονται ανθρώπινα χαρακτηριστικά στην εμφάνιση του όπως:</a:t>
            </a:r>
          </a:p>
          <a:p>
            <a:pPr marL="171450" indent="-171450">
              <a:buClr>
                <a:srgbClr val="FF0000"/>
              </a:buClr>
              <a:buFont typeface="Wingdings" panose="05000000000000000000" pitchFamily="2" charset="2"/>
              <a:buChar char="Ø"/>
            </a:pPr>
            <a:r>
              <a:rPr lang="el-GR" sz="1800" b="1" dirty="0">
                <a:solidFill>
                  <a:srgbClr val="002060"/>
                </a:solidFill>
                <a:latin typeface="Palatino Linotype" panose="02040502050505030304" pitchFamily="18" charset="0"/>
              </a:rPr>
              <a:t>Εμφανίζεται με αμφίεση ιατρού </a:t>
            </a:r>
          </a:p>
          <a:p>
            <a:pPr marL="171450" indent="-171450">
              <a:buClr>
                <a:srgbClr val="FF0000"/>
              </a:buClr>
              <a:buFont typeface="Wingdings" panose="05000000000000000000" pitchFamily="2" charset="2"/>
              <a:buChar char="Ø"/>
            </a:pPr>
            <a:r>
              <a:rPr lang="el-GR" sz="1800" b="1" dirty="0">
                <a:solidFill>
                  <a:srgbClr val="002060"/>
                </a:solidFill>
                <a:latin typeface="Palatino Linotype" panose="02040502050505030304" pitchFamily="18" charset="0"/>
              </a:rPr>
              <a:t>Εξετάζει τον ασθενή, στηρίζεται στην παρατήρηση του «πάθους»  </a:t>
            </a:r>
          </a:p>
          <a:p>
            <a:pPr marL="171450" indent="-171450">
              <a:buClr>
                <a:srgbClr val="FF0000"/>
              </a:buClr>
              <a:buFont typeface="Wingdings" panose="05000000000000000000" pitchFamily="2" charset="2"/>
              <a:buChar char="Ø"/>
            </a:pPr>
            <a:r>
              <a:rPr lang="el-GR" sz="1800" b="1" dirty="0">
                <a:solidFill>
                  <a:srgbClr val="002060"/>
                </a:solidFill>
                <a:latin typeface="Palatino Linotype" panose="02040502050505030304" pitchFamily="18" charset="0"/>
              </a:rPr>
              <a:t>Αναφέρει ιατρική διάγνωση και εμφανίζεται με ανθρώπινο/κοσμικό, τρόπο (π.χ. “</a:t>
            </a:r>
            <a:r>
              <a:rPr lang="el-GR" sz="1800" b="1" i="1" dirty="0">
                <a:solidFill>
                  <a:srgbClr val="002060"/>
                </a:solidFill>
                <a:latin typeface="Palatino Linotype" panose="02040502050505030304" pitchFamily="18" charset="0"/>
              </a:rPr>
              <a:t>Συκαμινέαι εἰσὶ ἑπτά, μέγα τίποτε· ἴδε εἰς ποῖον νόσημα ἠπόρησαν οἱ ἰατροί</a:t>
            </a:r>
            <a:r>
              <a:rPr lang="el-GR" sz="1800" b="1" dirty="0">
                <a:solidFill>
                  <a:srgbClr val="002060"/>
                </a:solidFill>
                <a:latin typeface="Palatino Linotype" panose="02040502050505030304" pitchFamily="18" charset="0"/>
              </a:rPr>
              <a:t>”.)</a:t>
            </a:r>
          </a:p>
          <a:p>
            <a:pPr marL="171450" indent="-171450">
              <a:buClr>
                <a:srgbClr val="FF0000"/>
              </a:buClr>
              <a:buFont typeface="Wingdings" panose="05000000000000000000" pitchFamily="2" charset="2"/>
              <a:buChar char="Ø"/>
            </a:pPr>
            <a:r>
              <a:rPr lang="el-GR" sz="1800" b="1" dirty="0">
                <a:solidFill>
                  <a:srgbClr val="002060"/>
                </a:solidFill>
                <a:latin typeface="Palatino Linotype" panose="02040502050505030304" pitchFamily="18" charset="0"/>
              </a:rPr>
              <a:t>Εφαρμόζει ή και συστήνει θεραπεία παρεμφερή με ιατρική «συνταγή» της κοσμικής (</a:t>
            </a:r>
            <a:r>
              <a:rPr lang="el-GR" sz="1800" b="1" i="1" dirty="0">
                <a:solidFill>
                  <a:srgbClr val="002060"/>
                </a:solidFill>
                <a:latin typeface="Palatino Linotype" panose="02040502050505030304" pitchFamily="18" charset="0"/>
              </a:rPr>
              <a:t>ιπποκρατικής</a:t>
            </a:r>
            <a:r>
              <a:rPr lang="el-GR" sz="1800" b="1" dirty="0">
                <a:solidFill>
                  <a:srgbClr val="002060"/>
                </a:solidFill>
                <a:latin typeface="Palatino Linotype" panose="02040502050505030304" pitchFamily="18" charset="0"/>
              </a:rPr>
              <a:t>) παράδοσης (π.χ. </a:t>
            </a:r>
            <a:r>
              <a:rPr lang="el-GR" sz="1800" b="1" i="1" dirty="0">
                <a:solidFill>
                  <a:srgbClr val="002060"/>
                </a:solidFill>
                <a:latin typeface="Palatino Linotype" panose="02040502050505030304" pitchFamily="18" charset="0"/>
              </a:rPr>
              <a:t>ἐκράτησεν αὐτοῦ τοὺς διδύμους καὶ ἔσφιγξεν γενναίως…, Ἄφες ἔλθῃ σοι ὄξος πάνυ ἄσπρον καὶ ἐν αὐτῷ ἔμβαλε ἅλας, καὶ βρέξας ῥάκος ψιλὸν ἐν αὐτῷ, ἐπίθες τῷ τόπῳ, ἔνθα τὸ πάθος ἐστίν, καὶ καλῶς ἕξεις</a:t>
            </a:r>
            <a:r>
              <a:rPr lang="el-GR" sz="1800" b="1" dirty="0">
                <a:solidFill>
                  <a:srgbClr val="002060"/>
                </a:solidFill>
                <a:latin typeface="Palatino Linotype" panose="02040502050505030304" pitchFamily="18" charset="0"/>
              </a:rPr>
              <a:t>)</a:t>
            </a:r>
          </a:p>
          <a:p>
            <a:pPr marL="171450" indent="-171450">
              <a:buClr>
                <a:srgbClr val="FF0000"/>
              </a:buClr>
              <a:buFont typeface="Wingdings" panose="05000000000000000000" pitchFamily="2" charset="2"/>
              <a:buChar char="Ø"/>
            </a:pPr>
            <a:r>
              <a:rPr lang="el-GR" sz="1800" b="1" dirty="0">
                <a:solidFill>
                  <a:srgbClr val="002060"/>
                </a:solidFill>
                <a:latin typeface="Palatino Linotype" panose="02040502050505030304" pitchFamily="18" charset="0"/>
              </a:rPr>
              <a:t>Ο ασθενής αποθεραπεύεται συχνά σε κάποια χρονική διάρκεια (</a:t>
            </a:r>
            <a:r>
              <a:rPr lang="el-GR" sz="1800" b="1" i="1" dirty="0">
                <a:solidFill>
                  <a:srgbClr val="002060"/>
                </a:solidFill>
                <a:latin typeface="Palatino Linotype" panose="02040502050505030304" pitchFamily="18" charset="0"/>
              </a:rPr>
              <a:t>όπως στην κοσμική ιατρική</a:t>
            </a:r>
            <a:r>
              <a:rPr lang="el-GR" sz="1800" b="1" dirty="0">
                <a:solidFill>
                  <a:srgbClr val="002060"/>
                </a:solidFill>
                <a:latin typeface="Palatino Linotype" panose="02040502050505030304" pitchFamily="18" charset="0"/>
              </a:rPr>
              <a:t>) και όχι αυτομάτως κατά τον υπερφυσικό τρόπο που επιτάσσει η θεϊκή θαυματουργία</a:t>
            </a:r>
          </a:p>
        </p:txBody>
      </p:sp>
      <p:sp>
        <p:nvSpPr>
          <p:cNvPr id="4" name="Rectangle 3">
            <a:extLst>
              <a:ext uri="{FF2B5EF4-FFF2-40B4-BE49-F238E27FC236}">
                <a16:creationId xmlns:a16="http://schemas.microsoft.com/office/drawing/2014/main" xmlns="" id="{88683F04-49B7-454B-82F0-48CC402E8707}"/>
              </a:ext>
            </a:extLst>
          </p:cNvPr>
          <p:cNvSpPr/>
          <p:nvPr/>
        </p:nvSpPr>
        <p:spPr>
          <a:xfrm>
            <a:off x="490195" y="6204757"/>
            <a:ext cx="10755982" cy="423962"/>
          </a:xfrm>
          <a:prstGeom prst="rect">
            <a:avLst/>
          </a:prstGeom>
        </p:spPr>
        <p:txBody>
          <a:bodyPr wrap="square">
            <a:spAutoFit/>
          </a:bodyPr>
          <a:lstStyle/>
          <a:p>
            <a:pPr algn="ctr">
              <a:lnSpc>
                <a:spcPct val="150000"/>
              </a:lnSpc>
              <a:spcAft>
                <a:spcPts val="1000"/>
              </a:spcAft>
            </a:pPr>
            <a:r>
              <a:rPr lang="el-GR" sz="1600" b="1" i="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«ὁ δὲ ἀναστὰς ἐποίησεν καθὼς προσετέτακτο, καὶ εἰς ἡμέρας δύο ἀφανεῖς γεγόνασιν αἱ ἑπτὰ συκαμινέαι» </a:t>
            </a:r>
            <a:endParaRPr lang="en-GB" sz="1400" i="1"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sp>
        <p:nvSpPr>
          <p:cNvPr id="8" name="Subtitle 2">
            <a:extLst>
              <a:ext uri="{FF2B5EF4-FFF2-40B4-BE49-F238E27FC236}">
                <a16:creationId xmlns:a16="http://schemas.microsoft.com/office/drawing/2014/main" xmlns="" id="{E44B4264-EA67-4104-9A25-926E0F6A4E54}"/>
              </a:ext>
            </a:extLst>
          </p:cNvPr>
          <p:cNvSpPr txBox="1">
            <a:spLocks/>
          </p:cNvSpPr>
          <p:nvPr/>
        </p:nvSpPr>
        <p:spPr>
          <a:xfrm>
            <a:off x="9198807" y="2011912"/>
            <a:ext cx="2582375" cy="299258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marL="285750" indent="-285750">
              <a:buClr>
                <a:srgbClr val="FF0000"/>
              </a:buClr>
              <a:buFont typeface="Wingdings" panose="05000000000000000000" pitchFamily="2" charset="2"/>
              <a:buChar char="Ø"/>
            </a:pPr>
            <a:r>
              <a:rPr lang="el-GR" sz="1600" b="1" dirty="0">
                <a:solidFill>
                  <a:srgbClr val="002060"/>
                </a:solidFill>
                <a:latin typeface="Palatino Linotype" panose="02040502050505030304" pitchFamily="18" charset="0"/>
              </a:rPr>
              <a:t>«</a:t>
            </a:r>
            <a:r>
              <a:rPr lang="el-GR" sz="1600" b="1" i="1" dirty="0">
                <a:solidFill>
                  <a:srgbClr val="002060"/>
                </a:solidFill>
                <a:latin typeface="Palatino Linotype" panose="02040502050505030304" pitchFamily="18" charset="0"/>
              </a:rPr>
              <a:t>ὁ ἅγιος μάρτυς ἐν σχήματι τοῦ πατρὸς αὐτοῦ Ἀνθίμου</a:t>
            </a:r>
            <a:r>
              <a:rPr lang="el-GR" sz="1600" b="1" dirty="0">
                <a:solidFill>
                  <a:srgbClr val="002060"/>
                </a:solidFill>
                <a:latin typeface="Palatino Linotype" panose="02040502050505030304" pitchFamily="18" charset="0"/>
              </a:rPr>
              <a:t>»</a:t>
            </a:r>
          </a:p>
          <a:p>
            <a:pPr marL="285750" indent="-285750">
              <a:buClr>
                <a:srgbClr val="FF0000"/>
              </a:buClr>
              <a:buFont typeface="Wingdings" panose="05000000000000000000" pitchFamily="2" charset="2"/>
              <a:buChar char="Ø"/>
            </a:pPr>
            <a:r>
              <a:rPr lang="el-GR" sz="1600" b="1" dirty="0">
                <a:solidFill>
                  <a:srgbClr val="002060"/>
                </a:solidFill>
                <a:latin typeface="Palatino Linotype" panose="02040502050505030304" pitchFamily="18" charset="0"/>
              </a:rPr>
              <a:t>"</a:t>
            </a:r>
            <a:r>
              <a:rPr lang="el-GR" sz="1600" b="1" i="1" dirty="0">
                <a:solidFill>
                  <a:srgbClr val="002060"/>
                </a:solidFill>
                <a:latin typeface="Palatino Linotype" panose="02040502050505030304" pitchFamily="18" charset="0"/>
              </a:rPr>
              <a:t>Ἄφες ἴδω τί ἐστιν ὃ ἔχεις”, … Τί ἐστιν ὃ ἔχεις”; ὁ δὲ πρὸς αὐτόν· “Ἀσθενῶ καὶ οἱ ἰατροὶ ἀποροῦσιν ἰατρεῦσαί με”. λέγει αὐτῷ ὁ ἅγιος· “Ἄνω τὰ ἱμάτιά σου· ἄφες ἴδω τί ἔχεις</a:t>
            </a:r>
            <a:r>
              <a:rPr lang="el-GR" sz="1600" b="1" dirty="0">
                <a:solidFill>
                  <a:srgbClr val="002060"/>
                </a:solidFill>
                <a:latin typeface="Palatino Linotype" panose="02040502050505030304" pitchFamily="18" charset="0"/>
              </a:rPr>
              <a:t>”</a:t>
            </a:r>
            <a:endParaRPr lang="en-GB" sz="1600" b="1" dirty="0">
              <a:solidFill>
                <a:srgbClr val="002060"/>
              </a:solidFill>
              <a:latin typeface="Palatino Linotype" panose="02040502050505030304" pitchFamily="18" charset="0"/>
            </a:endParaRPr>
          </a:p>
        </p:txBody>
      </p:sp>
      <p:sp>
        <p:nvSpPr>
          <p:cNvPr id="9" name="Subtitle 2">
            <a:extLst>
              <a:ext uri="{FF2B5EF4-FFF2-40B4-BE49-F238E27FC236}">
                <a16:creationId xmlns:a16="http://schemas.microsoft.com/office/drawing/2014/main" xmlns="" id="{2EF02CE8-AC29-43ED-BD06-D62AF53E65A9}"/>
              </a:ext>
            </a:extLst>
          </p:cNvPr>
          <p:cNvSpPr txBox="1">
            <a:spLocks/>
          </p:cNvSpPr>
          <p:nvPr/>
        </p:nvSpPr>
        <p:spPr>
          <a:xfrm>
            <a:off x="-160256" y="905412"/>
            <a:ext cx="9326469" cy="38736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r>
              <a:rPr lang="el-GR" sz="1800" b="1" dirty="0">
                <a:solidFill>
                  <a:srgbClr val="002060"/>
                </a:solidFill>
                <a:latin typeface="Palatino Linotype" panose="02040502050505030304" pitchFamily="18" charset="0"/>
              </a:rPr>
              <a:t>ΣΥΓΚΛΙΣΗ ΑΓΙΟΛΟΓΙΚΗΣ ΚΑΙ ΚΟΣΜΙΚΗΣ (ΙΠΠΟΚΡΑΤΙΚΗΣ) ΙΑΤΡΙΚΗΣ</a:t>
            </a:r>
            <a:endParaRPr lang="en-GB" sz="1800" b="1" dirty="0">
              <a:solidFill>
                <a:srgbClr val="002060"/>
              </a:solidFill>
              <a:latin typeface="Palatino Linotype" panose="02040502050505030304" pitchFamily="18" charset="0"/>
            </a:endParaRPr>
          </a:p>
        </p:txBody>
      </p:sp>
      <p:sp>
        <p:nvSpPr>
          <p:cNvPr id="2" name="Rectangle 1">
            <a:extLst>
              <a:ext uri="{FF2B5EF4-FFF2-40B4-BE49-F238E27FC236}">
                <a16:creationId xmlns:a16="http://schemas.microsoft.com/office/drawing/2014/main" xmlns="" id="{A0223F5D-6699-459C-A752-5F906ABD582E}"/>
              </a:ext>
            </a:extLst>
          </p:cNvPr>
          <p:cNvSpPr/>
          <p:nvPr/>
        </p:nvSpPr>
        <p:spPr>
          <a:xfrm>
            <a:off x="9490305" y="975332"/>
            <a:ext cx="1931939" cy="369332"/>
          </a:xfrm>
          <a:prstGeom prst="rect">
            <a:avLst/>
          </a:prstGeom>
        </p:spPr>
        <p:txBody>
          <a:bodyPr wrap="none">
            <a:spAutoFit/>
          </a:bodyPr>
          <a:lstStyle/>
          <a:p>
            <a:r>
              <a:rPr lang="el-GR" b="1" dirty="0">
                <a:solidFill>
                  <a:srgbClr val="002060"/>
                </a:solidFill>
                <a:latin typeface="Palatino Linotype" panose="02040502050505030304" pitchFamily="18" charset="0"/>
              </a:rPr>
              <a:t>Άγιος Αρτέμιος</a:t>
            </a:r>
          </a:p>
        </p:txBody>
      </p:sp>
    </p:spTree>
    <p:extLst>
      <p:ext uri="{BB962C8B-B14F-4D97-AF65-F5344CB8AC3E}">
        <p14:creationId xmlns:p14="http://schemas.microsoft.com/office/powerpoint/2010/main" xmlns="" val="1173010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65000">
              <a:srgbClr val="FFC000"/>
            </a:gs>
            <a:gs pos="14000">
              <a:srgbClr val="C00000"/>
            </a:gs>
            <a:gs pos="88000">
              <a:srgbClr val="A9E0EB"/>
            </a:gs>
            <a:gs pos="45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344856" y="2129208"/>
            <a:ext cx="2582375" cy="2156465"/>
          </a:xfrm>
        </p:spPr>
        <p:txBody>
          <a:bodyPr>
            <a:noAutofit/>
          </a:bodyPr>
          <a:lstStyle/>
          <a:p>
            <a:pPr algn="ctr"/>
            <a:r>
              <a:rPr lang="el-GR" sz="2800" b="1" dirty="0">
                <a:solidFill>
                  <a:srgbClr val="002060"/>
                </a:solidFill>
                <a:latin typeface="Palatino Linotype" panose="02040502050505030304" pitchFamily="18" charset="0"/>
              </a:rPr>
              <a:t>ΣΥΝ ΘΕΩ</a:t>
            </a:r>
          </a:p>
          <a:p>
            <a:pPr algn="ctr"/>
            <a:endParaRPr lang="el-GR" sz="1000" b="1" dirty="0">
              <a:solidFill>
                <a:srgbClr val="002060"/>
              </a:solidFill>
              <a:latin typeface="Palatino Linotype" panose="02040502050505030304" pitchFamily="18" charset="0"/>
            </a:endParaRPr>
          </a:p>
          <a:p>
            <a:pPr algn="ctr"/>
            <a:r>
              <a:rPr lang="en-GB" sz="2800" b="1" dirty="0">
                <a:solidFill>
                  <a:srgbClr val="002E7A"/>
                </a:solidFill>
                <a:latin typeface="Times New Roman"/>
                <a:cs typeface="Times New Roman"/>
              </a:rPr>
              <a:t>C</a:t>
            </a:r>
            <a:r>
              <a:rPr lang="en-GB" sz="2800" b="1" spc="110" dirty="0">
                <a:solidFill>
                  <a:srgbClr val="002E7A"/>
                </a:solidFill>
                <a:latin typeface="Times New Roman"/>
                <a:cs typeface="Times New Roman"/>
              </a:rPr>
              <a:t>U</a:t>
            </a:r>
            <a:r>
              <a:rPr lang="en-GB" sz="2800" b="1" spc="113" dirty="0">
                <a:solidFill>
                  <a:srgbClr val="002E7A"/>
                </a:solidFill>
                <a:latin typeface="Times New Roman"/>
                <a:cs typeface="Times New Roman"/>
              </a:rPr>
              <a:t>M</a:t>
            </a:r>
            <a:r>
              <a:rPr lang="el-GR" sz="2800" b="1" spc="113" dirty="0">
                <a:solidFill>
                  <a:srgbClr val="002E7A"/>
                </a:solidFill>
                <a:latin typeface="Times New Roman"/>
                <a:cs typeface="Times New Roman"/>
              </a:rPr>
              <a:t> </a:t>
            </a:r>
            <a:r>
              <a:rPr lang="en-GB" sz="2800" b="1" spc="58" dirty="0">
                <a:solidFill>
                  <a:srgbClr val="002E7A"/>
                </a:solidFill>
                <a:latin typeface="Times New Roman"/>
                <a:cs typeface="Times New Roman"/>
              </a:rPr>
              <a:t>D</a:t>
            </a:r>
            <a:r>
              <a:rPr lang="en-GB" sz="2800" b="1" spc="48" dirty="0">
                <a:solidFill>
                  <a:srgbClr val="002E7A"/>
                </a:solidFill>
                <a:latin typeface="Times New Roman"/>
                <a:cs typeface="Times New Roman"/>
              </a:rPr>
              <a:t>E</a:t>
            </a:r>
            <a:r>
              <a:rPr lang="en-GB" sz="2800" b="1" spc="113" dirty="0">
                <a:solidFill>
                  <a:srgbClr val="002E7A"/>
                </a:solidFill>
                <a:latin typeface="Times New Roman"/>
                <a:cs typeface="Times New Roman"/>
              </a:rPr>
              <a:t>O</a:t>
            </a:r>
            <a:r>
              <a:rPr lang="en-GB" sz="2800" b="1" dirty="0">
                <a:solidFill>
                  <a:srgbClr val="002E7A"/>
                </a:solidFill>
                <a:latin typeface="Times New Roman"/>
                <a:cs typeface="Times New Roman"/>
              </a:rPr>
              <a:t>	</a:t>
            </a:r>
            <a:endParaRPr lang="el-GR" sz="2800" b="1" dirty="0">
              <a:solidFill>
                <a:srgbClr val="002E7A"/>
              </a:solidFill>
              <a:latin typeface="Times New Roman"/>
              <a:cs typeface="Times New Roman"/>
            </a:endParaRPr>
          </a:p>
          <a:p>
            <a:pPr algn="ctr"/>
            <a:endParaRPr lang="el-GR" sz="1200" b="1" dirty="0">
              <a:solidFill>
                <a:srgbClr val="002E7A"/>
              </a:solidFill>
              <a:latin typeface="Times New Roman"/>
              <a:cs typeface="Times New Roman"/>
            </a:endParaRPr>
          </a:p>
          <a:p>
            <a:pPr algn="ctr"/>
            <a:r>
              <a:rPr lang="en-GB" sz="2800" b="1" spc="216" dirty="0">
                <a:solidFill>
                  <a:srgbClr val="002E7A"/>
                </a:solidFill>
                <a:latin typeface="Times New Roman"/>
                <a:cs typeface="Times New Roman"/>
              </a:rPr>
              <a:t>#</a:t>
            </a:r>
            <a:endParaRPr lang="en-GB" sz="2800" dirty="0">
              <a:solidFill>
                <a:prstClr val="black"/>
              </a:solidFill>
              <a:latin typeface="Times New Roman"/>
              <a:cs typeface="Times New Roman"/>
            </a:endParaRPr>
          </a:p>
          <a:p>
            <a:pPr algn="ctr"/>
            <a:endParaRPr lang="en-GB" sz="16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3356701" y="6092502"/>
            <a:ext cx="2986715" cy="465448"/>
          </a:xfrm>
          <a:prstGeom prst="rect">
            <a:avLst/>
          </a:prstGeom>
        </p:spPr>
        <p:txBody>
          <a:bodyPr wrap="none">
            <a:spAutoFit/>
          </a:bodyPr>
          <a:lstStyle/>
          <a:p>
            <a:pPr algn="ctr">
              <a:lnSpc>
                <a:spcPct val="150000"/>
              </a:lnSpc>
              <a:spcAft>
                <a:spcPts val="1000"/>
              </a:spcAft>
            </a:pP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Ιατρική και αρωγή Θεού</a:t>
            </a:r>
            <a:endParaRPr lang="en-GB" sz="16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0F4B3E70-C0BD-4B68-A761-F796C5526CC7}"/>
              </a:ext>
            </a:extLst>
          </p:cNvPr>
          <p:cNvPicPr>
            <a:picLocks noChangeAspect="1"/>
          </p:cNvPicPr>
          <p:nvPr/>
        </p:nvPicPr>
        <p:blipFill>
          <a:blip r:embed="rId4" cstate="print"/>
          <a:stretch>
            <a:fillRect/>
          </a:stretch>
        </p:blipFill>
        <p:spPr>
          <a:xfrm>
            <a:off x="34167" y="762477"/>
            <a:ext cx="8481886" cy="4388054"/>
          </a:xfrm>
          <a:prstGeom prst="rect">
            <a:avLst/>
          </a:prstGeom>
        </p:spPr>
      </p:pic>
      <p:pic>
        <p:nvPicPr>
          <p:cNvPr id="6" name="Picture 5">
            <a:extLst>
              <a:ext uri="{FF2B5EF4-FFF2-40B4-BE49-F238E27FC236}">
                <a16:creationId xmlns:a16="http://schemas.microsoft.com/office/drawing/2014/main" xmlns="" id="{0691A881-7ED2-42E4-9BD8-E7383F6CD6B1}"/>
              </a:ext>
            </a:extLst>
          </p:cNvPr>
          <p:cNvPicPr>
            <a:picLocks noChangeAspect="1"/>
          </p:cNvPicPr>
          <p:nvPr/>
        </p:nvPicPr>
        <p:blipFill>
          <a:blip r:embed="rId5" cstate="print"/>
          <a:stretch>
            <a:fillRect/>
          </a:stretch>
        </p:blipFill>
        <p:spPr>
          <a:xfrm>
            <a:off x="3713859" y="4987602"/>
            <a:ext cx="4152900" cy="1104900"/>
          </a:xfrm>
          <a:prstGeom prst="rect">
            <a:avLst/>
          </a:prstGeom>
        </p:spPr>
      </p:pic>
      <p:cxnSp>
        <p:nvCxnSpPr>
          <p:cNvPr id="15" name="Straight Arrow Connector 14">
            <a:extLst>
              <a:ext uri="{FF2B5EF4-FFF2-40B4-BE49-F238E27FC236}">
                <a16:creationId xmlns:a16="http://schemas.microsoft.com/office/drawing/2014/main" xmlns="" id="{728203A2-AE5A-48C5-A36D-7570E03DB105}"/>
              </a:ext>
            </a:extLst>
          </p:cNvPr>
          <p:cNvCxnSpPr>
            <a:cxnSpLocks/>
          </p:cNvCxnSpPr>
          <p:nvPr/>
        </p:nvCxnSpPr>
        <p:spPr>
          <a:xfrm flipH="1" flipV="1">
            <a:off x="1480290" y="4285673"/>
            <a:ext cx="878883" cy="11788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56563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66213" y="1292777"/>
            <a:ext cx="2625737" cy="4782070"/>
          </a:xfrm>
        </p:spPr>
        <p:txBody>
          <a:bodyPr>
            <a:noAutofit/>
          </a:bodyPr>
          <a:lstStyle/>
          <a:p>
            <a:pPr marL="8703" marR="3481" defTabSz="626638">
              <a:lnSpc>
                <a:spcPct val="111100"/>
              </a:lnSpc>
              <a:spcBef>
                <a:spcPts val="69"/>
              </a:spcBef>
            </a:pPr>
            <a:r>
              <a:rPr lang="el-GR" sz="1200" b="1" spc="113" dirty="0">
                <a:solidFill>
                  <a:srgbClr val="002E7A"/>
                </a:solidFill>
                <a:latin typeface="Palatino Linotype" panose="02040502050505030304" pitchFamily="18" charset="0"/>
                <a:cs typeface="Times New Roman"/>
              </a:rPr>
              <a:t>Η </a:t>
            </a:r>
            <a:r>
              <a:rPr lang="el-GR" sz="1200" b="1" spc="78" dirty="0">
                <a:solidFill>
                  <a:srgbClr val="002E7A"/>
                </a:solidFill>
                <a:latin typeface="Palatino Linotype" panose="02040502050505030304" pitchFamily="18" charset="0"/>
                <a:cs typeface="Times New Roman"/>
              </a:rPr>
              <a:t>κοσμογονική </a:t>
            </a:r>
            <a:r>
              <a:rPr lang="el-GR" sz="1200" b="1" spc="45" dirty="0">
                <a:solidFill>
                  <a:srgbClr val="002E7A"/>
                </a:solidFill>
                <a:latin typeface="Palatino Linotype" panose="02040502050505030304" pitchFamily="18" charset="0"/>
                <a:cs typeface="Times New Roman"/>
              </a:rPr>
              <a:t>θεωρία </a:t>
            </a:r>
            <a:r>
              <a:rPr lang="el-GR" sz="1200" b="1" spc="48" dirty="0">
                <a:solidFill>
                  <a:srgbClr val="002E7A"/>
                </a:solidFill>
                <a:latin typeface="Palatino Linotype" panose="02040502050505030304" pitchFamily="18" charset="0"/>
                <a:cs typeface="Times New Roman"/>
              </a:rPr>
              <a:t>του </a:t>
            </a:r>
            <a:r>
              <a:rPr lang="el-GR" sz="1200" b="1" spc="45" dirty="0">
                <a:solidFill>
                  <a:srgbClr val="002E7A"/>
                </a:solidFill>
                <a:latin typeface="Palatino Linotype" panose="02040502050505030304" pitchFamily="18" charset="0"/>
                <a:cs typeface="Times New Roman"/>
              </a:rPr>
              <a:t>έχει </a:t>
            </a:r>
            <a:r>
              <a:rPr lang="el-GR" sz="1200" b="1" spc="10" dirty="0">
                <a:solidFill>
                  <a:srgbClr val="002E7A"/>
                </a:solidFill>
                <a:latin typeface="Palatino Linotype" panose="02040502050505030304" pitchFamily="18" charset="0"/>
                <a:cs typeface="Times New Roman"/>
              </a:rPr>
              <a:t>ως  </a:t>
            </a:r>
            <a:r>
              <a:rPr lang="el-GR" sz="1200" b="1" spc="17" dirty="0">
                <a:solidFill>
                  <a:srgbClr val="002E7A"/>
                </a:solidFill>
                <a:latin typeface="Palatino Linotype" panose="02040502050505030304" pitchFamily="18" charset="0"/>
                <a:cs typeface="Times New Roman"/>
              </a:rPr>
              <a:t>εξής: </a:t>
            </a:r>
            <a:r>
              <a:rPr lang="el-GR" sz="1200" b="1" spc="55" dirty="0">
                <a:solidFill>
                  <a:srgbClr val="002E7A"/>
                </a:solidFill>
                <a:latin typeface="Palatino Linotype" panose="02040502050505030304" pitchFamily="18" charset="0"/>
                <a:cs typeface="Times New Roman"/>
              </a:rPr>
              <a:t>Τα </a:t>
            </a:r>
            <a:r>
              <a:rPr lang="el-GR" sz="1200" b="1" spc="51" dirty="0">
                <a:solidFill>
                  <a:srgbClr val="002E7A"/>
                </a:solidFill>
                <a:latin typeface="Palatino Linotype" panose="02040502050505030304" pitchFamily="18" charset="0"/>
                <a:cs typeface="Times New Roman"/>
              </a:rPr>
              <a:t>στοιχεία </a:t>
            </a:r>
            <a:r>
              <a:rPr lang="el-GR" sz="1200" b="1" spc="65" dirty="0">
                <a:solidFill>
                  <a:srgbClr val="002E7A"/>
                </a:solidFill>
                <a:latin typeface="Palatino Linotype" panose="02040502050505030304" pitchFamily="18" charset="0"/>
                <a:cs typeface="Times New Roman"/>
              </a:rPr>
              <a:t>είναι </a:t>
            </a:r>
            <a:r>
              <a:rPr lang="el-GR" sz="1200" b="1" spc="3" dirty="0">
                <a:solidFill>
                  <a:srgbClr val="002E7A"/>
                </a:solidFill>
                <a:latin typeface="Palatino Linotype" panose="02040502050505030304" pitchFamily="18" charset="0"/>
                <a:cs typeface="Times New Roman"/>
              </a:rPr>
              <a:t>τέσσερα: </a:t>
            </a:r>
            <a:r>
              <a:rPr lang="el-GR" sz="1200" b="1" spc="-86" dirty="0">
                <a:solidFill>
                  <a:srgbClr val="002E7A"/>
                </a:solidFill>
                <a:latin typeface="Palatino Linotype" panose="02040502050505030304" pitchFamily="18" charset="0"/>
                <a:cs typeface="Arial"/>
              </a:rPr>
              <a:t>π</a:t>
            </a:r>
            <a:r>
              <a:rPr lang="el-GR" sz="1200" b="1" spc="-86" dirty="0">
                <a:solidFill>
                  <a:srgbClr val="002E7A"/>
                </a:solidFill>
                <a:latin typeface="Palatino Linotype" panose="02040502050505030304" pitchFamily="18" charset="0"/>
                <a:cs typeface="Times New Roman"/>
              </a:rPr>
              <a:t>υρ,  </a:t>
            </a:r>
            <a:r>
              <a:rPr lang="el-GR" sz="1200" b="1" spc="34" dirty="0">
                <a:solidFill>
                  <a:srgbClr val="002E7A"/>
                </a:solidFill>
                <a:latin typeface="Palatino Linotype" panose="02040502050505030304" pitchFamily="18" charset="0"/>
                <a:cs typeface="Times New Roman"/>
              </a:rPr>
              <a:t>ύδωρ,</a:t>
            </a:r>
            <a:r>
              <a:rPr lang="el-GR" sz="1200" b="1" spc="-3" dirty="0">
                <a:solidFill>
                  <a:srgbClr val="002E7A"/>
                </a:solidFill>
                <a:latin typeface="Palatino Linotype" panose="02040502050505030304" pitchFamily="18" charset="0"/>
                <a:cs typeface="Times New Roman"/>
              </a:rPr>
              <a:t> </a:t>
            </a:r>
            <a:r>
              <a:rPr lang="el-GR" sz="1200" b="1" spc="86" dirty="0">
                <a:solidFill>
                  <a:srgbClr val="002E7A"/>
                </a:solidFill>
                <a:latin typeface="Palatino Linotype" panose="02040502050505030304" pitchFamily="18" charset="0"/>
                <a:cs typeface="Times New Roman"/>
              </a:rPr>
              <a:t>γη.</a:t>
            </a:r>
            <a:r>
              <a:rPr lang="el-GR" sz="1200" b="1" spc="-7" dirty="0">
                <a:solidFill>
                  <a:srgbClr val="002E7A"/>
                </a:solidFill>
                <a:latin typeface="Palatino Linotype" panose="02040502050505030304" pitchFamily="18" charset="0"/>
                <a:cs typeface="Times New Roman"/>
              </a:rPr>
              <a:t> </a:t>
            </a:r>
            <a:r>
              <a:rPr lang="el-GR" sz="1200" b="1" spc="51" dirty="0">
                <a:solidFill>
                  <a:srgbClr val="002E7A"/>
                </a:solidFill>
                <a:latin typeface="Palatino Linotype" panose="02040502050505030304" pitchFamily="18" charset="0"/>
                <a:cs typeface="Times New Roman"/>
              </a:rPr>
              <a:t>αέρας.</a:t>
            </a:r>
            <a:endParaRPr lang="el-GR" sz="1200" b="1" spc="-3" dirty="0">
              <a:solidFill>
                <a:srgbClr val="002E7A"/>
              </a:solidFill>
              <a:latin typeface="Palatino Linotype" panose="02040502050505030304" pitchFamily="18" charset="0"/>
              <a:cs typeface="Times New Roman"/>
            </a:endParaRPr>
          </a:p>
          <a:p>
            <a:pPr marL="8703" marR="3481" defTabSz="626638">
              <a:lnSpc>
                <a:spcPct val="111100"/>
              </a:lnSpc>
              <a:spcBef>
                <a:spcPts val="69"/>
              </a:spcBef>
            </a:pPr>
            <a:r>
              <a:rPr lang="el-GR" sz="1200" b="1" spc="113" dirty="0">
                <a:solidFill>
                  <a:srgbClr val="002E7A"/>
                </a:solidFill>
                <a:latin typeface="Palatino Linotype" panose="02040502050505030304" pitchFamily="18" charset="0"/>
                <a:cs typeface="Times New Roman"/>
              </a:rPr>
              <a:t>Η</a:t>
            </a:r>
            <a:r>
              <a:rPr lang="el-GR" sz="1200" b="1" dirty="0">
                <a:solidFill>
                  <a:srgbClr val="002E7A"/>
                </a:solidFill>
                <a:latin typeface="Palatino Linotype" panose="02040502050505030304" pitchFamily="18" charset="0"/>
                <a:cs typeface="Times New Roman"/>
              </a:rPr>
              <a:t> </a:t>
            </a:r>
            <a:r>
              <a:rPr lang="el-GR" sz="1200" b="1" spc="55" dirty="0">
                <a:solidFill>
                  <a:srgbClr val="002E7A"/>
                </a:solidFill>
                <a:latin typeface="Palatino Linotype" panose="02040502050505030304" pitchFamily="18" charset="0"/>
                <a:cs typeface="Times New Roman"/>
              </a:rPr>
              <a:t>δε</a:t>
            </a:r>
            <a:r>
              <a:rPr lang="el-GR" sz="1200" b="1" spc="-7" dirty="0">
                <a:solidFill>
                  <a:srgbClr val="002E7A"/>
                </a:solidFill>
                <a:latin typeface="Palatino Linotype" panose="02040502050505030304" pitchFamily="18" charset="0"/>
                <a:cs typeface="Times New Roman"/>
              </a:rPr>
              <a:t> </a:t>
            </a:r>
            <a:r>
              <a:rPr lang="el-GR" sz="1200" b="1" spc="69" dirty="0">
                <a:solidFill>
                  <a:srgbClr val="002E7A"/>
                </a:solidFill>
                <a:latin typeface="Palatino Linotype" panose="02040502050505030304" pitchFamily="18" charset="0"/>
                <a:cs typeface="Times New Roman"/>
              </a:rPr>
              <a:t>Φιλία</a:t>
            </a:r>
            <a:r>
              <a:rPr lang="el-GR" sz="1200" b="1" spc="-3" dirty="0">
                <a:solidFill>
                  <a:srgbClr val="002E7A"/>
                </a:solidFill>
                <a:latin typeface="Palatino Linotype" panose="02040502050505030304" pitchFamily="18" charset="0"/>
                <a:cs typeface="Times New Roman"/>
              </a:rPr>
              <a:t> </a:t>
            </a:r>
            <a:r>
              <a:rPr lang="el-GR" sz="1200" b="1" spc="41" dirty="0">
                <a:solidFill>
                  <a:srgbClr val="002E7A"/>
                </a:solidFill>
                <a:latin typeface="Palatino Linotype" panose="02040502050505030304" pitchFamily="18" charset="0"/>
                <a:cs typeface="Times New Roman"/>
              </a:rPr>
              <a:t>(η</a:t>
            </a:r>
            <a:r>
              <a:rPr lang="el-GR" sz="1200" b="1" dirty="0">
                <a:solidFill>
                  <a:srgbClr val="002E7A"/>
                </a:solidFill>
                <a:latin typeface="Palatino Linotype" panose="02040502050505030304" pitchFamily="18" charset="0"/>
                <a:cs typeface="Times New Roman"/>
              </a:rPr>
              <a:t> </a:t>
            </a:r>
            <a:r>
              <a:rPr lang="el-GR" sz="1200" b="1" spc="41" dirty="0">
                <a:solidFill>
                  <a:srgbClr val="002E7A"/>
                </a:solidFill>
                <a:latin typeface="Palatino Linotype" panose="02040502050505030304" pitchFamily="18" charset="0"/>
                <a:cs typeface="Times New Roman"/>
              </a:rPr>
              <a:t>έλξις)</a:t>
            </a:r>
            <a:r>
              <a:rPr lang="el-GR" sz="1200" b="1" spc="-3" dirty="0">
                <a:solidFill>
                  <a:srgbClr val="002E7A"/>
                </a:solidFill>
                <a:latin typeface="Palatino Linotype" panose="02040502050505030304" pitchFamily="18" charset="0"/>
                <a:cs typeface="Times New Roman"/>
              </a:rPr>
              <a:t> </a:t>
            </a:r>
            <a:r>
              <a:rPr lang="el-GR" sz="1200" b="1" spc="31" dirty="0">
                <a:solidFill>
                  <a:srgbClr val="002E7A"/>
                </a:solidFill>
                <a:latin typeface="Palatino Linotype" panose="02040502050505030304" pitchFamily="18" charset="0"/>
                <a:cs typeface="Times New Roman"/>
              </a:rPr>
              <a:t>τα  </a:t>
            </a:r>
            <a:r>
              <a:rPr lang="el-GR" sz="1200" b="1" spc="51" dirty="0">
                <a:solidFill>
                  <a:srgbClr val="002E7A"/>
                </a:solidFill>
                <a:latin typeface="Palatino Linotype" panose="02040502050505030304" pitchFamily="18" charset="0"/>
                <a:cs typeface="Times New Roman"/>
              </a:rPr>
              <a:t>ενώνει και </a:t>
            </a:r>
            <a:r>
              <a:rPr lang="el-GR" sz="1200" b="1" spc="38" dirty="0">
                <a:solidFill>
                  <a:srgbClr val="002E7A"/>
                </a:solidFill>
                <a:latin typeface="Palatino Linotype" panose="02040502050505030304" pitchFamily="18" charset="0"/>
                <a:cs typeface="Times New Roman"/>
              </a:rPr>
              <a:t>το </a:t>
            </a:r>
            <a:r>
              <a:rPr lang="el-GR" sz="1200" b="1" spc="58" dirty="0">
                <a:solidFill>
                  <a:srgbClr val="002E7A"/>
                </a:solidFill>
                <a:latin typeface="Palatino Linotype" panose="02040502050505030304" pitchFamily="18" charset="0"/>
                <a:cs typeface="Times New Roman"/>
              </a:rPr>
              <a:t>Νείκος </a:t>
            </a:r>
            <a:r>
              <a:rPr lang="el-GR" sz="1200" b="1" spc="41" dirty="0">
                <a:solidFill>
                  <a:srgbClr val="002E7A"/>
                </a:solidFill>
                <a:latin typeface="Palatino Linotype" panose="02040502050505030304" pitchFamily="18" charset="0"/>
                <a:cs typeface="Times New Roman"/>
              </a:rPr>
              <a:t>(η </a:t>
            </a:r>
            <a:r>
              <a:rPr lang="el-GR" sz="1200" b="1" spc="-38" dirty="0">
                <a:solidFill>
                  <a:srgbClr val="002E7A"/>
                </a:solidFill>
                <a:latin typeface="Palatino Linotype" panose="02040502050505030304" pitchFamily="18" charset="0"/>
                <a:cs typeface="Times New Roman"/>
              </a:rPr>
              <a:t>ά</a:t>
            </a:r>
            <a:r>
              <a:rPr lang="el-GR" sz="1200" b="1" spc="-38" dirty="0">
                <a:solidFill>
                  <a:srgbClr val="002E7A"/>
                </a:solidFill>
                <a:latin typeface="Palatino Linotype" panose="02040502050505030304" pitchFamily="18" charset="0"/>
                <a:cs typeface="Arial"/>
              </a:rPr>
              <a:t>π</a:t>
            </a:r>
            <a:r>
              <a:rPr lang="el-GR" sz="1200" b="1" spc="-38" dirty="0">
                <a:solidFill>
                  <a:srgbClr val="002E7A"/>
                </a:solidFill>
                <a:latin typeface="Palatino Linotype" panose="02040502050505030304" pitchFamily="18" charset="0"/>
                <a:cs typeface="Times New Roman"/>
              </a:rPr>
              <a:t>ωσις) </a:t>
            </a:r>
            <a:r>
              <a:rPr lang="el-GR" sz="1200" b="1" spc="31" dirty="0">
                <a:solidFill>
                  <a:srgbClr val="002E7A"/>
                </a:solidFill>
                <a:latin typeface="Palatino Linotype" panose="02040502050505030304" pitchFamily="18" charset="0"/>
                <a:cs typeface="Times New Roman"/>
              </a:rPr>
              <a:t>τα  </a:t>
            </a:r>
            <a:r>
              <a:rPr lang="el-GR" sz="1200" b="1" spc="48" dirty="0">
                <a:solidFill>
                  <a:srgbClr val="002E7A"/>
                </a:solidFill>
                <a:latin typeface="Palatino Linotype" panose="02040502050505030304" pitchFamily="18" charset="0"/>
                <a:cs typeface="Times New Roman"/>
              </a:rPr>
              <a:t>χωρίζει. </a:t>
            </a:r>
            <a:r>
              <a:rPr lang="el-GR" sz="1200" b="1" spc="65" dirty="0">
                <a:solidFill>
                  <a:srgbClr val="002E7A"/>
                </a:solidFill>
                <a:latin typeface="Palatino Linotype" panose="02040502050505030304" pitchFamily="18" charset="0"/>
                <a:cs typeface="Times New Roman"/>
              </a:rPr>
              <a:t>Εκφράζεται </a:t>
            </a:r>
            <a:r>
              <a:rPr lang="el-GR" sz="1200" b="1" spc="55" dirty="0">
                <a:solidFill>
                  <a:srgbClr val="002E7A"/>
                </a:solidFill>
                <a:latin typeface="Palatino Linotype" panose="02040502050505030304" pitchFamily="18" charset="0"/>
                <a:cs typeface="Times New Roman"/>
              </a:rPr>
              <a:t>δε </a:t>
            </a:r>
            <a:r>
              <a:rPr lang="el-GR" sz="1200" b="1" spc="45" dirty="0">
                <a:solidFill>
                  <a:srgbClr val="002E7A"/>
                </a:solidFill>
                <a:latin typeface="Palatino Linotype" panose="02040502050505030304" pitchFamily="18" charset="0"/>
                <a:cs typeface="Times New Roman"/>
              </a:rPr>
              <a:t>κατά </a:t>
            </a:r>
            <a:r>
              <a:rPr lang="el-GR" sz="1200" b="1" spc="58" dirty="0">
                <a:solidFill>
                  <a:srgbClr val="002E7A"/>
                </a:solidFill>
                <a:latin typeface="Palatino Linotype" panose="02040502050505030304" pitchFamily="18" charset="0"/>
                <a:cs typeface="Times New Roman"/>
              </a:rPr>
              <a:t>τον  </a:t>
            </a:r>
            <a:r>
              <a:rPr lang="el-GR" sz="1200" b="1" spc="75" dirty="0">
                <a:solidFill>
                  <a:srgbClr val="002E7A"/>
                </a:solidFill>
                <a:latin typeface="Palatino Linotype" panose="02040502050505030304" pitchFamily="18" charset="0"/>
                <a:cs typeface="Times New Roman"/>
              </a:rPr>
              <a:t>ακόλουθο </a:t>
            </a:r>
            <a:r>
              <a:rPr lang="el-GR" sz="1200" b="1" spc="-65" dirty="0">
                <a:solidFill>
                  <a:srgbClr val="002E7A"/>
                </a:solidFill>
                <a:latin typeface="Palatino Linotype" panose="02040502050505030304" pitchFamily="18" charset="0"/>
                <a:cs typeface="Times New Roman"/>
              </a:rPr>
              <a:t>τρό</a:t>
            </a:r>
            <a:r>
              <a:rPr lang="el-GR" sz="1200" b="1" spc="-65" dirty="0">
                <a:solidFill>
                  <a:srgbClr val="002E7A"/>
                </a:solidFill>
                <a:latin typeface="Palatino Linotype" panose="02040502050505030304" pitchFamily="18" charset="0"/>
                <a:cs typeface="Arial"/>
              </a:rPr>
              <a:t>π</a:t>
            </a:r>
            <a:r>
              <a:rPr lang="el-GR" sz="1200" b="1" spc="-65" dirty="0">
                <a:solidFill>
                  <a:srgbClr val="002E7A"/>
                </a:solidFill>
                <a:latin typeface="Palatino Linotype" panose="02040502050505030304" pitchFamily="18" charset="0"/>
                <a:cs typeface="Times New Roman"/>
              </a:rPr>
              <a:t>ο: </a:t>
            </a:r>
            <a:r>
              <a:rPr lang="el-GR" sz="1200" b="1" spc="110" dirty="0">
                <a:solidFill>
                  <a:srgbClr val="002E7A"/>
                </a:solidFill>
                <a:latin typeface="Palatino Linotype" panose="02040502050505030304" pitchFamily="18" charset="0"/>
                <a:cs typeface="Times New Roman"/>
              </a:rPr>
              <a:t>Ο </a:t>
            </a:r>
            <a:r>
              <a:rPr lang="el-GR" sz="1200" b="1" spc="65" dirty="0">
                <a:solidFill>
                  <a:srgbClr val="002E7A"/>
                </a:solidFill>
                <a:latin typeface="Palatino Linotype" panose="02040502050505030304" pitchFamily="18" charset="0"/>
                <a:cs typeface="Times New Roman"/>
              </a:rPr>
              <a:t>Ζευς </a:t>
            </a:r>
            <a:r>
              <a:rPr lang="el-GR" sz="1200" b="1" spc="78" dirty="0">
                <a:solidFill>
                  <a:srgbClr val="002E7A"/>
                </a:solidFill>
                <a:latin typeface="Palatino Linotype" panose="02040502050505030304" pitchFamily="18" charset="0"/>
                <a:cs typeface="Times New Roman"/>
              </a:rPr>
              <a:t>φεγγοβολεί, </a:t>
            </a:r>
            <a:r>
              <a:rPr lang="el-GR" sz="1200" b="1" spc="86" dirty="0">
                <a:solidFill>
                  <a:srgbClr val="002E7A"/>
                </a:solidFill>
                <a:latin typeface="Palatino Linotype" panose="02040502050505030304" pitchFamily="18" charset="0"/>
                <a:cs typeface="Times New Roman"/>
              </a:rPr>
              <a:t>η  </a:t>
            </a:r>
            <a:r>
              <a:rPr lang="el-GR" sz="1200" b="1" spc="-315" dirty="0">
                <a:solidFill>
                  <a:srgbClr val="002E7A"/>
                </a:solidFill>
                <a:latin typeface="Palatino Linotype" panose="02040502050505030304" pitchFamily="18" charset="0"/>
                <a:cs typeface="Times New Roman"/>
              </a:rPr>
              <a:t>Ήρα    </a:t>
            </a:r>
            <a:r>
              <a:rPr lang="el-GR" sz="1200" b="1" spc="55" dirty="0">
                <a:solidFill>
                  <a:srgbClr val="002E7A"/>
                </a:solidFill>
                <a:latin typeface="Palatino Linotype" panose="02040502050505030304" pitchFamily="18" charset="0"/>
                <a:cs typeface="Times New Roman"/>
              </a:rPr>
              <a:t>δωρίζει </a:t>
            </a:r>
            <a:r>
              <a:rPr lang="el-GR" sz="1200" b="1" spc="51" dirty="0">
                <a:solidFill>
                  <a:srgbClr val="002E7A"/>
                </a:solidFill>
                <a:latin typeface="Palatino Linotype" panose="02040502050505030304" pitchFamily="18" charset="0"/>
                <a:cs typeface="Times New Roman"/>
              </a:rPr>
              <a:t>την </a:t>
            </a:r>
            <a:r>
              <a:rPr lang="el-GR" sz="1200" b="1" spc="58" dirty="0">
                <a:solidFill>
                  <a:srgbClr val="002E7A"/>
                </a:solidFill>
                <a:latin typeface="Palatino Linotype" panose="02040502050505030304" pitchFamily="18" charset="0"/>
                <a:cs typeface="Times New Roman"/>
              </a:rPr>
              <a:t>ζωή, </a:t>
            </a:r>
            <a:r>
              <a:rPr lang="el-GR" sz="1200" b="1" spc="41" dirty="0">
                <a:solidFill>
                  <a:srgbClr val="002E7A"/>
                </a:solidFill>
                <a:latin typeface="Palatino Linotype" panose="02040502050505030304" pitchFamily="18" charset="0"/>
                <a:cs typeface="Times New Roman"/>
              </a:rPr>
              <a:t>καθώς </a:t>
            </a:r>
            <a:r>
              <a:rPr lang="el-GR" sz="1200" b="1" spc="51" dirty="0">
                <a:solidFill>
                  <a:srgbClr val="002E7A"/>
                </a:solidFill>
                <a:latin typeface="Palatino Linotype" panose="02040502050505030304" pitchFamily="18" charset="0"/>
                <a:cs typeface="Times New Roman"/>
              </a:rPr>
              <a:t>και </a:t>
            </a:r>
            <a:r>
              <a:rPr lang="el-GR" sz="1200" b="1" spc="113" dirty="0">
                <a:solidFill>
                  <a:srgbClr val="002E7A"/>
                </a:solidFill>
                <a:latin typeface="Palatino Linotype" panose="02040502050505030304" pitchFamily="18" charset="0"/>
                <a:cs typeface="Times New Roman"/>
              </a:rPr>
              <a:t>ο  </a:t>
            </a:r>
            <a:r>
              <a:rPr lang="el-GR" sz="1200" b="1" spc="65" dirty="0">
                <a:solidFill>
                  <a:srgbClr val="002E7A"/>
                </a:solidFill>
                <a:latin typeface="Palatino Linotype" panose="02040502050505030304" pitchFamily="18" charset="0"/>
                <a:cs typeface="Times New Roman"/>
              </a:rPr>
              <a:t>Αϊδωνεύς, </a:t>
            </a:r>
            <a:r>
              <a:rPr lang="el-GR" sz="1200" b="1" spc="86" dirty="0">
                <a:solidFill>
                  <a:srgbClr val="002E7A"/>
                </a:solidFill>
                <a:latin typeface="Palatino Linotype" panose="02040502050505030304" pitchFamily="18" charset="0"/>
                <a:cs typeface="Times New Roman"/>
              </a:rPr>
              <a:t>η </a:t>
            </a:r>
            <a:r>
              <a:rPr lang="el-GR" sz="1200" b="1" spc="55" dirty="0">
                <a:solidFill>
                  <a:srgbClr val="002E7A"/>
                </a:solidFill>
                <a:latin typeface="Palatino Linotype" panose="02040502050505030304" pitchFamily="18" charset="0"/>
                <a:cs typeface="Times New Roman"/>
              </a:rPr>
              <a:t>δε </a:t>
            </a:r>
            <a:r>
              <a:rPr lang="el-GR" sz="1200" b="1" spc="38" dirty="0">
                <a:solidFill>
                  <a:srgbClr val="002E7A"/>
                </a:solidFill>
                <a:latin typeface="Palatino Linotype" panose="02040502050505030304" pitchFamily="18" charset="0"/>
                <a:cs typeface="Times New Roman"/>
              </a:rPr>
              <a:t>Νήστις, </a:t>
            </a:r>
            <a:r>
              <a:rPr lang="el-GR" sz="1200" b="1" spc="72" dirty="0">
                <a:solidFill>
                  <a:srgbClr val="002E7A"/>
                </a:solidFill>
                <a:latin typeface="Palatino Linotype" panose="02040502050505030304" pitchFamily="18" charset="0"/>
                <a:cs typeface="Times New Roman"/>
              </a:rPr>
              <a:t>χύνοντας </a:t>
            </a:r>
            <a:r>
              <a:rPr lang="el-GR" sz="1200" b="1" spc="31" dirty="0">
                <a:solidFill>
                  <a:srgbClr val="002E7A"/>
                </a:solidFill>
                <a:latin typeface="Palatino Linotype" panose="02040502050505030304" pitchFamily="18" charset="0"/>
                <a:cs typeface="Times New Roman"/>
              </a:rPr>
              <a:t>τα  </a:t>
            </a:r>
            <a:r>
              <a:rPr lang="el-GR" sz="1200" b="1" spc="69" dirty="0">
                <a:solidFill>
                  <a:srgbClr val="002E7A"/>
                </a:solidFill>
                <a:latin typeface="Palatino Linotype" panose="02040502050505030304" pitchFamily="18" charset="0"/>
                <a:cs typeface="Times New Roman"/>
              </a:rPr>
              <a:t>δάκρυά </a:t>
            </a:r>
            <a:r>
              <a:rPr lang="el-GR" sz="1200" b="1" spc="21" dirty="0">
                <a:solidFill>
                  <a:srgbClr val="002E7A"/>
                </a:solidFill>
                <a:latin typeface="Palatino Linotype" panose="02040502050505030304" pitchFamily="18" charset="0"/>
                <a:cs typeface="Times New Roman"/>
              </a:rPr>
              <a:t>της, </a:t>
            </a:r>
            <a:r>
              <a:rPr lang="el-GR" sz="1200" b="1" spc="78" dirty="0">
                <a:solidFill>
                  <a:srgbClr val="002E7A"/>
                </a:solidFill>
                <a:latin typeface="Palatino Linotype" panose="02040502050505030304" pitchFamily="18" charset="0"/>
                <a:cs typeface="Times New Roman"/>
              </a:rPr>
              <a:t>δημιουργεί </a:t>
            </a:r>
            <a:r>
              <a:rPr lang="el-GR" sz="1200" b="1" spc="51" dirty="0">
                <a:solidFill>
                  <a:srgbClr val="002E7A"/>
                </a:solidFill>
                <a:latin typeface="Palatino Linotype" panose="02040502050505030304" pitchFamily="18" charset="0"/>
                <a:cs typeface="Times New Roman"/>
              </a:rPr>
              <a:t>την </a:t>
            </a:r>
            <a:r>
              <a:rPr lang="el-GR" sz="1200" b="1" spc="-27" dirty="0">
                <a:solidFill>
                  <a:srgbClr val="002E7A"/>
                </a:solidFill>
                <a:latin typeface="Palatino Linotype" panose="02040502050505030304" pitchFamily="18" charset="0"/>
                <a:cs typeface="Arial"/>
              </a:rPr>
              <a:t>π</a:t>
            </a:r>
            <a:r>
              <a:rPr lang="el-GR" sz="1200" b="1" spc="-27" dirty="0">
                <a:solidFill>
                  <a:srgbClr val="002E7A"/>
                </a:solidFill>
                <a:latin typeface="Palatino Linotype" panose="02040502050505030304" pitchFamily="18" charset="0"/>
                <a:cs typeface="Times New Roman"/>
              </a:rPr>
              <a:t>ηγή </a:t>
            </a:r>
            <a:r>
              <a:rPr lang="el-GR" sz="1200" b="1" spc="27" dirty="0">
                <a:solidFill>
                  <a:srgbClr val="002E7A"/>
                </a:solidFill>
                <a:latin typeface="Palatino Linotype" panose="02040502050505030304" pitchFamily="18" charset="0"/>
                <a:cs typeface="Times New Roman"/>
              </a:rPr>
              <a:t>της  </a:t>
            </a:r>
            <a:r>
              <a:rPr lang="el-GR" sz="1200" b="1" spc="72" dirty="0">
                <a:solidFill>
                  <a:srgbClr val="002E7A"/>
                </a:solidFill>
                <a:latin typeface="Palatino Linotype" panose="02040502050505030304" pitchFamily="18" charset="0"/>
                <a:cs typeface="Times New Roman"/>
              </a:rPr>
              <a:t>ζωής </a:t>
            </a:r>
            <a:r>
              <a:rPr lang="el-GR" sz="1200" b="1" spc="14" dirty="0">
                <a:solidFill>
                  <a:srgbClr val="002E7A"/>
                </a:solidFill>
                <a:latin typeface="Palatino Linotype" panose="02040502050505030304" pitchFamily="18" charset="0"/>
                <a:cs typeface="Times New Roman"/>
              </a:rPr>
              <a:t>των </a:t>
            </a:r>
            <a:r>
              <a:rPr lang="el-GR" sz="1200" b="1" spc="45" dirty="0">
                <a:solidFill>
                  <a:srgbClr val="002E7A"/>
                </a:solidFill>
                <a:latin typeface="Palatino Linotype" panose="02040502050505030304" pitchFamily="18" charset="0"/>
                <a:cs typeface="Times New Roman"/>
              </a:rPr>
              <a:t>θνητών. </a:t>
            </a:r>
            <a:r>
              <a:rPr lang="el-GR" sz="1200" b="1" spc="14" dirty="0">
                <a:solidFill>
                  <a:srgbClr val="002E7A"/>
                </a:solidFill>
                <a:latin typeface="Palatino Linotype" panose="02040502050505030304" pitchFamily="18" charset="0"/>
                <a:cs typeface="Times New Roman"/>
              </a:rPr>
              <a:t>Με </a:t>
            </a:r>
            <a:r>
              <a:rPr lang="el-GR" sz="1200" b="1" spc="58" dirty="0">
                <a:solidFill>
                  <a:srgbClr val="002E7A"/>
                </a:solidFill>
                <a:latin typeface="Palatino Linotype" panose="02040502050505030304" pitchFamily="18" charset="0"/>
                <a:cs typeface="Times New Roman"/>
              </a:rPr>
              <a:t>τον </a:t>
            </a:r>
            <a:r>
              <a:rPr lang="el-GR" sz="1200" b="1" spc="151" dirty="0">
                <a:solidFill>
                  <a:srgbClr val="002E7A"/>
                </a:solidFill>
                <a:latin typeface="Palatino Linotype" panose="02040502050505030304" pitchFamily="18" charset="0"/>
                <a:cs typeface="Times New Roman"/>
              </a:rPr>
              <a:t>Δία </a:t>
            </a:r>
            <a:r>
              <a:rPr lang="el-GR" sz="1200" b="1" spc="72" dirty="0">
                <a:solidFill>
                  <a:srgbClr val="002E7A"/>
                </a:solidFill>
                <a:latin typeface="Palatino Linotype" panose="02040502050505030304" pitchFamily="18" charset="0"/>
                <a:cs typeface="Times New Roman"/>
              </a:rPr>
              <a:t>εννοεί </a:t>
            </a:r>
            <a:r>
              <a:rPr lang="el-GR" sz="1200" b="1" spc="34" dirty="0">
                <a:solidFill>
                  <a:srgbClr val="002E7A"/>
                </a:solidFill>
                <a:latin typeface="Palatino Linotype" panose="02040502050505030304" pitchFamily="18" charset="0"/>
                <a:cs typeface="Times New Roman"/>
              </a:rPr>
              <a:t>το  </a:t>
            </a:r>
            <a:r>
              <a:rPr lang="el-GR" sz="1200" b="1" spc="-86" dirty="0">
                <a:solidFill>
                  <a:srgbClr val="002E7A"/>
                </a:solidFill>
                <a:latin typeface="Palatino Linotype" panose="02040502050505030304" pitchFamily="18" charset="0"/>
                <a:cs typeface="Arial"/>
              </a:rPr>
              <a:t>π</a:t>
            </a:r>
            <a:r>
              <a:rPr lang="el-GR" sz="1200" b="1" spc="-86" dirty="0">
                <a:solidFill>
                  <a:srgbClr val="002E7A"/>
                </a:solidFill>
                <a:latin typeface="Palatino Linotype" panose="02040502050505030304" pitchFamily="18" charset="0"/>
                <a:cs typeface="Times New Roman"/>
              </a:rPr>
              <a:t>υρ. </a:t>
            </a:r>
            <a:r>
              <a:rPr lang="el-GR" sz="1200" b="1" spc="58" dirty="0">
                <a:solidFill>
                  <a:srgbClr val="002E7A"/>
                </a:solidFill>
                <a:latin typeface="Palatino Linotype" panose="02040502050505030304" pitchFamily="18" charset="0"/>
                <a:cs typeface="Times New Roman"/>
              </a:rPr>
              <a:t>Με </a:t>
            </a:r>
            <a:r>
              <a:rPr lang="el-GR" sz="1200" b="1" spc="51" dirty="0">
                <a:solidFill>
                  <a:srgbClr val="002E7A"/>
                </a:solidFill>
                <a:latin typeface="Palatino Linotype" panose="02040502050505030304" pitchFamily="18" charset="0"/>
                <a:cs typeface="Times New Roman"/>
              </a:rPr>
              <a:t>την </a:t>
            </a:r>
            <a:r>
              <a:rPr lang="el-GR" sz="1200" b="1" spc="-315" dirty="0">
                <a:solidFill>
                  <a:srgbClr val="002E7A"/>
                </a:solidFill>
                <a:latin typeface="Palatino Linotype" panose="02040502050505030304" pitchFamily="18" charset="0"/>
                <a:cs typeface="Times New Roman"/>
              </a:rPr>
              <a:t>Ήρα    </a:t>
            </a:r>
            <a:r>
              <a:rPr lang="el-GR" sz="1200" b="1" spc="51" dirty="0">
                <a:solidFill>
                  <a:srgbClr val="002E7A"/>
                </a:solidFill>
                <a:latin typeface="Palatino Linotype" panose="02040502050505030304" pitchFamily="18" charset="0"/>
                <a:cs typeface="Times New Roman"/>
              </a:rPr>
              <a:t>την </a:t>
            </a:r>
            <a:r>
              <a:rPr lang="el-GR" sz="1200" b="1" spc="86" dirty="0">
                <a:solidFill>
                  <a:srgbClr val="002E7A"/>
                </a:solidFill>
                <a:latin typeface="Palatino Linotype" panose="02040502050505030304" pitchFamily="18" charset="0"/>
                <a:cs typeface="Times New Roman"/>
              </a:rPr>
              <a:t>γη. </a:t>
            </a:r>
            <a:r>
              <a:rPr lang="el-GR" sz="1200" b="1" spc="82" dirty="0">
                <a:solidFill>
                  <a:srgbClr val="002E7A"/>
                </a:solidFill>
                <a:latin typeface="Palatino Linotype" panose="02040502050505030304" pitchFamily="18" charset="0"/>
                <a:cs typeface="Times New Roman"/>
              </a:rPr>
              <a:t>Αϊδωνέα  </a:t>
            </a:r>
            <a:r>
              <a:rPr lang="el-GR" sz="1200" b="1" spc="96" dirty="0">
                <a:solidFill>
                  <a:srgbClr val="002E7A"/>
                </a:solidFill>
                <a:latin typeface="Palatino Linotype" panose="02040502050505030304" pitchFamily="18" charset="0"/>
                <a:cs typeface="Times New Roman"/>
              </a:rPr>
              <a:t>ονομάζει </a:t>
            </a:r>
            <a:r>
              <a:rPr lang="el-GR" sz="1200" b="1" spc="58" dirty="0">
                <a:solidFill>
                  <a:srgbClr val="002E7A"/>
                </a:solidFill>
                <a:latin typeface="Palatino Linotype" panose="02040502050505030304" pitchFamily="18" charset="0"/>
                <a:cs typeface="Times New Roman"/>
              </a:rPr>
              <a:t>τον </a:t>
            </a:r>
            <a:r>
              <a:rPr lang="el-GR" sz="1200" b="1" spc="69" dirty="0">
                <a:solidFill>
                  <a:srgbClr val="002E7A"/>
                </a:solidFill>
                <a:latin typeface="Palatino Linotype" panose="02040502050505030304" pitchFamily="18" charset="0"/>
                <a:cs typeface="Times New Roman"/>
              </a:rPr>
              <a:t>αέρα </a:t>
            </a:r>
            <a:r>
              <a:rPr lang="el-GR" sz="1200" b="1" spc="51" dirty="0">
                <a:solidFill>
                  <a:srgbClr val="002E7A"/>
                </a:solidFill>
                <a:latin typeface="Palatino Linotype" panose="02040502050505030304" pitchFamily="18" charset="0"/>
                <a:cs typeface="Times New Roman"/>
              </a:rPr>
              <a:t>και </a:t>
            </a:r>
            <a:r>
              <a:rPr lang="el-GR" sz="1200" b="1" spc="55" dirty="0">
                <a:solidFill>
                  <a:srgbClr val="002E7A"/>
                </a:solidFill>
                <a:latin typeface="Palatino Linotype" panose="02040502050505030304" pitchFamily="18" charset="0"/>
                <a:cs typeface="Times New Roman"/>
              </a:rPr>
              <a:t>Νήστιν </a:t>
            </a:r>
            <a:r>
              <a:rPr lang="el-GR" sz="1200" b="1" spc="-315" dirty="0">
                <a:solidFill>
                  <a:srgbClr val="002E7A"/>
                </a:solidFill>
                <a:latin typeface="Palatino Linotype" panose="02040502050505030304" pitchFamily="18" charset="0"/>
                <a:cs typeface="Times New Roman"/>
              </a:rPr>
              <a:t>" </a:t>
            </a:r>
            <a:r>
              <a:rPr lang="el-GR" sz="1200" b="1" spc="38" dirty="0">
                <a:solidFill>
                  <a:srgbClr val="002E7A"/>
                </a:solidFill>
                <a:latin typeface="Palatino Linotype" panose="02040502050505030304" pitchFamily="18" charset="0"/>
                <a:cs typeface="Times New Roman"/>
              </a:rPr>
              <a:t>το</a:t>
            </a:r>
            <a:r>
              <a:rPr lang="el-GR" sz="1200" b="1" spc="-223" dirty="0">
                <a:solidFill>
                  <a:srgbClr val="002E7A"/>
                </a:solidFill>
                <a:latin typeface="Palatino Linotype" panose="02040502050505030304" pitchFamily="18" charset="0"/>
                <a:cs typeface="Times New Roman"/>
              </a:rPr>
              <a:t> </a:t>
            </a:r>
            <a:r>
              <a:rPr lang="el-GR" sz="1200" b="1" spc="58" dirty="0">
                <a:solidFill>
                  <a:srgbClr val="002E7A"/>
                </a:solidFill>
                <a:latin typeface="Palatino Linotype" panose="02040502050505030304" pitchFamily="18" charset="0"/>
                <a:cs typeface="Times New Roman"/>
              </a:rPr>
              <a:t>νερό".</a:t>
            </a:r>
            <a:r>
              <a:rPr lang="el-GR" sz="1200" dirty="0">
                <a:solidFill>
                  <a:prstClr val="black"/>
                </a:solidFill>
                <a:latin typeface="Palatino Linotype" panose="02040502050505030304" pitchFamily="18" charset="0"/>
                <a:cs typeface="Times New Roman"/>
              </a:rPr>
              <a:t> </a:t>
            </a:r>
            <a:r>
              <a:rPr lang="el-GR" sz="1200" b="1" spc="72" dirty="0">
                <a:solidFill>
                  <a:srgbClr val="002E7A"/>
                </a:solidFill>
                <a:latin typeface="Palatino Linotype" panose="02040502050505030304" pitchFamily="18" charset="0"/>
                <a:cs typeface="Times New Roman"/>
              </a:rPr>
              <a:t>«Αυτά </a:t>
            </a:r>
            <a:r>
              <a:rPr lang="el-GR" sz="1200" b="1" spc="24" dirty="0">
                <a:solidFill>
                  <a:srgbClr val="002E7A"/>
                </a:solidFill>
                <a:latin typeface="Palatino Linotype" panose="02040502050505030304" pitchFamily="18" charset="0"/>
                <a:cs typeface="Times New Roman"/>
              </a:rPr>
              <a:t>δε». </a:t>
            </a:r>
            <a:r>
              <a:rPr lang="el-GR" sz="1200" b="1" spc="62" dirty="0">
                <a:solidFill>
                  <a:srgbClr val="002E7A"/>
                </a:solidFill>
                <a:latin typeface="Palatino Linotype" panose="02040502050505030304" pitchFamily="18" charset="0"/>
                <a:cs typeface="Times New Roman"/>
              </a:rPr>
              <a:t>λέγει </a:t>
            </a:r>
            <a:r>
              <a:rPr lang="el-GR" sz="1200" b="1" spc="34" dirty="0">
                <a:solidFill>
                  <a:srgbClr val="002E7A"/>
                </a:solidFill>
                <a:latin typeface="Palatino Linotype" panose="02040502050505030304" pitchFamily="18" charset="0"/>
                <a:cs typeface="Times New Roman"/>
              </a:rPr>
              <a:t>«διαρκώς</a:t>
            </a:r>
            <a:r>
              <a:rPr lang="el-GR" sz="1200" b="1" spc="-164" dirty="0">
                <a:solidFill>
                  <a:srgbClr val="002E7A"/>
                </a:solidFill>
                <a:latin typeface="Palatino Linotype" panose="02040502050505030304" pitchFamily="18" charset="0"/>
                <a:cs typeface="Times New Roman"/>
              </a:rPr>
              <a:t> </a:t>
            </a:r>
            <a:r>
              <a:rPr lang="el-GR" sz="1200" b="1" spc="89" dirty="0">
                <a:solidFill>
                  <a:srgbClr val="002E7A"/>
                </a:solidFill>
                <a:latin typeface="Palatino Linotype" panose="02040502050505030304" pitchFamily="18" charset="0"/>
                <a:cs typeface="Times New Roman"/>
              </a:rPr>
              <a:t>αλλάζουν  </a:t>
            </a:r>
            <a:r>
              <a:rPr lang="el-GR" sz="1200" b="1" spc="51" dirty="0">
                <a:solidFill>
                  <a:srgbClr val="002E7A"/>
                </a:solidFill>
                <a:latin typeface="Palatino Linotype" panose="02040502050505030304" pitchFamily="18" charset="0"/>
                <a:cs typeface="Times New Roman"/>
              </a:rPr>
              <a:t>και </a:t>
            </a:r>
            <a:r>
              <a:rPr lang="el-GR" sz="1200" b="1" spc="-86" dirty="0">
                <a:solidFill>
                  <a:srgbClr val="002E7A"/>
                </a:solidFill>
                <a:latin typeface="Palatino Linotype" panose="02040502050505030304" pitchFamily="18" charset="0"/>
                <a:cs typeface="Arial"/>
              </a:rPr>
              <a:t>π</a:t>
            </a:r>
            <a:r>
              <a:rPr lang="el-GR" sz="1200" b="1" spc="-86" dirty="0">
                <a:solidFill>
                  <a:srgbClr val="002E7A"/>
                </a:solidFill>
                <a:latin typeface="Palatino Linotype" panose="02040502050505030304" pitchFamily="18" charset="0"/>
                <a:cs typeface="Times New Roman"/>
              </a:rPr>
              <a:t>οτέ </a:t>
            </a:r>
            <a:r>
              <a:rPr lang="el-GR" sz="1200" b="1" spc="72" dirty="0">
                <a:solidFill>
                  <a:srgbClr val="002E7A"/>
                </a:solidFill>
                <a:latin typeface="Palatino Linotype" panose="02040502050505030304" pitchFamily="18" charset="0"/>
                <a:cs typeface="Times New Roman"/>
              </a:rPr>
              <a:t>δεν </a:t>
            </a:r>
            <a:r>
              <a:rPr lang="el-GR" sz="1200" b="1" spc="-41" dirty="0">
                <a:solidFill>
                  <a:srgbClr val="002E7A"/>
                </a:solidFill>
                <a:latin typeface="Palatino Linotype" panose="02040502050505030304" pitchFamily="18" charset="0"/>
                <a:cs typeface="Arial"/>
              </a:rPr>
              <a:t>π</a:t>
            </a:r>
            <a:r>
              <a:rPr lang="el-GR" sz="1200" b="1" spc="-41" dirty="0">
                <a:solidFill>
                  <a:srgbClr val="002E7A"/>
                </a:solidFill>
                <a:latin typeface="Palatino Linotype" panose="02040502050505030304" pitchFamily="18" charset="0"/>
                <a:cs typeface="Times New Roman"/>
              </a:rPr>
              <a:t>αύει </a:t>
            </a:r>
            <a:r>
              <a:rPr lang="el-GR" sz="1200" b="1" spc="86" dirty="0">
                <a:solidFill>
                  <a:srgbClr val="002E7A"/>
                </a:solidFill>
                <a:latin typeface="Palatino Linotype" panose="02040502050505030304" pitchFamily="18" charset="0"/>
                <a:cs typeface="Times New Roman"/>
              </a:rPr>
              <a:t>η αλλαγή </a:t>
            </a:r>
            <a:r>
              <a:rPr lang="el-GR" sz="1200" b="1" spc="38" dirty="0">
                <a:solidFill>
                  <a:srgbClr val="002E7A"/>
                </a:solidFill>
                <a:latin typeface="Palatino Linotype" panose="02040502050505030304" pitchFamily="18" charset="0"/>
                <a:cs typeface="Times New Roman"/>
              </a:rPr>
              <a:t>αυτή».  </a:t>
            </a:r>
            <a:r>
              <a:rPr lang="el-GR" sz="1200" b="1" spc="55" dirty="0">
                <a:solidFill>
                  <a:srgbClr val="002E7A"/>
                </a:solidFill>
                <a:latin typeface="Palatino Linotype" panose="02040502050505030304" pitchFamily="18" charset="0"/>
                <a:cs typeface="Times New Roman"/>
              </a:rPr>
              <a:t>ωσάν </a:t>
            </a:r>
            <a:r>
              <a:rPr lang="el-GR" sz="1200" b="1" spc="86" dirty="0">
                <a:solidFill>
                  <a:srgbClr val="002E7A"/>
                </a:solidFill>
                <a:latin typeface="Palatino Linotype" panose="02040502050505030304" pitchFamily="18" charset="0"/>
                <a:cs typeface="Times New Roman"/>
              </a:rPr>
              <a:t>η </a:t>
            </a:r>
            <a:r>
              <a:rPr lang="el-GR" sz="1200" b="1" spc="3" dirty="0">
                <a:solidFill>
                  <a:srgbClr val="002E7A"/>
                </a:solidFill>
                <a:latin typeface="Palatino Linotype" panose="02040502050505030304" pitchFamily="18" charset="0"/>
                <a:cs typeface="Times New Roman"/>
              </a:rPr>
              <a:t>τακτο</a:t>
            </a:r>
            <a:r>
              <a:rPr lang="el-GR" sz="1200" b="1" spc="3" dirty="0">
                <a:solidFill>
                  <a:srgbClr val="002E7A"/>
                </a:solidFill>
                <a:latin typeface="Palatino Linotype" panose="02040502050505030304" pitchFamily="18" charset="0"/>
                <a:cs typeface="Arial"/>
              </a:rPr>
              <a:t>π</a:t>
            </a:r>
            <a:r>
              <a:rPr lang="el-GR" sz="1200" b="1" spc="3" dirty="0">
                <a:solidFill>
                  <a:srgbClr val="002E7A"/>
                </a:solidFill>
                <a:latin typeface="Palatino Linotype" panose="02040502050505030304" pitchFamily="18" charset="0"/>
                <a:cs typeface="Times New Roman"/>
              </a:rPr>
              <a:t>οίησις </a:t>
            </a:r>
            <a:r>
              <a:rPr lang="el-GR" sz="1200" b="1" spc="55" dirty="0">
                <a:solidFill>
                  <a:srgbClr val="002E7A"/>
                </a:solidFill>
                <a:latin typeface="Palatino Linotype" panose="02040502050505030304" pitchFamily="18" charset="0"/>
                <a:cs typeface="Times New Roman"/>
              </a:rPr>
              <a:t>αυτή </a:t>
            </a:r>
            <a:r>
              <a:rPr lang="el-GR" sz="1200" b="1" spc="106" dirty="0">
                <a:solidFill>
                  <a:srgbClr val="002E7A"/>
                </a:solidFill>
                <a:latin typeface="Palatino Linotype" panose="02040502050505030304" pitchFamily="18" charset="0"/>
                <a:cs typeface="Times New Roman"/>
              </a:rPr>
              <a:t>να </a:t>
            </a:r>
            <a:r>
              <a:rPr lang="el-GR" sz="1200" b="1" spc="65" dirty="0">
                <a:solidFill>
                  <a:srgbClr val="002E7A"/>
                </a:solidFill>
                <a:latin typeface="Palatino Linotype" panose="02040502050505030304" pitchFamily="18" charset="0"/>
                <a:cs typeface="Times New Roman"/>
              </a:rPr>
              <a:t>είναι  </a:t>
            </a:r>
            <a:r>
              <a:rPr lang="el-GR" sz="1200" b="1" spc="55" dirty="0">
                <a:solidFill>
                  <a:srgbClr val="002E7A"/>
                </a:solidFill>
                <a:latin typeface="Palatino Linotype" panose="02040502050505030304" pitchFamily="18" charset="0"/>
                <a:cs typeface="Times New Roman"/>
              </a:rPr>
              <a:t>αιώνια.</a:t>
            </a:r>
            <a:endParaRPr lang="el-GR" sz="1200" dirty="0">
              <a:solidFill>
                <a:prstClr val="black"/>
              </a:solidFill>
              <a:latin typeface="Palatino Linotype" panose="02040502050505030304" pitchFamily="18" charset="0"/>
              <a:cs typeface="Times New Roman"/>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1480290" y="6180070"/>
            <a:ext cx="6958956" cy="465448"/>
          </a:xfrm>
          <a:prstGeom prst="rect">
            <a:avLst/>
          </a:prstGeom>
        </p:spPr>
        <p:txBody>
          <a:bodyPr wrap="none">
            <a:spAutoFit/>
          </a:bodyPr>
          <a:lstStyle/>
          <a:p>
            <a:pPr algn="ctr">
              <a:lnSpc>
                <a:spcPct val="150000"/>
              </a:lnSpc>
              <a:spcAft>
                <a:spcPts val="1000"/>
              </a:spcAft>
            </a:pP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Απαρχή της αρχαίας Ελληνικής ιατροφιλοσοφικής σκέψης</a:t>
            </a:r>
            <a:endParaRPr lang="en-GB" sz="16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grpSp>
        <p:nvGrpSpPr>
          <p:cNvPr id="17" name="object 22">
            <a:extLst>
              <a:ext uri="{FF2B5EF4-FFF2-40B4-BE49-F238E27FC236}">
                <a16:creationId xmlns:a16="http://schemas.microsoft.com/office/drawing/2014/main" xmlns="" id="{3BD98FC4-1225-4C85-8BB6-C7AB00BBC4FB}"/>
              </a:ext>
            </a:extLst>
          </p:cNvPr>
          <p:cNvGrpSpPr/>
          <p:nvPr/>
        </p:nvGrpSpPr>
        <p:grpSpPr>
          <a:xfrm>
            <a:off x="35138" y="927126"/>
            <a:ext cx="3232890" cy="5055164"/>
            <a:chOff x="7886700" y="127000"/>
            <a:chExt cx="4216400" cy="5676900"/>
          </a:xfrm>
        </p:grpSpPr>
        <p:sp>
          <p:nvSpPr>
            <p:cNvPr id="18" name="object 23">
              <a:extLst>
                <a:ext uri="{FF2B5EF4-FFF2-40B4-BE49-F238E27FC236}">
                  <a16:creationId xmlns:a16="http://schemas.microsoft.com/office/drawing/2014/main" xmlns="" id="{F4805A46-55A1-4259-BE22-41D46843A3EE}"/>
                </a:ext>
              </a:extLst>
            </p:cNvPr>
            <p:cNvSpPr/>
            <p:nvPr/>
          </p:nvSpPr>
          <p:spPr>
            <a:xfrm>
              <a:off x="7886700" y="2971800"/>
              <a:ext cx="4216400" cy="2832100"/>
            </a:xfrm>
            <a:prstGeom prst="rect">
              <a:avLst/>
            </a:prstGeom>
            <a:blipFill>
              <a:blip r:embed="rId4"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9" name="object 24">
              <a:extLst>
                <a:ext uri="{FF2B5EF4-FFF2-40B4-BE49-F238E27FC236}">
                  <a16:creationId xmlns:a16="http://schemas.microsoft.com/office/drawing/2014/main" xmlns="" id="{9BF9EA91-D18E-40DF-83E9-7D251A3DFEF8}"/>
                </a:ext>
              </a:extLst>
            </p:cNvPr>
            <p:cNvSpPr/>
            <p:nvPr/>
          </p:nvSpPr>
          <p:spPr>
            <a:xfrm>
              <a:off x="8788400" y="127000"/>
              <a:ext cx="2324100" cy="3492500"/>
            </a:xfrm>
            <a:prstGeom prst="rect">
              <a:avLst/>
            </a:prstGeom>
            <a:blipFill>
              <a:blip r:embed="rId5" cstate="print"/>
              <a:stretch>
                <a:fillRect/>
              </a:stretch>
            </a:blipFill>
          </p:spPr>
          <p:txBody>
            <a:bodyPr wrap="square" lIns="0" tIns="0" rIns="0" bIns="0" rtlCol="0"/>
            <a:lstStyle/>
            <a:p>
              <a:pPr defTabSz="626638"/>
              <a:endParaRPr sz="1234">
                <a:solidFill>
                  <a:prstClr val="black"/>
                </a:solidFill>
                <a:latin typeface="Calibri"/>
              </a:endParaRPr>
            </a:p>
          </p:txBody>
        </p:sp>
      </p:grpSp>
      <p:grpSp>
        <p:nvGrpSpPr>
          <p:cNvPr id="15" name="Group 14">
            <a:extLst>
              <a:ext uri="{FF2B5EF4-FFF2-40B4-BE49-F238E27FC236}">
                <a16:creationId xmlns:a16="http://schemas.microsoft.com/office/drawing/2014/main" xmlns="" id="{8FC49FDD-326A-4308-A6BB-393E59C856FF}"/>
              </a:ext>
            </a:extLst>
          </p:cNvPr>
          <p:cNvGrpSpPr/>
          <p:nvPr/>
        </p:nvGrpSpPr>
        <p:grpSpPr>
          <a:xfrm>
            <a:off x="3379781" y="898247"/>
            <a:ext cx="5786431" cy="5061506"/>
            <a:chOff x="3377884" y="273416"/>
            <a:chExt cx="6230326" cy="5750115"/>
          </a:xfrm>
        </p:grpSpPr>
        <p:grpSp>
          <p:nvGrpSpPr>
            <p:cNvPr id="16" name="Group 15">
              <a:extLst>
                <a:ext uri="{FF2B5EF4-FFF2-40B4-BE49-F238E27FC236}">
                  <a16:creationId xmlns:a16="http://schemas.microsoft.com/office/drawing/2014/main" xmlns="" id="{B15AA20A-20AE-4D26-8816-81A252737D39}"/>
                </a:ext>
              </a:extLst>
            </p:cNvPr>
            <p:cNvGrpSpPr/>
            <p:nvPr/>
          </p:nvGrpSpPr>
          <p:grpSpPr>
            <a:xfrm>
              <a:off x="3626914" y="556627"/>
              <a:ext cx="5715869" cy="5174434"/>
              <a:chOff x="1892429" y="120139"/>
              <a:chExt cx="5715869" cy="5174434"/>
            </a:xfrm>
          </p:grpSpPr>
          <p:grpSp>
            <p:nvGrpSpPr>
              <p:cNvPr id="24" name="Group 23">
                <a:extLst>
                  <a:ext uri="{FF2B5EF4-FFF2-40B4-BE49-F238E27FC236}">
                    <a16:creationId xmlns:a16="http://schemas.microsoft.com/office/drawing/2014/main" xmlns="" id="{D60E706E-7889-4B67-AEE5-40402E5499B8}"/>
                  </a:ext>
                </a:extLst>
              </p:cNvPr>
              <p:cNvGrpSpPr/>
              <p:nvPr/>
            </p:nvGrpSpPr>
            <p:grpSpPr>
              <a:xfrm>
                <a:off x="1892429" y="762477"/>
                <a:ext cx="5595255" cy="4532096"/>
                <a:chOff x="2153450" y="1471606"/>
                <a:chExt cx="5595255" cy="4532096"/>
              </a:xfrm>
            </p:grpSpPr>
            <p:sp>
              <p:nvSpPr>
                <p:cNvPr id="40" name="TextBox 39">
                  <a:extLst>
                    <a:ext uri="{FF2B5EF4-FFF2-40B4-BE49-F238E27FC236}">
                      <a16:creationId xmlns:a16="http://schemas.microsoft.com/office/drawing/2014/main" xmlns="" id="{226FE5B2-5D83-4154-8214-54B1FFFA51F0}"/>
                    </a:ext>
                  </a:extLst>
                </p:cNvPr>
                <p:cNvSpPr txBox="1"/>
                <p:nvPr/>
              </p:nvSpPr>
              <p:spPr>
                <a:xfrm>
                  <a:off x="4047036" y="5665148"/>
                  <a:ext cx="153760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00FFFF"/>
                      </a:highlight>
                      <a:uLnTx/>
                      <a:uFillTx/>
                      <a:latin typeface="Palatino Linotype" panose="02040502050505030304" pitchFamily="18" charset="0"/>
                      <a:ea typeface="+mn-ea"/>
                      <a:cs typeface="+mn-cs"/>
                    </a:rPr>
                    <a:t>ΕΓΚΕΦΑΛΟΣ</a:t>
                  </a:r>
                  <a:endParaRPr kumimoji="0" lang="en-GB" sz="1600" b="1" i="0" u="none" strike="noStrike" kern="1200" cap="none" spc="0" normalizeH="0" baseline="0" noProof="0" dirty="0">
                    <a:ln>
                      <a:noFill/>
                    </a:ln>
                    <a:solidFill>
                      <a:srgbClr val="002060"/>
                    </a:solidFill>
                    <a:effectLst/>
                    <a:highlight>
                      <a:srgbClr val="00FFFF"/>
                    </a:highlight>
                    <a:uLnTx/>
                    <a:uFillTx/>
                    <a:latin typeface="Palatino Linotype" panose="02040502050505030304" pitchFamily="18" charset="0"/>
                    <a:ea typeface="+mn-ea"/>
                    <a:cs typeface="+mn-cs"/>
                  </a:endParaRPr>
                </a:p>
              </p:txBody>
            </p:sp>
            <p:sp>
              <p:nvSpPr>
                <p:cNvPr id="41" name="TextBox 40">
                  <a:extLst>
                    <a:ext uri="{FF2B5EF4-FFF2-40B4-BE49-F238E27FC236}">
                      <a16:creationId xmlns:a16="http://schemas.microsoft.com/office/drawing/2014/main" xmlns="" id="{0DA03A14-2762-4973-8F32-82448CFB1658}"/>
                    </a:ext>
                  </a:extLst>
                </p:cNvPr>
                <p:cNvSpPr txBox="1"/>
                <p:nvPr/>
              </p:nvSpPr>
              <p:spPr>
                <a:xfrm>
                  <a:off x="6459570" y="3951543"/>
                  <a:ext cx="12891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00FFFF"/>
                      </a:highlight>
                      <a:uLnTx/>
                      <a:uFillTx/>
                      <a:latin typeface="Palatino Linotype" panose="02040502050505030304" pitchFamily="18" charset="0"/>
                      <a:ea typeface="+mn-ea"/>
                      <a:cs typeface="+mn-cs"/>
                    </a:rPr>
                    <a:t>ΣΠΛΗΝΑΣ</a:t>
                  </a:r>
                  <a:endParaRPr kumimoji="0" lang="en-GB" sz="1600" b="1" i="0" u="none" strike="noStrike" kern="1200" cap="none" spc="0" normalizeH="0" baseline="0" noProof="0" dirty="0">
                    <a:ln>
                      <a:noFill/>
                    </a:ln>
                    <a:solidFill>
                      <a:srgbClr val="002060"/>
                    </a:solidFill>
                    <a:effectLst/>
                    <a:highlight>
                      <a:srgbClr val="00FFFF"/>
                    </a:highlight>
                    <a:uLnTx/>
                    <a:uFillTx/>
                    <a:latin typeface="Palatino Linotype" panose="02040502050505030304" pitchFamily="18" charset="0"/>
                    <a:ea typeface="+mn-ea"/>
                    <a:cs typeface="+mn-cs"/>
                  </a:endParaRPr>
                </a:p>
              </p:txBody>
            </p:sp>
            <p:sp>
              <p:nvSpPr>
                <p:cNvPr id="42" name="TextBox 41">
                  <a:extLst>
                    <a:ext uri="{FF2B5EF4-FFF2-40B4-BE49-F238E27FC236}">
                      <a16:creationId xmlns:a16="http://schemas.microsoft.com/office/drawing/2014/main" xmlns="" id="{CD28A46F-6C47-4439-8F4E-0147FC6383AB}"/>
                    </a:ext>
                  </a:extLst>
                </p:cNvPr>
                <p:cNvSpPr txBox="1"/>
                <p:nvPr/>
              </p:nvSpPr>
              <p:spPr>
                <a:xfrm>
                  <a:off x="4269627" y="1471606"/>
                  <a:ext cx="8098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00FFFF"/>
                      </a:highlight>
                      <a:uLnTx/>
                      <a:uFillTx/>
                      <a:latin typeface="Palatino Linotype" panose="02040502050505030304" pitchFamily="18" charset="0"/>
                      <a:ea typeface="+mn-ea"/>
                      <a:cs typeface="+mn-cs"/>
                    </a:rPr>
                    <a:t>ΗΠΑΡ</a:t>
                  </a:r>
                  <a:endParaRPr kumimoji="0" lang="en-GB" sz="1600" b="1" i="0" u="none" strike="noStrike" kern="1200" cap="none" spc="0" normalizeH="0" baseline="0" noProof="0" dirty="0">
                    <a:ln>
                      <a:noFill/>
                    </a:ln>
                    <a:solidFill>
                      <a:srgbClr val="002060"/>
                    </a:solidFill>
                    <a:effectLst/>
                    <a:highlight>
                      <a:srgbClr val="00FFFF"/>
                    </a:highlight>
                    <a:uLnTx/>
                    <a:uFillTx/>
                    <a:latin typeface="Palatino Linotype" panose="02040502050505030304" pitchFamily="18" charset="0"/>
                    <a:ea typeface="+mn-ea"/>
                    <a:cs typeface="+mn-cs"/>
                  </a:endParaRPr>
                </a:p>
              </p:txBody>
            </p:sp>
            <p:sp>
              <p:nvSpPr>
                <p:cNvPr id="43" name="TextBox 42">
                  <a:extLst>
                    <a:ext uri="{FF2B5EF4-FFF2-40B4-BE49-F238E27FC236}">
                      <a16:creationId xmlns:a16="http://schemas.microsoft.com/office/drawing/2014/main" xmlns="" id="{98C9571F-2A2B-4C4D-A753-266322E601D3}"/>
                    </a:ext>
                  </a:extLst>
                </p:cNvPr>
                <p:cNvSpPr txBox="1"/>
                <p:nvPr/>
              </p:nvSpPr>
              <p:spPr>
                <a:xfrm>
                  <a:off x="2153450" y="4026595"/>
                  <a:ext cx="101021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00FFFF"/>
                      </a:highlight>
                      <a:uLnTx/>
                      <a:uFillTx/>
                      <a:latin typeface="Palatino Linotype" panose="02040502050505030304" pitchFamily="18" charset="0"/>
                      <a:ea typeface="+mn-ea"/>
                      <a:cs typeface="+mn-cs"/>
                    </a:rPr>
                    <a:t>ΚΑΡΔΙΑ</a:t>
                  </a:r>
                  <a:endParaRPr kumimoji="0" lang="en-GB" sz="1600" b="1" i="0" u="none" strike="noStrike" kern="1200" cap="none" spc="0" normalizeH="0" baseline="0" noProof="0" dirty="0">
                    <a:ln>
                      <a:noFill/>
                    </a:ln>
                    <a:solidFill>
                      <a:srgbClr val="002060"/>
                    </a:solidFill>
                    <a:effectLst/>
                    <a:highlight>
                      <a:srgbClr val="00FFFF"/>
                    </a:highlight>
                    <a:uLnTx/>
                    <a:uFillTx/>
                    <a:latin typeface="Palatino Linotype" panose="02040502050505030304" pitchFamily="18" charset="0"/>
                    <a:ea typeface="+mn-ea"/>
                    <a:cs typeface="+mn-cs"/>
                  </a:endParaRPr>
                </a:p>
              </p:txBody>
            </p:sp>
          </p:grpSp>
          <p:grpSp>
            <p:nvGrpSpPr>
              <p:cNvPr id="25" name="Group 24">
                <a:extLst>
                  <a:ext uri="{FF2B5EF4-FFF2-40B4-BE49-F238E27FC236}">
                    <a16:creationId xmlns:a16="http://schemas.microsoft.com/office/drawing/2014/main" xmlns="" id="{98B9793E-0560-409E-B4A1-55903937FE5F}"/>
                  </a:ext>
                </a:extLst>
              </p:cNvPr>
              <p:cNvGrpSpPr/>
              <p:nvPr/>
            </p:nvGrpSpPr>
            <p:grpSpPr>
              <a:xfrm>
                <a:off x="1892429" y="1039694"/>
                <a:ext cx="4989408" cy="3576987"/>
                <a:chOff x="2153450" y="1748823"/>
                <a:chExt cx="4989408" cy="3576987"/>
              </a:xfrm>
            </p:grpSpPr>
            <p:sp>
              <p:nvSpPr>
                <p:cNvPr id="35" name="Rectangle 34">
                  <a:extLst>
                    <a:ext uri="{FF2B5EF4-FFF2-40B4-BE49-F238E27FC236}">
                      <a16:creationId xmlns:a16="http://schemas.microsoft.com/office/drawing/2014/main" xmlns="" id="{EC123CCF-7693-4993-94F9-68BA53C9688A}"/>
                    </a:ext>
                  </a:extLst>
                </p:cNvPr>
                <p:cNvSpPr/>
                <p:nvPr/>
              </p:nvSpPr>
              <p:spPr>
                <a:xfrm>
                  <a:off x="3596639" y="2376446"/>
                  <a:ext cx="2295277" cy="2105108"/>
                </a:xfrm>
                <a:prstGeom prst="rect">
                  <a:avLst/>
                </a:prstGeom>
                <a:solidFill>
                  <a:schemeClr val="bg1"/>
                </a:solidFill>
                <a:ln w="762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Corbel" panose="020B0503020204020204"/>
                    <a:ea typeface="+mn-ea"/>
                    <a:cs typeface="+mn-cs"/>
                  </a:endParaRPr>
                </a:p>
              </p:txBody>
            </p:sp>
            <p:sp>
              <p:nvSpPr>
                <p:cNvPr id="36" name="TextBox 35">
                  <a:extLst>
                    <a:ext uri="{FF2B5EF4-FFF2-40B4-BE49-F238E27FC236}">
                      <a16:creationId xmlns:a16="http://schemas.microsoft.com/office/drawing/2014/main" xmlns="" id="{FE66ECA2-B7A1-4491-AE40-F6737DDD08B0}"/>
                    </a:ext>
                  </a:extLst>
                </p:cNvPr>
                <p:cNvSpPr txBox="1"/>
                <p:nvPr/>
              </p:nvSpPr>
              <p:spPr>
                <a:xfrm>
                  <a:off x="6349051" y="1816593"/>
                  <a:ext cx="79380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solidFill>
                        <a:srgbClr val="002060"/>
                      </a:solidFill>
                      <a:effectLst/>
                      <a:highlight>
                        <a:srgbClr val="00FF00"/>
                      </a:highlight>
                      <a:uLnTx/>
                      <a:uFillTx/>
                      <a:latin typeface="Palatino Linotype" panose="02040502050505030304" pitchFamily="18" charset="0"/>
                      <a:ea typeface="+mn-ea"/>
                      <a:cs typeface="+mn-cs"/>
                    </a:rPr>
                    <a:t>ΞΗΡΟ</a:t>
                  </a:r>
                  <a:endParaRPr kumimoji="0" lang="en-GB" sz="1600" b="1" i="0" u="none" strike="noStrike" kern="0" cap="none" spc="0" normalizeH="0" baseline="0" noProof="0" dirty="0">
                    <a:ln>
                      <a:noFill/>
                    </a:ln>
                    <a:solidFill>
                      <a:srgbClr val="002060"/>
                    </a:solidFill>
                    <a:effectLst/>
                    <a:highlight>
                      <a:srgbClr val="00FF00"/>
                    </a:highlight>
                    <a:uLnTx/>
                    <a:uFillTx/>
                    <a:latin typeface="Palatino Linotype" panose="02040502050505030304" pitchFamily="18" charset="0"/>
                    <a:ea typeface="+mn-ea"/>
                    <a:cs typeface="+mn-cs"/>
                  </a:endParaRPr>
                </a:p>
              </p:txBody>
            </p:sp>
            <p:sp>
              <p:nvSpPr>
                <p:cNvPr id="37" name="TextBox 36">
                  <a:extLst>
                    <a:ext uri="{FF2B5EF4-FFF2-40B4-BE49-F238E27FC236}">
                      <a16:creationId xmlns:a16="http://schemas.microsoft.com/office/drawing/2014/main" xmlns="" id="{72653109-B3DE-4A49-A440-D92AB215679B}"/>
                    </a:ext>
                  </a:extLst>
                </p:cNvPr>
                <p:cNvSpPr txBox="1"/>
                <p:nvPr/>
              </p:nvSpPr>
              <p:spPr>
                <a:xfrm>
                  <a:off x="6073513" y="4985622"/>
                  <a:ext cx="9701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solidFill>
                        <a:srgbClr val="002060"/>
                      </a:solidFill>
                      <a:effectLst/>
                      <a:highlight>
                        <a:srgbClr val="00FF00"/>
                      </a:highlight>
                      <a:uLnTx/>
                      <a:uFillTx/>
                      <a:latin typeface="Palatino Linotype" panose="02040502050505030304" pitchFamily="18" charset="0"/>
                      <a:ea typeface="+mn-ea"/>
                      <a:cs typeface="+mn-cs"/>
                    </a:rPr>
                    <a:t>ΨΥΧΡΟ</a:t>
                  </a:r>
                  <a:endParaRPr kumimoji="0" lang="en-GB" sz="1600" b="1" i="0" u="none" strike="noStrike" kern="0" cap="none" spc="0" normalizeH="0" baseline="0" noProof="0" dirty="0">
                    <a:ln>
                      <a:noFill/>
                    </a:ln>
                    <a:solidFill>
                      <a:srgbClr val="002060"/>
                    </a:solidFill>
                    <a:effectLst/>
                    <a:highlight>
                      <a:srgbClr val="00FF00"/>
                    </a:highlight>
                    <a:uLnTx/>
                    <a:uFillTx/>
                    <a:latin typeface="Palatino Linotype" panose="02040502050505030304" pitchFamily="18" charset="0"/>
                    <a:ea typeface="+mn-ea"/>
                    <a:cs typeface="+mn-cs"/>
                  </a:endParaRPr>
                </a:p>
              </p:txBody>
            </p:sp>
            <p:sp>
              <p:nvSpPr>
                <p:cNvPr id="38" name="TextBox 37">
                  <a:extLst>
                    <a:ext uri="{FF2B5EF4-FFF2-40B4-BE49-F238E27FC236}">
                      <a16:creationId xmlns:a16="http://schemas.microsoft.com/office/drawing/2014/main" xmlns="" id="{A05CCD19-E80F-4E0C-95D3-2C79A59398E0}"/>
                    </a:ext>
                  </a:extLst>
                </p:cNvPr>
                <p:cNvSpPr txBox="1"/>
                <p:nvPr/>
              </p:nvSpPr>
              <p:spPr>
                <a:xfrm>
                  <a:off x="2238532" y="4987256"/>
                  <a:ext cx="7601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solidFill>
                        <a:srgbClr val="002060"/>
                      </a:solidFill>
                      <a:effectLst/>
                      <a:highlight>
                        <a:srgbClr val="00FF00"/>
                      </a:highlight>
                      <a:uLnTx/>
                      <a:uFillTx/>
                      <a:latin typeface="Palatino Linotype" panose="02040502050505030304" pitchFamily="18" charset="0"/>
                      <a:ea typeface="+mn-ea"/>
                      <a:cs typeface="+mn-cs"/>
                    </a:rPr>
                    <a:t>ΥΓΡΟ</a:t>
                  </a:r>
                  <a:endParaRPr kumimoji="0" lang="en-GB" sz="1600" b="1" i="0" u="none" strike="noStrike" kern="0" cap="none" spc="0" normalizeH="0" baseline="0" noProof="0" dirty="0">
                    <a:ln>
                      <a:noFill/>
                    </a:ln>
                    <a:solidFill>
                      <a:srgbClr val="002060"/>
                    </a:solidFill>
                    <a:effectLst/>
                    <a:highlight>
                      <a:srgbClr val="00FF00"/>
                    </a:highlight>
                    <a:uLnTx/>
                    <a:uFillTx/>
                    <a:latin typeface="Palatino Linotype" panose="02040502050505030304" pitchFamily="18" charset="0"/>
                    <a:ea typeface="+mn-ea"/>
                    <a:cs typeface="+mn-cs"/>
                  </a:endParaRPr>
                </a:p>
              </p:txBody>
            </p:sp>
            <p:sp>
              <p:nvSpPr>
                <p:cNvPr id="39" name="TextBox 38">
                  <a:extLst>
                    <a:ext uri="{FF2B5EF4-FFF2-40B4-BE49-F238E27FC236}">
                      <a16:creationId xmlns:a16="http://schemas.microsoft.com/office/drawing/2014/main" xmlns="" id="{4A69A0AB-8425-487C-B90A-FD3EE31AF2AB}"/>
                    </a:ext>
                  </a:extLst>
                </p:cNvPr>
                <p:cNvSpPr txBox="1"/>
                <p:nvPr/>
              </p:nvSpPr>
              <p:spPr>
                <a:xfrm>
                  <a:off x="2153450" y="1748823"/>
                  <a:ext cx="98296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0" cap="none" spc="0" normalizeH="0" baseline="0" noProof="0" dirty="0">
                      <a:ln>
                        <a:noFill/>
                      </a:ln>
                      <a:solidFill>
                        <a:srgbClr val="002060"/>
                      </a:solidFill>
                      <a:effectLst/>
                      <a:highlight>
                        <a:srgbClr val="00FF00"/>
                      </a:highlight>
                      <a:uLnTx/>
                      <a:uFillTx/>
                      <a:latin typeface="Palatino Linotype" panose="02040502050505030304" pitchFamily="18" charset="0"/>
                      <a:ea typeface="+mn-ea"/>
                      <a:cs typeface="+mn-cs"/>
                    </a:rPr>
                    <a:t>ΘΕΡΜΟ</a:t>
                  </a:r>
                  <a:endParaRPr kumimoji="0" lang="en-GB" sz="1600" b="1" i="0" u="none" strike="noStrike" kern="0" cap="none" spc="0" normalizeH="0" baseline="0" noProof="0" dirty="0">
                    <a:ln>
                      <a:noFill/>
                    </a:ln>
                    <a:solidFill>
                      <a:srgbClr val="002060"/>
                    </a:solidFill>
                    <a:effectLst/>
                    <a:highlight>
                      <a:srgbClr val="00FF00"/>
                    </a:highlight>
                    <a:uLnTx/>
                    <a:uFillTx/>
                    <a:latin typeface="Palatino Linotype" panose="02040502050505030304" pitchFamily="18" charset="0"/>
                    <a:ea typeface="+mn-ea"/>
                    <a:cs typeface="+mn-cs"/>
                  </a:endParaRPr>
                </a:p>
              </p:txBody>
            </p:sp>
          </p:grpSp>
          <p:sp>
            <p:nvSpPr>
              <p:cNvPr id="26" name="Rectangle 25">
                <a:extLst>
                  <a:ext uri="{FF2B5EF4-FFF2-40B4-BE49-F238E27FC236}">
                    <a16:creationId xmlns:a16="http://schemas.microsoft.com/office/drawing/2014/main" xmlns="" id="{C2E0B22F-3715-460C-BEA1-70EE95B65700}"/>
                  </a:ext>
                </a:extLst>
              </p:cNvPr>
              <p:cNvSpPr/>
              <p:nvPr/>
            </p:nvSpPr>
            <p:spPr>
              <a:xfrm rot="2522122">
                <a:off x="3422473" y="1705117"/>
                <a:ext cx="2082929" cy="2078583"/>
              </a:xfrm>
              <a:prstGeom prst="rect">
                <a:avLst/>
              </a:prstGeom>
              <a:solidFill>
                <a:schemeClr val="bg1"/>
              </a:solidFill>
              <a:ln w="762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Corbel" panose="020B0503020204020204"/>
                  <a:ea typeface="+mn-ea"/>
                  <a:cs typeface="+mn-cs"/>
                </a:endParaRPr>
              </a:p>
            </p:txBody>
          </p:sp>
          <p:sp>
            <p:nvSpPr>
              <p:cNvPr id="27" name="TextBox 26">
                <a:extLst>
                  <a:ext uri="{FF2B5EF4-FFF2-40B4-BE49-F238E27FC236}">
                    <a16:creationId xmlns:a16="http://schemas.microsoft.com/office/drawing/2014/main" xmlns="" id="{699FDEAA-1E9F-4618-B93A-0CB0189A8160}"/>
                  </a:ext>
                </a:extLst>
              </p:cNvPr>
              <p:cNvSpPr txBox="1"/>
              <p:nvPr/>
            </p:nvSpPr>
            <p:spPr>
              <a:xfrm>
                <a:off x="1976588" y="2649374"/>
                <a:ext cx="64152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ΑΗΡ</a:t>
                </a:r>
                <a:endParaRPr kumimoji="0" lang="en-GB" sz="16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endParaRPr>
              </a:p>
            </p:txBody>
          </p:sp>
          <p:sp>
            <p:nvSpPr>
              <p:cNvPr id="28" name="TextBox 27">
                <a:extLst>
                  <a:ext uri="{FF2B5EF4-FFF2-40B4-BE49-F238E27FC236}">
                    <a16:creationId xmlns:a16="http://schemas.microsoft.com/office/drawing/2014/main" xmlns="" id="{2CF4FEAA-2711-4936-9F7E-0FED18293299}"/>
                  </a:ext>
                </a:extLst>
              </p:cNvPr>
              <p:cNvSpPr txBox="1"/>
              <p:nvPr/>
            </p:nvSpPr>
            <p:spPr>
              <a:xfrm>
                <a:off x="6579510" y="2480097"/>
                <a:ext cx="47481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ΓΗ</a:t>
                </a:r>
                <a:endParaRPr kumimoji="0" lang="en-GB" sz="16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endParaRPr>
              </a:p>
            </p:txBody>
          </p:sp>
          <p:sp>
            <p:nvSpPr>
              <p:cNvPr id="29" name="TextBox 28">
                <a:extLst>
                  <a:ext uri="{FF2B5EF4-FFF2-40B4-BE49-F238E27FC236}">
                    <a16:creationId xmlns:a16="http://schemas.microsoft.com/office/drawing/2014/main" xmlns="" id="{C850414A-61FE-46F4-A76C-CFEA0B577942}"/>
                  </a:ext>
                </a:extLst>
              </p:cNvPr>
              <p:cNvSpPr txBox="1"/>
              <p:nvPr/>
            </p:nvSpPr>
            <p:spPr>
              <a:xfrm>
                <a:off x="4094367" y="120139"/>
                <a:ext cx="6383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ΠΥΡ</a:t>
                </a:r>
                <a:endParaRPr kumimoji="0" lang="en-GB" sz="16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endParaRPr>
              </a:p>
            </p:txBody>
          </p:sp>
          <p:sp>
            <p:nvSpPr>
              <p:cNvPr id="30" name="TextBox 29">
                <a:extLst>
                  <a:ext uri="{FF2B5EF4-FFF2-40B4-BE49-F238E27FC236}">
                    <a16:creationId xmlns:a16="http://schemas.microsoft.com/office/drawing/2014/main" xmlns="" id="{9A9A22B1-F025-4EE7-B662-F3A921D7F549}"/>
                  </a:ext>
                </a:extLst>
              </p:cNvPr>
              <p:cNvSpPr txBox="1"/>
              <p:nvPr/>
            </p:nvSpPr>
            <p:spPr>
              <a:xfrm>
                <a:off x="4165928" y="4312162"/>
                <a:ext cx="7777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rPr>
                  <a:t>ΥΔΩΡ</a:t>
                </a:r>
                <a:endParaRPr kumimoji="0" lang="en-GB" sz="1600" b="1" i="0" u="none" strike="noStrike" kern="1200" cap="none" spc="0" normalizeH="0" baseline="0" noProof="0" dirty="0">
                  <a:ln>
                    <a:noFill/>
                  </a:ln>
                  <a:solidFill>
                    <a:srgbClr val="002060"/>
                  </a:solidFill>
                  <a:effectLst/>
                  <a:highlight>
                    <a:srgbClr val="FFFF00"/>
                  </a:highlight>
                  <a:uLnTx/>
                  <a:uFillTx/>
                  <a:latin typeface="Palatino Linotype" panose="02040502050505030304" pitchFamily="18" charset="0"/>
                  <a:ea typeface="+mn-ea"/>
                  <a:cs typeface="+mn-cs"/>
                </a:endParaRPr>
              </a:p>
            </p:txBody>
          </p:sp>
          <p:sp>
            <p:nvSpPr>
              <p:cNvPr id="31" name="TextBox 30">
                <a:extLst>
                  <a:ext uri="{FF2B5EF4-FFF2-40B4-BE49-F238E27FC236}">
                    <a16:creationId xmlns:a16="http://schemas.microsoft.com/office/drawing/2014/main" xmlns="" id="{61C704A6-C9E3-4D5F-862C-B393AFAAD1E2}"/>
                  </a:ext>
                </a:extLst>
              </p:cNvPr>
              <p:cNvSpPr txBox="1"/>
              <p:nvPr/>
            </p:nvSpPr>
            <p:spPr>
              <a:xfrm>
                <a:off x="5910397" y="2903860"/>
                <a:ext cx="16979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FF0000"/>
                    </a:highlight>
                    <a:uLnTx/>
                    <a:uFillTx/>
                    <a:latin typeface="Palatino Linotype" panose="02040502050505030304" pitchFamily="18" charset="0"/>
                    <a:ea typeface="+mn-ea"/>
                    <a:cs typeface="+mn-cs"/>
                  </a:rPr>
                  <a:t>ΜΑΥΡΗ ΧΟΛΗ</a:t>
                </a:r>
                <a:endParaRPr kumimoji="0" lang="en-GB" sz="1600" b="1" i="0" u="none" strike="noStrike" kern="1200" cap="none" spc="0" normalizeH="0" baseline="0" noProof="0" dirty="0">
                  <a:ln>
                    <a:noFill/>
                  </a:ln>
                  <a:solidFill>
                    <a:srgbClr val="002060"/>
                  </a:solidFill>
                  <a:effectLst/>
                  <a:highlight>
                    <a:srgbClr val="FF0000"/>
                  </a:highlight>
                  <a:uLnTx/>
                  <a:uFillTx/>
                  <a:latin typeface="Palatino Linotype" panose="02040502050505030304" pitchFamily="18" charset="0"/>
                  <a:ea typeface="+mn-ea"/>
                  <a:cs typeface="+mn-cs"/>
                </a:endParaRPr>
              </a:p>
            </p:txBody>
          </p:sp>
          <p:sp>
            <p:nvSpPr>
              <p:cNvPr id="32" name="TextBox 31">
                <a:extLst>
                  <a:ext uri="{FF2B5EF4-FFF2-40B4-BE49-F238E27FC236}">
                    <a16:creationId xmlns:a16="http://schemas.microsoft.com/office/drawing/2014/main" xmlns="" id="{AE44005F-3630-4369-9BC6-7DAD792CFF75}"/>
                  </a:ext>
                </a:extLst>
              </p:cNvPr>
              <p:cNvSpPr txBox="1"/>
              <p:nvPr/>
            </p:nvSpPr>
            <p:spPr>
              <a:xfrm>
                <a:off x="3979177" y="4640537"/>
                <a:ext cx="11512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FF0000"/>
                    </a:highlight>
                    <a:uLnTx/>
                    <a:uFillTx/>
                    <a:latin typeface="Palatino Linotype" panose="02040502050505030304" pitchFamily="18" charset="0"/>
                    <a:ea typeface="+mn-ea"/>
                    <a:cs typeface="+mn-cs"/>
                  </a:rPr>
                  <a:t>ΦΛΕΓΜΑ</a:t>
                </a:r>
                <a:endParaRPr kumimoji="0" lang="en-GB" sz="1600" b="1" i="0" u="none" strike="noStrike" kern="1200" cap="none" spc="0" normalizeH="0" baseline="0" noProof="0" dirty="0">
                  <a:ln>
                    <a:noFill/>
                  </a:ln>
                  <a:solidFill>
                    <a:srgbClr val="002060"/>
                  </a:solidFill>
                  <a:effectLst/>
                  <a:highlight>
                    <a:srgbClr val="FF0000"/>
                  </a:highlight>
                  <a:uLnTx/>
                  <a:uFillTx/>
                  <a:latin typeface="Palatino Linotype" panose="02040502050505030304" pitchFamily="18" charset="0"/>
                  <a:ea typeface="+mn-ea"/>
                  <a:cs typeface="+mn-cs"/>
                </a:endParaRPr>
              </a:p>
            </p:txBody>
          </p:sp>
          <p:sp>
            <p:nvSpPr>
              <p:cNvPr id="33" name="TextBox 32">
                <a:extLst>
                  <a:ext uri="{FF2B5EF4-FFF2-40B4-BE49-F238E27FC236}">
                    <a16:creationId xmlns:a16="http://schemas.microsoft.com/office/drawing/2014/main" xmlns="" id="{9853C75A-3EF5-4B55-9AB9-69036AAB7B36}"/>
                  </a:ext>
                </a:extLst>
              </p:cNvPr>
              <p:cNvSpPr txBox="1"/>
              <p:nvPr/>
            </p:nvSpPr>
            <p:spPr>
              <a:xfrm>
                <a:off x="3655371" y="436209"/>
                <a:ext cx="179889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FF0000"/>
                    </a:highlight>
                    <a:uLnTx/>
                    <a:uFillTx/>
                    <a:latin typeface="Palatino Linotype" panose="02040502050505030304" pitchFamily="18" charset="0"/>
                    <a:ea typeface="+mn-ea"/>
                    <a:cs typeface="+mn-cs"/>
                  </a:rPr>
                  <a:t>ΚΙΤΡΙΝΗ ΧΟΛΗ</a:t>
                </a:r>
                <a:endParaRPr kumimoji="0" lang="en-GB" sz="1600" b="1" i="0" u="none" strike="noStrike" kern="1200" cap="none" spc="0" normalizeH="0" baseline="0" noProof="0" dirty="0">
                  <a:ln>
                    <a:noFill/>
                  </a:ln>
                  <a:solidFill>
                    <a:srgbClr val="002060"/>
                  </a:solidFill>
                  <a:effectLst/>
                  <a:highlight>
                    <a:srgbClr val="FF0000"/>
                  </a:highlight>
                  <a:uLnTx/>
                  <a:uFillTx/>
                  <a:latin typeface="Palatino Linotype" panose="02040502050505030304" pitchFamily="18" charset="0"/>
                  <a:ea typeface="+mn-ea"/>
                  <a:cs typeface="+mn-cs"/>
                </a:endParaRPr>
              </a:p>
            </p:txBody>
          </p:sp>
          <p:sp>
            <p:nvSpPr>
              <p:cNvPr id="34" name="TextBox 33">
                <a:extLst>
                  <a:ext uri="{FF2B5EF4-FFF2-40B4-BE49-F238E27FC236}">
                    <a16:creationId xmlns:a16="http://schemas.microsoft.com/office/drawing/2014/main" xmlns="" id="{63CB6512-704E-4402-A9C7-8D3561AC1713}"/>
                  </a:ext>
                </a:extLst>
              </p:cNvPr>
              <p:cNvSpPr txBox="1"/>
              <p:nvPr/>
            </p:nvSpPr>
            <p:spPr>
              <a:xfrm>
                <a:off x="1902048" y="2987928"/>
                <a:ext cx="7906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002060"/>
                    </a:solidFill>
                    <a:effectLst/>
                    <a:highlight>
                      <a:srgbClr val="FF0000"/>
                    </a:highlight>
                    <a:uLnTx/>
                    <a:uFillTx/>
                    <a:latin typeface="Palatino Linotype" panose="02040502050505030304" pitchFamily="18" charset="0"/>
                    <a:ea typeface="+mn-ea"/>
                    <a:cs typeface="+mn-cs"/>
                  </a:rPr>
                  <a:t>ΑΙΜΑ</a:t>
                </a:r>
                <a:endParaRPr kumimoji="0" lang="en-GB" sz="1600" b="1" i="0" u="none" strike="noStrike" kern="1200" cap="none" spc="0" normalizeH="0" baseline="0" noProof="0" dirty="0">
                  <a:ln>
                    <a:noFill/>
                  </a:ln>
                  <a:solidFill>
                    <a:srgbClr val="002060"/>
                  </a:solidFill>
                  <a:effectLst/>
                  <a:highlight>
                    <a:srgbClr val="FF0000"/>
                  </a:highlight>
                  <a:uLnTx/>
                  <a:uFillTx/>
                  <a:latin typeface="Palatino Linotype" panose="02040502050505030304" pitchFamily="18" charset="0"/>
                  <a:ea typeface="+mn-ea"/>
                  <a:cs typeface="+mn-cs"/>
                </a:endParaRPr>
              </a:p>
            </p:txBody>
          </p:sp>
        </p:grpSp>
        <p:sp>
          <p:nvSpPr>
            <p:cNvPr id="20" name="TextBox 19">
              <a:extLst>
                <a:ext uri="{FF2B5EF4-FFF2-40B4-BE49-F238E27FC236}">
                  <a16:creationId xmlns:a16="http://schemas.microsoft.com/office/drawing/2014/main" xmlns="" id="{5A24FEB0-F2CB-4BAF-B6D6-84D16D3B15EE}"/>
                </a:ext>
              </a:extLst>
            </p:cNvPr>
            <p:cNvSpPr txBox="1"/>
            <p:nvPr/>
          </p:nvSpPr>
          <p:spPr>
            <a:xfrm>
              <a:off x="5606260" y="5684977"/>
              <a:ext cx="13660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FF00"/>
                  </a:solidFill>
                  <a:effectLst/>
                  <a:highlight>
                    <a:srgbClr val="000080"/>
                  </a:highlight>
                  <a:uLnTx/>
                  <a:uFillTx/>
                  <a:latin typeface="Palatino Linotype" panose="02040502050505030304" pitchFamily="18" charset="0"/>
                  <a:ea typeface="+mn-ea"/>
                  <a:cs typeface="+mn-cs"/>
                </a:rPr>
                <a:t>ΧΕΙΜΩΝΑΣ</a:t>
              </a:r>
              <a:endParaRPr kumimoji="0" lang="en-GB" sz="1600" b="1" i="0" u="none" strike="noStrike" kern="1200" cap="none" spc="0" normalizeH="0" baseline="0" noProof="0" dirty="0">
                <a:ln>
                  <a:noFill/>
                </a:ln>
                <a:solidFill>
                  <a:srgbClr val="FFFF00"/>
                </a:solidFill>
                <a:effectLst/>
                <a:highlight>
                  <a:srgbClr val="000080"/>
                </a:highlight>
                <a:uLnTx/>
                <a:uFillTx/>
                <a:latin typeface="Palatino Linotype" panose="02040502050505030304" pitchFamily="18" charset="0"/>
                <a:ea typeface="+mn-ea"/>
                <a:cs typeface="+mn-cs"/>
              </a:endParaRPr>
            </a:p>
          </p:txBody>
        </p:sp>
        <p:sp>
          <p:nvSpPr>
            <p:cNvPr id="21" name="TextBox 20">
              <a:extLst>
                <a:ext uri="{FF2B5EF4-FFF2-40B4-BE49-F238E27FC236}">
                  <a16:creationId xmlns:a16="http://schemas.microsoft.com/office/drawing/2014/main" xmlns="" id="{7516A1F8-B243-42D5-8018-0D5CB8D32C45}"/>
                </a:ext>
              </a:extLst>
            </p:cNvPr>
            <p:cNvSpPr txBox="1"/>
            <p:nvPr/>
          </p:nvSpPr>
          <p:spPr>
            <a:xfrm>
              <a:off x="9177323" y="2641442"/>
              <a:ext cx="430887" cy="1515800"/>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FF00"/>
                  </a:solidFill>
                  <a:effectLst/>
                  <a:highlight>
                    <a:srgbClr val="000080"/>
                  </a:highlight>
                  <a:uLnTx/>
                  <a:uFillTx/>
                  <a:latin typeface="Palatino Linotype" panose="02040502050505030304" pitchFamily="18" charset="0"/>
                  <a:ea typeface="+mn-ea"/>
                  <a:cs typeface="+mn-cs"/>
                </a:rPr>
                <a:t>ΦΘΙΝΟΠΩΡΟ</a:t>
              </a:r>
              <a:endParaRPr kumimoji="0" lang="en-GB" sz="1600" b="1" i="0" u="none" strike="noStrike" kern="1200" cap="none" spc="0" normalizeH="0" baseline="0" noProof="0" dirty="0">
                <a:ln>
                  <a:noFill/>
                </a:ln>
                <a:solidFill>
                  <a:srgbClr val="FFFF00"/>
                </a:solidFill>
                <a:effectLst/>
                <a:highlight>
                  <a:srgbClr val="000080"/>
                </a:highlight>
                <a:uLnTx/>
                <a:uFillTx/>
                <a:latin typeface="Palatino Linotype" panose="02040502050505030304" pitchFamily="18" charset="0"/>
                <a:ea typeface="+mn-ea"/>
                <a:cs typeface="+mn-cs"/>
              </a:endParaRPr>
            </a:p>
          </p:txBody>
        </p:sp>
        <p:sp>
          <p:nvSpPr>
            <p:cNvPr id="22" name="TextBox 21">
              <a:extLst>
                <a:ext uri="{FF2B5EF4-FFF2-40B4-BE49-F238E27FC236}">
                  <a16:creationId xmlns:a16="http://schemas.microsoft.com/office/drawing/2014/main" xmlns="" id="{64FA512F-F132-4466-86AD-330EFE678FBD}"/>
                </a:ext>
              </a:extLst>
            </p:cNvPr>
            <p:cNvSpPr txBox="1"/>
            <p:nvPr/>
          </p:nvSpPr>
          <p:spPr>
            <a:xfrm>
              <a:off x="3377884" y="3063949"/>
              <a:ext cx="430887" cy="988412"/>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FF00"/>
                  </a:solidFill>
                  <a:effectLst/>
                  <a:highlight>
                    <a:srgbClr val="000080"/>
                  </a:highlight>
                  <a:uLnTx/>
                  <a:uFillTx/>
                  <a:latin typeface="Palatino Linotype" panose="02040502050505030304" pitchFamily="18" charset="0"/>
                  <a:ea typeface="+mn-ea"/>
                  <a:cs typeface="+mn-cs"/>
                </a:rPr>
                <a:t>ΑΝΟΙΞΗ</a:t>
              </a:r>
              <a:endParaRPr kumimoji="0" lang="en-GB" sz="1600" b="1" i="0" u="none" strike="noStrike" kern="1200" cap="none" spc="0" normalizeH="0" baseline="0" noProof="0" dirty="0">
                <a:ln>
                  <a:noFill/>
                </a:ln>
                <a:solidFill>
                  <a:srgbClr val="FFFF00"/>
                </a:solidFill>
                <a:effectLst/>
                <a:highlight>
                  <a:srgbClr val="000080"/>
                </a:highlight>
                <a:uLnTx/>
                <a:uFillTx/>
                <a:latin typeface="Palatino Linotype" panose="02040502050505030304" pitchFamily="18" charset="0"/>
                <a:ea typeface="+mn-ea"/>
                <a:cs typeface="+mn-cs"/>
              </a:endParaRPr>
            </a:p>
          </p:txBody>
        </p:sp>
        <p:sp>
          <p:nvSpPr>
            <p:cNvPr id="23" name="TextBox 22">
              <a:extLst>
                <a:ext uri="{FF2B5EF4-FFF2-40B4-BE49-F238E27FC236}">
                  <a16:creationId xmlns:a16="http://schemas.microsoft.com/office/drawing/2014/main" xmlns="" id="{4219FA6F-7BD6-4331-8119-955B60986167}"/>
                </a:ext>
              </a:extLst>
            </p:cNvPr>
            <p:cNvSpPr txBox="1"/>
            <p:nvPr/>
          </p:nvSpPr>
          <p:spPr>
            <a:xfrm>
              <a:off x="5478513" y="273416"/>
              <a:ext cx="14398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srgbClr val="FFFF00"/>
                  </a:solidFill>
                  <a:effectLst/>
                  <a:highlight>
                    <a:srgbClr val="000080"/>
                  </a:highlight>
                  <a:uLnTx/>
                  <a:uFillTx/>
                  <a:latin typeface="Palatino Linotype" panose="02040502050505030304" pitchFamily="18" charset="0"/>
                  <a:ea typeface="+mn-ea"/>
                  <a:cs typeface="+mn-cs"/>
                </a:rPr>
                <a:t>ΚΑΛΟΚΑΙΡΙ</a:t>
              </a:r>
              <a:endParaRPr kumimoji="0" lang="en-GB" sz="1600" b="1" i="0" u="none" strike="noStrike" kern="1200" cap="none" spc="0" normalizeH="0" baseline="0" noProof="0" dirty="0">
                <a:ln>
                  <a:noFill/>
                </a:ln>
                <a:solidFill>
                  <a:srgbClr val="FFFF00"/>
                </a:solidFill>
                <a:effectLst/>
                <a:highlight>
                  <a:srgbClr val="000080"/>
                </a:highlight>
                <a:uLnTx/>
                <a:uFillTx/>
                <a:latin typeface="Palatino Linotype" panose="02040502050505030304" pitchFamily="18" charset="0"/>
                <a:ea typeface="+mn-ea"/>
                <a:cs typeface="+mn-cs"/>
              </a:endParaRPr>
            </a:p>
          </p:txBody>
        </p:sp>
      </p:grpSp>
    </p:spTree>
    <p:extLst>
      <p:ext uri="{BB962C8B-B14F-4D97-AF65-F5344CB8AC3E}">
        <p14:creationId xmlns:p14="http://schemas.microsoft.com/office/powerpoint/2010/main" xmlns="" val="3014899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4" name="object 19">
            <a:extLst>
              <a:ext uri="{FF2B5EF4-FFF2-40B4-BE49-F238E27FC236}">
                <a16:creationId xmlns:a16="http://schemas.microsoft.com/office/drawing/2014/main" xmlns="" id="{6D6AECC8-D1B8-4F20-B107-AE18FBCB7BB1}"/>
              </a:ext>
            </a:extLst>
          </p:cNvPr>
          <p:cNvSpPr/>
          <p:nvPr/>
        </p:nvSpPr>
        <p:spPr>
          <a:xfrm>
            <a:off x="6547636" y="802909"/>
            <a:ext cx="2582375" cy="1110906"/>
          </a:xfrm>
          <a:prstGeom prst="rect">
            <a:avLst/>
          </a:prstGeom>
          <a:blipFill>
            <a:blip r:embed="rId4"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7" name="object 20">
            <a:extLst>
              <a:ext uri="{FF2B5EF4-FFF2-40B4-BE49-F238E27FC236}">
                <a16:creationId xmlns:a16="http://schemas.microsoft.com/office/drawing/2014/main" xmlns="" id="{9AB9CDA6-2A0D-40F1-A356-60DB3C4A8FB6}"/>
              </a:ext>
            </a:extLst>
          </p:cNvPr>
          <p:cNvSpPr/>
          <p:nvPr/>
        </p:nvSpPr>
        <p:spPr>
          <a:xfrm>
            <a:off x="0" y="783008"/>
            <a:ext cx="3057525" cy="1130807"/>
          </a:xfrm>
          <a:prstGeom prst="rect">
            <a:avLst/>
          </a:prstGeom>
          <a:blipFill>
            <a:blip r:embed="rId5"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8" name="object 21">
            <a:extLst>
              <a:ext uri="{FF2B5EF4-FFF2-40B4-BE49-F238E27FC236}">
                <a16:creationId xmlns:a16="http://schemas.microsoft.com/office/drawing/2014/main" xmlns="" id="{30933069-7DB7-4FDC-A333-FEE89E050E88}"/>
              </a:ext>
            </a:extLst>
          </p:cNvPr>
          <p:cNvSpPr/>
          <p:nvPr/>
        </p:nvSpPr>
        <p:spPr>
          <a:xfrm>
            <a:off x="3057524" y="762477"/>
            <a:ext cx="3453909" cy="1140332"/>
          </a:xfrm>
          <a:prstGeom prst="rect">
            <a:avLst/>
          </a:prstGeom>
          <a:blipFill>
            <a:blip r:embed="rId6" cstate="print"/>
            <a:stretch>
              <a:fillRect/>
            </a:stretch>
          </a:blipFill>
        </p:spPr>
        <p:txBody>
          <a:bodyPr wrap="square" lIns="0" tIns="0" rIns="0" bIns="0" rtlCol="0"/>
          <a:lstStyle/>
          <a:p>
            <a:pPr defTabSz="626638"/>
            <a:endParaRPr sz="1234">
              <a:solidFill>
                <a:prstClr val="black"/>
              </a:solidFill>
              <a:latin typeface="Calibri"/>
            </a:endParaRPr>
          </a:p>
        </p:txBody>
      </p:sp>
      <p:sp>
        <p:nvSpPr>
          <p:cNvPr id="19" name="object 26">
            <a:extLst>
              <a:ext uri="{FF2B5EF4-FFF2-40B4-BE49-F238E27FC236}">
                <a16:creationId xmlns:a16="http://schemas.microsoft.com/office/drawing/2014/main" xmlns="" id="{9359B7A1-E828-409E-AFA1-2218F700940C}"/>
              </a:ext>
            </a:extLst>
          </p:cNvPr>
          <p:cNvSpPr/>
          <p:nvPr/>
        </p:nvSpPr>
        <p:spPr>
          <a:xfrm>
            <a:off x="0" y="1913815"/>
            <a:ext cx="2610914" cy="1515185"/>
          </a:xfrm>
          <a:prstGeom prst="rect">
            <a:avLst/>
          </a:prstGeom>
          <a:blipFill>
            <a:blip r:embed="rId7"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0" name="object 22">
            <a:extLst>
              <a:ext uri="{FF2B5EF4-FFF2-40B4-BE49-F238E27FC236}">
                <a16:creationId xmlns:a16="http://schemas.microsoft.com/office/drawing/2014/main" xmlns="" id="{CE90F158-8157-4D0A-BED9-AF09D12CE0C3}"/>
              </a:ext>
            </a:extLst>
          </p:cNvPr>
          <p:cNvSpPr/>
          <p:nvPr/>
        </p:nvSpPr>
        <p:spPr>
          <a:xfrm>
            <a:off x="2610914" y="1902809"/>
            <a:ext cx="3333750" cy="1526191"/>
          </a:xfrm>
          <a:prstGeom prst="rect">
            <a:avLst/>
          </a:prstGeom>
          <a:blipFill>
            <a:blip r:embed="rId8"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1" name="object 23">
            <a:extLst>
              <a:ext uri="{FF2B5EF4-FFF2-40B4-BE49-F238E27FC236}">
                <a16:creationId xmlns:a16="http://schemas.microsoft.com/office/drawing/2014/main" xmlns="" id="{48F3E1D3-54DA-4D7D-A247-1C6179729FF4}"/>
              </a:ext>
            </a:extLst>
          </p:cNvPr>
          <p:cNvSpPr/>
          <p:nvPr/>
        </p:nvSpPr>
        <p:spPr>
          <a:xfrm>
            <a:off x="5944664" y="1913815"/>
            <a:ext cx="1551511" cy="1515185"/>
          </a:xfrm>
          <a:prstGeom prst="rect">
            <a:avLst/>
          </a:prstGeom>
          <a:blipFill>
            <a:blip r:embed="rId9"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2" name="object 21">
            <a:extLst>
              <a:ext uri="{FF2B5EF4-FFF2-40B4-BE49-F238E27FC236}">
                <a16:creationId xmlns:a16="http://schemas.microsoft.com/office/drawing/2014/main" xmlns="" id="{0079CA59-5B09-423A-9E1A-FFCA256FFEDE}"/>
              </a:ext>
            </a:extLst>
          </p:cNvPr>
          <p:cNvSpPr/>
          <p:nvPr/>
        </p:nvSpPr>
        <p:spPr>
          <a:xfrm>
            <a:off x="7496175" y="1913815"/>
            <a:ext cx="1633836" cy="1515185"/>
          </a:xfrm>
          <a:prstGeom prst="rect">
            <a:avLst/>
          </a:prstGeom>
          <a:blipFill>
            <a:blip r:embed="rId10"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3" name="object 21">
            <a:extLst>
              <a:ext uri="{FF2B5EF4-FFF2-40B4-BE49-F238E27FC236}">
                <a16:creationId xmlns:a16="http://schemas.microsoft.com/office/drawing/2014/main" xmlns="" id="{09F97BC8-A8C3-43E9-9772-5CBBA0CA7179}"/>
              </a:ext>
            </a:extLst>
          </p:cNvPr>
          <p:cNvSpPr/>
          <p:nvPr/>
        </p:nvSpPr>
        <p:spPr>
          <a:xfrm>
            <a:off x="1" y="3438525"/>
            <a:ext cx="1480290" cy="1927386"/>
          </a:xfrm>
          <a:prstGeom prst="rect">
            <a:avLst/>
          </a:prstGeom>
          <a:blipFill>
            <a:blip r:embed="rId11"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4" name="object 22">
            <a:extLst>
              <a:ext uri="{FF2B5EF4-FFF2-40B4-BE49-F238E27FC236}">
                <a16:creationId xmlns:a16="http://schemas.microsoft.com/office/drawing/2014/main" xmlns="" id="{65FEA303-641F-47A4-9FE6-2273D9633B6A}"/>
              </a:ext>
            </a:extLst>
          </p:cNvPr>
          <p:cNvSpPr/>
          <p:nvPr/>
        </p:nvSpPr>
        <p:spPr>
          <a:xfrm>
            <a:off x="1480290" y="3438648"/>
            <a:ext cx="1843935" cy="1927263"/>
          </a:xfrm>
          <a:prstGeom prst="rect">
            <a:avLst/>
          </a:prstGeom>
          <a:blipFill>
            <a:blip r:embed="rId12" cstate="print"/>
            <a:stretch>
              <a:fillRect/>
            </a:stretch>
          </a:blipFill>
        </p:spPr>
        <p:txBody>
          <a:bodyPr wrap="square" lIns="0" tIns="0" rIns="0" bIns="0" rtlCol="0"/>
          <a:lstStyle/>
          <a:p>
            <a:pPr defTabSz="626638"/>
            <a:endParaRPr sz="1234">
              <a:solidFill>
                <a:prstClr val="black"/>
              </a:solidFill>
              <a:latin typeface="Calibri"/>
            </a:endParaRPr>
          </a:p>
        </p:txBody>
      </p:sp>
      <p:pic>
        <p:nvPicPr>
          <p:cNvPr id="8" name="Picture 7">
            <a:extLst>
              <a:ext uri="{FF2B5EF4-FFF2-40B4-BE49-F238E27FC236}">
                <a16:creationId xmlns:a16="http://schemas.microsoft.com/office/drawing/2014/main" xmlns="" id="{D968E51F-4152-493D-915A-C2CCEAF75301}"/>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3330893" y="3438525"/>
            <a:ext cx="1705798" cy="1946313"/>
          </a:xfrm>
          <a:prstGeom prst="rect">
            <a:avLst/>
          </a:prstGeom>
        </p:spPr>
      </p:pic>
      <p:sp>
        <p:nvSpPr>
          <p:cNvPr id="25" name="object 22">
            <a:extLst>
              <a:ext uri="{FF2B5EF4-FFF2-40B4-BE49-F238E27FC236}">
                <a16:creationId xmlns:a16="http://schemas.microsoft.com/office/drawing/2014/main" xmlns="" id="{495047E3-96FF-4F18-8A1F-5258FDDB357A}"/>
              </a:ext>
            </a:extLst>
          </p:cNvPr>
          <p:cNvSpPr/>
          <p:nvPr/>
        </p:nvSpPr>
        <p:spPr>
          <a:xfrm>
            <a:off x="9278415" y="783008"/>
            <a:ext cx="2494486" cy="1110907"/>
          </a:xfrm>
          <a:prstGeom prst="rect">
            <a:avLst/>
          </a:prstGeom>
          <a:blipFill>
            <a:blip r:embed="rId14"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6" name="object 25">
            <a:extLst>
              <a:ext uri="{FF2B5EF4-FFF2-40B4-BE49-F238E27FC236}">
                <a16:creationId xmlns:a16="http://schemas.microsoft.com/office/drawing/2014/main" xmlns="" id="{BB97D541-E8D9-4282-B493-AC0B27B0D2DB}"/>
              </a:ext>
            </a:extLst>
          </p:cNvPr>
          <p:cNvSpPr/>
          <p:nvPr/>
        </p:nvSpPr>
        <p:spPr>
          <a:xfrm>
            <a:off x="9286696" y="1893915"/>
            <a:ext cx="2494486" cy="1230285"/>
          </a:xfrm>
          <a:prstGeom prst="rect">
            <a:avLst/>
          </a:prstGeom>
          <a:blipFill>
            <a:blip r:embed="rId15"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7" name="object 22">
            <a:extLst>
              <a:ext uri="{FF2B5EF4-FFF2-40B4-BE49-F238E27FC236}">
                <a16:creationId xmlns:a16="http://schemas.microsoft.com/office/drawing/2014/main" xmlns="" id="{27B0FD12-911A-4401-9793-B04203C960EA}"/>
              </a:ext>
            </a:extLst>
          </p:cNvPr>
          <p:cNvSpPr/>
          <p:nvPr/>
        </p:nvSpPr>
        <p:spPr>
          <a:xfrm>
            <a:off x="5049786" y="3429000"/>
            <a:ext cx="2373204" cy="1955838"/>
          </a:xfrm>
          <a:prstGeom prst="rect">
            <a:avLst/>
          </a:prstGeom>
          <a:blipFill>
            <a:blip r:embed="rId16"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8" name="object 24">
            <a:extLst>
              <a:ext uri="{FF2B5EF4-FFF2-40B4-BE49-F238E27FC236}">
                <a16:creationId xmlns:a16="http://schemas.microsoft.com/office/drawing/2014/main" xmlns="" id="{B533481F-B9D1-49C8-BA78-2009517B8725}"/>
              </a:ext>
            </a:extLst>
          </p:cNvPr>
          <p:cNvSpPr/>
          <p:nvPr/>
        </p:nvSpPr>
        <p:spPr>
          <a:xfrm>
            <a:off x="7424214" y="3433762"/>
            <a:ext cx="1705798" cy="1955838"/>
          </a:xfrm>
          <a:prstGeom prst="rect">
            <a:avLst/>
          </a:prstGeom>
          <a:blipFill>
            <a:blip r:embed="rId17"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9" name="object 21">
            <a:extLst>
              <a:ext uri="{FF2B5EF4-FFF2-40B4-BE49-F238E27FC236}">
                <a16:creationId xmlns:a16="http://schemas.microsoft.com/office/drawing/2014/main" xmlns="" id="{EFAE1E88-05EF-48E9-8B96-FFECA8AACF8A}"/>
              </a:ext>
            </a:extLst>
          </p:cNvPr>
          <p:cNvSpPr/>
          <p:nvPr/>
        </p:nvSpPr>
        <p:spPr>
          <a:xfrm>
            <a:off x="9285473" y="3124200"/>
            <a:ext cx="2494485" cy="1628775"/>
          </a:xfrm>
          <a:prstGeom prst="rect">
            <a:avLst/>
          </a:prstGeom>
          <a:blipFill>
            <a:blip r:embed="rId18" cstate="print"/>
            <a:stretch>
              <a:fillRect/>
            </a:stretch>
          </a:blipFill>
        </p:spPr>
        <p:txBody>
          <a:bodyPr wrap="square" lIns="0" tIns="0" rIns="0" bIns="0" rtlCol="0"/>
          <a:lstStyle/>
          <a:p>
            <a:pPr defTabSz="626638"/>
            <a:endParaRPr sz="1234">
              <a:solidFill>
                <a:prstClr val="black"/>
              </a:solidFill>
              <a:latin typeface="Calibri"/>
            </a:endParaRPr>
          </a:p>
        </p:txBody>
      </p:sp>
      <p:sp>
        <p:nvSpPr>
          <p:cNvPr id="30" name="object 24">
            <a:extLst>
              <a:ext uri="{FF2B5EF4-FFF2-40B4-BE49-F238E27FC236}">
                <a16:creationId xmlns:a16="http://schemas.microsoft.com/office/drawing/2014/main" xmlns="" id="{19DB3B6E-BF5A-48F6-BD59-4665749E5F9D}"/>
              </a:ext>
            </a:extLst>
          </p:cNvPr>
          <p:cNvSpPr/>
          <p:nvPr/>
        </p:nvSpPr>
        <p:spPr>
          <a:xfrm>
            <a:off x="9285473" y="4752229"/>
            <a:ext cx="2494484" cy="1322618"/>
          </a:xfrm>
          <a:prstGeom prst="rect">
            <a:avLst/>
          </a:prstGeom>
          <a:blipFill>
            <a:blip r:embed="rId19" cstate="print"/>
            <a:stretch>
              <a:fillRect/>
            </a:stretch>
          </a:blipFill>
        </p:spPr>
        <p:txBody>
          <a:bodyPr wrap="square" lIns="0" tIns="0" rIns="0" bIns="0" rtlCol="0"/>
          <a:lstStyle/>
          <a:p>
            <a:pPr defTabSz="626638"/>
            <a:endParaRPr sz="1234">
              <a:solidFill>
                <a:prstClr val="black"/>
              </a:solidFill>
              <a:latin typeface="Calibri"/>
            </a:endParaRPr>
          </a:p>
        </p:txBody>
      </p:sp>
      <p:sp>
        <p:nvSpPr>
          <p:cNvPr id="31" name="object 23">
            <a:extLst>
              <a:ext uri="{FF2B5EF4-FFF2-40B4-BE49-F238E27FC236}">
                <a16:creationId xmlns:a16="http://schemas.microsoft.com/office/drawing/2014/main" xmlns="" id="{283D72FC-E68D-40FE-8651-0AE3291A7511}"/>
              </a:ext>
            </a:extLst>
          </p:cNvPr>
          <p:cNvSpPr/>
          <p:nvPr/>
        </p:nvSpPr>
        <p:spPr>
          <a:xfrm>
            <a:off x="-17844" y="5371165"/>
            <a:ext cx="3075368" cy="1486836"/>
          </a:xfrm>
          <a:prstGeom prst="rect">
            <a:avLst/>
          </a:prstGeom>
          <a:blipFill>
            <a:blip r:embed="rId20" cstate="print"/>
            <a:stretch>
              <a:fillRect/>
            </a:stretch>
          </a:blipFill>
        </p:spPr>
        <p:txBody>
          <a:bodyPr wrap="square" lIns="0" tIns="0" rIns="0" bIns="0" rtlCol="0"/>
          <a:lstStyle/>
          <a:p>
            <a:pPr defTabSz="626638"/>
            <a:endParaRPr sz="1234">
              <a:solidFill>
                <a:prstClr val="black"/>
              </a:solidFill>
              <a:latin typeface="Calibri"/>
            </a:endParaRPr>
          </a:p>
        </p:txBody>
      </p:sp>
      <p:sp>
        <p:nvSpPr>
          <p:cNvPr id="32" name="object 22">
            <a:extLst>
              <a:ext uri="{FF2B5EF4-FFF2-40B4-BE49-F238E27FC236}">
                <a16:creationId xmlns:a16="http://schemas.microsoft.com/office/drawing/2014/main" xmlns="" id="{1D0154FC-6245-4258-B4B6-0495817AA109}"/>
              </a:ext>
            </a:extLst>
          </p:cNvPr>
          <p:cNvSpPr/>
          <p:nvPr/>
        </p:nvSpPr>
        <p:spPr>
          <a:xfrm>
            <a:off x="3057524" y="5371165"/>
            <a:ext cx="3099688" cy="1486835"/>
          </a:xfrm>
          <a:prstGeom prst="rect">
            <a:avLst/>
          </a:prstGeom>
          <a:blipFill>
            <a:blip r:embed="rId21" cstate="print"/>
            <a:stretch>
              <a:fillRect/>
            </a:stretch>
          </a:blipFill>
        </p:spPr>
        <p:txBody>
          <a:bodyPr wrap="square" lIns="0" tIns="0" rIns="0" bIns="0" rtlCol="0"/>
          <a:lstStyle/>
          <a:p>
            <a:pPr defTabSz="626638"/>
            <a:endParaRPr sz="1234">
              <a:solidFill>
                <a:prstClr val="black"/>
              </a:solidFill>
              <a:latin typeface="Calibri"/>
            </a:endParaRPr>
          </a:p>
        </p:txBody>
      </p:sp>
      <p:sp>
        <p:nvSpPr>
          <p:cNvPr id="33" name="object 19">
            <a:extLst>
              <a:ext uri="{FF2B5EF4-FFF2-40B4-BE49-F238E27FC236}">
                <a16:creationId xmlns:a16="http://schemas.microsoft.com/office/drawing/2014/main" xmlns="" id="{3469045C-390A-4850-8B17-D5CD117F2B0E}"/>
              </a:ext>
            </a:extLst>
          </p:cNvPr>
          <p:cNvSpPr/>
          <p:nvPr/>
        </p:nvSpPr>
        <p:spPr>
          <a:xfrm>
            <a:off x="6170307" y="5371164"/>
            <a:ext cx="2690885" cy="1515185"/>
          </a:xfrm>
          <a:prstGeom prst="rect">
            <a:avLst/>
          </a:prstGeom>
          <a:blipFill>
            <a:blip r:embed="rId22" cstate="print"/>
            <a:stretch>
              <a:fillRect/>
            </a:stretch>
          </a:blipFill>
        </p:spPr>
        <p:txBody>
          <a:bodyPr wrap="square" lIns="0" tIns="0" rIns="0" bIns="0" rtlCol="0"/>
          <a:lstStyle/>
          <a:p>
            <a:pPr defTabSz="626638"/>
            <a:endParaRPr sz="1234">
              <a:solidFill>
                <a:prstClr val="black"/>
              </a:solidFill>
              <a:latin typeface="Calibri"/>
            </a:endParaRPr>
          </a:p>
        </p:txBody>
      </p:sp>
      <p:sp>
        <p:nvSpPr>
          <p:cNvPr id="34" name="object 21">
            <a:extLst>
              <a:ext uri="{FF2B5EF4-FFF2-40B4-BE49-F238E27FC236}">
                <a16:creationId xmlns:a16="http://schemas.microsoft.com/office/drawing/2014/main" xmlns="" id="{85EDD5C3-7567-4E1D-869E-35AA135BC512}"/>
              </a:ext>
            </a:extLst>
          </p:cNvPr>
          <p:cNvSpPr/>
          <p:nvPr/>
        </p:nvSpPr>
        <p:spPr>
          <a:xfrm>
            <a:off x="8861192" y="5860514"/>
            <a:ext cx="3330808" cy="987185"/>
          </a:xfrm>
          <a:prstGeom prst="rect">
            <a:avLst/>
          </a:prstGeom>
          <a:blipFill>
            <a:blip r:embed="rId23" cstate="print"/>
            <a:stretch>
              <a:fillRect/>
            </a:stretch>
          </a:blipFill>
        </p:spPr>
        <p:txBody>
          <a:bodyPr wrap="square" lIns="0" tIns="0" rIns="0" bIns="0" rtlCol="0"/>
          <a:lstStyle/>
          <a:p>
            <a:pPr defTabSz="626638"/>
            <a:endParaRPr sz="1234">
              <a:solidFill>
                <a:prstClr val="black"/>
              </a:solidFill>
              <a:latin typeface="Calibri"/>
            </a:endParaRPr>
          </a:p>
        </p:txBody>
      </p:sp>
      <p:sp>
        <p:nvSpPr>
          <p:cNvPr id="35" name="Subtitle 34">
            <a:extLst>
              <a:ext uri="{FF2B5EF4-FFF2-40B4-BE49-F238E27FC236}">
                <a16:creationId xmlns:a16="http://schemas.microsoft.com/office/drawing/2014/main" xmlns="" id="{D60A1615-BBF1-4CE3-8BBF-3D8D9EDF2927}"/>
              </a:ext>
            </a:extLst>
          </p:cNvPr>
          <p:cNvSpPr>
            <a:spLocks noGrp="1"/>
          </p:cNvSpPr>
          <p:nvPr>
            <p:ph type="subTitle" idx="1"/>
          </p:nvPr>
        </p:nvSpPr>
        <p:spPr>
          <a:xfrm>
            <a:off x="1080243" y="3669262"/>
            <a:ext cx="10031513" cy="664079"/>
          </a:xfrm>
        </p:spPr>
        <p:txBody>
          <a:bodyPr>
            <a:noAutofit/>
          </a:bodyPr>
          <a:lstStyle/>
          <a:p>
            <a:r>
              <a:rPr lang="el-GR" sz="3600" b="1" dirty="0">
                <a:solidFill>
                  <a:srgbClr val="FF0000"/>
                </a:solidFill>
                <a:latin typeface="Palatino Linotype" panose="02040502050505030304" pitchFamily="18" charset="0"/>
              </a:rPr>
              <a:t>ΕΞΕΛΙΞΗ ΙΑΤΡΙΚΗΣ - ΦΑΡΜΑΚΕΥΤΙΚΗΣ</a:t>
            </a:r>
            <a:endParaRPr lang="en-GB" sz="3600" b="1" dirty="0">
              <a:solidFill>
                <a:srgbClr val="FF0000"/>
              </a:solidFill>
              <a:latin typeface="Palatino Linotype" panose="02040502050505030304" pitchFamily="18" charset="0"/>
            </a:endParaRPr>
          </a:p>
        </p:txBody>
      </p:sp>
    </p:spTree>
    <p:extLst>
      <p:ext uri="{BB962C8B-B14F-4D97-AF65-F5344CB8AC3E}">
        <p14:creationId xmlns:p14="http://schemas.microsoft.com/office/powerpoint/2010/main" xmlns="" val="4105211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grpSp>
        <p:nvGrpSpPr>
          <p:cNvPr id="16" name="Group 15">
            <a:extLst>
              <a:ext uri="{FF2B5EF4-FFF2-40B4-BE49-F238E27FC236}">
                <a16:creationId xmlns:a16="http://schemas.microsoft.com/office/drawing/2014/main" xmlns="" id="{480E9011-A502-4733-849D-86FA111730C0}"/>
              </a:ext>
            </a:extLst>
          </p:cNvPr>
          <p:cNvGrpSpPr/>
          <p:nvPr/>
        </p:nvGrpSpPr>
        <p:grpSpPr>
          <a:xfrm>
            <a:off x="206105" y="1047037"/>
            <a:ext cx="8855422" cy="4763925"/>
            <a:chOff x="220447" y="1221717"/>
            <a:chExt cx="8855422" cy="4763925"/>
          </a:xfrm>
        </p:grpSpPr>
        <p:sp>
          <p:nvSpPr>
            <p:cNvPr id="17" name="object 2">
              <a:extLst>
                <a:ext uri="{FF2B5EF4-FFF2-40B4-BE49-F238E27FC236}">
                  <a16:creationId xmlns:a16="http://schemas.microsoft.com/office/drawing/2014/main" xmlns="" id="{32B24974-F0A9-4EE7-AA0A-7D2D378FF561}"/>
                </a:ext>
              </a:extLst>
            </p:cNvPr>
            <p:cNvSpPr txBox="1">
              <a:spLocks/>
            </p:cNvSpPr>
            <p:nvPr/>
          </p:nvSpPr>
          <p:spPr>
            <a:xfrm>
              <a:off x="1898902" y="5660485"/>
              <a:ext cx="7176967" cy="325157"/>
            </a:xfrm>
            <a:prstGeom prst="rect">
              <a:avLst/>
            </a:prstGeom>
          </p:spPr>
          <p:txBody>
            <a:bodyPr vert="horz" wrap="square" lIns="0" tIns="8703" rIns="0" bIns="0" rtlCol="0">
              <a:spAutoFit/>
            </a:bodyPr>
            <a:lstStyle>
              <a:lvl1pPr>
                <a:defRPr sz="2056" b="1" i="0">
                  <a:solidFill>
                    <a:srgbClr val="002E7A"/>
                  </a:solidFill>
                  <a:latin typeface="Times New Roman"/>
                  <a:ea typeface="+mj-ea"/>
                  <a:cs typeface="Times New Roman"/>
                </a:defRPr>
              </a:lvl1pPr>
            </a:lstStyle>
            <a:p>
              <a:pPr marL="8703" marR="0" lvl="0" indent="0" defTabSz="914400" eaLnBrk="1" fontAlgn="auto" latinLnBrk="0" hangingPunct="1">
                <a:lnSpc>
                  <a:spcPct val="100000"/>
                </a:lnSpc>
                <a:spcBef>
                  <a:spcPts val="69"/>
                </a:spcBef>
                <a:spcAft>
                  <a:spcPts val="0"/>
                </a:spcAft>
                <a:buClrTx/>
                <a:buSzTx/>
                <a:buFontTx/>
                <a:buNone/>
                <a:tabLst/>
                <a:defRPr/>
              </a:pPr>
              <a:r>
                <a:rPr lang="el-GR" kern="0" spc="75" dirty="0">
                  <a:solidFill>
                    <a:srgbClr val="002060"/>
                  </a:solidFill>
                </a:rPr>
                <a:t>Διαχωρισμός σιαμαίων διδύμων στο Βυζάντιο</a:t>
              </a:r>
              <a:endParaRPr kumimoji="0" lang="el-GR" sz="2056" b="1" i="0" u="none" strike="noStrike" kern="0" cap="none" spc="96" normalizeH="0" baseline="0" noProof="0" dirty="0">
                <a:ln>
                  <a:noFill/>
                </a:ln>
                <a:solidFill>
                  <a:srgbClr val="002060"/>
                </a:solidFill>
                <a:effectLst/>
                <a:uLnTx/>
                <a:uFillTx/>
              </a:endParaRPr>
            </a:p>
          </p:txBody>
        </p:sp>
        <p:grpSp>
          <p:nvGrpSpPr>
            <p:cNvPr id="18" name="object 19">
              <a:extLst>
                <a:ext uri="{FF2B5EF4-FFF2-40B4-BE49-F238E27FC236}">
                  <a16:creationId xmlns:a16="http://schemas.microsoft.com/office/drawing/2014/main" xmlns="" id="{A7902533-AEC5-4A24-9D83-E721F8D5FEA4}"/>
                </a:ext>
              </a:extLst>
            </p:cNvPr>
            <p:cNvGrpSpPr/>
            <p:nvPr/>
          </p:nvGrpSpPr>
          <p:grpSpPr>
            <a:xfrm>
              <a:off x="220447" y="1221717"/>
              <a:ext cx="8441954" cy="4351523"/>
              <a:chOff x="0" y="1574800"/>
              <a:chExt cx="12319000" cy="6350000"/>
            </a:xfrm>
          </p:grpSpPr>
          <p:sp>
            <p:nvSpPr>
              <p:cNvPr id="19" name="object 20">
                <a:extLst>
                  <a:ext uri="{FF2B5EF4-FFF2-40B4-BE49-F238E27FC236}">
                    <a16:creationId xmlns:a16="http://schemas.microsoft.com/office/drawing/2014/main" xmlns="" id="{FB3AF27B-A962-46AA-8260-8C94626FE238}"/>
                  </a:ext>
                </a:extLst>
              </p:cNvPr>
              <p:cNvSpPr/>
              <p:nvPr/>
            </p:nvSpPr>
            <p:spPr>
              <a:xfrm>
                <a:off x="0" y="1968500"/>
                <a:ext cx="8051800" cy="5029200"/>
              </a:xfrm>
              <a:prstGeom prst="rect">
                <a:avLst/>
              </a:prstGeom>
              <a:blipFill>
                <a:blip r:embed="rId4" cstate="print"/>
                <a:stretch>
                  <a:fillRect/>
                </a:stretch>
              </a:blipFill>
            </p:spPr>
            <p:txBody>
              <a:bodyPr wrap="square" lIns="0" tIns="0" rIns="0" bIns="0" rtlCol="0"/>
              <a:lstStyle/>
              <a:p>
                <a:pPr defTabSz="626638"/>
                <a:endParaRPr sz="1234">
                  <a:solidFill>
                    <a:prstClr val="black"/>
                  </a:solidFill>
                  <a:latin typeface="Calibri"/>
                </a:endParaRPr>
              </a:p>
            </p:txBody>
          </p:sp>
          <p:sp>
            <p:nvSpPr>
              <p:cNvPr id="20" name="object 21">
                <a:extLst>
                  <a:ext uri="{FF2B5EF4-FFF2-40B4-BE49-F238E27FC236}">
                    <a16:creationId xmlns:a16="http://schemas.microsoft.com/office/drawing/2014/main" xmlns="" id="{9EE3C1C5-C672-41C6-89A3-A73C0B5CE0D5}"/>
                  </a:ext>
                </a:extLst>
              </p:cNvPr>
              <p:cNvSpPr/>
              <p:nvPr/>
            </p:nvSpPr>
            <p:spPr>
              <a:xfrm>
                <a:off x="6235700" y="1574800"/>
                <a:ext cx="6083300" cy="6350000"/>
              </a:xfrm>
              <a:prstGeom prst="rect">
                <a:avLst/>
              </a:prstGeom>
              <a:blipFill>
                <a:blip r:embed="rId5" cstate="print"/>
                <a:stretch>
                  <a:fillRect/>
                </a:stretch>
              </a:blipFill>
            </p:spPr>
            <p:txBody>
              <a:bodyPr wrap="square" lIns="0" tIns="0" rIns="0" bIns="0" rtlCol="0"/>
              <a:lstStyle/>
              <a:p>
                <a:pPr defTabSz="626638"/>
                <a:endParaRPr sz="1234">
                  <a:solidFill>
                    <a:prstClr val="black"/>
                  </a:solidFill>
                  <a:latin typeface="Calibri"/>
                </a:endParaRPr>
              </a:p>
            </p:txBody>
          </p:sp>
        </p:grpSp>
      </p:grpSp>
      <p:sp>
        <p:nvSpPr>
          <p:cNvPr id="21" name="Rectangle 20">
            <a:extLst>
              <a:ext uri="{FF2B5EF4-FFF2-40B4-BE49-F238E27FC236}">
                <a16:creationId xmlns:a16="http://schemas.microsoft.com/office/drawing/2014/main" xmlns="" id="{762D6A00-1147-400C-B43F-F77CF8EE3BF4}"/>
              </a:ext>
            </a:extLst>
          </p:cNvPr>
          <p:cNvSpPr/>
          <p:nvPr/>
        </p:nvSpPr>
        <p:spPr>
          <a:xfrm>
            <a:off x="9223513" y="1539217"/>
            <a:ext cx="2897245" cy="3970318"/>
          </a:xfrm>
          <a:prstGeom prst="rect">
            <a:avLst/>
          </a:prstGeom>
        </p:spPr>
        <p:txBody>
          <a:bodyPr wrap="square">
            <a:spAutoFit/>
          </a:bodyPr>
          <a:lstStyle/>
          <a:p>
            <a:pPr marL="285750" indent="-285750">
              <a:buFont typeface="Wingdings" panose="05000000000000000000" pitchFamily="2" charset="2"/>
              <a:buChar char="§"/>
            </a:pPr>
            <a:r>
              <a:rPr lang="el-GR" b="1" dirty="0">
                <a:solidFill>
                  <a:srgbClr val="FF0000"/>
                </a:solidFill>
                <a:latin typeface="Palatino Linotype" panose="02040502050505030304" pitchFamily="18" charset="0"/>
              </a:rPr>
              <a:t>«...</a:t>
            </a:r>
            <a:r>
              <a:rPr lang="el-GR" b="1" i="1" dirty="0">
                <a:solidFill>
                  <a:srgbClr val="FF0000"/>
                </a:solidFill>
                <a:latin typeface="Palatino Linotype" panose="02040502050505030304" pitchFamily="18" charset="0"/>
              </a:rPr>
              <a:t>συμπεφυκότες από του στόματος της γαστρός μέχρι των υπό γαστέρα»</a:t>
            </a:r>
          </a:p>
          <a:p>
            <a:pPr marL="285750" indent="-285750">
              <a:buFont typeface="Wingdings" panose="05000000000000000000" pitchFamily="2" charset="2"/>
              <a:buChar char="§"/>
            </a:pPr>
            <a:r>
              <a:rPr lang="el-GR" b="1" dirty="0">
                <a:solidFill>
                  <a:srgbClr val="FF0000"/>
                </a:solidFill>
                <a:latin typeface="Palatino Linotype" panose="02040502050505030304" pitchFamily="18" charset="0"/>
              </a:rPr>
              <a:t>«</a:t>
            </a:r>
            <a:r>
              <a:rPr lang="el-GR" b="1" i="1" dirty="0">
                <a:solidFill>
                  <a:srgbClr val="FF0000"/>
                </a:solidFill>
                <a:latin typeface="Palatino Linotype" panose="02040502050505030304" pitchFamily="18" charset="0"/>
              </a:rPr>
              <a:t>υπό πάντων ως εξαίσιον τέρας εθαυμάζοντο...»</a:t>
            </a:r>
          </a:p>
          <a:p>
            <a:pPr marL="285750" indent="-285750">
              <a:buFont typeface="Wingdings" panose="05000000000000000000" pitchFamily="2" charset="2"/>
              <a:buChar char="§"/>
            </a:pPr>
            <a:r>
              <a:rPr lang="el-GR" b="1" dirty="0">
                <a:solidFill>
                  <a:srgbClr val="FF0000"/>
                </a:solidFill>
                <a:latin typeface="Palatino Linotype" panose="02040502050505030304" pitchFamily="18" charset="0"/>
              </a:rPr>
              <a:t>«...</a:t>
            </a:r>
            <a:r>
              <a:rPr lang="el-GR" b="1" i="1" dirty="0">
                <a:solidFill>
                  <a:srgbClr val="FF0000"/>
                </a:solidFill>
                <a:latin typeface="Palatino Linotype" panose="02040502050505030304" pitchFamily="18" charset="0"/>
              </a:rPr>
              <a:t>επειράθησαν το νεκρωθέν αποτεμείν μέρος …. ελπίδι του το έτερον ζήσεσθα...»</a:t>
            </a:r>
          </a:p>
          <a:p>
            <a:pPr marL="285750" indent="-285750">
              <a:buFont typeface="Wingdings" panose="05000000000000000000" pitchFamily="2" charset="2"/>
              <a:buChar char="§"/>
            </a:pPr>
            <a:r>
              <a:rPr lang="el-GR" b="1" dirty="0">
                <a:solidFill>
                  <a:srgbClr val="FF0000"/>
                </a:solidFill>
                <a:latin typeface="Palatino Linotype" panose="02040502050505030304" pitchFamily="18" charset="0"/>
              </a:rPr>
              <a:t>«...</a:t>
            </a:r>
            <a:r>
              <a:rPr lang="el-GR" b="1" i="1" dirty="0">
                <a:solidFill>
                  <a:srgbClr val="FF0000"/>
                </a:solidFill>
                <a:latin typeface="Palatino Linotype" panose="02040502050505030304" pitchFamily="18" charset="0"/>
              </a:rPr>
              <a:t>τρείς ημέρας επιβιούς ετελεύτησεν...»</a:t>
            </a:r>
            <a:endParaRPr lang="en-GB" b="1" dirty="0">
              <a:solidFill>
                <a:srgbClr val="FF0000"/>
              </a:solidFill>
              <a:latin typeface="Palatino Linotype" panose="02040502050505030304" pitchFamily="18" charset="0"/>
            </a:endParaRPr>
          </a:p>
        </p:txBody>
      </p:sp>
    </p:spTree>
    <p:extLst>
      <p:ext uri="{BB962C8B-B14F-4D97-AF65-F5344CB8AC3E}">
        <p14:creationId xmlns:p14="http://schemas.microsoft.com/office/powerpoint/2010/main" xmlns="" val="1706122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75976" y="762477"/>
            <a:ext cx="2747738" cy="5312370"/>
          </a:xfrm>
        </p:spPr>
        <p:txBody>
          <a:bodyPr>
            <a:noAutofit/>
          </a:bodyPr>
          <a:lstStyle/>
          <a:p>
            <a:r>
              <a:rPr lang="el-GR" sz="1100" b="1" dirty="0">
                <a:solidFill>
                  <a:srgbClr val="002060"/>
                </a:solidFill>
                <a:latin typeface="Palatino Linotype" panose="02040502050505030304" pitchFamily="18" charset="0"/>
              </a:rPr>
              <a:t>Με τη βοήθεια της σύγχρονης τεχνολογίας, δύο κρανιοπαγή σιαμαία στη Βραζιλία απέκτησαν δεύτερη ευκαιρία στη ζωή. Η επέμβαση διαχωρισμού τους, στέφθηκε με απόλυτη επιτυχία. Τα δύο αγόρια, ο Αρθουρ και ο Μπερνάρντο, γεννήθηκαν συνδεδεμένα στο κρανίο και μοιράζονταν τον εγκέφαλό τους. Η επέμβαση πραγματοποιήθηκε στο Instituto Estadual do Cerebro του Ρίο ντε Τζανέιρο, υπό την εποπτεία της εξειδικευμένης ομάδας ιατρών του παιδιατρικού νοσοκομείου Great Ormond Street, στο Λονδίνο, που παρακολουθούσε τα πάντα από τη βρετανική πρωτεύουσα. Συνολικά, τα δύο αγόρια υποβλήθηκαν σε επτά χειρουργικές επεμβάσεις. Η τελευταία και τελική διήρκεσε περισσότερες από 27 ώρες, με συμμετοχή 100 υγειονομικών όλων των ειδικοτήτων. Εκτός από την πολυπλοκότητα της αρχικής κατάστασης, τόνισε ο δρ Τζεελανί, προηγούμενες ανεπιτυχείς προσπάθειες διαχωρισμού δυσχέραναν ακόμα περισσότερο την επέμβαση, επειδή είχε δημιουργηθεί ουλώδης ιστός, που καθιστούσε κάθε χειρουργική κίνηση πιο επικίνδυνη.</a:t>
            </a:r>
            <a:endParaRPr lang="en-GB" sz="11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2973459" y="6221691"/>
            <a:ext cx="4326826" cy="465448"/>
          </a:xfrm>
          <a:prstGeom prst="rect">
            <a:avLst/>
          </a:prstGeom>
        </p:spPr>
        <p:txBody>
          <a:bodyPr wrap="none">
            <a:spAutoFit/>
          </a:bodyPr>
          <a:lstStyle/>
          <a:p>
            <a:pPr algn="ctr">
              <a:lnSpc>
                <a:spcPct val="150000"/>
              </a:lnSpc>
              <a:spcAft>
                <a:spcPts val="1000"/>
              </a:spcAft>
            </a:pPr>
            <a:r>
              <a:rPr lang="el-GR"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Διαχωρισμός κρανιοπαγών διδύμων</a:t>
            </a:r>
            <a:endParaRPr lang="en-GB" sz="16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67D01C03-ED91-4A35-94C0-715132125C94}"/>
              </a:ext>
            </a:extLst>
          </p:cNvPr>
          <p:cNvPicPr>
            <a:picLocks noChangeAspect="1"/>
          </p:cNvPicPr>
          <p:nvPr/>
        </p:nvPicPr>
        <p:blipFill>
          <a:blip r:embed="rId4" cstate="print"/>
          <a:stretch>
            <a:fillRect/>
          </a:stretch>
        </p:blipFill>
        <p:spPr>
          <a:xfrm>
            <a:off x="0" y="762477"/>
            <a:ext cx="5610344" cy="2873970"/>
          </a:xfrm>
          <a:prstGeom prst="rect">
            <a:avLst/>
          </a:prstGeom>
        </p:spPr>
      </p:pic>
      <p:pic>
        <p:nvPicPr>
          <p:cNvPr id="3" name="Picture 2">
            <a:extLst>
              <a:ext uri="{FF2B5EF4-FFF2-40B4-BE49-F238E27FC236}">
                <a16:creationId xmlns:a16="http://schemas.microsoft.com/office/drawing/2014/main" xmlns="" id="{3212AF99-C557-4B88-93E4-1963FEA05C05}"/>
              </a:ext>
            </a:extLst>
          </p:cNvPr>
          <p:cNvPicPr>
            <a:picLocks noChangeAspect="1"/>
          </p:cNvPicPr>
          <p:nvPr/>
        </p:nvPicPr>
        <p:blipFill>
          <a:blip r:embed="rId5" cstate="print"/>
          <a:stretch>
            <a:fillRect/>
          </a:stretch>
        </p:blipFill>
        <p:spPr>
          <a:xfrm>
            <a:off x="3388250" y="3636447"/>
            <a:ext cx="5715000" cy="2438400"/>
          </a:xfrm>
          <a:prstGeom prst="rect">
            <a:avLst/>
          </a:prstGeom>
        </p:spPr>
      </p:pic>
    </p:spTree>
    <p:extLst>
      <p:ext uri="{BB962C8B-B14F-4D97-AF65-F5344CB8AC3E}">
        <p14:creationId xmlns:p14="http://schemas.microsoft.com/office/powerpoint/2010/main" xmlns="" val="2288453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98807" y="762477"/>
            <a:ext cx="2667611" cy="5312370"/>
          </a:xfrm>
        </p:spPr>
        <p:txBody>
          <a:bodyPr>
            <a:noAutofit/>
          </a:bodyPr>
          <a:lstStyle/>
          <a:p>
            <a:r>
              <a:rPr lang="el-GR" sz="1600" b="1" dirty="0">
                <a:solidFill>
                  <a:srgbClr val="002060"/>
                </a:solidFill>
                <a:latin typeface="Palatino Linotype" panose="02040502050505030304" pitchFamily="18" charset="0"/>
              </a:rPr>
              <a:t>Οι δώδεκα Θεοί του Ολύμπου, κύριοι θεοί της Ελληνικής μυθολογίας κάτοικοι στην κορυφή του Ολύμπου, όπου κέρδισαν την εξουσία νικώντας τους Τιτάνες. Οι Αρχαίοι Έλληνες δεν είχαν κάποιο συγκεκριμένο δωδεκάθεο, αλλά υπήρχαν μεγάλοι και μικρότεροι θεοί και άλλοι που λατρεύονταν τοπικά π.χ. ο Δίας, ο Ποσειδώνας και ο Άδης ήταν οι μεγαλύτεροι θεοί, ενώ ο Διόνυσος ήταν μικρότερος θεός. Όλοι είχαν θεραπευτικές ιδιότητες, αλλά, και να εξαπολύουν επιδημίες και ασθένειες</a:t>
            </a:r>
          </a:p>
        </p:txBody>
      </p:sp>
      <p:pic>
        <p:nvPicPr>
          <p:cNvPr id="2" name="Picture 1">
            <a:extLst>
              <a:ext uri="{FF2B5EF4-FFF2-40B4-BE49-F238E27FC236}">
                <a16:creationId xmlns:a16="http://schemas.microsoft.com/office/drawing/2014/main" xmlns="" id="{12210009-A7CA-4726-B08B-28CCC716BCF1}"/>
              </a:ext>
            </a:extLst>
          </p:cNvPr>
          <p:cNvPicPr>
            <a:picLocks noChangeAspect="1"/>
          </p:cNvPicPr>
          <p:nvPr/>
        </p:nvPicPr>
        <p:blipFill>
          <a:blip r:embed="rId4" cstate="print"/>
          <a:stretch>
            <a:fillRect/>
          </a:stretch>
        </p:blipFill>
        <p:spPr>
          <a:xfrm>
            <a:off x="10392" y="941422"/>
            <a:ext cx="9123218" cy="4921350"/>
          </a:xfrm>
          <a:prstGeom prst="rect">
            <a:avLst/>
          </a:prstGeom>
        </p:spPr>
      </p:pic>
    </p:spTree>
    <p:extLst>
      <p:ext uri="{BB962C8B-B14F-4D97-AF65-F5344CB8AC3E}">
        <p14:creationId xmlns:p14="http://schemas.microsoft.com/office/powerpoint/2010/main" xmlns="" val="2077994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pic>
        <p:nvPicPr>
          <p:cNvPr id="2" name="Picture 1">
            <a:extLst>
              <a:ext uri="{FF2B5EF4-FFF2-40B4-BE49-F238E27FC236}">
                <a16:creationId xmlns:a16="http://schemas.microsoft.com/office/drawing/2014/main" xmlns="" id="{FBB74ABE-02EF-4109-8BD8-F977260BFF2C}"/>
              </a:ext>
            </a:extLst>
          </p:cNvPr>
          <p:cNvPicPr>
            <a:picLocks noChangeAspect="1"/>
          </p:cNvPicPr>
          <p:nvPr/>
        </p:nvPicPr>
        <p:blipFill>
          <a:blip r:embed="rId4" cstate="print"/>
          <a:stretch>
            <a:fillRect/>
          </a:stretch>
        </p:blipFill>
        <p:spPr>
          <a:xfrm>
            <a:off x="1366848" y="832821"/>
            <a:ext cx="6881225" cy="4819834"/>
          </a:xfrm>
          <a:prstGeom prst="rect">
            <a:avLst/>
          </a:prstGeom>
        </p:spPr>
      </p:pic>
      <p:sp>
        <p:nvSpPr>
          <p:cNvPr id="9" name="Rectangle 8">
            <a:extLst>
              <a:ext uri="{FF2B5EF4-FFF2-40B4-BE49-F238E27FC236}">
                <a16:creationId xmlns:a16="http://schemas.microsoft.com/office/drawing/2014/main" xmlns="" id="{1977A49E-9059-40B5-8A9F-DBF44E440FA8}"/>
              </a:ext>
            </a:extLst>
          </p:cNvPr>
          <p:cNvSpPr/>
          <p:nvPr/>
        </p:nvSpPr>
        <p:spPr>
          <a:xfrm>
            <a:off x="9273716" y="694037"/>
            <a:ext cx="4193297" cy="4639732"/>
          </a:xfrm>
          <a:prstGeom prst="rect">
            <a:avLst/>
          </a:prstGeom>
        </p:spPr>
        <p:txBody>
          <a:bodyPr wrap="square">
            <a:spAutoFit/>
          </a:bodyPr>
          <a:lstStyle/>
          <a:p>
            <a:pPr marL="8703" marR="1492618" defTabSz="626638">
              <a:spcBef>
                <a:spcPts val="69"/>
              </a:spcBef>
              <a:buClr>
                <a:srgbClr val="FF0000"/>
              </a:buClr>
            </a:pPr>
            <a:r>
              <a:rPr lang="en-GB" b="1" spc="65" dirty="0">
                <a:solidFill>
                  <a:srgbClr val="002E7A"/>
                </a:solidFill>
                <a:latin typeface="Palatino Linotype" panose="02040502050505030304" pitchFamily="18" charset="0"/>
                <a:cs typeface="Times New Roman"/>
              </a:rPr>
              <a:t>Albert Abrams</a:t>
            </a:r>
          </a:p>
          <a:p>
            <a:pPr marL="8703" marR="1492618" defTabSz="626638">
              <a:spcBef>
                <a:spcPts val="69"/>
              </a:spcBef>
              <a:buClr>
                <a:srgbClr val="FF0000"/>
              </a:buClr>
            </a:pPr>
            <a:r>
              <a:rPr lang="en-GB" b="1" spc="65" dirty="0">
                <a:solidFill>
                  <a:srgbClr val="002E7A"/>
                </a:solidFill>
                <a:latin typeface="Palatino Linotype" panose="02040502050505030304" pitchFamily="18" charset="0"/>
                <a:cs typeface="Times New Roman"/>
              </a:rPr>
              <a:t>1912</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Κάθε ασθένεια προκαλεί διαφορετικές «</a:t>
            </a:r>
            <a:r>
              <a:rPr lang="el-GR" b="1" i="1" spc="65" dirty="0">
                <a:solidFill>
                  <a:srgbClr val="002E7A"/>
                </a:solidFill>
                <a:latin typeface="Palatino Linotype" panose="02040502050505030304" pitchFamily="18" charset="0"/>
                <a:cs typeface="Times New Roman"/>
              </a:rPr>
              <a:t>ηλεκτρονικές αντιδράσεις</a:t>
            </a:r>
            <a:r>
              <a:rPr lang="el-GR" b="1" spc="65" dirty="0">
                <a:solidFill>
                  <a:srgbClr val="002E7A"/>
                </a:solidFill>
                <a:latin typeface="Palatino Linotype" panose="02040502050505030304" pitchFamily="18" charset="0"/>
                <a:cs typeface="Times New Roman"/>
              </a:rPr>
              <a:t>». </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Έβρισκε:</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351603" marR="1492618" indent="-34290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    την ηλικία</a:t>
            </a:r>
          </a:p>
          <a:p>
            <a:pPr marL="351603" marR="1492618" indent="-34290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    τη φυλή</a:t>
            </a:r>
          </a:p>
          <a:p>
            <a:pPr marL="351603" marR="1492618" indent="-34290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    ακόμη και τη θρησκεία των ασθενών</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p:txBody>
      </p:sp>
    </p:spTree>
    <p:extLst>
      <p:ext uri="{BB962C8B-B14F-4D97-AF65-F5344CB8AC3E}">
        <p14:creationId xmlns:p14="http://schemas.microsoft.com/office/powerpoint/2010/main" xmlns="" val="34371644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pic>
        <p:nvPicPr>
          <p:cNvPr id="2" name="Picture 1">
            <a:extLst>
              <a:ext uri="{FF2B5EF4-FFF2-40B4-BE49-F238E27FC236}">
                <a16:creationId xmlns:a16="http://schemas.microsoft.com/office/drawing/2014/main" xmlns="" id="{181D2999-7EFE-46B2-932F-2304729B0904}"/>
              </a:ext>
            </a:extLst>
          </p:cNvPr>
          <p:cNvPicPr>
            <a:picLocks noChangeAspect="1"/>
          </p:cNvPicPr>
          <p:nvPr/>
        </p:nvPicPr>
        <p:blipFill>
          <a:blip r:embed="rId4" cstate="print"/>
          <a:stretch>
            <a:fillRect/>
          </a:stretch>
        </p:blipFill>
        <p:spPr>
          <a:xfrm>
            <a:off x="179676" y="944128"/>
            <a:ext cx="4214512" cy="3738707"/>
          </a:xfrm>
          <a:prstGeom prst="rect">
            <a:avLst/>
          </a:prstGeom>
        </p:spPr>
      </p:pic>
      <p:pic>
        <p:nvPicPr>
          <p:cNvPr id="3" name="Picture 2">
            <a:extLst>
              <a:ext uri="{FF2B5EF4-FFF2-40B4-BE49-F238E27FC236}">
                <a16:creationId xmlns:a16="http://schemas.microsoft.com/office/drawing/2014/main" xmlns="" id="{633BECAE-6DD8-42BC-A749-0B61E8EE7972}"/>
              </a:ext>
            </a:extLst>
          </p:cNvPr>
          <p:cNvPicPr>
            <a:picLocks noChangeAspect="1"/>
          </p:cNvPicPr>
          <p:nvPr/>
        </p:nvPicPr>
        <p:blipFill>
          <a:blip r:embed="rId5" cstate="print"/>
          <a:stretch>
            <a:fillRect/>
          </a:stretch>
        </p:blipFill>
        <p:spPr>
          <a:xfrm>
            <a:off x="4700876" y="944129"/>
            <a:ext cx="4214512" cy="3738706"/>
          </a:xfrm>
          <a:prstGeom prst="rect">
            <a:avLst/>
          </a:prstGeom>
        </p:spPr>
      </p:pic>
      <p:sp>
        <p:nvSpPr>
          <p:cNvPr id="6" name="Rectangle 5">
            <a:extLst>
              <a:ext uri="{FF2B5EF4-FFF2-40B4-BE49-F238E27FC236}">
                <a16:creationId xmlns:a16="http://schemas.microsoft.com/office/drawing/2014/main" xmlns="" id="{1AA8A1E5-D26A-4867-87C8-5DE4FCC3A311}"/>
              </a:ext>
            </a:extLst>
          </p:cNvPr>
          <p:cNvSpPr/>
          <p:nvPr/>
        </p:nvSpPr>
        <p:spPr>
          <a:xfrm>
            <a:off x="9167907" y="1098710"/>
            <a:ext cx="3686608" cy="2687915"/>
          </a:xfrm>
          <a:prstGeom prst="rect">
            <a:avLst/>
          </a:prstGeom>
        </p:spPr>
        <p:txBody>
          <a:bodyPr wrap="square">
            <a:spAutoFit/>
          </a:bodyPr>
          <a:lstStyle/>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1952</a:t>
            </a:r>
          </a:p>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Πικραγγουριά</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294453" marR="1492618" indent="-28575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Ιπποκράτης</a:t>
            </a:r>
          </a:p>
          <a:p>
            <a:pPr marL="294453" marR="1492618" indent="-28575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Διοσκουρίδης</a:t>
            </a:r>
          </a:p>
          <a:p>
            <a:pPr marL="294453" marR="1492618" indent="-28575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Πλίνιος</a:t>
            </a:r>
          </a:p>
          <a:p>
            <a:pPr marL="294453" marR="1492618" indent="-28575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Θεόφραστος</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p:txBody>
      </p:sp>
      <p:sp>
        <p:nvSpPr>
          <p:cNvPr id="4" name="Rectangle 3">
            <a:extLst>
              <a:ext uri="{FF2B5EF4-FFF2-40B4-BE49-F238E27FC236}">
                <a16:creationId xmlns:a16="http://schemas.microsoft.com/office/drawing/2014/main" xmlns="" id="{F39B1E6D-2EF8-46D8-8948-FE9BA28B3693}"/>
              </a:ext>
            </a:extLst>
          </p:cNvPr>
          <p:cNvSpPr/>
          <p:nvPr/>
        </p:nvSpPr>
        <p:spPr>
          <a:xfrm>
            <a:off x="1909406" y="4953061"/>
            <a:ext cx="5223546" cy="646331"/>
          </a:xfrm>
          <a:prstGeom prst="rect">
            <a:avLst/>
          </a:prstGeom>
        </p:spPr>
        <p:txBody>
          <a:bodyPr wrap="none">
            <a:spAutoFit/>
          </a:bodyPr>
          <a:lstStyle/>
          <a:p>
            <a:r>
              <a:rPr lang="el-GR" b="1" i="1" spc="65" dirty="0">
                <a:solidFill>
                  <a:srgbClr val="002E7A"/>
                </a:solidFill>
                <a:latin typeface="Palatino Linotype" panose="02040502050505030304" pitchFamily="18" charset="0"/>
                <a:cs typeface="Times New Roman"/>
              </a:rPr>
              <a:t>Ecballium elaterium, Εκβάλλιον το ελατήριο</a:t>
            </a:r>
          </a:p>
          <a:p>
            <a:endParaRPr lang="en-GB" dirty="0"/>
          </a:p>
        </p:txBody>
      </p:sp>
    </p:spTree>
    <p:extLst>
      <p:ext uri="{BB962C8B-B14F-4D97-AF65-F5344CB8AC3E}">
        <p14:creationId xmlns:p14="http://schemas.microsoft.com/office/powerpoint/2010/main" xmlns="" val="9325095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6" name="Rectangle 5">
            <a:extLst>
              <a:ext uri="{FF2B5EF4-FFF2-40B4-BE49-F238E27FC236}">
                <a16:creationId xmlns:a16="http://schemas.microsoft.com/office/drawing/2014/main" xmlns="" id="{1AA8A1E5-D26A-4867-87C8-5DE4FCC3A311}"/>
              </a:ext>
            </a:extLst>
          </p:cNvPr>
          <p:cNvSpPr/>
          <p:nvPr/>
        </p:nvSpPr>
        <p:spPr>
          <a:xfrm>
            <a:off x="230204" y="889215"/>
            <a:ext cx="10068341" cy="4852610"/>
          </a:xfrm>
          <a:prstGeom prst="rect">
            <a:avLst/>
          </a:prstGeom>
        </p:spPr>
        <p:txBody>
          <a:bodyPr wrap="square">
            <a:spAutoFit/>
          </a:bodyPr>
          <a:lstStyle/>
          <a:p>
            <a:pPr marL="8703" marR="1492618" algn="ctr" defTabSz="626638">
              <a:spcBef>
                <a:spcPts val="69"/>
              </a:spcBef>
              <a:buClr>
                <a:srgbClr val="FF0000"/>
              </a:buClr>
            </a:pPr>
            <a:r>
              <a:rPr lang="el-GR" b="1" spc="65" dirty="0">
                <a:solidFill>
                  <a:srgbClr val="002E7A"/>
                </a:solidFill>
                <a:latin typeface="Palatino Linotype" panose="02040502050505030304" pitchFamily="18" charset="0"/>
                <a:cs typeface="Times New Roman"/>
              </a:rPr>
              <a:t>Το «φάρμακο Γεωργιάδη»</a:t>
            </a:r>
          </a:p>
          <a:p>
            <a:pPr marL="351603" marR="1492618" indent="-34290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Αρχές του 1955. Λίγα χρόνια μετά την έξαρση της πικραγγουριάς εμφανίζεται στη Θεσσαλονίκη ένας ποτοποιός, ο οποίος ισχυρίζεται ότι έχει παρασκευάσει ένα ρόφημα που μπορεί να θεραπεύσει τον καρκίνο.</a:t>
            </a:r>
          </a:p>
          <a:p>
            <a:pPr marL="351603" marR="1492618" indent="-34290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Συρροή κόσμου παρατηρείται ξανά έξω από το ποτοποιείο του Γεωργιάδη με τους συνωστισμένους ανθρώπους κυριολεκτικά να τσαλαπατιούνται για να αποκτήσουν ελάχιστο από το θαυματουργό υγρό.</a:t>
            </a:r>
          </a:p>
          <a:p>
            <a:pPr marL="351603" marR="1492618" indent="-34290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Η κρατική μηχανή κινητοποιήθηκε ύστερα από τον θάνατο δύο καρκινοπαθών ανθρώπων που είχαν καταναλώσει το σκεύασμα και η Γενική Ασφάλεια Θεσσαλονίκης ζήτησε από το ιατροδικαστικό και τοξικολογικό εργαστήριο του Πανεπιστημίου Αθηνών να αποφανθεί για την εγκυρότητα των όσων υποστήριζε ο Γεωργιάδης.</a:t>
            </a:r>
          </a:p>
          <a:p>
            <a:pPr marL="351603" marR="1492618" indent="-342900" defTabSz="626638">
              <a:spcBef>
                <a:spcPts val="69"/>
              </a:spcBef>
              <a:buClr>
                <a:srgbClr val="FF0000"/>
              </a:buClr>
              <a:buFont typeface="Wingdings" panose="05000000000000000000" pitchFamily="2" charset="2"/>
              <a:buChar char="Ø"/>
            </a:pPr>
            <a:r>
              <a:rPr lang="el-GR" b="1" spc="65" dirty="0">
                <a:solidFill>
                  <a:srgbClr val="002E7A"/>
                </a:solidFill>
                <a:latin typeface="Palatino Linotype" panose="02040502050505030304" pitchFamily="18" charset="0"/>
                <a:cs typeface="Times New Roman"/>
              </a:rPr>
              <a:t>Το νέο φάρμακο δεν ήταν τίποτε άλλο παρά μείγμα από ζωμό πικραγγουριάς, άρωμα φράουλας, οινόπνευμα και ζάχαρη. </a:t>
            </a:r>
          </a:p>
        </p:txBody>
      </p:sp>
    </p:spTree>
    <p:extLst>
      <p:ext uri="{BB962C8B-B14F-4D97-AF65-F5344CB8AC3E}">
        <p14:creationId xmlns:p14="http://schemas.microsoft.com/office/powerpoint/2010/main" xmlns="" val="8420711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167054" y="762477"/>
            <a:ext cx="2582375" cy="5312370"/>
          </a:xfrm>
        </p:spPr>
        <p:txBody>
          <a:bodyPr>
            <a:noAutofit/>
          </a:bodyPr>
          <a:lstStyle/>
          <a:p>
            <a:r>
              <a:rPr lang="el-GR" sz="1300" b="1" dirty="0">
                <a:solidFill>
                  <a:srgbClr val="002060"/>
                </a:solidFill>
                <a:latin typeface="Palatino Linotype" panose="02040502050505030304" pitchFamily="18" charset="0"/>
              </a:rPr>
              <a:t>Ο Καματερός εμφανίσθηκε στο δημόσιο προσκήνιο το 1976 όταν ανακοίνωσε πως είχε εφεύρει ένα φάρμακο το οποίο είχε την ικανότητα να αναστέλλει και να εξουδετερώνει κάθε νεοπλασματική νόσο.</a:t>
            </a:r>
          </a:p>
          <a:p>
            <a:r>
              <a:rPr lang="el-GR" sz="1300" b="1" dirty="0">
                <a:solidFill>
                  <a:srgbClr val="002060"/>
                </a:solidFill>
                <a:latin typeface="Palatino Linotype" panose="02040502050505030304" pitchFamily="18" charset="0"/>
              </a:rPr>
              <a:t>Η περίπτωσή του έλαβε τεράστιες διαστάσεις, καθώς τις κινήσεις του πρόβαλλαν τα τότε Μέσα Μαζικής Ενημέρωσης και εκατοντάδες κόσμου συνέρρεαν στις ομιλίες του. Σε αυτές, που πραγματοποιούνταν κατά κανόνα σε ανοικτούς χώρους, ο Καματερός μοίραζε δωρεάν το φάρμακό του, το οποίο έμεινε γνωστό ως το «νερό του Καματερού», τόσο σε υγρή μορφή σε φιαλίδια (οι επικριτές του οποίου υποστήριζαν ότι περιείχαν απλό νερό), όσο και σε μορφή κονιάματος (σκόνης). </a:t>
            </a:r>
            <a:endParaRPr lang="en-GB" sz="13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3919889" y="6113178"/>
            <a:ext cx="3536546" cy="527580"/>
          </a:xfrm>
          <a:prstGeom prst="rect">
            <a:avLst/>
          </a:prstGeom>
        </p:spPr>
        <p:txBody>
          <a:bodyPr wrap="none">
            <a:spAutoFit/>
          </a:bodyPr>
          <a:lstStyle/>
          <a:p>
            <a:pPr algn="ctr">
              <a:lnSpc>
                <a:spcPct val="150000"/>
              </a:lnSpc>
              <a:spcAft>
                <a:spcPts val="1000"/>
              </a:spcAft>
            </a:pPr>
            <a:r>
              <a:rPr lang="el-GR" sz="21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Το </a:t>
            </a:r>
            <a:r>
              <a:rPr lang="en-GB" sz="21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a:t>
            </a:r>
            <a:r>
              <a:rPr lang="el-GR" sz="21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νερό</a:t>
            </a:r>
            <a:r>
              <a:rPr lang="en-GB" sz="21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a:t>
            </a:r>
            <a:r>
              <a:rPr lang="el-GR" sz="21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 του Καματερού</a:t>
            </a:r>
            <a:endParaRPr lang="en-GB" sz="21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xmlns="" id="{C4157433-9658-45AE-8D18-6C2B6097CE1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762477"/>
            <a:ext cx="4114800" cy="2684178"/>
          </a:xfrm>
          <a:prstGeom prst="rect">
            <a:avLst/>
          </a:prstGeom>
        </p:spPr>
      </p:pic>
      <p:pic>
        <p:nvPicPr>
          <p:cNvPr id="8" name="Picture 7">
            <a:extLst>
              <a:ext uri="{FF2B5EF4-FFF2-40B4-BE49-F238E27FC236}">
                <a16:creationId xmlns:a16="http://schemas.microsoft.com/office/drawing/2014/main" xmlns="" id="{2A4A9D15-A04D-448C-B061-20AC46A42E0A}"/>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3429000"/>
            <a:ext cx="4114800" cy="2645847"/>
          </a:xfrm>
          <a:prstGeom prst="rect">
            <a:avLst/>
          </a:prstGeom>
        </p:spPr>
      </p:pic>
      <p:pic>
        <p:nvPicPr>
          <p:cNvPr id="14" name="Picture 13">
            <a:extLst>
              <a:ext uri="{FF2B5EF4-FFF2-40B4-BE49-F238E27FC236}">
                <a16:creationId xmlns:a16="http://schemas.microsoft.com/office/drawing/2014/main" xmlns="" id="{992005EB-A9F5-47B6-9DD7-15539EE4DAF4}"/>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114800" y="762477"/>
            <a:ext cx="5052254" cy="2352675"/>
          </a:xfrm>
          <a:prstGeom prst="rect">
            <a:avLst/>
          </a:prstGeom>
        </p:spPr>
      </p:pic>
      <p:pic>
        <p:nvPicPr>
          <p:cNvPr id="17" name="Picture 16">
            <a:extLst>
              <a:ext uri="{FF2B5EF4-FFF2-40B4-BE49-F238E27FC236}">
                <a16:creationId xmlns:a16="http://schemas.microsoft.com/office/drawing/2014/main" xmlns="" id="{7C3E0D5F-A007-4E66-BB27-BFE8795BFCD4}"/>
              </a:ext>
            </a:extLst>
          </p:cNvPr>
          <p:cNvPicPr>
            <a:picLocks noChangeAspect="1"/>
          </p:cNvPicPr>
          <p:nvPr/>
        </p:nvPicPr>
        <p:blipFill>
          <a:blip r:embed="rId7" cstate="print"/>
          <a:stretch>
            <a:fillRect/>
          </a:stretch>
        </p:blipFill>
        <p:spPr>
          <a:xfrm>
            <a:off x="4114800" y="3115151"/>
            <a:ext cx="5052254" cy="2959695"/>
          </a:xfrm>
          <a:prstGeom prst="rect">
            <a:avLst/>
          </a:prstGeom>
        </p:spPr>
      </p:pic>
    </p:spTree>
    <p:extLst>
      <p:ext uri="{BB962C8B-B14F-4D97-AF65-F5344CB8AC3E}">
        <p14:creationId xmlns:p14="http://schemas.microsoft.com/office/powerpoint/2010/main" xmlns="" val="34490392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pic>
        <p:nvPicPr>
          <p:cNvPr id="4" name="Picture 3">
            <a:extLst>
              <a:ext uri="{FF2B5EF4-FFF2-40B4-BE49-F238E27FC236}">
                <a16:creationId xmlns:a16="http://schemas.microsoft.com/office/drawing/2014/main" xmlns="" id="{16272C74-0A5E-432F-A84F-2B29ABE0CFB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1655" y="946150"/>
            <a:ext cx="3810000" cy="4762500"/>
          </a:xfrm>
          <a:prstGeom prst="rect">
            <a:avLst/>
          </a:prstGeom>
        </p:spPr>
      </p:pic>
      <p:pic>
        <p:nvPicPr>
          <p:cNvPr id="2" name="Picture 1">
            <a:extLst>
              <a:ext uri="{FF2B5EF4-FFF2-40B4-BE49-F238E27FC236}">
                <a16:creationId xmlns:a16="http://schemas.microsoft.com/office/drawing/2014/main" xmlns="" id="{CF9D642D-6462-42E8-BF8B-7B6CCFA2CAA6}"/>
              </a:ext>
            </a:extLst>
          </p:cNvPr>
          <p:cNvPicPr>
            <a:picLocks noChangeAspect="1"/>
          </p:cNvPicPr>
          <p:nvPr/>
        </p:nvPicPr>
        <p:blipFill>
          <a:blip r:embed="rId5" cstate="print"/>
          <a:stretch>
            <a:fillRect/>
          </a:stretch>
        </p:blipFill>
        <p:spPr>
          <a:xfrm>
            <a:off x="4098850" y="1263725"/>
            <a:ext cx="4980496" cy="4127350"/>
          </a:xfrm>
          <a:prstGeom prst="rect">
            <a:avLst/>
          </a:prstGeom>
        </p:spPr>
      </p:pic>
    </p:spTree>
    <p:extLst>
      <p:ext uri="{BB962C8B-B14F-4D97-AF65-F5344CB8AC3E}">
        <p14:creationId xmlns:p14="http://schemas.microsoft.com/office/powerpoint/2010/main" xmlns="" val="12357522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6" name="Rectangle 5">
            <a:extLst>
              <a:ext uri="{FF2B5EF4-FFF2-40B4-BE49-F238E27FC236}">
                <a16:creationId xmlns:a16="http://schemas.microsoft.com/office/drawing/2014/main" xmlns="" id="{1AA8A1E5-D26A-4867-87C8-5DE4FCC3A311}"/>
              </a:ext>
            </a:extLst>
          </p:cNvPr>
          <p:cNvSpPr/>
          <p:nvPr/>
        </p:nvSpPr>
        <p:spPr>
          <a:xfrm>
            <a:off x="9356900" y="2775741"/>
            <a:ext cx="4239028" cy="936154"/>
          </a:xfrm>
          <a:prstGeom prst="rect">
            <a:avLst/>
          </a:prstGeom>
        </p:spPr>
        <p:txBody>
          <a:bodyPr wrap="square">
            <a:spAutoFit/>
          </a:bodyPr>
          <a:lstStyle/>
          <a:p>
            <a:pPr marL="8703" marR="1492618" defTabSz="626638">
              <a:spcBef>
                <a:spcPts val="69"/>
              </a:spcBef>
              <a:buClr>
                <a:srgbClr val="FF0000"/>
              </a:buClr>
            </a:pPr>
            <a:r>
              <a:rPr lang="el-GR" b="1" spc="65" dirty="0">
                <a:solidFill>
                  <a:srgbClr val="002E7A"/>
                </a:solidFill>
                <a:latin typeface="Palatino Linotype" panose="02040502050505030304" pitchFamily="18" charset="0"/>
                <a:cs typeface="Times New Roman"/>
              </a:rPr>
              <a:t>Κνιδωτικός δερμογραφισμός</a:t>
            </a:r>
          </a:p>
          <a:p>
            <a:pPr marL="8703" marR="1492618" defTabSz="626638">
              <a:spcBef>
                <a:spcPts val="69"/>
              </a:spcBef>
              <a:buClr>
                <a:srgbClr val="FF0000"/>
              </a:buClr>
            </a:pPr>
            <a:r>
              <a:rPr lang="en-GB" b="1" spc="65" dirty="0">
                <a:solidFill>
                  <a:srgbClr val="002E7A"/>
                </a:solidFill>
                <a:latin typeface="Palatino Linotype" panose="02040502050505030304" pitchFamily="18" charset="0"/>
                <a:cs typeface="Times New Roman"/>
              </a:rPr>
              <a:t>Urticaria </a:t>
            </a:r>
            <a:r>
              <a:rPr lang="en-GB" b="1" spc="65" dirty="0" err="1">
                <a:solidFill>
                  <a:srgbClr val="002E7A"/>
                </a:solidFill>
                <a:latin typeface="Palatino Linotype" panose="02040502050505030304" pitchFamily="18" charset="0"/>
                <a:cs typeface="Times New Roman"/>
              </a:rPr>
              <a:t>factitia</a:t>
            </a:r>
            <a:r>
              <a:rPr lang="en-GB" b="1" spc="65" dirty="0">
                <a:solidFill>
                  <a:srgbClr val="002E7A"/>
                </a:solidFill>
                <a:latin typeface="Palatino Linotype" panose="02040502050505030304" pitchFamily="18" charset="0"/>
                <a:cs typeface="Times New Roman"/>
              </a:rPr>
              <a:t> </a:t>
            </a:r>
            <a:endParaRPr lang="el-GR" b="1" spc="65" dirty="0">
              <a:solidFill>
                <a:srgbClr val="002E7A"/>
              </a:solidFill>
              <a:latin typeface="Palatino Linotype" panose="02040502050505030304" pitchFamily="18" charset="0"/>
              <a:cs typeface="Times New Roman"/>
            </a:endParaRPr>
          </a:p>
        </p:txBody>
      </p:sp>
      <p:pic>
        <p:nvPicPr>
          <p:cNvPr id="2" name="Picture 1">
            <a:extLst>
              <a:ext uri="{FF2B5EF4-FFF2-40B4-BE49-F238E27FC236}">
                <a16:creationId xmlns:a16="http://schemas.microsoft.com/office/drawing/2014/main" xmlns="" id="{19E8AA80-47F3-4068-BBDD-CC9917C11A9A}"/>
              </a:ext>
            </a:extLst>
          </p:cNvPr>
          <p:cNvPicPr>
            <a:picLocks noChangeAspect="1"/>
          </p:cNvPicPr>
          <p:nvPr/>
        </p:nvPicPr>
        <p:blipFill>
          <a:blip r:embed="rId4" cstate="print"/>
          <a:stretch>
            <a:fillRect/>
          </a:stretch>
        </p:blipFill>
        <p:spPr>
          <a:xfrm>
            <a:off x="5920508" y="762477"/>
            <a:ext cx="3176847" cy="5333523"/>
          </a:xfrm>
          <a:prstGeom prst="rect">
            <a:avLst/>
          </a:prstGeom>
        </p:spPr>
      </p:pic>
      <p:pic>
        <p:nvPicPr>
          <p:cNvPr id="3" name="Picture 2">
            <a:extLst>
              <a:ext uri="{FF2B5EF4-FFF2-40B4-BE49-F238E27FC236}">
                <a16:creationId xmlns:a16="http://schemas.microsoft.com/office/drawing/2014/main" xmlns="" id="{DAC2A966-A5D0-4996-B163-7B61BB4E4472}"/>
              </a:ext>
            </a:extLst>
          </p:cNvPr>
          <p:cNvPicPr>
            <a:picLocks noChangeAspect="1"/>
          </p:cNvPicPr>
          <p:nvPr/>
        </p:nvPicPr>
        <p:blipFill>
          <a:blip r:embed="rId5" cstate="print"/>
          <a:stretch>
            <a:fillRect/>
          </a:stretch>
        </p:blipFill>
        <p:spPr>
          <a:xfrm>
            <a:off x="34167" y="762477"/>
            <a:ext cx="4027886" cy="5333522"/>
          </a:xfrm>
          <a:prstGeom prst="rect">
            <a:avLst/>
          </a:prstGeom>
        </p:spPr>
      </p:pic>
    </p:spTree>
    <p:extLst>
      <p:ext uri="{BB962C8B-B14F-4D97-AF65-F5344CB8AC3E}">
        <p14:creationId xmlns:p14="http://schemas.microsoft.com/office/powerpoint/2010/main" xmlns="" val="16033152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4" name="Rectangle 3">
            <a:extLst>
              <a:ext uri="{FF2B5EF4-FFF2-40B4-BE49-F238E27FC236}">
                <a16:creationId xmlns:a16="http://schemas.microsoft.com/office/drawing/2014/main" xmlns="" id="{88683F04-49B7-454B-82F0-48CC402E8707}"/>
              </a:ext>
            </a:extLst>
          </p:cNvPr>
          <p:cNvSpPr/>
          <p:nvPr/>
        </p:nvSpPr>
        <p:spPr>
          <a:xfrm>
            <a:off x="117744" y="6112468"/>
            <a:ext cx="11055081" cy="705642"/>
          </a:xfrm>
          <a:prstGeom prst="rect">
            <a:avLst/>
          </a:prstGeom>
        </p:spPr>
        <p:txBody>
          <a:bodyPr wrap="square">
            <a:spAutoFit/>
          </a:bodyPr>
          <a:lstStyle/>
          <a:p>
            <a:pPr algn="ctr">
              <a:lnSpc>
                <a:spcPct val="150000"/>
              </a:lnSpc>
              <a:spcAft>
                <a:spcPts val="1000"/>
              </a:spcAft>
            </a:pPr>
            <a:r>
              <a:rPr lang="el-GR" sz="14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Η Αθανασία Κρικέτου - Σάμαρη (1928 - 2020) γεννήθηκε στην Μανωλάδα Ηλείας. Γνωστότερη ως Αγία Αθανασία του Αιγάλεω ήταν Ελληνίδα διευθύντρια γηροκομείου και κατά τους ισχυρισμούς της, οραματίστρια και προφήτισσα. </a:t>
            </a:r>
          </a:p>
        </p:txBody>
      </p:sp>
      <p:pic>
        <p:nvPicPr>
          <p:cNvPr id="2" name="Picture 1">
            <a:extLst>
              <a:ext uri="{FF2B5EF4-FFF2-40B4-BE49-F238E27FC236}">
                <a16:creationId xmlns:a16="http://schemas.microsoft.com/office/drawing/2014/main" xmlns="" id="{91C02886-5B1B-432B-B254-4617B0A19E98}"/>
              </a:ext>
            </a:extLst>
          </p:cNvPr>
          <p:cNvPicPr>
            <a:picLocks noChangeAspect="1"/>
          </p:cNvPicPr>
          <p:nvPr/>
        </p:nvPicPr>
        <p:blipFill>
          <a:blip r:embed="rId4" cstate="print"/>
          <a:stretch>
            <a:fillRect/>
          </a:stretch>
        </p:blipFill>
        <p:spPr>
          <a:xfrm>
            <a:off x="3068527" y="762477"/>
            <a:ext cx="6097686" cy="2506352"/>
          </a:xfrm>
          <a:prstGeom prst="rect">
            <a:avLst/>
          </a:prstGeom>
        </p:spPr>
      </p:pic>
      <p:pic>
        <p:nvPicPr>
          <p:cNvPr id="3" name="Picture 2">
            <a:extLst>
              <a:ext uri="{FF2B5EF4-FFF2-40B4-BE49-F238E27FC236}">
                <a16:creationId xmlns:a16="http://schemas.microsoft.com/office/drawing/2014/main" xmlns="" id="{D75FAD3D-AF17-489D-A969-C7BA254DE190}"/>
              </a:ext>
            </a:extLst>
          </p:cNvPr>
          <p:cNvPicPr>
            <a:picLocks noChangeAspect="1"/>
          </p:cNvPicPr>
          <p:nvPr/>
        </p:nvPicPr>
        <p:blipFill>
          <a:blip r:embed="rId5" cstate="print"/>
          <a:stretch>
            <a:fillRect/>
          </a:stretch>
        </p:blipFill>
        <p:spPr>
          <a:xfrm>
            <a:off x="9283579" y="1099324"/>
            <a:ext cx="2908421" cy="4676298"/>
          </a:xfrm>
          <a:prstGeom prst="rect">
            <a:avLst/>
          </a:prstGeom>
        </p:spPr>
      </p:pic>
      <p:pic>
        <p:nvPicPr>
          <p:cNvPr id="6" name="Picture 5">
            <a:extLst>
              <a:ext uri="{FF2B5EF4-FFF2-40B4-BE49-F238E27FC236}">
                <a16:creationId xmlns:a16="http://schemas.microsoft.com/office/drawing/2014/main" xmlns="" id="{E426F092-1FC9-44D9-AC72-5C6F86550564}"/>
              </a:ext>
            </a:extLst>
          </p:cNvPr>
          <p:cNvPicPr>
            <a:picLocks noChangeAspect="1"/>
          </p:cNvPicPr>
          <p:nvPr/>
        </p:nvPicPr>
        <p:blipFill>
          <a:blip r:embed="rId6" cstate="print"/>
          <a:stretch>
            <a:fillRect/>
          </a:stretch>
        </p:blipFill>
        <p:spPr>
          <a:xfrm>
            <a:off x="0" y="762477"/>
            <a:ext cx="3057525" cy="5349991"/>
          </a:xfrm>
          <a:prstGeom prst="rect">
            <a:avLst/>
          </a:prstGeom>
        </p:spPr>
      </p:pic>
      <p:pic>
        <p:nvPicPr>
          <p:cNvPr id="14" name="Picture 13">
            <a:extLst>
              <a:ext uri="{FF2B5EF4-FFF2-40B4-BE49-F238E27FC236}">
                <a16:creationId xmlns:a16="http://schemas.microsoft.com/office/drawing/2014/main" xmlns="" id="{D7D07DF0-A0B4-4733-944A-F55D8A905FCB}"/>
              </a:ext>
            </a:extLst>
          </p:cNvPr>
          <p:cNvPicPr>
            <a:picLocks noChangeAspect="1"/>
          </p:cNvPicPr>
          <p:nvPr/>
        </p:nvPicPr>
        <p:blipFill>
          <a:blip r:embed="rId7" cstate="print"/>
          <a:stretch>
            <a:fillRect/>
          </a:stretch>
        </p:blipFill>
        <p:spPr>
          <a:xfrm>
            <a:off x="3057525" y="3268828"/>
            <a:ext cx="6097686" cy="2818247"/>
          </a:xfrm>
          <a:prstGeom prst="rect">
            <a:avLst/>
          </a:prstGeom>
        </p:spPr>
      </p:pic>
    </p:spTree>
    <p:extLst>
      <p:ext uri="{BB962C8B-B14F-4D97-AF65-F5344CB8AC3E}">
        <p14:creationId xmlns:p14="http://schemas.microsoft.com/office/powerpoint/2010/main" xmlns="" val="12126144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01151" y="762477"/>
            <a:ext cx="2686050" cy="5350470"/>
          </a:xfrm>
        </p:spPr>
        <p:txBody>
          <a:bodyPr>
            <a:noAutofit/>
          </a:bodyPr>
          <a:lstStyle/>
          <a:p>
            <a:r>
              <a:rPr lang="el-GR" sz="1000" b="1" dirty="0">
                <a:solidFill>
                  <a:srgbClr val="002060"/>
                </a:solidFill>
                <a:latin typeface="Palatino Linotype" panose="02040502050505030304" pitchFamily="18" charset="0"/>
              </a:rPr>
              <a:t>Το «θαυµατουργό» δηλητήριο του µπλε σκορπιού της Κούβας αποτέλεσε άλλο ένα δείγµα της ανάγκης που έχουν οι ασθενείς µε καρκίνο να αναζητήσουν µια ελπίδα ακόµη και σε κάτι που δεν έχει αποδειχθεί επιστηµονικά. Στα µέσα της δεκαετίας του 1990 πολλοί Ελληνες είχαν σπεύσει στην Κούβα, προκειµένου να λάβουν το µαγικό σκεύασµα που θα τους απάλλασσε από τον καρκίνο. Τότε πολλά ΜΜΕ είχαν αναφερθεί στη σοβαρότητα του θέµατος, καθώς υπήρχαν και πολλοί ασθενείς που, ενώ δεν είχαν τα προς το ζην, αναζητούσαν χρήµατα για να ταξιδέψουν στην Κούβα. Το δηλητήριο του µπλε σκορπιού αποτελούσε για πάνω από 20 χρόνια µια αχτίδα ελπίδας για τους καρκινοπαθείς στην Κούβα, που προσέτρεχαν στους κάθε λογής «γιατρούς» για να σωθούν. Πολλοί -για άγνωστους λόγους- είχαν δει θεαµατικά αποτελέσµατα, ενώ ασθενείς που είχαν εγκαταλείψει τις συµβατικές θεραπείες είδαν την υγεία τους να επιδεινώνεται. Περίπου 25 χρόνια µετά, η Υπηρεσία Τροφίµων και Φαρµάκων των ΗΠΑ έδωσε άδεια να πραγµατοποιηθεί η πρώτη κλινική δοκιµή µε δηλητήριο του µπλε σκορπιού σε ανθρώπους. Αγνωστο εάν θα αποδειχθεί πράγµατι αποτελεσµατικό ή όχι. Παρ’ όλα αυτά, οι Κουβανοί φαίνεται πως τα τελευταία χρόνια έχουν δηµιουργήσει διάφορα σκευάσµατα που στηρίζονται κυρίως στην οµοιοπαθητική λογική και απευθύνονται σε σοβαρές παθήσεις.</a:t>
            </a:r>
            <a:endParaRPr lang="en-GB" sz="1000" b="1" dirty="0">
              <a:solidFill>
                <a:srgbClr val="002060"/>
              </a:solidFill>
              <a:latin typeface="Palatino Linotype" panose="02040502050505030304" pitchFamily="18" charset="0"/>
            </a:endParaRPr>
          </a:p>
        </p:txBody>
      </p:sp>
      <p:sp>
        <p:nvSpPr>
          <p:cNvPr id="4" name="Rectangle 3">
            <a:extLst>
              <a:ext uri="{FF2B5EF4-FFF2-40B4-BE49-F238E27FC236}">
                <a16:creationId xmlns:a16="http://schemas.microsoft.com/office/drawing/2014/main" xmlns="" id="{88683F04-49B7-454B-82F0-48CC402E8707}"/>
              </a:ext>
            </a:extLst>
          </p:cNvPr>
          <p:cNvSpPr/>
          <p:nvPr/>
        </p:nvSpPr>
        <p:spPr>
          <a:xfrm>
            <a:off x="360201" y="6112947"/>
            <a:ext cx="9551013" cy="589777"/>
          </a:xfrm>
          <a:prstGeom prst="rect">
            <a:avLst/>
          </a:prstGeom>
        </p:spPr>
        <p:txBody>
          <a:bodyPr wrap="none">
            <a:spAutoFit/>
          </a:bodyPr>
          <a:lstStyle/>
          <a:p>
            <a:pPr algn="ctr">
              <a:lnSpc>
                <a:spcPct val="150000"/>
              </a:lnSpc>
              <a:spcAft>
                <a:spcPts val="1000"/>
              </a:spcAft>
            </a:pPr>
            <a:r>
              <a:rPr lang="el-GR" sz="2400" b="1" dirty="0">
                <a:solidFill>
                  <a:srgbClr val="FFFF00"/>
                </a:solidFill>
                <a:latin typeface="Palatino Linotype" panose="02040502050505030304" pitchFamily="18" charset="0"/>
                <a:ea typeface="Calibri" panose="020F0502020204030204" pitchFamily="34" charset="0"/>
                <a:cs typeface="Times New Roman" panose="02020603050405020304" pitchFamily="18" charset="0"/>
              </a:rPr>
              <a:t>Το «θαυµατουργό» δηλητήριο του µπλε σκορπιού της Κούβας</a:t>
            </a:r>
            <a:endParaRPr lang="en-GB" sz="2000" dirty="0">
              <a:solidFill>
                <a:srgbClr val="FFFF00"/>
              </a:solidFill>
              <a:effectLst/>
              <a:latin typeface="Palatino Linotype" panose="0204050205050503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D556C5E1-DBAD-48C1-AFF0-69CA09DF685A}"/>
              </a:ext>
            </a:extLst>
          </p:cNvPr>
          <p:cNvPicPr>
            <a:picLocks noChangeAspect="1"/>
          </p:cNvPicPr>
          <p:nvPr/>
        </p:nvPicPr>
        <p:blipFill>
          <a:blip r:embed="rId4" cstate="print"/>
          <a:stretch>
            <a:fillRect/>
          </a:stretch>
        </p:blipFill>
        <p:spPr>
          <a:xfrm>
            <a:off x="1314199" y="1258166"/>
            <a:ext cx="6524625" cy="4133850"/>
          </a:xfrm>
          <a:prstGeom prst="rect">
            <a:avLst/>
          </a:prstGeom>
        </p:spPr>
      </p:pic>
      <p:sp>
        <p:nvSpPr>
          <p:cNvPr id="3" name="Rectangle 2">
            <a:extLst>
              <a:ext uri="{FF2B5EF4-FFF2-40B4-BE49-F238E27FC236}">
                <a16:creationId xmlns:a16="http://schemas.microsoft.com/office/drawing/2014/main" xmlns="" id="{21068393-D13B-40DD-83B1-F63DFEC51F2A}"/>
              </a:ext>
            </a:extLst>
          </p:cNvPr>
          <p:cNvSpPr/>
          <p:nvPr/>
        </p:nvSpPr>
        <p:spPr>
          <a:xfrm>
            <a:off x="2748371" y="5552426"/>
            <a:ext cx="4064611" cy="400110"/>
          </a:xfrm>
          <a:prstGeom prst="rect">
            <a:avLst/>
          </a:prstGeom>
        </p:spPr>
        <p:txBody>
          <a:bodyPr wrap="square">
            <a:spAutoFit/>
          </a:bodyPr>
          <a:lstStyle/>
          <a:p>
            <a:r>
              <a:rPr lang="en-GB" sz="2000" b="1" i="1" dirty="0" err="1">
                <a:solidFill>
                  <a:srgbClr val="002060"/>
                </a:solidFill>
                <a:latin typeface="Palatino Linotype" panose="02040502050505030304" pitchFamily="18" charset="0"/>
              </a:rPr>
              <a:t>Rhopalurus</a:t>
            </a:r>
            <a:r>
              <a:rPr lang="en-GB" sz="2000" b="1" i="1" dirty="0">
                <a:solidFill>
                  <a:srgbClr val="002060"/>
                </a:solidFill>
                <a:latin typeface="Palatino Linotype" panose="02040502050505030304" pitchFamily="18" charset="0"/>
              </a:rPr>
              <a:t> </a:t>
            </a:r>
            <a:r>
              <a:rPr lang="en-GB" sz="2000" b="1" i="1" dirty="0" err="1">
                <a:solidFill>
                  <a:srgbClr val="002060"/>
                </a:solidFill>
                <a:latin typeface="Palatino Linotype" panose="02040502050505030304" pitchFamily="18" charset="0"/>
              </a:rPr>
              <a:t>junceus</a:t>
            </a:r>
            <a:r>
              <a:rPr lang="el-GR" sz="2000" b="1" i="1" dirty="0">
                <a:solidFill>
                  <a:srgbClr val="002060"/>
                </a:solidFill>
                <a:latin typeface="Palatino Linotype" panose="02040502050505030304" pitchFamily="18" charset="0"/>
              </a:rPr>
              <a:t>  </a:t>
            </a:r>
            <a:r>
              <a:rPr lang="en-GB" sz="2000" b="1" dirty="0">
                <a:solidFill>
                  <a:srgbClr val="002060"/>
                </a:solidFill>
                <a:latin typeface="Palatino Linotype" panose="02040502050505030304" pitchFamily="18" charset="0"/>
              </a:rPr>
              <a:t>Herbst, 1800</a:t>
            </a:r>
          </a:p>
        </p:txBody>
      </p:sp>
    </p:spTree>
    <p:extLst>
      <p:ext uri="{BB962C8B-B14F-4D97-AF65-F5344CB8AC3E}">
        <p14:creationId xmlns:p14="http://schemas.microsoft.com/office/powerpoint/2010/main" xmlns="" val="32733687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pic>
        <p:nvPicPr>
          <p:cNvPr id="2" name="Picture 1">
            <a:extLst>
              <a:ext uri="{FF2B5EF4-FFF2-40B4-BE49-F238E27FC236}">
                <a16:creationId xmlns:a16="http://schemas.microsoft.com/office/drawing/2014/main" xmlns="" id="{1E608B1C-51FE-4BE2-8C2F-B2919CF872C5}"/>
              </a:ext>
            </a:extLst>
          </p:cNvPr>
          <p:cNvPicPr>
            <a:picLocks noChangeAspect="1"/>
          </p:cNvPicPr>
          <p:nvPr/>
        </p:nvPicPr>
        <p:blipFill>
          <a:blip r:embed="rId4" cstate="print"/>
          <a:stretch>
            <a:fillRect/>
          </a:stretch>
        </p:blipFill>
        <p:spPr>
          <a:xfrm>
            <a:off x="2200563" y="762477"/>
            <a:ext cx="4588164" cy="5351996"/>
          </a:xfrm>
          <a:prstGeom prst="rect">
            <a:avLst/>
          </a:prstGeom>
        </p:spPr>
      </p:pic>
    </p:spTree>
    <p:extLst>
      <p:ext uri="{BB962C8B-B14F-4D97-AF65-F5344CB8AC3E}">
        <p14:creationId xmlns:p14="http://schemas.microsoft.com/office/powerpoint/2010/main" xmlns="" val="3643380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6" name="Rectangle 5">
            <a:extLst>
              <a:ext uri="{FF2B5EF4-FFF2-40B4-BE49-F238E27FC236}">
                <a16:creationId xmlns:a16="http://schemas.microsoft.com/office/drawing/2014/main" xmlns="" id="{1AA8A1E5-D26A-4867-87C8-5DE4FCC3A311}"/>
              </a:ext>
            </a:extLst>
          </p:cNvPr>
          <p:cNvSpPr/>
          <p:nvPr/>
        </p:nvSpPr>
        <p:spPr>
          <a:xfrm>
            <a:off x="592789" y="4648414"/>
            <a:ext cx="9302021" cy="659155"/>
          </a:xfrm>
          <a:prstGeom prst="rect">
            <a:avLst/>
          </a:prstGeom>
        </p:spPr>
        <p:txBody>
          <a:bodyPr wrap="square">
            <a:spAutoFit/>
          </a:bodyPr>
          <a:lstStyle/>
          <a:p>
            <a:pPr marL="8703" marR="1492618" algn="ctr" defTabSz="626638">
              <a:spcBef>
                <a:spcPts val="69"/>
              </a:spcBef>
              <a:buClr>
                <a:srgbClr val="FF0000"/>
              </a:buClr>
            </a:pPr>
            <a:r>
              <a:rPr lang="en-GB" b="1" i="1" spc="65" dirty="0">
                <a:solidFill>
                  <a:srgbClr val="002E7A"/>
                </a:solidFill>
                <a:latin typeface="Palatino Linotype" panose="02040502050505030304" pitchFamily="18" charset="0"/>
                <a:cs typeface="Times New Roman"/>
              </a:rPr>
              <a:t>Asplenium </a:t>
            </a:r>
            <a:r>
              <a:rPr lang="en-GB" b="1" i="1" spc="65" dirty="0" err="1">
                <a:solidFill>
                  <a:srgbClr val="002E7A"/>
                </a:solidFill>
                <a:latin typeface="Palatino Linotype" panose="02040502050505030304" pitchFamily="18" charset="0"/>
                <a:cs typeface="Times New Roman"/>
              </a:rPr>
              <a:t>ceterach</a:t>
            </a:r>
            <a:endParaRPr lang="el-GR" b="1" i="1" spc="65" dirty="0">
              <a:solidFill>
                <a:srgbClr val="002E7A"/>
              </a:solidFill>
              <a:latin typeface="Palatino Linotype" panose="02040502050505030304" pitchFamily="18" charset="0"/>
              <a:cs typeface="Times New Roman"/>
            </a:endParaRPr>
          </a:p>
          <a:p>
            <a:pPr marL="8703" marR="1492618" algn="ctr" defTabSz="626638">
              <a:spcBef>
                <a:spcPts val="69"/>
              </a:spcBef>
              <a:buClr>
                <a:srgbClr val="FF0000"/>
              </a:buClr>
            </a:pPr>
            <a:r>
              <a:rPr lang="el-GR" b="1" spc="65" dirty="0">
                <a:solidFill>
                  <a:srgbClr val="002E7A"/>
                </a:solidFill>
                <a:latin typeface="Palatino Linotype" panose="02040502050505030304" pitchFamily="18" charset="0"/>
                <a:cs typeface="Times New Roman"/>
              </a:rPr>
              <a:t>Σκορπίδι ή αλλιώς σκορπιδόχορτο</a:t>
            </a:r>
          </a:p>
        </p:txBody>
      </p:sp>
      <p:pic>
        <p:nvPicPr>
          <p:cNvPr id="2" name="Picture 1">
            <a:extLst>
              <a:ext uri="{FF2B5EF4-FFF2-40B4-BE49-F238E27FC236}">
                <a16:creationId xmlns:a16="http://schemas.microsoft.com/office/drawing/2014/main" xmlns="" id="{E2BBB73E-ABAB-4789-BCC5-9F13DB11EFB4}"/>
              </a:ext>
            </a:extLst>
          </p:cNvPr>
          <p:cNvPicPr>
            <a:picLocks noChangeAspect="1"/>
          </p:cNvPicPr>
          <p:nvPr/>
        </p:nvPicPr>
        <p:blipFill>
          <a:blip r:embed="rId4" cstate="print"/>
          <a:stretch>
            <a:fillRect/>
          </a:stretch>
        </p:blipFill>
        <p:spPr>
          <a:xfrm>
            <a:off x="170602" y="875444"/>
            <a:ext cx="4696962" cy="3330771"/>
          </a:xfrm>
          <a:prstGeom prst="rect">
            <a:avLst/>
          </a:prstGeom>
        </p:spPr>
      </p:pic>
      <p:pic>
        <p:nvPicPr>
          <p:cNvPr id="3" name="Picture 2">
            <a:extLst>
              <a:ext uri="{FF2B5EF4-FFF2-40B4-BE49-F238E27FC236}">
                <a16:creationId xmlns:a16="http://schemas.microsoft.com/office/drawing/2014/main" xmlns="" id="{B3047220-A542-4966-92D1-A87A7C5EB64C}"/>
              </a:ext>
            </a:extLst>
          </p:cNvPr>
          <p:cNvPicPr>
            <a:picLocks noChangeAspect="1"/>
          </p:cNvPicPr>
          <p:nvPr/>
        </p:nvPicPr>
        <p:blipFill>
          <a:blip r:embed="rId5" cstate="print"/>
          <a:stretch>
            <a:fillRect/>
          </a:stretch>
        </p:blipFill>
        <p:spPr>
          <a:xfrm>
            <a:off x="5243800" y="875444"/>
            <a:ext cx="3641582" cy="3330771"/>
          </a:xfrm>
          <a:prstGeom prst="rect">
            <a:avLst/>
          </a:prstGeom>
        </p:spPr>
      </p:pic>
      <p:pic>
        <p:nvPicPr>
          <p:cNvPr id="4" name="Picture 3">
            <a:extLst>
              <a:ext uri="{FF2B5EF4-FFF2-40B4-BE49-F238E27FC236}">
                <a16:creationId xmlns:a16="http://schemas.microsoft.com/office/drawing/2014/main" xmlns="" id="{644505DA-6D94-41F5-A308-5D2AF7EF32DE}"/>
              </a:ext>
            </a:extLst>
          </p:cNvPr>
          <p:cNvPicPr>
            <a:picLocks noChangeAspect="1"/>
          </p:cNvPicPr>
          <p:nvPr/>
        </p:nvPicPr>
        <p:blipFill>
          <a:blip r:embed="rId6" cstate="print"/>
          <a:stretch>
            <a:fillRect/>
          </a:stretch>
        </p:blipFill>
        <p:spPr>
          <a:xfrm>
            <a:off x="9261618" y="1657973"/>
            <a:ext cx="2519564" cy="3542053"/>
          </a:xfrm>
          <a:prstGeom prst="rect">
            <a:avLst/>
          </a:prstGeom>
        </p:spPr>
      </p:pic>
    </p:spTree>
    <p:extLst>
      <p:ext uri="{BB962C8B-B14F-4D97-AF65-F5344CB8AC3E}">
        <p14:creationId xmlns:p14="http://schemas.microsoft.com/office/powerpoint/2010/main" xmlns="" val="2366676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13" name="Subtitle 2">
            <a:extLst>
              <a:ext uri="{FF2B5EF4-FFF2-40B4-BE49-F238E27FC236}">
                <a16:creationId xmlns:a16="http://schemas.microsoft.com/office/drawing/2014/main" xmlns="" id="{EB4B6CA8-3C40-4A5B-BDDB-ACBD72B7C8B9}"/>
              </a:ext>
            </a:extLst>
          </p:cNvPr>
          <p:cNvSpPr>
            <a:spLocks noGrp="1"/>
          </p:cNvSpPr>
          <p:nvPr>
            <p:ph type="subTitle" idx="1"/>
          </p:nvPr>
        </p:nvSpPr>
        <p:spPr>
          <a:xfrm>
            <a:off x="9277386" y="5753198"/>
            <a:ext cx="2503796" cy="321649"/>
          </a:xfrm>
        </p:spPr>
        <p:txBody>
          <a:bodyPr>
            <a:noAutofit/>
          </a:bodyPr>
          <a:lstStyle/>
          <a:p>
            <a:pPr algn="ctr"/>
            <a:r>
              <a:rPr lang="el-GR" sz="1600" b="1" dirty="0">
                <a:solidFill>
                  <a:srgbClr val="002060"/>
                </a:solidFill>
                <a:latin typeface="Palatino Linotype" panose="02040502050505030304" pitchFamily="18" charset="0"/>
              </a:rPr>
              <a:t>Ο θεός Απόλλων</a:t>
            </a:r>
            <a:endParaRPr lang="en-GB" sz="16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8ECD3E2B-81A5-419B-8700-9D6C52909506}"/>
              </a:ext>
            </a:extLst>
          </p:cNvPr>
          <p:cNvSpPr/>
          <p:nvPr/>
        </p:nvSpPr>
        <p:spPr>
          <a:xfrm>
            <a:off x="-1" y="858118"/>
            <a:ext cx="9277387" cy="5201424"/>
          </a:xfrm>
          <a:prstGeom prst="rect">
            <a:avLst/>
          </a:prstGeom>
        </p:spPr>
        <p:txBody>
          <a:bodyPr wrap="square">
            <a:spAutoFit/>
          </a:bodyPr>
          <a:lstStyle/>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Θεός της μαντικής ιατρικής</a:t>
            </a:r>
          </a:p>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Εφευρέτης της ιατρικής τέχνης</a:t>
            </a:r>
          </a:p>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Ιατρός των θεών</a:t>
            </a:r>
          </a:p>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Έχει επίσης και το όνομα Παίων, Παιήων ή Παιάν</a:t>
            </a:r>
          </a:p>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Εξαπολύει λοιμό στο στρατόπεδο των Αχαιών (Ομήρου, Ιλιάς)</a:t>
            </a:r>
          </a:p>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Αφιερωμένο το δέντρο της δάφνης (Δαφνηφορία)</a:t>
            </a:r>
          </a:p>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Ο Παυσανίας μαρτυρεί την ύπαρξη ναών και αγαλμάτων του Απόλλωνα σε διάφορα μέρη της Ελλάδας, σημειώνοντας τις θεραπευτικές ιδιότητες του θεού</a:t>
            </a:r>
          </a:p>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Οι θεραπευτικές ιδιότητες του φαίνεται ότι είναι έμφυτες</a:t>
            </a:r>
          </a:p>
          <a:p>
            <a:pPr marL="342900" indent="-342900">
              <a:lnSpc>
                <a:spcPct val="12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a:t>
            </a:r>
            <a:r>
              <a:rPr lang="el-GR" sz="2000" b="1" i="1" dirty="0">
                <a:solidFill>
                  <a:srgbClr val="002060"/>
                </a:solidFill>
                <a:latin typeface="Palatino Linotype" panose="02040502050505030304" pitchFamily="18" charset="0"/>
              </a:rPr>
              <a:t>νῦν δε μοι ἑρσήεις καὶ πρόσφατος ἐν μεγάροισι κεῖσαι, τῷ ἴκελος, ὅν τ’ ἀργυρότοξος Ἀπόλλων οἷς ἀγανοῖσι βέλεσσιν ἐποιχόμενος καταπέφνῃ</a:t>
            </a:r>
            <a:r>
              <a:rPr lang="el-GR" sz="2000" b="1" dirty="0">
                <a:solidFill>
                  <a:srgbClr val="002060"/>
                </a:solidFill>
                <a:latin typeface="Palatino Linotype" panose="02040502050505030304" pitchFamily="18" charset="0"/>
              </a:rPr>
              <a:t>» (Ο Πρίαμος για τον Έκτορα).</a:t>
            </a:r>
          </a:p>
          <a:p>
            <a:pPr marL="342900" indent="-342900">
              <a:buClr>
                <a:srgbClr val="FF0000"/>
              </a:buClr>
              <a:buFont typeface="Wingdings" panose="05000000000000000000" pitchFamily="2" charset="2"/>
              <a:buChar char="Ø"/>
            </a:pPr>
            <a:endParaRPr lang="el-GR" sz="2000" b="1" dirty="0">
              <a:solidFill>
                <a:srgbClr val="002060"/>
              </a:solidFill>
              <a:latin typeface="Palatino Linotype" panose="02040502050505030304" pitchFamily="18" charset="0"/>
            </a:endParaRPr>
          </a:p>
        </p:txBody>
      </p:sp>
      <p:pic>
        <p:nvPicPr>
          <p:cNvPr id="8" name="Picture 7">
            <a:extLst>
              <a:ext uri="{FF2B5EF4-FFF2-40B4-BE49-F238E27FC236}">
                <a16:creationId xmlns:a16="http://schemas.microsoft.com/office/drawing/2014/main" xmlns="" id="{D2EDDE1D-D49C-482C-A459-1B00C1E1AEC7}"/>
              </a:ext>
            </a:extLst>
          </p:cNvPr>
          <p:cNvPicPr>
            <a:picLocks noChangeAspect="1"/>
          </p:cNvPicPr>
          <p:nvPr/>
        </p:nvPicPr>
        <p:blipFill>
          <a:blip r:embed="rId4" cstate="print"/>
          <a:stretch>
            <a:fillRect/>
          </a:stretch>
        </p:blipFill>
        <p:spPr>
          <a:xfrm>
            <a:off x="9277387" y="694038"/>
            <a:ext cx="2503796" cy="4990720"/>
          </a:xfrm>
          <a:prstGeom prst="rect">
            <a:avLst/>
          </a:prstGeom>
        </p:spPr>
      </p:pic>
      <p:sp>
        <p:nvSpPr>
          <p:cNvPr id="19" name="Rectangle 18">
            <a:extLst>
              <a:ext uri="{FF2B5EF4-FFF2-40B4-BE49-F238E27FC236}">
                <a16:creationId xmlns:a16="http://schemas.microsoft.com/office/drawing/2014/main" xmlns="" id="{D05BA696-EDD6-400F-BF64-AA69ED3E5504}"/>
              </a:ext>
            </a:extLst>
          </p:cNvPr>
          <p:cNvSpPr/>
          <p:nvPr/>
        </p:nvSpPr>
        <p:spPr>
          <a:xfrm>
            <a:off x="34167" y="6074847"/>
            <a:ext cx="12052760" cy="738664"/>
          </a:xfrm>
          <a:prstGeom prst="rect">
            <a:avLst/>
          </a:prstGeom>
        </p:spPr>
        <p:txBody>
          <a:bodyPr wrap="square">
            <a:spAutoFit/>
          </a:bodyPr>
          <a:lstStyle/>
          <a:p>
            <a:pPr algn="just"/>
            <a:r>
              <a:rPr lang="el-GR" sz="1400" b="1" dirty="0">
                <a:solidFill>
                  <a:srgbClr val="FFFF00"/>
                </a:solidFill>
                <a:latin typeface="Palatino Linotype" panose="02040502050505030304" pitchFamily="18" charset="0"/>
              </a:rPr>
              <a:t>ΠΡΟΣΩΝΥΜΙΑ: </a:t>
            </a:r>
            <a:r>
              <a:rPr lang="el-GR" sz="1400" b="1" u="sng" dirty="0">
                <a:solidFill>
                  <a:srgbClr val="FFFF00"/>
                </a:solidFill>
                <a:latin typeface="Palatino Linotype" panose="02040502050505030304" pitchFamily="18" charset="0"/>
              </a:rPr>
              <a:t>Αποτρόπαιος</a:t>
            </a:r>
            <a:r>
              <a:rPr lang="el-GR" sz="1400" b="1" dirty="0">
                <a:solidFill>
                  <a:srgbClr val="FFFF00"/>
                </a:solidFill>
                <a:latin typeface="Palatino Linotype" panose="02040502050505030304" pitchFamily="18" charset="0"/>
              </a:rPr>
              <a:t> απομάκρυνε επαπειλούμενους κινδύνους, </a:t>
            </a:r>
            <a:r>
              <a:rPr lang="el-GR" sz="1400" b="1" u="sng" dirty="0">
                <a:solidFill>
                  <a:srgbClr val="FFFF00"/>
                </a:solidFill>
                <a:latin typeface="Palatino Linotype" panose="02040502050505030304" pitchFamily="18" charset="0"/>
              </a:rPr>
              <a:t>Σμινθεύς</a:t>
            </a:r>
            <a:r>
              <a:rPr lang="el-GR" sz="1400" b="1" dirty="0">
                <a:solidFill>
                  <a:srgbClr val="FFFF00"/>
                </a:solidFill>
                <a:latin typeface="Palatino Linotype" panose="02040502050505030304" pitchFamily="18" charset="0"/>
              </a:rPr>
              <a:t> διότι απομάκρυνε ποντικούς, </a:t>
            </a:r>
            <a:r>
              <a:rPr lang="el-GR" sz="1400" b="1" u="sng" dirty="0">
                <a:solidFill>
                  <a:srgbClr val="FFFF00"/>
                </a:solidFill>
                <a:latin typeface="Palatino Linotype" panose="02040502050505030304" pitchFamily="18" charset="0"/>
              </a:rPr>
              <a:t>Παρνόπιος</a:t>
            </a:r>
            <a:r>
              <a:rPr lang="el-GR" sz="1400" b="1" dirty="0">
                <a:solidFill>
                  <a:srgbClr val="FFFF00"/>
                </a:solidFill>
                <a:latin typeface="Palatino Linotype" panose="02040502050505030304" pitchFamily="18" charset="0"/>
              </a:rPr>
              <a:t> διότι απομάκρυνε τις ακρίδες, </a:t>
            </a:r>
            <a:r>
              <a:rPr lang="el-GR" sz="1400" b="1" u="sng" dirty="0">
                <a:solidFill>
                  <a:srgbClr val="FFFF00"/>
                </a:solidFill>
                <a:latin typeface="Palatino Linotype" panose="02040502050505030304" pitchFamily="18" charset="0"/>
              </a:rPr>
              <a:t>Ερισύβιος</a:t>
            </a:r>
            <a:r>
              <a:rPr lang="el-GR" sz="1400" b="1" dirty="0">
                <a:solidFill>
                  <a:srgbClr val="FFFF00"/>
                </a:solidFill>
                <a:latin typeface="Palatino Linotype" panose="02040502050505030304" pitchFamily="18" charset="0"/>
              </a:rPr>
              <a:t> διότι απομάκρυνε μία ασθένεια των δημητριακών, </a:t>
            </a:r>
            <a:r>
              <a:rPr lang="el-GR" sz="1400" b="1" u="sng" dirty="0">
                <a:solidFill>
                  <a:srgbClr val="FFFF00"/>
                </a:solidFill>
                <a:latin typeface="Palatino Linotype" panose="02040502050505030304" pitchFamily="18" charset="0"/>
              </a:rPr>
              <a:t>Αλεξίκακος</a:t>
            </a:r>
            <a:r>
              <a:rPr lang="el-GR" sz="1400" b="1" dirty="0">
                <a:solidFill>
                  <a:srgbClr val="FFFF00"/>
                </a:solidFill>
                <a:latin typeface="Palatino Linotype" panose="02040502050505030304" pitchFamily="18" charset="0"/>
              </a:rPr>
              <a:t>, </a:t>
            </a:r>
            <a:r>
              <a:rPr lang="el-GR" sz="1400" b="1" u="sng" dirty="0">
                <a:solidFill>
                  <a:srgbClr val="FFFF00"/>
                </a:solidFill>
                <a:latin typeface="Palatino Linotype" panose="02040502050505030304" pitchFamily="18" charset="0"/>
              </a:rPr>
              <a:t>Λοίμιος</a:t>
            </a:r>
            <a:r>
              <a:rPr lang="el-GR" sz="1400" b="1" dirty="0">
                <a:solidFill>
                  <a:srgbClr val="FFFF00"/>
                </a:solidFill>
                <a:latin typeface="Palatino Linotype" panose="02040502050505030304" pitchFamily="18" charset="0"/>
              </a:rPr>
              <a:t> γιατί με τα βέλη του εκτοξεύει τον θάνατο–νόσους-λοιμούς, </a:t>
            </a:r>
            <a:r>
              <a:rPr lang="el-GR" sz="1400" b="1" u="sng" dirty="0">
                <a:solidFill>
                  <a:srgbClr val="FFFF00"/>
                </a:solidFill>
                <a:latin typeface="Palatino Linotype" panose="02040502050505030304" pitchFamily="18" charset="0"/>
              </a:rPr>
              <a:t>Αγυιεύς</a:t>
            </a:r>
            <a:r>
              <a:rPr lang="el-GR" sz="1400" b="1" dirty="0">
                <a:solidFill>
                  <a:srgbClr val="FFFF00"/>
                </a:solidFill>
                <a:latin typeface="Palatino Linotype" panose="02040502050505030304" pitchFamily="18" charset="0"/>
              </a:rPr>
              <a:t>, </a:t>
            </a:r>
            <a:r>
              <a:rPr lang="el-GR" sz="1400" b="1" u="sng" dirty="0">
                <a:solidFill>
                  <a:srgbClr val="FFFF00"/>
                </a:solidFill>
                <a:latin typeface="Palatino Linotype" panose="02040502050505030304" pitchFamily="18" charset="0"/>
              </a:rPr>
              <a:t>Δαφνίτης</a:t>
            </a:r>
            <a:r>
              <a:rPr lang="el-GR" sz="1400" b="1" dirty="0">
                <a:solidFill>
                  <a:srgbClr val="FFFF00"/>
                </a:solidFill>
                <a:latin typeface="Palatino Linotype" panose="02040502050505030304" pitchFamily="18" charset="0"/>
              </a:rPr>
              <a:t>, </a:t>
            </a:r>
            <a:r>
              <a:rPr lang="el-GR" sz="1400" b="1" u="sng" dirty="0">
                <a:solidFill>
                  <a:srgbClr val="FFFF00"/>
                </a:solidFill>
                <a:latin typeface="Palatino Linotype" panose="02040502050505030304" pitchFamily="18" charset="0"/>
              </a:rPr>
              <a:t>Επικούριος</a:t>
            </a:r>
            <a:endParaRPr lang="en-GB" sz="1400" b="1" u="sng" dirty="0">
              <a:solidFill>
                <a:srgbClr val="FFFF00"/>
              </a:solidFill>
              <a:latin typeface="Palatino Linotype" panose="02040502050505030304" pitchFamily="18" charset="0"/>
            </a:endParaRPr>
          </a:p>
        </p:txBody>
      </p:sp>
    </p:spTree>
    <p:extLst>
      <p:ext uri="{BB962C8B-B14F-4D97-AF65-F5344CB8AC3E}">
        <p14:creationId xmlns:p14="http://schemas.microsoft.com/office/powerpoint/2010/main" xmlns="" val="15245866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pic>
        <p:nvPicPr>
          <p:cNvPr id="4" name="Picture 3">
            <a:extLst>
              <a:ext uri="{FF2B5EF4-FFF2-40B4-BE49-F238E27FC236}">
                <a16:creationId xmlns:a16="http://schemas.microsoft.com/office/drawing/2014/main" xmlns="" id="{1A840F84-FBCA-4E38-9E61-3572A6F14EB4}"/>
              </a:ext>
            </a:extLst>
          </p:cNvPr>
          <p:cNvPicPr>
            <a:picLocks noChangeAspect="1"/>
          </p:cNvPicPr>
          <p:nvPr/>
        </p:nvPicPr>
        <p:blipFill>
          <a:blip r:embed="rId4" cstate="print"/>
          <a:stretch>
            <a:fillRect/>
          </a:stretch>
        </p:blipFill>
        <p:spPr>
          <a:xfrm>
            <a:off x="0" y="762477"/>
            <a:ext cx="5179234" cy="2488723"/>
          </a:xfrm>
          <a:prstGeom prst="rect">
            <a:avLst/>
          </a:prstGeom>
        </p:spPr>
      </p:pic>
      <p:pic>
        <p:nvPicPr>
          <p:cNvPr id="5" name="Picture 4">
            <a:extLst>
              <a:ext uri="{FF2B5EF4-FFF2-40B4-BE49-F238E27FC236}">
                <a16:creationId xmlns:a16="http://schemas.microsoft.com/office/drawing/2014/main" xmlns="" id="{8D63CC2C-4F8F-4FD1-AC1D-7398D9FFB9CA}"/>
              </a:ext>
            </a:extLst>
          </p:cNvPr>
          <p:cNvPicPr>
            <a:picLocks noChangeAspect="1"/>
          </p:cNvPicPr>
          <p:nvPr/>
        </p:nvPicPr>
        <p:blipFill>
          <a:blip r:embed="rId5" cstate="print"/>
          <a:stretch>
            <a:fillRect/>
          </a:stretch>
        </p:blipFill>
        <p:spPr>
          <a:xfrm>
            <a:off x="4071977" y="3251200"/>
            <a:ext cx="5072822" cy="2842894"/>
          </a:xfrm>
          <a:prstGeom prst="rect">
            <a:avLst/>
          </a:prstGeom>
        </p:spPr>
      </p:pic>
    </p:spTree>
    <p:extLst>
      <p:ext uri="{BB962C8B-B14F-4D97-AF65-F5344CB8AC3E}">
        <p14:creationId xmlns:p14="http://schemas.microsoft.com/office/powerpoint/2010/main" xmlns="" val="689170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4375" y="881826"/>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34167" y="1343491"/>
            <a:ext cx="10274531" cy="4426725"/>
          </a:xfrm>
          <a:prstGeom prst="rect">
            <a:avLst/>
          </a:prstGeom>
        </p:spPr>
        <p:txBody>
          <a:bodyPr wrap="square">
            <a:spAutoFit/>
          </a:bodyPr>
          <a:lstStyle/>
          <a:p>
            <a:pPr marL="351603" marR="1492618" indent="-342900" defTabSz="626638">
              <a:lnSpc>
                <a:spcPct val="150000"/>
              </a:lnSpc>
              <a:spcBef>
                <a:spcPts val="69"/>
              </a:spcBef>
              <a:buClr>
                <a:srgbClr val="FF0000"/>
              </a:buClr>
              <a:buFont typeface="Wingdings" panose="05000000000000000000" pitchFamily="2" charset="2"/>
              <a:buChar char="Ø"/>
            </a:pPr>
            <a:r>
              <a:rPr lang="el-GR" sz="2400" b="1" spc="65" dirty="0">
                <a:solidFill>
                  <a:srgbClr val="002E7A"/>
                </a:solidFill>
                <a:latin typeface="Palatino Linotype" panose="02040502050505030304" pitchFamily="18" charset="0"/>
                <a:cs typeface="Times New Roman"/>
              </a:rPr>
              <a:t>Αλματώδης αύξηση ιατρικών γνώσεων – μεθόδων - τεχνολογίας - φαρμακευτικής - νέες μορφές θεραπείας.</a:t>
            </a:r>
          </a:p>
          <a:p>
            <a:pPr marL="8703" marR="1492618" defTabSz="626638">
              <a:lnSpc>
                <a:spcPct val="150000"/>
              </a:lnSpc>
              <a:spcBef>
                <a:spcPts val="69"/>
              </a:spcBef>
              <a:buClr>
                <a:srgbClr val="FF0000"/>
              </a:buClr>
            </a:pPr>
            <a:endParaRPr lang="el-GR" sz="2400" b="1" spc="65" dirty="0">
              <a:solidFill>
                <a:srgbClr val="002E7A"/>
              </a:solidFill>
              <a:latin typeface="Palatino Linotype" panose="02040502050505030304" pitchFamily="18" charset="0"/>
              <a:cs typeface="Times New Roman"/>
            </a:endParaRPr>
          </a:p>
          <a:p>
            <a:pPr marL="351603" marR="1492618" indent="-342900" defTabSz="626638">
              <a:lnSpc>
                <a:spcPct val="150000"/>
              </a:lnSpc>
              <a:spcBef>
                <a:spcPts val="69"/>
              </a:spcBef>
              <a:buClr>
                <a:srgbClr val="FF0000"/>
              </a:buClr>
              <a:buFont typeface="Wingdings" panose="05000000000000000000" pitchFamily="2" charset="2"/>
              <a:buChar char="Ø"/>
            </a:pPr>
            <a:r>
              <a:rPr lang="el-GR" sz="2400" b="1" spc="65" dirty="0">
                <a:solidFill>
                  <a:srgbClr val="002E7A"/>
                </a:solidFill>
                <a:latin typeface="Palatino Linotype" panose="02040502050505030304" pitchFamily="18" charset="0"/>
                <a:cs typeface="Times New Roman"/>
              </a:rPr>
              <a:t>Εύκολη - σχεδόν άμεση πρόσβαση στην πληροφόρηση –γνώση</a:t>
            </a:r>
          </a:p>
          <a:p>
            <a:pPr marL="8703" marR="1492618" defTabSz="626638">
              <a:lnSpc>
                <a:spcPct val="150000"/>
              </a:lnSpc>
              <a:spcBef>
                <a:spcPts val="69"/>
              </a:spcBef>
              <a:buClr>
                <a:srgbClr val="FF0000"/>
              </a:buClr>
            </a:pPr>
            <a:endParaRPr lang="el-GR" sz="2000" b="1" spc="65" dirty="0">
              <a:solidFill>
                <a:srgbClr val="002E7A"/>
              </a:solidFill>
              <a:latin typeface="Palatino Linotype" panose="02040502050505030304" pitchFamily="18" charset="0"/>
              <a:cs typeface="Times New Roman"/>
            </a:endParaRPr>
          </a:p>
          <a:p>
            <a:pPr marL="351603" marR="1492618" indent="-342900" defTabSz="626638">
              <a:lnSpc>
                <a:spcPct val="150000"/>
              </a:lnSpc>
              <a:spcBef>
                <a:spcPts val="69"/>
              </a:spcBef>
              <a:buClr>
                <a:srgbClr val="FF0000"/>
              </a:buClr>
              <a:buFont typeface="Wingdings" panose="05000000000000000000" pitchFamily="2" charset="2"/>
              <a:buChar char="Ø"/>
            </a:pPr>
            <a:r>
              <a:rPr lang="el-GR" sz="2400" b="1" i="1" spc="65" dirty="0">
                <a:solidFill>
                  <a:srgbClr val="FF0000"/>
                </a:solidFill>
                <a:latin typeface="Palatino Linotype" panose="02040502050505030304" pitchFamily="18" charset="0"/>
                <a:cs typeface="Times New Roman"/>
              </a:rPr>
              <a:t>Αυτή πρόοδος έχει ακόμη μακρύ δρόμο</a:t>
            </a:r>
            <a:r>
              <a:rPr lang="el-GR" sz="2400" b="1" spc="65" dirty="0">
                <a:solidFill>
                  <a:srgbClr val="FF0000"/>
                </a:solidFill>
                <a:latin typeface="Palatino Linotype" panose="02040502050505030304" pitchFamily="18" charset="0"/>
                <a:cs typeface="Times New Roman"/>
              </a:rPr>
              <a:t>?</a:t>
            </a: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2414908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4375" y="881826"/>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34168" y="1884642"/>
            <a:ext cx="10405694" cy="3336811"/>
          </a:xfrm>
          <a:prstGeom prst="rect">
            <a:avLst/>
          </a:prstGeom>
        </p:spPr>
        <p:txBody>
          <a:bodyPr wrap="square">
            <a:spAutoFit/>
          </a:bodyPr>
          <a:lstStyle/>
          <a:p>
            <a:pPr marL="351603" marR="1492618" indent="-342900" defTabSz="626638">
              <a:lnSpc>
                <a:spcPct val="200000"/>
              </a:lnSpc>
              <a:spcBef>
                <a:spcPts val="69"/>
              </a:spcBef>
              <a:buClr>
                <a:srgbClr val="FF0000"/>
              </a:buClr>
              <a:buFont typeface="Wingdings" panose="05000000000000000000" pitchFamily="2" charset="2"/>
              <a:buChar char="Ø"/>
            </a:pPr>
            <a:r>
              <a:rPr lang="el-GR" sz="2400" b="1" spc="65" dirty="0">
                <a:solidFill>
                  <a:srgbClr val="002E7A"/>
                </a:solidFill>
                <a:latin typeface="Palatino Linotype" panose="02040502050505030304" pitchFamily="18" charset="0"/>
                <a:cs typeface="Times New Roman"/>
              </a:rPr>
              <a:t>Η φύση έχει και κατά πόσο εμφανίσει όλα τα μυστικά της (</a:t>
            </a:r>
            <a:r>
              <a:rPr lang="el-GR" sz="2400" b="1" i="1" spc="65" dirty="0">
                <a:solidFill>
                  <a:srgbClr val="002E7A"/>
                </a:solidFill>
                <a:latin typeface="Palatino Linotype" panose="02040502050505030304" pitchFamily="18" charset="0"/>
                <a:cs typeface="Times New Roman"/>
              </a:rPr>
              <a:t>ιατρική - βιολογία - φυσική  κλπ</a:t>
            </a:r>
            <a:r>
              <a:rPr lang="el-GR" sz="2400" b="1" spc="65" dirty="0">
                <a:solidFill>
                  <a:srgbClr val="002E7A"/>
                </a:solidFill>
                <a:latin typeface="Palatino Linotype" panose="02040502050505030304" pitchFamily="18" charset="0"/>
                <a:cs typeface="Times New Roman"/>
              </a:rPr>
              <a:t>), ώστε η αρρώστεια τελικά ηττήθηκε ή πλησιάζει να ηττηθεί?</a:t>
            </a:r>
          </a:p>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25140292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4375" y="881826"/>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0" y="1343491"/>
            <a:ext cx="10120283" cy="4447243"/>
          </a:xfrm>
          <a:prstGeom prst="rect">
            <a:avLst/>
          </a:prstGeom>
        </p:spPr>
        <p:txBody>
          <a:bodyPr wrap="square">
            <a:spAutoFit/>
          </a:bodyPr>
          <a:lstStyle/>
          <a:p>
            <a:pPr marL="351603" marR="1492618" indent="-342900" defTabSz="626638">
              <a:lnSpc>
                <a:spcPct val="200000"/>
              </a:lnSpc>
              <a:spcBef>
                <a:spcPts val="69"/>
              </a:spcBef>
              <a:buClr>
                <a:srgbClr val="FF0000"/>
              </a:buClr>
              <a:buFont typeface="Wingdings" panose="05000000000000000000" pitchFamily="2" charset="2"/>
              <a:buChar char="Ø"/>
            </a:pPr>
            <a:r>
              <a:rPr lang="el-GR" sz="2400" b="1" spc="65" dirty="0">
                <a:solidFill>
                  <a:srgbClr val="002E7A"/>
                </a:solidFill>
                <a:latin typeface="Palatino Linotype" panose="02040502050505030304" pitchFamily="18" charset="0"/>
                <a:cs typeface="Times New Roman"/>
              </a:rPr>
              <a:t>Ο άνθρωπος είναι και κατά πόσον πλέον ο κυρίαρχος της  φύσης και η γνώση τώρα μπορεί να αντικαταστήσει την πίστη και τον Θεό?</a:t>
            </a:r>
          </a:p>
          <a:p>
            <a:pPr marL="8703" marR="1492618" defTabSz="626638">
              <a:lnSpc>
                <a:spcPct val="200000"/>
              </a:lnSpc>
              <a:spcBef>
                <a:spcPts val="69"/>
              </a:spcBef>
              <a:buClr>
                <a:srgbClr val="FF0000"/>
              </a:buClr>
            </a:pPr>
            <a:r>
              <a:rPr lang="el-GR" sz="2400" b="1" spc="65" dirty="0">
                <a:solidFill>
                  <a:srgbClr val="002E7A"/>
                </a:solidFill>
                <a:latin typeface="Palatino Linotype" panose="02040502050505030304" pitchFamily="18" charset="0"/>
                <a:cs typeface="Times New Roman"/>
              </a:rPr>
              <a:t>						</a:t>
            </a:r>
            <a:r>
              <a:rPr lang="el-GR" sz="2400" b="1" spc="65" dirty="0">
                <a:solidFill>
                  <a:srgbClr val="FF0000"/>
                </a:solidFill>
                <a:latin typeface="Palatino Linotype" panose="02040502050505030304" pitchFamily="18" charset="0"/>
                <a:cs typeface="Times New Roman"/>
              </a:rPr>
              <a:t>ή</a:t>
            </a:r>
          </a:p>
          <a:p>
            <a:pPr marL="351603" marR="1492618" indent="-342900" defTabSz="626638">
              <a:lnSpc>
                <a:spcPct val="200000"/>
              </a:lnSpc>
              <a:spcBef>
                <a:spcPts val="69"/>
              </a:spcBef>
              <a:buClr>
                <a:srgbClr val="FF0000"/>
              </a:buClr>
              <a:buFont typeface="Wingdings" panose="05000000000000000000" pitchFamily="2" charset="2"/>
              <a:buChar char="Ø"/>
            </a:pPr>
            <a:r>
              <a:rPr lang="el-GR" sz="2400" b="1" spc="65" dirty="0">
                <a:solidFill>
                  <a:srgbClr val="002E7A"/>
                </a:solidFill>
                <a:latin typeface="Palatino Linotype" panose="02040502050505030304" pitchFamily="18" charset="0"/>
                <a:cs typeface="Times New Roman"/>
              </a:rPr>
              <a:t>ενδέχεται η πίστη και ο Θεός να παραμείνουν ακόμη άγνωστα πεδία?</a:t>
            </a: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25682360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2450" y="844443"/>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233673" y="1306108"/>
            <a:ext cx="10190487" cy="4990149"/>
          </a:xfrm>
          <a:prstGeom prst="rect">
            <a:avLst/>
          </a:prstGeom>
        </p:spPr>
        <p:txBody>
          <a:bodyPr wrap="square">
            <a:spAutoFit/>
          </a:bodyPr>
          <a:lstStyle/>
          <a:p>
            <a:pPr marL="8703" marR="1492618" defTabSz="626638">
              <a:lnSpc>
                <a:spcPct val="150000"/>
              </a:lnSpc>
              <a:spcBef>
                <a:spcPts val="69"/>
              </a:spcBef>
              <a:buClr>
                <a:srgbClr val="FF0000"/>
              </a:buClr>
            </a:pPr>
            <a:r>
              <a:rPr lang="el-GR" sz="2000" b="1" spc="65" dirty="0">
                <a:solidFill>
                  <a:srgbClr val="002E7A"/>
                </a:solidFill>
                <a:highlight>
                  <a:srgbClr val="FFFF00"/>
                </a:highlight>
                <a:latin typeface="Palatino Linotype" panose="02040502050505030304" pitchFamily="18" charset="0"/>
                <a:cs typeface="Times New Roman"/>
              </a:rPr>
              <a:t></a:t>
            </a:r>
            <a:r>
              <a:rPr lang="en-GB" sz="2000" b="1" spc="65" dirty="0">
                <a:solidFill>
                  <a:srgbClr val="002E7A"/>
                </a:solidFill>
                <a:latin typeface="Palatino Linotype" panose="02040502050505030304" pitchFamily="18" charset="0"/>
                <a:cs typeface="Times New Roman"/>
              </a:rPr>
              <a:t>    </a:t>
            </a:r>
            <a:r>
              <a:rPr lang="el-GR" sz="2400" b="1" spc="65" dirty="0">
                <a:solidFill>
                  <a:srgbClr val="002E7A"/>
                </a:solidFill>
                <a:latin typeface="Palatino Linotype" panose="02040502050505030304" pitchFamily="18" charset="0"/>
                <a:cs typeface="Times New Roman"/>
              </a:rPr>
              <a:t>Παράταση ζωής, έστω και επώδυνης (</a:t>
            </a:r>
            <a:r>
              <a:rPr lang="el-GR" sz="2400" b="1" i="1" spc="65" dirty="0">
                <a:solidFill>
                  <a:srgbClr val="002E7A"/>
                </a:solidFill>
                <a:latin typeface="Palatino Linotype" panose="02040502050505030304" pitchFamily="18" charset="0"/>
                <a:cs typeface="Times New Roman"/>
              </a:rPr>
              <a:t>εγκεφαλικά νεκροί - σοβαρές αναπηρίες με απόλυτη εξάρτηση, -  καρκινοπαθείς με εξαιρετικά επώδυνες και μακροχρόνιες θεραπείες</a:t>
            </a:r>
            <a:r>
              <a:rPr lang="el-GR" sz="2400" b="1" spc="65" dirty="0">
                <a:solidFill>
                  <a:srgbClr val="002E7A"/>
                </a:solidFill>
                <a:latin typeface="Palatino Linotype" panose="02040502050505030304" pitchFamily="18" charset="0"/>
                <a:cs typeface="Times New Roman"/>
              </a:rPr>
              <a:t>):</a:t>
            </a:r>
          </a:p>
          <a:p>
            <a:pPr marL="8703" marR="1492618" algn="ctr" defTabSz="626638">
              <a:lnSpc>
                <a:spcPct val="150000"/>
              </a:lnSpc>
              <a:spcBef>
                <a:spcPts val="69"/>
              </a:spcBef>
              <a:buClr>
                <a:srgbClr val="FF0000"/>
              </a:buClr>
            </a:pPr>
            <a:r>
              <a:rPr lang="el-GR" sz="2400" b="1" spc="65" dirty="0">
                <a:solidFill>
                  <a:srgbClr val="002E7A"/>
                </a:solidFill>
                <a:latin typeface="Palatino Linotype" panose="02040502050505030304" pitchFamily="18" charset="0"/>
                <a:cs typeface="Times New Roman"/>
              </a:rPr>
              <a:t>Ισοδυναμεί  με παράταση παράκλησης – θαύματος</a:t>
            </a:r>
          </a:p>
          <a:p>
            <a:pPr marL="8703" marR="1492618" algn="ctr" defTabSz="626638">
              <a:lnSpc>
                <a:spcPct val="150000"/>
              </a:lnSpc>
              <a:spcBef>
                <a:spcPts val="69"/>
              </a:spcBef>
              <a:buClr>
                <a:srgbClr val="FF0000"/>
              </a:buClr>
            </a:pPr>
            <a:r>
              <a:rPr lang="el-GR" sz="2400" b="1" spc="65" dirty="0">
                <a:solidFill>
                  <a:srgbClr val="002E7A"/>
                </a:solidFill>
                <a:latin typeface="Palatino Linotype" panose="02040502050505030304" pitchFamily="18" charset="0"/>
                <a:cs typeface="Times New Roman"/>
              </a:rPr>
              <a:t> </a:t>
            </a:r>
            <a:r>
              <a:rPr lang="el-GR" sz="2400" b="1" spc="65" dirty="0">
                <a:solidFill>
                  <a:srgbClr val="FF0000"/>
                </a:solidFill>
                <a:latin typeface="Palatino Linotype" panose="02040502050505030304" pitchFamily="18" charset="0"/>
                <a:cs typeface="Times New Roman"/>
              </a:rPr>
              <a:t>ή</a:t>
            </a:r>
            <a:r>
              <a:rPr lang="el-GR" sz="2400" b="1" spc="65" dirty="0">
                <a:solidFill>
                  <a:srgbClr val="002E7A"/>
                </a:solidFill>
                <a:latin typeface="Palatino Linotype" panose="02040502050505030304" pitchFamily="18" charset="0"/>
                <a:cs typeface="Times New Roman"/>
              </a:rPr>
              <a:t> </a:t>
            </a:r>
          </a:p>
          <a:p>
            <a:pPr marL="8703" marR="1492618" algn="ctr" defTabSz="626638">
              <a:lnSpc>
                <a:spcPct val="150000"/>
              </a:lnSpc>
              <a:spcBef>
                <a:spcPts val="69"/>
              </a:spcBef>
              <a:buClr>
                <a:srgbClr val="FF0000"/>
              </a:buClr>
            </a:pPr>
            <a:r>
              <a:rPr lang="el-GR" sz="2400" b="1" spc="65" dirty="0">
                <a:solidFill>
                  <a:srgbClr val="002E7A"/>
                </a:solidFill>
                <a:latin typeface="Palatino Linotype" panose="02040502050505030304" pitchFamily="18" charset="0"/>
                <a:cs typeface="Times New Roman"/>
              </a:rPr>
              <a:t>παραίτησης από το επιθυμητό εμπρός στην αδυναμία κατανόησης της ζωής και του θανάτου?</a:t>
            </a:r>
          </a:p>
          <a:p>
            <a:pPr marL="8703" marR="1492618" defTabSz="626638">
              <a:lnSpc>
                <a:spcPct val="150000"/>
              </a:lnSpc>
              <a:spcBef>
                <a:spcPts val="69"/>
              </a:spcBef>
              <a:buClr>
                <a:srgbClr val="FF0000"/>
              </a:buClr>
            </a:pPr>
            <a:endParaRPr lang="el-GR" sz="2000" b="1" spc="65" dirty="0">
              <a:solidFill>
                <a:srgbClr val="002E7A"/>
              </a:solidFill>
              <a:latin typeface="Palatino Linotype" panose="02040502050505030304" pitchFamily="18" charset="0"/>
              <a:cs typeface="Times New Roman"/>
            </a:endParaRP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35334372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4375" y="881826"/>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34167" y="1777124"/>
            <a:ext cx="10190487" cy="1618264"/>
          </a:xfrm>
          <a:prstGeom prst="rect">
            <a:avLst/>
          </a:prstGeom>
        </p:spPr>
        <p:txBody>
          <a:bodyPr wrap="square">
            <a:spAutoFit/>
          </a:bodyPr>
          <a:lstStyle/>
          <a:p>
            <a:pPr marL="8703" marR="1492618" defTabSz="626638">
              <a:lnSpc>
                <a:spcPct val="150000"/>
              </a:lnSpc>
              <a:spcBef>
                <a:spcPts val="69"/>
              </a:spcBef>
              <a:buClr>
                <a:srgbClr val="FF0000"/>
              </a:buClr>
            </a:pPr>
            <a:endParaRPr lang="el-GR" sz="2000" b="1" spc="65" dirty="0">
              <a:solidFill>
                <a:srgbClr val="002E7A"/>
              </a:solidFill>
              <a:latin typeface="Palatino Linotype" panose="02040502050505030304" pitchFamily="18" charset="0"/>
              <a:cs typeface="Times New Roman"/>
            </a:endParaRPr>
          </a:p>
          <a:p>
            <a:pPr marL="8703" marR="1492618" defTabSz="626638">
              <a:lnSpc>
                <a:spcPct val="150000"/>
              </a:lnSpc>
              <a:spcBef>
                <a:spcPts val="69"/>
              </a:spcBef>
              <a:buClr>
                <a:srgbClr val="FF0000"/>
              </a:buClr>
            </a:pPr>
            <a:r>
              <a:rPr lang="el-GR" sz="2000" b="1" spc="65" dirty="0">
                <a:solidFill>
                  <a:srgbClr val="002E7A"/>
                </a:solidFill>
                <a:highlight>
                  <a:srgbClr val="FFFF00"/>
                </a:highlight>
                <a:latin typeface="Palatino Linotype" panose="02040502050505030304" pitchFamily="18" charset="0"/>
                <a:cs typeface="Times New Roman"/>
              </a:rPr>
              <a:t></a:t>
            </a:r>
            <a:r>
              <a:rPr lang="en-GB" sz="2000" b="1" spc="65" dirty="0">
                <a:solidFill>
                  <a:srgbClr val="002E7A"/>
                </a:solidFill>
                <a:highlight>
                  <a:srgbClr val="FFFF00"/>
                </a:highlight>
                <a:latin typeface="Palatino Linotype" panose="02040502050505030304" pitchFamily="18" charset="0"/>
                <a:cs typeface="Times New Roman"/>
              </a:rPr>
              <a:t> </a:t>
            </a:r>
            <a:r>
              <a:rPr lang="en-GB" sz="2000" b="1" spc="65" dirty="0">
                <a:solidFill>
                  <a:srgbClr val="002E7A"/>
                </a:solidFill>
                <a:latin typeface="Palatino Linotype" panose="02040502050505030304" pitchFamily="18" charset="0"/>
                <a:cs typeface="Times New Roman"/>
              </a:rPr>
              <a:t>      </a:t>
            </a:r>
            <a:r>
              <a:rPr lang="el-GR" sz="2400" b="1" spc="65" dirty="0">
                <a:solidFill>
                  <a:srgbClr val="002E7A"/>
                </a:solidFill>
                <a:latin typeface="Palatino Linotype" panose="02040502050505030304" pitchFamily="18" charset="0"/>
                <a:cs typeface="Times New Roman"/>
              </a:rPr>
              <a:t>Το θαύμα ναι ή όχι υποχρεωτικά καταργεί τους φυσικούς νόμους? </a:t>
            </a:r>
            <a:r>
              <a:rPr lang="el-GR" sz="2000" b="1" spc="65" dirty="0">
                <a:solidFill>
                  <a:srgbClr val="002E7A"/>
                </a:solidFill>
                <a:latin typeface="Palatino Linotype" panose="02040502050505030304" pitchFamily="18" charset="0"/>
                <a:cs typeface="Times New Roman"/>
              </a:rPr>
              <a:t>	</a:t>
            </a: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17291143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4375" y="881826"/>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0" y="2478413"/>
            <a:ext cx="9670224" cy="2439129"/>
          </a:xfrm>
          <a:prstGeom prst="rect">
            <a:avLst/>
          </a:prstGeom>
        </p:spPr>
        <p:txBody>
          <a:bodyPr wrap="square">
            <a:spAutoFit/>
          </a:bodyPr>
          <a:lstStyle/>
          <a:p>
            <a:pPr marL="8703" marR="1492618" defTabSz="626638">
              <a:lnSpc>
                <a:spcPct val="150000"/>
              </a:lnSpc>
              <a:spcBef>
                <a:spcPts val="69"/>
              </a:spcBef>
              <a:buClr>
                <a:srgbClr val="FF0000"/>
              </a:buClr>
            </a:pPr>
            <a:r>
              <a:rPr lang="el-GR" b="1" spc="65" dirty="0">
                <a:solidFill>
                  <a:srgbClr val="002E7A"/>
                </a:solidFill>
                <a:highlight>
                  <a:srgbClr val="FFFF00"/>
                </a:highlight>
                <a:latin typeface="Palatino Linotype" panose="02040502050505030304" pitchFamily="18" charset="0"/>
                <a:cs typeface="Times New Roman"/>
              </a:rPr>
              <a:t></a:t>
            </a:r>
            <a:r>
              <a:rPr lang="el-GR" b="1" spc="65" dirty="0">
                <a:solidFill>
                  <a:srgbClr val="002E7A"/>
                </a:solidFill>
                <a:latin typeface="Palatino Linotype" panose="02040502050505030304" pitchFamily="18" charset="0"/>
                <a:cs typeface="Times New Roman"/>
              </a:rPr>
              <a:t>	</a:t>
            </a:r>
            <a:r>
              <a:rPr lang="el-GR" sz="2000" b="1" spc="65" dirty="0">
                <a:solidFill>
                  <a:srgbClr val="002E7A"/>
                </a:solidFill>
                <a:latin typeface="Palatino Linotype" panose="02040502050505030304" pitchFamily="18" charset="0"/>
                <a:cs typeface="Times New Roman"/>
              </a:rPr>
              <a:t>«</a:t>
            </a:r>
            <a:r>
              <a:rPr lang="el-GR" sz="2400" b="1" spc="65" dirty="0">
                <a:solidFill>
                  <a:srgbClr val="002E7A"/>
                </a:solidFill>
                <a:latin typeface="Palatino Linotype" panose="02040502050505030304" pitchFamily="18" charset="0"/>
                <a:cs typeface="Times New Roman"/>
              </a:rPr>
              <a:t>Τα θαύματα δεν είναι αντίθετα στη φύση, αλλά</a:t>
            </a:r>
            <a:r>
              <a:rPr lang="en-GB" sz="2400" b="1" spc="65" dirty="0">
                <a:solidFill>
                  <a:srgbClr val="002E7A"/>
                </a:solidFill>
                <a:latin typeface="Palatino Linotype" panose="02040502050505030304" pitchFamily="18" charset="0"/>
                <a:cs typeface="Times New Roman"/>
              </a:rPr>
              <a:t> </a:t>
            </a:r>
            <a:r>
              <a:rPr lang="el-GR" sz="2400" b="1" spc="65" dirty="0">
                <a:solidFill>
                  <a:srgbClr val="002E7A"/>
                </a:solidFill>
                <a:latin typeface="Palatino Linotype" panose="02040502050505030304" pitchFamily="18" charset="0"/>
                <a:cs typeface="Times New Roman"/>
              </a:rPr>
              <a:t>αντίθετα σ’ αυτά που ξέρουμε για τη φύση</a:t>
            </a:r>
            <a:r>
              <a:rPr lang="el-GR" sz="2000" b="1" spc="65" dirty="0">
                <a:solidFill>
                  <a:srgbClr val="002E7A"/>
                </a:solidFill>
                <a:latin typeface="Palatino Linotype" panose="02040502050505030304" pitchFamily="18" charset="0"/>
                <a:cs typeface="Times New Roman"/>
              </a:rPr>
              <a:t>»</a:t>
            </a:r>
            <a:endParaRPr lang="en-GB" sz="2000" b="1" spc="65" dirty="0">
              <a:solidFill>
                <a:srgbClr val="002E7A"/>
              </a:solidFill>
              <a:latin typeface="Palatino Linotype" panose="02040502050505030304" pitchFamily="18" charset="0"/>
              <a:cs typeface="Times New Roman"/>
            </a:endParaRPr>
          </a:p>
          <a:p>
            <a:pPr marL="8703" marR="1492618" defTabSz="626638">
              <a:lnSpc>
                <a:spcPct val="150000"/>
              </a:lnSpc>
              <a:spcBef>
                <a:spcPts val="69"/>
              </a:spcBef>
              <a:buClr>
                <a:srgbClr val="FF0000"/>
              </a:buClr>
            </a:pPr>
            <a:r>
              <a:rPr lang="el-GR" sz="2000" b="1" i="1" spc="65" dirty="0">
                <a:solidFill>
                  <a:srgbClr val="002E7A"/>
                </a:solidFill>
                <a:latin typeface="Palatino Linotype" panose="02040502050505030304" pitchFamily="18" charset="0"/>
                <a:cs typeface="Times New Roman"/>
              </a:rPr>
              <a:t>Άγιος Αυγουστίνος, 354-430</a:t>
            </a:r>
            <a:r>
              <a:rPr lang="el-GR" sz="2000" b="1" spc="65" dirty="0">
                <a:solidFill>
                  <a:srgbClr val="002E7A"/>
                </a:solidFill>
                <a:latin typeface="Palatino Linotype" panose="02040502050505030304" pitchFamily="18" charset="0"/>
                <a:cs typeface="Times New Roman"/>
              </a:rPr>
              <a:t> </a:t>
            </a:r>
          </a:p>
          <a:p>
            <a:pPr marL="8703" marR="1492618" defTabSz="626638">
              <a:lnSpc>
                <a:spcPct val="150000"/>
              </a:lnSpc>
              <a:spcBef>
                <a:spcPts val="69"/>
              </a:spcBef>
              <a:buClr>
                <a:srgbClr val="FF0000"/>
              </a:buClr>
            </a:pPr>
            <a:endParaRPr lang="el-GR" sz="2000"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i="1" spc="65" dirty="0">
              <a:solidFill>
                <a:srgbClr val="002E7A"/>
              </a:solidFill>
              <a:latin typeface="Palatino Linotype" panose="02040502050505030304" pitchFamily="18" charset="0"/>
              <a:cs typeface="Times New Roman"/>
            </a:endParaRP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6126719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4375" y="881826"/>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351229" y="2755463"/>
            <a:ext cx="9302021" cy="1573444"/>
          </a:xfrm>
          <a:prstGeom prst="rect">
            <a:avLst/>
          </a:prstGeom>
        </p:spPr>
        <p:txBody>
          <a:bodyPr wrap="square">
            <a:spAutoFit/>
          </a:bodyPr>
          <a:lstStyle/>
          <a:p>
            <a:pPr marL="8703" marR="1492618" defTabSz="626638">
              <a:lnSpc>
                <a:spcPct val="150000"/>
              </a:lnSpc>
              <a:spcBef>
                <a:spcPts val="69"/>
              </a:spcBef>
              <a:buClr>
                <a:srgbClr val="FF0000"/>
              </a:buClr>
            </a:pPr>
            <a:r>
              <a:rPr lang="el-GR" b="1" spc="65" dirty="0">
                <a:solidFill>
                  <a:srgbClr val="002E7A"/>
                </a:solidFill>
                <a:highlight>
                  <a:srgbClr val="FFFF00"/>
                </a:highlight>
                <a:latin typeface="Palatino Linotype" panose="02040502050505030304" pitchFamily="18" charset="0"/>
                <a:cs typeface="Times New Roman"/>
              </a:rPr>
              <a:t></a:t>
            </a:r>
            <a:r>
              <a:rPr lang="el-GR" b="1" spc="65" dirty="0">
                <a:solidFill>
                  <a:srgbClr val="002E7A"/>
                </a:solidFill>
                <a:latin typeface="Palatino Linotype" panose="02040502050505030304" pitchFamily="18" charset="0"/>
                <a:cs typeface="Times New Roman"/>
              </a:rPr>
              <a:t>	</a:t>
            </a:r>
            <a:r>
              <a:rPr lang="el-GR" sz="2400" b="1" spc="65" dirty="0">
                <a:solidFill>
                  <a:srgbClr val="002E7A"/>
                </a:solidFill>
                <a:latin typeface="Palatino Linotype" panose="02040502050505030304" pitchFamily="18" charset="0"/>
                <a:cs typeface="Times New Roman"/>
              </a:rPr>
              <a:t>Στην πραγματικότητα, η πίστη δεν πηγάζει από το θαύμα, αλλά το θαύμα από την πίστη. </a:t>
            </a:r>
            <a:r>
              <a:rPr lang="el-GR" b="1" i="1" spc="65" dirty="0">
                <a:solidFill>
                  <a:srgbClr val="002E7A"/>
                </a:solidFill>
                <a:latin typeface="Palatino Linotype" panose="02040502050505030304" pitchFamily="18" charset="0"/>
                <a:cs typeface="Times New Roman"/>
              </a:rPr>
              <a:t>Φιοντόρ Ντοστογιέφσκι, 1821-1881, Ρώσος συγγραφέας</a:t>
            </a:r>
            <a:r>
              <a:rPr lang="el-GR" b="1" spc="65" dirty="0">
                <a:solidFill>
                  <a:srgbClr val="002E7A"/>
                </a:solidFill>
                <a:latin typeface="Palatino Linotype" panose="02040502050505030304" pitchFamily="18" charset="0"/>
                <a:cs typeface="Times New Roman"/>
              </a:rPr>
              <a:t>	</a:t>
            </a:r>
            <a:endParaRPr lang="el-GR" b="1" i="1" spc="65" dirty="0">
              <a:solidFill>
                <a:srgbClr val="002E7A"/>
              </a:solidFill>
              <a:latin typeface="Palatino Linotype" panose="02040502050505030304" pitchFamily="18" charset="0"/>
              <a:cs typeface="Times New Roman"/>
            </a:endParaRP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37788479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4375" y="881826"/>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402030" y="2063868"/>
            <a:ext cx="8667156" cy="2623795"/>
          </a:xfrm>
          <a:prstGeom prst="rect">
            <a:avLst/>
          </a:prstGeom>
        </p:spPr>
        <p:txBody>
          <a:bodyPr wrap="square">
            <a:spAutoFit/>
          </a:bodyPr>
          <a:lstStyle/>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lnSpc>
                <a:spcPct val="150000"/>
              </a:lnSpc>
              <a:spcBef>
                <a:spcPts val="69"/>
              </a:spcBef>
              <a:buClr>
                <a:srgbClr val="FF0000"/>
              </a:buClr>
            </a:pPr>
            <a:r>
              <a:rPr lang="el-GR" b="1" spc="65" dirty="0">
                <a:solidFill>
                  <a:srgbClr val="002E7A"/>
                </a:solidFill>
                <a:highlight>
                  <a:srgbClr val="FFFF00"/>
                </a:highlight>
                <a:latin typeface="Palatino Linotype" panose="02040502050505030304" pitchFamily="18" charset="0"/>
                <a:cs typeface="Times New Roman"/>
              </a:rPr>
              <a:t></a:t>
            </a:r>
            <a:r>
              <a:rPr lang="el-GR" b="1" spc="65" dirty="0">
                <a:solidFill>
                  <a:srgbClr val="002E7A"/>
                </a:solidFill>
                <a:latin typeface="Palatino Linotype" panose="02040502050505030304" pitchFamily="18" charset="0"/>
                <a:cs typeface="Times New Roman"/>
              </a:rPr>
              <a:t>	</a:t>
            </a:r>
            <a:r>
              <a:rPr lang="el-GR" sz="2400" b="1" spc="65" dirty="0">
                <a:solidFill>
                  <a:srgbClr val="002E7A"/>
                </a:solidFill>
                <a:latin typeface="Palatino Linotype" panose="02040502050505030304" pitchFamily="18" charset="0"/>
                <a:cs typeface="Times New Roman"/>
              </a:rPr>
              <a:t>Ο ιατρικός όρος για το θαύμα είναι «λανθασμένη διάγνωση».</a:t>
            </a:r>
          </a:p>
          <a:p>
            <a:pPr marL="8703" marR="1492618" defTabSz="626638">
              <a:lnSpc>
                <a:spcPct val="150000"/>
              </a:lnSpc>
              <a:spcBef>
                <a:spcPts val="69"/>
              </a:spcBef>
              <a:buClr>
                <a:srgbClr val="FF0000"/>
              </a:buClr>
            </a:pPr>
            <a:r>
              <a:rPr lang="el-GR" b="1" i="1" spc="65" dirty="0">
                <a:solidFill>
                  <a:srgbClr val="002E7A"/>
                </a:solidFill>
                <a:latin typeface="Palatino Linotype" panose="02040502050505030304" pitchFamily="18" charset="0"/>
                <a:cs typeface="Times New Roman"/>
              </a:rPr>
              <a:t>Στήβεν Κινγκ, 1947-, Αμερικανός συγγραφέας</a:t>
            </a:r>
          </a:p>
          <a:p>
            <a:pPr marL="8703" marR="1492618" defTabSz="626638">
              <a:lnSpc>
                <a:spcPct val="150000"/>
              </a:lnSpc>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spcBef>
                <a:spcPts val="69"/>
              </a:spcBef>
              <a:buClr>
                <a:srgbClr val="FF0000"/>
              </a:buClr>
            </a:pPr>
            <a:endParaRPr lang="el-GR" b="1" i="1" spc="65" dirty="0">
              <a:solidFill>
                <a:srgbClr val="002E7A"/>
              </a:solidFill>
              <a:latin typeface="Palatino Linotype" panose="02040502050505030304" pitchFamily="18" charset="0"/>
              <a:cs typeface="Times New Roman"/>
            </a:endParaRP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8429596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sp>
        <p:nvSpPr>
          <p:cNvPr id="3" name="Rectangle 2">
            <a:extLst>
              <a:ext uri="{FF2B5EF4-FFF2-40B4-BE49-F238E27FC236}">
                <a16:creationId xmlns:a16="http://schemas.microsoft.com/office/drawing/2014/main" xmlns="" id="{8F316613-AA47-442E-B5D1-6C810752EEDA}"/>
              </a:ext>
            </a:extLst>
          </p:cNvPr>
          <p:cNvSpPr/>
          <p:nvPr/>
        </p:nvSpPr>
        <p:spPr>
          <a:xfrm>
            <a:off x="854375" y="881826"/>
            <a:ext cx="7663445" cy="461665"/>
          </a:xfrm>
          <a:prstGeom prst="rect">
            <a:avLst/>
          </a:prstGeom>
        </p:spPr>
        <p:txBody>
          <a:bodyPr wrap="none">
            <a:spAutoFit/>
          </a:bodyPr>
          <a:lstStyle/>
          <a:p>
            <a:r>
              <a:rPr lang="el-GR" sz="2400" b="1" spc="86" dirty="0">
                <a:solidFill>
                  <a:srgbClr val="002060"/>
                </a:solidFill>
                <a:latin typeface="Palatino Linotype" panose="02040502050505030304" pitchFamily="18" charset="0"/>
              </a:rPr>
              <a:t>ΣΥΜΠΟΡΕΥΕΤΑΙ	 </a:t>
            </a:r>
            <a:r>
              <a:rPr lang="el-GR" sz="2400" b="1" spc="113" dirty="0">
                <a:solidFill>
                  <a:srgbClr val="002060"/>
                </a:solidFill>
                <a:latin typeface="Palatino Linotype" panose="02040502050505030304" pitchFamily="18" charset="0"/>
              </a:rPr>
              <a:t>Η</a:t>
            </a:r>
            <a:r>
              <a:rPr lang="en-GB" sz="2400" b="1" spc="113" dirty="0">
                <a:solidFill>
                  <a:srgbClr val="002060"/>
                </a:solidFill>
                <a:latin typeface="Palatino Linotype" panose="02040502050505030304" pitchFamily="18" charset="0"/>
              </a:rPr>
              <a:t> </a:t>
            </a:r>
            <a:r>
              <a:rPr lang="el-GR" sz="2400" b="1" spc="65" dirty="0">
                <a:solidFill>
                  <a:srgbClr val="002060"/>
                </a:solidFill>
                <a:latin typeface="Palatino Linotype" panose="02040502050505030304" pitchFamily="18" charset="0"/>
              </a:rPr>
              <a:t>ΙΑΤΡΙΚΗ</a:t>
            </a:r>
            <a:r>
              <a:rPr lang="en-GB" sz="2400" b="1" spc="65" dirty="0">
                <a:solidFill>
                  <a:srgbClr val="002060"/>
                </a:solidFill>
                <a:latin typeface="Palatino Linotype" panose="02040502050505030304" pitchFamily="18" charset="0"/>
              </a:rPr>
              <a:t> </a:t>
            </a:r>
            <a:r>
              <a:rPr lang="el-GR" sz="2400" b="1" spc="75" dirty="0">
                <a:solidFill>
                  <a:srgbClr val="002060"/>
                </a:solidFill>
                <a:latin typeface="Palatino Linotype" panose="02040502050505030304" pitchFamily="18" charset="0"/>
              </a:rPr>
              <a:t>ΚΑΙ</a:t>
            </a:r>
            <a:r>
              <a:rPr lang="el-GR" sz="2400" b="1" dirty="0">
                <a:solidFill>
                  <a:srgbClr val="002060"/>
                </a:solidFill>
                <a:latin typeface="Palatino Linotype" panose="02040502050505030304" pitchFamily="18" charset="0"/>
              </a:rPr>
              <a:t> </a:t>
            </a:r>
            <a:r>
              <a:rPr lang="el-GR" sz="2400" b="1" spc="55" dirty="0">
                <a:solidFill>
                  <a:srgbClr val="002060"/>
                </a:solidFill>
                <a:latin typeface="Palatino Linotype" panose="02040502050505030304" pitchFamily="18" charset="0"/>
              </a:rPr>
              <a:t>ΤΟ</a:t>
            </a:r>
            <a:r>
              <a:rPr lang="en-GB" sz="2400" b="1" spc="55" dirty="0">
                <a:solidFill>
                  <a:srgbClr val="002060"/>
                </a:solidFill>
                <a:latin typeface="Palatino Linotype" panose="02040502050505030304" pitchFamily="18" charset="0"/>
              </a:rPr>
              <a:t> </a:t>
            </a:r>
            <a:r>
              <a:rPr lang="el-GR" sz="2400" b="1" spc="89" dirty="0">
                <a:solidFill>
                  <a:srgbClr val="002060"/>
                </a:solidFill>
                <a:latin typeface="Palatino Linotype" panose="02040502050505030304" pitchFamily="18" charset="0"/>
              </a:rPr>
              <a:t>ΘΑΥΜΑ?</a:t>
            </a:r>
            <a:endParaRPr lang="en-GB" sz="24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1AA8A1E5-D26A-4867-87C8-5DE4FCC3A311}"/>
              </a:ext>
            </a:extLst>
          </p:cNvPr>
          <p:cNvSpPr/>
          <p:nvPr/>
        </p:nvSpPr>
        <p:spPr>
          <a:xfrm>
            <a:off x="269949" y="1893710"/>
            <a:ext cx="9439316" cy="2417265"/>
          </a:xfrm>
          <a:prstGeom prst="rect">
            <a:avLst/>
          </a:prstGeom>
        </p:spPr>
        <p:txBody>
          <a:bodyPr wrap="square">
            <a:spAutoFit/>
          </a:bodyPr>
          <a:lstStyle/>
          <a:p>
            <a:pPr marL="8703" marR="1492618" defTabSz="626638">
              <a:spcBef>
                <a:spcPts val="69"/>
              </a:spcBef>
              <a:buClr>
                <a:srgbClr val="FF0000"/>
              </a:buClr>
            </a:pPr>
            <a:endParaRPr lang="el-GR" b="1" spc="65" dirty="0">
              <a:solidFill>
                <a:srgbClr val="002E7A"/>
              </a:solidFill>
              <a:latin typeface="Palatino Linotype" panose="02040502050505030304" pitchFamily="18" charset="0"/>
              <a:cs typeface="Times New Roman"/>
            </a:endParaRPr>
          </a:p>
          <a:p>
            <a:pPr marL="8703" marR="1492618" defTabSz="626638">
              <a:lnSpc>
                <a:spcPct val="150000"/>
              </a:lnSpc>
              <a:spcBef>
                <a:spcPts val="69"/>
              </a:spcBef>
              <a:buClr>
                <a:srgbClr val="FF0000"/>
              </a:buClr>
            </a:pPr>
            <a:r>
              <a:rPr lang="el-GR" b="1" spc="65" dirty="0">
                <a:solidFill>
                  <a:srgbClr val="002E7A"/>
                </a:solidFill>
                <a:highlight>
                  <a:srgbClr val="FFFF00"/>
                </a:highlight>
                <a:latin typeface="Palatino Linotype" panose="02040502050505030304" pitchFamily="18" charset="0"/>
                <a:cs typeface="Times New Roman"/>
              </a:rPr>
              <a:t></a:t>
            </a:r>
            <a:r>
              <a:rPr lang="el-GR" b="1" spc="65" dirty="0">
                <a:solidFill>
                  <a:srgbClr val="002E7A"/>
                </a:solidFill>
                <a:latin typeface="Palatino Linotype" panose="02040502050505030304" pitchFamily="18" charset="0"/>
                <a:cs typeface="Times New Roman"/>
              </a:rPr>
              <a:t>	</a:t>
            </a:r>
            <a:r>
              <a:rPr lang="el-GR" sz="2400" b="1" spc="65" dirty="0">
                <a:solidFill>
                  <a:srgbClr val="002E7A"/>
                </a:solidFill>
                <a:latin typeface="Palatino Linotype" panose="02040502050505030304" pitchFamily="18" charset="0"/>
                <a:cs typeface="Times New Roman"/>
              </a:rPr>
              <a:t>Η πραγματικότητα είναι η φαινομενική απουσία αντίφασης. Το θαύμα είναι η έκρηξη της αντίφασης μέσα στο πραγματικό.</a:t>
            </a:r>
          </a:p>
          <a:p>
            <a:pPr marL="8703" marR="1492618" defTabSz="626638">
              <a:lnSpc>
                <a:spcPct val="150000"/>
              </a:lnSpc>
              <a:spcBef>
                <a:spcPts val="69"/>
              </a:spcBef>
              <a:buClr>
                <a:srgbClr val="FF0000"/>
              </a:buClr>
            </a:pPr>
            <a:r>
              <a:rPr lang="el-GR" b="1" i="1" spc="65" dirty="0">
                <a:solidFill>
                  <a:srgbClr val="002E7A"/>
                </a:solidFill>
                <a:latin typeface="Palatino Linotype" panose="02040502050505030304" pitchFamily="18" charset="0"/>
                <a:cs typeface="Times New Roman"/>
              </a:rPr>
              <a:t>Louis Aragon, 1897-1982, Γάλλος συγγραφέας &amp; ποιητής</a:t>
            </a:r>
          </a:p>
        </p:txBody>
      </p:sp>
      <p:pic>
        <p:nvPicPr>
          <p:cNvPr id="14" name="Picture 13">
            <a:extLst>
              <a:ext uri="{FF2B5EF4-FFF2-40B4-BE49-F238E27FC236}">
                <a16:creationId xmlns:a16="http://schemas.microsoft.com/office/drawing/2014/main" xmlns="" id="{2AC4EDBF-5CD5-4C4D-8BE3-9B2C19FBE218}"/>
              </a:ext>
            </a:extLst>
          </p:cNvPr>
          <p:cNvPicPr>
            <a:picLocks noChangeAspect="1"/>
          </p:cNvPicPr>
          <p:nvPr/>
        </p:nvPicPr>
        <p:blipFill>
          <a:blip r:embed="rId4" cstate="print"/>
          <a:stretch>
            <a:fillRect/>
          </a:stretch>
        </p:blipFill>
        <p:spPr>
          <a:xfrm>
            <a:off x="9275988" y="3365259"/>
            <a:ext cx="2895229" cy="2709587"/>
          </a:xfrm>
          <a:prstGeom prst="rect">
            <a:avLst/>
          </a:prstGeom>
        </p:spPr>
      </p:pic>
      <p:pic>
        <p:nvPicPr>
          <p:cNvPr id="17" name="Picture 16">
            <a:extLst>
              <a:ext uri="{FF2B5EF4-FFF2-40B4-BE49-F238E27FC236}">
                <a16:creationId xmlns:a16="http://schemas.microsoft.com/office/drawing/2014/main" xmlns="" id="{A34C4011-A897-41B5-99EC-1852A74502B0}"/>
              </a:ext>
            </a:extLst>
          </p:cNvPr>
          <p:cNvPicPr>
            <a:picLocks noChangeAspect="1"/>
          </p:cNvPicPr>
          <p:nvPr/>
        </p:nvPicPr>
        <p:blipFill>
          <a:blip r:embed="rId5" cstate="print"/>
          <a:stretch>
            <a:fillRect/>
          </a:stretch>
        </p:blipFill>
        <p:spPr>
          <a:xfrm>
            <a:off x="9275988" y="762477"/>
            <a:ext cx="2895229" cy="2602782"/>
          </a:xfrm>
          <a:prstGeom prst="rect">
            <a:avLst/>
          </a:prstGeom>
        </p:spPr>
      </p:pic>
      <p:grpSp>
        <p:nvGrpSpPr>
          <p:cNvPr id="20" name="Group 19">
            <a:extLst>
              <a:ext uri="{FF2B5EF4-FFF2-40B4-BE49-F238E27FC236}">
                <a16:creationId xmlns:a16="http://schemas.microsoft.com/office/drawing/2014/main" xmlns="" id="{B26691A1-9A89-4049-884C-393FD75C128C}"/>
              </a:ext>
            </a:extLst>
          </p:cNvPr>
          <p:cNvGrpSpPr/>
          <p:nvPr/>
        </p:nvGrpSpPr>
        <p:grpSpPr>
          <a:xfrm>
            <a:off x="9296771" y="762477"/>
            <a:ext cx="2895229" cy="5312369"/>
            <a:chOff x="9296771" y="762477"/>
            <a:chExt cx="2895229" cy="5312369"/>
          </a:xfrm>
        </p:grpSpPr>
        <p:pic>
          <p:nvPicPr>
            <p:cNvPr id="18" name="Picture 17">
              <a:extLst>
                <a:ext uri="{FF2B5EF4-FFF2-40B4-BE49-F238E27FC236}">
                  <a16:creationId xmlns:a16="http://schemas.microsoft.com/office/drawing/2014/main" xmlns="" id="{31844406-E7D7-4FAF-AA3F-80A3FA2CEB2F}"/>
                </a:ext>
              </a:extLst>
            </p:cNvPr>
            <p:cNvPicPr>
              <a:picLocks noChangeAspect="1"/>
            </p:cNvPicPr>
            <p:nvPr/>
          </p:nvPicPr>
          <p:blipFill>
            <a:blip r:embed="rId4" cstate="print"/>
            <a:stretch>
              <a:fillRect/>
            </a:stretch>
          </p:blipFill>
          <p:spPr>
            <a:xfrm>
              <a:off x="9296771" y="3365259"/>
              <a:ext cx="2895229" cy="2709587"/>
            </a:xfrm>
            <a:prstGeom prst="rect">
              <a:avLst/>
            </a:prstGeom>
          </p:spPr>
        </p:pic>
        <p:pic>
          <p:nvPicPr>
            <p:cNvPr id="19" name="Picture 18">
              <a:extLst>
                <a:ext uri="{FF2B5EF4-FFF2-40B4-BE49-F238E27FC236}">
                  <a16:creationId xmlns:a16="http://schemas.microsoft.com/office/drawing/2014/main" xmlns="" id="{2FBC30BE-52F4-44AC-B582-E9DB95EC727B}"/>
                </a:ext>
              </a:extLst>
            </p:cNvPr>
            <p:cNvPicPr>
              <a:picLocks noChangeAspect="1"/>
            </p:cNvPicPr>
            <p:nvPr/>
          </p:nvPicPr>
          <p:blipFill>
            <a:blip r:embed="rId5" cstate="print"/>
            <a:stretch>
              <a:fillRect/>
            </a:stretch>
          </p:blipFill>
          <p:spPr>
            <a:xfrm>
              <a:off x="9296771" y="762477"/>
              <a:ext cx="2895229" cy="2602782"/>
            </a:xfrm>
            <a:prstGeom prst="rect">
              <a:avLst/>
            </a:prstGeom>
          </p:spPr>
        </p:pic>
      </p:grpSp>
    </p:spTree>
    <p:extLst>
      <p:ext uri="{BB962C8B-B14F-4D97-AF65-F5344CB8AC3E}">
        <p14:creationId xmlns:p14="http://schemas.microsoft.com/office/powerpoint/2010/main" xmlns="" val="92065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A0D5FAA2-42CD-43BC-821A-151216DA38C2}"/>
              </a:ext>
            </a:extLst>
          </p:cNvPr>
          <p:cNvGrpSpPr/>
          <p:nvPr/>
        </p:nvGrpSpPr>
        <p:grpSpPr>
          <a:xfrm>
            <a:off x="34167" y="0"/>
            <a:ext cx="12157833" cy="762477"/>
            <a:chOff x="34167" y="0"/>
            <a:chExt cx="12157833" cy="762477"/>
          </a:xfrm>
        </p:grpSpPr>
        <p:pic>
          <p:nvPicPr>
            <p:cNvPr id="7" name="Picture 6">
              <a:extLst>
                <a:ext uri="{FF2B5EF4-FFF2-40B4-BE49-F238E27FC236}">
                  <a16:creationId xmlns:a16="http://schemas.microsoft.com/office/drawing/2014/main" xmlns="" id="{C19B7EB3-4B0B-4990-848F-9140AF064A41}"/>
                </a:ext>
              </a:extLst>
            </p:cNvPr>
            <p:cNvPicPr>
              <a:picLocks noChangeAspect="1"/>
            </p:cNvPicPr>
            <p:nvPr/>
          </p:nvPicPr>
          <p:blipFill>
            <a:blip r:embed="rId2" cstate="print"/>
            <a:stretch>
              <a:fillRect/>
            </a:stretch>
          </p:blipFill>
          <p:spPr>
            <a:xfrm>
              <a:off x="34167" y="47706"/>
              <a:ext cx="1086969" cy="663986"/>
            </a:xfrm>
            <a:prstGeom prst="rect">
              <a:avLst/>
            </a:prstGeom>
          </p:spPr>
        </p:pic>
        <p:pic>
          <p:nvPicPr>
            <p:cNvPr id="10" name="Picture 9">
              <a:extLst>
                <a:ext uri="{FF2B5EF4-FFF2-40B4-BE49-F238E27FC236}">
                  <a16:creationId xmlns:a16="http://schemas.microsoft.com/office/drawing/2014/main" xmlns="" id="{D6D8B338-A302-48A4-93AA-D8A2160378D9}"/>
                </a:ext>
              </a:extLst>
            </p:cNvPr>
            <p:cNvPicPr>
              <a:picLocks noChangeAspect="1"/>
            </p:cNvPicPr>
            <p:nvPr/>
          </p:nvPicPr>
          <p:blipFill>
            <a:blip r:embed="rId3" cstate="print"/>
            <a:stretch>
              <a:fillRect/>
            </a:stretch>
          </p:blipFill>
          <p:spPr>
            <a:xfrm>
              <a:off x="11370365" y="0"/>
              <a:ext cx="821635" cy="762477"/>
            </a:xfrm>
            <a:prstGeom prst="rect">
              <a:avLst/>
            </a:prstGeom>
          </p:spPr>
        </p:pic>
        <p:sp>
          <p:nvSpPr>
            <p:cNvPr id="11" name="Rectangle 10">
              <a:extLst>
                <a:ext uri="{FF2B5EF4-FFF2-40B4-BE49-F238E27FC236}">
                  <a16:creationId xmlns:a16="http://schemas.microsoft.com/office/drawing/2014/main" xmlns="" id="{B8A68A30-98AA-4788-A11E-5CECCE884C82}"/>
                </a:ext>
              </a:extLst>
            </p:cNvPr>
            <p:cNvSpPr/>
            <p:nvPr/>
          </p:nvSpPr>
          <p:spPr>
            <a:xfrm>
              <a:off x="1480290" y="47706"/>
              <a:ext cx="9530921"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ΙΑΤΡΙΚΗ   ΣΧΟΛΗ</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rPr>
                <a:t>ΕΘΝΙΚΟΥ   &amp;   ΚΑΠΟΔΙΣΤΡΙΑΚΟΥ   ΠΑΝΕΠΙΣΤΗΜΙΟΥ   ΑΘΗΝΩΝ </a:t>
              </a:r>
              <a:endParaRPr kumimoji="0" lang="en-GB" sz="18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mn-cs"/>
              </a:endParaRPr>
            </a:p>
          </p:txBody>
        </p:sp>
      </p:grpSp>
      <p:pic>
        <p:nvPicPr>
          <p:cNvPr id="9" name="Picture 8">
            <a:extLst>
              <a:ext uri="{FF2B5EF4-FFF2-40B4-BE49-F238E27FC236}">
                <a16:creationId xmlns:a16="http://schemas.microsoft.com/office/drawing/2014/main" xmlns="" id="{866DCCCF-89CA-4748-AFF3-EE82BCB97B5C}"/>
              </a:ext>
            </a:extLst>
          </p:cNvPr>
          <p:cNvPicPr>
            <a:picLocks noChangeAspect="1"/>
          </p:cNvPicPr>
          <p:nvPr/>
        </p:nvPicPr>
        <p:blipFill>
          <a:blip r:embed="rId4" cstate="print"/>
          <a:stretch>
            <a:fillRect/>
          </a:stretch>
        </p:blipFill>
        <p:spPr>
          <a:xfrm>
            <a:off x="9510653" y="783153"/>
            <a:ext cx="2503796" cy="4990720"/>
          </a:xfrm>
          <a:prstGeom prst="rect">
            <a:avLst/>
          </a:prstGeom>
        </p:spPr>
      </p:pic>
      <p:sp>
        <p:nvSpPr>
          <p:cNvPr id="13" name="Subtitle 2">
            <a:extLst>
              <a:ext uri="{FF2B5EF4-FFF2-40B4-BE49-F238E27FC236}">
                <a16:creationId xmlns:a16="http://schemas.microsoft.com/office/drawing/2014/main" xmlns="" id="{CCAFD035-009D-41BD-BD05-C2BB5CDB50E8}"/>
              </a:ext>
            </a:extLst>
          </p:cNvPr>
          <p:cNvSpPr>
            <a:spLocks noGrp="1"/>
          </p:cNvSpPr>
          <p:nvPr>
            <p:ph type="subTitle" idx="1"/>
          </p:nvPr>
        </p:nvSpPr>
        <p:spPr>
          <a:xfrm>
            <a:off x="9585296" y="5804498"/>
            <a:ext cx="2503796" cy="321649"/>
          </a:xfrm>
        </p:spPr>
        <p:txBody>
          <a:bodyPr>
            <a:noAutofit/>
          </a:bodyPr>
          <a:lstStyle/>
          <a:p>
            <a:pPr algn="ctr"/>
            <a:r>
              <a:rPr lang="el-GR" sz="1600" b="1" dirty="0">
                <a:solidFill>
                  <a:srgbClr val="002060"/>
                </a:solidFill>
                <a:latin typeface="Palatino Linotype" panose="02040502050505030304" pitchFamily="18" charset="0"/>
              </a:rPr>
              <a:t>Ο θεός Απόλλων</a:t>
            </a:r>
            <a:endParaRPr lang="en-GB" sz="1600" b="1" dirty="0">
              <a:solidFill>
                <a:srgbClr val="002060"/>
              </a:solidFill>
              <a:latin typeface="Palatino Linotype" panose="02040502050505030304" pitchFamily="18" charset="0"/>
            </a:endParaRPr>
          </a:p>
        </p:txBody>
      </p:sp>
      <p:sp>
        <p:nvSpPr>
          <p:cNvPr id="6" name="Rectangle 5">
            <a:extLst>
              <a:ext uri="{FF2B5EF4-FFF2-40B4-BE49-F238E27FC236}">
                <a16:creationId xmlns:a16="http://schemas.microsoft.com/office/drawing/2014/main" xmlns="" id="{8ED1F807-397B-405B-9108-1A8F391DE681}"/>
              </a:ext>
            </a:extLst>
          </p:cNvPr>
          <p:cNvSpPr/>
          <p:nvPr/>
        </p:nvSpPr>
        <p:spPr>
          <a:xfrm>
            <a:off x="34167" y="872581"/>
            <a:ext cx="9081553" cy="5092741"/>
          </a:xfrm>
          <a:prstGeom prst="rect">
            <a:avLst/>
          </a:prstGeom>
        </p:spPr>
        <p:txBody>
          <a:bodyPr wrap="square">
            <a:spAutoFit/>
          </a:bodyPr>
          <a:lstStyle/>
          <a:p>
            <a:r>
              <a:rPr lang="el-GR" sz="2200" b="1" u="sng" dirty="0">
                <a:solidFill>
                  <a:srgbClr val="002060"/>
                </a:solidFill>
                <a:latin typeface="Palatino Linotype" panose="02040502050505030304" pitchFamily="18" charset="0"/>
              </a:rPr>
              <a:t>Παραδείγματα αποστολής δεινών:</a:t>
            </a:r>
          </a:p>
          <a:p>
            <a:endParaRPr lang="el-GR" b="1" u="sng" dirty="0">
              <a:solidFill>
                <a:srgbClr val="002060"/>
              </a:solidFill>
              <a:latin typeface="Palatino Linotype" panose="02040502050505030304" pitchFamily="18" charset="0"/>
            </a:endParaRPr>
          </a:p>
          <a:p>
            <a:endParaRPr lang="el-GR" b="1" u="sng" dirty="0">
              <a:solidFill>
                <a:srgbClr val="002060"/>
              </a:solidFill>
              <a:latin typeface="Palatino Linotype" panose="02040502050505030304" pitchFamily="18" charset="0"/>
            </a:endParaRPr>
          </a:p>
          <a:p>
            <a:pPr marL="285750" indent="-285750">
              <a:lnSpc>
                <a:spcPct val="15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Η περίπτωση του Αιπύτου, γιού του Ιππόθου, σύμφωνα με τον Παυσανία. Η παράνομη είσοδός στο ναό του Ποσειδώνα στη Μαντίνεια, προκάλεσε την τύφλωσή του με κύμα θαλασσινό και τελικά τον άμεσο θάνατό του.</a:t>
            </a:r>
          </a:p>
          <a:p>
            <a:pPr marL="285750" indent="-285750">
              <a:lnSpc>
                <a:spcPct val="15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Ο Απόλλων σκοτώνει με λοιμό 98 εφήβους από τους 100, στους Δελφούς από έναν χορευτικό όμιλο από τη Χίο,</a:t>
            </a:r>
          </a:p>
          <a:p>
            <a:pPr marL="285750" indent="-285750">
              <a:lnSpc>
                <a:spcPct val="150000"/>
              </a:lnSpc>
              <a:buClr>
                <a:srgbClr val="FF0000"/>
              </a:buClr>
              <a:buFont typeface="Wingdings" panose="05000000000000000000" pitchFamily="2" charset="2"/>
              <a:buChar char="Ø"/>
            </a:pPr>
            <a:r>
              <a:rPr lang="el-GR" sz="2000" b="1" dirty="0">
                <a:solidFill>
                  <a:srgbClr val="002060"/>
                </a:solidFill>
                <a:latin typeface="Palatino Linotype" panose="02040502050505030304" pitchFamily="18" charset="0"/>
              </a:rPr>
              <a:t>Επίσης σκοτώνονται 120 παιδιά από στέγη σε σχολείο, (ένα διεσώθη). Προμηνύματα της ναυμαχίας της Χίου με τους Πέρσες με επακόλουθο μεγαλύτερες συμφορές.</a:t>
            </a:r>
            <a:endParaRPr lang="en-GB" sz="2000" b="1" dirty="0">
              <a:solidFill>
                <a:srgbClr val="002060"/>
              </a:solidFill>
              <a:latin typeface="Palatino Linotype" panose="02040502050505030304" pitchFamily="18" charset="0"/>
            </a:endParaRPr>
          </a:p>
        </p:txBody>
      </p:sp>
    </p:spTree>
    <p:extLst>
      <p:ext uri="{BB962C8B-B14F-4D97-AF65-F5344CB8AC3E}">
        <p14:creationId xmlns:p14="http://schemas.microsoft.com/office/powerpoint/2010/main" xmlns="" val="3720342462"/>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otalTime>5082</TotalTime>
  <Words>6694</Words>
  <Application>Microsoft Office PowerPoint</Application>
  <PresentationFormat>Προσαρμογή</PresentationFormat>
  <Paragraphs>757</Paragraphs>
  <Slides>89</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89</vt:i4>
      </vt:variant>
    </vt:vector>
  </HeadingPairs>
  <TitlesOfParts>
    <vt:vector size="90" baseType="lpstr">
      <vt:lpstr>Frame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ΕΘΝΙΚΟ ΚΑΙ ΚΑΠΟΔΙΣΤΡΙΑΚΟ</dc:title>
  <dc:creator>30697</dc:creator>
  <cp:lastModifiedBy>Μαίρη Τούσουλη</cp:lastModifiedBy>
  <cp:revision>237</cp:revision>
  <dcterms:created xsi:type="dcterms:W3CDTF">2022-11-14T15:49:38Z</dcterms:created>
  <dcterms:modified xsi:type="dcterms:W3CDTF">2025-12-05T07:32:02Z</dcterms:modified>
</cp:coreProperties>
</file>