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6.xml" ContentType="application/vnd.openxmlformats-officedocument.presentationml.tags+xml"/>
  <Override PartName="/ppt/notesSlides/notesSlide105.xml" ContentType="application/vnd.openxmlformats-officedocument.presentationml.notesSlide+xml"/>
  <Override PartName="/ppt/tags/tag7.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40"/>
  </p:notes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501" r:id="rId32"/>
    <p:sldId id="503" r:id="rId33"/>
    <p:sldId id="288" r:id="rId34"/>
    <p:sldId id="292" r:id="rId35"/>
    <p:sldId id="290" r:id="rId36"/>
    <p:sldId id="291"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9" r:id="rId102"/>
    <p:sldId id="360" r:id="rId103"/>
    <p:sldId id="361" r:id="rId104"/>
    <p:sldId id="362" r:id="rId105"/>
    <p:sldId id="364" r:id="rId106"/>
    <p:sldId id="365" r:id="rId107"/>
    <p:sldId id="366" r:id="rId108"/>
    <p:sldId id="367" r:id="rId109"/>
    <p:sldId id="368" r:id="rId110"/>
    <p:sldId id="369" r:id="rId111"/>
    <p:sldId id="370" r:id="rId112"/>
    <p:sldId id="371" r:id="rId113"/>
    <p:sldId id="372" r:id="rId114"/>
    <p:sldId id="508" r:id="rId115"/>
    <p:sldId id="507" r:id="rId116"/>
    <p:sldId id="512" r:id="rId117"/>
    <p:sldId id="373" r:id="rId118"/>
    <p:sldId id="374" r:id="rId119"/>
    <p:sldId id="375" r:id="rId120"/>
    <p:sldId id="376" r:id="rId121"/>
    <p:sldId id="377" r:id="rId122"/>
    <p:sldId id="378" r:id="rId123"/>
    <p:sldId id="513" r:id="rId124"/>
    <p:sldId id="379" r:id="rId125"/>
    <p:sldId id="380" r:id="rId126"/>
    <p:sldId id="381" r:id="rId127"/>
    <p:sldId id="382" r:id="rId128"/>
    <p:sldId id="383" r:id="rId129"/>
    <p:sldId id="384" r:id="rId130"/>
    <p:sldId id="385" r:id="rId131"/>
    <p:sldId id="386" r:id="rId132"/>
    <p:sldId id="387" r:id="rId133"/>
    <p:sldId id="388" r:id="rId134"/>
    <p:sldId id="389" r:id="rId135"/>
    <p:sldId id="515"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514" r:id="rId219"/>
    <p:sldId id="474" r:id="rId220"/>
    <p:sldId id="475" r:id="rId221"/>
    <p:sldId id="476" r:id="rId222"/>
    <p:sldId id="485" r:id="rId223"/>
    <p:sldId id="486" r:id="rId224"/>
    <p:sldId id="487" r:id="rId225"/>
    <p:sldId id="488" r:id="rId226"/>
    <p:sldId id="489" r:id="rId227"/>
    <p:sldId id="490" r:id="rId228"/>
    <p:sldId id="491" r:id="rId229"/>
    <p:sldId id="492" r:id="rId230"/>
    <p:sldId id="493" r:id="rId231"/>
    <p:sldId id="494" r:id="rId232"/>
    <p:sldId id="495" r:id="rId233"/>
    <p:sldId id="496" r:id="rId234"/>
    <p:sldId id="497" r:id="rId235"/>
    <p:sldId id="498" r:id="rId236"/>
    <p:sldId id="499" r:id="rId237"/>
    <p:sldId id="500" r:id="rId238"/>
    <p:sldId id="504" r:id="rId23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65" autoAdjust="0"/>
  </p:normalViewPr>
  <p:slideViewPr>
    <p:cSldViewPr>
      <p:cViewPr varScale="1">
        <p:scale>
          <a:sx n="55" d="100"/>
          <a:sy n="55" d="100"/>
        </p:scale>
        <p:origin x="1594"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notesMaster" Target="notesMasters/notesMaster1.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viewProps" Target="view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 Id="rId5" Type="http://schemas.openxmlformats.org/officeDocument/2006/relationships/image" Target="../media/image112.emf"/><Relationship Id="rId4" Type="http://schemas.openxmlformats.org/officeDocument/2006/relationships/image" Target="../media/image11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image" Target="../media/image119.emf"/><Relationship Id="rId4" Type="http://schemas.openxmlformats.org/officeDocument/2006/relationships/image" Target="../media/image1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image" Target="../media/image19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95.emf"/><Relationship Id="rId1" Type="http://schemas.openxmlformats.org/officeDocument/2006/relationships/image" Target="../media/image194.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98.emf"/><Relationship Id="rId1" Type="http://schemas.openxmlformats.org/officeDocument/2006/relationships/image" Target="../media/image19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7EF92384-3F2B-4E2B-94C6-FA8E667C553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a:extLst>
              <a:ext uri="{FF2B5EF4-FFF2-40B4-BE49-F238E27FC236}">
                <a16:creationId xmlns:a16="http://schemas.microsoft.com/office/drawing/2014/main" id="{B04402B8-BDFF-4CE3-9744-D467DE05BA7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a:extLst>
              <a:ext uri="{FF2B5EF4-FFF2-40B4-BE49-F238E27FC236}">
                <a16:creationId xmlns:a16="http://schemas.microsoft.com/office/drawing/2014/main" id="{365606B7-A3E8-49B6-A8DE-AC25583A268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AutoShape 4">
            <a:extLst>
              <a:ext uri="{FF2B5EF4-FFF2-40B4-BE49-F238E27FC236}">
                <a16:creationId xmlns:a16="http://schemas.microsoft.com/office/drawing/2014/main" id="{8F216C10-180F-4C30-9193-30EB4587C4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AutoShape 5">
            <a:extLst>
              <a:ext uri="{FF2B5EF4-FFF2-40B4-BE49-F238E27FC236}">
                <a16:creationId xmlns:a16="http://schemas.microsoft.com/office/drawing/2014/main" id="{4D40A25B-FE9E-484F-9958-33796EE48AD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AutoShape 6">
            <a:extLst>
              <a:ext uri="{FF2B5EF4-FFF2-40B4-BE49-F238E27FC236}">
                <a16:creationId xmlns:a16="http://schemas.microsoft.com/office/drawing/2014/main" id="{B655E5AE-BD57-433E-90BC-552133F1C54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Text Box 7">
            <a:extLst>
              <a:ext uri="{FF2B5EF4-FFF2-40B4-BE49-F238E27FC236}">
                <a16:creationId xmlns:a16="http://schemas.microsoft.com/office/drawing/2014/main" id="{328A2B9F-F1C1-4AFB-B9A3-16B5F2D2B39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Text Box 8">
            <a:extLst>
              <a:ext uri="{FF2B5EF4-FFF2-40B4-BE49-F238E27FC236}">
                <a16:creationId xmlns:a16="http://schemas.microsoft.com/office/drawing/2014/main" id="{EDFFDBEA-0BA3-456D-BC1E-7DC776AC76F7}"/>
              </a:ext>
            </a:extLst>
          </p:cNvPr>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1" name="Rectangle 9">
            <a:extLst>
              <a:ext uri="{FF2B5EF4-FFF2-40B4-BE49-F238E27FC236}">
                <a16:creationId xmlns:a16="http://schemas.microsoft.com/office/drawing/2014/main" id="{E29D771C-515D-4ED9-A32D-44CF519A20C7}"/>
              </a:ext>
            </a:extLst>
          </p:cNvPr>
          <p:cNvSpPr>
            <a:spLocks noGrp="1" noRot="1" noChangeAspect="1" noChangeArrowheads="1"/>
          </p:cNvSpPr>
          <p:nvPr>
            <p:ph type="sldImg"/>
          </p:nvPr>
        </p:nvSpPr>
        <p:spPr bwMode="auto">
          <a:xfrm>
            <a:off x="1143000" y="685800"/>
            <a:ext cx="4562475" cy="34194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2" name="Rectangle 10">
            <a:extLst>
              <a:ext uri="{FF2B5EF4-FFF2-40B4-BE49-F238E27FC236}">
                <a16:creationId xmlns:a16="http://schemas.microsoft.com/office/drawing/2014/main" id="{E19C7F2B-1490-430C-BD4E-ABA6972102B4}"/>
              </a:ext>
            </a:extLst>
          </p:cNvPr>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l-GR" altLang="en-US"/>
          </a:p>
        </p:txBody>
      </p:sp>
      <p:sp>
        <p:nvSpPr>
          <p:cNvPr id="3083" name="Text Box 11">
            <a:extLst>
              <a:ext uri="{FF2B5EF4-FFF2-40B4-BE49-F238E27FC236}">
                <a16:creationId xmlns:a16="http://schemas.microsoft.com/office/drawing/2014/main" id="{8C6BC2EF-21F7-4EDB-95A6-B006465D2888}"/>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4" name="Rectangle 12">
            <a:extLst>
              <a:ext uri="{FF2B5EF4-FFF2-40B4-BE49-F238E27FC236}">
                <a16:creationId xmlns:a16="http://schemas.microsoft.com/office/drawing/2014/main" id="{B3F4549F-AD9B-4F93-BA23-05AEA539A1BC}"/>
              </a:ext>
            </a:extLst>
          </p:cNvPr>
          <p:cNvSpPr>
            <a:spLocks noGrp="1" noChangeArrowheads="1"/>
          </p:cNvSpPr>
          <p:nvPr>
            <p:ph type="sldNum"/>
          </p:nvPr>
        </p:nvSpPr>
        <p:spPr bwMode="auto">
          <a:xfrm>
            <a:off x="3884613" y="8685213"/>
            <a:ext cx="29622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646B6CF1-AE73-4799-A6A1-A91C7245C2B1}"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8" Type="http://schemas.openxmlformats.org/officeDocument/2006/relationships/hyperlink" Target="http://chemistry.tutorvista.com/biochemistry/aspartic-acid.html" TargetMode="External"/><Relationship Id="rId3" Type="http://schemas.openxmlformats.org/officeDocument/2006/relationships/hyperlink" Target="http://chemistry.tutorvista.com/biochemistry/essential-amino-acids.html" TargetMode="External"/><Relationship Id="rId7" Type="http://schemas.openxmlformats.org/officeDocument/2006/relationships/hyperlink" Target="http://chemistry.tutorvista.com/biochemistry/tryptophan.html" TargetMode="External"/><Relationship Id="rId2" Type="http://schemas.openxmlformats.org/officeDocument/2006/relationships/slide" Target="../slides/slide126.xml"/><Relationship Id="rId1" Type="http://schemas.openxmlformats.org/officeDocument/2006/relationships/notesMaster" Target="../notesMasters/notesMaster1.xml"/><Relationship Id="rId6" Type="http://schemas.openxmlformats.org/officeDocument/2006/relationships/hyperlink" Target="http://chemistry.tutorvista.com/biochemistry/methionine.html" TargetMode="External"/><Relationship Id="rId5" Type="http://schemas.openxmlformats.org/officeDocument/2006/relationships/hyperlink" Target="http://chemistry.tutorvista.com/biochemistry/isoleucine.html" TargetMode="External"/><Relationship Id="rId10" Type="http://schemas.openxmlformats.org/officeDocument/2006/relationships/hyperlink" Target="http://chemistry.tutorvista.com/biochemistry/glutamine.html" TargetMode="External"/><Relationship Id="rId4" Type="http://schemas.openxmlformats.org/officeDocument/2006/relationships/hyperlink" Target="http://chemistry.tutorvista.com/biochemistry/phenylalanine.html" TargetMode="External"/><Relationship Id="rId9" Type="http://schemas.openxmlformats.org/officeDocument/2006/relationships/hyperlink" Target="http://chemistry.tutorvista.com/biochemistry/glutamic-acid.html" TargetMode="Externa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3" Type="http://schemas.openxmlformats.org/officeDocument/2006/relationships/hyperlink" Target="http://www.new-science-press.com/article/id/nsp-protein-2-7/figure/F2_23" TargetMode="External"/><Relationship Id="rId2" Type="http://schemas.openxmlformats.org/officeDocument/2006/relationships/slide" Target="../slides/slide160.xml"/><Relationship Id="rId1" Type="http://schemas.openxmlformats.org/officeDocument/2006/relationships/notesMaster" Target="../notesMasters/notesMaster1.xml"/><Relationship Id="rId5" Type="http://schemas.openxmlformats.org/officeDocument/2006/relationships/hyperlink" Target="http://www.new-science-press.com/browse/pROTEIN/UD/PH/figure/F2" TargetMode="External"/><Relationship Id="rId4" Type="http://schemas.openxmlformats.org/officeDocument/2006/relationships/hyperlink" Target="http://www.new-science-press.com/browse/pROTEIN/UD/PH/figure/F1" TargetMode="Externa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3" Type="http://schemas.openxmlformats.org/officeDocument/2006/relationships/hyperlink" Target="http://www.new-science-press.com/browse/pROTEIN/2/12/figure/F2_35" TargetMode="External"/><Relationship Id="rId2" Type="http://schemas.openxmlformats.org/officeDocument/2006/relationships/slide" Target="../slides/slide171.xml"/><Relationship Id="rId1" Type="http://schemas.openxmlformats.org/officeDocument/2006/relationships/notesMaster" Target="../notesMasters/notesMaster1.xml"/><Relationship Id="rId4" Type="http://schemas.openxmlformats.org/officeDocument/2006/relationships/hyperlink" Target="http://www.new-science-press.com/browse/pROTEIN/2/12/figure/F2_3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zyme" TargetMode="External"/><Relationship Id="rId7" Type="http://schemas.openxmlformats.org/officeDocument/2006/relationships/hyperlink" Target="https://en.wikipedia.org/wiki/Deoxyribonucleic_aci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Ribonucleotide_reductase#cite_note-pmid1412696-1" TargetMode="External"/><Relationship Id="rId5" Type="http://schemas.openxmlformats.org/officeDocument/2006/relationships/hyperlink" Target="https://en.wikipedia.org/wiki/Ribonucleotide" TargetMode="External"/><Relationship Id="rId4" Type="http://schemas.openxmlformats.org/officeDocument/2006/relationships/hyperlink" Target="https://en.wikipedia.org/wiki/Deoxyribonucleotid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en.wikipedia.org/wiki/Hammett_acidity_function" TargetMode="External"/><Relationship Id="rId7" Type="http://schemas.openxmlformats.org/officeDocument/2006/relationships/hyperlink" Target="http://en.wikipedia.org/wiki/Hydrogen_difluoride"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en.wikipedia.org/w/index.php?title=Hydrogen_fluoride&amp;action=edit&amp;section=2" TargetMode="External"/><Relationship Id="rId5" Type="http://schemas.openxmlformats.org/officeDocument/2006/relationships/hyperlink" Target="http://en.wikipedia.org/wiki/Hydrogen_bond" TargetMode="External"/><Relationship Id="rId4" Type="http://schemas.openxmlformats.org/officeDocument/2006/relationships/hyperlink" Target="http://en.wikipedia.org/wiki/Sulfuric_acid"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n.wikipedia.org/wiki/Alkyl_group"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en.wikipedia.org/wiki/Hydrogen"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973C853-061A-4B71-B32D-658789E8D301}"/>
              </a:ext>
            </a:extLst>
          </p:cNvPr>
          <p:cNvSpPr>
            <a:spLocks noGrp="1" noChangeArrowheads="1"/>
          </p:cNvSpPr>
          <p:nvPr>
            <p:ph type="sldNum"/>
          </p:nvPr>
        </p:nvSpPr>
        <p:spPr>
          <a:ln/>
        </p:spPr>
        <p:txBody>
          <a:bodyPr/>
          <a:lstStyle/>
          <a:p>
            <a:fld id="{F8F086C7-A2C1-4345-924C-6451FA75EC51}" type="slidenum">
              <a:rPr lang="el-GR" altLang="en-US"/>
              <a:pPr/>
              <a:t>1</a:t>
            </a:fld>
            <a:endParaRPr lang="el-GR" altLang="en-US"/>
          </a:p>
        </p:txBody>
      </p:sp>
      <p:sp>
        <p:nvSpPr>
          <p:cNvPr id="256001" name="Rectangle 1">
            <a:extLst>
              <a:ext uri="{FF2B5EF4-FFF2-40B4-BE49-F238E27FC236}">
                <a16:creationId xmlns:a16="http://schemas.microsoft.com/office/drawing/2014/main" id="{0712EB2C-3C70-4502-8E4F-D8D8EB99A54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02" name="Text Box 2">
            <a:extLst>
              <a:ext uri="{FF2B5EF4-FFF2-40B4-BE49-F238E27FC236}">
                <a16:creationId xmlns:a16="http://schemas.microsoft.com/office/drawing/2014/main" id="{10B19E78-3830-4F45-B9BE-04C3BF48BEF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72F895D8-6220-48B2-8673-7B3FE68ED253}"/>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F9DCF56-4341-4CBA-AEC4-E486B7B1D942}"/>
              </a:ext>
            </a:extLst>
          </p:cNvPr>
          <p:cNvSpPr>
            <a:spLocks noGrp="1" noChangeArrowheads="1"/>
          </p:cNvSpPr>
          <p:nvPr>
            <p:ph type="sldNum"/>
          </p:nvPr>
        </p:nvSpPr>
        <p:spPr>
          <a:ln/>
        </p:spPr>
        <p:txBody>
          <a:bodyPr/>
          <a:lstStyle/>
          <a:p>
            <a:fld id="{D97BA738-A83D-43B4-84A9-901E9628E206}" type="slidenum">
              <a:rPr lang="el-GR" altLang="en-US"/>
              <a:pPr/>
              <a:t>10</a:t>
            </a:fld>
            <a:endParaRPr lang="el-GR" altLang="en-US"/>
          </a:p>
        </p:txBody>
      </p:sp>
      <p:sp>
        <p:nvSpPr>
          <p:cNvPr id="266241" name="Rectangle 1">
            <a:extLst>
              <a:ext uri="{FF2B5EF4-FFF2-40B4-BE49-F238E27FC236}">
                <a16:creationId xmlns:a16="http://schemas.microsoft.com/office/drawing/2014/main" id="{2CE37640-7C93-4A6B-B2FA-B0AFDEBBE2F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42" name="Text Box 2">
            <a:extLst>
              <a:ext uri="{FF2B5EF4-FFF2-40B4-BE49-F238E27FC236}">
                <a16:creationId xmlns:a16="http://schemas.microsoft.com/office/drawing/2014/main" id="{F922C9E4-8B47-48C8-B01E-554B7767DAE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7ABA745-77C0-4D77-9BAE-FA4BF33DC4F2}"/>
              </a:ext>
            </a:extLst>
          </p:cNvPr>
          <p:cNvSpPr>
            <a:spLocks noGrp="1" noChangeArrowheads="1"/>
          </p:cNvSpPr>
          <p:nvPr>
            <p:ph type="sldNum"/>
          </p:nvPr>
        </p:nvSpPr>
        <p:spPr>
          <a:ln/>
        </p:spPr>
        <p:txBody>
          <a:bodyPr/>
          <a:lstStyle/>
          <a:p>
            <a:fld id="{0F04E408-AFCC-493C-9998-617473EF9A48}" type="slidenum">
              <a:rPr lang="el-GR" altLang="en-US"/>
              <a:pPr/>
              <a:t>100</a:t>
            </a:fld>
            <a:endParaRPr lang="el-GR" altLang="en-US"/>
          </a:p>
        </p:txBody>
      </p:sp>
      <p:sp>
        <p:nvSpPr>
          <p:cNvPr id="360449" name="Rectangle 1">
            <a:extLst>
              <a:ext uri="{FF2B5EF4-FFF2-40B4-BE49-F238E27FC236}">
                <a16:creationId xmlns:a16="http://schemas.microsoft.com/office/drawing/2014/main" id="{EC59BC9F-A4D8-4F62-A006-CB7BBE6972D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0450" name="Text Box 2">
            <a:extLst>
              <a:ext uri="{FF2B5EF4-FFF2-40B4-BE49-F238E27FC236}">
                <a16:creationId xmlns:a16="http://schemas.microsoft.com/office/drawing/2014/main" id="{24AA1DEF-8E52-44BD-8B87-58F31408B09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22012EC5-00D8-4159-8D6E-924320683F8F}"/>
              </a:ext>
            </a:extLst>
          </p:cNvPr>
          <p:cNvSpPr>
            <a:spLocks noGrp="1" noChangeArrowheads="1"/>
          </p:cNvSpPr>
          <p:nvPr>
            <p:ph type="sldNum"/>
          </p:nvPr>
        </p:nvSpPr>
        <p:spPr>
          <a:ln/>
        </p:spPr>
        <p:txBody>
          <a:bodyPr/>
          <a:lstStyle/>
          <a:p>
            <a:fld id="{C24822C2-7269-4C51-96E9-CDF422A9793A}" type="slidenum">
              <a:rPr lang="el-GR" altLang="en-US"/>
              <a:pPr/>
              <a:t>101</a:t>
            </a:fld>
            <a:endParaRPr lang="el-GR" altLang="en-US"/>
          </a:p>
        </p:txBody>
      </p:sp>
      <p:sp>
        <p:nvSpPr>
          <p:cNvPr id="361473" name="Text Box 1">
            <a:extLst>
              <a:ext uri="{FF2B5EF4-FFF2-40B4-BE49-F238E27FC236}">
                <a16:creationId xmlns:a16="http://schemas.microsoft.com/office/drawing/2014/main" id="{EF88A5C9-3462-482D-8827-51DB178936C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B2438850-EC03-45E3-8A35-0B9C7B673073}" type="slidenum">
              <a:rPr lang="el-GR" altLang="en-US" sz="1200"/>
              <a:pPr algn="r">
                <a:buClrTx/>
                <a:buFontTx/>
                <a:buNone/>
              </a:pPr>
              <a:t>101</a:t>
            </a:fld>
            <a:endParaRPr lang="el-GR" altLang="en-US" sz="1200"/>
          </a:p>
        </p:txBody>
      </p:sp>
      <p:sp>
        <p:nvSpPr>
          <p:cNvPr id="361474" name="Rectangle 2">
            <a:extLst>
              <a:ext uri="{FF2B5EF4-FFF2-40B4-BE49-F238E27FC236}">
                <a16:creationId xmlns:a16="http://schemas.microsoft.com/office/drawing/2014/main" id="{22AD48C5-7FD9-4169-BA92-00B84BBFD38F}"/>
              </a:ext>
            </a:extLst>
          </p:cNvPr>
          <p:cNvSpPr txBox="1">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1475" name="Text Box 3">
            <a:extLst>
              <a:ext uri="{FF2B5EF4-FFF2-40B4-BE49-F238E27FC236}">
                <a16:creationId xmlns:a16="http://schemas.microsoft.com/office/drawing/2014/main" id="{5CE3D8F6-0B96-4306-8931-4E257505D07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83CD240-CBCA-4840-B806-9BEF1F8C9AC1}"/>
              </a:ext>
            </a:extLst>
          </p:cNvPr>
          <p:cNvSpPr>
            <a:spLocks noGrp="1" noChangeArrowheads="1"/>
          </p:cNvSpPr>
          <p:nvPr>
            <p:ph type="sldNum"/>
          </p:nvPr>
        </p:nvSpPr>
        <p:spPr>
          <a:ln/>
        </p:spPr>
        <p:txBody>
          <a:bodyPr/>
          <a:lstStyle/>
          <a:p>
            <a:fld id="{31110C2E-B099-4DB6-9EEF-F715DD012195}" type="slidenum">
              <a:rPr lang="el-GR" altLang="en-US"/>
              <a:pPr/>
              <a:t>102</a:t>
            </a:fld>
            <a:endParaRPr lang="el-GR" altLang="en-US"/>
          </a:p>
        </p:txBody>
      </p:sp>
      <p:sp>
        <p:nvSpPr>
          <p:cNvPr id="362497" name="Rectangle 1">
            <a:extLst>
              <a:ext uri="{FF2B5EF4-FFF2-40B4-BE49-F238E27FC236}">
                <a16:creationId xmlns:a16="http://schemas.microsoft.com/office/drawing/2014/main" id="{EE1625AD-FA28-4784-9CDA-4D37D04CA3F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2498" name="Text Box 2">
            <a:extLst>
              <a:ext uri="{FF2B5EF4-FFF2-40B4-BE49-F238E27FC236}">
                <a16:creationId xmlns:a16="http://schemas.microsoft.com/office/drawing/2014/main" id="{8EB9AFE9-CF2E-47EA-91FB-93E6DBFDBFA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CCB417-B180-4535-8069-7BCFA84759B3}"/>
              </a:ext>
            </a:extLst>
          </p:cNvPr>
          <p:cNvSpPr>
            <a:spLocks noGrp="1" noChangeArrowheads="1"/>
          </p:cNvSpPr>
          <p:nvPr>
            <p:ph type="sldNum"/>
          </p:nvPr>
        </p:nvSpPr>
        <p:spPr>
          <a:ln/>
        </p:spPr>
        <p:txBody>
          <a:bodyPr/>
          <a:lstStyle/>
          <a:p>
            <a:fld id="{1A23AC53-D690-4718-9818-180E049E5BDF}" type="slidenum">
              <a:rPr lang="el-GR" altLang="en-US"/>
              <a:pPr/>
              <a:t>103</a:t>
            </a:fld>
            <a:endParaRPr lang="el-GR" altLang="en-US"/>
          </a:p>
        </p:txBody>
      </p:sp>
      <p:sp>
        <p:nvSpPr>
          <p:cNvPr id="363521" name="Rectangle 1">
            <a:extLst>
              <a:ext uri="{FF2B5EF4-FFF2-40B4-BE49-F238E27FC236}">
                <a16:creationId xmlns:a16="http://schemas.microsoft.com/office/drawing/2014/main" id="{CEB56FFA-E761-42C4-8984-2E1431F1A87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3522" name="Text Box 2">
            <a:extLst>
              <a:ext uri="{FF2B5EF4-FFF2-40B4-BE49-F238E27FC236}">
                <a16:creationId xmlns:a16="http://schemas.microsoft.com/office/drawing/2014/main" id="{FE62FD3A-3865-49CC-A9FE-9F7E9A1A81E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F96A5F85-1DA5-4909-96C2-DEF970345081}"/>
              </a:ext>
            </a:extLst>
          </p:cNvPr>
          <p:cNvSpPr>
            <a:spLocks noGrp="1"/>
          </p:cNvSpPr>
          <p:nvPr>
            <p:ph type="body" idx="1"/>
          </p:nvPr>
        </p:nvSpPr>
        <p:spPr/>
        <p:txBody>
          <a:bodyPr/>
          <a:lstStyle/>
          <a:p>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F2AB64D-6E16-4633-8FDF-B6400EC67841}"/>
              </a:ext>
            </a:extLst>
          </p:cNvPr>
          <p:cNvSpPr>
            <a:spLocks noGrp="1" noChangeArrowheads="1"/>
          </p:cNvSpPr>
          <p:nvPr>
            <p:ph type="sldNum"/>
          </p:nvPr>
        </p:nvSpPr>
        <p:spPr>
          <a:ln/>
        </p:spPr>
        <p:txBody>
          <a:bodyPr/>
          <a:lstStyle/>
          <a:p>
            <a:fld id="{23D774E7-9733-42A7-972F-0390882DDE07}" type="slidenum">
              <a:rPr lang="el-GR" altLang="en-US"/>
              <a:pPr/>
              <a:t>104</a:t>
            </a:fld>
            <a:endParaRPr lang="el-GR" altLang="en-US"/>
          </a:p>
        </p:txBody>
      </p:sp>
      <p:sp>
        <p:nvSpPr>
          <p:cNvPr id="365569" name="Rectangle 1">
            <a:extLst>
              <a:ext uri="{FF2B5EF4-FFF2-40B4-BE49-F238E27FC236}">
                <a16:creationId xmlns:a16="http://schemas.microsoft.com/office/drawing/2014/main" id="{46DC79E8-BBD9-421D-AE6B-5BD10FDF588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5570" name="Text Box 2">
            <a:extLst>
              <a:ext uri="{FF2B5EF4-FFF2-40B4-BE49-F238E27FC236}">
                <a16:creationId xmlns:a16="http://schemas.microsoft.com/office/drawing/2014/main" id="{AFD38940-959D-428A-8AE2-13794F0D1F7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897B4996-1F59-43A2-807C-640798E494C7}"/>
              </a:ext>
            </a:extLst>
          </p:cNvPr>
          <p:cNvSpPr>
            <a:spLocks noGrp="1" noChangeArrowheads="1"/>
          </p:cNvSpPr>
          <p:nvPr>
            <p:ph type="sldNum"/>
          </p:nvPr>
        </p:nvSpPr>
        <p:spPr>
          <a:ln/>
        </p:spPr>
        <p:txBody>
          <a:bodyPr/>
          <a:lstStyle/>
          <a:p>
            <a:fld id="{DB70B183-E068-4B1B-9F3A-1121C7746367}" type="slidenum">
              <a:rPr lang="el-GR" altLang="en-US"/>
              <a:pPr/>
              <a:t>105</a:t>
            </a:fld>
            <a:endParaRPr lang="el-GR" altLang="en-US"/>
          </a:p>
        </p:txBody>
      </p:sp>
      <p:sp>
        <p:nvSpPr>
          <p:cNvPr id="366593" name="Text Box 1">
            <a:extLst>
              <a:ext uri="{FF2B5EF4-FFF2-40B4-BE49-F238E27FC236}">
                <a16:creationId xmlns:a16="http://schemas.microsoft.com/office/drawing/2014/main" id="{E252C3B5-A6D7-4B9C-890B-69B563C9325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E5EE8CA7-A0D9-4A41-B5D5-B836E23AB46A}" type="slidenum">
              <a:rPr lang="el-GR" altLang="en-US" sz="1200"/>
              <a:pPr algn="r">
                <a:buClrTx/>
                <a:buFontTx/>
                <a:buNone/>
              </a:pPr>
              <a:t>105</a:t>
            </a:fld>
            <a:endParaRPr lang="el-GR" altLang="en-US" sz="1200"/>
          </a:p>
        </p:txBody>
      </p:sp>
      <p:sp>
        <p:nvSpPr>
          <p:cNvPr id="366594" name="Rectangle 2">
            <a:extLst>
              <a:ext uri="{FF2B5EF4-FFF2-40B4-BE49-F238E27FC236}">
                <a16:creationId xmlns:a16="http://schemas.microsoft.com/office/drawing/2014/main" id="{C50BD490-FB80-4996-AF1F-EDE8F42C6CD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6595" name="Text Box 3">
            <a:extLst>
              <a:ext uri="{FF2B5EF4-FFF2-40B4-BE49-F238E27FC236}">
                <a16:creationId xmlns:a16="http://schemas.microsoft.com/office/drawing/2014/main" id="{A93B5672-2BDE-4096-98C6-490F5FFC0E49}"/>
              </a:ext>
            </a:extLst>
          </p:cNvPr>
          <p:cNvSpPr txBox="1">
            <a:spLocks noChangeArrowheads="1"/>
          </p:cNvSpPr>
          <p:nvPr/>
        </p:nvSpPr>
        <p:spPr bwMode="auto">
          <a:xfrm>
            <a:off x="904875" y="4343400"/>
            <a:ext cx="50482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4B3F2062-18E4-47F4-83D4-03083236C73D}"/>
              </a:ext>
            </a:extLst>
          </p:cNvPr>
          <p:cNvSpPr>
            <a:spLocks noGrp="1"/>
          </p:cNvSpPr>
          <p:nvPr>
            <p:ph type="body" idx="1"/>
          </p:nvPr>
        </p:nvSpPr>
        <p:spPr/>
        <p:txBody>
          <a:bodyPr/>
          <a:lstStyle/>
          <a:p>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0E982A0F-6EA1-447E-B959-796B499F9B23}"/>
              </a:ext>
            </a:extLst>
          </p:cNvPr>
          <p:cNvSpPr>
            <a:spLocks noGrp="1" noChangeArrowheads="1"/>
          </p:cNvSpPr>
          <p:nvPr>
            <p:ph type="sldNum"/>
          </p:nvPr>
        </p:nvSpPr>
        <p:spPr>
          <a:ln/>
        </p:spPr>
        <p:txBody>
          <a:bodyPr/>
          <a:lstStyle/>
          <a:p>
            <a:fld id="{78F586CE-8A1D-44BE-92F5-1B907DAA9595}" type="slidenum">
              <a:rPr lang="el-GR" altLang="en-US"/>
              <a:pPr/>
              <a:t>106</a:t>
            </a:fld>
            <a:endParaRPr lang="el-GR" altLang="en-US"/>
          </a:p>
        </p:txBody>
      </p:sp>
      <p:sp>
        <p:nvSpPr>
          <p:cNvPr id="367617" name="Text Box 1">
            <a:extLst>
              <a:ext uri="{FF2B5EF4-FFF2-40B4-BE49-F238E27FC236}">
                <a16:creationId xmlns:a16="http://schemas.microsoft.com/office/drawing/2014/main" id="{00CAB21A-D080-49F3-9B46-C942E2B115E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A2303A8A-6BDD-4A6D-9F20-637EEB365E27}" type="slidenum">
              <a:rPr lang="el-GR" altLang="en-US" sz="1200"/>
              <a:pPr algn="r">
                <a:buClrTx/>
                <a:buFontTx/>
                <a:buNone/>
              </a:pPr>
              <a:t>106</a:t>
            </a:fld>
            <a:endParaRPr lang="el-GR" altLang="en-US" sz="1200"/>
          </a:p>
        </p:txBody>
      </p:sp>
      <p:sp>
        <p:nvSpPr>
          <p:cNvPr id="367618" name="Rectangle 2">
            <a:extLst>
              <a:ext uri="{FF2B5EF4-FFF2-40B4-BE49-F238E27FC236}">
                <a16:creationId xmlns:a16="http://schemas.microsoft.com/office/drawing/2014/main" id="{27C488A0-1B69-459A-909F-B532833C6B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7619" name="Text Box 3">
            <a:extLst>
              <a:ext uri="{FF2B5EF4-FFF2-40B4-BE49-F238E27FC236}">
                <a16:creationId xmlns:a16="http://schemas.microsoft.com/office/drawing/2014/main" id="{678ABA32-7D0E-4060-A6CA-0DEBC220C5DA}"/>
              </a:ext>
            </a:extLst>
          </p:cNvPr>
          <p:cNvSpPr txBox="1">
            <a:spLocks noChangeArrowheads="1"/>
          </p:cNvSpPr>
          <p:nvPr/>
        </p:nvSpPr>
        <p:spPr bwMode="auto">
          <a:xfrm>
            <a:off x="904875" y="4343400"/>
            <a:ext cx="504825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D372C06-AA1A-447F-AA63-B89299EC4BED}"/>
              </a:ext>
            </a:extLst>
          </p:cNvPr>
          <p:cNvSpPr>
            <a:spLocks noGrp="1" noChangeArrowheads="1"/>
          </p:cNvSpPr>
          <p:nvPr>
            <p:ph type="sldNum"/>
          </p:nvPr>
        </p:nvSpPr>
        <p:spPr>
          <a:ln/>
        </p:spPr>
        <p:txBody>
          <a:bodyPr/>
          <a:lstStyle/>
          <a:p>
            <a:fld id="{39FA749D-D9C6-4E45-A90D-D0890A248795}" type="slidenum">
              <a:rPr lang="el-GR" altLang="en-US"/>
              <a:pPr/>
              <a:t>107</a:t>
            </a:fld>
            <a:endParaRPr lang="el-GR" altLang="en-US"/>
          </a:p>
        </p:txBody>
      </p:sp>
      <p:sp>
        <p:nvSpPr>
          <p:cNvPr id="368641" name="Rectangle 1">
            <a:extLst>
              <a:ext uri="{FF2B5EF4-FFF2-40B4-BE49-F238E27FC236}">
                <a16:creationId xmlns:a16="http://schemas.microsoft.com/office/drawing/2014/main" id="{C042C97F-BA80-4224-BB81-E0991655EF6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42" name="Text Box 2">
            <a:extLst>
              <a:ext uri="{FF2B5EF4-FFF2-40B4-BE49-F238E27FC236}">
                <a16:creationId xmlns:a16="http://schemas.microsoft.com/office/drawing/2014/main" id="{DE14BF2D-B222-42BC-BE97-0D847CB6D24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6E833E43-9246-45F4-8557-02EC51B33900}"/>
              </a:ext>
            </a:extLst>
          </p:cNvPr>
          <p:cNvSpPr>
            <a:spLocks noGrp="1"/>
          </p:cNvSpPr>
          <p:nvPr>
            <p:ph type="body" idx="1"/>
          </p:nvPr>
        </p:nvSpPr>
        <p:spPr/>
        <p:txBody>
          <a:bodyPr/>
          <a:lstStyle/>
          <a:p>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92C6E03-7396-477D-A69A-695FB21F8B1E}"/>
              </a:ext>
            </a:extLst>
          </p:cNvPr>
          <p:cNvSpPr>
            <a:spLocks noGrp="1" noChangeArrowheads="1"/>
          </p:cNvSpPr>
          <p:nvPr>
            <p:ph type="sldNum"/>
          </p:nvPr>
        </p:nvSpPr>
        <p:spPr>
          <a:ln/>
        </p:spPr>
        <p:txBody>
          <a:bodyPr/>
          <a:lstStyle/>
          <a:p>
            <a:fld id="{B5EAD536-DBD8-42E1-93CB-0632AA729604}" type="slidenum">
              <a:rPr lang="el-GR" altLang="en-US"/>
              <a:pPr/>
              <a:t>108</a:t>
            </a:fld>
            <a:endParaRPr lang="el-GR" altLang="en-US"/>
          </a:p>
        </p:txBody>
      </p:sp>
      <p:sp>
        <p:nvSpPr>
          <p:cNvPr id="369665" name="Rectangle 1">
            <a:extLst>
              <a:ext uri="{FF2B5EF4-FFF2-40B4-BE49-F238E27FC236}">
                <a16:creationId xmlns:a16="http://schemas.microsoft.com/office/drawing/2014/main" id="{6D0153DC-DAE8-42C3-BE01-BE2BBA832CE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9666" name="Text Box 2">
            <a:extLst>
              <a:ext uri="{FF2B5EF4-FFF2-40B4-BE49-F238E27FC236}">
                <a16:creationId xmlns:a16="http://schemas.microsoft.com/office/drawing/2014/main" id="{92120F81-A43B-4919-AAFD-E5E0387870A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2711866-F788-4CB0-A5B5-5B0EA9133360}"/>
              </a:ext>
            </a:extLst>
          </p:cNvPr>
          <p:cNvSpPr>
            <a:spLocks noGrp="1" noChangeArrowheads="1"/>
          </p:cNvSpPr>
          <p:nvPr>
            <p:ph type="sldNum"/>
          </p:nvPr>
        </p:nvSpPr>
        <p:spPr>
          <a:ln/>
        </p:spPr>
        <p:txBody>
          <a:bodyPr/>
          <a:lstStyle/>
          <a:p>
            <a:fld id="{D45AC9A7-69FC-46C2-AF6D-E16069884AD1}" type="slidenum">
              <a:rPr lang="el-GR" altLang="en-US"/>
              <a:pPr/>
              <a:t>109</a:t>
            </a:fld>
            <a:endParaRPr lang="el-GR" altLang="en-US"/>
          </a:p>
        </p:txBody>
      </p:sp>
      <p:sp>
        <p:nvSpPr>
          <p:cNvPr id="370689" name="Rectangle 1">
            <a:extLst>
              <a:ext uri="{FF2B5EF4-FFF2-40B4-BE49-F238E27FC236}">
                <a16:creationId xmlns:a16="http://schemas.microsoft.com/office/drawing/2014/main" id="{9744FC22-FF3D-40C8-9A70-1BBBB76ECA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0690" name="Text Box 2">
            <a:extLst>
              <a:ext uri="{FF2B5EF4-FFF2-40B4-BE49-F238E27FC236}">
                <a16:creationId xmlns:a16="http://schemas.microsoft.com/office/drawing/2014/main" id="{CD42B0FE-97EE-468D-B843-46AD7104FA5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AF76BF68-BA02-4C6E-8EA7-F24234EA38CE}"/>
              </a:ext>
            </a:extLst>
          </p:cNvPr>
          <p:cNvSpPr>
            <a:spLocks noGrp="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9EED7E2-94FD-4F76-868F-41B2BB6FB7AA}"/>
              </a:ext>
            </a:extLst>
          </p:cNvPr>
          <p:cNvSpPr>
            <a:spLocks noGrp="1" noChangeArrowheads="1"/>
          </p:cNvSpPr>
          <p:nvPr>
            <p:ph type="sldNum"/>
          </p:nvPr>
        </p:nvSpPr>
        <p:spPr>
          <a:ln/>
        </p:spPr>
        <p:txBody>
          <a:bodyPr/>
          <a:lstStyle/>
          <a:p>
            <a:fld id="{2FD5E25C-1DBD-4C7F-B0D0-099A016810F9}" type="slidenum">
              <a:rPr lang="el-GR" altLang="en-US"/>
              <a:pPr/>
              <a:t>11</a:t>
            </a:fld>
            <a:endParaRPr lang="el-GR" altLang="en-US"/>
          </a:p>
        </p:txBody>
      </p:sp>
      <p:sp>
        <p:nvSpPr>
          <p:cNvPr id="267265" name="Rectangle 1">
            <a:extLst>
              <a:ext uri="{FF2B5EF4-FFF2-40B4-BE49-F238E27FC236}">
                <a16:creationId xmlns:a16="http://schemas.microsoft.com/office/drawing/2014/main" id="{361C6D60-8118-4B03-8C65-A05C8A518A1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7266" name="Text Box 2">
            <a:extLst>
              <a:ext uri="{FF2B5EF4-FFF2-40B4-BE49-F238E27FC236}">
                <a16:creationId xmlns:a16="http://schemas.microsoft.com/office/drawing/2014/main" id="{6E4CC212-A86C-4BF5-A952-DE13DD4280B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674BD36-6DED-455A-873B-E8735119C855}"/>
              </a:ext>
            </a:extLst>
          </p:cNvPr>
          <p:cNvSpPr>
            <a:spLocks noGrp="1" noChangeArrowheads="1"/>
          </p:cNvSpPr>
          <p:nvPr>
            <p:ph type="sldNum"/>
          </p:nvPr>
        </p:nvSpPr>
        <p:spPr>
          <a:ln/>
        </p:spPr>
        <p:txBody>
          <a:bodyPr/>
          <a:lstStyle/>
          <a:p>
            <a:fld id="{F896A868-8749-455A-89F9-FC282F2C27E6}" type="slidenum">
              <a:rPr lang="el-GR" altLang="en-US"/>
              <a:pPr/>
              <a:t>110</a:t>
            </a:fld>
            <a:endParaRPr lang="el-GR" altLang="en-US"/>
          </a:p>
        </p:txBody>
      </p:sp>
      <p:sp>
        <p:nvSpPr>
          <p:cNvPr id="371713" name="Rectangle 1">
            <a:extLst>
              <a:ext uri="{FF2B5EF4-FFF2-40B4-BE49-F238E27FC236}">
                <a16:creationId xmlns:a16="http://schemas.microsoft.com/office/drawing/2014/main" id="{478DE357-D6BA-415B-AEAB-3C98F963FA6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1714" name="Text Box 2">
            <a:extLst>
              <a:ext uri="{FF2B5EF4-FFF2-40B4-BE49-F238E27FC236}">
                <a16:creationId xmlns:a16="http://schemas.microsoft.com/office/drawing/2014/main" id="{F9BC0B27-6225-4372-A5FE-1D5C3EDBB2C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B4D0287-D226-43A1-8639-004951145A76}"/>
              </a:ext>
            </a:extLst>
          </p:cNvPr>
          <p:cNvSpPr>
            <a:spLocks noGrp="1" noChangeArrowheads="1"/>
          </p:cNvSpPr>
          <p:nvPr>
            <p:ph type="sldNum"/>
          </p:nvPr>
        </p:nvSpPr>
        <p:spPr>
          <a:ln/>
        </p:spPr>
        <p:txBody>
          <a:bodyPr/>
          <a:lstStyle/>
          <a:p>
            <a:fld id="{D4C4C5E4-E1E7-42C7-9C87-120316FE3BFD}" type="slidenum">
              <a:rPr lang="el-GR" altLang="en-US"/>
              <a:pPr/>
              <a:t>111</a:t>
            </a:fld>
            <a:endParaRPr lang="el-GR" altLang="en-US"/>
          </a:p>
        </p:txBody>
      </p:sp>
      <p:sp>
        <p:nvSpPr>
          <p:cNvPr id="372737" name="Rectangle 1">
            <a:extLst>
              <a:ext uri="{FF2B5EF4-FFF2-40B4-BE49-F238E27FC236}">
                <a16:creationId xmlns:a16="http://schemas.microsoft.com/office/drawing/2014/main" id="{7BCE9181-7030-4445-B738-9E86FE1B032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2738" name="Text Box 2">
            <a:extLst>
              <a:ext uri="{FF2B5EF4-FFF2-40B4-BE49-F238E27FC236}">
                <a16:creationId xmlns:a16="http://schemas.microsoft.com/office/drawing/2014/main" id="{332CCEED-5EA0-46A7-A87C-50F91777E66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81BE97-B38B-4E29-AEFD-9F86489E9966}"/>
              </a:ext>
            </a:extLst>
          </p:cNvPr>
          <p:cNvSpPr>
            <a:spLocks noGrp="1" noChangeArrowheads="1"/>
          </p:cNvSpPr>
          <p:nvPr>
            <p:ph type="sldNum"/>
          </p:nvPr>
        </p:nvSpPr>
        <p:spPr>
          <a:ln/>
        </p:spPr>
        <p:txBody>
          <a:bodyPr/>
          <a:lstStyle/>
          <a:p>
            <a:fld id="{FF944BDA-8EFF-4DC8-AB3E-1394F0AFB23F}" type="slidenum">
              <a:rPr lang="el-GR" altLang="en-US"/>
              <a:pPr/>
              <a:t>112</a:t>
            </a:fld>
            <a:endParaRPr lang="el-GR" altLang="en-US"/>
          </a:p>
        </p:txBody>
      </p:sp>
      <p:sp>
        <p:nvSpPr>
          <p:cNvPr id="373761" name="Rectangle 1">
            <a:extLst>
              <a:ext uri="{FF2B5EF4-FFF2-40B4-BE49-F238E27FC236}">
                <a16:creationId xmlns:a16="http://schemas.microsoft.com/office/drawing/2014/main" id="{7807550A-943F-4938-822B-496D5DDE05C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3762" name="Text Box 2">
            <a:extLst>
              <a:ext uri="{FF2B5EF4-FFF2-40B4-BE49-F238E27FC236}">
                <a16:creationId xmlns:a16="http://schemas.microsoft.com/office/drawing/2014/main" id="{B5ECEBD8-8FB3-4AA7-A414-B36D7011798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46EE3E8D-BC1A-4A36-999A-FC791C3520E8}"/>
              </a:ext>
            </a:extLst>
          </p:cNvPr>
          <p:cNvSpPr>
            <a:spLocks noGrp="1"/>
          </p:cNvSpPr>
          <p:nvPr>
            <p:ph type="body" idx="1"/>
          </p:nvPr>
        </p:nvSpPr>
        <p:spPr/>
        <p:txBody>
          <a:bodyPr/>
          <a:lstStyle/>
          <a:p>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113</a:t>
            </a:fld>
            <a:endParaRPr lang="el-GR" altLang="en-US"/>
          </a:p>
        </p:txBody>
      </p:sp>
    </p:spTree>
    <p:extLst>
      <p:ext uri="{BB962C8B-B14F-4D97-AF65-F5344CB8AC3E}">
        <p14:creationId xmlns:p14="http://schemas.microsoft.com/office/powerpoint/2010/main" val="12937732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115</a:t>
            </a:fld>
            <a:endParaRPr lang="el-GR" altLang="en-US"/>
          </a:p>
        </p:txBody>
      </p:sp>
    </p:spTree>
    <p:extLst>
      <p:ext uri="{BB962C8B-B14F-4D97-AF65-F5344CB8AC3E}">
        <p14:creationId xmlns:p14="http://schemas.microsoft.com/office/powerpoint/2010/main" val="31504634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884E618-BB23-46B7-AB2A-4C925C873511}"/>
              </a:ext>
            </a:extLst>
          </p:cNvPr>
          <p:cNvSpPr>
            <a:spLocks noGrp="1" noChangeArrowheads="1"/>
          </p:cNvSpPr>
          <p:nvPr>
            <p:ph type="sldNum"/>
          </p:nvPr>
        </p:nvSpPr>
        <p:spPr>
          <a:ln/>
        </p:spPr>
        <p:txBody>
          <a:bodyPr/>
          <a:lstStyle/>
          <a:p>
            <a:fld id="{F2BC6AB9-C850-4C55-9172-BE2DCE5676BA}" type="slidenum">
              <a:rPr lang="el-GR" altLang="en-US"/>
              <a:pPr/>
              <a:t>116</a:t>
            </a:fld>
            <a:endParaRPr lang="el-GR" altLang="en-US"/>
          </a:p>
        </p:txBody>
      </p:sp>
      <p:sp>
        <p:nvSpPr>
          <p:cNvPr id="374785" name="Rectangle 1">
            <a:extLst>
              <a:ext uri="{FF2B5EF4-FFF2-40B4-BE49-F238E27FC236}">
                <a16:creationId xmlns:a16="http://schemas.microsoft.com/office/drawing/2014/main" id="{0642D199-30BD-4D1F-8388-4729EB7EA1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4786" name="Text Box 2">
            <a:extLst>
              <a:ext uri="{FF2B5EF4-FFF2-40B4-BE49-F238E27FC236}">
                <a16:creationId xmlns:a16="http://schemas.microsoft.com/office/drawing/2014/main" id="{B35B0C7C-7B3B-44FC-ACA8-C8F2190EAF8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F2AB490-2EF1-4C05-A8C3-1E23F8A29912}"/>
              </a:ext>
            </a:extLst>
          </p:cNvPr>
          <p:cNvSpPr>
            <a:spLocks noGrp="1" noChangeArrowheads="1"/>
          </p:cNvSpPr>
          <p:nvPr>
            <p:ph type="sldNum"/>
          </p:nvPr>
        </p:nvSpPr>
        <p:spPr>
          <a:ln/>
        </p:spPr>
        <p:txBody>
          <a:bodyPr/>
          <a:lstStyle/>
          <a:p>
            <a:fld id="{8C8B3C7B-2CD5-4194-96CD-DAE7C5C7E824}" type="slidenum">
              <a:rPr lang="el-GR" altLang="en-US"/>
              <a:pPr/>
              <a:t>117</a:t>
            </a:fld>
            <a:endParaRPr lang="el-GR" altLang="en-US"/>
          </a:p>
        </p:txBody>
      </p:sp>
      <p:sp>
        <p:nvSpPr>
          <p:cNvPr id="375809" name="Rectangle 1">
            <a:extLst>
              <a:ext uri="{FF2B5EF4-FFF2-40B4-BE49-F238E27FC236}">
                <a16:creationId xmlns:a16="http://schemas.microsoft.com/office/drawing/2014/main" id="{ED173919-E06D-4BED-958C-FE9B1BEEF1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5810" name="Text Box 2">
            <a:extLst>
              <a:ext uri="{FF2B5EF4-FFF2-40B4-BE49-F238E27FC236}">
                <a16:creationId xmlns:a16="http://schemas.microsoft.com/office/drawing/2014/main" id="{284B9079-0105-45EE-9DEB-850299A58F5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2744A71-B298-49B8-8168-3E0122A2618E}"/>
              </a:ext>
            </a:extLst>
          </p:cNvPr>
          <p:cNvSpPr>
            <a:spLocks noGrp="1" noChangeArrowheads="1"/>
          </p:cNvSpPr>
          <p:nvPr>
            <p:ph type="sldNum"/>
          </p:nvPr>
        </p:nvSpPr>
        <p:spPr>
          <a:ln/>
        </p:spPr>
        <p:txBody>
          <a:bodyPr/>
          <a:lstStyle/>
          <a:p>
            <a:fld id="{D9FA8508-79FE-4C28-A5ED-855572CEF336}" type="slidenum">
              <a:rPr lang="el-GR" altLang="en-US"/>
              <a:pPr/>
              <a:t>118</a:t>
            </a:fld>
            <a:endParaRPr lang="el-GR" altLang="en-US"/>
          </a:p>
        </p:txBody>
      </p:sp>
      <p:sp>
        <p:nvSpPr>
          <p:cNvPr id="376833" name="Rectangle 1">
            <a:extLst>
              <a:ext uri="{FF2B5EF4-FFF2-40B4-BE49-F238E27FC236}">
                <a16:creationId xmlns:a16="http://schemas.microsoft.com/office/drawing/2014/main" id="{5BC0C88A-B24D-46CE-BAF8-4B235507FC6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6834" name="Text Box 2">
            <a:extLst>
              <a:ext uri="{FF2B5EF4-FFF2-40B4-BE49-F238E27FC236}">
                <a16:creationId xmlns:a16="http://schemas.microsoft.com/office/drawing/2014/main" id="{1E00C467-3C08-4714-8185-78D3262CFAD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92D3FAB-3C0A-41EF-9A2E-350FF804FA1C}"/>
              </a:ext>
            </a:extLst>
          </p:cNvPr>
          <p:cNvSpPr>
            <a:spLocks noGrp="1" noChangeArrowheads="1"/>
          </p:cNvSpPr>
          <p:nvPr>
            <p:ph type="sldNum"/>
          </p:nvPr>
        </p:nvSpPr>
        <p:spPr>
          <a:ln/>
        </p:spPr>
        <p:txBody>
          <a:bodyPr/>
          <a:lstStyle/>
          <a:p>
            <a:fld id="{E7C12921-E5AB-4439-AE6F-B6E63962B774}" type="slidenum">
              <a:rPr lang="el-GR" altLang="en-US"/>
              <a:pPr/>
              <a:t>119</a:t>
            </a:fld>
            <a:endParaRPr lang="el-GR" altLang="en-US"/>
          </a:p>
        </p:txBody>
      </p:sp>
      <p:sp>
        <p:nvSpPr>
          <p:cNvPr id="377857" name="Rectangle 1">
            <a:extLst>
              <a:ext uri="{FF2B5EF4-FFF2-40B4-BE49-F238E27FC236}">
                <a16:creationId xmlns:a16="http://schemas.microsoft.com/office/drawing/2014/main" id="{D2AE321C-5642-4F37-8D43-620725BAFA1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7858" name="Text Box 2">
            <a:extLst>
              <a:ext uri="{FF2B5EF4-FFF2-40B4-BE49-F238E27FC236}">
                <a16:creationId xmlns:a16="http://schemas.microsoft.com/office/drawing/2014/main" id="{81DD3E81-2734-4125-8D97-AA3FEA46371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48D1B55-C617-434F-B648-E0E38881248C}"/>
              </a:ext>
            </a:extLst>
          </p:cNvPr>
          <p:cNvSpPr>
            <a:spLocks noGrp="1" noChangeArrowheads="1"/>
          </p:cNvSpPr>
          <p:nvPr>
            <p:ph type="sldNum"/>
          </p:nvPr>
        </p:nvSpPr>
        <p:spPr>
          <a:ln/>
        </p:spPr>
        <p:txBody>
          <a:bodyPr/>
          <a:lstStyle/>
          <a:p>
            <a:fld id="{0B97813A-A9B3-4E15-BD65-508AE719AD88}" type="slidenum">
              <a:rPr lang="el-GR" altLang="en-US"/>
              <a:pPr/>
              <a:t>120</a:t>
            </a:fld>
            <a:endParaRPr lang="el-GR" altLang="en-US"/>
          </a:p>
        </p:txBody>
      </p:sp>
      <p:sp>
        <p:nvSpPr>
          <p:cNvPr id="378881" name="Rectangle 1">
            <a:extLst>
              <a:ext uri="{FF2B5EF4-FFF2-40B4-BE49-F238E27FC236}">
                <a16:creationId xmlns:a16="http://schemas.microsoft.com/office/drawing/2014/main" id="{3827E8A8-3427-434F-800E-EAD6A4E063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882" name="Text Box 2">
            <a:extLst>
              <a:ext uri="{FF2B5EF4-FFF2-40B4-BE49-F238E27FC236}">
                <a16:creationId xmlns:a16="http://schemas.microsoft.com/office/drawing/2014/main" id="{A2A07D54-B714-4634-BC7E-E1B14E301DF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5569310-0E22-42E8-A881-8091A7049706}"/>
              </a:ext>
            </a:extLst>
          </p:cNvPr>
          <p:cNvSpPr>
            <a:spLocks noGrp="1" noChangeArrowheads="1"/>
          </p:cNvSpPr>
          <p:nvPr>
            <p:ph type="sldNum"/>
          </p:nvPr>
        </p:nvSpPr>
        <p:spPr>
          <a:ln/>
        </p:spPr>
        <p:txBody>
          <a:bodyPr/>
          <a:lstStyle/>
          <a:p>
            <a:fld id="{1FD219BC-C66C-4125-869D-3A661634AEB2}" type="slidenum">
              <a:rPr lang="el-GR" altLang="en-US"/>
              <a:pPr/>
              <a:t>12</a:t>
            </a:fld>
            <a:endParaRPr lang="el-GR" altLang="en-US"/>
          </a:p>
        </p:txBody>
      </p:sp>
      <p:sp>
        <p:nvSpPr>
          <p:cNvPr id="268289" name="Rectangle 1">
            <a:extLst>
              <a:ext uri="{FF2B5EF4-FFF2-40B4-BE49-F238E27FC236}">
                <a16:creationId xmlns:a16="http://schemas.microsoft.com/office/drawing/2014/main" id="{DC6A8D34-0B9E-4EEF-8B9D-78823FC542C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8290" name="Text Box 2">
            <a:extLst>
              <a:ext uri="{FF2B5EF4-FFF2-40B4-BE49-F238E27FC236}">
                <a16:creationId xmlns:a16="http://schemas.microsoft.com/office/drawing/2014/main" id="{2DE1CEFC-8ED4-4B5B-8CED-D9790CAACAD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88F5883A-063D-4E8E-A49D-C52A8089BCCB}"/>
              </a:ext>
            </a:extLst>
          </p:cNvPr>
          <p:cNvSpPr>
            <a:spLocks noGrp="1" noChangeArrowheads="1"/>
          </p:cNvSpPr>
          <p:nvPr>
            <p:ph type="sldNum"/>
          </p:nvPr>
        </p:nvSpPr>
        <p:spPr>
          <a:ln/>
        </p:spPr>
        <p:txBody>
          <a:bodyPr/>
          <a:lstStyle/>
          <a:p>
            <a:fld id="{7011C17A-1AE9-408A-BBD1-502CF85B7331}" type="slidenum">
              <a:rPr lang="el-GR" altLang="en-US"/>
              <a:pPr/>
              <a:t>121</a:t>
            </a:fld>
            <a:endParaRPr lang="el-GR" altLang="en-US"/>
          </a:p>
        </p:txBody>
      </p:sp>
      <p:sp>
        <p:nvSpPr>
          <p:cNvPr id="379905" name="Rectangle 1">
            <a:extLst>
              <a:ext uri="{FF2B5EF4-FFF2-40B4-BE49-F238E27FC236}">
                <a16:creationId xmlns:a16="http://schemas.microsoft.com/office/drawing/2014/main" id="{8139C6ED-38FB-485A-9885-7FDB4DDC12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9906" name="Text Box 2">
            <a:extLst>
              <a:ext uri="{FF2B5EF4-FFF2-40B4-BE49-F238E27FC236}">
                <a16:creationId xmlns:a16="http://schemas.microsoft.com/office/drawing/2014/main" id="{B4C67AE1-58C3-44F0-8709-F5748030917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200" b="1" i="1">
                <a:solidFill>
                  <a:srgbClr val="CC3300"/>
                </a:solidFill>
              </a:rPr>
              <a:t>Use K</a:t>
            </a:r>
            <a:r>
              <a:rPr lang="en-US" altLang="en-US" sz="1200" b="1" i="1" baseline="-25000">
                <a:solidFill>
                  <a:srgbClr val="CC3300"/>
                </a:solidFill>
              </a:rPr>
              <a:t>a</a:t>
            </a:r>
            <a:r>
              <a:rPr lang="en-US" altLang="en-US" sz="1200" b="1" i="1">
                <a:solidFill>
                  <a:srgbClr val="CC3300"/>
                </a:solidFill>
              </a:rPr>
              <a:t>s that “bracket” or contain form, K</a:t>
            </a:r>
            <a:r>
              <a:rPr lang="en-US" altLang="en-US" sz="1200" b="1" i="1" baseline="-25000">
                <a:solidFill>
                  <a:srgbClr val="CC3300"/>
                </a:solidFill>
              </a:rPr>
              <a:t>2</a:t>
            </a:r>
            <a:r>
              <a:rPr lang="en-US" altLang="en-US" sz="1200" b="1" i="1">
                <a:solidFill>
                  <a:srgbClr val="CC3300"/>
                </a:solidFill>
              </a:rPr>
              <a:t> &amp; K</a:t>
            </a:r>
            <a:r>
              <a:rPr lang="en-US" altLang="en-US" sz="1200" b="1" i="1" baseline="-25000">
                <a:solidFill>
                  <a:srgbClr val="CC3300"/>
                </a:solidFill>
              </a:rPr>
              <a:t>3</a:t>
            </a:r>
          </a:p>
          <a:p>
            <a:pPr>
              <a:buClrTx/>
              <a:buFontTx/>
              <a:buNone/>
            </a:pPr>
            <a:r>
              <a:rPr lang="en-US" altLang="en-US" sz="1200" b="1" i="1">
                <a:solidFill>
                  <a:srgbClr val="CC3300"/>
                </a:solidFill>
              </a:rPr>
              <a:t>Use K</a:t>
            </a:r>
            <a:r>
              <a:rPr lang="en-US" altLang="en-US" sz="1200" b="1" i="1" baseline="-25000">
                <a:solidFill>
                  <a:srgbClr val="CC3300"/>
                </a:solidFill>
              </a:rPr>
              <a:t>a</a:t>
            </a:r>
            <a:r>
              <a:rPr lang="en-US" altLang="en-US" sz="1200" b="1" i="1">
                <a:solidFill>
                  <a:srgbClr val="CC3300"/>
                </a:solidFill>
              </a:rPr>
              <a:t>s that “bracket” or containEnd Forms” of Equilibria that Bracket Reactions are Treated as Mono form, K</a:t>
            </a:r>
            <a:r>
              <a:rPr lang="en-US" altLang="en-US" sz="1200" b="1" i="1" baseline="-25000">
                <a:solidFill>
                  <a:srgbClr val="CC3300"/>
                </a:solidFill>
              </a:rPr>
              <a:t>1</a:t>
            </a:r>
            <a:r>
              <a:rPr lang="en-US" altLang="en-US" sz="1200" b="1" i="1">
                <a:solidFill>
                  <a:srgbClr val="CC3300"/>
                </a:solidFill>
              </a:rPr>
              <a:t> &amp; K</a:t>
            </a:r>
            <a:r>
              <a:rPr lang="en-US" altLang="en-US" sz="1200" b="1" i="1" baseline="-25000">
                <a:solidFill>
                  <a:srgbClr val="CC3300"/>
                </a:solidFill>
              </a:rPr>
              <a:t>2</a:t>
            </a:r>
          </a:p>
          <a:p>
            <a:pPr>
              <a:buClrTx/>
              <a:buFontTx/>
              <a:buNone/>
            </a:pPr>
            <a:endParaRPr lang="en-US" altLang="en-US" sz="1200" b="1" i="1" baseline="-25000">
              <a:solidFill>
                <a:srgbClr val="CC3300"/>
              </a:solidFill>
            </a:endParaRPr>
          </a:p>
        </p:txBody>
      </p:sp>
      <p:sp>
        <p:nvSpPr>
          <p:cNvPr id="379907" name="Text Box 3">
            <a:extLst>
              <a:ext uri="{FF2B5EF4-FFF2-40B4-BE49-F238E27FC236}">
                <a16:creationId xmlns:a16="http://schemas.microsoft.com/office/drawing/2014/main" id="{452E0B21-B3C0-4628-B05F-CF150583CFA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5EE6A677-3C05-4004-A0CC-1BD090712DCC}" type="slidenum">
              <a:rPr lang="el-GR" altLang="en-US" sz="1200"/>
              <a:pPr algn="r">
                <a:buClrTx/>
                <a:buFontTx/>
                <a:buNone/>
              </a:pPr>
              <a:t>121</a:t>
            </a:fld>
            <a:endParaRPr lang="el-GR" altLang="en-US" sz="12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2B5937A-DDC4-4F02-998B-E56FED5EAB9F}"/>
              </a:ext>
            </a:extLst>
          </p:cNvPr>
          <p:cNvSpPr>
            <a:spLocks noGrp="1" noChangeArrowheads="1"/>
          </p:cNvSpPr>
          <p:nvPr>
            <p:ph type="sldNum"/>
          </p:nvPr>
        </p:nvSpPr>
        <p:spPr>
          <a:ln/>
        </p:spPr>
        <p:txBody>
          <a:bodyPr/>
          <a:lstStyle/>
          <a:p>
            <a:fld id="{4D7196EF-0137-43C9-A193-61F386B5F179}" type="slidenum">
              <a:rPr lang="el-GR" altLang="en-US"/>
              <a:pPr/>
              <a:t>123</a:t>
            </a:fld>
            <a:endParaRPr lang="el-GR" altLang="en-US"/>
          </a:p>
        </p:txBody>
      </p:sp>
      <p:sp>
        <p:nvSpPr>
          <p:cNvPr id="380929" name="Rectangle 1">
            <a:extLst>
              <a:ext uri="{FF2B5EF4-FFF2-40B4-BE49-F238E27FC236}">
                <a16:creationId xmlns:a16="http://schemas.microsoft.com/office/drawing/2014/main" id="{0D1D39B7-3E37-4603-BEF0-CB520E11E2C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0930" name="Text Box 2">
            <a:extLst>
              <a:ext uri="{FF2B5EF4-FFF2-40B4-BE49-F238E27FC236}">
                <a16:creationId xmlns:a16="http://schemas.microsoft.com/office/drawing/2014/main" id="{83C0BA69-FDAF-4328-8D0C-17E6BCE7528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6C49C56-EF98-4E56-A6C2-0582AC820139}"/>
              </a:ext>
            </a:extLst>
          </p:cNvPr>
          <p:cNvSpPr>
            <a:spLocks noGrp="1" noChangeArrowheads="1"/>
          </p:cNvSpPr>
          <p:nvPr>
            <p:ph type="sldNum"/>
          </p:nvPr>
        </p:nvSpPr>
        <p:spPr>
          <a:ln/>
        </p:spPr>
        <p:txBody>
          <a:bodyPr/>
          <a:lstStyle/>
          <a:p>
            <a:fld id="{F0150BF6-BB10-4A84-AE69-8FDB659FB7DF}" type="slidenum">
              <a:rPr lang="el-GR" altLang="en-US"/>
              <a:pPr/>
              <a:t>124</a:t>
            </a:fld>
            <a:endParaRPr lang="el-GR" altLang="en-US"/>
          </a:p>
        </p:txBody>
      </p:sp>
      <p:sp>
        <p:nvSpPr>
          <p:cNvPr id="381953" name="Rectangle 1">
            <a:extLst>
              <a:ext uri="{FF2B5EF4-FFF2-40B4-BE49-F238E27FC236}">
                <a16:creationId xmlns:a16="http://schemas.microsoft.com/office/drawing/2014/main" id="{25F86C91-C1A1-49F2-A549-07E3364AC24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1954" name="Text Box 2">
            <a:extLst>
              <a:ext uri="{FF2B5EF4-FFF2-40B4-BE49-F238E27FC236}">
                <a16:creationId xmlns:a16="http://schemas.microsoft.com/office/drawing/2014/main" id="{E43B4E7A-3BD7-4479-BD1D-7B343DB1BF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4475B636-3620-460D-B3E1-C48E03D9C14B}"/>
              </a:ext>
            </a:extLst>
          </p:cNvPr>
          <p:cNvSpPr>
            <a:spLocks noGrp="1" noChangeArrowheads="1"/>
          </p:cNvSpPr>
          <p:nvPr>
            <p:ph type="sldNum"/>
          </p:nvPr>
        </p:nvSpPr>
        <p:spPr>
          <a:ln/>
        </p:spPr>
        <p:txBody>
          <a:bodyPr/>
          <a:lstStyle/>
          <a:p>
            <a:fld id="{42E38282-1EB3-43AD-99B7-C38774F50037}" type="slidenum">
              <a:rPr lang="el-GR" altLang="en-US"/>
              <a:pPr/>
              <a:t>125</a:t>
            </a:fld>
            <a:endParaRPr lang="el-GR" altLang="en-US"/>
          </a:p>
        </p:txBody>
      </p:sp>
      <p:sp>
        <p:nvSpPr>
          <p:cNvPr id="382977" name="Rectangle 1">
            <a:extLst>
              <a:ext uri="{FF2B5EF4-FFF2-40B4-BE49-F238E27FC236}">
                <a16:creationId xmlns:a16="http://schemas.microsoft.com/office/drawing/2014/main" id="{2ED119B8-9524-4219-B73A-47B189EA573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2978" name="Text Box 2">
            <a:extLst>
              <a:ext uri="{FF2B5EF4-FFF2-40B4-BE49-F238E27FC236}">
                <a16:creationId xmlns:a16="http://schemas.microsoft.com/office/drawing/2014/main" id="{4E220149-5457-4041-9517-CF98E571658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believe they're talking about the side chains of the amino acids when they rate them as polar or non-polar. Since glycine has no side chains:</a:t>
            </a:r>
            <a:br>
              <a:rPr lang="en-US" altLang="en-US" sz="1200"/>
            </a:br>
            <a:br>
              <a:rPr lang="en-US" altLang="en-US" sz="1200"/>
            </a:br>
            <a:r>
              <a:rPr lang="en-US" altLang="en-US" sz="1200"/>
              <a:t>NH2 - CH2 - COOH</a:t>
            </a:r>
            <a:br>
              <a:rPr lang="en-US" altLang="en-US" sz="1200"/>
            </a:br>
            <a:br>
              <a:rPr lang="en-US" altLang="en-US" sz="1200"/>
            </a:br>
            <a:r>
              <a:rPr lang="en-US" altLang="en-US" sz="1200"/>
              <a:t>It is classified as non-polar.</a:t>
            </a:r>
            <a:br>
              <a:rPr lang="en-US" altLang="en-US" sz="1200"/>
            </a:br>
            <a:br>
              <a:rPr lang="en-US" altLang="en-US" sz="1200"/>
            </a:br>
            <a:r>
              <a:rPr lang="en-US" altLang="en-US" sz="1200"/>
              <a:t>I think there is actually some polarity but the electronegativity of the nitrogen counteracts some of the electronegativity of the oxygens and you're left with a "fairly non-polar" molecule (how's that for dodging the question?).</a:t>
            </a:r>
            <a:br>
              <a:rPr lang="en-US" altLang="en-US" sz="1200"/>
            </a:br>
            <a:br>
              <a:rPr lang="en-US" altLang="en-US" sz="1200"/>
            </a:br>
            <a:r>
              <a:rPr lang="en-US" altLang="en-US" sz="1200"/>
              <a:t>This probably isn't the answer you hoped for. Maybe some other genius can shed more light on this.</a:t>
            </a:r>
          </a:p>
        </p:txBody>
      </p:sp>
      <p:sp>
        <p:nvSpPr>
          <p:cNvPr id="382979" name="Text Box 3">
            <a:extLst>
              <a:ext uri="{FF2B5EF4-FFF2-40B4-BE49-F238E27FC236}">
                <a16:creationId xmlns:a16="http://schemas.microsoft.com/office/drawing/2014/main" id="{BF17291A-5867-465D-84C2-8D50D02DFE8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7C279CED-215E-44AF-8D2C-0D7DD2A28BB4}" type="slidenum">
              <a:rPr lang="el-GR" altLang="en-US" sz="1200"/>
              <a:pPr algn="r">
                <a:buClrTx/>
                <a:buFontTx/>
                <a:buNone/>
              </a:pPr>
              <a:t>125</a:t>
            </a:fld>
            <a:endParaRPr lang="el-GR" altLang="en-US" sz="1200"/>
          </a:p>
        </p:txBody>
      </p:sp>
      <p:sp>
        <p:nvSpPr>
          <p:cNvPr id="2" name="Θέση σημειώσεων 1">
            <a:extLst>
              <a:ext uri="{FF2B5EF4-FFF2-40B4-BE49-F238E27FC236}">
                <a16:creationId xmlns:a16="http://schemas.microsoft.com/office/drawing/2014/main" id="{03E98C2E-538F-46DD-B4D3-5890562A9EE2}"/>
              </a:ext>
            </a:extLst>
          </p:cNvPr>
          <p:cNvSpPr>
            <a:spLocks noGrp="1"/>
          </p:cNvSpPr>
          <p:nvPr>
            <p:ph type="body" idx="1"/>
          </p:nvPr>
        </p:nvSpPr>
        <p:spPr/>
        <p:txBody>
          <a:bodyPr/>
          <a:lstStyle/>
          <a:p>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4D5D5BC-FAED-4053-A242-4D953B17949E}"/>
              </a:ext>
            </a:extLst>
          </p:cNvPr>
          <p:cNvSpPr>
            <a:spLocks noGrp="1" noChangeArrowheads="1"/>
          </p:cNvSpPr>
          <p:nvPr>
            <p:ph type="sldNum"/>
          </p:nvPr>
        </p:nvSpPr>
        <p:spPr>
          <a:ln/>
        </p:spPr>
        <p:txBody>
          <a:bodyPr/>
          <a:lstStyle/>
          <a:p>
            <a:fld id="{42D33A3A-7615-4D05-9FD0-25527ABB0E63}" type="slidenum">
              <a:rPr lang="el-GR" altLang="en-US"/>
              <a:pPr/>
              <a:t>126</a:t>
            </a:fld>
            <a:endParaRPr lang="el-GR" altLang="en-US"/>
          </a:p>
        </p:txBody>
      </p:sp>
      <p:sp>
        <p:nvSpPr>
          <p:cNvPr id="384001" name="Rectangle 1">
            <a:extLst>
              <a:ext uri="{FF2B5EF4-FFF2-40B4-BE49-F238E27FC236}">
                <a16:creationId xmlns:a16="http://schemas.microsoft.com/office/drawing/2014/main" id="{7053BC98-04FF-45AF-8A95-33001CDD81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4002" name="Text Box 2">
            <a:extLst>
              <a:ext uri="{FF2B5EF4-FFF2-40B4-BE49-F238E27FC236}">
                <a16:creationId xmlns:a16="http://schemas.microsoft.com/office/drawing/2014/main" id="{9A1417C5-E867-4BBC-92DB-E5184FA9453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Of the 20 amino acids in proteins, humans are able to synthesize only 11, called non-essential amino acids, the other 9 called </a:t>
            </a:r>
            <a:r>
              <a:rPr lang="en-US" altLang="en-US" sz="1200">
                <a:solidFill>
                  <a:srgbClr val="CCCCFF"/>
                </a:solidFill>
                <a:hlinkClick r:id="rId3"/>
              </a:rPr>
              <a:t>essential amino acids</a:t>
            </a:r>
            <a:r>
              <a:rPr lang="en-US" altLang="en-US" sz="1200"/>
              <a:t>, must be obtained in diet. The division between essential and nonessential amino acids is not clear cut however Tryosine for instance is sometimes considered non-essential because humans can produce it from </a:t>
            </a:r>
            <a:r>
              <a:rPr lang="en-US" altLang="en-US" sz="1200">
                <a:solidFill>
                  <a:srgbClr val="CCCCFF"/>
                </a:solidFill>
                <a:hlinkClick r:id="rId4"/>
              </a:rPr>
              <a:t>phenylalanine</a:t>
            </a:r>
            <a:r>
              <a:rPr lang="en-US" altLang="en-US" sz="1200"/>
              <a:t>, but phenylalanine itself is essential and must be obtained in the diet. Arginine can be synthesized by humans, but much of the arginine in proteins also comes from the diet.</a:t>
            </a:r>
            <a:br>
              <a:rPr lang="en-US" altLang="en-US" sz="1200"/>
            </a:br>
            <a:endParaRPr lang="en-US" altLang="en-US" sz="1200"/>
          </a:p>
          <a:p>
            <a:pPr>
              <a:spcBef>
                <a:spcPts val="450"/>
              </a:spcBef>
              <a:buClrTx/>
              <a:buFontTx/>
              <a:buNone/>
            </a:pPr>
            <a:br>
              <a:rPr lang="en-US" altLang="en-US" sz="1200"/>
            </a:br>
            <a:r>
              <a:rPr lang="en-US" altLang="en-US" sz="1200"/>
              <a:t>Essential amino acids are not produced by the body. We can get them by eating complete protein foods or from a combination of incomplete vegetables. The nine essential amino acids include histidine, </a:t>
            </a:r>
            <a:r>
              <a:rPr lang="en-US" altLang="en-US" sz="1200">
                <a:solidFill>
                  <a:srgbClr val="CCCCFF"/>
                </a:solidFill>
                <a:hlinkClick r:id="rId5"/>
              </a:rPr>
              <a:t>isoleucine</a:t>
            </a:r>
            <a:r>
              <a:rPr lang="en-US" altLang="en-US" sz="1200"/>
              <a:t>, leucine, lysine, </a:t>
            </a:r>
            <a:r>
              <a:rPr lang="en-US" altLang="en-US" sz="1200">
                <a:solidFill>
                  <a:srgbClr val="CCCCFF"/>
                </a:solidFill>
                <a:hlinkClick r:id="rId6"/>
              </a:rPr>
              <a:t>methionine</a:t>
            </a:r>
            <a:r>
              <a:rPr lang="en-US" altLang="en-US" sz="1200"/>
              <a:t>, phenylalanine, </a:t>
            </a:r>
            <a:r>
              <a:rPr lang="en-US" altLang="en-US" sz="1200">
                <a:solidFill>
                  <a:srgbClr val="CCCCFF"/>
                </a:solidFill>
                <a:hlinkClick r:id="rId7"/>
              </a:rPr>
              <a:t>tryptophan</a:t>
            </a:r>
            <a:r>
              <a:rPr lang="en-US" altLang="en-US" sz="1200"/>
              <a:t>, and valine. The thirteen non-essential amino acids are alanine, arginine, </a:t>
            </a:r>
            <a:r>
              <a:rPr lang="en-US" altLang="en-US" sz="1200">
                <a:solidFill>
                  <a:srgbClr val="CCCCFF"/>
                </a:solidFill>
                <a:hlinkClick r:id="rId8"/>
              </a:rPr>
              <a:t>aspartic acid</a:t>
            </a:r>
            <a:r>
              <a:rPr lang="en-US" altLang="en-US" sz="1200"/>
              <a:t>, cysteine, cystine, </a:t>
            </a:r>
            <a:r>
              <a:rPr lang="en-US" altLang="en-US" sz="1200">
                <a:solidFill>
                  <a:srgbClr val="CCCCFF"/>
                </a:solidFill>
                <a:hlinkClick r:id="rId9"/>
              </a:rPr>
              <a:t>glutamic acid</a:t>
            </a:r>
            <a:r>
              <a:rPr lang="en-US" altLang="en-US" sz="1200"/>
              <a:t>, </a:t>
            </a:r>
            <a:r>
              <a:rPr lang="en-US" altLang="en-US" sz="1200">
                <a:solidFill>
                  <a:srgbClr val="CCCCFF"/>
                </a:solidFill>
                <a:hlinkClick r:id="rId10"/>
              </a:rPr>
              <a:t>glutamine</a:t>
            </a:r>
            <a:r>
              <a:rPr lang="en-US" altLang="en-US" sz="1200"/>
              <a:t>, glycine, hydroxyproline, proline, serine, and tyrosine.</a:t>
            </a:r>
            <a:br>
              <a:rPr lang="en-US" altLang="en-US" sz="1200"/>
            </a:br>
            <a:endParaRPr lang="en-US" altLang="en-US" sz="1200"/>
          </a:p>
          <a:p>
            <a:pPr>
              <a:spcBef>
                <a:spcPts val="450"/>
              </a:spcBef>
              <a:buClrTx/>
              <a:buFontTx/>
              <a:buNone/>
            </a:pPr>
            <a:endParaRPr lang="en-US" altLang="en-US" sz="1200"/>
          </a:p>
        </p:txBody>
      </p:sp>
      <p:sp>
        <p:nvSpPr>
          <p:cNvPr id="384003" name="Text Box 3">
            <a:extLst>
              <a:ext uri="{FF2B5EF4-FFF2-40B4-BE49-F238E27FC236}">
                <a16:creationId xmlns:a16="http://schemas.microsoft.com/office/drawing/2014/main" id="{6836A4A7-5744-492A-81F6-27D30C22667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51CC275-97D0-4C6F-929C-2239F0B6D133}" type="slidenum">
              <a:rPr lang="el-GR" altLang="en-US" sz="1200"/>
              <a:pPr algn="r">
                <a:buClrTx/>
                <a:buFontTx/>
                <a:buNone/>
              </a:pPr>
              <a:t>126</a:t>
            </a:fld>
            <a:endParaRPr lang="el-GR" altLang="en-US" sz="12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67F636D-931F-436E-B54F-830B27D6160F}"/>
              </a:ext>
            </a:extLst>
          </p:cNvPr>
          <p:cNvSpPr>
            <a:spLocks noGrp="1" noChangeArrowheads="1"/>
          </p:cNvSpPr>
          <p:nvPr>
            <p:ph type="sldNum"/>
          </p:nvPr>
        </p:nvSpPr>
        <p:spPr>
          <a:ln/>
        </p:spPr>
        <p:txBody>
          <a:bodyPr/>
          <a:lstStyle/>
          <a:p>
            <a:fld id="{84C480B0-3BDB-42AC-912B-2665FB0A9968}" type="slidenum">
              <a:rPr lang="el-GR" altLang="en-US"/>
              <a:pPr/>
              <a:t>127</a:t>
            </a:fld>
            <a:endParaRPr lang="el-GR" altLang="en-US"/>
          </a:p>
        </p:txBody>
      </p:sp>
      <p:sp>
        <p:nvSpPr>
          <p:cNvPr id="385025" name="Rectangle 1">
            <a:extLst>
              <a:ext uri="{FF2B5EF4-FFF2-40B4-BE49-F238E27FC236}">
                <a16:creationId xmlns:a16="http://schemas.microsoft.com/office/drawing/2014/main" id="{2DA4D64F-75F6-4094-BC3A-FC0372FB636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5026" name="Text Box 2">
            <a:extLst>
              <a:ext uri="{FF2B5EF4-FFF2-40B4-BE49-F238E27FC236}">
                <a16:creationId xmlns:a16="http://schemas.microsoft.com/office/drawing/2014/main" id="{C03A5D85-FAC2-45FC-A8EE-02E812B2383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A7F9725-A449-463B-A525-E93E3E94E055}"/>
              </a:ext>
            </a:extLst>
          </p:cNvPr>
          <p:cNvSpPr>
            <a:spLocks noGrp="1" noChangeArrowheads="1"/>
          </p:cNvSpPr>
          <p:nvPr>
            <p:ph type="sldNum"/>
          </p:nvPr>
        </p:nvSpPr>
        <p:spPr>
          <a:ln/>
        </p:spPr>
        <p:txBody>
          <a:bodyPr/>
          <a:lstStyle/>
          <a:p>
            <a:fld id="{7A04733E-12B9-4B0A-8DEB-866DE813A464}" type="slidenum">
              <a:rPr lang="el-GR" altLang="en-US"/>
              <a:pPr/>
              <a:t>128</a:t>
            </a:fld>
            <a:endParaRPr lang="el-GR" altLang="en-US"/>
          </a:p>
        </p:txBody>
      </p:sp>
      <p:sp>
        <p:nvSpPr>
          <p:cNvPr id="386049" name="Rectangle 1">
            <a:extLst>
              <a:ext uri="{FF2B5EF4-FFF2-40B4-BE49-F238E27FC236}">
                <a16:creationId xmlns:a16="http://schemas.microsoft.com/office/drawing/2014/main" id="{1CAD0217-DFD5-4836-9201-07C408148F2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6050" name="Text Box 2">
            <a:extLst>
              <a:ext uri="{FF2B5EF4-FFF2-40B4-BE49-F238E27FC236}">
                <a16:creationId xmlns:a16="http://schemas.microsoft.com/office/drawing/2014/main" id="{AD1260C7-E9D0-4D9F-A4B5-5C0E761A462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3A5E45F-4E1C-4E81-BB28-7D9E98CC76B0}"/>
              </a:ext>
            </a:extLst>
          </p:cNvPr>
          <p:cNvSpPr>
            <a:spLocks noGrp="1" noChangeArrowheads="1"/>
          </p:cNvSpPr>
          <p:nvPr>
            <p:ph type="sldNum"/>
          </p:nvPr>
        </p:nvSpPr>
        <p:spPr>
          <a:ln/>
        </p:spPr>
        <p:txBody>
          <a:bodyPr/>
          <a:lstStyle/>
          <a:p>
            <a:fld id="{824288B7-759A-4B1A-83E6-D85067A843F8}" type="slidenum">
              <a:rPr lang="el-GR" altLang="en-US"/>
              <a:pPr/>
              <a:t>129</a:t>
            </a:fld>
            <a:endParaRPr lang="el-GR" altLang="en-US"/>
          </a:p>
        </p:txBody>
      </p:sp>
      <p:sp>
        <p:nvSpPr>
          <p:cNvPr id="387073" name="Rectangle 1">
            <a:extLst>
              <a:ext uri="{FF2B5EF4-FFF2-40B4-BE49-F238E27FC236}">
                <a16:creationId xmlns:a16="http://schemas.microsoft.com/office/drawing/2014/main" id="{DE75EA44-2DBB-415E-9B48-AB0D7DA1CD3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7074" name="Text Box 2">
            <a:extLst>
              <a:ext uri="{FF2B5EF4-FFF2-40B4-BE49-F238E27FC236}">
                <a16:creationId xmlns:a16="http://schemas.microsoft.com/office/drawing/2014/main" id="{008F0357-006E-4C9F-88E4-EED904DCEC0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6EDDE38-DA01-436B-98D2-5CFB4B1C6DA2}"/>
              </a:ext>
            </a:extLst>
          </p:cNvPr>
          <p:cNvSpPr>
            <a:spLocks noGrp="1" noChangeArrowheads="1"/>
          </p:cNvSpPr>
          <p:nvPr>
            <p:ph type="sldNum"/>
          </p:nvPr>
        </p:nvSpPr>
        <p:spPr>
          <a:ln/>
        </p:spPr>
        <p:txBody>
          <a:bodyPr/>
          <a:lstStyle/>
          <a:p>
            <a:fld id="{C98EE84E-4433-4C0E-AC58-EA6E115E4FD7}" type="slidenum">
              <a:rPr lang="el-GR" altLang="en-US"/>
              <a:pPr/>
              <a:t>130</a:t>
            </a:fld>
            <a:endParaRPr lang="el-GR" altLang="en-US"/>
          </a:p>
        </p:txBody>
      </p:sp>
      <p:sp>
        <p:nvSpPr>
          <p:cNvPr id="388097" name="Rectangle 1">
            <a:extLst>
              <a:ext uri="{FF2B5EF4-FFF2-40B4-BE49-F238E27FC236}">
                <a16:creationId xmlns:a16="http://schemas.microsoft.com/office/drawing/2014/main" id="{72966895-0A83-45C7-BEA2-A8BBDEC2D1C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8098" name="Text Box 2">
            <a:extLst>
              <a:ext uri="{FF2B5EF4-FFF2-40B4-BE49-F238E27FC236}">
                <a16:creationId xmlns:a16="http://schemas.microsoft.com/office/drawing/2014/main" id="{16E2914D-D13B-4689-9F95-8AA48D94ECD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27A06B7-1986-4358-8BBA-C11122B81792}"/>
              </a:ext>
            </a:extLst>
          </p:cNvPr>
          <p:cNvSpPr>
            <a:spLocks noGrp="1" noChangeArrowheads="1"/>
          </p:cNvSpPr>
          <p:nvPr>
            <p:ph type="sldNum"/>
          </p:nvPr>
        </p:nvSpPr>
        <p:spPr>
          <a:ln/>
        </p:spPr>
        <p:txBody>
          <a:bodyPr/>
          <a:lstStyle/>
          <a:p>
            <a:fld id="{676F5E34-BC6E-4923-B3B4-30E061203337}" type="slidenum">
              <a:rPr lang="el-GR" altLang="en-US"/>
              <a:pPr/>
              <a:t>131</a:t>
            </a:fld>
            <a:endParaRPr lang="el-GR" altLang="en-US"/>
          </a:p>
        </p:txBody>
      </p:sp>
      <p:sp>
        <p:nvSpPr>
          <p:cNvPr id="389121" name="Rectangle 1">
            <a:extLst>
              <a:ext uri="{FF2B5EF4-FFF2-40B4-BE49-F238E27FC236}">
                <a16:creationId xmlns:a16="http://schemas.microsoft.com/office/drawing/2014/main" id="{FC897D9B-649E-4343-9191-840FC427B41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22" name="Text Box 2">
            <a:extLst>
              <a:ext uri="{FF2B5EF4-FFF2-40B4-BE49-F238E27FC236}">
                <a16:creationId xmlns:a16="http://schemas.microsoft.com/office/drawing/2014/main" id="{F031AB15-461D-40BE-99F4-7F48DDFDDDC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3F916A5-B1F4-438A-8961-7AD086E589A3}"/>
              </a:ext>
            </a:extLst>
          </p:cNvPr>
          <p:cNvSpPr>
            <a:spLocks noGrp="1" noChangeArrowheads="1"/>
          </p:cNvSpPr>
          <p:nvPr>
            <p:ph type="sldNum"/>
          </p:nvPr>
        </p:nvSpPr>
        <p:spPr>
          <a:ln/>
        </p:spPr>
        <p:txBody>
          <a:bodyPr/>
          <a:lstStyle/>
          <a:p>
            <a:fld id="{2F292472-8F5A-49AB-AD0B-A1DF14926593}" type="slidenum">
              <a:rPr lang="el-GR" altLang="en-US"/>
              <a:pPr/>
              <a:t>13</a:t>
            </a:fld>
            <a:endParaRPr lang="el-GR" altLang="en-US"/>
          </a:p>
        </p:txBody>
      </p:sp>
      <p:sp>
        <p:nvSpPr>
          <p:cNvPr id="269313" name="Rectangle 1">
            <a:extLst>
              <a:ext uri="{FF2B5EF4-FFF2-40B4-BE49-F238E27FC236}">
                <a16:creationId xmlns:a16="http://schemas.microsoft.com/office/drawing/2014/main" id="{02BD3535-32CC-41C3-B347-5270C39166C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9314" name="Text Box 2">
            <a:extLst>
              <a:ext uri="{FF2B5EF4-FFF2-40B4-BE49-F238E27FC236}">
                <a16:creationId xmlns:a16="http://schemas.microsoft.com/office/drawing/2014/main" id="{D68C25C4-9B5A-4E91-AFDA-1736D8C9833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1B53E590-DCB9-4FF2-AF91-84F23B2E7C94}"/>
              </a:ext>
            </a:extLst>
          </p:cNvPr>
          <p:cNvSpPr>
            <a:spLocks noGrp="1"/>
          </p:cNvSpPr>
          <p:nvPr>
            <p:ph type="body" idx="1"/>
          </p:nvPr>
        </p:nvSpPr>
        <p:spPr/>
        <p:txBody>
          <a:bodyPr/>
          <a:lstStyle/>
          <a:p>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D49212F-7F41-46E3-A8C0-984840F41F3C}"/>
              </a:ext>
            </a:extLst>
          </p:cNvPr>
          <p:cNvSpPr>
            <a:spLocks noGrp="1" noChangeArrowheads="1"/>
          </p:cNvSpPr>
          <p:nvPr>
            <p:ph type="sldNum"/>
          </p:nvPr>
        </p:nvSpPr>
        <p:spPr>
          <a:ln/>
        </p:spPr>
        <p:txBody>
          <a:bodyPr/>
          <a:lstStyle/>
          <a:p>
            <a:fld id="{C3F7F810-0652-406E-950F-17D1D32F8224}" type="slidenum">
              <a:rPr lang="el-GR" altLang="en-US"/>
              <a:pPr/>
              <a:t>132</a:t>
            </a:fld>
            <a:endParaRPr lang="el-GR" altLang="en-US"/>
          </a:p>
        </p:txBody>
      </p:sp>
      <p:sp>
        <p:nvSpPr>
          <p:cNvPr id="390145" name="Rectangle 1">
            <a:extLst>
              <a:ext uri="{FF2B5EF4-FFF2-40B4-BE49-F238E27FC236}">
                <a16:creationId xmlns:a16="http://schemas.microsoft.com/office/drawing/2014/main" id="{F434E962-7404-4AB1-8E07-CCA73219847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0146" name="Text Box 2">
            <a:extLst>
              <a:ext uri="{FF2B5EF4-FFF2-40B4-BE49-F238E27FC236}">
                <a16:creationId xmlns:a16="http://schemas.microsoft.com/office/drawing/2014/main" id="{7EF6EFDD-4DF4-43B8-83F5-BEBB134E783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63A54E4-6BE1-4195-B24A-A8461E9BAB0F}"/>
              </a:ext>
            </a:extLst>
          </p:cNvPr>
          <p:cNvSpPr>
            <a:spLocks noGrp="1" noChangeArrowheads="1"/>
          </p:cNvSpPr>
          <p:nvPr>
            <p:ph type="sldNum"/>
          </p:nvPr>
        </p:nvSpPr>
        <p:spPr>
          <a:ln/>
        </p:spPr>
        <p:txBody>
          <a:bodyPr/>
          <a:lstStyle/>
          <a:p>
            <a:fld id="{06A8B5E7-70CA-49FB-B6C9-3DE2DD8797BB}" type="slidenum">
              <a:rPr lang="el-GR" altLang="en-US"/>
              <a:pPr/>
              <a:t>133</a:t>
            </a:fld>
            <a:endParaRPr lang="el-GR" altLang="en-US"/>
          </a:p>
        </p:txBody>
      </p:sp>
      <p:sp>
        <p:nvSpPr>
          <p:cNvPr id="391169" name="Rectangle 1">
            <a:extLst>
              <a:ext uri="{FF2B5EF4-FFF2-40B4-BE49-F238E27FC236}">
                <a16:creationId xmlns:a16="http://schemas.microsoft.com/office/drawing/2014/main" id="{46F1E4A2-8167-42D3-93F4-C8FC9AC2C81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1170" name="Text Box 2">
            <a:extLst>
              <a:ext uri="{FF2B5EF4-FFF2-40B4-BE49-F238E27FC236}">
                <a16:creationId xmlns:a16="http://schemas.microsoft.com/office/drawing/2014/main" id="{13042A7C-2988-4AB2-97A2-14242F78C75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r>
              <a:rPr lang="en-US" b="0" i="0" dirty="0">
                <a:solidFill>
                  <a:srgbClr val="000000"/>
                </a:solidFill>
                <a:effectLst/>
                <a:latin typeface="Tahoma" panose="020B0604030504040204" pitchFamily="34" charset="0"/>
              </a:rPr>
              <a:t> </a:t>
            </a:r>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134</a:t>
            </a:fld>
            <a:endParaRPr lang="el-GR" altLang="en-US"/>
          </a:p>
        </p:txBody>
      </p:sp>
    </p:spTree>
    <p:extLst>
      <p:ext uri="{BB962C8B-B14F-4D97-AF65-F5344CB8AC3E}">
        <p14:creationId xmlns:p14="http://schemas.microsoft.com/office/powerpoint/2010/main" val="5574807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B9D904E-3066-418B-8047-D51BD2F7AABD}"/>
              </a:ext>
            </a:extLst>
          </p:cNvPr>
          <p:cNvSpPr>
            <a:spLocks noGrp="1" noChangeArrowheads="1"/>
          </p:cNvSpPr>
          <p:nvPr>
            <p:ph type="sldNum"/>
          </p:nvPr>
        </p:nvSpPr>
        <p:spPr>
          <a:ln/>
        </p:spPr>
        <p:txBody>
          <a:bodyPr/>
          <a:lstStyle/>
          <a:p>
            <a:fld id="{F49C9677-E5DB-4987-B706-48A15B279D36}" type="slidenum">
              <a:rPr lang="el-GR" altLang="en-US"/>
              <a:pPr/>
              <a:t>135</a:t>
            </a:fld>
            <a:endParaRPr lang="el-GR" altLang="en-US"/>
          </a:p>
        </p:txBody>
      </p:sp>
      <p:sp>
        <p:nvSpPr>
          <p:cNvPr id="393217" name="Rectangle 1">
            <a:extLst>
              <a:ext uri="{FF2B5EF4-FFF2-40B4-BE49-F238E27FC236}">
                <a16:creationId xmlns:a16="http://schemas.microsoft.com/office/drawing/2014/main" id="{DC22AE9B-31BB-40E5-84D0-F6F825FF5B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3218" name="Text Box 2">
            <a:extLst>
              <a:ext uri="{FF2B5EF4-FFF2-40B4-BE49-F238E27FC236}">
                <a16:creationId xmlns:a16="http://schemas.microsoft.com/office/drawing/2014/main" id="{B8A14886-34EA-45AF-A271-0A47946EB29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6CE30B4-841F-4477-B9E1-F51471F52842}"/>
              </a:ext>
            </a:extLst>
          </p:cNvPr>
          <p:cNvSpPr>
            <a:spLocks noGrp="1" noChangeArrowheads="1"/>
          </p:cNvSpPr>
          <p:nvPr>
            <p:ph type="sldNum"/>
          </p:nvPr>
        </p:nvSpPr>
        <p:spPr>
          <a:ln/>
        </p:spPr>
        <p:txBody>
          <a:bodyPr/>
          <a:lstStyle/>
          <a:p>
            <a:fld id="{1744C729-5C21-4FF9-B858-6CC083756342}" type="slidenum">
              <a:rPr lang="el-GR" altLang="en-US"/>
              <a:pPr/>
              <a:t>136</a:t>
            </a:fld>
            <a:endParaRPr lang="el-GR" altLang="en-US"/>
          </a:p>
        </p:txBody>
      </p:sp>
      <p:sp>
        <p:nvSpPr>
          <p:cNvPr id="394241" name="Rectangle 1">
            <a:extLst>
              <a:ext uri="{FF2B5EF4-FFF2-40B4-BE49-F238E27FC236}">
                <a16:creationId xmlns:a16="http://schemas.microsoft.com/office/drawing/2014/main" id="{ADCC0723-4DE6-4764-A68F-9A72372AE50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4242" name="Text Box 2">
            <a:extLst>
              <a:ext uri="{FF2B5EF4-FFF2-40B4-BE49-F238E27FC236}">
                <a16:creationId xmlns:a16="http://schemas.microsoft.com/office/drawing/2014/main" id="{3E068507-7CFA-465F-AF14-0A382300DE4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2BED167-0E6E-43CF-A23B-2C9175324A3B}"/>
              </a:ext>
            </a:extLst>
          </p:cNvPr>
          <p:cNvSpPr>
            <a:spLocks noGrp="1" noChangeArrowheads="1"/>
          </p:cNvSpPr>
          <p:nvPr>
            <p:ph type="sldNum"/>
          </p:nvPr>
        </p:nvSpPr>
        <p:spPr>
          <a:ln/>
        </p:spPr>
        <p:txBody>
          <a:bodyPr/>
          <a:lstStyle/>
          <a:p>
            <a:fld id="{6CEF2061-DF18-40E9-AA10-9F1E30BAAF0F}" type="slidenum">
              <a:rPr lang="el-GR" altLang="en-US"/>
              <a:pPr/>
              <a:t>137</a:t>
            </a:fld>
            <a:endParaRPr lang="el-GR" altLang="en-US"/>
          </a:p>
        </p:txBody>
      </p:sp>
      <p:sp>
        <p:nvSpPr>
          <p:cNvPr id="395265" name="Rectangle 1">
            <a:extLst>
              <a:ext uri="{FF2B5EF4-FFF2-40B4-BE49-F238E27FC236}">
                <a16:creationId xmlns:a16="http://schemas.microsoft.com/office/drawing/2014/main" id="{1BB72A5F-AC7D-4C13-A4B5-64DD120287D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5266" name="Text Box 2">
            <a:extLst>
              <a:ext uri="{FF2B5EF4-FFF2-40B4-BE49-F238E27FC236}">
                <a16:creationId xmlns:a16="http://schemas.microsoft.com/office/drawing/2014/main" id="{76E1AE2F-BD4A-455D-AA8A-118CD1D18CE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D82E1EA-5815-44D0-A9F3-2890AB9DD347}"/>
              </a:ext>
            </a:extLst>
          </p:cNvPr>
          <p:cNvSpPr>
            <a:spLocks noGrp="1" noChangeArrowheads="1"/>
          </p:cNvSpPr>
          <p:nvPr>
            <p:ph type="sldNum"/>
          </p:nvPr>
        </p:nvSpPr>
        <p:spPr>
          <a:ln/>
        </p:spPr>
        <p:txBody>
          <a:bodyPr/>
          <a:lstStyle/>
          <a:p>
            <a:fld id="{8CD8CA75-309B-474E-B29E-9EC700A41A47}" type="slidenum">
              <a:rPr lang="el-GR" altLang="en-US"/>
              <a:pPr/>
              <a:t>138</a:t>
            </a:fld>
            <a:endParaRPr lang="el-GR" altLang="en-US"/>
          </a:p>
        </p:txBody>
      </p:sp>
      <p:sp>
        <p:nvSpPr>
          <p:cNvPr id="396289" name="Rectangle 1">
            <a:extLst>
              <a:ext uri="{FF2B5EF4-FFF2-40B4-BE49-F238E27FC236}">
                <a16:creationId xmlns:a16="http://schemas.microsoft.com/office/drawing/2014/main" id="{3A97CAA7-2CE5-479B-939B-B0C96517745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6290" name="Text Box 2">
            <a:extLst>
              <a:ext uri="{FF2B5EF4-FFF2-40B4-BE49-F238E27FC236}">
                <a16:creationId xmlns:a16="http://schemas.microsoft.com/office/drawing/2014/main" id="{CF2AF184-BE69-4D3A-9089-6402B793C72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FB8864B-AA64-4E26-97AB-C2C74B2B7CE2}"/>
              </a:ext>
            </a:extLst>
          </p:cNvPr>
          <p:cNvSpPr>
            <a:spLocks noGrp="1" noChangeArrowheads="1"/>
          </p:cNvSpPr>
          <p:nvPr>
            <p:ph type="sldNum"/>
          </p:nvPr>
        </p:nvSpPr>
        <p:spPr>
          <a:ln/>
        </p:spPr>
        <p:txBody>
          <a:bodyPr/>
          <a:lstStyle/>
          <a:p>
            <a:fld id="{35195088-F79B-498E-BBAE-2CC741D2BCEB}" type="slidenum">
              <a:rPr lang="el-GR" altLang="en-US"/>
              <a:pPr/>
              <a:t>139</a:t>
            </a:fld>
            <a:endParaRPr lang="el-GR" altLang="en-US"/>
          </a:p>
        </p:txBody>
      </p:sp>
      <p:sp>
        <p:nvSpPr>
          <p:cNvPr id="397313" name="Rectangle 1">
            <a:extLst>
              <a:ext uri="{FF2B5EF4-FFF2-40B4-BE49-F238E27FC236}">
                <a16:creationId xmlns:a16="http://schemas.microsoft.com/office/drawing/2014/main" id="{08997D26-FAA5-41B4-A5F9-590A726ABCD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4" name="Text Box 2">
            <a:extLst>
              <a:ext uri="{FF2B5EF4-FFF2-40B4-BE49-F238E27FC236}">
                <a16:creationId xmlns:a16="http://schemas.microsoft.com/office/drawing/2014/main" id="{C63B6608-E647-4422-B0C2-44C65A6F005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B1A09F2-FD05-466C-A567-6806C7248642}"/>
              </a:ext>
            </a:extLst>
          </p:cNvPr>
          <p:cNvSpPr>
            <a:spLocks noGrp="1" noChangeArrowheads="1"/>
          </p:cNvSpPr>
          <p:nvPr>
            <p:ph type="sldNum"/>
          </p:nvPr>
        </p:nvSpPr>
        <p:spPr>
          <a:ln/>
        </p:spPr>
        <p:txBody>
          <a:bodyPr/>
          <a:lstStyle/>
          <a:p>
            <a:fld id="{5CC3D7B9-F30E-48C4-A60D-C134DF8FAF06}" type="slidenum">
              <a:rPr lang="el-GR" altLang="en-US"/>
              <a:pPr/>
              <a:t>140</a:t>
            </a:fld>
            <a:endParaRPr lang="el-GR" altLang="en-US"/>
          </a:p>
        </p:txBody>
      </p:sp>
      <p:sp>
        <p:nvSpPr>
          <p:cNvPr id="398337" name="Rectangle 1">
            <a:extLst>
              <a:ext uri="{FF2B5EF4-FFF2-40B4-BE49-F238E27FC236}">
                <a16:creationId xmlns:a16="http://schemas.microsoft.com/office/drawing/2014/main" id="{C4A59DBF-5D77-4B81-8D39-3CFBACC7CA2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8338" name="Text Box 2">
            <a:extLst>
              <a:ext uri="{FF2B5EF4-FFF2-40B4-BE49-F238E27FC236}">
                <a16:creationId xmlns:a16="http://schemas.microsoft.com/office/drawing/2014/main" id="{752EA036-8630-4C21-9EBA-7AA24BC0F5A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3E2765F-7DD2-4FAE-A713-0E53275E6C48}"/>
              </a:ext>
            </a:extLst>
          </p:cNvPr>
          <p:cNvSpPr>
            <a:spLocks noGrp="1" noChangeArrowheads="1"/>
          </p:cNvSpPr>
          <p:nvPr>
            <p:ph type="sldNum"/>
          </p:nvPr>
        </p:nvSpPr>
        <p:spPr>
          <a:ln/>
        </p:spPr>
        <p:txBody>
          <a:bodyPr/>
          <a:lstStyle/>
          <a:p>
            <a:fld id="{10DA1E8B-3B00-4BA5-9CD3-B520AD22F3DB}" type="slidenum">
              <a:rPr lang="el-GR" altLang="en-US"/>
              <a:pPr/>
              <a:t>141</a:t>
            </a:fld>
            <a:endParaRPr lang="el-GR" altLang="en-US"/>
          </a:p>
        </p:txBody>
      </p:sp>
      <p:sp>
        <p:nvSpPr>
          <p:cNvPr id="399361" name="Rectangle 1">
            <a:extLst>
              <a:ext uri="{FF2B5EF4-FFF2-40B4-BE49-F238E27FC236}">
                <a16:creationId xmlns:a16="http://schemas.microsoft.com/office/drawing/2014/main" id="{7DBC272D-0D29-4295-936E-5B1257DB93C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62" name="Text Box 2">
            <a:extLst>
              <a:ext uri="{FF2B5EF4-FFF2-40B4-BE49-F238E27FC236}">
                <a16:creationId xmlns:a16="http://schemas.microsoft.com/office/drawing/2014/main" id="{51AF528A-32E4-4FBF-9FF7-4B058C90F82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5ED7B46-4EFA-410B-A45B-554D1A4A1832}"/>
              </a:ext>
            </a:extLst>
          </p:cNvPr>
          <p:cNvSpPr>
            <a:spLocks noGrp="1" noChangeArrowheads="1"/>
          </p:cNvSpPr>
          <p:nvPr>
            <p:ph type="sldNum"/>
          </p:nvPr>
        </p:nvSpPr>
        <p:spPr>
          <a:ln/>
        </p:spPr>
        <p:txBody>
          <a:bodyPr/>
          <a:lstStyle/>
          <a:p>
            <a:fld id="{9ADD814A-8DAE-4256-92B6-DE64AE43BB50}" type="slidenum">
              <a:rPr lang="el-GR" altLang="en-US"/>
              <a:pPr/>
              <a:t>14</a:t>
            </a:fld>
            <a:endParaRPr lang="el-GR" altLang="en-US"/>
          </a:p>
        </p:txBody>
      </p:sp>
      <p:sp>
        <p:nvSpPr>
          <p:cNvPr id="270337" name="Rectangle 1">
            <a:extLst>
              <a:ext uri="{FF2B5EF4-FFF2-40B4-BE49-F238E27FC236}">
                <a16:creationId xmlns:a16="http://schemas.microsoft.com/office/drawing/2014/main" id="{C06A6956-25A5-4351-BCF7-2E5FCAD43FF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0338" name="Text Box 2">
            <a:extLst>
              <a:ext uri="{FF2B5EF4-FFF2-40B4-BE49-F238E27FC236}">
                <a16:creationId xmlns:a16="http://schemas.microsoft.com/office/drawing/2014/main" id="{EF78B48F-453A-4837-A910-209E4E07A29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3B82E75-1AF0-4F68-9F0A-426890BF5814}"/>
              </a:ext>
            </a:extLst>
          </p:cNvPr>
          <p:cNvSpPr>
            <a:spLocks noGrp="1" noChangeArrowheads="1"/>
          </p:cNvSpPr>
          <p:nvPr>
            <p:ph type="sldNum"/>
          </p:nvPr>
        </p:nvSpPr>
        <p:spPr>
          <a:ln/>
        </p:spPr>
        <p:txBody>
          <a:bodyPr/>
          <a:lstStyle/>
          <a:p>
            <a:fld id="{0D9CFCFB-93C9-4F6E-8EA7-8E2A7F50CF69}" type="slidenum">
              <a:rPr lang="el-GR" altLang="en-US"/>
              <a:pPr/>
              <a:t>142</a:t>
            </a:fld>
            <a:endParaRPr lang="el-GR" altLang="en-US"/>
          </a:p>
        </p:txBody>
      </p:sp>
      <p:sp>
        <p:nvSpPr>
          <p:cNvPr id="400385" name="Rectangle 1">
            <a:extLst>
              <a:ext uri="{FF2B5EF4-FFF2-40B4-BE49-F238E27FC236}">
                <a16:creationId xmlns:a16="http://schemas.microsoft.com/office/drawing/2014/main" id="{DB893032-62BA-44B1-B175-61EF70E9EA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0386" name="Text Box 2">
            <a:extLst>
              <a:ext uri="{FF2B5EF4-FFF2-40B4-BE49-F238E27FC236}">
                <a16:creationId xmlns:a16="http://schemas.microsoft.com/office/drawing/2014/main" id="{D47BD9D9-E112-499D-AAEF-E994DFA8D19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FBDBCA3-CCDB-400A-86C5-352448429343}"/>
              </a:ext>
            </a:extLst>
          </p:cNvPr>
          <p:cNvSpPr>
            <a:spLocks noGrp="1" noChangeArrowheads="1"/>
          </p:cNvSpPr>
          <p:nvPr>
            <p:ph type="sldNum"/>
          </p:nvPr>
        </p:nvSpPr>
        <p:spPr>
          <a:ln/>
        </p:spPr>
        <p:txBody>
          <a:bodyPr/>
          <a:lstStyle/>
          <a:p>
            <a:fld id="{B57A980A-FCC2-4BB3-820B-220367E2AEA8}" type="slidenum">
              <a:rPr lang="el-GR" altLang="en-US"/>
              <a:pPr/>
              <a:t>143</a:t>
            </a:fld>
            <a:endParaRPr lang="el-GR" altLang="en-US"/>
          </a:p>
        </p:txBody>
      </p:sp>
      <p:sp>
        <p:nvSpPr>
          <p:cNvPr id="401409" name="Rectangle 1">
            <a:extLst>
              <a:ext uri="{FF2B5EF4-FFF2-40B4-BE49-F238E27FC236}">
                <a16:creationId xmlns:a16="http://schemas.microsoft.com/office/drawing/2014/main" id="{09F4248B-F240-4622-8748-2BF3824027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1410" name="Text Box 2">
            <a:extLst>
              <a:ext uri="{FF2B5EF4-FFF2-40B4-BE49-F238E27FC236}">
                <a16:creationId xmlns:a16="http://schemas.microsoft.com/office/drawing/2014/main" id="{DBDDC1E8-02D4-40BB-A79D-021914A5F56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592E8A4-7A79-4EE7-8965-E040E7A4EBA4}"/>
              </a:ext>
            </a:extLst>
          </p:cNvPr>
          <p:cNvSpPr>
            <a:spLocks noGrp="1" noChangeArrowheads="1"/>
          </p:cNvSpPr>
          <p:nvPr>
            <p:ph type="sldNum"/>
          </p:nvPr>
        </p:nvSpPr>
        <p:spPr>
          <a:ln/>
        </p:spPr>
        <p:txBody>
          <a:bodyPr/>
          <a:lstStyle/>
          <a:p>
            <a:fld id="{347F947C-8E90-4A0E-8392-76A15E9771B6}" type="slidenum">
              <a:rPr lang="el-GR" altLang="en-US"/>
              <a:pPr/>
              <a:t>144</a:t>
            </a:fld>
            <a:endParaRPr lang="el-GR" altLang="en-US"/>
          </a:p>
        </p:txBody>
      </p:sp>
      <p:sp>
        <p:nvSpPr>
          <p:cNvPr id="402433" name="Rectangle 1">
            <a:extLst>
              <a:ext uri="{FF2B5EF4-FFF2-40B4-BE49-F238E27FC236}">
                <a16:creationId xmlns:a16="http://schemas.microsoft.com/office/drawing/2014/main" id="{B58E4128-4624-455F-84A9-96E67B3AC1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2434" name="Text Box 2">
            <a:extLst>
              <a:ext uri="{FF2B5EF4-FFF2-40B4-BE49-F238E27FC236}">
                <a16:creationId xmlns:a16="http://schemas.microsoft.com/office/drawing/2014/main" id="{B7B40B09-86BA-4005-8820-5A984121EF7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l-GR" altLang="en-US" sz="1200"/>
              <a:t>NH3+ is a strong electron withdrawing group.</a:t>
            </a:r>
            <a:br>
              <a:rPr lang="el-GR" altLang="en-US" sz="1200"/>
            </a:br>
            <a:r>
              <a:rPr lang="en-US" altLang="en-US" sz="1200"/>
              <a:t>-COO-</a:t>
            </a:r>
            <a:r>
              <a:rPr lang="en-US" altLang="en-US" sz="1200" b="1"/>
              <a:t>Inductive Effects:</a:t>
            </a:r>
          </a:p>
          <a:p>
            <a:pPr>
              <a:spcBef>
                <a:spcPts val="450"/>
              </a:spcBef>
              <a:buClrTx/>
              <a:buFontTx/>
              <a:buNone/>
            </a:pPr>
            <a:r>
              <a:rPr lang="en-US" altLang="en-US" sz="1200" b="1"/>
              <a:t>Electron-Donating</a:t>
            </a:r>
          </a:p>
          <a:p>
            <a:pPr>
              <a:spcBef>
                <a:spcPts val="450"/>
              </a:spcBef>
              <a:buClrTx/>
              <a:buFontTx/>
              <a:buNone/>
            </a:pPr>
            <a:br>
              <a:rPr lang="el-GR" altLang="en-US" sz="1200"/>
            </a:br>
            <a:r>
              <a:rPr lang="el-GR" altLang="en-US" sz="1200" b="1"/>
              <a:t>1) Negative inductive effect (-I):</a:t>
            </a:r>
            <a:r>
              <a:rPr lang="el-GR" altLang="en-US" sz="1200"/>
              <a:t> The electron withdrawing nature of groups or atoms is called as negative inductive effect. It is indicated by -I. Following are the examples of groups in the decreasing order of their -I effect:  </a:t>
            </a:r>
          </a:p>
          <a:p>
            <a:pPr>
              <a:spcBef>
                <a:spcPts val="450"/>
              </a:spcBef>
              <a:buClrTx/>
              <a:buFontTx/>
              <a:buNone/>
            </a:pPr>
            <a:r>
              <a:rPr lang="el-GR" altLang="en-US" sz="1200"/>
              <a:t>NH3+ &gt; NO2 &gt; CN &gt; SO3H &gt; CHO &gt; CO &gt; COOH &gt; COCl &gt; CONH2 &gt; F &gt; Cl &gt; Br &gt; I &gt; OH &gt; OR &gt; NH2 &gt; C6H5 &gt; H  </a:t>
            </a:r>
          </a:p>
          <a:p>
            <a:pPr>
              <a:spcBef>
                <a:spcPts val="450"/>
              </a:spcBef>
              <a:buClrTx/>
              <a:buFontTx/>
              <a:buNone/>
            </a:pPr>
            <a:r>
              <a:rPr lang="el-GR" altLang="en-US" sz="1200"/>
              <a:t>  </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62C46DC-F99F-4D50-967E-180462724E84}"/>
              </a:ext>
            </a:extLst>
          </p:cNvPr>
          <p:cNvSpPr>
            <a:spLocks noGrp="1" noChangeArrowheads="1"/>
          </p:cNvSpPr>
          <p:nvPr>
            <p:ph type="sldNum"/>
          </p:nvPr>
        </p:nvSpPr>
        <p:spPr>
          <a:ln/>
        </p:spPr>
        <p:txBody>
          <a:bodyPr/>
          <a:lstStyle/>
          <a:p>
            <a:fld id="{36559A42-1ED4-4D0B-B79A-A02A20956838}" type="slidenum">
              <a:rPr lang="el-GR" altLang="en-US"/>
              <a:pPr/>
              <a:t>145</a:t>
            </a:fld>
            <a:endParaRPr lang="el-GR" altLang="en-US"/>
          </a:p>
        </p:txBody>
      </p:sp>
      <p:sp>
        <p:nvSpPr>
          <p:cNvPr id="403457" name="Rectangle 1">
            <a:extLst>
              <a:ext uri="{FF2B5EF4-FFF2-40B4-BE49-F238E27FC236}">
                <a16:creationId xmlns:a16="http://schemas.microsoft.com/office/drawing/2014/main" id="{10C1E992-C866-42ED-9107-B3214729D9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3458" name="Text Box 2">
            <a:extLst>
              <a:ext uri="{FF2B5EF4-FFF2-40B4-BE49-F238E27FC236}">
                <a16:creationId xmlns:a16="http://schemas.microsoft.com/office/drawing/2014/main" id="{51378019-3887-4402-BB03-94FCF10818E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BA992B3-A7B1-4328-A549-835BEC95DAE0}"/>
              </a:ext>
            </a:extLst>
          </p:cNvPr>
          <p:cNvSpPr>
            <a:spLocks noGrp="1" noChangeArrowheads="1"/>
          </p:cNvSpPr>
          <p:nvPr>
            <p:ph type="sldNum"/>
          </p:nvPr>
        </p:nvSpPr>
        <p:spPr>
          <a:ln/>
        </p:spPr>
        <p:txBody>
          <a:bodyPr/>
          <a:lstStyle/>
          <a:p>
            <a:fld id="{7653829E-DDB3-4F25-B3EF-67E6C7AFB486}" type="slidenum">
              <a:rPr lang="el-GR" altLang="en-US"/>
              <a:pPr/>
              <a:t>146</a:t>
            </a:fld>
            <a:endParaRPr lang="el-GR" altLang="en-US"/>
          </a:p>
        </p:txBody>
      </p:sp>
      <p:sp>
        <p:nvSpPr>
          <p:cNvPr id="404481" name="Rectangle 1">
            <a:extLst>
              <a:ext uri="{FF2B5EF4-FFF2-40B4-BE49-F238E27FC236}">
                <a16:creationId xmlns:a16="http://schemas.microsoft.com/office/drawing/2014/main" id="{15231576-15C0-4BB6-8DFD-D09A89FAC50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4482" name="Text Box 2">
            <a:extLst>
              <a:ext uri="{FF2B5EF4-FFF2-40B4-BE49-F238E27FC236}">
                <a16:creationId xmlns:a16="http://schemas.microsoft.com/office/drawing/2014/main" id="{DB3DAB05-8457-4FA4-B809-4A6010998D3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CACEBB7-1C81-4757-9213-E729D0BC4B92}"/>
              </a:ext>
            </a:extLst>
          </p:cNvPr>
          <p:cNvSpPr>
            <a:spLocks noGrp="1" noChangeArrowheads="1"/>
          </p:cNvSpPr>
          <p:nvPr>
            <p:ph type="sldNum"/>
          </p:nvPr>
        </p:nvSpPr>
        <p:spPr>
          <a:ln/>
        </p:spPr>
        <p:txBody>
          <a:bodyPr/>
          <a:lstStyle/>
          <a:p>
            <a:fld id="{A7D94C21-D431-4910-87C3-1B543CFD49BD}" type="slidenum">
              <a:rPr lang="el-GR" altLang="en-US"/>
              <a:pPr/>
              <a:t>147</a:t>
            </a:fld>
            <a:endParaRPr lang="el-GR" altLang="en-US"/>
          </a:p>
        </p:txBody>
      </p:sp>
      <p:sp>
        <p:nvSpPr>
          <p:cNvPr id="405505" name="Rectangle 1">
            <a:extLst>
              <a:ext uri="{FF2B5EF4-FFF2-40B4-BE49-F238E27FC236}">
                <a16:creationId xmlns:a16="http://schemas.microsoft.com/office/drawing/2014/main" id="{889DEF2E-F891-48C8-B8E6-47A4529AFBA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5506" name="Text Box 2">
            <a:extLst>
              <a:ext uri="{FF2B5EF4-FFF2-40B4-BE49-F238E27FC236}">
                <a16:creationId xmlns:a16="http://schemas.microsoft.com/office/drawing/2014/main" id="{81C32F8B-1EE0-45C4-A48D-2A452043FE2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ED647C0-9D17-477A-87BB-FF68607AE038}"/>
              </a:ext>
            </a:extLst>
          </p:cNvPr>
          <p:cNvSpPr>
            <a:spLocks noGrp="1" noChangeArrowheads="1"/>
          </p:cNvSpPr>
          <p:nvPr>
            <p:ph type="sldNum"/>
          </p:nvPr>
        </p:nvSpPr>
        <p:spPr>
          <a:ln/>
        </p:spPr>
        <p:txBody>
          <a:bodyPr/>
          <a:lstStyle/>
          <a:p>
            <a:fld id="{9FD81F58-7C06-401D-B130-8DC230834270}" type="slidenum">
              <a:rPr lang="el-GR" altLang="en-US"/>
              <a:pPr/>
              <a:t>148</a:t>
            </a:fld>
            <a:endParaRPr lang="el-GR" altLang="en-US"/>
          </a:p>
        </p:txBody>
      </p:sp>
      <p:sp>
        <p:nvSpPr>
          <p:cNvPr id="406529" name="Rectangle 1">
            <a:extLst>
              <a:ext uri="{FF2B5EF4-FFF2-40B4-BE49-F238E27FC236}">
                <a16:creationId xmlns:a16="http://schemas.microsoft.com/office/drawing/2014/main" id="{203CFEEA-AD5F-4811-B6EE-A97A89CC5C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6530" name="Text Box 2">
            <a:extLst>
              <a:ext uri="{FF2B5EF4-FFF2-40B4-BE49-F238E27FC236}">
                <a16:creationId xmlns:a16="http://schemas.microsoft.com/office/drawing/2014/main" id="{9FB2F874-C092-48C9-8F20-1B2A8526167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49557FAF-A25D-4400-815B-16A55E771A0A}"/>
              </a:ext>
            </a:extLst>
          </p:cNvPr>
          <p:cNvSpPr>
            <a:spLocks noGrp="1" noChangeArrowheads="1"/>
          </p:cNvSpPr>
          <p:nvPr>
            <p:ph type="sldNum"/>
          </p:nvPr>
        </p:nvSpPr>
        <p:spPr>
          <a:ln/>
        </p:spPr>
        <p:txBody>
          <a:bodyPr/>
          <a:lstStyle/>
          <a:p>
            <a:fld id="{97ED1CF5-5C1B-4427-9B1D-551633C9DE14}" type="slidenum">
              <a:rPr lang="el-GR" altLang="en-US"/>
              <a:pPr/>
              <a:t>149</a:t>
            </a:fld>
            <a:endParaRPr lang="el-GR" altLang="en-US"/>
          </a:p>
        </p:txBody>
      </p:sp>
      <p:sp>
        <p:nvSpPr>
          <p:cNvPr id="407553" name="Text Box 1">
            <a:extLst>
              <a:ext uri="{FF2B5EF4-FFF2-40B4-BE49-F238E27FC236}">
                <a16:creationId xmlns:a16="http://schemas.microsoft.com/office/drawing/2014/main" id="{EFC8B231-6DC3-486E-B568-14B8B61E1CE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CB98639-8E44-40DA-80D7-25A63153B79F}" type="slidenum">
              <a:rPr lang="en-US" altLang="en-US" sz="1200"/>
              <a:pPr algn="r">
                <a:buClrTx/>
                <a:buFontTx/>
                <a:buNone/>
              </a:pPr>
              <a:t>149</a:t>
            </a:fld>
            <a:endParaRPr lang="en-US" altLang="en-US" sz="1200"/>
          </a:p>
        </p:txBody>
      </p:sp>
      <p:sp>
        <p:nvSpPr>
          <p:cNvPr id="407554" name="Rectangle 2">
            <a:extLst>
              <a:ext uri="{FF2B5EF4-FFF2-40B4-BE49-F238E27FC236}">
                <a16:creationId xmlns:a16="http://schemas.microsoft.com/office/drawing/2014/main" id="{481FA7FE-1B79-477D-ACC1-0DE4FE98B0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7555" name="Text Box 3">
            <a:extLst>
              <a:ext uri="{FF2B5EF4-FFF2-40B4-BE49-F238E27FC236}">
                <a16:creationId xmlns:a16="http://schemas.microsoft.com/office/drawing/2014/main" id="{351C8B30-A3F9-49FF-B382-63A9A23902A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B871968-74F1-4ED7-A02F-794A1F0E4882}"/>
              </a:ext>
            </a:extLst>
          </p:cNvPr>
          <p:cNvSpPr>
            <a:spLocks noGrp="1" noChangeArrowheads="1"/>
          </p:cNvSpPr>
          <p:nvPr>
            <p:ph type="sldNum"/>
          </p:nvPr>
        </p:nvSpPr>
        <p:spPr>
          <a:ln/>
        </p:spPr>
        <p:txBody>
          <a:bodyPr/>
          <a:lstStyle/>
          <a:p>
            <a:fld id="{2749CBD6-C09D-432B-8ED4-39692D1C01B4}" type="slidenum">
              <a:rPr lang="el-GR" altLang="en-US"/>
              <a:pPr/>
              <a:t>150</a:t>
            </a:fld>
            <a:endParaRPr lang="el-GR" altLang="en-US"/>
          </a:p>
        </p:txBody>
      </p:sp>
      <p:sp>
        <p:nvSpPr>
          <p:cNvPr id="408577" name="Rectangle 1">
            <a:extLst>
              <a:ext uri="{FF2B5EF4-FFF2-40B4-BE49-F238E27FC236}">
                <a16:creationId xmlns:a16="http://schemas.microsoft.com/office/drawing/2014/main" id="{DC7FFB69-0A2A-4274-95A2-1F1DFE22BC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8578" name="Text Box 2">
            <a:extLst>
              <a:ext uri="{FF2B5EF4-FFF2-40B4-BE49-F238E27FC236}">
                <a16:creationId xmlns:a16="http://schemas.microsoft.com/office/drawing/2014/main" id="{7CC927BA-3339-4D9C-8D41-59FC9F20C73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CC377DB-B7E2-48DD-8209-6919148C6D3B}"/>
              </a:ext>
            </a:extLst>
          </p:cNvPr>
          <p:cNvSpPr>
            <a:spLocks noGrp="1" noChangeArrowheads="1"/>
          </p:cNvSpPr>
          <p:nvPr>
            <p:ph type="sldNum"/>
          </p:nvPr>
        </p:nvSpPr>
        <p:spPr>
          <a:ln/>
        </p:spPr>
        <p:txBody>
          <a:bodyPr/>
          <a:lstStyle/>
          <a:p>
            <a:fld id="{06279912-D588-4602-AE1F-58DBC48A8567}" type="slidenum">
              <a:rPr lang="el-GR" altLang="en-US"/>
              <a:pPr/>
              <a:t>151</a:t>
            </a:fld>
            <a:endParaRPr lang="el-GR" altLang="en-US"/>
          </a:p>
        </p:txBody>
      </p:sp>
      <p:sp>
        <p:nvSpPr>
          <p:cNvPr id="409601" name="Rectangle 1">
            <a:extLst>
              <a:ext uri="{FF2B5EF4-FFF2-40B4-BE49-F238E27FC236}">
                <a16:creationId xmlns:a16="http://schemas.microsoft.com/office/drawing/2014/main" id="{9C63DC88-1D41-4F19-8590-A618C1BDD6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02" name="Text Box 2">
            <a:extLst>
              <a:ext uri="{FF2B5EF4-FFF2-40B4-BE49-F238E27FC236}">
                <a16:creationId xmlns:a16="http://schemas.microsoft.com/office/drawing/2014/main" id="{76327989-9458-4EF2-A6C7-0A58F46B573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3A963AE-335A-458A-A080-F9343902BACB}"/>
              </a:ext>
            </a:extLst>
          </p:cNvPr>
          <p:cNvSpPr>
            <a:spLocks noGrp="1" noChangeArrowheads="1"/>
          </p:cNvSpPr>
          <p:nvPr>
            <p:ph type="sldNum"/>
          </p:nvPr>
        </p:nvSpPr>
        <p:spPr>
          <a:ln/>
        </p:spPr>
        <p:txBody>
          <a:bodyPr/>
          <a:lstStyle/>
          <a:p>
            <a:fld id="{47698052-7895-407C-8A85-D9D4C135CFE1}" type="slidenum">
              <a:rPr lang="el-GR" altLang="en-US"/>
              <a:pPr/>
              <a:t>15</a:t>
            </a:fld>
            <a:endParaRPr lang="el-GR" altLang="en-US"/>
          </a:p>
        </p:txBody>
      </p:sp>
      <p:sp>
        <p:nvSpPr>
          <p:cNvPr id="271361" name="Rectangle 1">
            <a:extLst>
              <a:ext uri="{FF2B5EF4-FFF2-40B4-BE49-F238E27FC236}">
                <a16:creationId xmlns:a16="http://schemas.microsoft.com/office/drawing/2014/main" id="{21A5F2DE-5384-4377-8A48-7F2B2D9A7A7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1362" name="Text Box 2">
            <a:extLst>
              <a:ext uri="{FF2B5EF4-FFF2-40B4-BE49-F238E27FC236}">
                <a16:creationId xmlns:a16="http://schemas.microsoft.com/office/drawing/2014/main" id="{7F7863CB-CE44-4D99-953C-E1AF4C1782E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4CB567D0-9C99-4808-853C-F5C3214CB319}"/>
              </a:ext>
            </a:extLst>
          </p:cNvPr>
          <p:cNvSpPr>
            <a:spLocks noGrp="1"/>
          </p:cNvSpPr>
          <p:nvPr>
            <p:ph type="body" idx="1"/>
          </p:nvPr>
        </p:nvSpPr>
        <p:spPr/>
        <p:txBody>
          <a:bodyPr/>
          <a:lstStyle/>
          <a:p>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C91DA31E-D0A9-487F-BBC2-79BC13D08F62}"/>
              </a:ext>
            </a:extLst>
          </p:cNvPr>
          <p:cNvSpPr>
            <a:spLocks noGrp="1" noChangeArrowheads="1"/>
          </p:cNvSpPr>
          <p:nvPr>
            <p:ph type="sldNum"/>
          </p:nvPr>
        </p:nvSpPr>
        <p:spPr>
          <a:ln/>
        </p:spPr>
        <p:txBody>
          <a:bodyPr/>
          <a:lstStyle/>
          <a:p>
            <a:fld id="{AD222CA5-F489-4160-B2EE-53056BA26151}" type="slidenum">
              <a:rPr lang="el-GR" altLang="en-US"/>
              <a:pPr/>
              <a:t>152</a:t>
            </a:fld>
            <a:endParaRPr lang="el-GR" altLang="en-US"/>
          </a:p>
        </p:txBody>
      </p:sp>
      <p:sp>
        <p:nvSpPr>
          <p:cNvPr id="410625" name="Text Box 1">
            <a:extLst>
              <a:ext uri="{FF2B5EF4-FFF2-40B4-BE49-F238E27FC236}">
                <a16:creationId xmlns:a16="http://schemas.microsoft.com/office/drawing/2014/main" id="{58BD7391-0B66-4801-9ACD-310F1BA60F8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E86AA97-3B12-45AA-BF88-B5EE440C5388}" type="slidenum">
              <a:rPr lang="en-US" altLang="en-US" sz="1200"/>
              <a:pPr algn="r">
                <a:buClrTx/>
                <a:buFontTx/>
                <a:buNone/>
              </a:pPr>
              <a:t>152</a:t>
            </a:fld>
            <a:endParaRPr lang="en-US" altLang="en-US" sz="1200"/>
          </a:p>
        </p:txBody>
      </p:sp>
      <p:sp>
        <p:nvSpPr>
          <p:cNvPr id="410626" name="Rectangle 2">
            <a:extLst>
              <a:ext uri="{FF2B5EF4-FFF2-40B4-BE49-F238E27FC236}">
                <a16:creationId xmlns:a16="http://schemas.microsoft.com/office/drawing/2014/main" id="{65051B1B-31CD-44AA-90DE-C1A143C7AA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627" name="Text Box 3">
            <a:extLst>
              <a:ext uri="{FF2B5EF4-FFF2-40B4-BE49-F238E27FC236}">
                <a16:creationId xmlns:a16="http://schemas.microsoft.com/office/drawing/2014/main" id="{574439A8-368B-4E78-9E86-1D6F58A8749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3F2DBE1-F7ED-4A48-A665-BDEA4C9BAFD2}"/>
              </a:ext>
            </a:extLst>
          </p:cNvPr>
          <p:cNvSpPr>
            <a:spLocks noGrp="1" noChangeArrowheads="1"/>
          </p:cNvSpPr>
          <p:nvPr>
            <p:ph type="sldNum"/>
          </p:nvPr>
        </p:nvSpPr>
        <p:spPr>
          <a:ln/>
        </p:spPr>
        <p:txBody>
          <a:bodyPr/>
          <a:lstStyle/>
          <a:p>
            <a:fld id="{5747940A-00F4-4FC8-8381-45B2E482C745}" type="slidenum">
              <a:rPr lang="el-GR" altLang="en-US"/>
              <a:pPr/>
              <a:t>153</a:t>
            </a:fld>
            <a:endParaRPr lang="el-GR" altLang="en-US"/>
          </a:p>
        </p:txBody>
      </p:sp>
      <p:sp>
        <p:nvSpPr>
          <p:cNvPr id="411649" name="Rectangle 1">
            <a:extLst>
              <a:ext uri="{FF2B5EF4-FFF2-40B4-BE49-F238E27FC236}">
                <a16:creationId xmlns:a16="http://schemas.microsoft.com/office/drawing/2014/main" id="{EE07B67D-0563-4CFC-A6A2-5902508C9B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1650" name="Text Box 2">
            <a:extLst>
              <a:ext uri="{FF2B5EF4-FFF2-40B4-BE49-F238E27FC236}">
                <a16:creationId xmlns:a16="http://schemas.microsoft.com/office/drawing/2014/main" id="{2DB1FD70-BA85-4713-B716-2AB9E6EB2F6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6F6AF43-B37A-4F52-8AB6-34E2AF40DCF1}"/>
              </a:ext>
            </a:extLst>
          </p:cNvPr>
          <p:cNvSpPr>
            <a:spLocks noGrp="1" noChangeArrowheads="1"/>
          </p:cNvSpPr>
          <p:nvPr>
            <p:ph type="sldNum"/>
          </p:nvPr>
        </p:nvSpPr>
        <p:spPr>
          <a:ln/>
        </p:spPr>
        <p:txBody>
          <a:bodyPr/>
          <a:lstStyle/>
          <a:p>
            <a:fld id="{E9EB1693-492A-4E79-A3A4-72FB046FBA99}" type="slidenum">
              <a:rPr lang="el-GR" altLang="en-US"/>
              <a:pPr/>
              <a:t>154</a:t>
            </a:fld>
            <a:endParaRPr lang="el-GR" altLang="en-US"/>
          </a:p>
        </p:txBody>
      </p:sp>
      <p:sp>
        <p:nvSpPr>
          <p:cNvPr id="412673" name="Rectangle 1">
            <a:extLst>
              <a:ext uri="{FF2B5EF4-FFF2-40B4-BE49-F238E27FC236}">
                <a16:creationId xmlns:a16="http://schemas.microsoft.com/office/drawing/2014/main" id="{CBB296FA-A28B-48D0-A5EB-E2D961FCECA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2674" name="Text Box 2">
            <a:extLst>
              <a:ext uri="{FF2B5EF4-FFF2-40B4-BE49-F238E27FC236}">
                <a16:creationId xmlns:a16="http://schemas.microsoft.com/office/drawing/2014/main" id="{551F5F0D-02D8-4882-948A-79F46B10813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6C412AF-B44A-4A3D-9C0A-F57905671938}"/>
              </a:ext>
            </a:extLst>
          </p:cNvPr>
          <p:cNvSpPr>
            <a:spLocks noGrp="1" noChangeArrowheads="1"/>
          </p:cNvSpPr>
          <p:nvPr>
            <p:ph type="sldNum"/>
          </p:nvPr>
        </p:nvSpPr>
        <p:spPr>
          <a:ln/>
        </p:spPr>
        <p:txBody>
          <a:bodyPr/>
          <a:lstStyle/>
          <a:p>
            <a:fld id="{3CD3EF34-5A28-40D2-89F6-C8C75E085F37}" type="slidenum">
              <a:rPr lang="el-GR" altLang="en-US"/>
              <a:pPr/>
              <a:t>155</a:t>
            </a:fld>
            <a:endParaRPr lang="el-GR" altLang="en-US"/>
          </a:p>
        </p:txBody>
      </p:sp>
      <p:sp>
        <p:nvSpPr>
          <p:cNvPr id="413697" name="Rectangle 1">
            <a:extLst>
              <a:ext uri="{FF2B5EF4-FFF2-40B4-BE49-F238E27FC236}">
                <a16:creationId xmlns:a16="http://schemas.microsoft.com/office/drawing/2014/main" id="{614B975F-27C3-45CA-8EE4-CC14D680CB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3698" name="Text Box 2">
            <a:extLst>
              <a:ext uri="{FF2B5EF4-FFF2-40B4-BE49-F238E27FC236}">
                <a16:creationId xmlns:a16="http://schemas.microsoft.com/office/drawing/2014/main" id="{1F206AF2-37A4-4E9D-ACE2-F0137B0ACC5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C102CF4-E9DB-4721-BEDE-8E2345779021}"/>
              </a:ext>
            </a:extLst>
          </p:cNvPr>
          <p:cNvSpPr>
            <a:spLocks noGrp="1" noChangeArrowheads="1"/>
          </p:cNvSpPr>
          <p:nvPr>
            <p:ph type="sldNum"/>
          </p:nvPr>
        </p:nvSpPr>
        <p:spPr>
          <a:ln/>
        </p:spPr>
        <p:txBody>
          <a:bodyPr/>
          <a:lstStyle/>
          <a:p>
            <a:fld id="{58C5D6B1-2973-495B-B33F-95BE886A8D0C}" type="slidenum">
              <a:rPr lang="el-GR" altLang="en-US"/>
              <a:pPr/>
              <a:t>156</a:t>
            </a:fld>
            <a:endParaRPr lang="el-GR" altLang="en-US"/>
          </a:p>
        </p:txBody>
      </p:sp>
      <p:sp>
        <p:nvSpPr>
          <p:cNvPr id="414721" name="Rectangle 1">
            <a:extLst>
              <a:ext uri="{FF2B5EF4-FFF2-40B4-BE49-F238E27FC236}">
                <a16:creationId xmlns:a16="http://schemas.microsoft.com/office/drawing/2014/main" id="{CF1CB943-6A74-4509-89A8-24923D727B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4722" name="Text Box 2">
            <a:extLst>
              <a:ext uri="{FF2B5EF4-FFF2-40B4-BE49-F238E27FC236}">
                <a16:creationId xmlns:a16="http://schemas.microsoft.com/office/drawing/2014/main" id="{D43217D3-D047-47BD-A34F-811D59A04E1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62E1098-D63C-4568-9360-2FA68589DE7F}"/>
              </a:ext>
            </a:extLst>
          </p:cNvPr>
          <p:cNvSpPr>
            <a:spLocks noGrp="1" noChangeArrowheads="1"/>
          </p:cNvSpPr>
          <p:nvPr>
            <p:ph type="sldNum"/>
          </p:nvPr>
        </p:nvSpPr>
        <p:spPr>
          <a:ln/>
        </p:spPr>
        <p:txBody>
          <a:bodyPr/>
          <a:lstStyle/>
          <a:p>
            <a:fld id="{E3AD7619-138A-47B5-8B69-FDBD7766840A}" type="slidenum">
              <a:rPr lang="el-GR" altLang="en-US"/>
              <a:pPr/>
              <a:t>157</a:t>
            </a:fld>
            <a:endParaRPr lang="el-GR" altLang="en-US"/>
          </a:p>
        </p:txBody>
      </p:sp>
      <p:sp>
        <p:nvSpPr>
          <p:cNvPr id="415745" name="Rectangle 1">
            <a:extLst>
              <a:ext uri="{FF2B5EF4-FFF2-40B4-BE49-F238E27FC236}">
                <a16:creationId xmlns:a16="http://schemas.microsoft.com/office/drawing/2014/main" id="{6D05865D-505E-417F-B2D4-3DD88475931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5746" name="Text Box 2">
            <a:extLst>
              <a:ext uri="{FF2B5EF4-FFF2-40B4-BE49-F238E27FC236}">
                <a16:creationId xmlns:a16="http://schemas.microsoft.com/office/drawing/2014/main" id="{682AA6F6-F30D-4D16-8FB8-EA08B8833BB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1E86386-D8FE-4883-A166-FB0B1E928147}"/>
              </a:ext>
            </a:extLst>
          </p:cNvPr>
          <p:cNvSpPr>
            <a:spLocks noGrp="1" noChangeArrowheads="1"/>
          </p:cNvSpPr>
          <p:nvPr>
            <p:ph type="sldNum"/>
          </p:nvPr>
        </p:nvSpPr>
        <p:spPr>
          <a:ln/>
        </p:spPr>
        <p:txBody>
          <a:bodyPr/>
          <a:lstStyle/>
          <a:p>
            <a:fld id="{92782360-B959-48E0-A33C-457295DAAA9E}" type="slidenum">
              <a:rPr lang="el-GR" altLang="en-US"/>
              <a:pPr/>
              <a:t>158</a:t>
            </a:fld>
            <a:endParaRPr lang="el-GR" altLang="en-US"/>
          </a:p>
        </p:txBody>
      </p:sp>
      <p:sp>
        <p:nvSpPr>
          <p:cNvPr id="416769" name="Rectangle 1">
            <a:extLst>
              <a:ext uri="{FF2B5EF4-FFF2-40B4-BE49-F238E27FC236}">
                <a16:creationId xmlns:a16="http://schemas.microsoft.com/office/drawing/2014/main" id="{3DD74E93-CDE3-4730-A2DB-C542B2D60A1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6770" name="Text Box 2">
            <a:extLst>
              <a:ext uri="{FF2B5EF4-FFF2-40B4-BE49-F238E27FC236}">
                <a16:creationId xmlns:a16="http://schemas.microsoft.com/office/drawing/2014/main" id="{4423A4F6-7090-4850-89C8-3F1ECC6C381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CE0AEF2-A8FB-43BC-91E8-93C16D36D59A}"/>
              </a:ext>
            </a:extLst>
          </p:cNvPr>
          <p:cNvSpPr>
            <a:spLocks noGrp="1" noChangeArrowheads="1"/>
          </p:cNvSpPr>
          <p:nvPr>
            <p:ph type="sldNum"/>
          </p:nvPr>
        </p:nvSpPr>
        <p:spPr>
          <a:ln/>
        </p:spPr>
        <p:txBody>
          <a:bodyPr/>
          <a:lstStyle/>
          <a:p>
            <a:fld id="{FB3117BA-FB7B-4173-959A-009B4EBD9C79}" type="slidenum">
              <a:rPr lang="el-GR" altLang="en-US"/>
              <a:pPr/>
              <a:t>159</a:t>
            </a:fld>
            <a:endParaRPr lang="el-GR" altLang="en-US"/>
          </a:p>
        </p:txBody>
      </p:sp>
      <p:sp>
        <p:nvSpPr>
          <p:cNvPr id="417793" name="Rectangle 1">
            <a:extLst>
              <a:ext uri="{FF2B5EF4-FFF2-40B4-BE49-F238E27FC236}">
                <a16:creationId xmlns:a16="http://schemas.microsoft.com/office/drawing/2014/main" id="{4C41DB27-7541-479E-B056-A50BAA56403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7794" name="Text Box 2">
            <a:extLst>
              <a:ext uri="{FF2B5EF4-FFF2-40B4-BE49-F238E27FC236}">
                <a16:creationId xmlns:a16="http://schemas.microsoft.com/office/drawing/2014/main" id="{FB16D485-EE12-43E3-B8F4-FAB941A5430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b="1"/>
              <a:t>The Influenza A virus is an orthomyxovirus, and its receptor binding complex is comprised of two primary structural proteins, Hemagglutinin (HA) and Neuraminidase (NA). It has been determined that Hemagglutinin is the primary protein responsible for binding to receptor sites on the cell membrane, allowing the virion to enter the cell (Subbarao 2000). Hemagglutinin is species specific binding protein that binds only to matched sialic acid receptors in host cells (Subbarao 2000). The molecule under study here is the HA protein extracted from the H1-human influenza strain.</a:t>
            </a:r>
            <a:r>
              <a:rPr lang="en-US" altLang="en-US" sz="1200"/>
              <a:t> </a:t>
            </a:r>
          </a:p>
          <a:p>
            <a:pPr>
              <a:spcBef>
                <a:spcPts val="450"/>
              </a:spcBef>
              <a:buClrTx/>
              <a:buFontTx/>
              <a:buNone/>
            </a:pPr>
            <a:endParaRPr lang="en-US" altLang="en-US" sz="1200"/>
          </a:p>
        </p:txBody>
      </p:sp>
      <p:sp>
        <p:nvSpPr>
          <p:cNvPr id="417795" name="Text Box 3">
            <a:extLst>
              <a:ext uri="{FF2B5EF4-FFF2-40B4-BE49-F238E27FC236}">
                <a16:creationId xmlns:a16="http://schemas.microsoft.com/office/drawing/2014/main" id="{89AE14C2-28CC-415E-9EC2-B7BAEB5CAA8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2CA5A9B5-C356-4EBF-B0CC-973762A953E5}" type="slidenum">
              <a:rPr lang="el-GR" altLang="en-US" sz="1200"/>
              <a:pPr algn="r">
                <a:buClrTx/>
                <a:buFontTx/>
                <a:buNone/>
              </a:pPr>
              <a:t>159</a:t>
            </a:fld>
            <a:endParaRPr lang="el-GR" altLang="en-US" sz="120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E359A2C-B8A1-4D48-AFAD-B627A0228F6C}"/>
              </a:ext>
            </a:extLst>
          </p:cNvPr>
          <p:cNvSpPr>
            <a:spLocks noGrp="1" noChangeArrowheads="1"/>
          </p:cNvSpPr>
          <p:nvPr>
            <p:ph type="sldNum"/>
          </p:nvPr>
        </p:nvSpPr>
        <p:spPr>
          <a:ln/>
        </p:spPr>
        <p:txBody>
          <a:bodyPr/>
          <a:lstStyle/>
          <a:p>
            <a:fld id="{9C719659-F45F-460D-B0F9-84B521360C76}" type="slidenum">
              <a:rPr lang="el-GR" altLang="en-US"/>
              <a:pPr/>
              <a:t>160</a:t>
            </a:fld>
            <a:endParaRPr lang="el-GR" altLang="en-US"/>
          </a:p>
        </p:txBody>
      </p:sp>
      <p:sp>
        <p:nvSpPr>
          <p:cNvPr id="418817" name="Rectangle 1">
            <a:extLst>
              <a:ext uri="{FF2B5EF4-FFF2-40B4-BE49-F238E27FC236}">
                <a16:creationId xmlns:a16="http://schemas.microsoft.com/office/drawing/2014/main" id="{A0E48733-2265-40B0-AFBE-1F488D4F63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8818" name="Text Box 2">
            <a:extLst>
              <a:ext uri="{FF2B5EF4-FFF2-40B4-BE49-F238E27FC236}">
                <a16:creationId xmlns:a16="http://schemas.microsoft.com/office/drawing/2014/main" id="{2F3233AA-CC15-45BE-9950-A3A6982E36B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413"/>
              </a:spcBef>
              <a:buClrTx/>
              <a:buFontTx/>
              <a:buNone/>
            </a:pPr>
            <a:r>
              <a:rPr lang="en-US" altLang="en-US" sz="1100"/>
              <a:t>Changes in pH can drastically alter protein structure and function </a:t>
            </a:r>
            <a:br>
              <a:rPr lang="en-US" altLang="en-US" sz="1100"/>
            </a:br>
            <a:r>
              <a:rPr lang="en-US" altLang="en-US" sz="1100"/>
              <a:t>As the surfaces of soluble proteins are chiefly composed of polar side chains, many of which are ionizable, both the net charge on a protein and the distribution of charge over the surface can vary considerably with pH. If ligand binding depends on electrostatic interactions (see </a:t>
            </a:r>
            <a:r>
              <a:rPr lang="en-US" altLang="en-US" sz="1100">
                <a:solidFill>
                  <a:srgbClr val="CCCCFF"/>
                </a:solidFill>
                <a:hlinkClick r:id="rId3"/>
              </a:rPr>
              <a:t>Figure 2-23</a:t>
            </a:r>
            <a:r>
              <a:rPr lang="en-US" altLang="en-US" sz="1100"/>
              <a:t>), changes in the external pH (or ion concentration) can greatly influence binding strength by directly altering the ionization states of groups that interact with the ligand or of groups on the ligand itself. Modulation of the surface-charge distribution of a protein by pH changes can also affect biochemical function indirectly, by long-range interactions that change the extent of ionization of essential functional groups in an active site or binding site elsewhere. For example, endosomal proteases, which degrade internalized proteins, are only catalytically active at acidic pH, when the charged groups in their active sites are in the proper ionization states. Endosomal proteases are implicated in the degradation of internalized regulatory peptides involved in the control of metabolic pathways and in the processing of intracellular antigens for immune responses. Processing occurs in endocytic vesicles whose acidic internal environment is regulated by the presence of an ATP-dependent proton pump in the endosomal membrane. The acidic environment (pH ~ 5) modulates protease activity, protein unfolding and receptor–ligand interactions. For example, levels of the hormone insulin in the blood are partly determined by its uptake and degradation in the liver. The endosomal compartment of liver cells contains an acidic endopeptidase, cathepsin D, which hydrolyzes the internalized insulin to an inactive product. Cathepsin D is active only at low pH because its active site contains two aspartic acid residues, one of which must be protonated for catalysis to occur.</a:t>
            </a:r>
          </a:p>
          <a:p>
            <a:pPr>
              <a:lnSpc>
                <a:spcPct val="80000"/>
              </a:lnSpc>
              <a:spcBef>
                <a:spcPts val="413"/>
              </a:spcBef>
              <a:buClrTx/>
              <a:buFontTx/>
              <a:buNone/>
            </a:pPr>
            <a:br>
              <a:rPr lang="en-US" altLang="en-US" sz="1100"/>
            </a:br>
            <a:br>
              <a:rPr lang="en-US" altLang="en-US" sz="1100">
                <a:solidFill>
                  <a:srgbClr val="CCCCFF"/>
                </a:solidFill>
                <a:hlinkClick r:id="rId4"/>
              </a:rPr>
            </a:br>
            <a:r>
              <a:rPr lang="en-US" altLang="en-US" sz="1100" b="1">
                <a:solidFill>
                  <a:srgbClr val="CCCCFF"/>
                </a:solidFill>
                <a:hlinkClick r:id="rId4"/>
              </a:rPr>
              <a:t>Figure U3-1.1</a:t>
            </a:r>
            <a:br>
              <a:rPr lang="en-US" altLang="en-US" sz="1100" b="1">
                <a:solidFill>
                  <a:srgbClr val="0000FF"/>
                </a:solidFill>
              </a:rPr>
            </a:br>
            <a:r>
              <a:rPr lang="en-US" altLang="en-US" sz="1100" b="1"/>
              <a:t>Cathepsin D conformational switching</a:t>
            </a:r>
            <a:br>
              <a:rPr lang="en-US" altLang="en-US" sz="1100" b="1"/>
            </a:br>
            <a:r>
              <a:rPr lang="en-US" altLang="en-US" sz="1100"/>
              <a:t>  </a:t>
            </a:r>
            <a:br>
              <a:rPr lang="en-US" altLang="en-US" sz="1100">
                <a:solidFill>
                  <a:srgbClr val="CCCCFF"/>
                </a:solidFill>
                <a:hlinkClick r:id="rId5"/>
              </a:rPr>
            </a:br>
            <a:r>
              <a:rPr lang="en-US" altLang="en-US" sz="1100" b="1">
                <a:solidFill>
                  <a:srgbClr val="CCCCFF"/>
                </a:solidFill>
                <a:hlinkClick r:id="rId5"/>
              </a:rPr>
              <a:t>Figure U3-1.2</a:t>
            </a:r>
            <a:br>
              <a:rPr lang="en-US" altLang="en-US" sz="1100" b="1">
                <a:solidFill>
                  <a:srgbClr val="0000FF"/>
                </a:solidFill>
              </a:rPr>
            </a:br>
            <a:r>
              <a:rPr lang="en-US" altLang="en-US" sz="1100" b="1"/>
              <a:t>Schematic representation of the mechanism by which diphtheria toxin kills a cell</a:t>
            </a:r>
            <a:br>
              <a:rPr lang="en-US" altLang="en-US" sz="1100" b="1"/>
            </a:br>
            <a:r>
              <a:rPr lang="en-US" altLang="en-US" sz="1100"/>
              <a:t>    </a:t>
            </a:r>
            <a:br>
              <a:rPr lang="en-US" altLang="en-US" sz="1100"/>
            </a:br>
            <a:r>
              <a:rPr lang="en-US" altLang="en-US" sz="1100"/>
              <a:t>As the surfaces of soluble proteins are chiefly composed of polar side chains, many of which are ionizable, both the net charge on a protein and the distribution of charge over the surface can vary considerably with pH. If ligand binding depends on electrostatic interactions (see </a:t>
            </a:r>
            <a:r>
              <a:rPr lang="en-US" altLang="en-US" sz="1100">
                <a:solidFill>
                  <a:srgbClr val="CCCCFF"/>
                </a:solidFill>
                <a:hlinkClick r:id="rId3"/>
              </a:rPr>
              <a:t>Figure 2-23</a:t>
            </a:r>
            <a:r>
              <a:rPr lang="en-US" altLang="en-US" sz="1100"/>
              <a:t>), changes in the external pH (or ion concentration) can greatly influence binding strength by directly altering the ionization states of groups that interact with the ligand or of groups on the ligand itself. Modulation of the surface-charge distribution of a protein by pH changes can also affect biochemical function indirectly, by long-range interactions that change the extent of ionization of essential functional groups in an active site or binding site elsewhere. For example, endosomal proteases, which degrade internalized proteins, are only catalytically active at acidic pH, when the charged groups in their active sites are in the proper ionization states. Endosomal proteases are implicated in the degradation of internalized regulatory peptides involved in the control of metabolic pathways and in the processing of intracellular antigens for immune responses. Processing occurs in endocytic vesicles whose acidic internal environment is regulated by the presence of an ATP-dependent proton pump in the endosomal membrane. The acidic environment (pH ~ 5) modulates protease activity, protein unfolding and receptor–ligand interactions. For example, levels of the hormone insulin in the blood are partly determined by its uptake and degradation in the liver. The endosomal compartment of liver cells contains an acidic endopeptidase, cathepsin D, which hydrolyzes the internalized insulin to an inactive product. Cathepsin D is active only at low pH because its active site contains two aspartic acid residues, one of which must be protonated for catalysis to occur.</a:t>
            </a:r>
          </a:p>
          <a:p>
            <a:pPr>
              <a:lnSpc>
                <a:spcPct val="80000"/>
              </a:lnSpc>
              <a:spcBef>
                <a:spcPts val="413"/>
              </a:spcBef>
              <a:buClrTx/>
              <a:buFontTx/>
              <a:buNone/>
            </a:pPr>
            <a:endParaRPr lang="en-US" altLang="en-US" sz="1100"/>
          </a:p>
        </p:txBody>
      </p:sp>
      <p:sp>
        <p:nvSpPr>
          <p:cNvPr id="418819" name="Text Box 3">
            <a:extLst>
              <a:ext uri="{FF2B5EF4-FFF2-40B4-BE49-F238E27FC236}">
                <a16:creationId xmlns:a16="http://schemas.microsoft.com/office/drawing/2014/main" id="{F819AB45-AB81-4785-A496-C426E6B1734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7D1FD3F3-D3A2-47AC-9E22-BC271120FB1C}" type="slidenum">
              <a:rPr lang="el-GR" altLang="en-US" sz="1200"/>
              <a:pPr algn="r">
                <a:buClrTx/>
                <a:buFontTx/>
                <a:buNone/>
              </a:pPr>
              <a:t>160</a:t>
            </a:fld>
            <a:endParaRPr lang="el-GR" altLang="en-US" sz="120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BA3BC126-2498-47BF-A48F-48E79E4B0418}"/>
              </a:ext>
            </a:extLst>
          </p:cNvPr>
          <p:cNvSpPr>
            <a:spLocks noGrp="1" noChangeArrowheads="1"/>
          </p:cNvSpPr>
          <p:nvPr>
            <p:ph type="sldNum"/>
          </p:nvPr>
        </p:nvSpPr>
        <p:spPr>
          <a:ln/>
        </p:spPr>
        <p:txBody>
          <a:bodyPr/>
          <a:lstStyle/>
          <a:p>
            <a:fld id="{D3D848E7-5181-4E95-A34E-A0D73D4EC083}" type="slidenum">
              <a:rPr lang="el-GR" altLang="en-US"/>
              <a:pPr/>
              <a:t>161</a:t>
            </a:fld>
            <a:endParaRPr lang="el-GR" altLang="en-US"/>
          </a:p>
        </p:txBody>
      </p:sp>
      <p:sp>
        <p:nvSpPr>
          <p:cNvPr id="419841" name="Rectangle 1">
            <a:extLst>
              <a:ext uri="{FF2B5EF4-FFF2-40B4-BE49-F238E27FC236}">
                <a16:creationId xmlns:a16="http://schemas.microsoft.com/office/drawing/2014/main" id="{D6C3E86B-C027-4DA1-AC11-A287061E770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42" name="Text Box 2">
            <a:extLst>
              <a:ext uri="{FF2B5EF4-FFF2-40B4-BE49-F238E27FC236}">
                <a16:creationId xmlns:a16="http://schemas.microsoft.com/office/drawing/2014/main" id="{87FCF68D-9BE2-4232-96DF-37CCC82E9E7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843" name="Text Box 3">
            <a:extLst>
              <a:ext uri="{FF2B5EF4-FFF2-40B4-BE49-F238E27FC236}">
                <a16:creationId xmlns:a16="http://schemas.microsoft.com/office/drawing/2014/main" id="{D071222A-80B8-4DFD-BAA3-BA60657FAC4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706F7F2-24FE-445D-AB0D-0DFC1E62CFC3}" type="slidenum">
              <a:rPr lang="el-GR" altLang="en-US" sz="1200"/>
              <a:pPr algn="r">
                <a:buClrTx/>
                <a:buFontTx/>
                <a:buNone/>
              </a:pPr>
              <a:t>161</a:t>
            </a:fld>
            <a:endParaRPr lang="el-GR"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CA24685-5501-4171-BE57-AFC552DE9173}"/>
              </a:ext>
            </a:extLst>
          </p:cNvPr>
          <p:cNvSpPr>
            <a:spLocks noGrp="1" noChangeArrowheads="1"/>
          </p:cNvSpPr>
          <p:nvPr>
            <p:ph type="sldNum"/>
          </p:nvPr>
        </p:nvSpPr>
        <p:spPr>
          <a:ln/>
        </p:spPr>
        <p:txBody>
          <a:bodyPr/>
          <a:lstStyle/>
          <a:p>
            <a:fld id="{2B844663-317F-4766-A219-6935B5BA1801}" type="slidenum">
              <a:rPr lang="el-GR" altLang="en-US"/>
              <a:pPr/>
              <a:t>16</a:t>
            </a:fld>
            <a:endParaRPr lang="el-GR" altLang="en-US"/>
          </a:p>
        </p:txBody>
      </p:sp>
      <p:sp>
        <p:nvSpPr>
          <p:cNvPr id="272385" name="Rectangle 1">
            <a:extLst>
              <a:ext uri="{FF2B5EF4-FFF2-40B4-BE49-F238E27FC236}">
                <a16:creationId xmlns:a16="http://schemas.microsoft.com/office/drawing/2014/main" id="{0BBFFAA1-0E12-4E63-BE3F-84A259AA796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2386" name="Text Box 2">
            <a:extLst>
              <a:ext uri="{FF2B5EF4-FFF2-40B4-BE49-F238E27FC236}">
                <a16:creationId xmlns:a16="http://schemas.microsoft.com/office/drawing/2014/main" id="{DBC0544A-4C71-42CD-9154-DC9D1ADBE26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2387" name="Text Box 3">
            <a:extLst>
              <a:ext uri="{FF2B5EF4-FFF2-40B4-BE49-F238E27FC236}">
                <a16:creationId xmlns:a16="http://schemas.microsoft.com/office/drawing/2014/main" id="{FB32B343-904B-43FE-A247-CB73415C255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7AA8B719-20DC-43EC-B03F-02AAE09C78A9}" type="slidenum">
              <a:rPr lang="el-GR" altLang="en-US" sz="1200"/>
              <a:pPr algn="r">
                <a:buClrTx/>
                <a:buFontTx/>
                <a:buNone/>
              </a:pPr>
              <a:t>16</a:t>
            </a:fld>
            <a:endParaRPr lang="el-GR" altLang="en-US" sz="120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5ABD091-99D2-4E81-83DE-CD0843FB1808}"/>
              </a:ext>
            </a:extLst>
          </p:cNvPr>
          <p:cNvSpPr>
            <a:spLocks noGrp="1" noChangeArrowheads="1"/>
          </p:cNvSpPr>
          <p:nvPr>
            <p:ph type="sldNum"/>
          </p:nvPr>
        </p:nvSpPr>
        <p:spPr>
          <a:ln/>
        </p:spPr>
        <p:txBody>
          <a:bodyPr/>
          <a:lstStyle/>
          <a:p>
            <a:fld id="{E10C9538-D24E-47FB-9015-75F902484DD1}" type="slidenum">
              <a:rPr lang="el-GR" altLang="en-US"/>
              <a:pPr/>
              <a:t>162</a:t>
            </a:fld>
            <a:endParaRPr lang="el-GR" altLang="en-US"/>
          </a:p>
        </p:txBody>
      </p:sp>
      <p:sp>
        <p:nvSpPr>
          <p:cNvPr id="420865" name="Rectangle 1">
            <a:extLst>
              <a:ext uri="{FF2B5EF4-FFF2-40B4-BE49-F238E27FC236}">
                <a16:creationId xmlns:a16="http://schemas.microsoft.com/office/drawing/2014/main" id="{E719FF35-B348-422B-92FD-EAFD865526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0866" name="Text Box 2">
            <a:extLst>
              <a:ext uri="{FF2B5EF4-FFF2-40B4-BE49-F238E27FC236}">
                <a16:creationId xmlns:a16="http://schemas.microsoft.com/office/drawing/2014/main" id="{F0ECEE77-B084-4CB2-8A58-4EE193CBD47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309F28B-AF3D-4719-BC73-06B10B7D34B0}"/>
              </a:ext>
            </a:extLst>
          </p:cNvPr>
          <p:cNvSpPr>
            <a:spLocks noGrp="1" noChangeArrowheads="1"/>
          </p:cNvSpPr>
          <p:nvPr>
            <p:ph type="sldNum"/>
          </p:nvPr>
        </p:nvSpPr>
        <p:spPr>
          <a:ln/>
        </p:spPr>
        <p:txBody>
          <a:bodyPr/>
          <a:lstStyle/>
          <a:p>
            <a:fld id="{EB719BA4-EC05-430A-8172-C4361264C04B}" type="slidenum">
              <a:rPr lang="el-GR" altLang="en-US"/>
              <a:pPr/>
              <a:t>163</a:t>
            </a:fld>
            <a:endParaRPr lang="el-GR" altLang="en-US"/>
          </a:p>
        </p:txBody>
      </p:sp>
      <p:sp>
        <p:nvSpPr>
          <p:cNvPr id="421889" name="Rectangle 1">
            <a:extLst>
              <a:ext uri="{FF2B5EF4-FFF2-40B4-BE49-F238E27FC236}">
                <a16:creationId xmlns:a16="http://schemas.microsoft.com/office/drawing/2014/main" id="{A968C083-B7C0-4524-A722-76002C51748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1890" name="Text Box 2">
            <a:extLst>
              <a:ext uri="{FF2B5EF4-FFF2-40B4-BE49-F238E27FC236}">
                <a16:creationId xmlns:a16="http://schemas.microsoft.com/office/drawing/2014/main" id="{E83EAADF-4070-4E3C-B139-D22D4C868AC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A1A8751-6988-40EC-AE06-B1365BBAF8C2}"/>
              </a:ext>
            </a:extLst>
          </p:cNvPr>
          <p:cNvSpPr>
            <a:spLocks noGrp="1" noChangeArrowheads="1"/>
          </p:cNvSpPr>
          <p:nvPr>
            <p:ph type="sldNum"/>
          </p:nvPr>
        </p:nvSpPr>
        <p:spPr>
          <a:ln/>
        </p:spPr>
        <p:txBody>
          <a:bodyPr/>
          <a:lstStyle/>
          <a:p>
            <a:fld id="{9E091729-F63D-49A5-B003-5FDA5584FC96}" type="slidenum">
              <a:rPr lang="el-GR" altLang="en-US"/>
              <a:pPr/>
              <a:t>164</a:t>
            </a:fld>
            <a:endParaRPr lang="el-GR" altLang="en-US"/>
          </a:p>
        </p:txBody>
      </p:sp>
      <p:sp>
        <p:nvSpPr>
          <p:cNvPr id="422913" name="Rectangle 1">
            <a:extLst>
              <a:ext uri="{FF2B5EF4-FFF2-40B4-BE49-F238E27FC236}">
                <a16:creationId xmlns:a16="http://schemas.microsoft.com/office/drawing/2014/main" id="{05C2E8FB-95F9-444A-B34A-B3756DBA9BD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2914" name="Text Box 2">
            <a:extLst>
              <a:ext uri="{FF2B5EF4-FFF2-40B4-BE49-F238E27FC236}">
                <a16:creationId xmlns:a16="http://schemas.microsoft.com/office/drawing/2014/main" id="{76C6A13E-8AE2-42E5-B59C-BBD2F340612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B772CDF-5CF4-43FF-8033-5555532DDCAB}"/>
              </a:ext>
            </a:extLst>
          </p:cNvPr>
          <p:cNvSpPr>
            <a:spLocks noGrp="1" noChangeArrowheads="1"/>
          </p:cNvSpPr>
          <p:nvPr>
            <p:ph type="sldNum"/>
          </p:nvPr>
        </p:nvSpPr>
        <p:spPr>
          <a:ln/>
        </p:spPr>
        <p:txBody>
          <a:bodyPr/>
          <a:lstStyle/>
          <a:p>
            <a:fld id="{E5CDFA44-ED1D-48E3-A58B-3F3E123D6BBB}" type="slidenum">
              <a:rPr lang="el-GR" altLang="en-US"/>
              <a:pPr/>
              <a:t>165</a:t>
            </a:fld>
            <a:endParaRPr lang="el-GR" altLang="en-US"/>
          </a:p>
        </p:txBody>
      </p:sp>
      <p:sp>
        <p:nvSpPr>
          <p:cNvPr id="423937" name="Rectangle 1">
            <a:extLst>
              <a:ext uri="{FF2B5EF4-FFF2-40B4-BE49-F238E27FC236}">
                <a16:creationId xmlns:a16="http://schemas.microsoft.com/office/drawing/2014/main" id="{40417716-5673-43B8-9565-281B97D279E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3938" name="Text Box 2">
            <a:extLst>
              <a:ext uri="{FF2B5EF4-FFF2-40B4-BE49-F238E27FC236}">
                <a16:creationId xmlns:a16="http://schemas.microsoft.com/office/drawing/2014/main" id="{91026909-A4DD-4584-AC93-E4650146E8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AF65946-9DE2-48B2-983A-BE669F2F6CBB}"/>
              </a:ext>
            </a:extLst>
          </p:cNvPr>
          <p:cNvSpPr>
            <a:spLocks noGrp="1" noChangeArrowheads="1"/>
          </p:cNvSpPr>
          <p:nvPr>
            <p:ph type="sldNum"/>
          </p:nvPr>
        </p:nvSpPr>
        <p:spPr>
          <a:ln/>
        </p:spPr>
        <p:txBody>
          <a:bodyPr/>
          <a:lstStyle/>
          <a:p>
            <a:fld id="{91173F58-7BB2-40D1-BEC7-8D2989E073C5}" type="slidenum">
              <a:rPr lang="el-GR" altLang="en-US"/>
              <a:pPr/>
              <a:t>166</a:t>
            </a:fld>
            <a:endParaRPr lang="el-GR" altLang="en-US"/>
          </a:p>
        </p:txBody>
      </p:sp>
      <p:sp>
        <p:nvSpPr>
          <p:cNvPr id="424961" name="Rectangle 1">
            <a:extLst>
              <a:ext uri="{FF2B5EF4-FFF2-40B4-BE49-F238E27FC236}">
                <a16:creationId xmlns:a16="http://schemas.microsoft.com/office/drawing/2014/main" id="{3B66A603-C43C-4D43-A929-5D3FF41844A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4962" name="Text Box 2">
            <a:extLst>
              <a:ext uri="{FF2B5EF4-FFF2-40B4-BE49-F238E27FC236}">
                <a16:creationId xmlns:a16="http://schemas.microsoft.com/office/drawing/2014/main" id="{3B6F157B-90E1-4784-9AF9-939BB6BF498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D6355F0-3E46-41BA-AFB8-5FCB7F4D2FFF}"/>
              </a:ext>
            </a:extLst>
          </p:cNvPr>
          <p:cNvSpPr>
            <a:spLocks noGrp="1" noChangeArrowheads="1"/>
          </p:cNvSpPr>
          <p:nvPr>
            <p:ph type="sldNum"/>
          </p:nvPr>
        </p:nvSpPr>
        <p:spPr>
          <a:ln/>
        </p:spPr>
        <p:txBody>
          <a:bodyPr/>
          <a:lstStyle/>
          <a:p>
            <a:fld id="{E9A36105-2359-474D-B155-D63B158FA64D}" type="slidenum">
              <a:rPr lang="el-GR" altLang="en-US"/>
              <a:pPr/>
              <a:t>167</a:t>
            </a:fld>
            <a:endParaRPr lang="el-GR" altLang="en-US"/>
          </a:p>
        </p:txBody>
      </p:sp>
      <p:sp>
        <p:nvSpPr>
          <p:cNvPr id="425985" name="Rectangle 1">
            <a:extLst>
              <a:ext uri="{FF2B5EF4-FFF2-40B4-BE49-F238E27FC236}">
                <a16:creationId xmlns:a16="http://schemas.microsoft.com/office/drawing/2014/main" id="{0BBA4DCD-7BC6-4ED2-88BA-936A2439FDC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5986" name="Text Box 2">
            <a:extLst>
              <a:ext uri="{FF2B5EF4-FFF2-40B4-BE49-F238E27FC236}">
                <a16:creationId xmlns:a16="http://schemas.microsoft.com/office/drawing/2014/main" id="{AC55BAF1-DA4F-4E05-A437-9C845DEA532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A733424-24C9-42E4-B8DB-30A484FDBB6C}"/>
              </a:ext>
            </a:extLst>
          </p:cNvPr>
          <p:cNvSpPr>
            <a:spLocks noGrp="1" noChangeArrowheads="1"/>
          </p:cNvSpPr>
          <p:nvPr>
            <p:ph type="sldNum"/>
          </p:nvPr>
        </p:nvSpPr>
        <p:spPr>
          <a:ln/>
        </p:spPr>
        <p:txBody>
          <a:bodyPr/>
          <a:lstStyle/>
          <a:p>
            <a:fld id="{03843A76-77CE-48BC-9F39-9815052096B2}" type="slidenum">
              <a:rPr lang="el-GR" altLang="en-US"/>
              <a:pPr/>
              <a:t>168</a:t>
            </a:fld>
            <a:endParaRPr lang="el-GR" altLang="en-US"/>
          </a:p>
        </p:txBody>
      </p:sp>
      <p:sp>
        <p:nvSpPr>
          <p:cNvPr id="427009" name="Rectangle 1">
            <a:extLst>
              <a:ext uri="{FF2B5EF4-FFF2-40B4-BE49-F238E27FC236}">
                <a16:creationId xmlns:a16="http://schemas.microsoft.com/office/drawing/2014/main" id="{EB338EF9-08B2-4757-B694-5A086BAFF69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7010" name="Text Box 2">
            <a:extLst>
              <a:ext uri="{FF2B5EF4-FFF2-40B4-BE49-F238E27FC236}">
                <a16:creationId xmlns:a16="http://schemas.microsoft.com/office/drawing/2014/main" id="{B94B4216-36EE-4962-B207-A24329EEF66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470AC382-721D-4CF0-8344-63D785648557}"/>
              </a:ext>
            </a:extLst>
          </p:cNvPr>
          <p:cNvSpPr>
            <a:spLocks noGrp="1" noChangeArrowheads="1"/>
          </p:cNvSpPr>
          <p:nvPr>
            <p:ph type="sldNum"/>
          </p:nvPr>
        </p:nvSpPr>
        <p:spPr>
          <a:ln/>
        </p:spPr>
        <p:txBody>
          <a:bodyPr/>
          <a:lstStyle/>
          <a:p>
            <a:fld id="{1696F628-4758-4AFB-A3DE-C7ABF799CF5C}" type="slidenum">
              <a:rPr lang="el-GR" altLang="en-US"/>
              <a:pPr/>
              <a:t>169</a:t>
            </a:fld>
            <a:endParaRPr lang="el-GR" altLang="en-US"/>
          </a:p>
        </p:txBody>
      </p:sp>
      <p:sp>
        <p:nvSpPr>
          <p:cNvPr id="428033" name="Rectangle 1">
            <a:extLst>
              <a:ext uri="{FF2B5EF4-FFF2-40B4-BE49-F238E27FC236}">
                <a16:creationId xmlns:a16="http://schemas.microsoft.com/office/drawing/2014/main" id="{AD0A7C85-249B-4CCC-ACA3-B5BFBEB7031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8034" name="Text Box 2">
            <a:extLst>
              <a:ext uri="{FF2B5EF4-FFF2-40B4-BE49-F238E27FC236}">
                <a16:creationId xmlns:a16="http://schemas.microsoft.com/office/drawing/2014/main" id="{EF901CDD-BFC7-4010-BD99-8FE3D402897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28035" name="Text Box 3">
            <a:extLst>
              <a:ext uri="{FF2B5EF4-FFF2-40B4-BE49-F238E27FC236}">
                <a16:creationId xmlns:a16="http://schemas.microsoft.com/office/drawing/2014/main" id="{3CCB84E5-8573-4FC1-8103-3C6F13F55F6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229B5A58-CD47-4564-B777-FFA1141B977D}" type="slidenum">
              <a:rPr lang="el-GR" altLang="en-US" sz="1200"/>
              <a:pPr algn="r">
                <a:buClrTx/>
                <a:buFontTx/>
                <a:buNone/>
              </a:pPr>
              <a:t>169</a:t>
            </a:fld>
            <a:endParaRPr lang="el-GR" altLang="en-US" sz="120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5278932-A6C1-408B-88EE-92A2A671C60F}"/>
              </a:ext>
            </a:extLst>
          </p:cNvPr>
          <p:cNvSpPr>
            <a:spLocks noGrp="1" noChangeArrowheads="1"/>
          </p:cNvSpPr>
          <p:nvPr>
            <p:ph type="sldNum"/>
          </p:nvPr>
        </p:nvSpPr>
        <p:spPr>
          <a:ln/>
        </p:spPr>
        <p:txBody>
          <a:bodyPr/>
          <a:lstStyle/>
          <a:p>
            <a:fld id="{0EA4F03C-5C08-41EE-8203-48C2BE45DEA3}" type="slidenum">
              <a:rPr lang="el-GR" altLang="en-US"/>
              <a:pPr/>
              <a:t>170</a:t>
            </a:fld>
            <a:endParaRPr lang="el-GR" altLang="en-US"/>
          </a:p>
        </p:txBody>
      </p:sp>
      <p:sp>
        <p:nvSpPr>
          <p:cNvPr id="429057" name="Rectangle 1">
            <a:extLst>
              <a:ext uri="{FF2B5EF4-FFF2-40B4-BE49-F238E27FC236}">
                <a16:creationId xmlns:a16="http://schemas.microsoft.com/office/drawing/2014/main" id="{82926C2C-D616-49FC-8D33-655053002D4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9058" name="Text Box 2">
            <a:extLst>
              <a:ext uri="{FF2B5EF4-FFF2-40B4-BE49-F238E27FC236}">
                <a16:creationId xmlns:a16="http://schemas.microsoft.com/office/drawing/2014/main" id="{AD9EFEA8-D286-4A46-9F18-0C45795E30D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1253CAA-E039-4DC0-98C3-2AADDF1279B4}"/>
              </a:ext>
            </a:extLst>
          </p:cNvPr>
          <p:cNvSpPr>
            <a:spLocks noGrp="1" noChangeArrowheads="1"/>
          </p:cNvSpPr>
          <p:nvPr>
            <p:ph type="sldNum"/>
          </p:nvPr>
        </p:nvSpPr>
        <p:spPr>
          <a:ln/>
        </p:spPr>
        <p:txBody>
          <a:bodyPr/>
          <a:lstStyle/>
          <a:p>
            <a:fld id="{516B62AE-9506-497E-AFA8-FE0DF316EE03}" type="slidenum">
              <a:rPr lang="el-GR" altLang="en-US"/>
              <a:pPr/>
              <a:t>171</a:t>
            </a:fld>
            <a:endParaRPr lang="el-GR" altLang="en-US"/>
          </a:p>
        </p:txBody>
      </p:sp>
      <p:sp>
        <p:nvSpPr>
          <p:cNvPr id="430081" name="Rectangle 1">
            <a:extLst>
              <a:ext uri="{FF2B5EF4-FFF2-40B4-BE49-F238E27FC236}">
                <a16:creationId xmlns:a16="http://schemas.microsoft.com/office/drawing/2014/main" id="{53E146C8-D9A3-4F1D-9F88-976DAF2F233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082" name="Text Box 2">
            <a:extLst>
              <a:ext uri="{FF2B5EF4-FFF2-40B4-BE49-F238E27FC236}">
                <a16:creationId xmlns:a16="http://schemas.microsoft.com/office/drawing/2014/main" id="{D8C6F4BE-B956-484F-9504-DEE875B8784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413"/>
              </a:spcBef>
              <a:buClrTx/>
              <a:buFontTx/>
              <a:buNone/>
            </a:pPr>
            <a:r>
              <a:rPr lang="en-US" altLang="en-US" sz="1100"/>
              <a:t>Missing from the list of pK</a:t>
            </a:r>
            <a:r>
              <a:rPr lang="en-US" altLang="en-US" sz="1100" baseline="-25000"/>
              <a:t>a </a:t>
            </a:r>
            <a:r>
              <a:rPr lang="en-US" altLang="en-US" sz="1100"/>
              <a:t>values in </a:t>
            </a:r>
            <a:r>
              <a:rPr lang="en-US" altLang="en-US" sz="1100">
                <a:solidFill>
                  <a:srgbClr val="CCCCFF"/>
                </a:solidFill>
                <a:hlinkClick r:id="rId3"/>
              </a:rPr>
              <a:t>Figure 2-35</a:t>
            </a:r>
            <a:r>
              <a:rPr lang="en-US" altLang="en-US" sz="1100"/>
              <a:t> is the weakest acid of importance in biology, the aliphatic carbon group, -C-H. Carbon has only a vanishingly small tendency to give up a proton in aqueous solution; the pK</a:t>
            </a:r>
            <a:r>
              <a:rPr lang="en-US" altLang="en-US" sz="1100" baseline="-25000"/>
              <a:t>a </a:t>
            </a:r>
            <a:r>
              <a:rPr lang="en-US" altLang="en-US" sz="1100"/>
              <a:t>value of the -C-H groups in simple sugars is over 20. Yet the transfer of a proton to and from a carbon center is a common reaction in biology, occurring in almost half of the reactions of intermediary metabolism. That it can occur at all, and occur efficiently, is due to the ability of enzyme active sites to change effective pK</a:t>
            </a:r>
            <a:r>
              <a:rPr lang="en-US" altLang="en-US" sz="1100" baseline="-25000"/>
              <a:t>a </a:t>
            </a:r>
            <a:r>
              <a:rPr lang="en-US" altLang="en-US" sz="1100"/>
              <a:t>values.</a:t>
            </a:r>
          </a:p>
          <a:p>
            <a:pPr>
              <a:lnSpc>
                <a:spcPct val="90000"/>
              </a:lnSpc>
              <a:spcBef>
                <a:spcPts val="413"/>
              </a:spcBef>
              <a:buClrTx/>
              <a:buFontTx/>
              <a:buNone/>
            </a:pPr>
            <a:r>
              <a:rPr lang="en-US" altLang="en-US" sz="1100"/>
              <a:t>Enzymes can increase the efficiency of acid-base reactions by changing the intrinsic pK</a:t>
            </a:r>
            <a:r>
              <a:rPr lang="en-US" altLang="en-US" sz="1100" baseline="-25000"/>
              <a:t>a </a:t>
            </a:r>
            <a:r>
              <a:rPr lang="en-US" altLang="en-US" sz="1100"/>
              <a:t>values of the groups involved. Thus, the alpha -C-H group in lactic acid can be made more acidic (that is, its pK</a:t>
            </a:r>
            <a:r>
              <a:rPr lang="en-US" altLang="en-US" sz="1100" baseline="-25000"/>
              <a:t>a </a:t>
            </a:r>
            <a:r>
              <a:rPr lang="en-US" altLang="en-US" sz="1100"/>
              <a:t>can be lowered) by, for example, making a strong hydrogen bond to the -OH group attached to it. This hydrogen bond will tend to pull electrons away from the oxygen atom, which in turn will pull electrons away from the adjacent -C-H bond, weakening the affinity of the carbon for its hydrogen and thus lowering the pK</a:t>
            </a:r>
            <a:r>
              <a:rPr lang="en-US" altLang="en-US" sz="1100" baseline="-25000"/>
              <a:t>a</a:t>
            </a:r>
            <a:r>
              <a:rPr lang="en-US" altLang="en-US" sz="1100"/>
              <a:t>. The pK</a:t>
            </a:r>
            <a:r>
              <a:rPr lang="en-US" altLang="en-US" sz="1100" baseline="-25000"/>
              <a:t>a </a:t>
            </a:r>
            <a:r>
              <a:rPr lang="en-US" altLang="en-US" sz="1100"/>
              <a:t>of a weak acid such as the carboxylic acid side chain of lactic acid (pK</a:t>
            </a:r>
            <a:r>
              <a:rPr lang="en-US" altLang="en-US" sz="1100" baseline="-25000"/>
              <a:t>a </a:t>
            </a:r>
            <a:r>
              <a:rPr lang="en-US" altLang="en-US" sz="1100"/>
              <a:t>~ 3.9 in water) can be raised to 7 or higher by, for example, placing the group in a nonpolar environment. With no water molecules around to accept a proton, the carboxylic acid will tend to hang on to its hydrogen rather than lose it, thereby generating a negatively charged carboxylate anion in a hydrophobic region of the protein; thus, its pK</a:t>
            </a:r>
            <a:r>
              <a:rPr lang="en-US" altLang="en-US" sz="1100" baseline="-25000"/>
              <a:t>a </a:t>
            </a:r>
            <a:r>
              <a:rPr lang="en-US" altLang="en-US" sz="1100"/>
              <a:t>will be raised and it will become an even weaker acid (and consequently a much stronger base). </a:t>
            </a:r>
            <a:r>
              <a:rPr lang="en-US" altLang="en-US" sz="1100">
                <a:solidFill>
                  <a:srgbClr val="CCCCFF"/>
                </a:solidFill>
                <a:hlinkClick r:id="rId4"/>
              </a:rPr>
              <a:t>Figure 2-36</a:t>
            </a:r>
            <a:r>
              <a:rPr lang="en-US" altLang="en-US" sz="1100"/>
              <a:t> shows just this situation for the carboxylic acid side chain of glutamate in the active site of the enzyme lysozyme, where it is estimated that the pK</a:t>
            </a:r>
            <a:r>
              <a:rPr lang="en-US" altLang="en-US" sz="1100" baseline="-25000"/>
              <a:t>a </a:t>
            </a:r>
            <a:r>
              <a:rPr lang="en-US" altLang="en-US" sz="1100"/>
              <a:t>of glutamic acid 35 is raised from about 4 to above 6, and it can donate a proton to catalyze the breaking of the C-O bond in the substrate.</a:t>
            </a:r>
          </a:p>
          <a:p>
            <a:pPr>
              <a:lnSpc>
                <a:spcPct val="90000"/>
              </a:lnSpc>
              <a:spcBef>
                <a:spcPts val="413"/>
              </a:spcBef>
              <a:buClrTx/>
              <a:buFontTx/>
              <a:buNone/>
            </a:pPr>
            <a:br>
              <a:rPr lang="en-US" altLang="en-US" sz="1100"/>
            </a:br>
            <a:endParaRPr lang="en-US" altLang="en-US" sz="1100"/>
          </a:p>
        </p:txBody>
      </p:sp>
      <p:sp>
        <p:nvSpPr>
          <p:cNvPr id="430083" name="Text Box 3">
            <a:extLst>
              <a:ext uri="{FF2B5EF4-FFF2-40B4-BE49-F238E27FC236}">
                <a16:creationId xmlns:a16="http://schemas.microsoft.com/office/drawing/2014/main" id="{3025CBCB-AC9B-459B-8997-A3470291DC7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B575D7BE-7C7A-4233-871C-3FB4547DE2AA}" type="slidenum">
              <a:rPr lang="el-GR" altLang="en-US" sz="1200"/>
              <a:pPr algn="r">
                <a:buClrTx/>
                <a:buFontTx/>
                <a:buNone/>
              </a:pPr>
              <a:t>171</a:t>
            </a:fld>
            <a:endParaRPr lang="el-GR"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B399BB1-4368-4515-BCD3-386486B23457}"/>
              </a:ext>
            </a:extLst>
          </p:cNvPr>
          <p:cNvSpPr>
            <a:spLocks noGrp="1" noChangeArrowheads="1"/>
          </p:cNvSpPr>
          <p:nvPr>
            <p:ph type="sldNum"/>
          </p:nvPr>
        </p:nvSpPr>
        <p:spPr>
          <a:ln/>
        </p:spPr>
        <p:txBody>
          <a:bodyPr/>
          <a:lstStyle/>
          <a:p>
            <a:fld id="{7657B2B6-3751-4CD9-98C3-B8CF90A4A041}" type="slidenum">
              <a:rPr lang="el-GR" altLang="en-US"/>
              <a:pPr/>
              <a:t>17</a:t>
            </a:fld>
            <a:endParaRPr lang="el-GR" altLang="en-US"/>
          </a:p>
        </p:txBody>
      </p:sp>
      <p:sp>
        <p:nvSpPr>
          <p:cNvPr id="273409" name="Rectangle 1">
            <a:extLst>
              <a:ext uri="{FF2B5EF4-FFF2-40B4-BE49-F238E27FC236}">
                <a16:creationId xmlns:a16="http://schemas.microsoft.com/office/drawing/2014/main" id="{23716753-646B-4693-A701-EF746A2C8EC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0" name="Text Box 2">
            <a:extLst>
              <a:ext uri="{FF2B5EF4-FFF2-40B4-BE49-F238E27FC236}">
                <a16:creationId xmlns:a16="http://schemas.microsoft.com/office/drawing/2014/main" id="{4EA02879-8FC4-421D-BF31-462AB3E3570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999FB1A-30B2-4BD5-9E69-F2E03B1BE22F}"/>
              </a:ext>
            </a:extLst>
          </p:cNvPr>
          <p:cNvSpPr>
            <a:spLocks noGrp="1" noChangeArrowheads="1"/>
          </p:cNvSpPr>
          <p:nvPr>
            <p:ph type="sldNum"/>
          </p:nvPr>
        </p:nvSpPr>
        <p:spPr>
          <a:ln/>
        </p:spPr>
        <p:txBody>
          <a:bodyPr/>
          <a:lstStyle/>
          <a:p>
            <a:fld id="{D249EBD0-744D-4D09-A672-9DDCEF778F7E}" type="slidenum">
              <a:rPr lang="el-GR" altLang="en-US"/>
              <a:pPr/>
              <a:t>172</a:t>
            </a:fld>
            <a:endParaRPr lang="el-GR" altLang="en-US"/>
          </a:p>
        </p:txBody>
      </p:sp>
      <p:sp>
        <p:nvSpPr>
          <p:cNvPr id="431105" name="Rectangle 1">
            <a:extLst>
              <a:ext uri="{FF2B5EF4-FFF2-40B4-BE49-F238E27FC236}">
                <a16:creationId xmlns:a16="http://schemas.microsoft.com/office/drawing/2014/main" id="{32DE4351-6A0A-472A-856C-35BC50B26F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1106" name="Text Box 2">
            <a:extLst>
              <a:ext uri="{FF2B5EF4-FFF2-40B4-BE49-F238E27FC236}">
                <a16:creationId xmlns:a16="http://schemas.microsoft.com/office/drawing/2014/main" id="{C55D0BD5-B523-45F7-A753-0645A21A278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A014AD6-E7C0-4A83-9B34-66782F754D67}"/>
              </a:ext>
            </a:extLst>
          </p:cNvPr>
          <p:cNvSpPr>
            <a:spLocks noGrp="1" noChangeArrowheads="1"/>
          </p:cNvSpPr>
          <p:nvPr>
            <p:ph type="sldNum"/>
          </p:nvPr>
        </p:nvSpPr>
        <p:spPr>
          <a:ln/>
        </p:spPr>
        <p:txBody>
          <a:bodyPr/>
          <a:lstStyle/>
          <a:p>
            <a:fld id="{D623D4CA-EE2E-4BD5-9CF3-EF278355D8FC}" type="slidenum">
              <a:rPr lang="el-GR" altLang="en-US"/>
              <a:pPr/>
              <a:t>173</a:t>
            </a:fld>
            <a:endParaRPr lang="el-GR" altLang="en-US"/>
          </a:p>
        </p:txBody>
      </p:sp>
      <p:sp>
        <p:nvSpPr>
          <p:cNvPr id="432129" name="Rectangle 1">
            <a:extLst>
              <a:ext uri="{FF2B5EF4-FFF2-40B4-BE49-F238E27FC236}">
                <a16:creationId xmlns:a16="http://schemas.microsoft.com/office/drawing/2014/main" id="{67EE5C33-51A2-4AFB-95B7-AA75A5DD7C8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2130" name="Text Box 2">
            <a:extLst>
              <a:ext uri="{FF2B5EF4-FFF2-40B4-BE49-F238E27FC236}">
                <a16:creationId xmlns:a16="http://schemas.microsoft.com/office/drawing/2014/main" id="{635EC7A4-6570-4D7F-9F66-CE9D9A84261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91366B5-1154-451A-8C21-E7E7FAFE5C4E}"/>
              </a:ext>
            </a:extLst>
          </p:cNvPr>
          <p:cNvSpPr>
            <a:spLocks noGrp="1" noChangeArrowheads="1"/>
          </p:cNvSpPr>
          <p:nvPr>
            <p:ph type="sldNum"/>
          </p:nvPr>
        </p:nvSpPr>
        <p:spPr>
          <a:ln/>
        </p:spPr>
        <p:txBody>
          <a:bodyPr/>
          <a:lstStyle/>
          <a:p>
            <a:fld id="{1BD6BE45-2182-4A7C-80D4-8293B035A856}" type="slidenum">
              <a:rPr lang="el-GR" altLang="en-US"/>
              <a:pPr/>
              <a:t>174</a:t>
            </a:fld>
            <a:endParaRPr lang="el-GR" altLang="en-US"/>
          </a:p>
        </p:txBody>
      </p:sp>
      <p:sp>
        <p:nvSpPr>
          <p:cNvPr id="433153" name="Rectangle 1">
            <a:extLst>
              <a:ext uri="{FF2B5EF4-FFF2-40B4-BE49-F238E27FC236}">
                <a16:creationId xmlns:a16="http://schemas.microsoft.com/office/drawing/2014/main" id="{1D585311-A20E-4209-AC51-FAAC43DCCEF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3154" name="Text Box 2">
            <a:extLst>
              <a:ext uri="{FF2B5EF4-FFF2-40B4-BE49-F238E27FC236}">
                <a16:creationId xmlns:a16="http://schemas.microsoft.com/office/drawing/2014/main" id="{A790AAAD-130B-414A-AA8E-B37FA5EFCD9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EB209A98-4BB8-43D1-AD5F-04AD4BC19F12}"/>
              </a:ext>
            </a:extLst>
          </p:cNvPr>
          <p:cNvSpPr>
            <a:spLocks noGrp="1" noChangeArrowheads="1"/>
          </p:cNvSpPr>
          <p:nvPr>
            <p:ph type="sldNum"/>
          </p:nvPr>
        </p:nvSpPr>
        <p:spPr>
          <a:ln/>
        </p:spPr>
        <p:txBody>
          <a:bodyPr/>
          <a:lstStyle/>
          <a:p>
            <a:fld id="{B40292ED-BB44-4A32-A63C-74747C9563FF}" type="slidenum">
              <a:rPr lang="el-GR" altLang="en-US"/>
              <a:pPr/>
              <a:t>175</a:t>
            </a:fld>
            <a:endParaRPr lang="el-GR" altLang="en-US"/>
          </a:p>
        </p:txBody>
      </p:sp>
      <p:sp>
        <p:nvSpPr>
          <p:cNvPr id="434177" name="Rectangle 1">
            <a:extLst>
              <a:ext uri="{FF2B5EF4-FFF2-40B4-BE49-F238E27FC236}">
                <a16:creationId xmlns:a16="http://schemas.microsoft.com/office/drawing/2014/main" id="{A01ED9AF-79BA-41A7-B077-9DF6D7073A3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4178" name="Text Box 2">
            <a:extLst>
              <a:ext uri="{FF2B5EF4-FFF2-40B4-BE49-F238E27FC236}">
                <a16:creationId xmlns:a16="http://schemas.microsoft.com/office/drawing/2014/main" id="{4CFBE5F3-64B8-462B-99F8-BEE6B6BD718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latin typeface="Times New Roman" panose="02020603050405020304" pitchFamily="18" charset="0"/>
              </a:rPr>
              <a:t>blood - 7.4</a:t>
            </a:r>
          </a:p>
          <a:p>
            <a:pPr>
              <a:spcBef>
                <a:spcPts val="450"/>
              </a:spcBef>
              <a:buClrTx/>
              <a:buFontTx/>
              <a:buNone/>
            </a:pPr>
            <a:r>
              <a:rPr lang="en-US" altLang="en-US" sz="1200">
                <a:latin typeface="Times New Roman" panose="02020603050405020304" pitchFamily="18" charset="0"/>
              </a:rPr>
              <a:t>stomach - as low as 1</a:t>
            </a:r>
          </a:p>
          <a:p>
            <a:pPr>
              <a:spcBef>
                <a:spcPts val="450"/>
              </a:spcBef>
              <a:buClrTx/>
              <a:buFontTx/>
              <a:buNone/>
            </a:pPr>
            <a:r>
              <a:rPr lang="en-US" altLang="en-US" sz="1200">
                <a:latin typeface="Times New Roman" panose="02020603050405020304" pitchFamily="18" charset="0"/>
              </a:rPr>
              <a:t>small intestine - 7-8</a:t>
            </a:r>
          </a:p>
          <a:p>
            <a:pPr>
              <a:spcBef>
                <a:spcPts val="450"/>
              </a:spcBef>
              <a:buClrTx/>
              <a:buFontTx/>
              <a:buNone/>
            </a:pPr>
            <a:r>
              <a:rPr lang="en-US" altLang="en-US" sz="1200">
                <a:latin typeface="Times New Roman" panose="02020603050405020304" pitchFamily="18" charset="0"/>
              </a:rPr>
              <a:t>extracellular fluid - 7.4</a:t>
            </a:r>
          </a:p>
          <a:p>
            <a:pPr>
              <a:spcBef>
                <a:spcPts val="450"/>
              </a:spcBef>
              <a:buClrTx/>
              <a:buFontTx/>
              <a:buNone/>
            </a:pPr>
            <a:endParaRPr lang="en-US" altLang="en-US" sz="1200">
              <a:latin typeface="Times New Roman" panose="02020603050405020304" pitchFamily="18" charset="0"/>
            </a:endParaRPr>
          </a:p>
        </p:txBody>
      </p:sp>
      <p:sp>
        <p:nvSpPr>
          <p:cNvPr id="434179" name="Text Box 3">
            <a:extLst>
              <a:ext uri="{FF2B5EF4-FFF2-40B4-BE49-F238E27FC236}">
                <a16:creationId xmlns:a16="http://schemas.microsoft.com/office/drawing/2014/main" id="{5980B8C3-BA56-4247-A60A-EE435F83284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02DF7D2-0AC8-4B28-91E3-BC08D4B5649B}" type="slidenum">
              <a:rPr lang="el-GR" altLang="en-US" sz="1200"/>
              <a:pPr algn="r">
                <a:buClrTx/>
                <a:buFontTx/>
                <a:buNone/>
              </a:pPr>
              <a:t>175</a:t>
            </a:fld>
            <a:endParaRPr lang="el-GR" altLang="en-US" sz="120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1FE0070-94DE-4E2B-B508-AC2B8035BAB7}"/>
              </a:ext>
            </a:extLst>
          </p:cNvPr>
          <p:cNvSpPr>
            <a:spLocks noGrp="1" noChangeArrowheads="1"/>
          </p:cNvSpPr>
          <p:nvPr>
            <p:ph type="sldNum"/>
          </p:nvPr>
        </p:nvSpPr>
        <p:spPr>
          <a:ln/>
        </p:spPr>
        <p:txBody>
          <a:bodyPr/>
          <a:lstStyle/>
          <a:p>
            <a:fld id="{7804D85E-D4D7-4E77-AC88-035B9C7EFA86}" type="slidenum">
              <a:rPr lang="el-GR" altLang="en-US"/>
              <a:pPr/>
              <a:t>176</a:t>
            </a:fld>
            <a:endParaRPr lang="el-GR" altLang="en-US"/>
          </a:p>
        </p:txBody>
      </p:sp>
      <p:sp>
        <p:nvSpPr>
          <p:cNvPr id="435201" name="Rectangle 1">
            <a:extLst>
              <a:ext uri="{FF2B5EF4-FFF2-40B4-BE49-F238E27FC236}">
                <a16:creationId xmlns:a16="http://schemas.microsoft.com/office/drawing/2014/main" id="{CF2AE080-C645-429E-8EE4-39024C2B3C7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5202" name="Text Box 2">
            <a:extLst>
              <a:ext uri="{FF2B5EF4-FFF2-40B4-BE49-F238E27FC236}">
                <a16:creationId xmlns:a16="http://schemas.microsoft.com/office/drawing/2014/main" id="{76E690E9-42F3-4771-891D-1D5D417F481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BB20C07-E32C-4D41-83DE-4CC431EBA857}"/>
              </a:ext>
            </a:extLst>
          </p:cNvPr>
          <p:cNvSpPr>
            <a:spLocks noGrp="1" noChangeArrowheads="1"/>
          </p:cNvSpPr>
          <p:nvPr>
            <p:ph type="sldNum"/>
          </p:nvPr>
        </p:nvSpPr>
        <p:spPr>
          <a:ln/>
        </p:spPr>
        <p:txBody>
          <a:bodyPr/>
          <a:lstStyle/>
          <a:p>
            <a:fld id="{E958915F-199E-45A8-BB91-BDB78F8AFAC5}" type="slidenum">
              <a:rPr lang="el-GR" altLang="en-US"/>
              <a:pPr/>
              <a:t>177</a:t>
            </a:fld>
            <a:endParaRPr lang="el-GR" altLang="en-US"/>
          </a:p>
        </p:txBody>
      </p:sp>
      <p:sp>
        <p:nvSpPr>
          <p:cNvPr id="436225" name="Rectangle 1">
            <a:extLst>
              <a:ext uri="{FF2B5EF4-FFF2-40B4-BE49-F238E27FC236}">
                <a16:creationId xmlns:a16="http://schemas.microsoft.com/office/drawing/2014/main" id="{FEC03D71-5AD3-40E4-8E54-E56A649989E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6226" name="Text Box 2">
            <a:extLst>
              <a:ext uri="{FF2B5EF4-FFF2-40B4-BE49-F238E27FC236}">
                <a16:creationId xmlns:a16="http://schemas.microsoft.com/office/drawing/2014/main" id="{54AEC3E3-CAE8-4E5F-BF3E-CE6D7E021BB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2AB8F36E-E8BD-4D38-B9C3-6295E434C3A4}"/>
              </a:ext>
            </a:extLst>
          </p:cNvPr>
          <p:cNvSpPr>
            <a:spLocks noGrp="1" noChangeArrowheads="1"/>
          </p:cNvSpPr>
          <p:nvPr>
            <p:ph type="sldNum"/>
          </p:nvPr>
        </p:nvSpPr>
        <p:spPr>
          <a:ln/>
        </p:spPr>
        <p:txBody>
          <a:bodyPr/>
          <a:lstStyle/>
          <a:p>
            <a:fld id="{76DC3631-9E48-41A7-B117-C610EF5BC5BB}" type="slidenum">
              <a:rPr lang="el-GR" altLang="en-US"/>
              <a:pPr/>
              <a:t>178</a:t>
            </a:fld>
            <a:endParaRPr lang="el-GR" altLang="en-US"/>
          </a:p>
        </p:txBody>
      </p:sp>
      <p:sp>
        <p:nvSpPr>
          <p:cNvPr id="437249" name="Text Box 1">
            <a:extLst>
              <a:ext uri="{FF2B5EF4-FFF2-40B4-BE49-F238E27FC236}">
                <a16:creationId xmlns:a16="http://schemas.microsoft.com/office/drawing/2014/main" id="{AFEAFAB7-1E43-4FFB-82BE-9479618D355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00769E1-63A9-4173-BF6C-DA842B3F97F9}" type="slidenum">
              <a:rPr lang="en-US" altLang="en-US" sz="1200"/>
              <a:pPr algn="r">
                <a:buClrTx/>
                <a:buFontTx/>
                <a:buNone/>
              </a:pPr>
              <a:t>178</a:t>
            </a:fld>
            <a:endParaRPr lang="en-US" altLang="en-US" sz="1200"/>
          </a:p>
        </p:txBody>
      </p:sp>
      <p:sp>
        <p:nvSpPr>
          <p:cNvPr id="437250" name="Rectangle 2">
            <a:extLst>
              <a:ext uri="{FF2B5EF4-FFF2-40B4-BE49-F238E27FC236}">
                <a16:creationId xmlns:a16="http://schemas.microsoft.com/office/drawing/2014/main" id="{94193E8A-5547-4D92-A46B-0F524C6F64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7251" name="Text Box 3">
            <a:extLst>
              <a:ext uri="{FF2B5EF4-FFF2-40B4-BE49-F238E27FC236}">
                <a16:creationId xmlns:a16="http://schemas.microsoft.com/office/drawing/2014/main" id="{1C6CB808-7C10-4D0E-9B9D-9305370E421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35FAE9DC-01F7-48CB-98C6-FF99EF2441F6}"/>
              </a:ext>
            </a:extLst>
          </p:cNvPr>
          <p:cNvSpPr>
            <a:spLocks noGrp="1" noChangeArrowheads="1"/>
          </p:cNvSpPr>
          <p:nvPr>
            <p:ph type="sldNum"/>
          </p:nvPr>
        </p:nvSpPr>
        <p:spPr>
          <a:ln/>
        </p:spPr>
        <p:txBody>
          <a:bodyPr/>
          <a:lstStyle/>
          <a:p>
            <a:fld id="{863FD150-D162-4001-BEC5-D0FEC8CBBB2F}" type="slidenum">
              <a:rPr lang="el-GR" altLang="en-US"/>
              <a:pPr/>
              <a:t>179</a:t>
            </a:fld>
            <a:endParaRPr lang="el-GR" altLang="en-US"/>
          </a:p>
        </p:txBody>
      </p:sp>
      <p:sp>
        <p:nvSpPr>
          <p:cNvPr id="438273" name="Text Box 1">
            <a:extLst>
              <a:ext uri="{FF2B5EF4-FFF2-40B4-BE49-F238E27FC236}">
                <a16:creationId xmlns:a16="http://schemas.microsoft.com/office/drawing/2014/main" id="{9AFED7E1-E784-45F8-BD8E-8E581D07827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E7E6D0E-3AEB-4485-B980-CA8E63E615C5}" type="slidenum">
              <a:rPr lang="en-US" altLang="en-US" sz="1200"/>
              <a:pPr algn="r">
                <a:buClrTx/>
                <a:buFontTx/>
                <a:buNone/>
              </a:pPr>
              <a:t>179</a:t>
            </a:fld>
            <a:endParaRPr lang="en-US" altLang="en-US" sz="1200"/>
          </a:p>
        </p:txBody>
      </p:sp>
      <p:sp>
        <p:nvSpPr>
          <p:cNvPr id="438274" name="Rectangle 2">
            <a:extLst>
              <a:ext uri="{FF2B5EF4-FFF2-40B4-BE49-F238E27FC236}">
                <a16:creationId xmlns:a16="http://schemas.microsoft.com/office/drawing/2014/main" id="{B270886E-472C-4962-9704-71F3ECB5C8D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8275" name="Text Box 3">
            <a:extLst>
              <a:ext uri="{FF2B5EF4-FFF2-40B4-BE49-F238E27FC236}">
                <a16:creationId xmlns:a16="http://schemas.microsoft.com/office/drawing/2014/main" id="{31E8F489-622B-43FF-AF38-2E93690F570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CB1596DA-5FEB-47E3-8855-21CA99FC8E7C}"/>
              </a:ext>
            </a:extLst>
          </p:cNvPr>
          <p:cNvSpPr>
            <a:spLocks noGrp="1" noChangeArrowheads="1"/>
          </p:cNvSpPr>
          <p:nvPr>
            <p:ph type="sldNum"/>
          </p:nvPr>
        </p:nvSpPr>
        <p:spPr>
          <a:ln/>
        </p:spPr>
        <p:txBody>
          <a:bodyPr/>
          <a:lstStyle/>
          <a:p>
            <a:fld id="{5558B216-F358-4264-BD9D-09F2D88385F8}" type="slidenum">
              <a:rPr lang="el-GR" altLang="en-US"/>
              <a:pPr/>
              <a:t>180</a:t>
            </a:fld>
            <a:endParaRPr lang="el-GR" altLang="en-US"/>
          </a:p>
        </p:txBody>
      </p:sp>
      <p:sp>
        <p:nvSpPr>
          <p:cNvPr id="439297" name="Text Box 1">
            <a:extLst>
              <a:ext uri="{FF2B5EF4-FFF2-40B4-BE49-F238E27FC236}">
                <a16:creationId xmlns:a16="http://schemas.microsoft.com/office/drawing/2014/main" id="{08B3B959-B957-45FA-BCBD-DCB5F8FABC2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433782A8-BA80-4DC9-A0A7-2D7DE7456C4F}" type="slidenum">
              <a:rPr lang="en-US" altLang="en-US" sz="1200"/>
              <a:pPr algn="r">
                <a:buClrTx/>
                <a:buFontTx/>
                <a:buNone/>
              </a:pPr>
              <a:t>180</a:t>
            </a:fld>
            <a:endParaRPr lang="en-US" altLang="en-US" sz="1200"/>
          </a:p>
        </p:txBody>
      </p:sp>
      <p:sp>
        <p:nvSpPr>
          <p:cNvPr id="439298" name="Rectangle 2">
            <a:extLst>
              <a:ext uri="{FF2B5EF4-FFF2-40B4-BE49-F238E27FC236}">
                <a16:creationId xmlns:a16="http://schemas.microsoft.com/office/drawing/2014/main" id="{1936C5ED-233B-47E1-ADE6-131A9853CFF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9299" name="Text Box 3">
            <a:extLst>
              <a:ext uri="{FF2B5EF4-FFF2-40B4-BE49-F238E27FC236}">
                <a16:creationId xmlns:a16="http://schemas.microsoft.com/office/drawing/2014/main" id="{42E67B3F-8F02-45FD-9BA7-A81D3AD0A81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AABBCBE8-827A-46CA-84B0-296DCC81EDEC}"/>
              </a:ext>
            </a:extLst>
          </p:cNvPr>
          <p:cNvSpPr>
            <a:spLocks noGrp="1" noChangeArrowheads="1"/>
          </p:cNvSpPr>
          <p:nvPr>
            <p:ph type="sldNum"/>
          </p:nvPr>
        </p:nvSpPr>
        <p:spPr>
          <a:ln/>
        </p:spPr>
        <p:txBody>
          <a:bodyPr/>
          <a:lstStyle/>
          <a:p>
            <a:fld id="{120C3169-1A18-4665-B9A8-BEB7538D3474}" type="slidenum">
              <a:rPr lang="el-GR" altLang="en-US"/>
              <a:pPr/>
              <a:t>181</a:t>
            </a:fld>
            <a:endParaRPr lang="el-GR" altLang="en-US"/>
          </a:p>
        </p:txBody>
      </p:sp>
      <p:sp>
        <p:nvSpPr>
          <p:cNvPr id="440321" name="Text Box 1">
            <a:extLst>
              <a:ext uri="{FF2B5EF4-FFF2-40B4-BE49-F238E27FC236}">
                <a16:creationId xmlns:a16="http://schemas.microsoft.com/office/drawing/2014/main" id="{CF2EE73F-318C-4DF3-9E27-7170067F1B3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82E8E91-ABEE-49D2-B417-510683C097F2}" type="slidenum">
              <a:rPr lang="en-US" altLang="en-US" sz="1200"/>
              <a:pPr algn="r">
                <a:buClrTx/>
                <a:buFontTx/>
                <a:buNone/>
              </a:pPr>
              <a:t>181</a:t>
            </a:fld>
            <a:endParaRPr lang="en-US" altLang="en-US" sz="1200"/>
          </a:p>
        </p:txBody>
      </p:sp>
      <p:sp>
        <p:nvSpPr>
          <p:cNvPr id="440322" name="Rectangle 2">
            <a:extLst>
              <a:ext uri="{FF2B5EF4-FFF2-40B4-BE49-F238E27FC236}">
                <a16:creationId xmlns:a16="http://schemas.microsoft.com/office/drawing/2014/main" id="{B7812A23-C481-4ADA-9570-4C5E14670D8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23" name="Text Box 3">
            <a:extLst>
              <a:ext uri="{FF2B5EF4-FFF2-40B4-BE49-F238E27FC236}">
                <a16:creationId xmlns:a16="http://schemas.microsoft.com/office/drawing/2014/main" id="{60FFF51D-9D4D-482D-8C40-FB117B4254E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A557DCE-7973-48D5-811B-03582710F418}"/>
              </a:ext>
            </a:extLst>
          </p:cNvPr>
          <p:cNvSpPr>
            <a:spLocks noGrp="1" noChangeArrowheads="1"/>
          </p:cNvSpPr>
          <p:nvPr>
            <p:ph type="sldNum"/>
          </p:nvPr>
        </p:nvSpPr>
        <p:spPr>
          <a:ln/>
        </p:spPr>
        <p:txBody>
          <a:bodyPr/>
          <a:lstStyle/>
          <a:p>
            <a:fld id="{A9006476-4A60-46AD-A678-C86F90AE7066}" type="slidenum">
              <a:rPr lang="el-GR" altLang="en-US"/>
              <a:pPr/>
              <a:t>18</a:t>
            </a:fld>
            <a:endParaRPr lang="el-GR" altLang="en-US"/>
          </a:p>
        </p:txBody>
      </p:sp>
      <p:sp>
        <p:nvSpPr>
          <p:cNvPr id="274433" name="Rectangle 1">
            <a:extLst>
              <a:ext uri="{FF2B5EF4-FFF2-40B4-BE49-F238E27FC236}">
                <a16:creationId xmlns:a16="http://schemas.microsoft.com/office/drawing/2014/main" id="{2AD20F86-F0C4-459B-84E5-0770AA07CA3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4434" name="Text Box 2">
            <a:extLst>
              <a:ext uri="{FF2B5EF4-FFF2-40B4-BE49-F238E27FC236}">
                <a16:creationId xmlns:a16="http://schemas.microsoft.com/office/drawing/2014/main" id="{F6AB507D-D30A-458C-ACA4-7CA73D8C9DE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79773A6D-9FB0-46C8-B674-454BD04627D8}"/>
              </a:ext>
            </a:extLst>
          </p:cNvPr>
          <p:cNvSpPr>
            <a:spLocks noGrp="1" noChangeArrowheads="1"/>
          </p:cNvSpPr>
          <p:nvPr>
            <p:ph type="sldNum"/>
          </p:nvPr>
        </p:nvSpPr>
        <p:spPr>
          <a:ln/>
        </p:spPr>
        <p:txBody>
          <a:bodyPr/>
          <a:lstStyle/>
          <a:p>
            <a:fld id="{0C718873-A58A-468C-A8D3-BB4EA3314D8C}" type="slidenum">
              <a:rPr lang="el-GR" altLang="en-US"/>
              <a:pPr/>
              <a:t>182</a:t>
            </a:fld>
            <a:endParaRPr lang="el-GR" altLang="en-US"/>
          </a:p>
        </p:txBody>
      </p:sp>
      <p:sp>
        <p:nvSpPr>
          <p:cNvPr id="441345" name="Text Box 1">
            <a:extLst>
              <a:ext uri="{FF2B5EF4-FFF2-40B4-BE49-F238E27FC236}">
                <a16:creationId xmlns:a16="http://schemas.microsoft.com/office/drawing/2014/main" id="{AD04AE69-7CD6-4569-B80E-32F6047AB70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3F7CA30F-F1D3-4C6D-9243-0B7E31E9659E}" type="slidenum">
              <a:rPr lang="en-US" altLang="en-US" sz="1200"/>
              <a:pPr algn="r">
                <a:buClrTx/>
                <a:buFontTx/>
                <a:buNone/>
              </a:pPr>
              <a:t>182</a:t>
            </a:fld>
            <a:endParaRPr lang="en-US" altLang="en-US" sz="1200"/>
          </a:p>
        </p:txBody>
      </p:sp>
      <p:sp>
        <p:nvSpPr>
          <p:cNvPr id="441346" name="Rectangle 2">
            <a:extLst>
              <a:ext uri="{FF2B5EF4-FFF2-40B4-BE49-F238E27FC236}">
                <a16:creationId xmlns:a16="http://schemas.microsoft.com/office/drawing/2014/main" id="{373369ED-F637-4631-9B39-9E4019E96A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1347" name="Text Box 3">
            <a:extLst>
              <a:ext uri="{FF2B5EF4-FFF2-40B4-BE49-F238E27FC236}">
                <a16:creationId xmlns:a16="http://schemas.microsoft.com/office/drawing/2014/main" id="{219D8410-28E1-4CE0-9D11-2D30F4C1FD8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78D39C5-72A7-4310-AE21-F67C4FACD6E5}"/>
              </a:ext>
            </a:extLst>
          </p:cNvPr>
          <p:cNvSpPr>
            <a:spLocks noGrp="1" noChangeArrowheads="1"/>
          </p:cNvSpPr>
          <p:nvPr>
            <p:ph type="sldNum"/>
          </p:nvPr>
        </p:nvSpPr>
        <p:spPr>
          <a:ln/>
        </p:spPr>
        <p:txBody>
          <a:bodyPr/>
          <a:lstStyle/>
          <a:p>
            <a:fld id="{C654AA87-1425-400F-BE6B-E99B577108E6}" type="slidenum">
              <a:rPr lang="el-GR" altLang="en-US"/>
              <a:pPr/>
              <a:t>183</a:t>
            </a:fld>
            <a:endParaRPr lang="el-GR" altLang="en-US"/>
          </a:p>
        </p:txBody>
      </p:sp>
      <p:sp>
        <p:nvSpPr>
          <p:cNvPr id="442369" name="Rectangle 1">
            <a:extLst>
              <a:ext uri="{FF2B5EF4-FFF2-40B4-BE49-F238E27FC236}">
                <a16:creationId xmlns:a16="http://schemas.microsoft.com/office/drawing/2014/main" id="{4283FCDC-530E-4B57-848F-39FDE79DD2B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0" name="Text Box 2">
            <a:extLst>
              <a:ext uri="{FF2B5EF4-FFF2-40B4-BE49-F238E27FC236}">
                <a16:creationId xmlns:a16="http://schemas.microsoft.com/office/drawing/2014/main" id="{BDE8A4F4-24BD-4640-8C4E-DF93B5A8C5C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39A1534-04AE-4F37-B135-D74CC16EDA3F}"/>
              </a:ext>
            </a:extLst>
          </p:cNvPr>
          <p:cNvSpPr>
            <a:spLocks noGrp="1" noChangeArrowheads="1"/>
          </p:cNvSpPr>
          <p:nvPr>
            <p:ph type="sldNum"/>
          </p:nvPr>
        </p:nvSpPr>
        <p:spPr>
          <a:ln/>
        </p:spPr>
        <p:txBody>
          <a:bodyPr/>
          <a:lstStyle/>
          <a:p>
            <a:fld id="{880EDE0B-ADC2-431F-A2B0-86F7CA02B968}" type="slidenum">
              <a:rPr lang="el-GR" altLang="en-US"/>
              <a:pPr/>
              <a:t>184</a:t>
            </a:fld>
            <a:endParaRPr lang="el-GR" altLang="en-US"/>
          </a:p>
        </p:txBody>
      </p:sp>
      <p:sp>
        <p:nvSpPr>
          <p:cNvPr id="443393" name="Rectangle 1">
            <a:extLst>
              <a:ext uri="{FF2B5EF4-FFF2-40B4-BE49-F238E27FC236}">
                <a16:creationId xmlns:a16="http://schemas.microsoft.com/office/drawing/2014/main" id="{6202027F-0D0D-4154-B855-9A83FEDE2B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4" name="Text Box 2">
            <a:extLst>
              <a:ext uri="{FF2B5EF4-FFF2-40B4-BE49-F238E27FC236}">
                <a16:creationId xmlns:a16="http://schemas.microsoft.com/office/drawing/2014/main" id="{0D72231B-667C-4C57-ADAE-B91CD05751A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02AA449-7E45-4AD5-AA6B-D089C7B18B95}"/>
              </a:ext>
            </a:extLst>
          </p:cNvPr>
          <p:cNvSpPr>
            <a:spLocks noGrp="1" noChangeArrowheads="1"/>
          </p:cNvSpPr>
          <p:nvPr>
            <p:ph type="sldNum"/>
          </p:nvPr>
        </p:nvSpPr>
        <p:spPr>
          <a:ln/>
        </p:spPr>
        <p:txBody>
          <a:bodyPr/>
          <a:lstStyle/>
          <a:p>
            <a:fld id="{CD1FD055-E34F-49AE-8852-158EC6D8B7C8}" type="slidenum">
              <a:rPr lang="el-GR" altLang="en-US"/>
              <a:pPr/>
              <a:t>185</a:t>
            </a:fld>
            <a:endParaRPr lang="el-GR" altLang="en-US"/>
          </a:p>
        </p:txBody>
      </p:sp>
      <p:sp>
        <p:nvSpPr>
          <p:cNvPr id="444417" name="Rectangle 1">
            <a:extLst>
              <a:ext uri="{FF2B5EF4-FFF2-40B4-BE49-F238E27FC236}">
                <a16:creationId xmlns:a16="http://schemas.microsoft.com/office/drawing/2014/main" id="{7FA0E588-5F1A-4F84-B6EF-A85DEE36CA0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4418" name="Text Box 2">
            <a:extLst>
              <a:ext uri="{FF2B5EF4-FFF2-40B4-BE49-F238E27FC236}">
                <a16:creationId xmlns:a16="http://schemas.microsoft.com/office/drawing/2014/main" id="{8754F587-4B69-419B-8A61-B7B94239F4F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5A41BD1-3599-4BA3-AFFD-165D0D2CE8B9}"/>
              </a:ext>
            </a:extLst>
          </p:cNvPr>
          <p:cNvSpPr>
            <a:spLocks noGrp="1" noChangeArrowheads="1"/>
          </p:cNvSpPr>
          <p:nvPr>
            <p:ph type="sldNum"/>
          </p:nvPr>
        </p:nvSpPr>
        <p:spPr>
          <a:ln/>
        </p:spPr>
        <p:txBody>
          <a:bodyPr/>
          <a:lstStyle/>
          <a:p>
            <a:fld id="{B85A24B8-6DCD-4276-B06C-8138FE6CDF8D}" type="slidenum">
              <a:rPr lang="el-GR" altLang="en-US"/>
              <a:pPr/>
              <a:t>186</a:t>
            </a:fld>
            <a:endParaRPr lang="el-GR" altLang="en-US"/>
          </a:p>
        </p:txBody>
      </p:sp>
      <p:sp>
        <p:nvSpPr>
          <p:cNvPr id="445441" name="Rectangle 1">
            <a:extLst>
              <a:ext uri="{FF2B5EF4-FFF2-40B4-BE49-F238E27FC236}">
                <a16:creationId xmlns:a16="http://schemas.microsoft.com/office/drawing/2014/main" id="{218A3A2B-F4C4-49FF-9FC7-DB02EA4597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5442" name="Text Box 2">
            <a:extLst>
              <a:ext uri="{FF2B5EF4-FFF2-40B4-BE49-F238E27FC236}">
                <a16:creationId xmlns:a16="http://schemas.microsoft.com/office/drawing/2014/main" id="{929FA94A-58DB-4232-B255-DF11059B7FD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5483690-35F3-4408-AB06-3C68E03D5A64}"/>
              </a:ext>
            </a:extLst>
          </p:cNvPr>
          <p:cNvSpPr>
            <a:spLocks noGrp="1" noChangeArrowheads="1"/>
          </p:cNvSpPr>
          <p:nvPr>
            <p:ph type="sldNum"/>
          </p:nvPr>
        </p:nvSpPr>
        <p:spPr>
          <a:ln/>
        </p:spPr>
        <p:txBody>
          <a:bodyPr/>
          <a:lstStyle/>
          <a:p>
            <a:fld id="{E5DA25F7-7238-471B-A0ED-3C9B34F58455}" type="slidenum">
              <a:rPr lang="el-GR" altLang="en-US"/>
              <a:pPr/>
              <a:t>187</a:t>
            </a:fld>
            <a:endParaRPr lang="el-GR" altLang="en-US"/>
          </a:p>
        </p:txBody>
      </p:sp>
      <p:sp>
        <p:nvSpPr>
          <p:cNvPr id="446465" name="Rectangle 1">
            <a:extLst>
              <a:ext uri="{FF2B5EF4-FFF2-40B4-BE49-F238E27FC236}">
                <a16:creationId xmlns:a16="http://schemas.microsoft.com/office/drawing/2014/main" id="{AFED013F-FB79-4C83-ABC1-65E7E72233C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6466" name="Text Box 2">
            <a:extLst>
              <a:ext uri="{FF2B5EF4-FFF2-40B4-BE49-F238E27FC236}">
                <a16:creationId xmlns:a16="http://schemas.microsoft.com/office/drawing/2014/main" id="{C2A8659B-C349-4781-BDA0-C976F44A318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EE8B8B3-5305-4BE8-84FF-6011EF2A55C5}"/>
              </a:ext>
            </a:extLst>
          </p:cNvPr>
          <p:cNvSpPr>
            <a:spLocks noGrp="1" noChangeArrowheads="1"/>
          </p:cNvSpPr>
          <p:nvPr>
            <p:ph type="sldNum"/>
          </p:nvPr>
        </p:nvSpPr>
        <p:spPr>
          <a:ln/>
        </p:spPr>
        <p:txBody>
          <a:bodyPr/>
          <a:lstStyle/>
          <a:p>
            <a:fld id="{4FCCED13-2E0C-41B1-93E6-869C34D59C4A}" type="slidenum">
              <a:rPr lang="el-GR" altLang="en-US"/>
              <a:pPr/>
              <a:t>188</a:t>
            </a:fld>
            <a:endParaRPr lang="el-GR" altLang="en-US"/>
          </a:p>
        </p:txBody>
      </p:sp>
      <p:sp>
        <p:nvSpPr>
          <p:cNvPr id="447489" name="Rectangle 1">
            <a:extLst>
              <a:ext uri="{FF2B5EF4-FFF2-40B4-BE49-F238E27FC236}">
                <a16:creationId xmlns:a16="http://schemas.microsoft.com/office/drawing/2014/main" id="{8D2D3830-CF6F-4E2A-BA3D-D33AE867018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7490" name="Text Box 2">
            <a:extLst>
              <a:ext uri="{FF2B5EF4-FFF2-40B4-BE49-F238E27FC236}">
                <a16:creationId xmlns:a16="http://schemas.microsoft.com/office/drawing/2014/main" id="{20FB76F4-DF26-40F4-AD57-E6CE8EE7B01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D7B6AF1-5BFF-4161-85D9-AB26B30D9C6B}"/>
              </a:ext>
            </a:extLst>
          </p:cNvPr>
          <p:cNvSpPr>
            <a:spLocks noGrp="1" noChangeArrowheads="1"/>
          </p:cNvSpPr>
          <p:nvPr>
            <p:ph type="sldNum"/>
          </p:nvPr>
        </p:nvSpPr>
        <p:spPr>
          <a:ln/>
        </p:spPr>
        <p:txBody>
          <a:bodyPr/>
          <a:lstStyle/>
          <a:p>
            <a:fld id="{A3657331-7A4A-48AC-B254-A552B2CCD846}" type="slidenum">
              <a:rPr lang="el-GR" altLang="en-US"/>
              <a:pPr/>
              <a:t>189</a:t>
            </a:fld>
            <a:endParaRPr lang="el-GR" altLang="en-US"/>
          </a:p>
        </p:txBody>
      </p:sp>
      <p:sp>
        <p:nvSpPr>
          <p:cNvPr id="448513" name="Rectangle 1">
            <a:extLst>
              <a:ext uri="{FF2B5EF4-FFF2-40B4-BE49-F238E27FC236}">
                <a16:creationId xmlns:a16="http://schemas.microsoft.com/office/drawing/2014/main" id="{69637A4C-0AA9-4A19-941A-A1C5EF8B217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8514" name="Text Box 2">
            <a:extLst>
              <a:ext uri="{FF2B5EF4-FFF2-40B4-BE49-F238E27FC236}">
                <a16:creationId xmlns:a16="http://schemas.microsoft.com/office/drawing/2014/main" id="{304079EF-E3BD-436B-9259-764B1FAF342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B9A5676-E082-4D5E-BCF1-13D2679E7198}"/>
              </a:ext>
            </a:extLst>
          </p:cNvPr>
          <p:cNvSpPr>
            <a:spLocks noGrp="1" noChangeArrowheads="1"/>
          </p:cNvSpPr>
          <p:nvPr>
            <p:ph type="sldNum"/>
          </p:nvPr>
        </p:nvSpPr>
        <p:spPr>
          <a:ln/>
        </p:spPr>
        <p:txBody>
          <a:bodyPr/>
          <a:lstStyle/>
          <a:p>
            <a:fld id="{CDF9A9EE-5DC1-481E-A9BD-02880F546925}" type="slidenum">
              <a:rPr lang="el-GR" altLang="en-US"/>
              <a:pPr/>
              <a:t>190</a:t>
            </a:fld>
            <a:endParaRPr lang="el-GR" altLang="en-US"/>
          </a:p>
        </p:txBody>
      </p:sp>
      <p:sp>
        <p:nvSpPr>
          <p:cNvPr id="449537" name="Rectangle 1">
            <a:extLst>
              <a:ext uri="{FF2B5EF4-FFF2-40B4-BE49-F238E27FC236}">
                <a16:creationId xmlns:a16="http://schemas.microsoft.com/office/drawing/2014/main" id="{D5272820-678B-4486-9A97-A7087CD5FF4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9538" name="Text Box 2">
            <a:extLst>
              <a:ext uri="{FF2B5EF4-FFF2-40B4-BE49-F238E27FC236}">
                <a16:creationId xmlns:a16="http://schemas.microsoft.com/office/drawing/2014/main" id="{158586AC-BF58-4E0D-B1C9-DEAB56ED3A8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702C4B2-7224-46E3-8C32-287FD52D53C8}"/>
              </a:ext>
            </a:extLst>
          </p:cNvPr>
          <p:cNvSpPr>
            <a:spLocks noGrp="1" noChangeArrowheads="1"/>
          </p:cNvSpPr>
          <p:nvPr>
            <p:ph type="sldNum"/>
          </p:nvPr>
        </p:nvSpPr>
        <p:spPr>
          <a:ln/>
        </p:spPr>
        <p:txBody>
          <a:bodyPr/>
          <a:lstStyle/>
          <a:p>
            <a:fld id="{1914BC4D-AEBD-456D-A55F-01368521928D}" type="slidenum">
              <a:rPr lang="el-GR" altLang="en-US"/>
              <a:pPr/>
              <a:t>191</a:t>
            </a:fld>
            <a:endParaRPr lang="el-GR" altLang="en-US"/>
          </a:p>
        </p:txBody>
      </p:sp>
      <p:sp>
        <p:nvSpPr>
          <p:cNvPr id="450561" name="Rectangle 1">
            <a:extLst>
              <a:ext uri="{FF2B5EF4-FFF2-40B4-BE49-F238E27FC236}">
                <a16:creationId xmlns:a16="http://schemas.microsoft.com/office/drawing/2014/main" id="{0D984914-8E6C-4BD8-8691-B6A9E0BBD3B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62" name="Text Box 2">
            <a:extLst>
              <a:ext uri="{FF2B5EF4-FFF2-40B4-BE49-F238E27FC236}">
                <a16:creationId xmlns:a16="http://schemas.microsoft.com/office/drawing/2014/main" id="{004118ED-6D91-46E9-9AC4-A2DC0E40F3A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AB51503-CC81-4D17-890F-FA29CA4635C3}"/>
              </a:ext>
            </a:extLst>
          </p:cNvPr>
          <p:cNvSpPr>
            <a:spLocks noGrp="1" noChangeArrowheads="1"/>
          </p:cNvSpPr>
          <p:nvPr>
            <p:ph type="sldNum"/>
          </p:nvPr>
        </p:nvSpPr>
        <p:spPr>
          <a:ln/>
        </p:spPr>
        <p:txBody>
          <a:bodyPr/>
          <a:lstStyle/>
          <a:p>
            <a:fld id="{95BD320F-181C-4A04-8502-D6293420C1E7}" type="slidenum">
              <a:rPr lang="el-GR" altLang="en-US"/>
              <a:pPr/>
              <a:t>19</a:t>
            </a:fld>
            <a:endParaRPr lang="el-GR" altLang="en-US"/>
          </a:p>
        </p:txBody>
      </p:sp>
      <p:sp>
        <p:nvSpPr>
          <p:cNvPr id="275457" name="Rectangle 1">
            <a:extLst>
              <a:ext uri="{FF2B5EF4-FFF2-40B4-BE49-F238E27FC236}">
                <a16:creationId xmlns:a16="http://schemas.microsoft.com/office/drawing/2014/main" id="{5A6D9805-2569-42A5-BC34-E3EB99D1941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58" name="Text Box 2">
            <a:extLst>
              <a:ext uri="{FF2B5EF4-FFF2-40B4-BE49-F238E27FC236}">
                <a16:creationId xmlns:a16="http://schemas.microsoft.com/office/drawing/2014/main" id="{A4CDE714-DDF8-442C-BC07-9A853E4CA71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l-GR" altLang="en-US" sz="1200"/>
              <a:t>amide anion? </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76433091-0C5E-4FC8-8E89-57CDEA8B5D87}"/>
              </a:ext>
            </a:extLst>
          </p:cNvPr>
          <p:cNvSpPr>
            <a:spLocks noGrp="1" noChangeArrowheads="1"/>
          </p:cNvSpPr>
          <p:nvPr>
            <p:ph type="sldNum"/>
          </p:nvPr>
        </p:nvSpPr>
        <p:spPr>
          <a:ln/>
        </p:spPr>
        <p:txBody>
          <a:bodyPr/>
          <a:lstStyle/>
          <a:p>
            <a:fld id="{0B5B8ABE-944C-433B-8F9B-0C74F3779343}" type="slidenum">
              <a:rPr lang="el-GR" altLang="en-US"/>
              <a:pPr/>
              <a:t>192</a:t>
            </a:fld>
            <a:endParaRPr lang="el-GR" altLang="en-US"/>
          </a:p>
        </p:txBody>
      </p:sp>
      <p:sp>
        <p:nvSpPr>
          <p:cNvPr id="451585" name="Text Box 1">
            <a:extLst>
              <a:ext uri="{FF2B5EF4-FFF2-40B4-BE49-F238E27FC236}">
                <a16:creationId xmlns:a16="http://schemas.microsoft.com/office/drawing/2014/main" id="{C7F975FB-1F88-4A6E-8AD7-5694CFE57F1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A7E5E274-0CA9-4C61-92E5-3BAC35305AF2}" type="slidenum">
              <a:rPr lang="en-US" altLang="en-US" sz="1200"/>
              <a:pPr algn="r">
                <a:buClrTx/>
                <a:buFontTx/>
                <a:buNone/>
              </a:pPr>
              <a:t>192</a:t>
            </a:fld>
            <a:endParaRPr lang="en-US" altLang="en-US" sz="1200"/>
          </a:p>
        </p:txBody>
      </p:sp>
      <p:sp>
        <p:nvSpPr>
          <p:cNvPr id="451586" name="Rectangle 2">
            <a:extLst>
              <a:ext uri="{FF2B5EF4-FFF2-40B4-BE49-F238E27FC236}">
                <a16:creationId xmlns:a16="http://schemas.microsoft.com/office/drawing/2014/main" id="{F61EA2B5-8597-45D9-84F2-157F48C85BD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1587" name="Text Box 3">
            <a:extLst>
              <a:ext uri="{FF2B5EF4-FFF2-40B4-BE49-F238E27FC236}">
                <a16:creationId xmlns:a16="http://schemas.microsoft.com/office/drawing/2014/main" id="{5A58782A-E06D-4382-850F-64A8910EBEB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FCF6FAC6-A51D-4940-AFBF-4582E4CBEB10}"/>
              </a:ext>
            </a:extLst>
          </p:cNvPr>
          <p:cNvSpPr>
            <a:spLocks noGrp="1" noChangeArrowheads="1"/>
          </p:cNvSpPr>
          <p:nvPr>
            <p:ph type="sldNum"/>
          </p:nvPr>
        </p:nvSpPr>
        <p:spPr>
          <a:ln/>
        </p:spPr>
        <p:txBody>
          <a:bodyPr/>
          <a:lstStyle/>
          <a:p>
            <a:fld id="{AEF6A9C8-520C-4D02-A731-67E39ABAB041}" type="slidenum">
              <a:rPr lang="el-GR" altLang="en-US"/>
              <a:pPr/>
              <a:t>193</a:t>
            </a:fld>
            <a:endParaRPr lang="el-GR" altLang="en-US"/>
          </a:p>
        </p:txBody>
      </p:sp>
      <p:sp>
        <p:nvSpPr>
          <p:cNvPr id="452609" name="Text Box 1">
            <a:extLst>
              <a:ext uri="{FF2B5EF4-FFF2-40B4-BE49-F238E27FC236}">
                <a16:creationId xmlns:a16="http://schemas.microsoft.com/office/drawing/2014/main" id="{95BA4EF4-064D-44F9-BB37-FBFEFCED933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AEE7BA39-065F-41F7-AC57-7113C8C382E0}" type="slidenum">
              <a:rPr lang="en-US" altLang="en-US" sz="1200"/>
              <a:pPr algn="r">
                <a:buClrTx/>
                <a:buFontTx/>
                <a:buNone/>
              </a:pPr>
              <a:t>193</a:t>
            </a:fld>
            <a:endParaRPr lang="en-US" altLang="en-US" sz="1200"/>
          </a:p>
        </p:txBody>
      </p:sp>
      <p:sp>
        <p:nvSpPr>
          <p:cNvPr id="452610" name="Rectangle 2">
            <a:extLst>
              <a:ext uri="{FF2B5EF4-FFF2-40B4-BE49-F238E27FC236}">
                <a16:creationId xmlns:a16="http://schemas.microsoft.com/office/drawing/2014/main" id="{DE8115FE-B19E-4219-878E-B766E7EC5E8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2611" name="Text Box 3">
            <a:extLst>
              <a:ext uri="{FF2B5EF4-FFF2-40B4-BE49-F238E27FC236}">
                <a16:creationId xmlns:a16="http://schemas.microsoft.com/office/drawing/2014/main" id="{ACF6B33B-3EFF-4C80-B8AF-38A3B9B4ABA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solidFill>
                  <a:srgbClr val="FF0000"/>
                </a:solidFill>
              </a:rPr>
              <a:t>Y</a:t>
            </a:r>
            <a:r>
              <a:rPr lang="el-GR" altLang="en-US" sz="1200">
                <a:solidFill>
                  <a:srgbClr val="FF0000"/>
                </a:solidFill>
              </a:rPr>
              <a:t>πάρχει λάθος </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C2D47C2-8854-4BAA-810B-DFD0344B526B}"/>
              </a:ext>
            </a:extLst>
          </p:cNvPr>
          <p:cNvSpPr>
            <a:spLocks noGrp="1" noChangeArrowheads="1"/>
          </p:cNvSpPr>
          <p:nvPr>
            <p:ph type="sldNum"/>
          </p:nvPr>
        </p:nvSpPr>
        <p:spPr>
          <a:ln/>
        </p:spPr>
        <p:txBody>
          <a:bodyPr/>
          <a:lstStyle/>
          <a:p>
            <a:fld id="{20DFAC35-8C3E-409D-B890-CB1757F2AB61}" type="slidenum">
              <a:rPr lang="el-GR" altLang="en-US"/>
              <a:pPr/>
              <a:t>194</a:t>
            </a:fld>
            <a:endParaRPr lang="el-GR" altLang="en-US"/>
          </a:p>
        </p:txBody>
      </p:sp>
      <p:sp>
        <p:nvSpPr>
          <p:cNvPr id="453633" name="Rectangle 1">
            <a:extLst>
              <a:ext uri="{FF2B5EF4-FFF2-40B4-BE49-F238E27FC236}">
                <a16:creationId xmlns:a16="http://schemas.microsoft.com/office/drawing/2014/main" id="{516926FC-3078-4308-8104-C4693CC982B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3634" name="Text Box 2">
            <a:extLst>
              <a:ext uri="{FF2B5EF4-FFF2-40B4-BE49-F238E27FC236}">
                <a16:creationId xmlns:a16="http://schemas.microsoft.com/office/drawing/2014/main" id="{BB96E8A9-47E5-43EA-BF4D-A7F7B1C71C2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741170B-DB81-4C50-9D70-9A3382C01AB4}"/>
              </a:ext>
            </a:extLst>
          </p:cNvPr>
          <p:cNvSpPr>
            <a:spLocks noGrp="1" noChangeArrowheads="1"/>
          </p:cNvSpPr>
          <p:nvPr>
            <p:ph type="sldNum"/>
          </p:nvPr>
        </p:nvSpPr>
        <p:spPr>
          <a:ln/>
        </p:spPr>
        <p:txBody>
          <a:bodyPr/>
          <a:lstStyle/>
          <a:p>
            <a:fld id="{E3CF6007-CC15-4FA0-AC7E-3247C05920F1}" type="slidenum">
              <a:rPr lang="el-GR" altLang="en-US"/>
              <a:pPr/>
              <a:t>195</a:t>
            </a:fld>
            <a:endParaRPr lang="el-GR" altLang="en-US"/>
          </a:p>
        </p:txBody>
      </p:sp>
      <p:sp>
        <p:nvSpPr>
          <p:cNvPr id="454657" name="Rectangle 1">
            <a:extLst>
              <a:ext uri="{FF2B5EF4-FFF2-40B4-BE49-F238E27FC236}">
                <a16:creationId xmlns:a16="http://schemas.microsoft.com/office/drawing/2014/main" id="{26B7928E-8F72-47E9-A48E-442E80C9C32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4658" name="Text Box 2">
            <a:extLst>
              <a:ext uri="{FF2B5EF4-FFF2-40B4-BE49-F238E27FC236}">
                <a16:creationId xmlns:a16="http://schemas.microsoft.com/office/drawing/2014/main" id="{B5079429-6992-438C-933C-A722CE362B3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A7683A4-C401-4B30-BFE6-D4BDFD6FB7AE}"/>
              </a:ext>
            </a:extLst>
          </p:cNvPr>
          <p:cNvSpPr>
            <a:spLocks noGrp="1" noChangeArrowheads="1"/>
          </p:cNvSpPr>
          <p:nvPr>
            <p:ph type="sldNum"/>
          </p:nvPr>
        </p:nvSpPr>
        <p:spPr>
          <a:ln/>
        </p:spPr>
        <p:txBody>
          <a:bodyPr/>
          <a:lstStyle/>
          <a:p>
            <a:fld id="{67D37703-9EE9-48BC-8A60-474F315B6498}" type="slidenum">
              <a:rPr lang="el-GR" altLang="en-US"/>
              <a:pPr/>
              <a:t>196</a:t>
            </a:fld>
            <a:endParaRPr lang="el-GR" altLang="en-US"/>
          </a:p>
        </p:txBody>
      </p:sp>
      <p:sp>
        <p:nvSpPr>
          <p:cNvPr id="455681" name="Rectangle 1">
            <a:extLst>
              <a:ext uri="{FF2B5EF4-FFF2-40B4-BE49-F238E27FC236}">
                <a16:creationId xmlns:a16="http://schemas.microsoft.com/office/drawing/2014/main" id="{515A2A8D-E866-48C2-9511-9C512E61CD5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5682" name="Text Box 2">
            <a:extLst>
              <a:ext uri="{FF2B5EF4-FFF2-40B4-BE49-F238E27FC236}">
                <a16:creationId xmlns:a16="http://schemas.microsoft.com/office/drawing/2014/main" id="{D676081E-81A4-4912-B2D3-9F64C73C01E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9E9972F-F84B-46A7-B585-23F5AD24DCB2}"/>
              </a:ext>
            </a:extLst>
          </p:cNvPr>
          <p:cNvSpPr>
            <a:spLocks noGrp="1" noChangeArrowheads="1"/>
          </p:cNvSpPr>
          <p:nvPr>
            <p:ph type="sldNum"/>
          </p:nvPr>
        </p:nvSpPr>
        <p:spPr>
          <a:ln/>
        </p:spPr>
        <p:txBody>
          <a:bodyPr/>
          <a:lstStyle/>
          <a:p>
            <a:fld id="{24425A0C-0455-4666-8589-CC379B8C3385}" type="slidenum">
              <a:rPr lang="el-GR" altLang="en-US"/>
              <a:pPr/>
              <a:t>197</a:t>
            </a:fld>
            <a:endParaRPr lang="el-GR" altLang="en-US"/>
          </a:p>
        </p:txBody>
      </p:sp>
      <p:sp>
        <p:nvSpPr>
          <p:cNvPr id="456705" name="Rectangle 1">
            <a:extLst>
              <a:ext uri="{FF2B5EF4-FFF2-40B4-BE49-F238E27FC236}">
                <a16:creationId xmlns:a16="http://schemas.microsoft.com/office/drawing/2014/main" id="{53FE2D2A-5D4A-4D15-84B2-65F822414BF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6706" name="Text Box 2">
            <a:extLst>
              <a:ext uri="{FF2B5EF4-FFF2-40B4-BE49-F238E27FC236}">
                <a16:creationId xmlns:a16="http://schemas.microsoft.com/office/drawing/2014/main" id="{24E9B8DE-D742-4D53-B3E1-E02FEE448A5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9D8BE93-1A29-4DCF-93ED-720FA9D50526}"/>
              </a:ext>
            </a:extLst>
          </p:cNvPr>
          <p:cNvSpPr>
            <a:spLocks noGrp="1" noChangeArrowheads="1"/>
          </p:cNvSpPr>
          <p:nvPr>
            <p:ph type="sldNum"/>
          </p:nvPr>
        </p:nvSpPr>
        <p:spPr>
          <a:ln/>
        </p:spPr>
        <p:txBody>
          <a:bodyPr/>
          <a:lstStyle/>
          <a:p>
            <a:fld id="{3C5083AC-E347-4AB2-AB9D-61260802E121}" type="slidenum">
              <a:rPr lang="el-GR" altLang="en-US"/>
              <a:pPr/>
              <a:t>198</a:t>
            </a:fld>
            <a:endParaRPr lang="el-GR" altLang="en-US"/>
          </a:p>
        </p:txBody>
      </p:sp>
      <p:sp>
        <p:nvSpPr>
          <p:cNvPr id="458753" name="Rectangle 1">
            <a:extLst>
              <a:ext uri="{FF2B5EF4-FFF2-40B4-BE49-F238E27FC236}">
                <a16:creationId xmlns:a16="http://schemas.microsoft.com/office/drawing/2014/main" id="{D896595F-ABDB-4BED-8563-49A94D42A8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8754" name="Text Box 2">
            <a:extLst>
              <a:ext uri="{FF2B5EF4-FFF2-40B4-BE49-F238E27FC236}">
                <a16:creationId xmlns:a16="http://schemas.microsoft.com/office/drawing/2014/main" id="{A927F145-F126-4EEC-8F24-BE2B4CF33D9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D3A99A0-3215-4F03-87AD-AE6DC658FCB1}"/>
              </a:ext>
            </a:extLst>
          </p:cNvPr>
          <p:cNvSpPr>
            <a:spLocks noGrp="1" noChangeArrowheads="1"/>
          </p:cNvSpPr>
          <p:nvPr>
            <p:ph type="sldNum"/>
          </p:nvPr>
        </p:nvSpPr>
        <p:spPr>
          <a:ln/>
        </p:spPr>
        <p:txBody>
          <a:bodyPr/>
          <a:lstStyle/>
          <a:p>
            <a:fld id="{A27FB03D-D173-495D-8ABB-8B9CC823485E}" type="slidenum">
              <a:rPr lang="el-GR" altLang="en-US"/>
              <a:pPr/>
              <a:t>199</a:t>
            </a:fld>
            <a:endParaRPr lang="el-GR" altLang="en-US"/>
          </a:p>
        </p:txBody>
      </p:sp>
      <p:sp>
        <p:nvSpPr>
          <p:cNvPr id="459777" name="Rectangle 1">
            <a:extLst>
              <a:ext uri="{FF2B5EF4-FFF2-40B4-BE49-F238E27FC236}">
                <a16:creationId xmlns:a16="http://schemas.microsoft.com/office/drawing/2014/main" id="{2459A8D9-E876-4F63-B73E-7597EF4201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9778" name="Text Box 2">
            <a:extLst>
              <a:ext uri="{FF2B5EF4-FFF2-40B4-BE49-F238E27FC236}">
                <a16:creationId xmlns:a16="http://schemas.microsoft.com/office/drawing/2014/main" id="{F832C33D-D274-40F9-B9D3-3042C4EC42A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BF8FE2B-BC47-4C15-9CF1-B52CD92AA44E}"/>
              </a:ext>
            </a:extLst>
          </p:cNvPr>
          <p:cNvSpPr>
            <a:spLocks noGrp="1" noChangeArrowheads="1"/>
          </p:cNvSpPr>
          <p:nvPr>
            <p:ph type="sldNum"/>
          </p:nvPr>
        </p:nvSpPr>
        <p:spPr>
          <a:ln/>
        </p:spPr>
        <p:txBody>
          <a:bodyPr/>
          <a:lstStyle/>
          <a:p>
            <a:fld id="{A17FEEDC-252D-4012-8EBF-11943E832001}" type="slidenum">
              <a:rPr lang="el-GR" altLang="en-US"/>
              <a:pPr/>
              <a:t>200</a:t>
            </a:fld>
            <a:endParaRPr lang="el-GR" altLang="en-US"/>
          </a:p>
        </p:txBody>
      </p:sp>
      <p:sp>
        <p:nvSpPr>
          <p:cNvPr id="460801" name="Rectangle 1">
            <a:extLst>
              <a:ext uri="{FF2B5EF4-FFF2-40B4-BE49-F238E27FC236}">
                <a16:creationId xmlns:a16="http://schemas.microsoft.com/office/drawing/2014/main" id="{6A5B2A6C-A202-43CE-93C1-FBCDDE955FD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02" name="Text Box 2">
            <a:extLst>
              <a:ext uri="{FF2B5EF4-FFF2-40B4-BE49-F238E27FC236}">
                <a16:creationId xmlns:a16="http://schemas.microsoft.com/office/drawing/2014/main" id="{E017A880-FCCA-48A5-B7E5-1627F7D95A1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40758B4-16B8-46A2-8394-4EC1C1CBEA68}"/>
              </a:ext>
            </a:extLst>
          </p:cNvPr>
          <p:cNvSpPr>
            <a:spLocks noGrp="1" noChangeArrowheads="1"/>
          </p:cNvSpPr>
          <p:nvPr>
            <p:ph type="sldNum"/>
          </p:nvPr>
        </p:nvSpPr>
        <p:spPr>
          <a:ln/>
        </p:spPr>
        <p:txBody>
          <a:bodyPr/>
          <a:lstStyle/>
          <a:p>
            <a:fld id="{84E7D3AE-4483-4180-9451-5E33584DA99F}" type="slidenum">
              <a:rPr lang="el-GR" altLang="en-US"/>
              <a:pPr/>
              <a:t>201</a:t>
            </a:fld>
            <a:endParaRPr lang="el-GR" altLang="en-US"/>
          </a:p>
        </p:txBody>
      </p:sp>
      <p:sp>
        <p:nvSpPr>
          <p:cNvPr id="461825" name="Rectangle 1">
            <a:extLst>
              <a:ext uri="{FF2B5EF4-FFF2-40B4-BE49-F238E27FC236}">
                <a16:creationId xmlns:a16="http://schemas.microsoft.com/office/drawing/2014/main" id="{EDA92F87-F704-4A77-B60C-5F912A3AA85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1826" name="Text Box 2">
            <a:extLst>
              <a:ext uri="{FF2B5EF4-FFF2-40B4-BE49-F238E27FC236}">
                <a16:creationId xmlns:a16="http://schemas.microsoft.com/office/drawing/2014/main" id="{6F31C1D1-D8A8-4F4A-B4CC-3A80D3C441C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C0C2694-4BC6-4550-B8E4-0736FA56F6C1}"/>
              </a:ext>
            </a:extLst>
          </p:cNvPr>
          <p:cNvSpPr>
            <a:spLocks noGrp="1" noChangeArrowheads="1"/>
          </p:cNvSpPr>
          <p:nvPr>
            <p:ph type="sldNum"/>
          </p:nvPr>
        </p:nvSpPr>
        <p:spPr>
          <a:ln/>
        </p:spPr>
        <p:txBody>
          <a:bodyPr/>
          <a:lstStyle/>
          <a:p>
            <a:fld id="{98F6B030-E2F5-4870-81F2-C1C9F740916B}" type="slidenum">
              <a:rPr lang="el-GR" altLang="en-US"/>
              <a:pPr/>
              <a:t>2</a:t>
            </a:fld>
            <a:endParaRPr lang="el-GR" altLang="en-US"/>
          </a:p>
        </p:txBody>
      </p:sp>
      <p:sp>
        <p:nvSpPr>
          <p:cNvPr id="257025" name="Rectangle 1">
            <a:extLst>
              <a:ext uri="{FF2B5EF4-FFF2-40B4-BE49-F238E27FC236}">
                <a16:creationId xmlns:a16="http://schemas.microsoft.com/office/drawing/2014/main" id="{FF029F9B-78A7-404F-B35E-79CE1AEDFF8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7026" name="Text Box 2">
            <a:extLst>
              <a:ext uri="{FF2B5EF4-FFF2-40B4-BE49-F238E27FC236}">
                <a16:creationId xmlns:a16="http://schemas.microsoft.com/office/drawing/2014/main" id="{5B9635D8-9471-47F2-99F5-C2A61F35CAD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2842B6B-3794-488F-90FF-EA5A00888836}"/>
              </a:ext>
            </a:extLst>
          </p:cNvPr>
          <p:cNvSpPr>
            <a:spLocks noGrp="1" noChangeArrowheads="1"/>
          </p:cNvSpPr>
          <p:nvPr>
            <p:ph type="sldNum"/>
          </p:nvPr>
        </p:nvSpPr>
        <p:spPr>
          <a:ln/>
        </p:spPr>
        <p:txBody>
          <a:bodyPr/>
          <a:lstStyle/>
          <a:p>
            <a:fld id="{6C9454E7-F8E7-4449-B762-284386E56B9B}" type="slidenum">
              <a:rPr lang="el-GR" altLang="en-US"/>
              <a:pPr/>
              <a:t>20</a:t>
            </a:fld>
            <a:endParaRPr lang="el-GR" altLang="en-US"/>
          </a:p>
        </p:txBody>
      </p:sp>
      <p:sp>
        <p:nvSpPr>
          <p:cNvPr id="276481" name="Rectangle 1">
            <a:extLst>
              <a:ext uri="{FF2B5EF4-FFF2-40B4-BE49-F238E27FC236}">
                <a16:creationId xmlns:a16="http://schemas.microsoft.com/office/drawing/2014/main" id="{439AF27C-1F4E-401F-942A-B488C42161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482" name="Text Box 2">
            <a:extLst>
              <a:ext uri="{FF2B5EF4-FFF2-40B4-BE49-F238E27FC236}">
                <a16:creationId xmlns:a16="http://schemas.microsoft.com/office/drawing/2014/main" id="{3C5A1729-CF14-4D30-AD04-B7A6C59E643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601C8EF-53EE-4C11-8779-697FA26735B2}"/>
              </a:ext>
            </a:extLst>
          </p:cNvPr>
          <p:cNvSpPr>
            <a:spLocks noGrp="1" noChangeArrowheads="1"/>
          </p:cNvSpPr>
          <p:nvPr>
            <p:ph type="sldNum"/>
          </p:nvPr>
        </p:nvSpPr>
        <p:spPr>
          <a:ln/>
        </p:spPr>
        <p:txBody>
          <a:bodyPr/>
          <a:lstStyle/>
          <a:p>
            <a:fld id="{AD78D3B4-B6FA-4E32-A7B2-8592788DE36E}" type="slidenum">
              <a:rPr lang="el-GR" altLang="en-US"/>
              <a:pPr/>
              <a:t>202</a:t>
            </a:fld>
            <a:endParaRPr lang="el-GR" altLang="en-US"/>
          </a:p>
        </p:txBody>
      </p:sp>
      <p:sp>
        <p:nvSpPr>
          <p:cNvPr id="462849" name="Rectangle 1">
            <a:extLst>
              <a:ext uri="{FF2B5EF4-FFF2-40B4-BE49-F238E27FC236}">
                <a16:creationId xmlns:a16="http://schemas.microsoft.com/office/drawing/2014/main" id="{8316B9C3-7E00-4633-B27A-42B08008B83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2850" name="Text Box 2">
            <a:extLst>
              <a:ext uri="{FF2B5EF4-FFF2-40B4-BE49-F238E27FC236}">
                <a16:creationId xmlns:a16="http://schemas.microsoft.com/office/drawing/2014/main" id="{8EC59832-ED1C-47B4-9EF6-50D80853D92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94C6C20-7A27-4F7C-B6B0-52DB64AC5374}"/>
              </a:ext>
            </a:extLst>
          </p:cNvPr>
          <p:cNvSpPr>
            <a:spLocks noGrp="1" noChangeArrowheads="1"/>
          </p:cNvSpPr>
          <p:nvPr>
            <p:ph type="sldNum"/>
          </p:nvPr>
        </p:nvSpPr>
        <p:spPr>
          <a:ln/>
        </p:spPr>
        <p:txBody>
          <a:bodyPr/>
          <a:lstStyle/>
          <a:p>
            <a:fld id="{474A3E78-A375-4362-9A42-2ADE5A99F04C}" type="slidenum">
              <a:rPr lang="el-GR" altLang="en-US"/>
              <a:pPr/>
              <a:t>203</a:t>
            </a:fld>
            <a:endParaRPr lang="el-GR" altLang="en-US"/>
          </a:p>
        </p:txBody>
      </p:sp>
      <p:sp>
        <p:nvSpPr>
          <p:cNvPr id="463873" name="Rectangle 1">
            <a:extLst>
              <a:ext uri="{FF2B5EF4-FFF2-40B4-BE49-F238E27FC236}">
                <a16:creationId xmlns:a16="http://schemas.microsoft.com/office/drawing/2014/main" id="{2C2574DA-F9B8-4ED3-AF36-D7968855C60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3874" name="Text Box 2">
            <a:extLst>
              <a:ext uri="{FF2B5EF4-FFF2-40B4-BE49-F238E27FC236}">
                <a16:creationId xmlns:a16="http://schemas.microsoft.com/office/drawing/2014/main" id="{D4643F96-9925-4D21-A569-2243EBF9461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C93A422-C14C-4C59-B368-26B29FA1AEC5}"/>
              </a:ext>
            </a:extLst>
          </p:cNvPr>
          <p:cNvSpPr>
            <a:spLocks noGrp="1" noChangeArrowheads="1"/>
          </p:cNvSpPr>
          <p:nvPr>
            <p:ph type="sldNum"/>
          </p:nvPr>
        </p:nvSpPr>
        <p:spPr>
          <a:ln/>
        </p:spPr>
        <p:txBody>
          <a:bodyPr/>
          <a:lstStyle/>
          <a:p>
            <a:fld id="{D0143095-0981-4AA8-BCD5-7D8D06443718}" type="slidenum">
              <a:rPr lang="el-GR" altLang="en-US"/>
              <a:pPr/>
              <a:t>204</a:t>
            </a:fld>
            <a:endParaRPr lang="el-GR" altLang="en-US"/>
          </a:p>
        </p:txBody>
      </p:sp>
      <p:sp>
        <p:nvSpPr>
          <p:cNvPr id="464897" name="Rectangle 1">
            <a:extLst>
              <a:ext uri="{FF2B5EF4-FFF2-40B4-BE49-F238E27FC236}">
                <a16:creationId xmlns:a16="http://schemas.microsoft.com/office/drawing/2014/main" id="{BF39D468-E411-4BF6-A31A-9BD06511328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4898" name="Text Box 2">
            <a:extLst>
              <a:ext uri="{FF2B5EF4-FFF2-40B4-BE49-F238E27FC236}">
                <a16:creationId xmlns:a16="http://schemas.microsoft.com/office/drawing/2014/main" id="{A82EC379-24AA-4F4F-94BA-8D34FF24961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5E8284C-47AE-421F-B4E7-413C4A4B355E}"/>
              </a:ext>
            </a:extLst>
          </p:cNvPr>
          <p:cNvSpPr>
            <a:spLocks noGrp="1" noChangeArrowheads="1"/>
          </p:cNvSpPr>
          <p:nvPr>
            <p:ph type="sldNum"/>
          </p:nvPr>
        </p:nvSpPr>
        <p:spPr>
          <a:ln/>
        </p:spPr>
        <p:txBody>
          <a:bodyPr/>
          <a:lstStyle/>
          <a:p>
            <a:fld id="{BA39FC85-5DB1-4AA7-ABEE-5F69680E54B1}" type="slidenum">
              <a:rPr lang="el-GR" altLang="en-US"/>
              <a:pPr/>
              <a:t>205</a:t>
            </a:fld>
            <a:endParaRPr lang="el-GR" altLang="en-US"/>
          </a:p>
        </p:txBody>
      </p:sp>
      <p:sp>
        <p:nvSpPr>
          <p:cNvPr id="465921" name="Rectangle 1">
            <a:extLst>
              <a:ext uri="{FF2B5EF4-FFF2-40B4-BE49-F238E27FC236}">
                <a16:creationId xmlns:a16="http://schemas.microsoft.com/office/drawing/2014/main" id="{BE0A9537-FD96-4605-B2EC-95EBB3D61B4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5922" name="Text Box 2">
            <a:extLst>
              <a:ext uri="{FF2B5EF4-FFF2-40B4-BE49-F238E27FC236}">
                <a16:creationId xmlns:a16="http://schemas.microsoft.com/office/drawing/2014/main" id="{056341BF-B5B6-4BB2-A331-F8E7AC23D5C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DE55E34-DA1E-4687-AD11-13C7CEB5B250}"/>
              </a:ext>
            </a:extLst>
          </p:cNvPr>
          <p:cNvSpPr>
            <a:spLocks noGrp="1" noChangeArrowheads="1"/>
          </p:cNvSpPr>
          <p:nvPr>
            <p:ph type="sldNum"/>
          </p:nvPr>
        </p:nvSpPr>
        <p:spPr>
          <a:ln/>
        </p:spPr>
        <p:txBody>
          <a:bodyPr/>
          <a:lstStyle/>
          <a:p>
            <a:fld id="{98F3AE45-89F5-4AFB-89F4-2F54CBD18353}" type="slidenum">
              <a:rPr lang="el-GR" altLang="en-US"/>
              <a:pPr/>
              <a:t>206</a:t>
            </a:fld>
            <a:endParaRPr lang="el-GR" altLang="en-US"/>
          </a:p>
        </p:txBody>
      </p:sp>
      <p:sp>
        <p:nvSpPr>
          <p:cNvPr id="466945" name="Rectangle 1">
            <a:extLst>
              <a:ext uri="{FF2B5EF4-FFF2-40B4-BE49-F238E27FC236}">
                <a16:creationId xmlns:a16="http://schemas.microsoft.com/office/drawing/2014/main" id="{EA04CCE0-212D-4318-A3A4-BBE0C090A59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6946" name="Text Box 2">
            <a:extLst>
              <a:ext uri="{FF2B5EF4-FFF2-40B4-BE49-F238E27FC236}">
                <a16:creationId xmlns:a16="http://schemas.microsoft.com/office/drawing/2014/main" id="{55E96BF1-9724-45A8-93B8-252D3C6C639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0A31568-5241-44C9-AE4E-2E9FEB7F8294}"/>
              </a:ext>
            </a:extLst>
          </p:cNvPr>
          <p:cNvSpPr>
            <a:spLocks noGrp="1" noChangeArrowheads="1"/>
          </p:cNvSpPr>
          <p:nvPr>
            <p:ph type="sldNum"/>
          </p:nvPr>
        </p:nvSpPr>
        <p:spPr>
          <a:ln/>
        </p:spPr>
        <p:txBody>
          <a:bodyPr/>
          <a:lstStyle/>
          <a:p>
            <a:fld id="{A58A5403-1149-40F8-937F-FD438EBCA5A0}" type="slidenum">
              <a:rPr lang="el-GR" altLang="en-US"/>
              <a:pPr/>
              <a:t>207</a:t>
            </a:fld>
            <a:endParaRPr lang="el-GR" altLang="en-US"/>
          </a:p>
        </p:txBody>
      </p:sp>
      <p:sp>
        <p:nvSpPr>
          <p:cNvPr id="467969" name="Rectangle 1">
            <a:extLst>
              <a:ext uri="{FF2B5EF4-FFF2-40B4-BE49-F238E27FC236}">
                <a16:creationId xmlns:a16="http://schemas.microsoft.com/office/drawing/2014/main" id="{E7012551-3B38-4FD5-B83A-E9A64FB2C91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7970" name="Text Box 2">
            <a:extLst>
              <a:ext uri="{FF2B5EF4-FFF2-40B4-BE49-F238E27FC236}">
                <a16:creationId xmlns:a16="http://schemas.microsoft.com/office/drawing/2014/main" id="{3F40EE81-DFA6-4E0D-B8E7-8EF943B52D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41CA264-192D-4D25-8FC7-565E73380BFC}"/>
              </a:ext>
            </a:extLst>
          </p:cNvPr>
          <p:cNvSpPr>
            <a:spLocks noGrp="1" noChangeArrowheads="1"/>
          </p:cNvSpPr>
          <p:nvPr>
            <p:ph type="sldNum"/>
          </p:nvPr>
        </p:nvSpPr>
        <p:spPr>
          <a:ln/>
        </p:spPr>
        <p:txBody>
          <a:bodyPr/>
          <a:lstStyle/>
          <a:p>
            <a:fld id="{AB381C58-632F-4388-806E-1D92EE138DFA}" type="slidenum">
              <a:rPr lang="el-GR" altLang="en-US"/>
              <a:pPr/>
              <a:t>208</a:t>
            </a:fld>
            <a:endParaRPr lang="el-GR" altLang="en-US"/>
          </a:p>
        </p:txBody>
      </p:sp>
      <p:sp>
        <p:nvSpPr>
          <p:cNvPr id="468993" name="Rectangle 1">
            <a:extLst>
              <a:ext uri="{FF2B5EF4-FFF2-40B4-BE49-F238E27FC236}">
                <a16:creationId xmlns:a16="http://schemas.microsoft.com/office/drawing/2014/main" id="{30F4758D-155A-4757-8F26-E73AA4D252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8994" name="Text Box 2">
            <a:extLst>
              <a:ext uri="{FF2B5EF4-FFF2-40B4-BE49-F238E27FC236}">
                <a16:creationId xmlns:a16="http://schemas.microsoft.com/office/drawing/2014/main" id="{53E8C19A-EED8-4FA3-945B-0AC4B86F0CE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7BA2F3F-4F88-478A-86C2-ECE81069D22F}"/>
              </a:ext>
            </a:extLst>
          </p:cNvPr>
          <p:cNvSpPr>
            <a:spLocks noGrp="1" noChangeArrowheads="1"/>
          </p:cNvSpPr>
          <p:nvPr>
            <p:ph type="sldNum"/>
          </p:nvPr>
        </p:nvSpPr>
        <p:spPr>
          <a:ln/>
        </p:spPr>
        <p:txBody>
          <a:bodyPr/>
          <a:lstStyle/>
          <a:p>
            <a:fld id="{51C0F685-DAD9-489A-BF97-B091096DF574}" type="slidenum">
              <a:rPr lang="el-GR" altLang="en-US"/>
              <a:pPr/>
              <a:t>209</a:t>
            </a:fld>
            <a:endParaRPr lang="el-GR" altLang="en-US"/>
          </a:p>
        </p:txBody>
      </p:sp>
      <p:sp>
        <p:nvSpPr>
          <p:cNvPr id="470017" name="Rectangle 1">
            <a:extLst>
              <a:ext uri="{FF2B5EF4-FFF2-40B4-BE49-F238E27FC236}">
                <a16:creationId xmlns:a16="http://schemas.microsoft.com/office/drawing/2014/main" id="{14BB429A-D299-491F-B216-66C5F8D3F7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0018" name="Text Box 2">
            <a:extLst>
              <a:ext uri="{FF2B5EF4-FFF2-40B4-BE49-F238E27FC236}">
                <a16:creationId xmlns:a16="http://schemas.microsoft.com/office/drawing/2014/main" id="{0A6E0489-6C80-4B49-A3A9-C530163822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C085F6-4569-4B01-ACA2-F8F67279752F}"/>
              </a:ext>
            </a:extLst>
          </p:cNvPr>
          <p:cNvSpPr>
            <a:spLocks noGrp="1" noChangeArrowheads="1"/>
          </p:cNvSpPr>
          <p:nvPr>
            <p:ph type="sldNum"/>
          </p:nvPr>
        </p:nvSpPr>
        <p:spPr>
          <a:ln/>
        </p:spPr>
        <p:txBody>
          <a:bodyPr/>
          <a:lstStyle/>
          <a:p>
            <a:fld id="{7F94A09A-C593-4F68-ACD9-5333344FFE1A}" type="slidenum">
              <a:rPr lang="el-GR" altLang="en-US"/>
              <a:pPr/>
              <a:t>210</a:t>
            </a:fld>
            <a:endParaRPr lang="el-GR" altLang="en-US"/>
          </a:p>
        </p:txBody>
      </p:sp>
      <p:sp>
        <p:nvSpPr>
          <p:cNvPr id="471041" name="Rectangle 1">
            <a:extLst>
              <a:ext uri="{FF2B5EF4-FFF2-40B4-BE49-F238E27FC236}">
                <a16:creationId xmlns:a16="http://schemas.microsoft.com/office/drawing/2014/main" id="{EC7BF801-ABFD-4417-A6C4-207BB7A00C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42" name="Text Box 2">
            <a:extLst>
              <a:ext uri="{FF2B5EF4-FFF2-40B4-BE49-F238E27FC236}">
                <a16:creationId xmlns:a16="http://schemas.microsoft.com/office/drawing/2014/main" id="{B5013C7B-3C3C-4DF3-9A1E-738A226BA15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5D3C512-C06C-4725-853E-B70E9872675F}"/>
              </a:ext>
            </a:extLst>
          </p:cNvPr>
          <p:cNvSpPr>
            <a:spLocks noGrp="1" noChangeArrowheads="1"/>
          </p:cNvSpPr>
          <p:nvPr>
            <p:ph type="sldNum"/>
          </p:nvPr>
        </p:nvSpPr>
        <p:spPr>
          <a:ln/>
        </p:spPr>
        <p:txBody>
          <a:bodyPr/>
          <a:lstStyle/>
          <a:p>
            <a:fld id="{121FC261-D708-4649-8B20-7D401301A2C5}" type="slidenum">
              <a:rPr lang="el-GR" altLang="en-US"/>
              <a:pPr/>
              <a:t>211</a:t>
            </a:fld>
            <a:endParaRPr lang="el-GR" altLang="en-US"/>
          </a:p>
        </p:txBody>
      </p:sp>
      <p:sp>
        <p:nvSpPr>
          <p:cNvPr id="472065" name="Rectangle 1">
            <a:extLst>
              <a:ext uri="{FF2B5EF4-FFF2-40B4-BE49-F238E27FC236}">
                <a16:creationId xmlns:a16="http://schemas.microsoft.com/office/drawing/2014/main" id="{AA244D9A-A577-4E4C-9186-B1EAF164528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2066" name="Text Box 2">
            <a:extLst>
              <a:ext uri="{FF2B5EF4-FFF2-40B4-BE49-F238E27FC236}">
                <a16:creationId xmlns:a16="http://schemas.microsoft.com/office/drawing/2014/main" id="{FE6DC60D-14F5-4ACF-941E-31E6AE02209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8E8262F-BE75-4022-AFB8-6D66AEC954F9}"/>
              </a:ext>
            </a:extLst>
          </p:cNvPr>
          <p:cNvSpPr>
            <a:spLocks noGrp="1" noChangeArrowheads="1"/>
          </p:cNvSpPr>
          <p:nvPr>
            <p:ph type="sldNum"/>
          </p:nvPr>
        </p:nvSpPr>
        <p:spPr>
          <a:ln/>
        </p:spPr>
        <p:txBody>
          <a:bodyPr/>
          <a:lstStyle/>
          <a:p>
            <a:fld id="{3D2B3795-19DF-43A0-B41D-40B9C08D838A}" type="slidenum">
              <a:rPr lang="el-GR" altLang="en-US"/>
              <a:pPr/>
              <a:t>21</a:t>
            </a:fld>
            <a:endParaRPr lang="el-GR" altLang="en-US"/>
          </a:p>
        </p:txBody>
      </p:sp>
      <p:sp>
        <p:nvSpPr>
          <p:cNvPr id="277505" name="Rectangle 1">
            <a:extLst>
              <a:ext uri="{FF2B5EF4-FFF2-40B4-BE49-F238E27FC236}">
                <a16:creationId xmlns:a16="http://schemas.microsoft.com/office/drawing/2014/main" id="{18DAFA6E-A35C-438F-B633-A1F7068A038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6" name="Text Box 2">
            <a:extLst>
              <a:ext uri="{FF2B5EF4-FFF2-40B4-BE49-F238E27FC236}">
                <a16:creationId xmlns:a16="http://schemas.microsoft.com/office/drawing/2014/main" id="{D83B30D2-6827-44C0-B2D6-645D693701C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6B72D3F-0CC4-4170-8A78-E6910D1EE6F2}"/>
              </a:ext>
            </a:extLst>
          </p:cNvPr>
          <p:cNvSpPr>
            <a:spLocks noGrp="1" noChangeArrowheads="1"/>
          </p:cNvSpPr>
          <p:nvPr>
            <p:ph type="sldNum"/>
          </p:nvPr>
        </p:nvSpPr>
        <p:spPr>
          <a:ln/>
        </p:spPr>
        <p:txBody>
          <a:bodyPr/>
          <a:lstStyle/>
          <a:p>
            <a:fld id="{E9305FAC-4261-4DAE-8B2D-4A7DA36F221E}" type="slidenum">
              <a:rPr lang="el-GR" altLang="en-US"/>
              <a:pPr/>
              <a:t>212</a:t>
            </a:fld>
            <a:endParaRPr lang="el-GR" altLang="en-US"/>
          </a:p>
        </p:txBody>
      </p:sp>
      <p:sp>
        <p:nvSpPr>
          <p:cNvPr id="473089" name="Rectangle 1">
            <a:extLst>
              <a:ext uri="{FF2B5EF4-FFF2-40B4-BE49-F238E27FC236}">
                <a16:creationId xmlns:a16="http://schemas.microsoft.com/office/drawing/2014/main" id="{14CA1DFC-724B-4B42-A89D-FEEA4FBC264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3090" name="Text Box 2">
            <a:extLst>
              <a:ext uri="{FF2B5EF4-FFF2-40B4-BE49-F238E27FC236}">
                <a16:creationId xmlns:a16="http://schemas.microsoft.com/office/drawing/2014/main" id="{49A37EF4-2ACE-4F48-9A26-A9D00289985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163DC23-1C8E-4DC6-BB64-A1D84FCCF842}"/>
              </a:ext>
            </a:extLst>
          </p:cNvPr>
          <p:cNvSpPr>
            <a:spLocks noGrp="1" noChangeArrowheads="1"/>
          </p:cNvSpPr>
          <p:nvPr>
            <p:ph type="sldNum"/>
          </p:nvPr>
        </p:nvSpPr>
        <p:spPr>
          <a:ln/>
        </p:spPr>
        <p:txBody>
          <a:bodyPr/>
          <a:lstStyle/>
          <a:p>
            <a:fld id="{F1979E0B-CE80-4062-9C8A-718A8D6E9D30}" type="slidenum">
              <a:rPr lang="el-GR" altLang="en-US"/>
              <a:pPr/>
              <a:t>213</a:t>
            </a:fld>
            <a:endParaRPr lang="el-GR" altLang="en-US"/>
          </a:p>
        </p:txBody>
      </p:sp>
      <p:sp>
        <p:nvSpPr>
          <p:cNvPr id="474113" name="Text Box 1">
            <a:extLst>
              <a:ext uri="{FF2B5EF4-FFF2-40B4-BE49-F238E27FC236}">
                <a16:creationId xmlns:a16="http://schemas.microsoft.com/office/drawing/2014/main" id="{D1367DD9-ABAA-47A4-9521-7AB611B0482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7901B28-88E4-4602-B099-971D39B71BDE}" type="slidenum">
              <a:rPr lang="en-US" altLang="en-US" sz="1200"/>
              <a:pPr algn="r">
                <a:buClrTx/>
                <a:buFontTx/>
                <a:buNone/>
              </a:pPr>
              <a:t>213</a:t>
            </a:fld>
            <a:endParaRPr lang="en-US" altLang="en-US" sz="1200"/>
          </a:p>
        </p:txBody>
      </p:sp>
      <p:sp>
        <p:nvSpPr>
          <p:cNvPr id="474114" name="Rectangle 2">
            <a:extLst>
              <a:ext uri="{FF2B5EF4-FFF2-40B4-BE49-F238E27FC236}">
                <a16:creationId xmlns:a16="http://schemas.microsoft.com/office/drawing/2014/main" id="{39131086-C8AC-4280-BA56-47A15AFEFF5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4115" name="Text Box 3">
            <a:extLst>
              <a:ext uri="{FF2B5EF4-FFF2-40B4-BE49-F238E27FC236}">
                <a16:creationId xmlns:a16="http://schemas.microsoft.com/office/drawing/2014/main" id="{427A6E54-727A-4766-B0F0-CE814C76DD4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7F88139-262C-4613-B9D4-FF015EAE4D0F}"/>
              </a:ext>
            </a:extLst>
          </p:cNvPr>
          <p:cNvSpPr>
            <a:spLocks noGrp="1" noChangeArrowheads="1"/>
          </p:cNvSpPr>
          <p:nvPr>
            <p:ph type="sldNum"/>
          </p:nvPr>
        </p:nvSpPr>
        <p:spPr>
          <a:ln/>
        </p:spPr>
        <p:txBody>
          <a:bodyPr/>
          <a:lstStyle/>
          <a:p>
            <a:fld id="{B0F6FC6B-FD3E-41F1-A346-9E2553FD7824}" type="slidenum">
              <a:rPr lang="el-GR" altLang="en-US"/>
              <a:pPr/>
              <a:t>214</a:t>
            </a:fld>
            <a:endParaRPr lang="el-GR" altLang="en-US"/>
          </a:p>
        </p:txBody>
      </p:sp>
      <p:sp>
        <p:nvSpPr>
          <p:cNvPr id="475137" name="Rectangle 1">
            <a:extLst>
              <a:ext uri="{FF2B5EF4-FFF2-40B4-BE49-F238E27FC236}">
                <a16:creationId xmlns:a16="http://schemas.microsoft.com/office/drawing/2014/main" id="{762B459F-9C60-43C7-ACBA-DC6242BC53B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5138" name="Text Box 2">
            <a:extLst>
              <a:ext uri="{FF2B5EF4-FFF2-40B4-BE49-F238E27FC236}">
                <a16:creationId xmlns:a16="http://schemas.microsoft.com/office/drawing/2014/main" id="{25BD8F0B-1F8B-4117-B759-49E56E25555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F3FCCD8-A962-4FFD-9F4F-5B2B30949A2F}"/>
              </a:ext>
            </a:extLst>
          </p:cNvPr>
          <p:cNvSpPr>
            <a:spLocks noGrp="1" noChangeArrowheads="1"/>
          </p:cNvSpPr>
          <p:nvPr>
            <p:ph type="sldNum"/>
          </p:nvPr>
        </p:nvSpPr>
        <p:spPr>
          <a:ln/>
        </p:spPr>
        <p:txBody>
          <a:bodyPr/>
          <a:lstStyle/>
          <a:p>
            <a:fld id="{46F1DCA2-EA94-47CC-8B18-B48C2DD056CC}" type="slidenum">
              <a:rPr lang="el-GR" altLang="en-US"/>
              <a:pPr/>
              <a:t>215</a:t>
            </a:fld>
            <a:endParaRPr lang="el-GR" altLang="en-US"/>
          </a:p>
        </p:txBody>
      </p:sp>
      <p:sp>
        <p:nvSpPr>
          <p:cNvPr id="476161" name="Rectangle 1">
            <a:extLst>
              <a:ext uri="{FF2B5EF4-FFF2-40B4-BE49-F238E27FC236}">
                <a16:creationId xmlns:a16="http://schemas.microsoft.com/office/drawing/2014/main" id="{F7FA0446-5864-4D96-9AF2-B1D554E5DE7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6162" name="Text Box 2">
            <a:extLst>
              <a:ext uri="{FF2B5EF4-FFF2-40B4-BE49-F238E27FC236}">
                <a16:creationId xmlns:a16="http://schemas.microsoft.com/office/drawing/2014/main" id="{CB40EBD4-9A04-4854-93F3-F7E2E177CA1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D41B5B6-A6A2-4249-8478-7EF689D43B57}"/>
              </a:ext>
            </a:extLst>
          </p:cNvPr>
          <p:cNvSpPr>
            <a:spLocks noGrp="1" noChangeArrowheads="1"/>
          </p:cNvSpPr>
          <p:nvPr>
            <p:ph type="sldNum"/>
          </p:nvPr>
        </p:nvSpPr>
        <p:spPr>
          <a:ln/>
        </p:spPr>
        <p:txBody>
          <a:bodyPr/>
          <a:lstStyle/>
          <a:p>
            <a:fld id="{7475FA50-F105-4DB4-A135-EF97AAAB9B47}" type="slidenum">
              <a:rPr lang="el-GR" altLang="en-US"/>
              <a:pPr/>
              <a:t>216</a:t>
            </a:fld>
            <a:endParaRPr lang="el-GR" altLang="en-US"/>
          </a:p>
        </p:txBody>
      </p:sp>
      <p:sp>
        <p:nvSpPr>
          <p:cNvPr id="477185" name="Rectangle 1">
            <a:extLst>
              <a:ext uri="{FF2B5EF4-FFF2-40B4-BE49-F238E27FC236}">
                <a16:creationId xmlns:a16="http://schemas.microsoft.com/office/drawing/2014/main" id="{BFEA4703-7A6D-4D75-B810-B5A63E6140E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7186" name="Text Box 2">
            <a:extLst>
              <a:ext uri="{FF2B5EF4-FFF2-40B4-BE49-F238E27FC236}">
                <a16:creationId xmlns:a16="http://schemas.microsoft.com/office/drawing/2014/main" id="{129F57AE-70AC-41F2-8108-418CBE4AE7F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752A4F5-70ED-4F4E-A5FD-D099B87461AA}"/>
              </a:ext>
            </a:extLst>
          </p:cNvPr>
          <p:cNvSpPr>
            <a:spLocks noGrp="1" noChangeArrowheads="1"/>
          </p:cNvSpPr>
          <p:nvPr>
            <p:ph type="sldNum"/>
          </p:nvPr>
        </p:nvSpPr>
        <p:spPr>
          <a:ln/>
        </p:spPr>
        <p:txBody>
          <a:bodyPr/>
          <a:lstStyle/>
          <a:p>
            <a:fld id="{30EFB7FE-B344-43B9-AC26-C031C210DD7F}" type="slidenum">
              <a:rPr lang="el-GR" altLang="en-US"/>
              <a:pPr/>
              <a:t>218</a:t>
            </a:fld>
            <a:endParaRPr lang="el-GR" altLang="en-US"/>
          </a:p>
        </p:txBody>
      </p:sp>
      <p:sp>
        <p:nvSpPr>
          <p:cNvPr id="478209" name="Rectangle 1">
            <a:extLst>
              <a:ext uri="{FF2B5EF4-FFF2-40B4-BE49-F238E27FC236}">
                <a16:creationId xmlns:a16="http://schemas.microsoft.com/office/drawing/2014/main" id="{F58A34AB-18BA-4305-B609-01AD4E7679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8210" name="Text Box 2">
            <a:extLst>
              <a:ext uri="{FF2B5EF4-FFF2-40B4-BE49-F238E27FC236}">
                <a16:creationId xmlns:a16="http://schemas.microsoft.com/office/drawing/2014/main" id="{B7D48C59-6F7C-45B9-BC51-7F72B171751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E1CD444-40DE-46D7-9DB0-0210E9ABF862}"/>
              </a:ext>
            </a:extLst>
          </p:cNvPr>
          <p:cNvSpPr>
            <a:spLocks noGrp="1" noChangeArrowheads="1"/>
          </p:cNvSpPr>
          <p:nvPr>
            <p:ph type="sldNum"/>
          </p:nvPr>
        </p:nvSpPr>
        <p:spPr>
          <a:ln/>
        </p:spPr>
        <p:txBody>
          <a:bodyPr/>
          <a:lstStyle/>
          <a:p>
            <a:fld id="{53A86FB7-79E7-4F8B-8728-77783610344D}" type="slidenum">
              <a:rPr lang="el-GR" altLang="en-US"/>
              <a:pPr/>
              <a:t>219</a:t>
            </a:fld>
            <a:endParaRPr lang="el-GR" altLang="en-US"/>
          </a:p>
        </p:txBody>
      </p:sp>
      <p:sp>
        <p:nvSpPr>
          <p:cNvPr id="479233" name="Rectangle 1">
            <a:extLst>
              <a:ext uri="{FF2B5EF4-FFF2-40B4-BE49-F238E27FC236}">
                <a16:creationId xmlns:a16="http://schemas.microsoft.com/office/drawing/2014/main" id="{A3D25841-A5B8-49EE-A554-01C9CEFA063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9234" name="Text Box 2">
            <a:extLst>
              <a:ext uri="{FF2B5EF4-FFF2-40B4-BE49-F238E27FC236}">
                <a16:creationId xmlns:a16="http://schemas.microsoft.com/office/drawing/2014/main" id="{221A573A-EBA3-459E-8A37-D96A9747783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03C6F6E-D85C-4562-BAE4-0666F1A39282}"/>
              </a:ext>
            </a:extLst>
          </p:cNvPr>
          <p:cNvSpPr>
            <a:spLocks noGrp="1" noChangeArrowheads="1"/>
          </p:cNvSpPr>
          <p:nvPr>
            <p:ph type="sldNum"/>
          </p:nvPr>
        </p:nvSpPr>
        <p:spPr>
          <a:ln/>
        </p:spPr>
        <p:txBody>
          <a:bodyPr/>
          <a:lstStyle/>
          <a:p>
            <a:fld id="{73EF0134-D206-4A9D-85E5-D4A42A090275}" type="slidenum">
              <a:rPr lang="el-GR" altLang="en-US"/>
              <a:pPr/>
              <a:t>220</a:t>
            </a:fld>
            <a:endParaRPr lang="el-GR" altLang="en-US"/>
          </a:p>
        </p:txBody>
      </p:sp>
      <p:sp>
        <p:nvSpPr>
          <p:cNvPr id="480257" name="Rectangle 1">
            <a:extLst>
              <a:ext uri="{FF2B5EF4-FFF2-40B4-BE49-F238E27FC236}">
                <a16:creationId xmlns:a16="http://schemas.microsoft.com/office/drawing/2014/main" id="{E86B930F-31FF-4832-AB3F-21410502625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0258" name="Text Box 2">
            <a:extLst>
              <a:ext uri="{FF2B5EF4-FFF2-40B4-BE49-F238E27FC236}">
                <a16:creationId xmlns:a16="http://schemas.microsoft.com/office/drawing/2014/main" id="{BC49B4BD-825E-4A9C-B4E9-532F26F55A5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906E06D-D953-49B0-B02C-EFA7A473D0A8}"/>
              </a:ext>
            </a:extLst>
          </p:cNvPr>
          <p:cNvSpPr>
            <a:spLocks noGrp="1" noChangeArrowheads="1"/>
          </p:cNvSpPr>
          <p:nvPr>
            <p:ph type="sldNum"/>
          </p:nvPr>
        </p:nvSpPr>
        <p:spPr>
          <a:ln/>
        </p:spPr>
        <p:txBody>
          <a:bodyPr/>
          <a:lstStyle/>
          <a:p>
            <a:fld id="{619797F5-9445-451F-9F52-3FE7EDAFCBD6}" type="slidenum">
              <a:rPr lang="el-GR" altLang="en-US"/>
              <a:pPr/>
              <a:t>221</a:t>
            </a:fld>
            <a:endParaRPr lang="el-GR" altLang="en-US"/>
          </a:p>
        </p:txBody>
      </p:sp>
      <p:sp>
        <p:nvSpPr>
          <p:cNvPr id="489473" name="Rectangle 1">
            <a:extLst>
              <a:ext uri="{FF2B5EF4-FFF2-40B4-BE49-F238E27FC236}">
                <a16:creationId xmlns:a16="http://schemas.microsoft.com/office/drawing/2014/main" id="{C50DCA22-0F8F-4756-AFF1-CAB9F3E9D1C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9474" name="Text Box 2">
            <a:extLst>
              <a:ext uri="{FF2B5EF4-FFF2-40B4-BE49-F238E27FC236}">
                <a16:creationId xmlns:a16="http://schemas.microsoft.com/office/drawing/2014/main" id="{F2DCE5A9-C930-4841-8519-AFFBC9321D8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C92C03B-07C7-4EEF-ADE7-A496ADE167FA}"/>
              </a:ext>
            </a:extLst>
          </p:cNvPr>
          <p:cNvSpPr>
            <a:spLocks noGrp="1" noChangeArrowheads="1"/>
          </p:cNvSpPr>
          <p:nvPr>
            <p:ph type="sldNum"/>
          </p:nvPr>
        </p:nvSpPr>
        <p:spPr>
          <a:ln/>
        </p:spPr>
        <p:txBody>
          <a:bodyPr/>
          <a:lstStyle/>
          <a:p>
            <a:fld id="{54531BC7-0C3B-4AAD-B6AE-B4C3A426B48C}" type="slidenum">
              <a:rPr lang="el-GR" altLang="en-US"/>
              <a:pPr/>
              <a:t>222</a:t>
            </a:fld>
            <a:endParaRPr lang="el-GR" altLang="en-US"/>
          </a:p>
        </p:txBody>
      </p:sp>
      <p:sp>
        <p:nvSpPr>
          <p:cNvPr id="490497" name="Rectangle 1">
            <a:extLst>
              <a:ext uri="{FF2B5EF4-FFF2-40B4-BE49-F238E27FC236}">
                <a16:creationId xmlns:a16="http://schemas.microsoft.com/office/drawing/2014/main" id="{9A6673EB-DE57-4FE3-B1F5-5D6A1F98874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0498" name="Text Box 2">
            <a:extLst>
              <a:ext uri="{FF2B5EF4-FFF2-40B4-BE49-F238E27FC236}">
                <a16:creationId xmlns:a16="http://schemas.microsoft.com/office/drawing/2014/main" id="{1BDAC4CA-7E26-4588-A8A1-B27CD30A89E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96A96CB-6AC0-4F33-9C5F-A054195FB413}"/>
              </a:ext>
            </a:extLst>
          </p:cNvPr>
          <p:cNvSpPr>
            <a:spLocks noGrp="1" noChangeArrowheads="1"/>
          </p:cNvSpPr>
          <p:nvPr>
            <p:ph type="sldNum"/>
          </p:nvPr>
        </p:nvSpPr>
        <p:spPr>
          <a:ln/>
        </p:spPr>
        <p:txBody>
          <a:bodyPr/>
          <a:lstStyle/>
          <a:p>
            <a:fld id="{DD12EEE1-E01F-4FE8-A66E-8025A2FA4648}" type="slidenum">
              <a:rPr lang="el-GR" altLang="en-US"/>
              <a:pPr/>
              <a:t>22</a:t>
            </a:fld>
            <a:endParaRPr lang="el-GR" altLang="en-US"/>
          </a:p>
        </p:txBody>
      </p:sp>
      <p:sp>
        <p:nvSpPr>
          <p:cNvPr id="278529" name="Rectangle 1">
            <a:extLst>
              <a:ext uri="{FF2B5EF4-FFF2-40B4-BE49-F238E27FC236}">
                <a16:creationId xmlns:a16="http://schemas.microsoft.com/office/drawing/2014/main" id="{47424BCD-FDA7-4711-93C6-375812BBD3E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8530" name="Text Box 2">
            <a:extLst>
              <a:ext uri="{FF2B5EF4-FFF2-40B4-BE49-F238E27FC236}">
                <a16:creationId xmlns:a16="http://schemas.microsoft.com/office/drawing/2014/main" id="{0D027B12-83E9-4ADA-BEBC-4B626900CCD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64AB566-524E-459E-94BB-1DC11653BD7B}"/>
              </a:ext>
            </a:extLst>
          </p:cNvPr>
          <p:cNvSpPr>
            <a:spLocks noGrp="1" noChangeArrowheads="1"/>
          </p:cNvSpPr>
          <p:nvPr>
            <p:ph type="sldNum"/>
          </p:nvPr>
        </p:nvSpPr>
        <p:spPr>
          <a:ln/>
        </p:spPr>
        <p:txBody>
          <a:bodyPr/>
          <a:lstStyle/>
          <a:p>
            <a:fld id="{3E711C47-080A-4C3A-9792-44624CC73FA7}" type="slidenum">
              <a:rPr lang="el-GR" altLang="en-US"/>
              <a:pPr/>
              <a:t>223</a:t>
            </a:fld>
            <a:endParaRPr lang="el-GR" altLang="en-US"/>
          </a:p>
        </p:txBody>
      </p:sp>
      <p:sp>
        <p:nvSpPr>
          <p:cNvPr id="491521" name="Rectangle 1">
            <a:extLst>
              <a:ext uri="{FF2B5EF4-FFF2-40B4-BE49-F238E27FC236}">
                <a16:creationId xmlns:a16="http://schemas.microsoft.com/office/drawing/2014/main" id="{52B08408-A045-4B82-8FD8-2060E54A85E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22" name="Text Box 2">
            <a:extLst>
              <a:ext uri="{FF2B5EF4-FFF2-40B4-BE49-F238E27FC236}">
                <a16:creationId xmlns:a16="http://schemas.microsoft.com/office/drawing/2014/main" id="{6770AE3A-85D8-4E79-8E18-DBA0489BADD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FD9DB34-9D3C-4C3B-8551-C0774091BA4D}"/>
              </a:ext>
            </a:extLst>
          </p:cNvPr>
          <p:cNvSpPr>
            <a:spLocks noGrp="1" noChangeArrowheads="1"/>
          </p:cNvSpPr>
          <p:nvPr>
            <p:ph type="sldNum"/>
          </p:nvPr>
        </p:nvSpPr>
        <p:spPr>
          <a:ln/>
        </p:spPr>
        <p:txBody>
          <a:bodyPr/>
          <a:lstStyle/>
          <a:p>
            <a:fld id="{C075750B-5D50-461A-811E-894E338724B3}" type="slidenum">
              <a:rPr lang="el-GR" altLang="en-US"/>
              <a:pPr/>
              <a:t>224</a:t>
            </a:fld>
            <a:endParaRPr lang="el-GR" altLang="en-US"/>
          </a:p>
        </p:txBody>
      </p:sp>
      <p:sp>
        <p:nvSpPr>
          <p:cNvPr id="492545" name="Rectangle 1">
            <a:extLst>
              <a:ext uri="{FF2B5EF4-FFF2-40B4-BE49-F238E27FC236}">
                <a16:creationId xmlns:a16="http://schemas.microsoft.com/office/drawing/2014/main" id="{F36D3813-FA21-4772-B8F9-F336F9AFCCE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2546" name="Text Box 2">
            <a:extLst>
              <a:ext uri="{FF2B5EF4-FFF2-40B4-BE49-F238E27FC236}">
                <a16:creationId xmlns:a16="http://schemas.microsoft.com/office/drawing/2014/main" id="{FD64D0D1-96B0-449F-B747-CBE02262C80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5E91A6E-ECFA-4931-B419-598AF1C45B72}"/>
              </a:ext>
            </a:extLst>
          </p:cNvPr>
          <p:cNvSpPr>
            <a:spLocks noGrp="1" noChangeArrowheads="1"/>
          </p:cNvSpPr>
          <p:nvPr>
            <p:ph type="sldNum"/>
          </p:nvPr>
        </p:nvSpPr>
        <p:spPr>
          <a:ln/>
        </p:spPr>
        <p:txBody>
          <a:bodyPr/>
          <a:lstStyle/>
          <a:p>
            <a:fld id="{AD88C4A3-65BF-4222-80F1-9ED53FA917AF}" type="slidenum">
              <a:rPr lang="el-GR" altLang="en-US"/>
              <a:pPr/>
              <a:t>225</a:t>
            </a:fld>
            <a:endParaRPr lang="el-GR" altLang="en-US"/>
          </a:p>
        </p:txBody>
      </p:sp>
      <p:sp>
        <p:nvSpPr>
          <p:cNvPr id="493569" name="Rectangle 1">
            <a:extLst>
              <a:ext uri="{FF2B5EF4-FFF2-40B4-BE49-F238E27FC236}">
                <a16:creationId xmlns:a16="http://schemas.microsoft.com/office/drawing/2014/main" id="{F638AE01-4F91-4A7F-BEC2-780CB66A22C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3570" name="Text Box 2">
            <a:extLst>
              <a:ext uri="{FF2B5EF4-FFF2-40B4-BE49-F238E27FC236}">
                <a16:creationId xmlns:a16="http://schemas.microsoft.com/office/drawing/2014/main" id="{2FD780EF-838C-4EAF-964A-1D8160A1232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7B95557-C0DF-4E42-A174-458F016E4424}"/>
              </a:ext>
            </a:extLst>
          </p:cNvPr>
          <p:cNvSpPr>
            <a:spLocks noGrp="1" noChangeArrowheads="1"/>
          </p:cNvSpPr>
          <p:nvPr>
            <p:ph type="sldNum"/>
          </p:nvPr>
        </p:nvSpPr>
        <p:spPr>
          <a:ln/>
        </p:spPr>
        <p:txBody>
          <a:bodyPr/>
          <a:lstStyle/>
          <a:p>
            <a:fld id="{FEA5EC2C-06FC-4A64-A0A9-DB853105070E}" type="slidenum">
              <a:rPr lang="el-GR" altLang="en-US"/>
              <a:pPr/>
              <a:t>226</a:t>
            </a:fld>
            <a:endParaRPr lang="el-GR" altLang="en-US"/>
          </a:p>
        </p:txBody>
      </p:sp>
      <p:sp>
        <p:nvSpPr>
          <p:cNvPr id="494593" name="Rectangle 1">
            <a:extLst>
              <a:ext uri="{FF2B5EF4-FFF2-40B4-BE49-F238E27FC236}">
                <a16:creationId xmlns:a16="http://schemas.microsoft.com/office/drawing/2014/main" id="{8171DE18-783A-4C13-BC35-6DA713E1B1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4594" name="Text Box 2">
            <a:extLst>
              <a:ext uri="{FF2B5EF4-FFF2-40B4-BE49-F238E27FC236}">
                <a16:creationId xmlns:a16="http://schemas.microsoft.com/office/drawing/2014/main" id="{E06D3C6B-2C2E-4CFF-9426-0C8AD2FF635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6CF270F-CC7B-474E-B7FC-C1225783AFE3}"/>
              </a:ext>
            </a:extLst>
          </p:cNvPr>
          <p:cNvSpPr>
            <a:spLocks noGrp="1" noChangeArrowheads="1"/>
          </p:cNvSpPr>
          <p:nvPr>
            <p:ph type="sldNum"/>
          </p:nvPr>
        </p:nvSpPr>
        <p:spPr>
          <a:ln/>
        </p:spPr>
        <p:txBody>
          <a:bodyPr/>
          <a:lstStyle/>
          <a:p>
            <a:fld id="{68ABE16E-FF22-4562-81D0-79B13D3AF1D6}" type="slidenum">
              <a:rPr lang="el-GR" altLang="en-US"/>
              <a:pPr/>
              <a:t>227</a:t>
            </a:fld>
            <a:endParaRPr lang="el-GR" altLang="en-US"/>
          </a:p>
        </p:txBody>
      </p:sp>
      <p:sp>
        <p:nvSpPr>
          <p:cNvPr id="495617" name="Rectangle 1">
            <a:extLst>
              <a:ext uri="{FF2B5EF4-FFF2-40B4-BE49-F238E27FC236}">
                <a16:creationId xmlns:a16="http://schemas.microsoft.com/office/drawing/2014/main" id="{36DB0CDA-AF78-4E6D-A081-E9E13F2B1A9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5618" name="Text Box 2">
            <a:extLst>
              <a:ext uri="{FF2B5EF4-FFF2-40B4-BE49-F238E27FC236}">
                <a16:creationId xmlns:a16="http://schemas.microsoft.com/office/drawing/2014/main" id="{1B502B55-9292-46BD-89B7-AD85C87CB56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97C4952-33EA-46F1-A036-8D20CCD89396}"/>
              </a:ext>
            </a:extLst>
          </p:cNvPr>
          <p:cNvSpPr>
            <a:spLocks noGrp="1" noChangeArrowheads="1"/>
          </p:cNvSpPr>
          <p:nvPr>
            <p:ph type="sldNum"/>
          </p:nvPr>
        </p:nvSpPr>
        <p:spPr>
          <a:ln/>
        </p:spPr>
        <p:txBody>
          <a:bodyPr/>
          <a:lstStyle/>
          <a:p>
            <a:fld id="{EEC61520-3128-45DD-B925-3BB9489D263C}" type="slidenum">
              <a:rPr lang="el-GR" altLang="en-US"/>
              <a:pPr/>
              <a:t>228</a:t>
            </a:fld>
            <a:endParaRPr lang="el-GR" altLang="en-US"/>
          </a:p>
        </p:txBody>
      </p:sp>
      <p:sp>
        <p:nvSpPr>
          <p:cNvPr id="496641" name="Rectangle 1">
            <a:extLst>
              <a:ext uri="{FF2B5EF4-FFF2-40B4-BE49-F238E27FC236}">
                <a16:creationId xmlns:a16="http://schemas.microsoft.com/office/drawing/2014/main" id="{C2CD99B6-0A66-4828-A6EA-11987F344EA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6642" name="Text Box 2">
            <a:extLst>
              <a:ext uri="{FF2B5EF4-FFF2-40B4-BE49-F238E27FC236}">
                <a16:creationId xmlns:a16="http://schemas.microsoft.com/office/drawing/2014/main" id="{9B48F74D-CF12-49CB-BBD1-C299E55AE64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187A4C8-091B-4B7E-BEA3-3FC060ED5E8D}"/>
              </a:ext>
            </a:extLst>
          </p:cNvPr>
          <p:cNvSpPr>
            <a:spLocks noGrp="1" noChangeArrowheads="1"/>
          </p:cNvSpPr>
          <p:nvPr>
            <p:ph type="sldNum"/>
          </p:nvPr>
        </p:nvSpPr>
        <p:spPr>
          <a:ln/>
        </p:spPr>
        <p:txBody>
          <a:bodyPr/>
          <a:lstStyle/>
          <a:p>
            <a:fld id="{AD9AC2FE-07B7-42C7-85D8-4D0241F9ED4A}" type="slidenum">
              <a:rPr lang="el-GR" altLang="en-US"/>
              <a:pPr/>
              <a:t>229</a:t>
            </a:fld>
            <a:endParaRPr lang="el-GR" altLang="en-US"/>
          </a:p>
        </p:txBody>
      </p:sp>
      <p:sp>
        <p:nvSpPr>
          <p:cNvPr id="497665" name="Rectangle 1">
            <a:extLst>
              <a:ext uri="{FF2B5EF4-FFF2-40B4-BE49-F238E27FC236}">
                <a16:creationId xmlns:a16="http://schemas.microsoft.com/office/drawing/2014/main" id="{CAD9884C-4573-4FEE-B4E0-38BCE47E565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7666" name="Text Box 2">
            <a:extLst>
              <a:ext uri="{FF2B5EF4-FFF2-40B4-BE49-F238E27FC236}">
                <a16:creationId xmlns:a16="http://schemas.microsoft.com/office/drawing/2014/main" id="{AF7A602B-C47A-442E-90DA-D4FA2D71C17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BB6159B-82E9-46AC-AE01-62C2F775F882}"/>
              </a:ext>
            </a:extLst>
          </p:cNvPr>
          <p:cNvSpPr>
            <a:spLocks noGrp="1" noChangeArrowheads="1"/>
          </p:cNvSpPr>
          <p:nvPr>
            <p:ph type="sldNum"/>
          </p:nvPr>
        </p:nvSpPr>
        <p:spPr>
          <a:ln/>
        </p:spPr>
        <p:txBody>
          <a:bodyPr/>
          <a:lstStyle/>
          <a:p>
            <a:fld id="{BE104FE6-6284-4334-9A5D-BDA73F5C4F9B}" type="slidenum">
              <a:rPr lang="el-GR" altLang="en-US"/>
              <a:pPr/>
              <a:t>230</a:t>
            </a:fld>
            <a:endParaRPr lang="el-GR" altLang="en-US"/>
          </a:p>
        </p:txBody>
      </p:sp>
      <p:sp>
        <p:nvSpPr>
          <p:cNvPr id="498689" name="Rectangle 1">
            <a:extLst>
              <a:ext uri="{FF2B5EF4-FFF2-40B4-BE49-F238E27FC236}">
                <a16:creationId xmlns:a16="http://schemas.microsoft.com/office/drawing/2014/main" id="{F734B4D1-EE39-47AF-8D68-233006206AE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8690" name="Text Box 2">
            <a:extLst>
              <a:ext uri="{FF2B5EF4-FFF2-40B4-BE49-F238E27FC236}">
                <a16:creationId xmlns:a16="http://schemas.microsoft.com/office/drawing/2014/main" id="{CD96D8DA-1E42-476D-9F70-CE702C03E4B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F0EBA61-E390-4DAB-893F-A607B81622B3}"/>
              </a:ext>
            </a:extLst>
          </p:cNvPr>
          <p:cNvSpPr>
            <a:spLocks noGrp="1" noChangeArrowheads="1"/>
          </p:cNvSpPr>
          <p:nvPr>
            <p:ph type="sldNum"/>
          </p:nvPr>
        </p:nvSpPr>
        <p:spPr>
          <a:ln/>
        </p:spPr>
        <p:txBody>
          <a:bodyPr/>
          <a:lstStyle/>
          <a:p>
            <a:fld id="{28C8F893-CC2C-4291-8A11-5B3D30CAFD0D}" type="slidenum">
              <a:rPr lang="el-GR" altLang="en-US"/>
              <a:pPr/>
              <a:t>231</a:t>
            </a:fld>
            <a:endParaRPr lang="el-GR" altLang="en-US"/>
          </a:p>
        </p:txBody>
      </p:sp>
      <p:sp>
        <p:nvSpPr>
          <p:cNvPr id="499713" name="Rectangle 1">
            <a:extLst>
              <a:ext uri="{FF2B5EF4-FFF2-40B4-BE49-F238E27FC236}">
                <a16:creationId xmlns:a16="http://schemas.microsoft.com/office/drawing/2014/main" id="{422F724B-72CB-416F-8D15-4BC46BB4199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9714" name="Text Box 2">
            <a:extLst>
              <a:ext uri="{FF2B5EF4-FFF2-40B4-BE49-F238E27FC236}">
                <a16:creationId xmlns:a16="http://schemas.microsoft.com/office/drawing/2014/main" id="{23C11785-4BF3-4AA0-893B-357EFB321B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5D75C0F-4A1B-4BE6-86AE-73ACEE057FA1}"/>
              </a:ext>
            </a:extLst>
          </p:cNvPr>
          <p:cNvSpPr>
            <a:spLocks noGrp="1" noChangeArrowheads="1"/>
          </p:cNvSpPr>
          <p:nvPr>
            <p:ph type="sldNum"/>
          </p:nvPr>
        </p:nvSpPr>
        <p:spPr>
          <a:ln/>
        </p:spPr>
        <p:txBody>
          <a:bodyPr/>
          <a:lstStyle/>
          <a:p>
            <a:fld id="{9375B393-2D84-4355-8C7C-3652F17342EC}" type="slidenum">
              <a:rPr lang="el-GR" altLang="en-US"/>
              <a:pPr/>
              <a:t>232</a:t>
            </a:fld>
            <a:endParaRPr lang="el-GR" altLang="en-US"/>
          </a:p>
        </p:txBody>
      </p:sp>
      <p:sp>
        <p:nvSpPr>
          <p:cNvPr id="500737" name="Rectangle 1">
            <a:extLst>
              <a:ext uri="{FF2B5EF4-FFF2-40B4-BE49-F238E27FC236}">
                <a16:creationId xmlns:a16="http://schemas.microsoft.com/office/drawing/2014/main" id="{F227E495-0EDE-491E-B7DA-8BB89FB721E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0738" name="Text Box 2">
            <a:extLst>
              <a:ext uri="{FF2B5EF4-FFF2-40B4-BE49-F238E27FC236}">
                <a16:creationId xmlns:a16="http://schemas.microsoft.com/office/drawing/2014/main" id="{CD6833DA-DBBB-49AF-BC17-19F543CBBC3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296CF3A-DA92-434A-944B-EFA51362176C}"/>
              </a:ext>
            </a:extLst>
          </p:cNvPr>
          <p:cNvSpPr>
            <a:spLocks noGrp="1" noChangeArrowheads="1"/>
          </p:cNvSpPr>
          <p:nvPr>
            <p:ph type="sldNum"/>
          </p:nvPr>
        </p:nvSpPr>
        <p:spPr>
          <a:ln/>
        </p:spPr>
        <p:txBody>
          <a:bodyPr/>
          <a:lstStyle/>
          <a:p>
            <a:fld id="{4923E812-10BB-426E-98C8-70838E936235}" type="slidenum">
              <a:rPr lang="el-GR" altLang="en-US"/>
              <a:pPr/>
              <a:t>23</a:t>
            </a:fld>
            <a:endParaRPr lang="el-GR" altLang="en-US"/>
          </a:p>
        </p:txBody>
      </p:sp>
      <p:sp>
        <p:nvSpPr>
          <p:cNvPr id="279553" name="Rectangle 1">
            <a:extLst>
              <a:ext uri="{FF2B5EF4-FFF2-40B4-BE49-F238E27FC236}">
                <a16:creationId xmlns:a16="http://schemas.microsoft.com/office/drawing/2014/main" id="{A97CCA9F-E2A5-4CA5-9C83-52BD09E9EC0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9554" name="Text Box 2">
            <a:extLst>
              <a:ext uri="{FF2B5EF4-FFF2-40B4-BE49-F238E27FC236}">
                <a16:creationId xmlns:a16="http://schemas.microsoft.com/office/drawing/2014/main" id="{4EDF80C3-08DC-456B-A52E-7DAF5AF378C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4A925C7-0172-47E9-BEB8-A9339D3EB22A}"/>
              </a:ext>
            </a:extLst>
          </p:cNvPr>
          <p:cNvSpPr>
            <a:spLocks noGrp="1" noChangeArrowheads="1"/>
          </p:cNvSpPr>
          <p:nvPr>
            <p:ph type="sldNum"/>
          </p:nvPr>
        </p:nvSpPr>
        <p:spPr>
          <a:ln/>
        </p:spPr>
        <p:txBody>
          <a:bodyPr/>
          <a:lstStyle/>
          <a:p>
            <a:fld id="{ADDE7AB5-B14C-4187-AC27-2ECA172E47F8}" type="slidenum">
              <a:rPr lang="el-GR" altLang="en-US"/>
              <a:pPr/>
              <a:t>233</a:t>
            </a:fld>
            <a:endParaRPr lang="el-GR" altLang="en-US"/>
          </a:p>
        </p:txBody>
      </p:sp>
      <p:sp>
        <p:nvSpPr>
          <p:cNvPr id="501761" name="Rectangle 1">
            <a:extLst>
              <a:ext uri="{FF2B5EF4-FFF2-40B4-BE49-F238E27FC236}">
                <a16:creationId xmlns:a16="http://schemas.microsoft.com/office/drawing/2014/main" id="{1F9ED104-445B-4F6A-992B-32440F7E871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62" name="Text Box 2">
            <a:extLst>
              <a:ext uri="{FF2B5EF4-FFF2-40B4-BE49-F238E27FC236}">
                <a16:creationId xmlns:a16="http://schemas.microsoft.com/office/drawing/2014/main" id="{03928BA5-E93E-43B0-B7F4-B88A9C114F9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C43468E-2D2F-48AB-9FC5-E941156F1637}"/>
              </a:ext>
            </a:extLst>
          </p:cNvPr>
          <p:cNvSpPr>
            <a:spLocks noGrp="1" noChangeArrowheads="1"/>
          </p:cNvSpPr>
          <p:nvPr>
            <p:ph type="sldNum"/>
          </p:nvPr>
        </p:nvSpPr>
        <p:spPr>
          <a:ln/>
        </p:spPr>
        <p:txBody>
          <a:bodyPr/>
          <a:lstStyle/>
          <a:p>
            <a:fld id="{A0D7B974-E1DD-4C38-B5A1-192D1E38BB9C}" type="slidenum">
              <a:rPr lang="el-GR" altLang="en-US"/>
              <a:pPr/>
              <a:t>234</a:t>
            </a:fld>
            <a:endParaRPr lang="el-GR" altLang="en-US"/>
          </a:p>
        </p:txBody>
      </p:sp>
      <p:sp>
        <p:nvSpPr>
          <p:cNvPr id="502785" name="Rectangle 1">
            <a:extLst>
              <a:ext uri="{FF2B5EF4-FFF2-40B4-BE49-F238E27FC236}">
                <a16:creationId xmlns:a16="http://schemas.microsoft.com/office/drawing/2014/main" id="{BF3EB8EF-4B17-469C-9DA3-8FF04AA5515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2786" name="Text Box 2">
            <a:extLst>
              <a:ext uri="{FF2B5EF4-FFF2-40B4-BE49-F238E27FC236}">
                <a16:creationId xmlns:a16="http://schemas.microsoft.com/office/drawing/2014/main" id="{386E0C2A-70E4-41ED-AFB6-A71945B6DB5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C125E4C-972D-408D-B48F-EA64489DBE33}"/>
              </a:ext>
            </a:extLst>
          </p:cNvPr>
          <p:cNvSpPr>
            <a:spLocks noGrp="1" noChangeArrowheads="1"/>
          </p:cNvSpPr>
          <p:nvPr>
            <p:ph type="sldNum"/>
          </p:nvPr>
        </p:nvSpPr>
        <p:spPr>
          <a:ln/>
        </p:spPr>
        <p:txBody>
          <a:bodyPr/>
          <a:lstStyle/>
          <a:p>
            <a:fld id="{D6F0264F-D8BF-4136-A5EF-D0945002198E}" type="slidenum">
              <a:rPr lang="el-GR" altLang="en-US"/>
              <a:pPr/>
              <a:t>235</a:t>
            </a:fld>
            <a:endParaRPr lang="el-GR" altLang="en-US"/>
          </a:p>
        </p:txBody>
      </p:sp>
      <p:sp>
        <p:nvSpPr>
          <p:cNvPr id="503809" name="Rectangle 1">
            <a:extLst>
              <a:ext uri="{FF2B5EF4-FFF2-40B4-BE49-F238E27FC236}">
                <a16:creationId xmlns:a16="http://schemas.microsoft.com/office/drawing/2014/main" id="{F3CFD7DD-5032-49C3-A60D-25EDC8EC3F7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3810" name="Text Box 2">
            <a:extLst>
              <a:ext uri="{FF2B5EF4-FFF2-40B4-BE49-F238E27FC236}">
                <a16:creationId xmlns:a16="http://schemas.microsoft.com/office/drawing/2014/main" id="{911D2D4B-CDC1-4F42-817F-BEB2F89389B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C3FAC83-BA6A-4175-AF5E-A3EA7A4E1FED}"/>
              </a:ext>
            </a:extLst>
          </p:cNvPr>
          <p:cNvSpPr>
            <a:spLocks noGrp="1" noChangeArrowheads="1"/>
          </p:cNvSpPr>
          <p:nvPr>
            <p:ph type="sldNum"/>
          </p:nvPr>
        </p:nvSpPr>
        <p:spPr>
          <a:ln/>
        </p:spPr>
        <p:txBody>
          <a:bodyPr/>
          <a:lstStyle/>
          <a:p>
            <a:fld id="{56794A23-0D8D-45FF-81FB-8CDA48A6CB3B}" type="slidenum">
              <a:rPr lang="el-GR" altLang="en-US"/>
              <a:pPr/>
              <a:t>236</a:t>
            </a:fld>
            <a:endParaRPr lang="el-GR" altLang="en-US"/>
          </a:p>
        </p:txBody>
      </p:sp>
      <p:sp>
        <p:nvSpPr>
          <p:cNvPr id="504833" name="Rectangle 1">
            <a:extLst>
              <a:ext uri="{FF2B5EF4-FFF2-40B4-BE49-F238E27FC236}">
                <a16:creationId xmlns:a16="http://schemas.microsoft.com/office/drawing/2014/main" id="{D0082FDB-03FD-4195-9D4A-D19FDD35A9F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4834" name="Text Box 2">
            <a:extLst>
              <a:ext uri="{FF2B5EF4-FFF2-40B4-BE49-F238E27FC236}">
                <a16:creationId xmlns:a16="http://schemas.microsoft.com/office/drawing/2014/main" id="{59228AD6-FD50-4008-922C-72A4BF2BA1E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791E4B6-73B5-4597-AFF5-0B2AA7048338}"/>
              </a:ext>
            </a:extLst>
          </p:cNvPr>
          <p:cNvSpPr>
            <a:spLocks noGrp="1" noChangeArrowheads="1"/>
          </p:cNvSpPr>
          <p:nvPr>
            <p:ph type="sldNum"/>
          </p:nvPr>
        </p:nvSpPr>
        <p:spPr>
          <a:ln/>
        </p:spPr>
        <p:txBody>
          <a:bodyPr/>
          <a:lstStyle/>
          <a:p>
            <a:fld id="{E8AA777F-5B39-4B2C-A1F6-0FB876B23F7B}" type="slidenum">
              <a:rPr lang="el-GR" altLang="en-US"/>
              <a:pPr/>
              <a:t>24</a:t>
            </a:fld>
            <a:endParaRPr lang="el-GR" altLang="en-US"/>
          </a:p>
        </p:txBody>
      </p:sp>
      <p:sp>
        <p:nvSpPr>
          <p:cNvPr id="280577" name="Rectangle 1">
            <a:extLst>
              <a:ext uri="{FF2B5EF4-FFF2-40B4-BE49-F238E27FC236}">
                <a16:creationId xmlns:a16="http://schemas.microsoft.com/office/drawing/2014/main" id="{F43BDD55-F59B-45C5-A213-D63D44D11BF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0578" name="Text Box 2">
            <a:extLst>
              <a:ext uri="{FF2B5EF4-FFF2-40B4-BE49-F238E27FC236}">
                <a16:creationId xmlns:a16="http://schemas.microsoft.com/office/drawing/2014/main" id="{AA3B51F4-8D77-4013-8979-9AEB9CCE882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86C0808-FB0B-41CB-B7C7-AEF13B2D1FF0}"/>
              </a:ext>
            </a:extLst>
          </p:cNvPr>
          <p:cNvSpPr>
            <a:spLocks noGrp="1" noChangeArrowheads="1"/>
          </p:cNvSpPr>
          <p:nvPr>
            <p:ph type="sldNum"/>
          </p:nvPr>
        </p:nvSpPr>
        <p:spPr>
          <a:ln/>
        </p:spPr>
        <p:txBody>
          <a:bodyPr/>
          <a:lstStyle/>
          <a:p>
            <a:fld id="{7AA2B189-5956-4B25-8C4E-F507FC817D64}" type="slidenum">
              <a:rPr lang="el-GR" altLang="en-US"/>
              <a:pPr/>
              <a:t>25</a:t>
            </a:fld>
            <a:endParaRPr lang="el-GR" altLang="en-US"/>
          </a:p>
        </p:txBody>
      </p:sp>
      <p:sp>
        <p:nvSpPr>
          <p:cNvPr id="281601" name="Rectangle 1">
            <a:extLst>
              <a:ext uri="{FF2B5EF4-FFF2-40B4-BE49-F238E27FC236}">
                <a16:creationId xmlns:a16="http://schemas.microsoft.com/office/drawing/2014/main" id="{A2942605-6123-45F2-BC53-9ADAFB24995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2" name="Text Box 2">
            <a:extLst>
              <a:ext uri="{FF2B5EF4-FFF2-40B4-BE49-F238E27FC236}">
                <a16:creationId xmlns:a16="http://schemas.microsoft.com/office/drawing/2014/main" id="{60DB6C56-8EC1-4142-BBA9-ECC3F284011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93B0BD4-535B-4171-B093-245023BE02D8}"/>
              </a:ext>
            </a:extLst>
          </p:cNvPr>
          <p:cNvSpPr>
            <a:spLocks noGrp="1" noChangeArrowheads="1"/>
          </p:cNvSpPr>
          <p:nvPr>
            <p:ph type="sldNum"/>
          </p:nvPr>
        </p:nvSpPr>
        <p:spPr>
          <a:ln/>
        </p:spPr>
        <p:txBody>
          <a:bodyPr/>
          <a:lstStyle/>
          <a:p>
            <a:fld id="{BBB7FDD9-2A84-4D03-8AC8-6E49835D287E}" type="slidenum">
              <a:rPr lang="el-GR" altLang="en-US"/>
              <a:pPr/>
              <a:t>26</a:t>
            </a:fld>
            <a:endParaRPr lang="el-GR" altLang="en-US"/>
          </a:p>
        </p:txBody>
      </p:sp>
      <p:sp>
        <p:nvSpPr>
          <p:cNvPr id="283649" name="Rectangle 1">
            <a:extLst>
              <a:ext uri="{FF2B5EF4-FFF2-40B4-BE49-F238E27FC236}">
                <a16:creationId xmlns:a16="http://schemas.microsoft.com/office/drawing/2014/main" id="{A5E31E08-251E-4722-8608-D93EAABAF36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3650" name="Text Box 2">
            <a:extLst>
              <a:ext uri="{FF2B5EF4-FFF2-40B4-BE49-F238E27FC236}">
                <a16:creationId xmlns:a16="http://schemas.microsoft.com/office/drawing/2014/main" id="{21FB66B2-D971-4F5D-B6EF-BBA3E548D35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863E5FB-A0B2-4EDF-9BA5-D53635EDA12B}"/>
              </a:ext>
            </a:extLst>
          </p:cNvPr>
          <p:cNvSpPr>
            <a:spLocks noGrp="1" noChangeArrowheads="1"/>
          </p:cNvSpPr>
          <p:nvPr>
            <p:ph type="sldNum"/>
          </p:nvPr>
        </p:nvSpPr>
        <p:spPr>
          <a:ln/>
        </p:spPr>
        <p:txBody>
          <a:bodyPr/>
          <a:lstStyle/>
          <a:p>
            <a:fld id="{60B5110E-0DE9-418F-B3A3-FE51F136FD1F}" type="slidenum">
              <a:rPr lang="el-GR" altLang="en-US"/>
              <a:pPr/>
              <a:t>27</a:t>
            </a:fld>
            <a:endParaRPr lang="el-GR" altLang="en-US"/>
          </a:p>
        </p:txBody>
      </p:sp>
      <p:sp>
        <p:nvSpPr>
          <p:cNvPr id="284673" name="Rectangle 1">
            <a:extLst>
              <a:ext uri="{FF2B5EF4-FFF2-40B4-BE49-F238E27FC236}">
                <a16:creationId xmlns:a16="http://schemas.microsoft.com/office/drawing/2014/main" id="{A8294EBD-9607-438A-A617-7D1D51DB1C5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4674" name="Text Box 2">
            <a:extLst>
              <a:ext uri="{FF2B5EF4-FFF2-40B4-BE49-F238E27FC236}">
                <a16:creationId xmlns:a16="http://schemas.microsoft.com/office/drawing/2014/main" id="{C1108AC8-4E46-4B10-A41C-C6BD6E6A8E8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D1D562B-F2F2-4F80-879B-E3F5A377AF26}"/>
              </a:ext>
            </a:extLst>
          </p:cNvPr>
          <p:cNvSpPr>
            <a:spLocks noGrp="1" noChangeArrowheads="1"/>
          </p:cNvSpPr>
          <p:nvPr>
            <p:ph type="sldNum"/>
          </p:nvPr>
        </p:nvSpPr>
        <p:spPr>
          <a:ln/>
        </p:spPr>
        <p:txBody>
          <a:bodyPr/>
          <a:lstStyle/>
          <a:p>
            <a:fld id="{7B9E5356-765E-4C29-8924-1E2745AD362A}" type="slidenum">
              <a:rPr lang="el-GR" altLang="en-US"/>
              <a:pPr/>
              <a:t>28</a:t>
            </a:fld>
            <a:endParaRPr lang="el-GR" altLang="en-US"/>
          </a:p>
        </p:txBody>
      </p:sp>
      <p:sp>
        <p:nvSpPr>
          <p:cNvPr id="285697" name="Rectangle 1">
            <a:extLst>
              <a:ext uri="{FF2B5EF4-FFF2-40B4-BE49-F238E27FC236}">
                <a16:creationId xmlns:a16="http://schemas.microsoft.com/office/drawing/2014/main" id="{B22719AD-C0B0-46D9-9A1E-8406FFA06B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5698" name="Text Box 2">
            <a:extLst>
              <a:ext uri="{FF2B5EF4-FFF2-40B4-BE49-F238E27FC236}">
                <a16:creationId xmlns:a16="http://schemas.microsoft.com/office/drawing/2014/main" id="{8EDC4DEC-85D6-4BB3-9E3E-EE463DDA1F7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B4899B48-859F-4220-8298-5E44295D5D1C}"/>
              </a:ext>
            </a:extLst>
          </p:cNvPr>
          <p:cNvSpPr>
            <a:spLocks noGrp="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3DB2D71-5310-4789-9456-6B823A5021FE}"/>
              </a:ext>
            </a:extLst>
          </p:cNvPr>
          <p:cNvSpPr>
            <a:spLocks noGrp="1" noChangeArrowheads="1"/>
          </p:cNvSpPr>
          <p:nvPr>
            <p:ph type="sldNum"/>
          </p:nvPr>
        </p:nvSpPr>
        <p:spPr>
          <a:ln/>
        </p:spPr>
        <p:txBody>
          <a:bodyPr/>
          <a:lstStyle/>
          <a:p>
            <a:fld id="{447624BB-C527-4B77-9052-11119BE2F49C}" type="slidenum">
              <a:rPr lang="el-GR" altLang="en-US"/>
              <a:pPr/>
              <a:t>29</a:t>
            </a:fld>
            <a:endParaRPr lang="el-GR" altLang="en-US"/>
          </a:p>
        </p:txBody>
      </p:sp>
      <p:sp>
        <p:nvSpPr>
          <p:cNvPr id="286721" name="Rectangle 1">
            <a:extLst>
              <a:ext uri="{FF2B5EF4-FFF2-40B4-BE49-F238E27FC236}">
                <a16:creationId xmlns:a16="http://schemas.microsoft.com/office/drawing/2014/main" id="{3834993E-CF08-4AB1-9CD3-7CA963EF625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22" name="Text Box 2">
            <a:extLst>
              <a:ext uri="{FF2B5EF4-FFF2-40B4-BE49-F238E27FC236}">
                <a16:creationId xmlns:a16="http://schemas.microsoft.com/office/drawing/2014/main" id="{71E9795B-79D9-48C9-9C40-E6C1FB9B6F4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35E5A38-08BE-434E-84EF-11885CBCB159}"/>
              </a:ext>
            </a:extLst>
          </p:cNvPr>
          <p:cNvSpPr>
            <a:spLocks noGrp="1" noChangeArrowheads="1"/>
          </p:cNvSpPr>
          <p:nvPr>
            <p:ph type="sldNum"/>
          </p:nvPr>
        </p:nvSpPr>
        <p:spPr>
          <a:ln/>
        </p:spPr>
        <p:txBody>
          <a:bodyPr/>
          <a:lstStyle/>
          <a:p>
            <a:fld id="{1C6CCF80-98B8-4531-AE59-BAA169F0EE16}" type="slidenum">
              <a:rPr lang="el-GR" altLang="en-US"/>
              <a:pPr/>
              <a:t>3</a:t>
            </a:fld>
            <a:endParaRPr lang="el-GR" altLang="en-US"/>
          </a:p>
        </p:txBody>
      </p:sp>
      <p:sp>
        <p:nvSpPr>
          <p:cNvPr id="259073" name="Rectangle 1">
            <a:extLst>
              <a:ext uri="{FF2B5EF4-FFF2-40B4-BE49-F238E27FC236}">
                <a16:creationId xmlns:a16="http://schemas.microsoft.com/office/drawing/2014/main" id="{50DE8DF4-3B3C-431A-AABD-ABA14B25568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4" name="Text Box 2">
            <a:extLst>
              <a:ext uri="{FF2B5EF4-FFF2-40B4-BE49-F238E27FC236}">
                <a16:creationId xmlns:a16="http://schemas.microsoft.com/office/drawing/2014/main" id="{50D57491-1B43-4210-9E01-56D676693F2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pPr algn="l">
              <a:buFont typeface="Arial" panose="020B0604020202020204" pitchFamily="34" charset="0"/>
              <a:buChar char="•"/>
            </a:pPr>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30</a:t>
            </a:fld>
            <a:endParaRPr lang="el-GR" altLang="en-US"/>
          </a:p>
        </p:txBody>
      </p:sp>
    </p:spTree>
    <p:extLst>
      <p:ext uri="{BB962C8B-B14F-4D97-AF65-F5344CB8AC3E}">
        <p14:creationId xmlns:p14="http://schemas.microsoft.com/office/powerpoint/2010/main" val="1294148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4588" y="685800"/>
            <a:ext cx="4559300" cy="3419475"/>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p:nvPr>
        </p:nvSpPr>
        <p:spPr/>
        <p:txBody>
          <a:bodyPr/>
          <a:lstStyle/>
          <a:p>
            <a:fld id="{646B6CF1-AE73-4799-A6A1-A91C7245C2B1}" type="slidenum">
              <a:rPr lang="el-GR" altLang="en-US" smtClean="0"/>
              <a:pPr/>
              <a:t>31</a:t>
            </a:fld>
            <a:endParaRPr lang="el-GR" altLang="en-US"/>
          </a:p>
        </p:txBody>
      </p:sp>
    </p:spTree>
    <p:extLst>
      <p:ext uri="{BB962C8B-B14F-4D97-AF65-F5344CB8AC3E}">
        <p14:creationId xmlns:p14="http://schemas.microsoft.com/office/powerpoint/2010/main" val="2576047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F9E8675-3113-4489-B4F4-464FCB7B01FA}"/>
              </a:ext>
            </a:extLst>
          </p:cNvPr>
          <p:cNvSpPr>
            <a:spLocks noGrp="1" noChangeArrowheads="1"/>
          </p:cNvSpPr>
          <p:nvPr>
            <p:ph type="sldNum"/>
          </p:nvPr>
        </p:nvSpPr>
        <p:spPr>
          <a:ln/>
        </p:spPr>
        <p:txBody>
          <a:bodyPr/>
          <a:lstStyle/>
          <a:p>
            <a:fld id="{2159CC28-4B68-4A1E-813A-6F7DEAC1E46B}" type="slidenum">
              <a:rPr lang="el-GR" altLang="en-US"/>
              <a:pPr/>
              <a:t>32</a:t>
            </a:fld>
            <a:endParaRPr lang="el-GR" altLang="en-US"/>
          </a:p>
        </p:txBody>
      </p:sp>
      <p:sp>
        <p:nvSpPr>
          <p:cNvPr id="287745" name="Rectangle 1">
            <a:extLst>
              <a:ext uri="{FF2B5EF4-FFF2-40B4-BE49-F238E27FC236}">
                <a16:creationId xmlns:a16="http://schemas.microsoft.com/office/drawing/2014/main" id="{088300BE-45E8-4C48-B988-DB0BFC86EF5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46" name="Text Box 2">
            <a:extLst>
              <a:ext uri="{FF2B5EF4-FFF2-40B4-BE49-F238E27FC236}">
                <a16:creationId xmlns:a16="http://schemas.microsoft.com/office/drawing/2014/main" id="{F846F845-E4BB-40E6-83B2-39E9FD75343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24C3B833-8986-48C7-92A4-A395E62EFAC4}"/>
              </a:ext>
            </a:extLst>
          </p:cNvPr>
          <p:cNvSpPr>
            <a:spLocks noGrp="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FA160C9-6E5F-4236-9271-921498D70F75}"/>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0CA27C6-CC2D-4A58-8615-A627BF5EDD39}" type="slidenum">
              <a:rPr kumimoji="0" lang="el-G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33</a:t>
            </a:fld>
            <a:endParaRPr kumimoji="0" lang="el-G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1841" name="Rectangle 1">
            <a:extLst>
              <a:ext uri="{FF2B5EF4-FFF2-40B4-BE49-F238E27FC236}">
                <a16:creationId xmlns:a16="http://schemas.microsoft.com/office/drawing/2014/main" id="{0701751C-6488-4356-8E4A-7B5F0E8F70C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1842" name="Text Box 2">
            <a:extLst>
              <a:ext uri="{FF2B5EF4-FFF2-40B4-BE49-F238E27FC236}">
                <a16:creationId xmlns:a16="http://schemas.microsoft.com/office/drawing/2014/main" id="{4D670B4B-05E8-45D2-A843-A675C93848C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1843" name="Text Box 3">
            <a:extLst>
              <a:ext uri="{FF2B5EF4-FFF2-40B4-BE49-F238E27FC236}">
                <a16:creationId xmlns:a16="http://schemas.microsoft.com/office/drawing/2014/main" id="{6AE52005-0F85-4D7D-950E-6F2583ED0EF6}"/>
              </a:ext>
            </a:extLst>
          </p:cNvPr>
          <p:cNvSpPr txBox="1">
            <a:spLocks noChangeArrowheads="1"/>
          </p:cNvSpPr>
          <p:nvPr/>
        </p:nvSpPr>
        <p:spPr bwMode="auto">
          <a:xfrm>
            <a:off x="-28575" y="4383088"/>
            <a:ext cx="6951663"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100000"/>
              </a:lnSpc>
              <a:spcBef>
                <a:spcPts val="1200"/>
              </a:spcBef>
              <a:spcAft>
                <a:spcPts val="100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central CC-atom (of carbocations) is in an sp2sp2 hybridized state, for which the carbocations have planar geometry. The pzpz-AO (atomic orbital) remains empty.</a:t>
            </a:r>
          </a:p>
        </p:txBody>
      </p:sp>
    </p:spTree>
    <p:extLst>
      <p:ext uri="{BB962C8B-B14F-4D97-AF65-F5344CB8AC3E}">
        <p14:creationId xmlns:p14="http://schemas.microsoft.com/office/powerpoint/2010/main" val="167832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B52614F-FF5D-49F1-A9B6-536E649A648A}"/>
              </a:ext>
            </a:extLst>
          </p:cNvPr>
          <p:cNvSpPr>
            <a:spLocks noGrp="1" noChangeArrowheads="1"/>
          </p:cNvSpPr>
          <p:nvPr>
            <p:ph type="sldNum"/>
          </p:nvPr>
        </p:nvSpPr>
        <p:spPr>
          <a:ln/>
        </p:spPr>
        <p:txBody>
          <a:bodyPr/>
          <a:lstStyle/>
          <a:p>
            <a:fld id="{6386C7DB-3D25-4AF3-8A87-AAE848B7E2BE}" type="slidenum">
              <a:rPr lang="el-GR" altLang="en-US"/>
              <a:pPr/>
              <a:t>34</a:t>
            </a:fld>
            <a:endParaRPr lang="el-GR" altLang="en-US"/>
          </a:p>
        </p:txBody>
      </p:sp>
      <p:sp>
        <p:nvSpPr>
          <p:cNvPr id="289793" name="Rectangle 1">
            <a:extLst>
              <a:ext uri="{FF2B5EF4-FFF2-40B4-BE49-F238E27FC236}">
                <a16:creationId xmlns:a16="http://schemas.microsoft.com/office/drawing/2014/main" id="{EF6E8246-1928-4681-A061-DDB7134D88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4" name="Text Box 2">
            <a:extLst>
              <a:ext uri="{FF2B5EF4-FFF2-40B4-BE49-F238E27FC236}">
                <a16:creationId xmlns:a16="http://schemas.microsoft.com/office/drawing/2014/main" id="{AF1EBBB3-6028-4BB2-9F6A-64BA04203CB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F0C08A5-888C-4558-A414-FF2D157C1F11}"/>
              </a:ext>
            </a:extLst>
          </p:cNvPr>
          <p:cNvSpPr>
            <a:spLocks noGrp="1" noChangeArrowheads="1"/>
          </p:cNvSpPr>
          <p:nvPr>
            <p:ph type="sldNum"/>
          </p:nvPr>
        </p:nvSpPr>
        <p:spPr>
          <a:ln/>
        </p:spPr>
        <p:txBody>
          <a:bodyPr/>
          <a:lstStyle/>
          <a:p>
            <a:fld id="{964ED79C-06CA-4B53-ABC4-EE07317BC4DD}" type="slidenum">
              <a:rPr lang="el-GR" altLang="en-US"/>
              <a:pPr/>
              <a:t>35</a:t>
            </a:fld>
            <a:endParaRPr lang="el-GR" altLang="en-US"/>
          </a:p>
        </p:txBody>
      </p:sp>
      <p:sp>
        <p:nvSpPr>
          <p:cNvPr id="290817" name="Text Box 1">
            <a:extLst>
              <a:ext uri="{FF2B5EF4-FFF2-40B4-BE49-F238E27FC236}">
                <a16:creationId xmlns:a16="http://schemas.microsoft.com/office/drawing/2014/main" id="{B0EE84E6-E8AD-400D-9781-3BE176A7A77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EC34A87D-3221-4A2B-9152-0C9B26A00760}" type="slidenum">
              <a:rPr lang="el-GR" altLang="en-US" sz="1200"/>
              <a:pPr algn="r">
                <a:buClrTx/>
                <a:buFontTx/>
                <a:buNone/>
              </a:pPr>
              <a:t>35</a:t>
            </a:fld>
            <a:endParaRPr lang="el-GR" altLang="en-US" sz="1200"/>
          </a:p>
        </p:txBody>
      </p:sp>
      <p:sp>
        <p:nvSpPr>
          <p:cNvPr id="290818" name="Rectangle 2">
            <a:extLst>
              <a:ext uri="{FF2B5EF4-FFF2-40B4-BE49-F238E27FC236}">
                <a16:creationId xmlns:a16="http://schemas.microsoft.com/office/drawing/2014/main" id="{EEFA1DBC-700F-4DA4-AE56-48C1E041C77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0819" name="Text Box 3">
            <a:extLst>
              <a:ext uri="{FF2B5EF4-FFF2-40B4-BE49-F238E27FC236}">
                <a16:creationId xmlns:a16="http://schemas.microsoft.com/office/drawing/2014/main" id="{C81A47FD-5CB3-4050-A92D-EB263431CAB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Many essential biomolecules are Lewis adducts with central metal</a:t>
            </a:r>
          </a:p>
          <a:p>
            <a:pPr>
              <a:spcBef>
                <a:spcPts val="450"/>
              </a:spcBef>
              <a:buClrTx/>
              <a:buFontTx/>
              <a:buNone/>
            </a:pPr>
            <a:r>
              <a:rPr lang="en-US" altLang="en-US" sz="1200"/>
              <a:t>ions. Chlorophyll is a Lewis adduct containing a central Mg2+, . Vitamin B12</a:t>
            </a:r>
          </a:p>
          <a:p>
            <a:pPr>
              <a:spcBef>
                <a:spcPts val="450"/>
              </a:spcBef>
              <a:buClrTx/>
              <a:buFontTx/>
              <a:buNone/>
            </a:pPr>
            <a:r>
              <a:rPr lang="en-US" altLang="en-US" sz="1200"/>
              <a:t>has a similar structure with a central Co3+, as does heme with a central</a:t>
            </a:r>
          </a:p>
          <a:p>
            <a:pPr>
              <a:spcBef>
                <a:spcPts val="450"/>
              </a:spcBef>
              <a:buClrTx/>
              <a:buFontTx/>
              <a:buNone/>
            </a:pPr>
            <a:r>
              <a:rPr lang="en-US" altLang="en-US" sz="1200"/>
              <a:t>Fe2+ ion. Other metals such as Zn2+, Mo2+, and Cu2+ are bound to the</a:t>
            </a:r>
          </a:p>
          <a:p>
            <a:pPr>
              <a:spcBef>
                <a:spcPts val="450"/>
              </a:spcBef>
              <a:buClrTx/>
              <a:buFontTx/>
              <a:buNone/>
            </a:pPr>
            <a:r>
              <a:rPr lang="en-US" altLang="en-US" sz="1200"/>
              <a:t>active site in enzymes and participate in the catalytic action by virtue of </a:t>
            </a:r>
          </a:p>
          <a:p>
            <a:pPr>
              <a:spcBef>
                <a:spcPts val="450"/>
              </a:spcBef>
              <a:buClrTx/>
              <a:buFontTx/>
              <a:buNone/>
            </a:pPr>
            <a:r>
              <a:rPr lang="en-US" altLang="en-US" sz="1200"/>
              <a:t>their Lewis acidity.</a:t>
            </a:r>
          </a:p>
          <a:p>
            <a:pPr>
              <a:spcBef>
                <a:spcPts val="450"/>
              </a:spcBef>
              <a:buClrTx/>
              <a:buFontTx/>
              <a:buNone/>
            </a:pPr>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92860A3-89E2-4B30-83BE-683FCA14AF41}"/>
              </a:ext>
            </a:extLst>
          </p:cNvPr>
          <p:cNvSpPr>
            <a:spLocks noGrp="1" noChangeArrowheads="1"/>
          </p:cNvSpPr>
          <p:nvPr>
            <p:ph type="sldNum"/>
          </p:nvPr>
        </p:nvSpPr>
        <p:spPr>
          <a:ln/>
        </p:spPr>
        <p:txBody>
          <a:bodyPr/>
          <a:lstStyle/>
          <a:p>
            <a:fld id="{C3B4CE96-E25D-4DFB-88E5-FD25B9C08F8A}" type="slidenum">
              <a:rPr lang="el-GR" altLang="en-US"/>
              <a:pPr/>
              <a:t>36</a:t>
            </a:fld>
            <a:endParaRPr lang="el-GR" altLang="en-US"/>
          </a:p>
        </p:txBody>
      </p:sp>
      <p:sp>
        <p:nvSpPr>
          <p:cNvPr id="293889" name="Rectangle 1">
            <a:extLst>
              <a:ext uri="{FF2B5EF4-FFF2-40B4-BE49-F238E27FC236}">
                <a16:creationId xmlns:a16="http://schemas.microsoft.com/office/drawing/2014/main" id="{9659ABFE-80DE-40FF-8D67-E6D8EBA84F7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3890" name="Text Box 2">
            <a:extLst>
              <a:ext uri="{FF2B5EF4-FFF2-40B4-BE49-F238E27FC236}">
                <a16:creationId xmlns:a16="http://schemas.microsoft.com/office/drawing/2014/main" id="{254D8797-D31A-4893-806A-93FD6A77DAE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80172A1-394B-4F4F-8FAD-51ADC031D240}"/>
              </a:ext>
            </a:extLst>
          </p:cNvPr>
          <p:cNvSpPr>
            <a:spLocks noGrp="1" noChangeArrowheads="1"/>
          </p:cNvSpPr>
          <p:nvPr>
            <p:ph type="sldNum"/>
          </p:nvPr>
        </p:nvSpPr>
        <p:spPr>
          <a:ln/>
        </p:spPr>
        <p:txBody>
          <a:bodyPr/>
          <a:lstStyle/>
          <a:p>
            <a:fld id="{8681A522-B2C0-4D87-B693-B91A6ECA8B1C}" type="slidenum">
              <a:rPr lang="el-GR" altLang="en-US"/>
              <a:pPr/>
              <a:t>37</a:t>
            </a:fld>
            <a:endParaRPr lang="el-GR" altLang="en-US"/>
          </a:p>
        </p:txBody>
      </p:sp>
      <p:sp>
        <p:nvSpPr>
          <p:cNvPr id="294913" name="Rectangle 1">
            <a:extLst>
              <a:ext uri="{FF2B5EF4-FFF2-40B4-BE49-F238E27FC236}">
                <a16:creationId xmlns:a16="http://schemas.microsoft.com/office/drawing/2014/main" id="{1E559794-4A77-469A-AD96-250F724204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4914" name="Text Box 2">
            <a:extLst>
              <a:ext uri="{FF2B5EF4-FFF2-40B4-BE49-F238E27FC236}">
                <a16:creationId xmlns:a16="http://schemas.microsoft.com/office/drawing/2014/main" id="{852F631A-3577-45A3-A5F1-3DFE7F20959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Thiols are stronger acids than alcohols. Compare, for example, the </a:t>
            </a:r>
            <a:r>
              <a:rPr lang="en-US" altLang="en-US" sz="1200" b="1"/>
              <a:t>pKa</a:t>
            </a:r>
            <a:r>
              <a:rPr lang="en-US" altLang="en-US" sz="1200"/>
              <a:t> values of ethanol and ethanethiol in dilute aqueous solution:</a:t>
            </a:r>
            <a:br>
              <a:rPr lang="en-US" altLang="en-US" sz="1200"/>
            </a:br>
            <a:br>
              <a:rPr lang="en-US" altLang="en-US" sz="1200"/>
            </a:br>
            <a:r>
              <a:rPr lang="en-US" altLang="en-US" sz="1200"/>
              <a:t>Ch3CH2OH + H2O &lt;=&gt; CH3CH2O- + H3O </a:t>
            </a:r>
            <a:r>
              <a:rPr lang="en-US" altLang="en-US" sz="1200" b="1"/>
              <a:t>pKa</a:t>
            </a:r>
            <a:r>
              <a:rPr lang="en-US" altLang="en-US" sz="1200"/>
              <a:t> = 15.9</a:t>
            </a:r>
            <a:br>
              <a:rPr lang="en-US" altLang="en-US" sz="1200"/>
            </a:br>
            <a:br>
              <a:rPr lang="en-US" altLang="en-US" sz="1200"/>
            </a:br>
            <a:r>
              <a:rPr lang="en-US" altLang="en-US" sz="1200" b="1"/>
              <a:t>Ch3CH2SH</a:t>
            </a:r>
            <a:r>
              <a:rPr lang="en-US" altLang="en-US" sz="1200"/>
              <a:t> + H2O &lt;=&gt; CH3CH2S- + H3O </a:t>
            </a:r>
            <a:r>
              <a:rPr lang="en-US" altLang="en-US" sz="1200" b="1"/>
              <a:t>pKa</a:t>
            </a:r>
            <a:r>
              <a:rPr lang="en-US" altLang="en-US" sz="1200"/>
              <a:t> = 8.5</a:t>
            </a:r>
            <a:br>
              <a:rPr lang="en-US" altLang="en-US" sz="1200"/>
            </a:br>
            <a:br>
              <a:rPr lang="en-US" altLang="en-US" sz="1200"/>
            </a:br>
            <a:r>
              <a:rPr lang="en-US" altLang="en-US" sz="1200"/>
              <a:t>The greater acidity of thiols compared to alcohols is a combination of two factors. First, S-H bonds are generally weaker than O-H bonds, which facilitates removal of the S-H proton by a base. Second, sulfur (a third-period element) is larger than oxygen (a second-period element), which means that the negative charge on an alkylsulfide ion (RS-) is delocalized over a larger area and is, therefore, more stable than the negative charge on an alkoxide ion (RO-).</a:t>
            </a:r>
            <a:br>
              <a:rPr lang="en-US" altLang="en-US" sz="1200"/>
            </a:br>
            <a:br>
              <a:rPr lang="en-US" altLang="en-US" sz="1200"/>
            </a:br>
            <a:endParaRPr lang="en-US" altLang="en-US" sz="1200"/>
          </a:p>
        </p:txBody>
      </p:sp>
      <p:sp>
        <p:nvSpPr>
          <p:cNvPr id="2" name="Θέση σημειώσεων 1">
            <a:extLst>
              <a:ext uri="{FF2B5EF4-FFF2-40B4-BE49-F238E27FC236}">
                <a16:creationId xmlns:a16="http://schemas.microsoft.com/office/drawing/2014/main" id="{65CD8201-B963-4262-B02D-5825AC2DFD0D}"/>
              </a:ext>
            </a:extLst>
          </p:cNvPr>
          <p:cNvSpPr>
            <a:spLocks noGrp="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C7D4826-924F-48DC-ABE6-26E10E082CFB}"/>
              </a:ext>
            </a:extLst>
          </p:cNvPr>
          <p:cNvSpPr>
            <a:spLocks noGrp="1" noChangeArrowheads="1"/>
          </p:cNvSpPr>
          <p:nvPr>
            <p:ph type="sldNum"/>
          </p:nvPr>
        </p:nvSpPr>
        <p:spPr>
          <a:ln/>
        </p:spPr>
        <p:txBody>
          <a:bodyPr/>
          <a:lstStyle/>
          <a:p>
            <a:fld id="{D5B348BE-B902-4276-B5B8-9ACECC593507}" type="slidenum">
              <a:rPr lang="el-GR" altLang="en-US"/>
              <a:pPr/>
              <a:t>38</a:t>
            </a:fld>
            <a:endParaRPr lang="el-GR" altLang="en-US"/>
          </a:p>
        </p:txBody>
      </p:sp>
      <p:sp>
        <p:nvSpPr>
          <p:cNvPr id="295937" name="Rectangle 1">
            <a:extLst>
              <a:ext uri="{FF2B5EF4-FFF2-40B4-BE49-F238E27FC236}">
                <a16:creationId xmlns:a16="http://schemas.microsoft.com/office/drawing/2014/main" id="{B9EDF988-6FA6-487C-AB49-722318D5DE7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5938" name="Text Box 2">
            <a:extLst>
              <a:ext uri="{FF2B5EF4-FFF2-40B4-BE49-F238E27FC236}">
                <a16:creationId xmlns:a16="http://schemas.microsoft.com/office/drawing/2014/main" id="{49117C64-F776-4869-8430-6436798D53B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1B61EC6-FDD1-4C81-BE50-6789EE63CBFF}"/>
              </a:ext>
            </a:extLst>
          </p:cNvPr>
          <p:cNvSpPr>
            <a:spLocks noGrp="1" noChangeArrowheads="1"/>
          </p:cNvSpPr>
          <p:nvPr>
            <p:ph type="sldNum"/>
          </p:nvPr>
        </p:nvSpPr>
        <p:spPr>
          <a:ln/>
        </p:spPr>
        <p:txBody>
          <a:bodyPr/>
          <a:lstStyle/>
          <a:p>
            <a:fld id="{8091EE19-1B70-4AF3-93EE-F073F9781C52}" type="slidenum">
              <a:rPr lang="el-GR" altLang="en-US"/>
              <a:pPr/>
              <a:t>39</a:t>
            </a:fld>
            <a:endParaRPr lang="el-GR" altLang="en-US"/>
          </a:p>
        </p:txBody>
      </p:sp>
      <p:sp>
        <p:nvSpPr>
          <p:cNvPr id="296961" name="Rectangle 1">
            <a:extLst>
              <a:ext uri="{FF2B5EF4-FFF2-40B4-BE49-F238E27FC236}">
                <a16:creationId xmlns:a16="http://schemas.microsoft.com/office/drawing/2014/main" id="{BE1A328A-204C-4897-A754-F51CF43C280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62" name="Text Box 2">
            <a:extLst>
              <a:ext uri="{FF2B5EF4-FFF2-40B4-BE49-F238E27FC236}">
                <a16:creationId xmlns:a16="http://schemas.microsoft.com/office/drawing/2014/main" id="{65ACAF79-08A4-4195-B08E-456C50C9F58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F201180-29E2-45B1-92B0-685B34917D13}"/>
              </a:ext>
            </a:extLst>
          </p:cNvPr>
          <p:cNvSpPr>
            <a:spLocks noGrp="1" noChangeArrowheads="1"/>
          </p:cNvSpPr>
          <p:nvPr>
            <p:ph type="sldNum"/>
          </p:nvPr>
        </p:nvSpPr>
        <p:spPr>
          <a:ln/>
        </p:spPr>
        <p:txBody>
          <a:bodyPr/>
          <a:lstStyle/>
          <a:p>
            <a:fld id="{DBE2E0F4-45BD-4968-A10B-F63ED0FE0E31}" type="slidenum">
              <a:rPr lang="el-GR" altLang="en-US"/>
              <a:pPr/>
              <a:t>4</a:t>
            </a:fld>
            <a:endParaRPr lang="el-GR" altLang="en-US"/>
          </a:p>
        </p:txBody>
      </p:sp>
      <p:sp>
        <p:nvSpPr>
          <p:cNvPr id="260097" name="Rectangle 1">
            <a:extLst>
              <a:ext uri="{FF2B5EF4-FFF2-40B4-BE49-F238E27FC236}">
                <a16:creationId xmlns:a16="http://schemas.microsoft.com/office/drawing/2014/main" id="{5F651BF1-72BC-405C-B219-7195B0E92B6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0098" name="Text Box 2">
            <a:extLst>
              <a:ext uri="{FF2B5EF4-FFF2-40B4-BE49-F238E27FC236}">
                <a16:creationId xmlns:a16="http://schemas.microsoft.com/office/drawing/2014/main" id="{4165D786-A9F2-41B7-8EC9-DB0728877DF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49263">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1pPr>
            <a:lvl2pP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2pPr>
            <a:lvl3pP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3pPr>
            <a:lvl4pP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4pPr>
            <a:lvl5pP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Lst>
              <a:defRPr>
                <a:solidFill>
                  <a:srgbClr val="000000"/>
                </a:solidFill>
                <a:latin typeface="Arial" panose="020B0604020202020204" pitchFamily="34" charset="0"/>
                <a:cs typeface="Arial" panose="020B0604020202020204" pitchFamily="34" charset="0"/>
              </a:defRPr>
            </a:lvl9pPr>
          </a:lstStyle>
          <a:p>
            <a:pPr eaLnBrk="0" hangingPunct="0">
              <a:spcBef>
                <a:spcPts val="450"/>
              </a:spcBef>
              <a:buClrTx/>
              <a:buFontTx/>
              <a:buNone/>
            </a:pPr>
            <a:r>
              <a:rPr lang="el-GR" altLang="en-US" sz="1100" b="1">
                <a:solidFill>
                  <a:srgbClr val="222222"/>
                </a:solidFill>
                <a:latin typeface="sans-serif;Arial" pitchFamily="32" charset="0"/>
              </a:rPr>
              <a:t>Ribonucleotide reductase</a:t>
            </a:r>
            <a:r>
              <a:rPr lang="el-GR" altLang="en-US" sz="1200">
                <a:solidFill>
                  <a:srgbClr val="222222"/>
                </a:solidFill>
              </a:rPr>
              <a:t> </a:t>
            </a:r>
            <a:r>
              <a:rPr lang="el-GR" altLang="en-US" sz="1100">
                <a:solidFill>
                  <a:srgbClr val="222222"/>
                </a:solidFill>
                <a:latin typeface="sans-serif;Arial" pitchFamily="32" charset="0"/>
              </a:rPr>
              <a:t>(RNR), also known as </a:t>
            </a:r>
            <a:r>
              <a:rPr lang="el-GR" altLang="en-US" sz="1100" b="1">
                <a:solidFill>
                  <a:srgbClr val="222222"/>
                </a:solidFill>
                <a:latin typeface="sans-serif;Arial" pitchFamily="32" charset="0"/>
              </a:rPr>
              <a:t>ribonucleoside diphosphate reductase</a:t>
            </a:r>
            <a:r>
              <a:rPr lang="el-GR" altLang="en-US" sz="1100">
                <a:solidFill>
                  <a:srgbClr val="222222"/>
                </a:solidFill>
                <a:latin typeface="sans-serif;Arial" pitchFamily="32" charset="0"/>
              </a:rPr>
              <a:t>, is an </a:t>
            </a:r>
            <a:r>
              <a:rPr lang="el-GR" altLang="en-US" sz="1100">
                <a:solidFill>
                  <a:srgbClr val="CCCCFF"/>
                </a:solidFill>
                <a:hlinkClick r:id="rId3"/>
              </a:rPr>
              <a:t>enzyme</a:t>
            </a:r>
            <a:r>
              <a:rPr lang="el-GR" altLang="en-US" sz="1200">
                <a:solidFill>
                  <a:srgbClr val="222222"/>
                </a:solidFill>
              </a:rPr>
              <a:t> </a:t>
            </a:r>
            <a:r>
              <a:rPr lang="el-GR" altLang="en-US" sz="1100">
                <a:solidFill>
                  <a:srgbClr val="222222"/>
                </a:solidFill>
                <a:latin typeface="sans-serif;Arial" pitchFamily="32" charset="0"/>
              </a:rPr>
              <a:t>that catalyzes the formation of </a:t>
            </a:r>
            <a:r>
              <a:rPr lang="el-GR" altLang="en-US" sz="1100">
                <a:solidFill>
                  <a:srgbClr val="CCCCFF"/>
                </a:solidFill>
                <a:hlinkClick r:id="rId4"/>
              </a:rPr>
              <a:t>deoxyribonucleotides</a:t>
            </a:r>
            <a:r>
              <a:rPr lang="el-GR" altLang="en-US" sz="1200">
                <a:solidFill>
                  <a:srgbClr val="222222"/>
                </a:solidFill>
              </a:rPr>
              <a:t> </a:t>
            </a:r>
            <a:r>
              <a:rPr lang="el-GR" altLang="en-US" sz="1100">
                <a:solidFill>
                  <a:srgbClr val="222222"/>
                </a:solidFill>
                <a:latin typeface="sans-serif;Arial" pitchFamily="32" charset="0"/>
              </a:rPr>
              <a:t>from </a:t>
            </a:r>
            <a:r>
              <a:rPr lang="el-GR" altLang="en-US" sz="1100">
                <a:solidFill>
                  <a:srgbClr val="CCCCFF"/>
                </a:solidFill>
                <a:hlinkClick r:id="rId5"/>
              </a:rPr>
              <a:t>ribonucleotides</a:t>
            </a:r>
            <a:r>
              <a:rPr lang="el-GR" altLang="en-US" sz="1100">
                <a:solidFill>
                  <a:srgbClr val="222222"/>
                </a:solidFill>
                <a:latin typeface="sans-serif;Arial" pitchFamily="32" charset="0"/>
              </a:rPr>
              <a:t>.</a:t>
            </a:r>
            <a:r>
              <a:rPr lang="el-GR" altLang="en-US" sz="1100">
                <a:solidFill>
                  <a:srgbClr val="CCCCFF"/>
                </a:solidFill>
                <a:hlinkClick r:id="rId6"/>
              </a:rPr>
              <a:t>[1]</a:t>
            </a:r>
            <a:r>
              <a:rPr lang="el-GR" altLang="en-US" sz="1200">
                <a:solidFill>
                  <a:srgbClr val="222222"/>
                </a:solidFill>
              </a:rPr>
              <a:t> </a:t>
            </a:r>
            <a:r>
              <a:rPr lang="el-GR" altLang="en-US" sz="1100">
                <a:solidFill>
                  <a:srgbClr val="222222"/>
                </a:solidFill>
                <a:latin typeface="sans-serif;Arial" pitchFamily="32" charset="0"/>
              </a:rPr>
              <a:t>Deoxyribonucleotides in turn are used in the synthesis of </a:t>
            </a:r>
            <a:r>
              <a:rPr lang="el-GR" altLang="en-US" sz="1100">
                <a:solidFill>
                  <a:srgbClr val="CCCCFF"/>
                </a:solidFill>
                <a:hlinkClick r:id="rId7"/>
              </a:rPr>
              <a:t>DNA</a:t>
            </a:r>
            <a:r>
              <a:rPr lang="el-GR" altLang="en-US" sz="1100">
                <a:solidFill>
                  <a:srgbClr val="222222"/>
                </a:solidFill>
                <a:latin typeface="sans-serif;Arial" pitchFamily="32"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E38DBFB-CED4-404B-8E1F-61889C36AF16}"/>
              </a:ext>
            </a:extLst>
          </p:cNvPr>
          <p:cNvSpPr>
            <a:spLocks noGrp="1" noChangeArrowheads="1"/>
          </p:cNvSpPr>
          <p:nvPr>
            <p:ph type="sldNum"/>
          </p:nvPr>
        </p:nvSpPr>
        <p:spPr>
          <a:ln/>
        </p:spPr>
        <p:txBody>
          <a:bodyPr/>
          <a:lstStyle/>
          <a:p>
            <a:fld id="{0D7F9ED7-0F87-4052-880A-188C1FD2C9B6}" type="slidenum">
              <a:rPr lang="el-GR" altLang="en-US"/>
              <a:pPr/>
              <a:t>40</a:t>
            </a:fld>
            <a:endParaRPr lang="el-GR" altLang="en-US"/>
          </a:p>
        </p:txBody>
      </p:sp>
      <p:sp>
        <p:nvSpPr>
          <p:cNvPr id="297985" name="Rectangle 1">
            <a:extLst>
              <a:ext uri="{FF2B5EF4-FFF2-40B4-BE49-F238E27FC236}">
                <a16:creationId xmlns:a16="http://schemas.microsoft.com/office/drawing/2014/main" id="{6C4D2448-12A2-4348-86D3-E9912D3BA5A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986" name="Text Box 2">
            <a:extLst>
              <a:ext uri="{FF2B5EF4-FFF2-40B4-BE49-F238E27FC236}">
                <a16:creationId xmlns:a16="http://schemas.microsoft.com/office/drawing/2014/main" id="{F03A83E2-C5D9-42B2-986D-FCFD1340163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60E54B8-99CD-4F53-B946-557E0BB61A97}"/>
              </a:ext>
            </a:extLst>
          </p:cNvPr>
          <p:cNvSpPr>
            <a:spLocks noGrp="1" noChangeArrowheads="1"/>
          </p:cNvSpPr>
          <p:nvPr>
            <p:ph type="sldNum"/>
          </p:nvPr>
        </p:nvSpPr>
        <p:spPr>
          <a:ln/>
        </p:spPr>
        <p:txBody>
          <a:bodyPr/>
          <a:lstStyle/>
          <a:p>
            <a:fld id="{AC0E4A22-0FDF-4981-897A-A1EA3F730556}" type="slidenum">
              <a:rPr lang="el-GR" altLang="en-US"/>
              <a:pPr/>
              <a:t>41</a:t>
            </a:fld>
            <a:endParaRPr lang="el-GR" altLang="en-US"/>
          </a:p>
        </p:txBody>
      </p:sp>
      <p:sp>
        <p:nvSpPr>
          <p:cNvPr id="299009" name="Rectangle 1">
            <a:extLst>
              <a:ext uri="{FF2B5EF4-FFF2-40B4-BE49-F238E27FC236}">
                <a16:creationId xmlns:a16="http://schemas.microsoft.com/office/drawing/2014/main" id="{92C61256-1609-44B5-9F4C-8F86FF52F8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9010" name="Text Box 2">
            <a:extLst>
              <a:ext uri="{FF2B5EF4-FFF2-40B4-BE49-F238E27FC236}">
                <a16:creationId xmlns:a16="http://schemas.microsoft.com/office/drawing/2014/main" id="{0B18A493-2AEC-4278-ADD4-F83B33A13CF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BA9D392-0EFE-40A0-86A6-3A5F111E0F69}"/>
              </a:ext>
            </a:extLst>
          </p:cNvPr>
          <p:cNvSpPr>
            <a:spLocks noGrp="1" noChangeArrowheads="1"/>
          </p:cNvSpPr>
          <p:nvPr>
            <p:ph type="sldNum"/>
          </p:nvPr>
        </p:nvSpPr>
        <p:spPr>
          <a:ln/>
        </p:spPr>
        <p:txBody>
          <a:bodyPr/>
          <a:lstStyle/>
          <a:p>
            <a:fld id="{E98DCE41-FC0B-4085-96C2-A595CD22ED40}" type="slidenum">
              <a:rPr lang="el-GR" altLang="en-US"/>
              <a:pPr/>
              <a:t>42</a:t>
            </a:fld>
            <a:endParaRPr lang="el-GR" altLang="en-US"/>
          </a:p>
        </p:txBody>
      </p:sp>
      <p:sp>
        <p:nvSpPr>
          <p:cNvPr id="300033" name="Rectangle 1">
            <a:extLst>
              <a:ext uri="{FF2B5EF4-FFF2-40B4-BE49-F238E27FC236}">
                <a16:creationId xmlns:a16="http://schemas.microsoft.com/office/drawing/2014/main" id="{F71A63E0-E6C6-45AD-B1DD-203C9A4A0A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0034" name="Text Box 2">
            <a:extLst>
              <a:ext uri="{FF2B5EF4-FFF2-40B4-BE49-F238E27FC236}">
                <a16:creationId xmlns:a16="http://schemas.microsoft.com/office/drawing/2014/main" id="{BBA4930D-0447-4C88-8A44-BB10034FEB4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A34C3A9-4F1F-4AA2-A451-AACCF0F1ACE6}"/>
              </a:ext>
            </a:extLst>
          </p:cNvPr>
          <p:cNvSpPr>
            <a:spLocks noGrp="1" noChangeArrowheads="1"/>
          </p:cNvSpPr>
          <p:nvPr>
            <p:ph type="sldNum"/>
          </p:nvPr>
        </p:nvSpPr>
        <p:spPr>
          <a:ln/>
        </p:spPr>
        <p:txBody>
          <a:bodyPr/>
          <a:lstStyle/>
          <a:p>
            <a:fld id="{0E3AF6CF-1E5A-464C-A873-7E34E1AE8608}" type="slidenum">
              <a:rPr lang="el-GR" altLang="en-US"/>
              <a:pPr/>
              <a:t>43</a:t>
            </a:fld>
            <a:endParaRPr lang="el-GR" altLang="en-US"/>
          </a:p>
        </p:txBody>
      </p:sp>
      <p:sp>
        <p:nvSpPr>
          <p:cNvPr id="301057" name="Rectangle 1">
            <a:extLst>
              <a:ext uri="{FF2B5EF4-FFF2-40B4-BE49-F238E27FC236}">
                <a16:creationId xmlns:a16="http://schemas.microsoft.com/office/drawing/2014/main" id="{B813D3D7-B1A2-41BE-9143-68F910FFFE2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1058" name="Text Box 2">
            <a:extLst>
              <a:ext uri="{FF2B5EF4-FFF2-40B4-BE49-F238E27FC236}">
                <a16:creationId xmlns:a16="http://schemas.microsoft.com/office/drawing/2014/main" id="{2688E721-6CB1-4E2B-A09D-36248D2FFE2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AAC1892-79BE-4E3E-9538-A58156B3A38E}"/>
              </a:ext>
            </a:extLst>
          </p:cNvPr>
          <p:cNvSpPr>
            <a:spLocks noGrp="1" noChangeArrowheads="1"/>
          </p:cNvSpPr>
          <p:nvPr>
            <p:ph type="sldNum"/>
          </p:nvPr>
        </p:nvSpPr>
        <p:spPr>
          <a:ln/>
        </p:spPr>
        <p:txBody>
          <a:bodyPr/>
          <a:lstStyle/>
          <a:p>
            <a:fld id="{102A0BCD-39D8-433B-A7C6-83927A0A481F}" type="slidenum">
              <a:rPr lang="el-GR" altLang="en-US"/>
              <a:pPr/>
              <a:t>44</a:t>
            </a:fld>
            <a:endParaRPr lang="el-GR" altLang="en-US"/>
          </a:p>
        </p:txBody>
      </p:sp>
      <p:sp>
        <p:nvSpPr>
          <p:cNvPr id="302081" name="Rectangle 1">
            <a:extLst>
              <a:ext uri="{FF2B5EF4-FFF2-40B4-BE49-F238E27FC236}">
                <a16:creationId xmlns:a16="http://schemas.microsoft.com/office/drawing/2014/main" id="{452A7B80-FE01-46B5-A19D-7AD5A3058F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2082" name="Text Box 2">
            <a:extLst>
              <a:ext uri="{FF2B5EF4-FFF2-40B4-BE49-F238E27FC236}">
                <a16:creationId xmlns:a16="http://schemas.microsoft.com/office/drawing/2014/main" id="{4EAF3E73-7E81-4B55-8DED-1648C83D322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82C6D2B-70F9-4CDF-8FFC-CCC0C15647B4}"/>
              </a:ext>
            </a:extLst>
          </p:cNvPr>
          <p:cNvSpPr>
            <a:spLocks noGrp="1" noChangeArrowheads="1"/>
          </p:cNvSpPr>
          <p:nvPr>
            <p:ph type="sldNum"/>
          </p:nvPr>
        </p:nvSpPr>
        <p:spPr>
          <a:ln/>
        </p:spPr>
        <p:txBody>
          <a:bodyPr/>
          <a:lstStyle/>
          <a:p>
            <a:fld id="{3DA7A0BB-7361-4A00-8D45-2BDF12ABCCE7}" type="slidenum">
              <a:rPr lang="el-GR" altLang="en-US"/>
              <a:pPr/>
              <a:t>45</a:t>
            </a:fld>
            <a:endParaRPr lang="el-GR" altLang="en-US"/>
          </a:p>
        </p:txBody>
      </p:sp>
      <p:sp>
        <p:nvSpPr>
          <p:cNvPr id="303105" name="Rectangle 1">
            <a:extLst>
              <a:ext uri="{FF2B5EF4-FFF2-40B4-BE49-F238E27FC236}">
                <a16:creationId xmlns:a16="http://schemas.microsoft.com/office/drawing/2014/main" id="{F3FB6729-479F-4F69-BCFC-144EE871A78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3106" name="Text Box 2">
            <a:extLst>
              <a:ext uri="{FF2B5EF4-FFF2-40B4-BE49-F238E27FC236}">
                <a16:creationId xmlns:a16="http://schemas.microsoft.com/office/drawing/2014/main" id="{84DE6303-3504-4245-823C-37153B7B98B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82DB4C7-6810-4DA0-A465-70810C0A39F9}"/>
              </a:ext>
            </a:extLst>
          </p:cNvPr>
          <p:cNvSpPr>
            <a:spLocks noGrp="1" noChangeArrowheads="1"/>
          </p:cNvSpPr>
          <p:nvPr>
            <p:ph type="sldNum"/>
          </p:nvPr>
        </p:nvSpPr>
        <p:spPr>
          <a:ln/>
        </p:spPr>
        <p:txBody>
          <a:bodyPr/>
          <a:lstStyle/>
          <a:p>
            <a:fld id="{2F0C80CF-CC40-4715-8A5A-5CE5C2AEFF36}" type="slidenum">
              <a:rPr lang="el-GR" altLang="en-US"/>
              <a:pPr/>
              <a:t>46</a:t>
            </a:fld>
            <a:endParaRPr lang="el-GR" altLang="en-US"/>
          </a:p>
        </p:txBody>
      </p:sp>
      <p:sp>
        <p:nvSpPr>
          <p:cNvPr id="304129" name="Rectangle 1">
            <a:extLst>
              <a:ext uri="{FF2B5EF4-FFF2-40B4-BE49-F238E27FC236}">
                <a16:creationId xmlns:a16="http://schemas.microsoft.com/office/drawing/2014/main" id="{516FDDA7-3E6A-4CFA-A422-55B92F8B59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4130" name="Text Box 2">
            <a:extLst>
              <a:ext uri="{FF2B5EF4-FFF2-40B4-BE49-F238E27FC236}">
                <a16:creationId xmlns:a16="http://schemas.microsoft.com/office/drawing/2014/main" id="{2E119B44-5524-4560-AB96-C0D87929330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473B7CE-F5CE-4C7E-A028-828A37AD8A91}"/>
              </a:ext>
            </a:extLst>
          </p:cNvPr>
          <p:cNvSpPr>
            <a:spLocks noGrp="1" noChangeArrowheads="1"/>
          </p:cNvSpPr>
          <p:nvPr>
            <p:ph type="sldNum"/>
          </p:nvPr>
        </p:nvSpPr>
        <p:spPr>
          <a:ln/>
        </p:spPr>
        <p:txBody>
          <a:bodyPr/>
          <a:lstStyle/>
          <a:p>
            <a:fld id="{1737037D-1F5F-4636-9CC2-CE5A45BEB287}" type="slidenum">
              <a:rPr lang="el-GR" altLang="en-US"/>
              <a:pPr/>
              <a:t>47</a:t>
            </a:fld>
            <a:endParaRPr lang="el-GR" altLang="en-US"/>
          </a:p>
        </p:txBody>
      </p:sp>
      <p:sp>
        <p:nvSpPr>
          <p:cNvPr id="305153" name="Rectangle 1">
            <a:extLst>
              <a:ext uri="{FF2B5EF4-FFF2-40B4-BE49-F238E27FC236}">
                <a16:creationId xmlns:a16="http://schemas.microsoft.com/office/drawing/2014/main" id="{73FAB9D9-1DED-4370-BE30-4A4B652DACD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5154" name="Text Box 2">
            <a:extLst>
              <a:ext uri="{FF2B5EF4-FFF2-40B4-BE49-F238E27FC236}">
                <a16:creationId xmlns:a16="http://schemas.microsoft.com/office/drawing/2014/main" id="{9750F251-EECC-4922-A94A-09A0BC18E07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706C005-6F1A-4C4C-9627-0DAC8FB2C927}"/>
              </a:ext>
            </a:extLst>
          </p:cNvPr>
          <p:cNvSpPr>
            <a:spLocks noGrp="1" noChangeArrowheads="1"/>
          </p:cNvSpPr>
          <p:nvPr>
            <p:ph type="sldNum"/>
          </p:nvPr>
        </p:nvSpPr>
        <p:spPr>
          <a:ln/>
        </p:spPr>
        <p:txBody>
          <a:bodyPr/>
          <a:lstStyle/>
          <a:p>
            <a:fld id="{185ABBFB-7E61-45B2-8BC9-322F0911831D}" type="slidenum">
              <a:rPr lang="el-GR" altLang="en-US"/>
              <a:pPr/>
              <a:t>48</a:t>
            </a:fld>
            <a:endParaRPr lang="el-GR" altLang="en-US"/>
          </a:p>
        </p:txBody>
      </p:sp>
      <p:sp>
        <p:nvSpPr>
          <p:cNvPr id="306177" name="Rectangle 1">
            <a:extLst>
              <a:ext uri="{FF2B5EF4-FFF2-40B4-BE49-F238E27FC236}">
                <a16:creationId xmlns:a16="http://schemas.microsoft.com/office/drawing/2014/main" id="{BA177A4C-B242-472F-9098-F9968E77561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6178" name="Text Box 2">
            <a:extLst>
              <a:ext uri="{FF2B5EF4-FFF2-40B4-BE49-F238E27FC236}">
                <a16:creationId xmlns:a16="http://schemas.microsoft.com/office/drawing/2014/main" id="{BE16CE85-6595-4E83-8CF7-66A6A091568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CCD812E-1077-4732-A692-7DF1FCE60329}"/>
              </a:ext>
            </a:extLst>
          </p:cNvPr>
          <p:cNvSpPr>
            <a:spLocks noGrp="1" noChangeArrowheads="1"/>
          </p:cNvSpPr>
          <p:nvPr>
            <p:ph type="sldNum"/>
          </p:nvPr>
        </p:nvSpPr>
        <p:spPr>
          <a:ln/>
        </p:spPr>
        <p:txBody>
          <a:bodyPr/>
          <a:lstStyle/>
          <a:p>
            <a:fld id="{60769377-2938-4277-A855-89F1252BA393}" type="slidenum">
              <a:rPr lang="el-GR" altLang="en-US"/>
              <a:pPr/>
              <a:t>49</a:t>
            </a:fld>
            <a:endParaRPr lang="el-GR" altLang="en-US"/>
          </a:p>
        </p:txBody>
      </p:sp>
      <p:sp>
        <p:nvSpPr>
          <p:cNvPr id="307201" name="Rectangle 1">
            <a:extLst>
              <a:ext uri="{FF2B5EF4-FFF2-40B4-BE49-F238E27FC236}">
                <a16:creationId xmlns:a16="http://schemas.microsoft.com/office/drawing/2014/main" id="{08BE6023-F773-4391-A6A0-E5A3949D17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02" name="Text Box 2">
            <a:extLst>
              <a:ext uri="{FF2B5EF4-FFF2-40B4-BE49-F238E27FC236}">
                <a16:creationId xmlns:a16="http://schemas.microsoft.com/office/drawing/2014/main" id="{CE9EDB1E-B78C-4904-8EC7-FF1213391E3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FDCE883-DCB7-4A4B-935A-8409A7E8FB39}"/>
              </a:ext>
            </a:extLst>
          </p:cNvPr>
          <p:cNvSpPr>
            <a:spLocks noGrp="1" noChangeArrowheads="1"/>
          </p:cNvSpPr>
          <p:nvPr>
            <p:ph type="sldNum"/>
          </p:nvPr>
        </p:nvSpPr>
        <p:spPr>
          <a:ln/>
        </p:spPr>
        <p:txBody>
          <a:bodyPr/>
          <a:lstStyle/>
          <a:p>
            <a:fld id="{3A7EFDB5-531C-4763-BFD7-74F4DC5970A9}" type="slidenum">
              <a:rPr lang="el-GR" altLang="en-US"/>
              <a:pPr/>
              <a:t>5</a:t>
            </a:fld>
            <a:endParaRPr lang="el-GR" altLang="en-US"/>
          </a:p>
        </p:txBody>
      </p:sp>
      <p:sp>
        <p:nvSpPr>
          <p:cNvPr id="261121" name="Rectangle 1">
            <a:extLst>
              <a:ext uri="{FF2B5EF4-FFF2-40B4-BE49-F238E27FC236}">
                <a16:creationId xmlns:a16="http://schemas.microsoft.com/office/drawing/2014/main" id="{DB091384-7E50-4462-8AF0-020C884420C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1122" name="Text Box 2">
            <a:extLst>
              <a:ext uri="{FF2B5EF4-FFF2-40B4-BE49-F238E27FC236}">
                <a16:creationId xmlns:a16="http://schemas.microsoft.com/office/drawing/2014/main" id="{A777EEEE-D783-4ECD-909F-551BA0E23E1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FEBD1B34-C276-424C-B3AF-EFC8380F1922}"/>
              </a:ext>
            </a:extLst>
          </p:cNvPr>
          <p:cNvSpPr>
            <a:spLocks noGrp="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BB44D9D-023E-4737-9146-7EDB958BF740}"/>
              </a:ext>
            </a:extLst>
          </p:cNvPr>
          <p:cNvSpPr>
            <a:spLocks noGrp="1" noChangeArrowheads="1"/>
          </p:cNvSpPr>
          <p:nvPr>
            <p:ph type="sldNum"/>
          </p:nvPr>
        </p:nvSpPr>
        <p:spPr>
          <a:ln/>
        </p:spPr>
        <p:txBody>
          <a:bodyPr/>
          <a:lstStyle/>
          <a:p>
            <a:fld id="{1D4B75A5-7C9D-47E0-8D0A-3B6AE2612566}" type="slidenum">
              <a:rPr lang="el-GR" altLang="en-US"/>
              <a:pPr/>
              <a:t>50</a:t>
            </a:fld>
            <a:endParaRPr lang="el-GR" altLang="en-US"/>
          </a:p>
        </p:txBody>
      </p:sp>
      <p:sp>
        <p:nvSpPr>
          <p:cNvPr id="308225" name="Rectangle 1">
            <a:extLst>
              <a:ext uri="{FF2B5EF4-FFF2-40B4-BE49-F238E27FC236}">
                <a16:creationId xmlns:a16="http://schemas.microsoft.com/office/drawing/2014/main" id="{790D06A7-8819-4F57-A4FA-72C626D215B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6" name="Text Box 2">
            <a:extLst>
              <a:ext uri="{FF2B5EF4-FFF2-40B4-BE49-F238E27FC236}">
                <a16:creationId xmlns:a16="http://schemas.microsoft.com/office/drawing/2014/main" id="{5B01E7A0-4ED8-4673-8F1A-C2376F0761B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5B38391-6C76-42E2-9BD9-41F700ECF23B}"/>
              </a:ext>
            </a:extLst>
          </p:cNvPr>
          <p:cNvSpPr>
            <a:spLocks noGrp="1" noChangeArrowheads="1"/>
          </p:cNvSpPr>
          <p:nvPr>
            <p:ph type="sldNum"/>
          </p:nvPr>
        </p:nvSpPr>
        <p:spPr>
          <a:ln/>
        </p:spPr>
        <p:txBody>
          <a:bodyPr/>
          <a:lstStyle/>
          <a:p>
            <a:fld id="{3FEAEBC9-1904-4467-AC87-747A35C5AB1E}" type="slidenum">
              <a:rPr lang="el-GR" altLang="en-US"/>
              <a:pPr/>
              <a:t>51</a:t>
            </a:fld>
            <a:endParaRPr lang="el-GR" altLang="en-US"/>
          </a:p>
        </p:txBody>
      </p:sp>
      <p:sp>
        <p:nvSpPr>
          <p:cNvPr id="309249" name="Rectangle 1">
            <a:extLst>
              <a:ext uri="{FF2B5EF4-FFF2-40B4-BE49-F238E27FC236}">
                <a16:creationId xmlns:a16="http://schemas.microsoft.com/office/drawing/2014/main" id="{ED6A7F33-0DF7-4D05-A65A-9BEAE91E731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9250" name="Text Box 2">
            <a:extLst>
              <a:ext uri="{FF2B5EF4-FFF2-40B4-BE49-F238E27FC236}">
                <a16:creationId xmlns:a16="http://schemas.microsoft.com/office/drawing/2014/main" id="{5D44AC1C-6EDF-4A98-B18C-FE7C2DC6B7E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58364640-1BFC-4099-A354-DFE049E10C3E}"/>
              </a:ext>
            </a:extLst>
          </p:cNvPr>
          <p:cNvSpPr>
            <a:spLocks noGrp="1" noChangeArrowheads="1"/>
          </p:cNvSpPr>
          <p:nvPr>
            <p:ph type="sldNum"/>
          </p:nvPr>
        </p:nvSpPr>
        <p:spPr>
          <a:ln/>
        </p:spPr>
        <p:txBody>
          <a:bodyPr/>
          <a:lstStyle/>
          <a:p>
            <a:fld id="{E568AFE4-3EE8-4DE7-8FBB-43E7F06EE069}" type="slidenum">
              <a:rPr lang="el-GR" altLang="en-US"/>
              <a:pPr/>
              <a:t>52</a:t>
            </a:fld>
            <a:endParaRPr lang="el-GR" altLang="en-US"/>
          </a:p>
        </p:txBody>
      </p:sp>
      <p:sp>
        <p:nvSpPr>
          <p:cNvPr id="310273" name="Rectangle 1">
            <a:extLst>
              <a:ext uri="{FF2B5EF4-FFF2-40B4-BE49-F238E27FC236}">
                <a16:creationId xmlns:a16="http://schemas.microsoft.com/office/drawing/2014/main" id="{978FE4C8-9264-4241-8B57-8E8382D6904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0274" name="Text Box 2">
            <a:extLst>
              <a:ext uri="{FF2B5EF4-FFF2-40B4-BE49-F238E27FC236}">
                <a16:creationId xmlns:a16="http://schemas.microsoft.com/office/drawing/2014/main" id="{BC81E20A-C1EE-4994-A5BD-D4363FC0F0D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21E36C4-0706-4687-B1F3-5FDA293053A7}"/>
              </a:ext>
            </a:extLst>
          </p:cNvPr>
          <p:cNvSpPr>
            <a:spLocks noGrp="1" noChangeArrowheads="1"/>
          </p:cNvSpPr>
          <p:nvPr>
            <p:ph type="sldNum"/>
          </p:nvPr>
        </p:nvSpPr>
        <p:spPr>
          <a:ln/>
        </p:spPr>
        <p:txBody>
          <a:bodyPr/>
          <a:lstStyle/>
          <a:p>
            <a:fld id="{BE00EE1A-EE5C-4D6C-9420-50B39599319F}" type="slidenum">
              <a:rPr lang="el-GR" altLang="en-US"/>
              <a:pPr/>
              <a:t>53</a:t>
            </a:fld>
            <a:endParaRPr lang="el-GR" altLang="en-US"/>
          </a:p>
        </p:txBody>
      </p:sp>
      <p:sp>
        <p:nvSpPr>
          <p:cNvPr id="311297" name="Rectangle 1">
            <a:extLst>
              <a:ext uri="{FF2B5EF4-FFF2-40B4-BE49-F238E27FC236}">
                <a16:creationId xmlns:a16="http://schemas.microsoft.com/office/drawing/2014/main" id="{C01464BF-3817-4D7C-8218-6CB4E8D332E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1298" name="Text Box 2">
            <a:extLst>
              <a:ext uri="{FF2B5EF4-FFF2-40B4-BE49-F238E27FC236}">
                <a16:creationId xmlns:a16="http://schemas.microsoft.com/office/drawing/2014/main" id="{E0364649-ED86-454E-A72E-C0D05107CEB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C81E432-B6A4-4A20-B9E6-3275513CE021}"/>
              </a:ext>
            </a:extLst>
          </p:cNvPr>
          <p:cNvSpPr>
            <a:spLocks noGrp="1" noChangeArrowheads="1"/>
          </p:cNvSpPr>
          <p:nvPr>
            <p:ph type="sldNum"/>
          </p:nvPr>
        </p:nvSpPr>
        <p:spPr>
          <a:ln/>
        </p:spPr>
        <p:txBody>
          <a:bodyPr/>
          <a:lstStyle/>
          <a:p>
            <a:fld id="{7C4E0CC3-4AA8-4971-8D1C-0BE084329044}" type="slidenum">
              <a:rPr lang="el-GR" altLang="en-US"/>
              <a:pPr/>
              <a:t>54</a:t>
            </a:fld>
            <a:endParaRPr lang="el-GR" altLang="en-US"/>
          </a:p>
        </p:txBody>
      </p:sp>
      <p:sp>
        <p:nvSpPr>
          <p:cNvPr id="312321" name="Rectangle 1">
            <a:extLst>
              <a:ext uri="{FF2B5EF4-FFF2-40B4-BE49-F238E27FC236}">
                <a16:creationId xmlns:a16="http://schemas.microsoft.com/office/drawing/2014/main" id="{F4C77BBD-3D6B-4D80-B48A-1736D7EDCCF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2322" name="Text Box 2">
            <a:extLst>
              <a:ext uri="{FF2B5EF4-FFF2-40B4-BE49-F238E27FC236}">
                <a16:creationId xmlns:a16="http://schemas.microsoft.com/office/drawing/2014/main" id="{8AE565F4-9448-44CD-A385-EE2CB4D6AE0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5018890-5863-45D7-BA5E-258504F4C96A}"/>
              </a:ext>
            </a:extLst>
          </p:cNvPr>
          <p:cNvSpPr>
            <a:spLocks noGrp="1" noChangeArrowheads="1"/>
          </p:cNvSpPr>
          <p:nvPr>
            <p:ph type="sldNum"/>
          </p:nvPr>
        </p:nvSpPr>
        <p:spPr>
          <a:ln/>
        </p:spPr>
        <p:txBody>
          <a:bodyPr/>
          <a:lstStyle/>
          <a:p>
            <a:fld id="{DE12AAE0-EC37-45C7-AF74-F6E283F26B47}" type="slidenum">
              <a:rPr lang="el-GR" altLang="en-US"/>
              <a:pPr/>
              <a:t>55</a:t>
            </a:fld>
            <a:endParaRPr lang="el-GR" altLang="en-US"/>
          </a:p>
        </p:txBody>
      </p:sp>
      <p:sp>
        <p:nvSpPr>
          <p:cNvPr id="313345" name="Rectangle 1">
            <a:extLst>
              <a:ext uri="{FF2B5EF4-FFF2-40B4-BE49-F238E27FC236}">
                <a16:creationId xmlns:a16="http://schemas.microsoft.com/office/drawing/2014/main" id="{3A7E2FDF-DB2D-4595-9AD8-F8F438B6D45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3346" name="Text Box 2">
            <a:extLst>
              <a:ext uri="{FF2B5EF4-FFF2-40B4-BE49-F238E27FC236}">
                <a16:creationId xmlns:a16="http://schemas.microsoft.com/office/drawing/2014/main" id="{3ACB3F18-E4F8-47DC-9839-6D8096485E1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HF forms orthorhombic crystals, consisting of zig-zag chains of HF molecules. The HF molecules, with a short H-F bond of 0.95 Å, are linked to neighboring molecules by intermolecular H--F distances of 1.55 Å.</a:t>
            </a:r>
            <a:r>
              <a:rPr lang="en-US" altLang="en-US" sz="1200" baseline="30000">
                <a:solidFill>
                  <a:srgbClr val="CCCCFF"/>
                </a:solidFill>
                <a:hlinkClick r:id="rId3"/>
              </a:rPr>
              <a:t>[1]</a:t>
            </a:r>
          </a:p>
          <a:p>
            <a:pPr>
              <a:spcBef>
                <a:spcPts val="450"/>
              </a:spcBef>
              <a:buClrTx/>
              <a:buFontTx/>
              <a:buNone/>
            </a:pPr>
            <a:r>
              <a:rPr lang="en-US" altLang="en-US" sz="1200"/>
              <a:t>Liquid HF also consists of chains of HF molecules, but the chains are shorter, consisting on average of only five or six molecules.</a:t>
            </a:r>
            <a:r>
              <a:rPr lang="en-US" altLang="en-US" sz="1200" baseline="30000">
                <a:solidFill>
                  <a:srgbClr val="CCCCFF"/>
                </a:solidFill>
                <a:hlinkClick r:id="rId4"/>
              </a:rPr>
              <a:t>[2]</a:t>
            </a:r>
            <a:r>
              <a:rPr lang="en-US" altLang="en-US" sz="1200"/>
              <a:t> The higher boiling point of HF relative to analogous species, such as HCl, is attributed to </a:t>
            </a:r>
            <a:r>
              <a:rPr lang="en-US" altLang="en-US" sz="1200">
                <a:solidFill>
                  <a:srgbClr val="CCCCFF"/>
                </a:solidFill>
                <a:hlinkClick r:id="rId5"/>
              </a:rPr>
              <a:t>hydrogen bonding</a:t>
            </a:r>
            <a:r>
              <a:rPr lang="en-US" altLang="en-US" sz="1200"/>
              <a:t> between HF molecules, as indicated by the existence of chains even in the liquid state.</a:t>
            </a:r>
          </a:p>
          <a:p>
            <a:pPr>
              <a:spcBef>
                <a:spcPts val="450"/>
              </a:spcBef>
              <a:buClrTx/>
              <a:buFontTx/>
              <a:buNone/>
            </a:pPr>
            <a:r>
              <a:rPr lang="en-US" altLang="en-US" sz="1200" b="1"/>
              <a:t>[</a:t>
            </a:r>
            <a:r>
              <a:rPr lang="en-US" altLang="en-US" sz="1200" b="1">
                <a:solidFill>
                  <a:srgbClr val="CCCCFF"/>
                </a:solidFill>
                <a:hlinkClick r:id="rId6"/>
              </a:rPr>
              <a:t>edit</a:t>
            </a:r>
            <a:r>
              <a:rPr lang="en-US" altLang="en-US" sz="1200" b="1"/>
              <a:t>] Acidity</a:t>
            </a:r>
          </a:p>
          <a:p>
            <a:pPr>
              <a:spcBef>
                <a:spcPts val="450"/>
              </a:spcBef>
              <a:buClrTx/>
              <a:buFontTx/>
              <a:buNone/>
            </a:pPr>
            <a:r>
              <a:rPr lang="en-US" altLang="en-US" sz="1200"/>
              <a:t>Dilute aqueous HF solutions are weakly acidic in contrast to corresponding solutions of the other hydrogen halides. A qualitative explanation for this behavior is related to the tendency of HF to hydrogen-bond and form ion-pair clusters such as F</a:t>
            </a:r>
            <a:r>
              <a:rPr lang="en-US" altLang="en-US" sz="1200" baseline="30000"/>
              <a:t>-</a:t>
            </a:r>
            <a:r>
              <a:rPr lang="en-US" altLang="en-US" sz="1200"/>
              <a:t>·H</a:t>
            </a:r>
            <a:r>
              <a:rPr lang="en-US" altLang="en-US" sz="1200" baseline="-25000"/>
              <a:t>3</a:t>
            </a:r>
            <a:r>
              <a:rPr lang="en-US" altLang="en-US" sz="1200"/>
              <a:t>O</a:t>
            </a:r>
            <a:r>
              <a:rPr lang="en-US" altLang="en-US" sz="1200" baseline="30000"/>
              <a:t>+</a:t>
            </a:r>
            <a:r>
              <a:rPr lang="en-US" altLang="en-US" sz="1200"/>
              <a:t>.</a:t>
            </a:r>
            <a:r>
              <a:rPr lang="en-US" altLang="en-US" sz="1200" baseline="30000">
                <a:solidFill>
                  <a:srgbClr val="CCCCFF"/>
                </a:solidFill>
                <a:hlinkClick r:id="rId3"/>
              </a:rPr>
              <a:t>[3][4]</a:t>
            </a:r>
          </a:p>
          <a:p>
            <a:pPr>
              <a:spcBef>
                <a:spcPts val="450"/>
              </a:spcBef>
              <a:buClrTx/>
              <a:buFontTx/>
              <a:buNone/>
            </a:pPr>
            <a:r>
              <a:rPr lang="en-US" altLang="en-US" sz="1200"/>
              <a:t>In concentrated hydrogen fluoride solution, F</a:t>
            </a:r>
            <a:r>
              <a:rPr lang="en-US" altLang="en-US" sz="1200" baseline="30000"/>
              <a:t>−</a:t>
            </a:r>
            <a:r>
              <a:rPr lang="en-US" altLang="en-US" sz="1200"/>
              <a:t> ions forms a </a:t>
            </a:r>
            <a:r>
              <a:rPr lang="en-US" altLang="en-US" sz="1200">
                <a:solidFill>
                  <a:srgbClr val="CCCCFF"/>
                </a:solidFill>
                <a:hlinkClick r:id="rId7"/>
              </a:rPr>
              <a:t>[HF</a:t>
            </a:r>
            <a:r>
              <a:rPr lang="en-US" altLang="en-US" sz="1200" baseline="-25000">
                <a:solidFill>
                  <a:srgbClr val="CCCCFF"/>
                </a:solidFill>
              </a:rPr>
              <a:t>2]</a:t>
            </a:r>
            <a:r>
              <a:rPr lang="en-US" altLang="en-US" sz="1200" baseline="30000">
                <a:solidFill>
                  <a:srgbClr val="CCCCFF"/>
                </a:solidFill>
              </a:rPr>
              <a:t>−</a:t>
            </a:r>
            <a:r>
              <a:rPr lang="en-US" altLang="en-US" sz="1200"/>
              <a:t>(aq) complex with HF molecules. HF molecules remaining ionize to compensate the loss of F</a:t>
            </a:r>
            <a:r>
              <a:rPr lang="en-US" altLang="en-US" sz="1200" baseline="30000"/>
              <a:t>−</a:t>
            </a:r>
            <a:r>
              <a:rPr lang="en-US" altLang="en-US" sz="1200"/>
              <a:t> ions. More H</a:t>
            </a:r>
            <a:r>
              <a:rPr lang="en-US" altLang="en-US" sz="1200" baseline="30000"/>
              <a:t>+</a:t>
            </a:r>
            <a:r>
              <a:rPr lang="en-US" altLang="en-US" sz="1200"/>
              <a:t> ions are thus formed, making concentrated HF an effectively strong acid.</a:t>
            </a:r>
          </a:p>
          <a:p>
            <a:pPr>
              <a:spcBef>
                <a:spcPts val="450"/>
              </a:spcBef>
              <a:buClrTx/>
              <a:buFontTx/>
              <a:buNone/>
            </a:pPr>
            <a:r>
              <a:rPr lang="en-US" altLang="en-US" sz="1200"/>
              <a:t>Anhydrous hydrogen fluoride is an extremely strong acid (</a:t>
            </a:r>
            <a:r>
              <a:rPr lang="en-US" altLang="en-US" sz="1200" i="1">
                <a:solidFill>
                  <a:srgbClr val="CCCCFF"/>
                </a:solidFill>
                <a:hlinkClick r:id="rId3"/>
              </a:rPr>
              <a:t>H</a:t>
            </a:r>
            <a:r>
              <a:rPr lang="en-US" altLang="en-US" sz="1200" i="1" baseline="-25000">
                <a:solidFill>
                  <a:srgbClr val="CCCCFF"/>
                </a:solidFill>
              </a:rPr>
              <a:t>0</a:t>
            </a:r>
            <a:r>
              <a:rPr lang="en-US" altLang="en-US" sz="1200"/>
              <a:t> ~ -11), comparable in strength to anhydrous </a:t>
            </a:r>
            <a:r>
              <a:rPr lang="en-US" altLang="en-US" sz="1200">
                <a:solidFill>
                  <a:srgbClr val="CCCCFF"/>
                </a:solidFill>
                <a:hlinkClick r:id="rId4"/>
              </a:rPr>
              <a:t>sulfuric acid</a:t>
            </a:r>
            <a:r>
              <a:rPr lang="en-US" altLang="en-US" sz="1200"/>
              <a:t> (</a:t>
            </a:r>
            <a:r>
              <a:rPr lang="en-US" altLang="en-US" sz="1200" i="1"/>
              <a:t>H</a:t>
            </a:r>
            <a:r>
              <a:rPr lang="en-US" altLang="en-US" sz="1200" baseline="-25000"/>
              <a:t>0</a:t>
            </a:r>
            <a:r>
              <a:rPr lang="en-US" altLang="en-US" sz="1200"/>
              <a:t> ~ -12).</a:t>
            </a:r>
          </a:p>
          <a:p>
            <a:pPr>
              <a:spcBef>
                <a:spcPts val="450"/>
              </a:spcBef>
              <a:buClrTx/>
              <a:buFontTx/>
              <a:buNone/>
            </a:pPr>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A1DFDBA9-D65F-49B0-AC2E-7A33D342A73F}"/>
              </a:ext>
            </a:extLst>
          </p:cNvPr>
          <p:cNvSpPr>
            <a:spLocks noGrp="1" noChangeArrowheads="1"/>
          </p:cNvSpPr>
          <p:nvPr>
            <p:ph type="sldNum"/>
          </p:nvPr>
        </p:nvSpPr>
        <p:spPr>
          <a:ln/>
        </p:spPr>
        <p:txBody>
          <a:bodyPr/>
          <a:lstStyle/>
          <a:p>
            <a:fld id="{11D58F9A-85DE-4D87-8AED-CF3FD693F21C}" type="slidenum">
              <a:rPr lang="el-GR" altLang="en-US"/>
              <a:pPr/>
              <a:t>56</a:t>
            </a:fld>
            <a:endParaRPr lang="el-GR" altLang="en-US"/>
          </a:p>
        </p:txBody>
      </p:sp>
      <p:sp>
        <p:nvSpPr>
          <p:cNvPr id="314369" name="Rectangle 1">
            <a:extLst>
              <a:ext uri="{FF2B5EF4-FFF2-40B4-BE49-F238E27FC236}">
                <a16:creationId xmlns:a16="http://schemas.microsoft.com/office/drawing/2014/main" id="{5A2F0A2F-465E-45E8-B24C-F0B18D060F8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4370" name="Text Box 2">
            <a:extLst>
              <a:ext uri="{FF2B5EF4-FFF2-40B4-BE49-F238E27FC236}">
                <a16:creationId xmlns:a16="http://schemas.microsoft.com/office/drawing/2014/main" id="{0542D843-D936-4952-8F26-DE2C0E13EC2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BA7C2CD-91EA-4E2B-A430-64678DCDB03F}"/>
              </a:ext>
            </a:extLst>
          </p:cNvPr>
          <p:cNvSpPr>
            <a:spLocks noGrp="1" noChangeArrowheads="1"/>
          </p:cNvSpPr>
          <p:nvPr>
            <p:ph type="sldNum"/>
          </p:nvPr>
        </p:nvSpPr>
        <p:spPr>
          <a:ln/>
        </p:spPr>
        <p:txBody>
          <a:bodyPr/>
          <a:lstStyle/>
          <a:p>
            <a:fld id="{478729F9-06E4-4D80-AE18-9FD07BC95F60}" type="slidenum">
              <a:rPr lang="el-GR" altLang="en-US"/>
              <a:pPr/>
              <a:t>57</a:t>
            </a:fld>
            <a:endParaRPr lang="el-GR" altLang="en-US"/>
          </a:p>
        </p:txBody>
      </p:sp>
      <p:sp>
        <p:nvSpPr>
          <p:cNvPr id="315393" name="Rectangle 1">
            <a:extLst>
              <a:ext uri="{FF2B5EF4-FFF2-40B4-BE49-F238E27FC236}">
                <a16:creationId xmlns:a16="http://schemas.microsoft.com/office/drawing/2014/main" id="{E38E8670-B13B-4035-A4F5-33F8356DBE2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5394" name="Text Box 2">
            <a:extLst>
              <a:ext uri="{FF2B5EF4-FFF2-40B4-BE49-F238E27FC236}">
                <a16:creationId xmlns:a16="http://schemas.microsoft.com/office/drawing/2014/main" id="{5303BA44-B32D-4032-87A1-A3D93221951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093A5512-54DD-4620-9FCE-F786622A390D}"/>
              </a:ext>
            </a:extLst>
          </p:cNvPr>
          <p:cNvSpPr>
            <a:spLocks noGrp="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236DCCC-0DAB-4AE3-A833-0A2256B4DBBA}"/>
              </a:ext>
            </a:extLst>
          </p:cNvPr>
          <p:cNvSpPr>
            <a:spLocks noGrp="1" noChangeArrowheads="1"/>
          </p:cNvSpPr>
          <p:nvPr>
            <p:ph type="sldNum"/>
          </p:nvPr>
        </p:nvSpPr>
        <p:spPr>
          <a:ln/>
        </p:spPr>
        <p:txBody>
          <a:bodyPr/>
          <a:lstStyle/>
          <a:p>
            <a:fld id="{6411B558-08A7-4A3E-8555-4187BAC89316}" type="slidenum">
              <a:rPr lang="el-GR" altLang="en-US"/>
              <a:pPr/>
              <a:t>58</a:t>
            </a:fld>
            <a:endParaRPr lang="el-GR" altLang="en-US"/>
          </a:p>
        </p:txBody>
      </p:sp>
      <p:sp>
        <p:nvSpPr>
          <p:cNvPr id="316417" name="Rectangle 1">
            <a:extLst>
              <a:ext uri="{FF2B5EF4-FFF2-40B4-BE49-F238E27FC236}">
                <a16:creationId xmlns:a16="http://schemas.microsoft.com/office/drawing/2014/main" id="{1DBB8EAB-CF99-44ED-9998-C1C8DC66180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6418" name="Text Box 2">
            <a:extLst>
              <a:ext uri="{FF2B5EF4-FFF2-40B4-BE49-F238E27FC236}">
                <a16:creationId xmlns:a16="http://schemas.microsoft.com/office/drawing/2014/main" id="{8FA2BB9A-F912-4F40-8749-648DEDC7206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6185AAB-068D-4318-86BB-91C22BC9AB93}"/>
              </a:ext>
            </a:extLst>
          </p:cNvPr>
          <p:cNvSpPr>
            <a:spLocks noGrp="1" noChangeArrowheads="1"/>
          </p:cNvSpPr>
          <p:nvPr>
            <p:ph type="sldNum"/>
          </p:nvPr>
        </p:nvSpPr>
        <p:spPr>
          <a:ln/>
        </p:spPr>
        <p:txBody>
          <a:bodyPr/>
          <a:lstStyle/>
          <a:p>
            <a:fld id="{67676AC5-8B69-4999-B60D-336B5C3F375B}" type="slidenum">
              <a:rPr lang="el-GR" altLang="en-US"/>
              <a:pPr/>
              <a:t>59</a:t>
            </a:fld>
            <a:endParaRPr lang="el-GR" altLang="en-US"/>
          </a:p>
        </p:txBody>
      </p:sp>
      <p:sp>
        <p:nvSpPr>
          <p:cNvPr id="317441" name="Rectangle 1">
            <a:extLst>
              <a:ext uri="{FF2B5EF4-FFF2-40B4-BE49-F238E27FC236}">
                <a16:creationId xmlns:a16="http://schemas.microsoft.com/office/drawing/2014/main" id="{9C8BDC9B-B16B-4B85-94E1-A383940503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42" name="Text Box 2">
            <a:extLst>
              <a:ext uri="{FF2B5EF4-FFF2-40B4-BE49-F238E27FC236}">
                <a16:creationId xmlns:a16="http://schemas.microsoft.com/office/drawing/2014/main" id="{3C62FBA9-7E76-40A8-AA12-D27298038E8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968D2F18-605E-4844-B699-05877C6C4271}"/>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7029A672-C0A1-4D4D-AADA-6E15A374FF02}"/>
              </a:ext>
            </a:extLst>
          </p:cNvPr>
          <p:cNvSpPr>
            <a:spLocks noGrp="1" noChangeArrowheads="1"/>
          </p:cNvSpPr>
          <p:nvPr>
            <p:ph type="sldNum"/>
          </p:nvPr>
        </p:nvSpPr>
        <p:spPr>
          <a:ln/>
        </p:spPr>
        <p:txBody>
          <a:bodyPr/>
          <a:lstStyle/>
          <a:p>
            <a:fld id="{E8A5536A-3E00-4F33-A86B-1E211D28F2B6}" type="slidenum">
              <a:rPr lang="el-GR" altLang="en-US"/>
              <a:pPr/>
              <a:t>6</a:t>
            </a:fld>
            <a:endParaRPr lang="el-GR" altLang="en-US"/>
          </a:p>
        </p:txBody>
      </p:sp>
      <p:sp>
        <p:nvSpPr>
          <p:cNvPr id="262145" name="Rectangle 1">
            <a:extLst>
              <a:ext uri="{FF2B5EF4-FFF2-40B4-BE49-F238E27FC236}">
                <a16:creationId xmlns:a16="http://schemas.microsoft.com/office/drawing/2014/main" id="{CB9C3AC4-3181-4786-AEB5-B4B8BC7A69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2146" name="Text Box 2">
            <a:extLst>
              <a:ext uri="{FF2B5EF4-FFF2-40B4-BE49-F238E27FC236}">
                <a16:creationId xmlns:a16="http://schemas.microsoft.com/office/drawing/2014/main" id="{FD62F0CF-B556-4F9B-B161-62DA58D46D62}"/>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l-GR" altLang="en-US" sz="1200"/>
              <a:t>ΤΟ ΝΟΜΙΣΜΑ –το ηλεκτρόνιο</a:t>
            </a:r>
          </a:p>
        </p:txBody>
      </p:sp>
      <p:sp>
        <p:nvSpPr>
          <p:cNvPr id="262147" name="Text Box 3">
            <a:extLst>
              <a:ext uri="{FF2B5EF4-FFF2-40B4-BE49-F238E27FC236}">
                <a16:creationId xmlns:a16="http://schemas.microsoft.com/office/drawing/2014/main" id="{F7141B84-6331-4DB9-8140-D721704157B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F40ADE01-3414-4C85-BF86-55981BF01FFA}" type="slidenum">
              <a:rPr lang="el-GR" altLang="en-US" sz="1200"/>
              <a:pPr algn="r">
                <a:buClrTx/>
                <a:buFontTx/>
                <a:buNone/>
              </a:pPr>
              <a:t>6</a:t>
            </a:fld>
            <a:endParaRPr lang="el-GR" altLang="en-US" sz="1200"/>
          </a:p>
        </p:txBody>
      </p:sp>
      <p:pic>
        <p:nvPicPr>
          <p:cNvPr id="262148" name="Picture 4">
            <a:extLst>
              <a:ext uri="{FF2B5EF4-FFF2-40B4-BE49-F238E27FC236}">
                <a16:creationId xmlns:a16="http://schemas.microsoft.com/office/drawing/2014/main" id="{E0BD4CEE-1A1A-431D-87CB-543D78E7D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4751388"/>
            <a:ext cx="6096000" cy="4103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Θέση σημειώσεων 1">
            <a:extLst>
              <a:ext uri="{FF2B5EF4-FFF2-40B4-BE49-F238E27FC236}">
                <a16:creationId xmlns:a16="http://schemas.microsoft.com/office/drawing/2014/main" id="{312C36B9-7EE7-44C9-B841-E84BAC0221F7}"/>
              </a:ext>
            </a:extLst>
          </p:cNvPr>
          <p:cNvSpPr>
            <a:spLocks noGrp="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56D1BE1-72A1-491F-B531-D274F1F927BA}"/>
              </a:ext>
            </a:extLst>
          </p:cNvPr>
          <p:cNvSpPr>
            <a:spLocks noGrp="1" noChangeArrowheads="1"/>
          </p:cNvSpPr>
          <p:nvPr>
            <p:ph type="sldNum"/>
          </p:nvPr>
        </p:nvSpPr>
        <p:spPr>
          <a:ln/>
        </p:spPr>
        <p:txBody>
          <a:bodyPr/>
          <a:lstStyle/>
          <a:p>
            <a:fld id="{05CE2800-8901-4DD3-BA2C-0D4B7078D202}" type="slidenum">
              <a:rPr lang="el-GR" altLang="en-US"/>
              <a:pPr/>
              <a:t>60</a:t>
            </a:fld>
            <a:endParaRPr lang="el-GR" altLang="en-US"/>
          </a:p>
        </p:txBody>
      </p:sp>
      <p:sp>
        <p:nvSpPr>
          <p:cNvPr id="318465" name="Rectangle 1">
            <a:extLst>
              <a:ext uri="{FF2B5EF4-FFF2-40B4-BE49-F238E27FC236}">
                <a16:creationId xmlns:a16="http://schemas.microsoft.com/office/drawing/2014/main" id="{2F36A62C-9662-4904-AA32-39DD5B0E363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8466" name="Text Box 2">
            <a:extLst>
              <a:ext uri="{FF2B5EF4-FFF2-40B4-BE49-F238E27FC236}">
                <a16:creationId xmlns:a16="http://schemas.microsoft.com/office/drawing/2014/main" id="{D851B8C3-A092-40C7-9543-B2A5E7C155F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746B765-8DF4-4003-90CE-267BF018EC98}"/>
              </a:ext>
            </a:extLst>
          </p:cNvPr>
          <p:cNvSpPr>
            <a:spLocks noGrp="1" noChangeArrowheads="1"/>
          </p:cNvSpPr>
          <p:nvPr>
            <p:ph type="sldNum"/>
          </p:nvPr>
        </p:nvSpPr>
        <p:spPr>
          <a:ln/>
        </p:spPr>
        <p:txBody>
          <a:bodyPr/>
          <a:lstStyle/>
          <a:p>
            <a:fld id="{B6DD3B8B-46A5-4EB2-8337-A8D8595CD984}" type="slidenum">
              <a:rPr lang="el-GR" altLang="en-US"/>
              <a:pPr/>
              <a:t>61</a:t>
            </a:fld>
            <a:endParaRPr lang="el-GR" altLang="en-US"/>
          </a:p>
        </p:txBody>
      </p:sp>
      <p:sp>
        <p:nvSpPr>
          <p:cNvPr id="319489" name="Rectangle 1">
            <a:extLst>
              <a:ext uri="{FF2B5EF4-FFF2-40B4-BE49-F238E27FC236}">
                <a16:creationId xmlns:a16="http://schemas.microsoft.com/office/drawing/2014/main" id="{3C809325-D1B7-42E7-B2A4-93077373EA6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9490" name="Text Box 2">
            <a:extLst>
              <a:ext uri="{FF2B5EF4-FFF2-40B4-BE49-F238E27FC236}">
                <a16:creationId xmlns:a16="http://schemas.microsoft.com/office/drawing/2014/main" id="{28C56F89-4675-441A-B877-732546AB1B1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A32E972-8A6E-4338-ADF9-66930F457B86}"/>
              </a:ext>
            </a:extLst>
          </p:cNvPr>
          <p:cNvSpPr>
            <a:spLocks noGrp="1" noChangeArrowheads="1"/>
          </p:cNvSpPr>
          <p:nvPr>
            <p:ph type="sldNum"/>
          </p:nvPr>
        </p:nvSpPr>
        <p:spPr>
          <a:ln/>
        </p:spPr>
        <p:txBody>
          <a:bodyPr/>
          <a:lstStyle/>
          <a:p>
            <a:fld id="{43A29D14-F72C-45DD-9FD9-59D92C8051A8}" type="slidenum">
              <a:rPr lang="el-GR" altLang="en-US"/>
              <a:pPr/>
              <a:t>62</a:t>
            </a:fld>
            <a:endParaRPr lang="el-GR" altLang="en-US"/>
          </a:p>
        </p:txBody>
      </p:sp>
      <p:sp>
        <p:nvSpPr>
          <p:cNvPr id="320513" name="Rectangle 1">
            <a:extLst>
              <a:ext uri="{FF2B5EF4-FFF2-40B4-BE49-F238E27FC236}">
                <a16:creationId xmlns:a16="http://schemas.microsoft.com/office/drawing/2014/main" id="{71F62408-8A8D-4259-9BE5-C1646E7FB06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0514" name="Text Box 2">
            <a:extLst>
              <a:ext uri="{FF2B5EF4-FFF2-40B4-BE49-F238E27FC236}">
                <a16:creationId xmlns:a16="http://schemas.microsoft.com/office/drawing/2014/main" id="{4C477153-BDC2-4E94-A527-417D4819BF8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794485B-EDB0-4DB2-B6DB-79B8EABD4887}"/>
              </a:ext>
            </a:extLst>
          </p:cNvPr>
          <p:cNvSpPr>
            <a:spLocks noGrp="1" noChangeArrowheads="1"/>
          </p:cNvSpPr>
          <p:nvPr>
            <p:ph type="sldNum"/>
          </p:nvPr>
        </p:nvSpPr>
        <p:spPr>
          <a:ln/>
        </p:spPr>
        <p:txBody>
          <a:bodyPr/>
          <a:lstStyle/>
          <a:p>
            <a:fld id="{B66EDD7B-93FC-48D3-B426-D73FE02EAD92}" type="slidenum">
              <a:rPr lang="el-GR" altLang="en-US"/>
              <a:pPr/>
              <a:t>63</a:t>
            </a:fld>
            <a:endParaRPr lang="el-GR" altLang="en-US"/>
          </a:p>
        </p:txBody>
      </p:sp>
      <p:sp>
        <p:nvSpPr>
          <p:cNvPr id="321537" name="Rectangle 1">
            <a:extLst>
              <a:ext uri="{FF2B5EF4-FFF2-40B4-BE49-F238E27FC236}">
                <a16:creationId xmlns:a16="http://schemas.microsoft.com/office/drawing/2014/main" id="{5B88EDE0-02FB-47F4-9245-127DA00C312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1538" name="Text Box 2">
            <a:extLst>
              <a:ext uri="{FF2B5EF4-FFF2-40B4-BE49-F238E27FC236}">
                <a16:creationId xmlns:a16="http://schemas.microsoft.com/office/drawing/2014/main" id="{702BBEDE-EB82-4471-9D7F-D90FE4ACE58D}"/>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AF9913E-93A8-4CA0-9449-07661F50753A}"/>
              </a:ext>
            </a:extLst>
          </p:cNvPr>
          <p:cNvSpPr>
            <a:spLocks noGrp="1" noChangeArrowheads="1"/>
          </p:cNvSpPr>
          <p:nvPr>
            <p:ph type="sldNum"/>
          </p:nvPr>
        </p:nvSpPr>
        <p:spPr>
          <a:ln/>
        </p:spPr>
        <p:txBody>
          <a:bodyPr/>
          <a:lstStyle/>
          <a:p>
            <a:fld id="{F80A4BD9-E3C5-41C2-B37D-F13C9BFA9BBB}" type="slidenum">
              <a:rPr lang="el-GR" altLang="en-US"/>
              <a:pPr/>
              <a:t>64</a:t>
            </a:fld>
            <a:endParaRPr lang="el-GR" altLang="en-US"/>
          </a:p>
        </p:txBody>
      </p:sp>
      <p:sp>
        <p:nvSpPr>
          <p:cNvPr id="322561" name="Rectangle 1">
            <a:extLst>
              <a:ext uri="{FF2B5EF4-FFF2-40B4-BE49-F238E27FC236}">
                <a16:creationId xmlns:a16="http://schemas.microsoft.com/office/drawing/2014/main" id="{56448A9F-1210-4EA1-8E6E-0AA5477776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2562" name="Text Box 2">
            <a:extLst>
              <a:ext uri="{FF2B5EF4-FFF2-40B4-BE49-F238E27FC236}">
                <a16:creationId xmlns:a16="http://schemas.microsoft.com/office/drawing/2014/main" id="{0448D62F-74E8-4ECD-96E6-E6958BF491C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90F90A36-4F52-4272-99F5-0FE213A587D4}"/>
              </a:ext>
            </a:extLst>
          </p:cNvPr>
          <p:cNvSpPr>
            <a:spLocks noGrp="1" noChangeArrowheads="1"/>
          </p:cNvSpPr>
          <p:nvPr>
            <p:ph type="sldNum"/>
          </p:nvPr>
        </p:nvSpPr>
        <p:spPr>
          <a:ln/>
        </p:spPr>
        <p:txBody>
          <a:bodyPr/>
          <a:lstStyle/>
          <a:p>
            <a:fld id="{84572514-F83C-4765-9FD1-BB2CAB98C18B}" type="slidenum">
              <a:rPr lang="el-GR" altLang="en-US"/>
              <a:pPr/>
              <a:t>65</a:t>
            </a:fld>
            <a:endParaRPr lang="el-GR" altLang="en-US"/>
          </a:p>
        </p:txBody>
      </p:sp>
      <p:sp>
        <p:nvSpPr>
          <p:cNvPr id="323585" name="Text Box 1">
            <a:extLst>
              <a:ext uri="{FF2B5EF4-FFF2-40B4-BE49-F238E27FC236}">
                <a16:creationId xmlns:a16="http://schemas.microsoft.com/office/drawing/2014/main" id="{F2C2F65E-64B1-4D4C-BE82-65787C26647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7CC13035-B09B-4C88-B837-EF8184F2650E}" type="slidenum">
              <a:rPr lang="el-GR" altLang="en-US" sz="1200"/>
              <a:pPr algn="r">
                <a:buClrTx/>
                <a:buFontTx/>
                <a:buNone/>
              </a:pPr>
              <a:t>65</a:t>
            </a:fld>
            <a:endParaRPr lang="el-GR" altLang="en-US" sz="1200"/>
          </a:p>
        </p:txBody>
      </p:sp>
      <p:sp>
        <p:nvSpPr>
          <p:cNvPr id="323586" name="Rectangle 2">
            <a:extLst>
              <a:ext uri="{FF2B5EF4-FFF2-40B4-BE49-F238E27FC236}">
                <a16:creationId xmlns:a16="http://schemas.microsoft.com/office/drawing/2014/main" id="{F90D1210-6637-4842-8D02-B87DB4930511}"/>
              </a:ext>
            </a:extLst>
          </p:cNvPr>
          <p:cNvSpPr txBox="1">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3587" name="Text Box 3">
            <a:extLst>
              <a:ext uri="{FF2B5EF4-FFF2-40B4-BE49-F238E27FC236}">
                <a16:creationId xmlns:a16="http://schemas.microsoft.com/office/drawing/2014/main" id="{74FAEC0B-C8AD-4FBB-9663-0DB9258930B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AFF54B27-25EE-4982-A06F-9C30497185A2}"/>
              </a:ext>
            </a:extLst>
          </p:cNvPr>
          <p:cNvSpPr>
            <a:spLocks noGrp="1" noChangeArrowheads="1"/>
          </p:cNvSpPr>
          <p:nvPr>
            <p:ph type="sldNum"/>
          </p:nvPr>
        </p:nvSpPr>
        <p:spPr>
          <a:ln/>
        </p:spPr>
        <p:txBody>
          <a:bodyPr/>
          <a:lstStyle/>
          <a:p>
            <a:fld id="{EEFE154B-38D1-411B-8195-2B4388F7186B}" type="slidenum">
              <a:rPr lang="el-GR" altLang="en-US"/>
              <a:pPr/>
              <a:t>66</a:t>
            </a:fld>
            <a:endParaRPr lang="el-GR" altLang="en-US"/>
          </a:p>
        </p:txBody>
      </p:sp>
      <p:sp>
        <p:nvSpPr>
          <p:cNvPr id="324609" name="Text Box 1">
            <a:extLst>
              <a:ext uri="{FF2B5EF4-FFF2-40B4-BE49-F238E27FC236}">
                <a16:creationId xmlns:a16="http://schemas.microsoft.com/office/drawing/2014/main" id="{0BC8B68E-E35E-4F5B-BAAE-D3FDDD23798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35BF3FB-A147-4106-9FBE-FF06A2ABBBA3}" type="slidenum">
              <a:rPr lang="el-GR" altLang="en-US" sz="1200"/>
              <a:pPr algn="r">
                <a:buClrTx/>
                <a:buFontTx/>
                <a:buNone/>
              </a:pPr>
              <a:t>66</a:t>
            </a:fld>
            <a:endParaRPr lang="el-GR" altLang="en-US" sz="1200"/>
          </a:p>
        </p:txBody>
      </p:sp>
      <p:sp>
        <p:nvSpPr>
          <p:cNvPr id="324610" name="Rectangle 2">
            <a:extLst>
              <a:ext uri="{FF2B5EF4-FFF2-40B4-BE49-F238E27FC236}">
                <a16:creationId xmlns:a16="http://schemas.microsoft.com/office/drawing/2014/main" id="{3681EE26-1215-4005-A9E6-6CCB9F40398E}"/>
              </a:ext>
            </a:extLst>
          </p:cNvPr>
          <p:cNvSpPr txBox="1">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4611" name="Text Box 3">
            <a:extLst>
              <a:ext uri="{FF2B5EF4-FFF2-40B4-BE49-F238E27FC236}">
                <a16:creationId xmlns:a16="http://schemas.microsoft.com/office/drawing/2014/main" id="{A8999B0B-8C82-4E12-9514-6AC014E7E5C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9E9D3C9C-8F3B-4460-B292-CCE179454ECC}"/>
              </a:ext>
            </a:extLst>
          </p:cNvPr>
          <p:cNvSpPr>
            <a:spLocks noGrp="1" noChangeArrowheads="1"/>
          </p:cNvSpPr>
          <p:nvPr>
            <p:ph type="sldNum"/>
          </p:nvPr>
        </p:nvSpPr>
        <p:spPr>
          <a:ln/>
        </p:spPr>
        <p:txBody>
          <a:bodyPr/>
          <a:lstStyle/>
          <a:p>
            <a:fld id="{520EE0BA-78D3-42C8-A916-1C9EF0308627}" type="slidenum">
              <a:rPr lang="el-GR" altLang="en-US"/>
              <a:pPr/>
              <a:t>67</a:t>
            </a:fld>
            <a:endParaRPr lang="el-GR" altLang="en-US"/>
          </a:p>
        </p:txBody>
      </p:sp>
      <p:sp>
        <p:nvSpPr>
          <p:cNvPr id="325633" name="Rectangle 1">
            <a:extLst>
              <a:ext uri="{FF2B5EF4-FFF2-40B4-BE49-F238E27FC236}">
                <a16:creationId xmlns:a16="http://schemas.microsoft.com/office/drawing/2014/main" id="{4D43262D-0F10-4EFF-B216-1845ED4297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5634" name="Text Box 2">
            <a:extLst>
              <a:ext uri="{FF2B5EF4-FFF2-40B4-BE49-F238E27FC236}">
                <a16:creationId xmlns:a16="http://schemas.microsoft.com/office/drawing/2014/main" id="{DB6357A7-C46E-44BD-ACF9-7FA30824175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4CEFEE4C-978F-4CA6-97C6-C6E2B0863FAA}"/>
              </a:ext>
            </a:extLst>
          </p:cNvPr>
          <p:cNvSpPr>
            <a:spLocks noGrp="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DF91B0C-3511-45DB-BEC5-0372F777CC71}"/>
              </a:ext>
            </a:extLst>
          </p:cNvPr>
          <p:cNvSpPr>
            <a:spLocks noGrp="1" noChangeArrowheads="1"/>
          </p:cNvSpPr>
          <p:nvPr>
            <p:ph type="sldNum"/>
          </p:nvPr>
        </p:nvSpPr>
        <p:spPr>
          <a:ln/>
        </p:spPr>
        <p:txBody>
          <a:bodyPr/>
          <a:lstStyle/>
          <a:p>
            <a:fld id="{7E71AC21-8766-4164-99BE-2D3FC8D87879}" type="slidenum">
              <a:rPr lang="el-GR" altLang="en-US"/>
              <a:pPr/>
              <a:t>68</a:t>
            </a:fld>
            <a:endParaRPr lang="el-GR" altLang="en-US"/>
          </a:p>
        </p:txBody>
      </p:sp>
      <p:sp>
        <p:nvSpPr>
          <p:cNvPr id="326657" name="Rectangle 1">
            <a:extLst>
              <a:ext uri="{FF2B5EF4-FFF2-40B4-BE49-F238E27FC236}">
                <a16:creationId xmlns:a16="http://schemas.microsoft.com/office/drawing/2014/main" id="{CC05604D-BC65-4A69-92B6-016D590EAA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6658" name="Text Box 2">
            <a:extLst>
              <a:ext uri="{FF2B5EF4-FFF2-40B4-BE49-F238E27FC236}">
                <a16:creationId xmlns:a16="http://schemas.microsoft.com/office/drawing/2014/main" id="{EE70A19A-9D0B-4647-B07F-0B6C33D794E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5E83044E-115F-4F95-808E-2E177A029F01}"/>
              </a:ext>
            </a:extLst>
          </p:cNvPr>
          <p:cNvSpPr>
            <a:spLocks noGrp="1" noChangeArrowheads="1"/>
          </p:cNvSpPr>
          <p:nvPr>
            <p:ph type="sldNum"/>
          </p:nvPr>
        </p:nvSpPr>
        <p:spPr>
          <a:ln/>
        </p:spPr>
        <p:txBody>
          <a:bodyPr/>
          <a:lstStyle/>
          <a:p>
            <a:fld id="{2D7EB162-3010-4E1C-9BCD-2EECF18EA5D7}" type="slidenum">
              <a:rPr lang="el-GR" altLang="en-US"/>
              <a:pPr/>
              <a:t>69</a:t>
            </a:fld>
            <a:endParaRPr lang="el-GR" altLang="en-US"/>
          </a:p>
        </p:txBody>
      </p:sp>
      <p:sp>
        <p:nvSpPr>
          <p:cNvPr id="327681" name="Text Box 1">
            <a:extLst>
              <a:ext uri="{FF2B5EF4-FFF2-40B4-BE49-F238E27FC236}">
                <a16:creationId xmlns:a16="http://schemas.microsoft.com/office/drawing/2014/main" id="{8FFDBC2D-6F35-4918-9B9F-F1C75922B32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C586C3A8-7E5B-4B7A-9B73-037567499A49}" type="slidenum">
              <a:rPr lang="el-GR" altLang="en-US" sz="1200"/>
              <a:pPr algn="r">
                <a:buClrTx/>
                <a:buFontTx/>
                <a:buNone/>
              </a:pPr>
              <a:t>69</a:t>
            </a:fld>
            <a:endParaRPr lang="el-GR" altLang="en-US" sz="1200"/>
          </a:p>
        </p:txBody>
      </p:sp>
      <p:sp>
        <p:nvSpPr>
          <p:cNvPr id="327682" name="Rectangle 2">
            <a:extLst>
              <a:ext uri="{FF2B5EF4-FFF2-40B4-BE49-F238E27FC236}">
                <a16:creationId xmlns:a16="http://schemas.microsoft.com/office/drawing/2014/main" id="{7E489713-AD2A-4CF7-A58B-28C146658B14}"/>
              </a:ext>
            </a:extLst>
          </p:cNvPr>
          <p:cNvSpPr txBox="1">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683" name="Text Box 3">
            <a:extLst>
              <a:ext uri="{FF2B5EF4-FFF2-40B4-BE49-F238E27FC236}">
                <a16:creationId xmlns:a16="http://schemas.microsoft.com/office/drawing/2014/main" id="{409D2ECC-90F2-46C9-B870-7C5EB8846B1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CA4477EF-CCC7-4923-BA86-4F733CA8EF39}"/>
              </a:ext>
            </a:extLst>
          </p:cNvPr>
          <p:cNvSpPr>
            <a:spLocks noGrp="1"/>
          </p:cNvSpPr>
          <p:nvPr>
            <p:ph type="body" idx="1"/>
          </p:nvPr>
        </p:nvSpPr>
        <p:spPr/>
        <p:txBody>
          <a:bodyPr/>
          <a:lstStyle/>
          <a:p>
            <a:pPr algn="l"/>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EE2564B5-019A-4AEA-9BC0-E4C9D8EAE6B4}"/>
              </a:ext>
            </a:extLst>
          </p:cNvPr>
          <p:cNvSpPr>
            <a:spLocks noGrp="1" noChangeArrowheads="1"/>
          </p:cNvSpPr>
          <p:nvPr>
            <p:ph type="sldNum"/>
          </p:nvPr>
        </p:nvSpPr>
        <p:spPr>
          <a:ln/>
        </p:spPr>
        <p:txBody>
          <a:bodyPr/>
          <a:lstStyle/>
          <a:p>
            <a:fld id="{D4EEC909-E096-420B-B739-64CF5EB14EAB}" type="slidenum">
              <a:rPr lang="el-GR" altLang="en-US"/>
              <a:pPr/>
              <a:t>7</a:t>
            </a:fld>
            <a:endParaRPr lang="el-GR" altLang="en-US"/>
          </a:p>
        </p:txBody>
      </p:sp>
      <p:sp>
        <p:nvSpPr>
          <p:cNvPr id="263169" name="Rectangle 1">
            <a:extLst>
              <a:ext uri="{FF2B5EF4-FFF2-40B4-BE49-F238E27FC236}">
                <a16:creationId xmlns:a16="http://schemas.microsoft.com/office/drawing/2014/main" id="{050D3134-55A3-4CB1-843D-DFFAFB2029DE}"/>
              </a:ext>
            </a:extLst>
          </p:cNvPr>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3170" name="Text Box 2">
            <a:extLst>
              <a:ext uri="{FF2B5EF4-FFF2-40B4-BE49-F238E27FC236}">
                <a16:creationId xmlns:a16="http://schemas.microsoft.com/office/drawing/2014/main" id="{A79067A5-F172-4F10-AFA4-691DC154779F}"/>
              </a:ext>
            </a:extLst>
          </p:cNvPr>
          <p:cNvSpPr txBox="1">
            <a:spLocks noChangeArrowheads="1"/>
          </p:cNvSpPr>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63171" name="Picture 3">
            <a:extLst>
              <a:ext uri="{FF2B5EF4-FFF2-40B4-BE49-F238E27FC236}">
                <a16:creationId xmlns:a16="http://schemas.microsoft.com/office/drawing/2014/main" id="{0927A75E-9501-4760-9D5E-65CC679FD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2679700"/>
            <a:ext cx="60960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8AAFDB5-6820-4220-9E89-09116FFAB164}"/>
              </a:ext>
            </a:extLst>
          </p:cNvPr>
          <p:cNvSpPr>
            <a:spLocks noGrp="1" noChangeArrowheads="1"/>
          </p:cNvSpPr>
          <p:nvPr>
            <p:ph type="sldNum"/>
          </p:nvPr>
        </p:nvSpPr>
        <p:spPr>
          <a:ln/>
        </p:spPr>
        <p:txBody>
          <a:bodyPr/>
          <a:lstStyle/>
          <a:p>
            <a:fld id="{FD27EE0C-70F4-4E66-AA78-0D82C066E4E4}" type="slidenum">
              <a:rPr lang="el-GR" altLang="en-US"/>
              <a:pPr/>
              <a:t>70</a:t>
            </a:fld>
            <a:endParaRPr lang="el-GR" altLang="en-US"/>
          </a:p>
        </p:txBody>
      </p:sp>
      <p:sp>
        <p:nvSpPr>
          <p:cNvPr id="328705" name="Rectangle 1">
            <a:extLst>
              <a:ext uri="{FF2B5EF4-FFF2-40B4-BE49-F238E27FC236}">
                <a16:creationId xmlns:a16="http://schemas.microsoft.com/office/drawing/2014/main" id="{10A04291-2B48-4042-BB05-E3EE155B15C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8706" name="Text Box 2">
            <a:extLst>
              <a:ext uri="{FF2B5EF4-FFF2-40B4-BE49-F238E27FC236}">
                <a16:creationId xmlns:a16="http://schemas.microsoft.com/office/drawing/2014/main" id="{80132877-52C3-4AAA-8F17-A75676F0C18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3B3AB67-12B0-4E75-A6D8-4B07EAA11DBB}"/>
              </a:ext>
            </a:extLst>
          </p:cNvPr>
          <p:cNvSpPr>
            <a:spLocks noGrp="1" noChangeArrowheads="1"/>
          </p:cNvSpPr>
          <p:nvPr>
            <p:ph type="sldNum"/>
          </p:nvPr>
        </p:nvSpPr>
        <p:spPr>
          <a:ln/>
        </p:spPr>
        <p:txBody>
          <a:bodyPr/>
          <a:lstStyle/>
          <a:p>
            <a:fld id="{72C43463-3F56-4DCE-BE4B-544CD4CE139F}" type="slidenum">
              <a:rPr lang="el-GR" altLang="en-US"/>
              <a:pPr/>
              <a:t>71</a:t>
            </a:fld>
            <a:endParaRPr lang="el-GR" altLang="en-US"/>
          </a:p>
        </p:txBody>
      </p:sp>
      <p:sp>
        <p:nvSpPr>
          <p:cNvPr id="329729" name="Rectangle 1">
            <a:extLst>
              <a:ext uri="{FF2B5EF4-FFF2-40B4-BE49-F238E27FC236}">
                <a16:creationId xmlns:a16="http://schemas.microsoft.com/office/drawing/2014/main" id="{7D42C011-CD2B-47C2-B1DD-84078E4869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9730" name="Text Box 2">
            <a:extLst>
              <a:ext uri="{FF2B5EF4-FFF2-40B4-BE49-F238E27FC236}">
                <a16:creationId xmlns:a16="http://schemas.microsoft.com/office/drawing/2014/main" id="{592B2052-675C-4DD5-96CE-B78E6E49877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3CB879E9-2FB7-46CB-B847-78130B413EEF}"/>
              </a:ext>
            </a:extLst>
          </p:cNvPr>
          <p:cNvSpPr>
            <a:spLocks noGrp="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DE090233-B301-4417-A100-D8DBA8EF1649}"/>
              </a:ext>
            </a:extLst>
          </p:cNvPr>
          <p:cNvSpPr>
            <a:spLocks noGrp="1" noChangeArrowheads="1"/>
          </p:cNvSpPr>
          <p:nvPr>
            <p:ph type="sldNum"/>
          </p:nvPr>
        </p:nvSpPr>
        <p:spPr>
          <a:ln/>
        </p:spPr>
        <p:txBody>
          <a:bodyPr/>
          <a:lstStyle/>
          <a:p>
            <a:fld id="{928B25D6-7BCB-4A94-A275-5F17CC160A31}" type="slidenum">
              <a:rPr lang="el-GR" altLang="en-US"/>
              <a:pPr/>
              <a:t>72</a:t>
            </a:fld>
            <a:endParaRPr lang="el-GR" altLang="en-US"/>
          </a:p>
        </p:txBody>
      </p:sp>
      <p:sp>
        <p:nvSpPr>
          <p:cNvPr id="330753" name="Rectangle 1">
            <a:extLst>
              <a:ext uri="{FF2B5EF4-FFF2-40B4-BE49-F238E27FC236}">
                <a16:creationId xmlns:a16="http://schemas.microsoft.com/office/drawing/2014/main" id="{90801110-D442-4757-A1B0-C78EFD8D8E1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0754" name="Text Box 2">
            <a:extLst>
              <a:ext uri="{FF2B5EF4-FFF2-40B4-BE49-F238E27FC236}">
                <a16:creationId xmlns:a16="http://schemas.microsoft.com/office/drawing/2014/main" id="{B8B27C5D-8B3F-43C6-BB0B-385BD7937D2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n-US" altLang="en-US" sz="1200"/>
              <a:t>Some groups, such as the </a:t>
            </a:r>
            <a:r>
              <a:rPr lang="en-US" altLang="en-US" sz="1200">
                <a:solidFill>
                  <a:srgbClr val="CCCCFF"/>
                </a:solidFill>
                <a:hlinkClick r:id="rId3"/>
              </a:rPr>
              <a:t>alkyl</a:t>
            </a:r>
            <a:r>
              <a:rPr lang="en-US" altLang="en-US" sz="1200"/>
              <a:t> group are less electron-withdrawing than </a:t>
            </a:r>
            <a:r>
              <a:rPr lang="en-US" altLang="en-US" sz="1200">
                <a:solidFill>
                  <a:srgbClr val="CCCCFF"/>
                </a:solidFill>
                <a:hlinkClick r:id="rId4"/>
              </a:rPr>
              <a:t>hydrogen</a:t>
            </a:r>
            <a:r>
              <a:rPr lang="en-US" altLang="en-US" sz="1200"/>
              <a:t> and are therefore considered as electron-releasing. This is electron releasing character is indicated by the </a:t>
            </a:r>
            <a:r>
              <a:rPr lang="en-US" altLang="en-US" sz="1200" b="1"/>
              <a:t>+I effect</a:t>
            </a:r>
            <a:r>
              <a:rPr lang="en-US" altLang="en-US" sz="1200"/>
              <a:t>.</a:t>
            </a:r>
          </a:p>
          <a:p>
            <a:pPr>
              <a:spcBef>
                <a:spcPts val="450"/>
              </a:spcBef>
              <a:buClrTx/>
              <a:buFontTx/>
              <a:buNone/>
            </a:pPr>
            <a:r>
              <a:rPr lang="en-US" altLang="en-US" sz="1200"/>
              <a:t>As the induced change in polarity is less than the original polarity, the inductive effect rapidly dies out, and is significant only over a short distance. The inductive effect is permanent but feeble, as it involves the shift of strongly held σ-bond electrons, and other stronger factors may overshadow this effect.</a:t>
            </a:r>
          </a:p>
          <a:p>
            <a:pPr>
              <a:spcBef>
                <a:spcPts val="450"/>
              </a:spcBef>
              <a:buClrTx/>
              <a:buFontTx/>
              <a:buNone/>
            </a:pPr>
            <a:endParaRPr lang="en-US" altLang="en-US" sz="1200"/>
          </a:p>
        </p:txBody>
      </p:sp>
      <p:sp>
        <p:nvSpPr>
          <p:cNvPr id="330755" name="Text Box 3">
            <a:extLst>
              <a:ext uri="{FF2B5EF4-FFF2-40B4-BE49-F238E27FC236}">
                <a16:creationId xmlns:a16="http://schemas.microsoft.com/office/drawing/2014/main" id="{49545998-100E-4721-A9C9-E6C551BF006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F2518E88-3FFD-4A24-8A21-982D84C1F32C}" type="slidenum">
              <a:rPr lang="el-GR" altLang="en-US" sz="1200"/>
              <a:pPr algn="r">
                <a:buClrTx/>
                <a:buFontTx/>
                <a:buNone/>
              </a:pPr>
              <a:t>72</a:t>
            </a:fld>
            <a:endParaRPr lang="el-GR"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207CFB-E62F-4461-B101-C7B4355327EB}"/>
              </a:ext>
            </a:extLst>
          </p:cNvPr>
          <p:cNvSpPr>
            <a:spLocks noGrp="1" noChangeArrowheads="1"/>
          </p:cNvSpPr>
          <p:nvPr>
            <p:ph type="sldNum"/>
          </p:nvPr>
        </p:nvSpPr>
        <p:spPr>
          <a:ln/>
        </p:spPr>
        <p:txBody>
          <a:bodyPr/>
          <a:lstStyle/>
          <a:p>
            <a:fld id="{2CF1DBF4-82D6-4400-8B0E-7B78C8583547}" type="slidenum">
              <a:rPr lang="el-GR" altLang="en-US"/>
              <a:pPr/>
              <a:t>73</a:t>
            </a:fld>
            <a:endParaRPr lang="el-GR" altLang="en-US"/>
          </a:p>
        </p:txBody>
      </p:sp>
      <p:sp>
        <p:nvSpPr>
          <p:cNvPr id="331777" name="Rectangle 1">
            <a:extLst>
              <a:ext uri="{FF2B5EF4-FFF2-40B4-BE49-F238E27FC236}">
                <a16:creationId xmlns:a16="http://schemas.microsoft.com/office/drawing/2014/main" id="{49012E0B-F761-4B4A-A69F-0E09043A262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1778" name="Text Box 2">
            <a:extLst>
              <a:ext uri="{FF2B5EF4-FFF2-40B4-BE49-F238E27FC236}">
                <a16:creationId xmlns:a16="http://schemas.microsoft.com/office/drawing/2014/main" id="{FF1033BF-E033-49BC-B1A3-40EB6805D6DB}"/>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0ACD261-D6C5-4C46-BF9A-068FAFDE1464}"/>
              </a:ext>
            </a:extLst>
          </p:cNvPr>
          <p:cNvSpPr>
            <a:spLocks noGrp="1" noChangeArrowheads="1"/>
          </p:cNvSpPr>
          <p:nvPr>
            <p:ph type="sldNum"/>
          </p:nvPr>
        </p:nvSpPr>
        <p:spPr>
          <a:ln/>
        </p:spPr>
        <p:txBody>
          <a:bodyPr/>
          <a:lstStyle/>
          <a:p>
            <a:fld id="{0F06263F-6F06-4E68-8CD1-1FB1D977232C}" type="slidenum">
              <a:rPr lang="el-GR" altLang="en-US"/>
              <a:pPr/>
              <a:t>74</a:t>
            </a:fld>
            <a:endParaRPr lang="el-GR" altLang="en-US"/>
          </a:p>
        </p:txBody>
      </p:sp>
      <p:sp>
        <p:nvSpPr>
          <p:cNvPr id="332801" name="Rectangle 1">
            <a:extLst>
              <a:ext uri="{FF2B5EF4-FFF2-40B4-BE49-F238E27FC236}">
                <a16:creationId xmlns:a16="http://schemas.microsoft.com/office/drawing/2014/main" id="{2B97BD81-54E4-4443-900C-E0DC1917F58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2802" name="Text Box 2">
            <a:extLst>
              <a:ext uri="{FF2B5EF4-FFF2-40B4-BE49-F238E27FC236}">
                <a16:creationId xmlns:a16="http://schemas.microsoft.com/office/drawing/2014/main" id="{3A394E5F-CF34-4CB0-B8AA-8923921578B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5C4DF6A-B4DE-46A9-8C90-72FE238922ED}"/>
              </a:ext>
            </a:extLst>
          </p:cNvPr>
          <p:cNvSpPr>
            <a:spLocks noGrp="1" noChangeArrowheads="1"/>
          </p:cNvSpPr>
          <p:nvPr>
            <p:ph type="sldNum"/>
          </p:nvPr>
        </p:nvSpPr>
        <p:spPr>
          <a:ln/>
        </p:spPr>
        <p:txBody>
          <a:bodyPr/>
          <a:lstStyle/>
          <a:p>
            <a:fld id="{26E73301-7D26-4D4B-88F4-3064E2D9C3AE}" type="slidenum">
              <a:rPr lang="el-GR" altLang="en-US"/>
              <a:pPr/>
              <a:t>75</a:t>
            </a:fld>
            <a:endParaRPr lang="el-GR" altLang="en-US"/>
          </a:p>
        </p:txBody>
      </p:sp>
      <p:sp>
        <p:nvSpPr>
          <p:cNvPr id="333825" name="Rectangle 1">
            <a:extLst>
              <a:ext uri="{FF2B5EF4-FFF2-40B4-BE49-F238E27FC236}">
                <a16:creationId xmlns:a16="http://schemas.microsoft.com/office/drawing/2014/main" id="{8D3DFD2F-887A-4243-B095-11BB66283EF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6" name="Text Box 2">
            <a:extLst>
              <a:ext uri="{FF2B5EF4-FFF2-40B4-BE49-F238E27FC236}">
                <a16:creationId xmlns:a16="http://schemas.microsoft.com/office/drawing/2014/main" id="{9D350DDA-817A-47EA-BE93-9DA39878676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EF54F9B-B87A-4A62-B0FE-E826A99C724B}"/>
              </a:ext>
            </a:extLst>
          </p:cNvPr>
          <p:cNvSpPr>
            <a:spLocks noGrp="1" noChangeArrowheads="1"/>
          </p:cNvSpPr>
          <p:nvPr>
            <p:ph type="sldNum"/>
          </p:nvPr>
        </p:nvSpPr>
        <p:spPr>
          <a:ln/>
        </p:spPr>
        <p:txBody>
          <a:bodyPr/>
          <a:lstStyle/>
          <a:p>
            <a:fld id="{B23CC4A6-ADAD-410E-AD9D-442CC66F2254}" type="slidenum">
              <a:rPr lang="el-GR" altLang="en-US"/>
              <a:pPr/>
              <a:t>76</a:t>
            </a:fld>
            <a:endParaRPr lang="el-GR" altLang="en-US"/>
          </a:p>
        </p:txBody>
      </p:sp>
      <p:sp>
        <p:nvSpPr>
          <p:cNvPr id="334849" name="Rectangle 1">
            <a:extLst>
              <a:ext uri="{FF2B5EF4-FFF2-40B4-BE49-F238E27FC236}">
                <a16:creationId xmlns:a16="http://schemas.microsoft.com/office/drawing/2014/main" id="{95EFB6A9-CE36-43F6-ACDA-DB84978D912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0" name="Text Box 2">
            <a:extLst>
              <a:ext uri="{FF2B5EF4-FFF2-40B4-BE49-F238E27FC236}">
                <a16:creationId xmlns:a16="http://schemas.microsoft.com/office/drawing/2014/main" id="{2A0D7CD7-2CD7-4C8C-B25B-310ABB72588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99CCA61-06EE-4EC5-AD7C-8C470075D9AE}"/>
              </a:ext>
            </a:extLst>
          </p:cNvPr>
          <p:cNvSpPr>
            <a:spLocks noGrp="1" noChangeArrowheads="1"/>
          </p:cNvSpPr>
          <p:nvPr>
            <p:ph type="sldNum"/>
          </p:nvPr>
        </p:nvSpPr>
        <p:spPr>
          <a:ln/>
        </p:spPr>
        <p:txBody>
          <a:bodyPr/>
          <a:lstStyle/>
          <a:p>
            <a:fld id="{37436B80-3BE3-457D-A891-58B56775CA9F}" type="slidenum">
              <a:rPr lang="el-GR" altLang="en-US"/>
              <a:pPr/>
              <a:t>77</a:t>
            </a:fld>
            <a:endParaRPr lang="el-GR" altLang="en-US"/>
          </a:p>
        </p:txBody>
      </p:sp>
      <p:sp>
        <p:nvSpPr>
          <p:cNvPr id="335873" name="Rectangle 1">
            <a:extLst>
              <a:ext uri="{FF2B5EF4-FFF2-40B4-BE49-F238E27FC236}">
                <a16:creationId xmlns:a16="http://schemas.microsoft.com/office/drawing/2014/main" id="{8ECAB6FB-58E8-4954-90E6-A650AC840B6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4" name="Text Box 2">
            <a:extLst>
              <a:ext uri="{FF2B5EF4-FFF2-40B4-BE49-F238E27FC236}">
                <a16:creationId xmlns:a16="http://schemas.microsoft.com/office/drawing/2014/main" id="{3A03E9EB-8D25-4B61-AD2F-C3D0B002265C}"/>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2F5DBCC-89BD-4F65-9630-F323B4218C48}"/>
              </a:ext>
            </a:extLst>
          </p:cNvPr>
          <p:cNvSpPr>
            <a:spLocks noGrp="1" noChangeArrowheads="1"/>
          </p:cNvSpPr>
          <p:nvPr>
            <p:ph type="sldNum"/>
          </p:nvPr>
        </p:nvSpPr>
        <p:spPr>
          <a:ln/>
        </p:spPr>
        <p:txBody>
          <a:bodyPr/>
          <a:lstStyle/>
          <a:p>
            <a:fld id="{1D785107-37AA-4C33-B5BE-60557E547A7F}" type="slidenum">
              <a:rPr lang="el-GR" altLang="en-US"/>
              <a:pPr/>
              <a:t>78</a:t>
            </a:fld>
            <a:endParaRPr lang="el-GR" altLang="en-US"/>
          </a:p>
        </p:txBody>
      </p:sp>
      <p:sp>
        <p:nvSpPr>
          <p:cNvPr id="336897" name="Rectangle 1">
            <a:extLst>
              <a:ext uri="{FF2B5EF4-FFF2-40B4-BE49-F238E27FC236}">
                <a16:creationId xmlns:a16="http://schemas.microsoft.com/office/drawing/2014/main" id="{952A2C6F-8F6D-47E0-B135-852E5BBE7DB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898" name="Text Box 2">
            <a:extLst>
              <a:ext uri="{FF2B5EF4-FFF2-40B4-BE49-F238E27FC236}">
                <a16:creationId xmlns:a16="http://schemas.microsoft.com/office/drawing/2014/main" id="{7E367BFA-9B6D-4D81-9648-1BEE63A5FB5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5D934B5-47E0-462A-B243-95C1466B9397}"/>
              </a:ext>
            </a:extLst>
          </p:cNvPr>
          <p:cNvSpPr>
            <a:spLocks noGrp="1" noChangeArrowheads="1"/>
          </p:cNvSpPr>
          <p:nvPr>
            <p:ph type="sldNum"/>
          </p:nvPr>
        </p:nvSpPr>
        <p:spPr>
          <a:ln/>
        </p:spPr>
        <p:txBody>
          <a:bodyPr/>
          <a:lstStyle/>
          <a:p>
            <a:fld id="{1B508634-6875-47E8-998D-511E1C2218CB}" type="slidenum">
              <a:rPr lang="el-GR" altLang="en-US"/>
              <a:pPr/>
              <a:t>79</a:t>
            </a:fld>
            <a:endParaRPr lang="el-GR" altLang="en-US"/>
          </a:p>
        </p:txBody>
      </p:sp>
      <p:sp>
        <p:nvSpPr>
          <p:cNvPr id="337921" name="Rectangle 1">
            <a:extLst>
              <a:ext uri="{FF2B5EF4-FFF2-40B4-BE49-F238E27FC236}">
                <a16:creationId xmlns:a16="http://schemas.microsoft.com/office/drawing/2014/main" id="{53C45FFD-6D24-4EC7-86F8-F1BA01A7D51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2" name="Text Box 2">
            <a:extLst>
              <a:ext uri="{FF2B5EF4-FFF2-40B4-BE49-F238E27FC236}">
                <a16:creationId xmlns:a16="http://schemas.microsoft.com/office/drawing/2014/main" id="{CAD686DD-1BF3-4009-8124-BAB1D509BCE0}"/>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6411B73C-BBF0-46F7-A7F5-0BBAF6FD40B2}"/>
              </a:ext>
            </a:extLst>
          </p:cNvPr>
          <p:cNvSpPr>
            <a:spLocks noGrp="1" noChangeArrowheads="1"/>
          </p:cNvSpPr>
          <p:nvPr>
            <p:ph type="sldNum"/>
          </p:nvPr>
        </p:nvSpPr>
        <p:spPr>
          <a:ln/>
        </p:spPr>
        <p:txBody>
          <a:bodyPr/>
          <a:lstStyle/>
          <a:p>
            <a:fld id="{4E2CDEF0-F768-48E2-8E3B-C20BC528F81A}" type="slidenum">
              <a:rPr lang="el-GR" altLang="en-US"/>
              <a:pPr/>
              <a:t>8</a:t>
            </a:fld>
            <a:endParaRPr lang="el-GR" altLang="en-US"/>
          </a:p>
        </p:txBody>
      </p:sp>
      <p:sp>
        <p:nvSpPr>
          <p:cNvPr id="264193" name="Rectangle 1">
            <a:extLst>
              <a:ext uri="{FF2B5EF4-FFF2-40B4-BE49-F238E27FC236}">
                <a16:creationId xmlns:a16="http://schemas.microsoft.com/office/drawing/2014/main" id="{DE2487AE-B7FD-478C-93AB-0C8F54CA7A2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4194" name="Text Box 2">
            <a:extLst>
              <a:ext uri="{FF2B5EF4-FFF2-40B4-BE49-F238E27FC236}">
                <a16:creationId xmlns:a16="http://schemas.microsoft.com/office/drawing/2014/main" id="{26D59819-28F4-4C36-A739-16FD9A98B65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l-GR" altLang="en-US" sz="1200"/>
              <a:t>Ανταγωνισμός και των δύο ενώσεων για το μονήρες ζεύγος της αμμωνίας.  Σε ποιο θα πάει επιλεκτικά?</a:t>
            </a:r>
          </a:p>
        </p:txBody>
      </p:sp>
      <p:sp>
        <p:nvSpPr>
          <p:cNvPr id="264195" name="Text Box 3">
            <a:extLst>
              <a:ext uri="{FF2B5EF4-FFF2-40B4-BE49-F238E27FC236}">
                <a16:creationId xmlns:a16="http://schemas.microsoft.com/office/drawing/2014/main" id="{E219FCF3-657D-4346-974B-673CCE51C07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C9A7487E-B47E-43B1-8AC6-5034C68C8FDB}" type="slidenum">
              <a:rPr lang="el-GR" altLang="en-US" sz="1200"/>
              <a:pPr algn="r">
                <a:buClrTx/>
                <a:buFontTx/>
                <a:buNone/>
              </a:pPr>
              <a:t>8</a:t>
            </a:fld>
            <a:endParaRPr lang="el-GR"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D61D49D-B425-468C-9004-7EBCCEC02EBD}"/>
              </a:ext>
            </a:extLst>
          </p:cNvPr>
          <p:cNvSpPr>
            <a:spLocks noGrp="1" noChangeArrowheads="1"/>
          </p:cNvSpPr>
          <p:nvPr>
            <p:ph type="sldNum"/>
          </p:nvPr>
        </p:nvSpPr>
        <p:spPr>
          <a:ln/>
        </p:spPr>
        <p:txBody>
          <a:bodyPr/>
          <a:lstStyle/>
          <a:p>
            <a:fld id="{D7D6EF15-6F2A-4766-A810-A7257A9E48C6}" type="slidenum">
              <a:rPr lang="el-GR" altLang="en-US"/>
              <a:pPr/>
              <a:t>80</a:t>
            </a:fld>
            <a:endParaRPr lang="el-GR" altLang="en-US"/>
          </a:p>
        </p:txBody>
      </p:sp>
      <p:sp>
        <p:nvSpPr>
          <p:cNvPr id="338945" name="Rectangle 1">
            <a:extLst>
              <a:ext uri="{FF2B5EF4-FFF2-40B4-BE49-F238E27FC236}">
                <a16:creationId xmlns:a16="http://schemas.microsoft.com/office/drawing/2014/main" id="{A2ED46D9-6130-4920-86C7-DC9944DCCD9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6" name="Text Box 2">
            <a:extLst>
              <a:ext uri="{FF2B5EF4-FFF2-40B4-BE49-F238E27FC236}">
                <a16:creationId xmlns:a16="http://schemas.microsoft.com/office/drawing/2014/main" id="{8EBF3319-7307-41C7-A308-613B03E9255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BC0DFFD-66B5-4FC1-8194-C057B4DAA0B6}"/>
              </a:ext>
            </a:extLst>
          </p:cNvPr>
          <p:cNvSpPr>
            <a:spLocks noGrp="1" noChangeArrowheads="1"/>
          </p:cNvSpPr>
          <p:nvPr>
            <p:ph type="sldNum"/>
          </p:nvPr>
        </p:nvSpPr>
        <p:spPr>
          <a:ln/>
        </p:spPr>
        <p:txBody>
          <a:bodyPr/>
          <a:lstStyle/>
          <a:p>
            <a:fld id="{E1A591C2-1061-4C82-A057-07B2AE9823AC}" type="slidenum">
              <a:rPr lang="el-GR" altLang="en-US"/>
              <a:pPr/>
              <a:t>81</a:t>
            </a:fld>
            <a:endParaRPr lang="el-GR" altLang="en-US"/>
          </a:p>
        </p:txBody>
      </p:sp>
      <p:sp>
        <p:nvSpPr>
          <p:cNvPr id="339969" name="Rectangle 1">
            <a:extLst>
              <a:ext uri="{FF2B5EF4-FFF2-40B4-BE49-F238E27FC236}">
                <a16:creationId xmlns:a16="http://schemas.microsoft.com/office/drawing/2014/main" id="{CA31F49B-8EE3-4E40-B213-F8EC61178FD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9970" name="Text Box 2">
            <a:extLst>
              <a:ext uri="{FF2B5EF4-FFF2-40B4-BE49-F238E27FC236}">
                <a16:creationId xmlns:a16="http://schemas.microsoft.com/office/drawing/2014/main" id="{7FADCA91-C83A-4D19-A7DD-7028A1E80E1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1034598-E1B9-4889-A188-3C43EF31B015}"/>
              </a:ext>
            </a:extLst>
          </p:cNvPr>
          <p:cNvSpPr>
            <a:spLocks noGrp="1" noChangeArrowheads="1"/>
          </p:cNvSpPr>
          <p:nvPr>
            <p:ph type="sldNum"/>
          </p:nvPr>
        </p:nvSpPr>
        <p:spPr>
          <a:ln/>
        </p:spPr>
        <p:txBody>
          <a:bodyPr/>
          <a:lstStyle/>
          <a:p>
            <a:fld id="{95650D45-4294-44E1-8256-5764E294131D}" type="slidenum">
              <a:rPr lang="el-GR" altLang="en-US"/>
              <a:pPr/>
              <a:t>82</a:t>
            </a:fld>
            <a:endParaRPr lang="el-GR" altLang="en-US"/>
          </a:p>
        </p:txBody>
      </p:sp>
      <p:sp>
        <p:nvSpPr>
          <p:cNvPr id="340993" name="Rectangle 1">
            <a:extLst>
              <a:ext uri="{FF2B5EF4-FFF2-40B4-BE49-F238E27FC236}">
                <a16:creationId xmlns:a16="http://schemas.microsoft.com/office/drawing/2014/main" id="{719AFDB3-0FF3-4443-8366-8B2B3181EBC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0994" name="Text Box 2">
            <a:extLst>
              <a:ext uri="{FF2B5EF4-FFF2-40B4-BE49-F238E27FC236}">
                <a16:creationId xmlns:a16="http://schemas.microsoft.com/office/drawing/2014/main" id="{85D26859-D227-400D-8E0C-A449CF93B6E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6572C38-E039-4019-8E3C-2B13BE7AA4F4}"/>
              </a:ext>
            </a:extLst>
          </p:cNvPr>
          <p:cNvSpPr>
            <a:spLocks noGrp="1" noChangeArrowheads="1"/>
          </p:cNvSpPr>
          <p:nvPr>
            <p:ph type="sldNum"/>
          </p:nvPr>
        </p:nvSpPr>
        <p:spPr>
          <a:ln/>
        </p:spPr>
        <p:txBody>
          <a:bodyPr/>
          <a:lstStyle/>
          <a:p>
            <a:fld id="{F2E7BE03-503F-4F8A-AA72-8BC493057BEA}" type="slidenum">
              <a:rPr lang="el-GR" altLang="en-US"/>
              <a:pPr/>
              <a:t>83</a:t>
            </a:fld>
            <a:endParaRPr lang="el-GR" altLang="en-US"/>
          </a:p>
        </p:txBody>
      </p:sp>
      <p:sp>
        <p:nvSpPr>
          <p:cNvPr id="342017" name="Rectangle 1">
            <a:extLst>
              <a:ext uri="{FF2B5EF4-FFF2-40B4-BE49-F238E27FC236}">
                <a16:creationId xmlns:a16="http://schemas.microsoft.com/office/drawing/2014/main" id="{55A8B7E0-B374-4A60-9EA2-D84F7C458F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2018" name="Text Box 2">
            <a:extLst>
              <a:ext uri="{FF2B5EF4-FFF2-40B4-BE49-F238E27FC236}">
                <a16:creationId xmlns:a16="http://schemas.microsoft.com/office/drawing/2014/main" id="{EF84104E-47B3-47FE-BEE4-2179FFA0BE1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0F83881-05D2-4596-A7EB-74005AAA6F8B}"/>
              </a:ext>
            </a:extLst>
          </p:cNvPr>
          <p:cNvSpPr>
            <a:spLocks noGrp="1" noChangeArrowheads="1"/>
          </p:cNvSpPr>
          <p:nvPr>
            <p:ph type="sldNum"/>
          </p:nvPr>
        </p:nvSpPr>
        <p:spPr>
          <a:ln/>
        </p:spPr>
        <p:txBody>
          <a:bodyPr/>
          <a:lstStyle/>
          <a:p>
            <a:fld id="{A7F0F45E-0D9B-4661-947D-BE50AE2AEA6E}" type="slidenum">
              <a:rPr lang="el-GR" altLang="en-US"/>
              <a:pPr/>
              <a:t>84</a:t>
            </a:fld>
            <a:endParaRPr lang="el-GR" altLang="en-US"/>
          </a:p>
        </p:txBody>
      </p:sp>
      <p:sp>
        <p:nvSpPr>
          <p:cNvPr id="343041" name="Rectangle 1">
            <a:extLst>
              <a:ext uri="{FF2B5EF4-FFF2-40B4-BE49-F238E27FC236}">
                <a16:creationId xmlns:a16="http://schemas.microsoft.com/office/drawing/2014/main" id="{F475AC6A-34D7-4B7A-AF8B-0BE682DE12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3042" name="Text Box 2">
            <a:extLst>
              <a:ext uri="{FF2B5EF4-FFF2-40B4-BE49-F238E27FC236}">
                <a16:creationId xmlns:a16="http://schemas.microsoft.com/office/drawing/2014/main" id="{DB7190D7-EC1D-46C4-9D03-3719C7C05CC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Θέση σημειώσεων 1">
            <a:extLst>
              <a:ext uri="{FF2B5EF4-FFF2-40B4-BE49-F238E27FC236}">
                <a16:creationId xmlns:a16="http://schemas.microsoft.com/office/drawing/2014/main" id="{CBC91904-4096-4851-BB32-BE76D45E26DE}"/>
              </a:ext>
            </a:extLst>
          </p:cNvPr>
          <p:cNvSpPr>
            <a:spLocks noGrp="1"/>
          </p:cNvSpPr>
          <p:nvPr>
            <p:ph type="body" idx="1"/>
          </p:nvPr>
        </p:nvSpPr>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737B455A-646A-4A30-BBB1-8461487EA21D}"/>
              </a:ext>
            </a:extLst>
          </p:cNvPr>
          <p:cNvSpPr>
            <a:spLocks noGrp="1" noChangeArrowheads="1"/>
          </p:cNvSpPr>
          <p:nvPr>
            <p:ph type="sldNum"/>
          </p:nvPr>
        </p:nvSpPr>
        <p:spPr>
          <a:ln/>
        </p:spPr>
        <p:txBody>
          <a:bodyPr/>
          <a:lstStyle/>
          <a:p>
            <a:fld id="{7F939257-CF50-4234-8252-98EA88EB9553}" type="slidenum">
              <a:rPr lang="el-GR" altLang="en-US"/>
              <a:pPr/>
              <a:t>85</a:t>
            </a:fld>
            <a:endParaRPr lang="el-GR" altLang="en-US"/>
          </a:p>
        </p:txBody>
      </p:sp>
      <p:sp>
        <p:nvSpPr>
          <p:cNvPr id="344065" name="Rectangle 1">
            <a:extLst>
              <a:ext uri="{FF2B5EF4-FFF2-40B4-BE49-F238E27FC236}">
                <a16:creationId xmlns:a16="http://schemas.microsoft.com/office/drawing/2014/main" id="{A14B33A9-23CE-4F68-84EE-F52D5B495A5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4066" name="Text Box 2">
            <a:extLst>
              <a:ext uri="{FF2B5EF4-FFF2-40B4-BE49-F238E27FC236}">
                <a16:creationId xmlns:a16="http://schemas.microsoft.com/office/drawing/2014/main" id="{A02926D3-3C22-4996-ABCD-3BD18B2D77CF}"/>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9865AE1-95A6-4E81-B5B5-9794862225B7}"/>
              </a:ext>
            </a:extLst>
          </p:cNvPr>
          <p:cNvSpPr>
            <a:spLocks noGrp="1" noChangeArrowheads="1"/>
          </p:cNvSpPr>
          <p:nvPr>
            <p:ph type="sldNum"/>
          </p:nvPr>
        </p:nvSpPr>
        <p:spPr>
          <a:ln/>
        </p:spPr>
        <p:txBody>
          <a:bodyPr/>
          <a:lstStyle/>
          <a:p>
            <a:fld id="{576F8F4B-7C6E-4EDD-933C-B6C350F26F91}" type="slidenum">
              <a:rPr lang="el-GR" altLang="en-US"/>
              <a:pPr/>
              <a:t>86</a:t>
            </a:fld>
            <a:endParaRPr lang="el-GR" altLang="en-US"/>
          </a:p>
        </p:txBody>
      </p:sp>
      <p:sp>
        <p:nvSpPr>
          <p:cNvPr id="345089" name="Rectangle 1">
            <a:extLst>
              <a:ext uri="{FF2B5EF4-FFF2-40B4-BE49-F238E27FC236}">
                <a16:creationId xmlns:a16="http://schemas.microsoft.com/office/drawing/2014/main" id="{9232AB50-BD19-4407-9E71-22DCF21B903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5090" name="Text Box 2">
            <a:extLst>
              <a:ext uri="{FF2B5EF4-FFF2-40B4-BE49-F238E27FC236}">
                <a16:creationId xmlns:a16="http://schemas.microsoft.com/office/drawing/2014/main" id="{E9E90073-53D7-46B8-96B0-D48A6326D1BE}"/>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0A0B69E2-68D4-4B4C-9E17-B2F0618880AB}"/>
              </a:ext>
            </a:extLst>
          </p:cNvPr>
          <p:cNvSpPr>
            <a:spLocks noGrp="1" noChangeArrowheads="1"/>
          </p:cNvSpPr>
          <p:nvPr>
            <p:ph type="sldNum"/>
          </p:nvPr>
        </p:nvSpPr>
        <p:spPr>
          <a:ln/>
        </p:spPr>
        <p:txBody>
          <a:bodyPr/>
          <a:lstStyle/>
          <a:p>
            <a:fld id="{5EB41599-99EC-4B11-8938-47C57411F5FE}" type="slidenum">
              <a:rPr lang="el-GR" altLang="en-US"/>
              <a:pPr/>
              <a:t>87</a:t>
            </a:fld>
            <a:endParaRPr lang="el-GR" altLang="en-US"/>
          </a:p>
        </p:txBody>
      </p:sp>
      <p:sp>
        <p:nvSpPr>
          <p:cNvPr id="346113" name="Rectangle 1">
            <a:extLst>
              <a:ext uri="{FF2B5EF4-FFF2-40B4-BE49-F238E27FC236}">
                <a16:creationId xmlns:a16="http://schemas.microsoft.com/office/drawing/2014/main" id="{1A81819B-6F1C-49A7-BF49-DF90CF1A10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4" name="Text Box 2">
            <a:extLst>
              <a:ext uri="{FF2B5EF4-FFF2-40B4-BE49-F238E27FC236}">
                <a16:creationId xmlns:a16="http://schemas.microsoft.com/office/drawing/2014/main" id="{7F78FF1E-1149-4E07-B230-B4E4DA4E689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204F395-7C02-4309-86F2-7CF9AD3AF777}"/>
              </a:ext>
            </a:extLst>
          </p:cNvPr>
          <p:cNvSpPr>
            <a:spLocks noGrp="1" noChangeArrowheads="1"/>
          </p:cNvSpPr>
          <p:nvPr>
            <p:ph type="sldNum"/>
          </p:nvPr>
        </p:nvSpPr>
        <p:spPr>
          <a:ln/>
        </p:spPr>
        <p:txBody>
          <a:bodyPr/>
          <a:lstStyle/>
          <a:p>
            <a:fld id="{617D210D-383D-428A-AE9A-7D2EC915E9C6}" type="slidenum">
              <a:rPr lang="el-GR" altLang="en-US"/>
              <a:pPr/>
              <a:t>88</a:t>
            </a:fld>
            <a:endParaRPr lang="el-GR" altLang="en-US"/>
          </a:p>
        </p:txBody>
      </p:sp>
      <p:sp>
        <p:nvSpPr>
          <p:cNvPr id="347137" name="Text Box 1">
            <a:extLst>
              <a:ext uri="{FF2B5EF4-FFF2-40B4-BE49-F238E27FC236}">
                <a16:creationId xmlns:a16="http://schemas.microsoft.com/office/drawing/2014/main" id="{E2AE2F0C-8B64-4AC4-9BC6-08DC30AD300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D770C7F-FFD9-4A6E-BD9E-0569D4B4708D}" type="slidenum">
              <a:rPr lang="el-GR" altLang="en-US" sz="1200"/>
              <a:pPr algn="r">
                <a:buClrTx/>
                <a:buFontTx/>
                <a:buNone/>
              </a:pPr>
              <a:t>88</a:t>
            </a:fld>
            <a:endParaRPr lang="el-GR" altLang="en-US" sz="1200"/>
          </a:p>
        </p:txBody>
      </p:sp>
      <p:sp>
        <p:nvSpPr>
          <p:cNvPr id="347138" name="Rectangle 2">
            <a:extLst>
              <a:ext uri="{FF2B5EF4-FFF2-40B4-BE49-F238E27FC236}">
                <a16:creationId xmlns:a16="http://schemas.microsoft.com/office/drawing/2014/main" id="{FC63A823-08B6-430A-9A24-27882DBB2683}"/>
              </a:ext>
            </a:extLst>
          </p:cNvPr>
          <p:cNvSpPr txBox="1">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39" name="Text Box 3">
            <a:extLst>
              <a:ext uri="{FF2B5EF4-FFF2-40B4-BE49-F238E27FC236}">
                <a16:creationId xmlns:a16="http://schemas.microsoft.com/office/drawing/2014/main" id="{64C14F43-3B61-4129-ACA4-87A39F64E9E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B607BB1A-ECDC-4C3B-BBE8-5F6A4431AEC5}"/>
              </a:ext>
            </a:extLst>
          </p:cNvPr>
          <p:cNvSpPr>
            <a:spLocks noGrp="1" noChangeArrowheads="1"/>
          </p:cNvSpPr>
          <p:nvPr>
            <p:ph type="sldNum"/>
          </p:nvPr>
        </p:nvSpPr>
        <p:spPr>
          <a:ln/>
        </p:spPr>
        <p:txBody>
          <a:bodyPr/>
          <a:lstStyle/>
          <a:p>
            <a:fld id="{BD441941-B611-4153-B77D-F52C27930AF5}" type="slidenum">
              <a:rPr lang="el-GR" altLang="en-US"/>
              <a:pPr/>
              <a:t>89</a:t>
            </a:fld>
            <a:endParaRPr lang="el-GR" altLang="en-US"/>
          </a:p>
        </p:txBody>
      </p:sp>
      <p:sp>
        <p:nvSpPr>
          <p:cNvPr id="348161" name="Rectangle 1">
            <a:extLst>
              <a:ext uri="{FF2B5EF4-FFF2-40B4-BE49-F238E27FC236}">
                <a16:creationId xmlns:a16="http://schemas.microsoft.com/office/drawing/2014/main" id="{0E708947-0FCD-4369-963D-610ACEE3F2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2" name="Text Box 2">
            <a:extLst>
              <a:ext uri="{FF2B5EF4-FFF2-40B4-BE49-F238E27FC236}">
                <a16:creationId xmlns:a16="http://schemas.microsoft.com/office/drawing/2014/main" id="{5FB68E8A-DF0E-43BD-AB25-2E13D287DD6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F600BF33-203D-4F77-BEF6-7E3ED47F54B4}"/>
              </a:ext>
            </a:extLst>
          </p:cNvPr>
          <p:cNvSpPr>
            <a:spLocks noGrp="1" noChangeArrowheads="1"/>
          </p:cNvSpPr>
          <p:nvPr>
            <p:ph type="sldNum"/>
          </p:nvPr>
        </p:nvSpPr>
        <p:spPr>
          <a:ln/>
        </p:spPr>
        <p:txBody>
          <a:bodyPr/>
          <a:lstStyle/>
          <a:p>
            <a:fld id="{1C8B4C47-8E3E-4436-BB3F-8115992B6CA1}" type="slidenum">
              <a:rPr lang="el-GR" altLang="en-US"/>
              <a:pPr/>
              <a:t>9</a:t>
            </a:fld>
            <a:endParaRPr lang="el-GR" altLang="en-US"/>
          </a:p>
        </p:txBody>
      </p:sp>
      <p:sp>
        <p:nvSpPr>
          <p:cNvPr id="265217" name="Rectangle 1">
            <a:extLst>
              <a:ext uri="{FF2B5EF4-FFF2-40B4-BE49-F238E27FC236}">
                <a16:creationId xmlns:a16="http://schemas.microsoft.com/office/drawing/2014/main" id="{3621AA87-9C52-44C7-BC9D-4F780653E2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5218" name="Text Box 2">
            <a:extLst>
              <a:ext uri="{FF2B5EF4-FFF2-40B4-BE49-F238E27FC236}">
                <a16:creationId xmlns:a16="http://schemas.microsoft.com/office/drawing/2014/main" id="{ED2BB32E-9787-4B6B-B0B3-6E6F3509351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450"/>
              </a:spcBef>
              <a:buClrTx/>
              <a:buFontTx/>
              <a:buNone/>
            </a:pPr>
            <a:r>
              <a:rPr lang="el-GR" altLang="en-US" sz="1200"/>
              <a:t>An amino acid that is the metabolic precursor of dopamine, is converted in the brain to dopamine, and used in synthetic form to treat Parkinson's </a:t>
            </a:r>
          </a:p>
        </p:txBody>
      </p:sp>
      <p:sp>
        <p:nvSpPr>
          <p:cNvPr id="265219" name="Text Box 3">
            <a:extLst>
              <a:ext uri="{FF2B5EF4-FFF2-40B4-BE49-F238E27FC236}">
                <a16:creationId xmlns:a16="http://schemas.microsoft.com/office/drawing/2014/main" id="{1FF96CA6-AA90-41EA-8738-9B98FBF4BBE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B95FD242-7F7F-4227-ADD4-6400ED85C620}" type="slidenum">
              <a:rPr lang="el-GR" altLang="en-US" sz="1200"/>
              <a:pPr algn="r">
                <a:buClrTx/>
                <a:buFontTx/>
                <a:buNone/>
              </a:pPr>
              <a:t>9</a:t>
            </a:fld>
            <a:endParaRPr lang="el-GR" altLang="en-US"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92F15BA-E570-4029-BC26-DD05DAFDEFF6}"/>
              </a:ext>
            </a:extLst>
          </p:cNvPr>
          <p:cNvSpPr>
            <a:spLocks noGrp="1" noChangeArrowheads="1"/>
          </p:cNvSpPr>
          <p:nvPr>
            <p:ph type="sldNum"/>
          </p:nvPr>
        </p:nvSpPr>
        <p:spPr>
          <a:ln/>
        </p:spPr>
        <p:txBody>
          <a:bodyPr/>
          <a:lstStyle/>
          <a:p>
            <a:fld id="{84555E57-CE02-4694-8199-2BFD1E9697E1}" type="slidenum">
              <a:rPr lang="el-GR" altLang="en-US"/>
              <a:pPr/>
              <a:t>90</a:t>
            </a:fld>
            <a:endParaRPr lang="el-GR" altLang="en-US"/>
          </a:p>
        </p:txBody>
      </p:sp>
      <p:sp>
        <p:nvSpPr>
          <p:cNvPr id="349185" name="Rectangle 1">
            <a:extLst>
              <a:ext uri="{FF2B5EF4-FFF2-40B4-BE49-F238E27FC236}">
                <a16:creationId xmlns:a16="http://schemas.microsoft.com/office/drawing/2014/main" id="{CD18B480-A8B3-41F0-8336-A9173BD5818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6" name="Text Box 2">
            <a:extLst>
              <a:ext uri="{FF2B5EF4-FFF2-40B4-BE49-F238E27FC236}">
                <a16:creationId xmlns:a16="http://schemas.microsoft.com/office/drawing/2014/main" id="{DE1722D8-318F-4BA8-9523-85274FD8E1A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F5EC7571-ED64-44DA-B8AD-F97F78D2CF76}"/>
              </a:ext>
            </a:extLst>
          </p:cNvPr>
          <p:cNvSpPr>
            <a:spLocks noGrp="1" noChangeArrowheads="1"/>
          </p:cNvSpPr>
          <p:nvPr>
            <p:ph type="sldNum"/>
          </p:nvPr>
        </p:nvSpPr>
        <p:spPr>
          <a:ln/>
        </p:spPr>
        <p:txBody>
          <a:bodyPr/>
          <a:lstStyle/>
          <a:p>
            <a:fld id="{2138C870-85FD-4717-9369-1798D8DDE0D3}" type="slidenum">
              <a:rPr lang="el-GR" altLang="en-US"/>
              <a:pPr/>
              <a:t>91</a:t>
            </a:fld>
            <a:endParaRPr lang="el-GR" altLang="en-US"/>
          </a:p>
        </p:txBody>
      </p:sp>
      <p:sp>
        <p:nvSpPr>
          <p:cNvPr id="350209" name="Rectangle 1">
            <a:extLst>
              <a:ext uri="{FF2B5EF4-FFF2-40B4-BE49-F238E27FC236}">
                <a16:creationId xmlns:a16="http://schemas.microsoft.com/office/drawing/2014/main" id="{C9FAA89F-6186-4174-946A-D6D8E6CA7BA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0210" name="Text Box 2">
            <a:extLst>
              <a:ext uri="{FF2B5EF4-FFF2-40B4-BE49-F238E27FC236}">
                <a16:creationId xmlns:a16="http://schemas.microsoft.com/office/drawing/2014/main" id="{EE5F3AD0-A8D4-4833-8A13-4DAACF561F84}"/>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11D3A4A-945F-457B-9430-80EB4E628967}"/>
              </a:ext>
            </a:extLst>
          </p:cNvPr>
          <p:cNvSpPr>
            <a:spLocks noGrp="1" noChangeArrowheads="1"/>
          </p:cNvSpPr>
          <p:nvPr>
            <p:ph type="sldNum"/>
          </p:nvPr>
        </p:nvSpPr>
        <p:spPr>
          <a:ln/>
        </p:spPr>
        <p:txBody>
          <a:bodyPr/>
          <a:lstStyle/>
          <a:p>
            <a:fld id="{4B83E54D-0ECE-4AF6-8909-95DA25F1A24B}" type="slidenum">
              <a:rPr lang="el-GR" altLang="en-US"/>
              <a:pPr/>
              <a:t>92</a:t>
            </a:fld>
            <a:endParaRPr lang="el-GR" altLang="en-US"/>
          </a:p>
        </p:txBody>
      </p:sp>
      <p:sp>
        <p:nvSpPr>
          <p:cNvPr id="351233" name="Rectangle 1">
            <a:extLst>
              <a:ext uri="{FF2B5EF4-FFF2-40B4-BE49-F238E27FC236}">
                <a16:creationId xmlns:a16="http://schemas.microsoft.com/office/drawing/2014/main" id="{85B1A18D-B0D5-437C-8894-2CED67CB03D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1234" name="Text Box 2">
            <a:extLst>
              <a:ext uri="{FF2B5EF4-FFF2-40B4-BE49-F238E27FC236}">
                <a16:creationId xmlns:a16="http://schemas.microsoft.com/office/drawing/2014/main" id="{E4017DD1-474D-4625-B0E4-AAFEC2845D4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88473C7C-724E-4636-AC50-4A6BD74F266D}"/>
              </a:ext>
            </a:extLst>
          </p:cNvPr>
          <p:cNvSpPr>
            <a:spLocks noGrp="1" noChangeArrowheads="1"/>
          </p:cNvSpPr>
          <p:nvPr>
            <p:ph type="sldNum"/>
          </p:nvPr>
        </p:nvSpPr>
        <p:spPr>
          <a:ln/>
        </p:spPr>
        <p:txBody>
          <a:bodyPr/>
          <a:lstStyle/>
          <a:p>
            <a:fld id="{55064879-BB8E-4636-937A-BD212F649B85}" type="slidenum">
              <a:rPr lang="el-GR" altLang="en-US"/>
              <a:pPr/>
              <a:t>93</a:t>
            </a:fld>
            <a:endParaRPr lang="el-GR" altLang="en-US"/>
          </a:p>
        </p:txBody>
      </p:sp>
      <p:sp>
        <p:nvSpPr>
          <p:cNvPr id="352257" name="Rectangle 1">
            <a:extLst>
              <a:ext uri="{FF2B5EF4-FFF2-40B4-BE49-F238E27FC236}">
                <a16:creationId xmlns:a16="http://schemas.microsoft.com/office/drawing/2014/main" id="{BA0F1471-96F3-4D6B-9488-779D48D46A9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2258" name="Text Box 2">
            <a:extLst>
              <a:ext uri="{FF2B5EF4-FFF2-40B4-BE49-F238E27FC236}">
                <a16:creationId xmlns:a16="http://schemas.microsoft.com/office/drawing/2014/main" id="{4C971659-5592-4830-96AB-E038775FF62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42D6A11-BD85-46B5-9A13-7CCB633B4FE4}"/>
              </a:ext>
            </a:extLst>
          </p:cNvPr>
          <p:cNvSpPr>
            <a:spLocks noGrp="1" noChangeArrowheads="1"/>
          </p:cNvSpPr>
          <p:nvPr>
            <p:ph type="sldNum"/>
          </p:nvPr>
        </p:nvSpPr>
        <p:spPr>
          <a:ln/>
        </p:spPr>
        <p:txBody>
          <a:bodyPr/>
          <a:lstStyle/>
          <a:p>
            <a:fld id="{97748CB2-0FCE-48A9-B0D9-E9624A108CD6}" type="slidenum">
              <a:rPr lang="el-GR" altLang="en-US"/>
              <a:pPr/>
              <a:t>94</a:t>
            </a:fld>
            <a:endParaRPr lang="el-GR" altLang="en-US"/>
          </a:p>
        </p:txBody>
      </p:sp>
      <p:sp>
        <p:nvSpPr>
          <p:cNvPr id="353281" name="Rectangle 1">
            <a:extLst>
              <a:ext uri="{FF2B5EF4-FFF2-40B4-BE49-F238E27FC236}">
                <a16:creationId xmlns:a16="http://schemas.microsoft.com/office/drawing/2014/main" id="{9273A0F0-E50D-4B8A-9DAA-C9426499A9D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3282" name="Text Box 2">
            <a:extLst>
              <a:ext uri="{FF2B5EF4-FFF2-40B4-BE49-F238E27FC236}">
                <a16:creationId xmlns:a16="http://schemas.microsoft.com/office/drawing/2014/main" id="{AF5EF220-2FD6-49C1-BB39-10EE81A45977}"/>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80011D0-0539-418F-B4B3-67AB2E4E45C0}"/>
              </a:ext>
            </a:extLst>
          </p:cNvPr>
          <p:cNvSpPr>
            <a:spLocks noGrp="1" noChangeArrowheads="1"/>
          </p:cNvSpPr>
          <p:nvPr>
            <p:ph type="sldNum"/>
          </p:nvPr>
        </p:nvSpPr>
        <p:spPr>
          <a:ln/>
        </p:spPr>
        <p:txBody>
          <a:bodyPr/>
          <a:lstStyle/>
          <a:p>
            <a:fld id="{2CE45DD7-B0B0-4EB6-92F9-67913E309C26}" type="slidenum">
              <a:rPr lang="el-GR" altLang="en-US"/>
              <a:pPr/>
              <a:t>95</a:t>
            </a:fld>
            <a:endParaRPr lang="el-GR" altLang="en-US"/>
          </a:p>
        </p:txBody>
      </p:sp>
      <p:sp>
        <p:nvSpPr>
          <p:cNvPr id="354305" name="Rectangle 1">
            <a:extLst>
              <a:ext uri="{FF2B5EF4-FFF2-40B4-BE49-F238E27FC236}">
                <a16:creationId xmlns:a16="http://schemas.microsoft.com/office/drawing/2014/main" id="{DCE64A78-1525-4A62-99A7-E13EB0C41A5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4306" name="Text Box 2">
            <a:extLst>
              <a:ext uri="{FF2B5EF4-FFF2-40B4-BE49-F238E27FC236}">
                <a16:creationId xmlns:a16="http://schemas.microsoft.com/office/drawing/2014/main" id="{9B8ADB82-F2F3-4423-B176-E8F32AC0001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4D2C7644-0980-43C9-AA45-637D6E2A56BF}"/>
              </a:ext>
            </a:extLst>
          </p:cNvPr>
          <p:cNvSpPr>
            <a:spLocks noGrp="1" noChangeArrowheads="1"/>
          </p:cNvSpPr>
          <p:nvPr>
            <p:ph type="sldNum"/>
          </p:nvPr>
        </p:nvSpPr>
        <p:spPr>
          <a:ln/>
        </p:spPr>
        <p:txBody>
          <a:bodyPr/>
          <a:lstStyle/>
          <a:p>
            <a:fld id="{E7DD2F20-6652-4EC1-BEF0-B97C9E8C534C}" type="slidenum">
              <a:rPr lang="el-GR" altLang="en-US"/>
              <a:pPr/>
              <a:t>96</a:t>
            </a:fld>
            <a:endParaRPr lang="el-GR" altLang="en-US"/>
          </a:p>
        </p:txBody>
      </p:sp>
      <p:sp>
        <p:nvSpPr>
          <p:cNvPr id="355329" name="Rectangle 1">
            <a:extLst>
              <a:ext uri="{FF2B5EF4-FFF2-40B4-BE49-F238E27FC236}">
                <a16:creationId xmlns:a16="http://schemas.microsoft.com/office/drawing/2014/main" id="{0087BDA2-C677-490F-B867-68C19B9F449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5330" name="Text Box 2">
            <a:extLst>
              <a:ext uri="{FF2B5EF4-FFF2-40B4-BE49-F238E27FC236}">
                <a16:creationId xmlns:a16="http://schemas.microsoft.com/office/drawing/2014/main" id="{748EE2D3-D2E1-4A5F-9CFB-ED9A3650E4A6}"/>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002A39A1-B9EB-43DB-BA9E-8263944A33A6}"/>
              </a:ext>
            </a:extLst>
          </p:cNvPr>
          <p:cNvSpPr>
            <a:spLocks noGrp="1" noChangeArrowheads="1"/>
          </p:cNvSpPr>
          <p:nvPr>
            <p:ph type="sldNum"/>
          </p:nvPr>
        </p:nvSpPr>
        <p:spPr>
          <a:ln/>
        </p:spPr>
        <p:txBody>
          <a:bodyPr/>
          <a:lstStyle/>
          <a:p>
            <a:fld id="{D162BA1A-C78E-4156-83EC-6B5F1FFFFB15}" type="slidenum">
              <a:rPr lang="el-GR" altLang="en-US"/>
              <a:pPr/>
              <a:t>97</a:t>
            </a:fld>
            <a:endParaRPr lang="el-GR" altLang="en-US"/>
          </a:p>
        </p:txBody>
      </p:sp>
      <p:sp>
        <p:nvSpPr>
          <p:cNvPr id="356353" name="Text Box 1">
            <a:extLst>
              <a:ext uri="{FF2B5EF4-FFF2-40B4-BE49-F238E27FC236}">
                <a16:creationId xmlns:a16="http://schemas.microsoft.com/office/drawing/2014/main" id="{4CE2554C-3836-421C-8442-5E6EDDB8745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D6CEA970-2C99-4E6A-8727-32D4F9DF35F0}" type="slidenum">
              <a:rPr lang="el-GR" altLang="en-US" sz="1200"/>
              <a:pPr algn="r">
                <a:buClrTx/>
                <a:buFontTx/>
                <a:buNone/>
              </a:pPr>
              <a:t>97</a:t>
            </a:fld>
            <a:endParaRPr lang="el-GR" altLang="en-US" sz="1200"/>
          </a:p>
        </p:txBody>
      </p:sp>
      <p:sp>
        <p:nvSpPr>
          <p:cNvPr id="356354" name="Rectangle 2">
            <a:extLst>
              <a:ext uri="{FF2B5EF4-FFF2-40B4-BE49-F238E27FC236}">
                <a16:creationId xmlns:a16="http://schemas.microsoft.com/office/drawing/2014/main" id="{FA24CDCF-860F-4920-AB50-897C717AF948}"/>
              </a:ext>
            </a:extLst>
          </p:cNvPr>
          <p:cNvSpPr txBox="1">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6355" name="Text Box 3">
            <a:extLst>
              <a:ext uri="{FF2B5EF4-FFF2-40B4-BE49-F238E27FC236}">
                <a16:creationId xmlns:a16="http://schemas.microsoft.com/office/drawing/2014/main" id="{A320F7B2-CEEC-4A78-9EA7-B1E877DB967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6D7AAD70-F387-4900-B1E1-13B498F97CE7}"/>
              </a:ext>
            </a:extLst>
          </p:cNvPr>
          <p:cNvSpPr>
            <a:spLocks noGrp="1" noChangeArrowheads="1"/>
          </p:cNvSpPr>
          <p:nvPr>
            <p:ph type="sldNum"/>
          </p:nvPr>
        </p:nvSpPr>
        <p:spPr>
          <a:ln/>
        </p:spPr>
        <p:txBody>
          <a:bodyPr/>
          <a:lstStyle/>
          <a:p>
            <a:fld id="{EBE07C44-DB68-4170-BDD4-ECD54CC0DCE5}" type="slidenum">
              <a:rPr lang="el-GR" altLang="en-US"/>
              <a:pPr/>
              <a:t>98</a:t>
            </a:fld>
            <a:endParaRPr lang="el-GR" altLang="en-US"/>
          </a:p>
        </p:txBody>
      </p:sp>
      <p:sp>
        <p:nvSpPr>
          <p:cNvPr id="357377" name="Rectangle 1">
            <a:extLst>
              <a:ext uri="{FF2B5EF4-FFF2-40B4-BE49-F238E27FC236}">
                <a16:creationId xmlns:a16="http://schemas.microsoft.com/office/drawing/2014/main" id="{AAF1150C-B343-4738-A536-73DF5E77D5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7378" name="Text Box 2">
            <a:extLst>
              <a:ext uri="{FF2B5EF4-FFF2-40B4-BE49-F238E27FC236}">
                <a16:creationId xmlns:a16="http://schemas.microsoft.com/office/drawing/2014/main" id="{0C93EA85-528A-4501-850A-A7A2D5814CA5}"/>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3726328A-F6C0-40E8-9021-408FB0074E07}"/>
              </a:ext>
            </a:extLst>
          </p:cNvPr>
          <p:cNvSpPr>
            <a:spLocks noGrp="1" noChangeArrowheads="1"/>
          </p:cNvSpPr>
          <p:nvPr>
            <p:ph type="sldNum"/>
          </p:nvPr>
        </p:nvSpPr>
        <p:spPr>
          <a:ln/>
        </p:spPr>
        <p:txBody>
          <a:bodyPr/>
          <a:lstStyle/>
          <a:p>
            <a:fld id="{7A31BC7E-FD9D-4E2A-83FE-CD82442E9DAA}" type="slidenum">
              <a:rPr lang="el-GR" altLang="en-US"/>
              <a:pPr/>
              <a:t>99</a:t>
            </a:fld>
            <a:endParaRPr lang="el-GR" altLang="en-US"/>
          </a:p>
        </p:txBody>
      </p:sp>
      <p:sp>
        <p:nvSpPr>
          <p:cNvPr id="358401" name="Rectangle 1">
            <a:extLst>
              <a:ext uri="{FF2B5EF4-FFF2-40B4-BE49-F238E27FC236}">
                <a16:creationId xmlns:a16="http://schemas.microsoft.com/office/drawing/2014/main" id="{AFBD83FD-4CF3-4B1A-80C7-DBCFE67310E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02" name="Text Box 2">
            <a:extLst>
              <a:ext uri="{FF2B5EF4-FFF2-40B4-BE49-F238E27FC236}">
                <a16:creationId xmlns:a16="http://schemas.microsoft.com/office/drawing/2014/main" id="{49644EB3-908E-4398-B40B-0024FC1879AA}"/>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89C28-4E00-4B01-AFC1-BA9C1246FFAB}"/>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968E8AD1-360A-4185-9180-A9D05545EA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αριθμού διαφάνειας 3">
            <a:extLst>
              <a:ext uri="{FF2B5EF4-FFF2-40B4-BE49-F238E27FC236}">
                <a16:creationId xmlns:a16="http://schemas.microsoft.com/office/drawing/2014/main" id="{AAE72070-C21A-4827-A492-4C16BE9CC002}"/>
              </a:ext>
            </a:extLst>
          </p:cNvPr>
          <p:cNvSpPr>
            <a:spLocks noGrp="1"/>
          </p:cNvSpPr>
          <p:nvPr>
            <p:ph type="sldNum" idx="10"/>
          </p:nvPr>
        </p:nvSpPr>
        <p:spPr/>
        <p:txBody>
          <a:bodyPr/>
          <a:lstStyle>
            <a:lvl1pPr>
              <a:defRPr/>
            </a:lvl1pPr>
          </a:lstStyle>
          <a:p>
            <a:fld id="{CB6968AC-2323-46FF-AAFA-CEAD260520F9}" type="slidenum">
              <a:rPr lang="el-GR" altLang="en-US"/>
              <a:pPr/>
              <a:t>‹#›</a:t>
            </a:fld>
            <a:endParaRPr lang="el-GR" altLang="en-US"/>
          </a:p>
        </p:txBody>
      </p:sp>
    </p:spTree>
    <p:extLst>
      <p:ext uri="{BB962C8B-B14F-4D97-AF65-F5344CB8AC3E}">
        <p14:creationId xmlns:p14="http://schemas.microsoft.com/office/powerpoint/2010/main" val="203516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098713-2B7A-4A85-BC46-0559A767954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55EB4CC-07E7-4574-BBE7-E3A1C30F5EE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αριθμού διαφάνειας 3">
            <a:extLst>
              <a:ext uri="{FF2B5EF4-FFF2-40B4-BE49-F238E27FC236}">
                <a16:creationId xmlns:a16="http://schemas.microsoft.com/office/drawing/2014/main" id="{D2D30EA0-FCFF-4831-BC8A-968EF7B3EFF4}"/>
              </a:ext>
            </a:extLst>
          </p:cNvPr>
          <p:cNvSpPr>
            <a:spLocks noGrp="1"/>
          </p:cNvSpPr>
          <p:nvPr>
            <p:ph type="sldNum" idx="10"/>
          </p:nvPr>
        </p:nvSpPr>
        <p:spPr/>
        <p:txBody>
          <a:bodyPr/>
          <a:lstStyle>
            <a:lvl1pPr>
              <a:defRPr/>
            </a:lvl1pPr>
          </a:lstStyle>
          <a:p>
            <a:fld id="{8013F71A-7534-4075-BA44-0F1F2CEC3253}" type="slidenum">
              <a:rPr lang="el-GR" altLang="en-US"/>
              <a:pPr/>
              <a:t>‹#›</a:t>
            </a:fld>
            <a:endParaRPr lang="el-GR" altLang="en-US"/>
          </a:p>
        </p:txBody>
      </p:sp>
    </p:spTree>
    <p:extLst>
      <p:ext uri="{BB962C8B-B14F-4D97-AF65-F5344CB8AC3E}">
        <p14:creationId xmlns:p14="http://schemas.microsoft.com/office/powerpoint/2010/main" val="40811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3D42A16-EDDA-4706-A161-5F118A1BCD18}"/>
              </a:ext>
            </a:extLst>
          </p:cNvPr>
          <p:cNvSpPr>
            <a:spLocks noGrp="1"/>
          </p:cNvSpPr>
          <p:nvPr>
            <p:ph type="title" orient="vert"/>
          </p:nvPr>
        </p:nvSpPr>
        <p:spPr>
          <a:xfrm>
            <a:off x="6623050" y="274638"/>
            <a:ext cx="2054225" cy="5846762"/>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1E7B964-378F-4B29-832F-F2099723C87A}"/>
              </a:ext>
            </a:extLst>
          </p:cNvPr>
          <p:cNvSpPr>
            <a:spLocks noGrp="1"/>
          </p:cNvSpPr>
          <p:nvPr>
            <p:ph type="body" orient="vert" idx="1"/>
          </p:nvPr>
        </p:nvSpPr>
        <p:spPr>
          <a:xfrm>
            <a:off x="457200" y="274638"/>
            <a:ext cx="6013450" cy="58467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αριθμού διαφάνειας 3">
            <a:extLst>
              <a:ext uri="{FF2B5EF4-FFF2-40B4-BE49-F238E27FC236}">
                <a16:creationId xmlns:a16="http://schemas.microsoft.com/office/drawing/2014/main" id="{EB4D4925-E8EC-46BF-80A1-030922CCCB5D}"/>
              </a:ext>
            </a:extLst>
          </p:cNvPr>
          <p:cNvSpPr>
            <a:spLocks noGrp="1"/>
          </p:cNvSpPr>
          <p:nvPr>
            <p:ph type="sldNum" idx="10"/>
          </p:nvPr>
        </p:nvSpPr>
        <p:spPr/>
        <p:txBody>
          <a:bodyPr/>
          <a:lstStyle>
            <a:lvl1pPr>
              <a:defRPr/>
            </a:lvl1pPr>
          </a:lstStyle>
          <a:p>
            <a:fld id="{E30C6B3C-68D9-4171-A678-EF33712AD175}" type="slidenum">
              <a:rPr lang="el-GR" altLang="en-US"/>
              <a:pPr/>
              <a:t>‹#›</a:t>
            </a:fld>
            <a:endParaRPr lang="el-GR" altLang="en-US"/>
          </a:p>
        </p:txBody>
      </p:sp>
    </p:spTree>
    <p:extLst>
      <p:ext uri="{BB962C8B-B14F-4D97-AF65-F5344CB8AC3E}">
        <p14:creationId xmlns:p14="http://schemas.microsoft.com/office/powerpoint/2010/main" val="188948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B8A6D3-0894-4FCC-A824-5F0DBF204F71}"/>
              </a:ext>
            </a:extLst>
          </p:cNvPr>
          <p:cNvSpPr>
            <a:spLocks noGrp="1"/>
          </p:cNvSpPr>
          <p:nvPr>
            <p:ph type="title"/>
          </p:nvPr>
        </p:nvSpPr>
        <p:spPr>
          <a:xfrm>
            <a:off x="457200" y="274638"/>
            <a:ext cx="8220075" cy="1133475"/>
          </a:xfrm>
        </p:spPr>
        <p:txBody>
          <a:bodyPr/>
          <a:lstStyle/>
          <a:p>
            <a:r>
              <a:rPr lang="el-GR"/>
              <a:t>Κάντε κλικ για να επεξεργαστείτε τον τίτλο υποδείγματος</a:t>
            </a:r>
            <a:endParaRPr lang="en-US"/>
          </a:p>
        </p:txBody>
      </p:sp>
      <p:sp>
        <p:nvSpPr>
          <p:cNvPr id="3" name="Θέση αριθμού διαφάνειας 2">
            <a:extLst>
              <a:ext uri="{FF2B5EF4-FFF2-40B4-BE49-F238E27FC236}">
                <a16:creationId xmlns:a16="http://schemas.microsoft.com/office/drawing/2014/main" id="{9B6845D6-7DCD-4941-A1BC-9A509B87D2A1}"/>
              </a:ext>
            </a:extLst>
          </p:cNvPr>
          <p:cNvSpPr>
            <a:spLocks noGrp="1"/>
          </p:cNvSpPr>
          <p:nvPr>
            <p:ph type="sldNum" idx="10"/>
          </p:nvPr>
        </p:nvSpPr>
        <p:spPr>
          <a:xfrm>
            <a:off x="6553200" y="6248400"/>
            <a:ext cx="2124075" cy="447675"/>
          </a:xfrm>
        </p:spPr>
        <p:txBody>
          <a:bodyPr/>
          <a:lstStyle>
            <a:lvl1pPr>
              <a:defRPr/>
            </a:lvl1pPr>
          </a:lstStyle>
          <a:p>
            <a:fld id="{87F7DE9A-5EB5-46CF-A02C-AC7FEC607770}" type="slidenum">
              <a:rPr lang="el-GR" altLang="en-US"/>
              <a:pPr/>
              <a:t>‹#›</a:t>
            </a:fld>
            <a:endParaRPr lang="el-GR" altLang="en-US"/>
          </a:p>
        </p:txBody>
      </p:sp>
    </p:spTree>
    <p:extLst>
      <p:ext uri="{BB962C8B-B14F-4D97-AF65-F5344CB8AC3E}">
        <p14:creationId xmlns:p14="http://schemas.microsoft.com/office/powerpoint/2010/main" val="130685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708ECD-8CAD-47DD-AE1B-BED3D3E491FC}"/>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7032B3AC-873A-4DB0-891D-C7CC65D59C0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αριθμού διαφάνειας 3">
            <a:extLst>
              <a:ext uri="{FF2B5EF4-FFF2-40B4-BE49-F238E27FC236}">
                <a16:creationId xmlns:a16="http://schemas.microsoft.com/office/drawing/2014/main" id="{90FBC9E6-3AC4-4DA0-8D26-4001E60E0722}"/>
              </a:ext>
            </a:extLst>
          </p:cNvPr>
          <p:cNvSpPr>
            <a:spLocks noGrp="1"/>
          </p:cNvSpPr>
          <p:nvPr>
            <p:ph type="sldNum" idx="10"/>
          </p:nvPr>
        </p:nvSpPr>
        <p:spPr/>
        <p:txBody>
          <a:bodyPr/>
          <a:lstStyle>
            <a:lvl1pPr>
              <a:defRPr/>
            </a:lvl1pPr>
          </a:lstStyle>
          <a:p>
            <a:fld id="{1395E279-E47B-4E89-B917-6F055437580D}" type="slidenum">
              <a:rPr lang="el-GR" altLang="en-US"/>
              <a:pPr/>
              <a:t>‹#›</a:t>
            </a:fld>
            <a:endParaRPr lang="el-GR" altLang="en-US"/>
          </a:p>
        </p:txBody>
      </p:sp>
    </p:spTree>
    <p:extLst>
      <p:ext uri="{BB962C8B-B14F-4D97-AF65-F5344CB8AC3E}">
        <p14:creationId xmlns:p14="http://schemas.microsoft.com/office/powerpoint/2010/main" val="180187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BBCE14-DE81-4444-835F-1202C4A4EEF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3E1B4DA-08EA-4CB9-AC60-B317F4DC58D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αριθμού διαφάνειας 3">
            <a:extLst>
              <a:ext uri="{FF2B5EF4-FFF2-40B4-BE49-F238E27FC236}">
                <a16:creationId xmlns:a16="http://schemas.microsoft.com/office/drawing/2014/main" id="{5A7CF7E9-D71A-4876-9C0C-83F158EDE17E}"/>
              </a:ext>
            </a:extLst>
          </p:cNvPr>
          <p:cNvSpPr>
            <a:spLocks noGrp="1"/>
          </p:cNvSpPr>
          <p:nvPr>
            <p:ph type="sldNum" idx="10"/>
          </p:nvPr>
        </p:nvSpPr>
        <p:spPr/>
        <p:txBody>
          <a:bodyPr/>
          <a:lstStyle>
            <a:lvl1pPr>
              <a:defRPr/>
            </a:lvl1pPr>
          </a:lstStyle>
          <a:p>
            <a:fld id="{48BBD299-BE5C-4682-8580-8CED687DC2FE}" type="slidenum">
              <a:rPr lang="el-GR" altLang="en-US"/>
              <a:pPr/>
              <a:t>‹#›</a:t>
            </a:fld>
            <a:endParaRPr lang="el-GR" altLang="en-US"/>
          </a:p>
        </p:txBody>
      </p:sp>
    </p:spTree>
    <p:extLst>
      <p:ext uri="{BB962C8B-B14F-4D97-AF65-F5344CB8AC3E}">
        <p14:creationId xmlns:p14="http://schemas.microsoft.com/office/powerpoint/2010/main" val="353005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1540A1-25CD-4DD7-BCD2-B4BC44950C4A}"/>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D51F4F24-3532-42E4-B0B4-AA01CA34235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αριθμού διαφάνειας 3">
            <a:extLst>
              <a:ext uri="{FF2B5EF4-FFF2-40B4-BE49-F238E27FC236}">
                <a16:creationId xmlns:a16="http://schemas.microsoft.com/office/drawing/2014/main" id="{0D257626-A302-4CB9-92F2-E4FCDFFAA71C}"/>
              </a:ext>
            </a:extLst>
          </p:cNvPr>
          <p:cNvSpPr>
            <a:spLocks noGrp="1"/>
          </p:cNvSpPr>
          <p:nvPr>
            <p:ph type="sldNum" idx="10"/>
          </p:nvPr>
        </p:nvSpPr>
        <p:spPr/>
        <p:txBody>
          <a:bodyPr/>
          <a:lstStyle>
            <a:lvl1pPr>
              <a:defRPr/>
            </a:lvl1pPr>
          </a:lstStyle>
          <a:p>
            <a:fld id="{64CF19C7-7D75-42EB-BF18-5E8E25221531}" type="slidenum">
              <a:rPr lang="el-GR" altLang="en-US"/>
              <a:pPr/>
              <a:t>‹#›</a:t>
            </a:fld>
            <a:endParaRPr lang="el-GR" altLang="en-US"/>
          </a:p>
        </p:txBody>
      </p:sp>
    </p:spTree>
    <p:extLst>
      <p:ext uri="{BB962C8B-B14F-4D97-AF65-F5344CB8AC3E}">
        <p14:creationId xmlns:p14="http://schemas.microsoft.com/office/powerpoint/2010/main" val="249760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9F73E5-EF32-494B-967A-D30E43DA9EE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840254F-3B02-445E-AA35-F0F892138AB8}"/>
              </a:ext>
            </a:extLst>
          </p:cNvPr>
          <p:cNvSpPr>
            <a:spLocks noGrp="1"/>
          </p:cNvSpPr>
          <p:nvPr>
            <p:ph sz="half" idx="1"/>
          </p:nvPr>
        </p:nvSpPr>
        <p:spPr>
          <a:xfrm>
            <a:off x="457200" y="1600200"/>
            <a:ext cx="4033838" cy="452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0390D6F3-C35A-4543-9CB8-A24180D4A624}"/>
              </a:ext>
            </a:extLst>
          </p:cNvPr>
          <p:cNvSpPr>
            <a:spLocks noGrp="1"/>
          </p:cNvSpPr>
          <p:nvPr>
            <p:ph sz="half" idx="2"/>
          </p:nvPr>
        </p:nvSpPr>
        <p:spPr>
          <a:xfrm>
            <a:off x="4643438" y="1600200"/>
            <a:ext cx="4033837" cy="452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αριθμού διαφάνειας 4">
            <a:extLst>
              <a:ext uri="{FF2B5EF4-FFF2-40B4-BE49-F238E27FC236}">
                <a16:creationId xmlns:a16="http://schemas.microsoft.com/office/drawing/2014/main" id="{4B55739E-970C-48CB-AC8D-BD067B51E956}"/>
              </a:ext>
            </a:extLst>
          </p:cNvPr>
          <p:cNvSpPr>
            <a:spLocks noGrp="1"/>
          </p:cNvSpPr>
          <p:nvPr>
            <p:ph type="sldNum" idx="10"/>
          </p:nvPr>
        </p:nvSpPr>
        <p:spPr/>
        <p:txBody>
          <a:bodyPr/>
          <a:lstStyle>
            <a:lvl1pPr>
              <a:defRPr/>
            </a:lvl1pPr>
          </a:lstStyle>
          <a:p>
            <a:fld id="{0D5B809E-A64D-41B3-8EDE-09199C30A589}" type="slidenum">
              <a:rPr lang="el-GR" altLang="en-US"/>
              <a:pPr/>
              <a:t>‹#›</a:t>
            </a:fld>
            <a:endParaRPr lang="el-GR" altLang="en-US"/>
          </a:p>
        </p:txBody>
      </p:sp>
    </p:spTree>
    <p:extLst>
      <p:ext uri="{BB962C8B-B14F-4D97-AF65-F5344CB8AC3E}">
        <p14:creationId xmlns:p14="http://schemas.microsoft.com/office/powerpoint/2010/main" val="249984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3933EF-8B27-465D-9329-1190D7759AFB}"/>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1619C0E-A8FB-4CE9-88E7-B30D727F93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5B4299C-BB8B-4A61-8B68-5A6AE4F8D10F}"/>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9F41E914-8C9A-43DC-A068-657445C22D6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9DE984B-8FEF-4C2F-A7F8-B61B1CD9509D}"/>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αριθμού διαφάνειας 6">
            <a:extLst>
              <a:ext uri="{FF2B5EF4-FFF2-40B4-BE49-F238E27FC236}">
                <a16:creationId xmlns:a16="http://schemas.microsoft.com/office/drawing/2014/main" id="{D945E35F-0C7E-4D83-BDB6-E6775C9DB765}"/>
              </a:ext>
            </a:extLst>
          </p:cNvPr>
          <p:cNvSpPr>
            <a:spLocks noGrp="1"/>
          </p:cNvSpPr>
          <p:nvPr>
            <p:ph type="sldNum" idx="10"/>
          </p:nvPr>
        </p:nvSpPr>
        <p:spPr/>
        <p:txBody>
          <a:bodyPr/>
          <a:lstStyle>
            <a:lvl1pPr>
              <a:defRPr/>
            </a:lvl1pPr>
          </a:lstStyle>
          <a:p>
            <a:fld id="{655D9592-C4B0-443F-8117-C3E3FA3A7DFF}" type="slidenum">
              <a:rPr lang="el-GR" altLang="en-US"/>
              <a:pPr/>
              <a:t>‹#›</a:t>
            </a:fld>
            <a:endParaRPr lang="el-GR" altLang="en-US"/>
          </a:p>
        </p:txBody>
      </p:sp>
    </p:spTree>
    <p:extLst>
      <p:ext uri="{BB962C8B-B14F-4D97-AF65-F5344CB8AC3E}">
        <p14:creationId xmlns:p14="http://schemas.microsoft.com/office/powerpoint/2010/main" val="394551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FE970D-771C-4809-B301-9B13982214C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αριθμού διαφάνειας 2">
            <a:extLst>
              <a:ext uri="{FF2B5EF4-FFF2-40B4-BE49-F238E27FC236}">
                <a16:creationId xmlns:a16="http://schemas.microsoft.com/office/drawing/2014/main" id="{0ACD3732-0D77-41DA-BDC9-0A568957CC5D}"/>
              </a:ext>
            </a:extLst>
          </p:cNvPr>
          <p:cNvSpPr>
            <a:spLocks noGrp="1"/>
          </p:cNvSpPr>
          <p:nvPr>
            <p:ph type="sldNum" idx="10"/>
          </p:nvPr>
        </p:nvSpPr>
        <p:spPr/>
        <p:txBody>
          <a:bodyPr/>
          <a:lstStyle>
            <a:lvl1pPr>
              <a:defRPr/>
            </a:lvl1pPr>
          </a:lstStyle>
          <a:p>
            <a:fld id="{41B55433-F7F8-48FF-8114-57DE0097DD36}" type="slidenum">
              <a:rPr lang="el-GR" altLang="en-US"/>
              <a:pPr/>
              <a:t>‹#›</a:t>
            </a:fld>
            <a:endParaRPr lang="el-GR" altLang="en-US"/>
          </a:p>
        </p:txBody>
      </p:sp>
    </p:spTree>
    <p:extLst>
      <p:ext uri="{BB962C8B-B14F-4D97-AF65-F5344CB8AC3E}">
        <p14:creationId xmlns:p14="http://schemas.microsoft.com/office/powerpoint/2010/main" val="143427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BA5D69A-5B66-4076-9402-ECA4B6096CAA}"/>
              </a:ext>
            </a:extLst>
          </p:cNvPr>
          <p:cNvSpPr>
            <a:spLocks noGrp="1"/>
          </p:cNvSpPr>
          <p:nvPr>
            <p:ph type="sldNum" idx="10"/>
          </p:nvPr>
        </p:nvSpPr>
        <p:spPr/>
        <p:txBody>
          <a:bodyPr/>
          <a:lstStyle>
            <a:lvl1pPr>
              <a:defRPr/>
            </a:lvl1pPr>
          </a:lstStyle>
          <a:p>
            <a:fld id="{01FFF818-7AB7-49E7-B4F3-0B047E0EDB5C}" type="slidenum">
              <a:rPr lang="el-GR" altLang="en-US"/>
              <a:pPr/>
              <a:t>‹#›</a:t>
            </a:fld>
            <a:endParaRPr lang="el-GR" altLang="en-US"/>
          </a:p>
        </p:txBody>
      </p:sp>
    </p:spTree>
    <p:extLst>
      <p:ext uri="{BB962C8B-B14F-4D97-AF65-F5344CB8AC3E}">
        <p14:creationId xmlns:p14="http://schemas.microsoft.com/office/powerpoint/2010/main" val="341031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3A7BBE-A227-4CB8-AB67-22C62343C0E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25899F6-0520-4F33-9374-0356C54CD9A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αριθμού διαφάνειας 3">
            <a:extLst>
              <a:ext uri="{FF2B5EF4-FFF2-40B4-BE49-F238E27FC236}">
                <a16:creationId xmlns:a16="http://schemas.microsoft.com/office/drawing/2014/main" id="{FF8167A9-4E31-47B9-B2C2-3E8FCBD399DE}"/>
              </a:ext>
            </a:extLst>
          </p:cNvPr>
          <p:cNvSpPr>
            <a:spLocks noGrp="1"/>
          </p:cNvSpPr>
          <p:nvPr>
            <p:ph type="sldNum" idx="10"/>
          </p:nvPr>
        </p:nvSpPr>
        <p:spPr/>
        <p:txBody>
          <a:bodyPr/>
          <a:lstStyle>
            <a:lvl1pPr>
              <a:defRPr/>
            </a:lvl1pPr>
          </a:lstStyle>
          <a:p>
            <a:fld id="{DBB9669F-B876-4A65-B6B7-5F2F8798F2C2}" type="slidenum">
              <a:rPr lang="el-GR" altLang="en-US"/>
              <a:pPr/>
              <a:t>‹#›</a:t>
            </a:fld>
            <a:endParaRPr lang="el-GR" altLang="en-US"/>
          </a:p>
        </p:txBody>
      </p:sp>
    </p:spTree>
    <p:extLst>
      <p:ext uri="{BB962C8B-B14F-4D97-AF65-F5344CB8AC3E}">
        <p14:creationId xmlns:p14="http://schemas.microsoft.com/office/powerpoint/2010/main" val="215369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F92096-7CCA-41D9-8AED-A459F156A30A}"/>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A52222E-F77B-478D-984F-147DBA1079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2828A52-BD49-42C5-9F17-886791C5D6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αριθμού διαφάνειας 4">
            <a:extLst>
              <a:ext uri="{FF2B5EF4-FFF2-40B4-BE49-F238E27FC236}">
                <a16:creationId xmlns:a16="http://schemas.microsoft.com/office/drawing/2014/main" id="{4E663210-26C2-4792-9CB6-E06DCC435BBE}"/>
              </a:ext>
            </a:extLst>
          </p:cNvPr>
          <p:cNvSpPr>
            <a:spLocks noGrp="1"/>
          </p:cNvSpPr>
          <p:nvPr>
            <p:ph type="sldNum" idx="10"/>
          </p:nvPr>
        </p:nvSpPr>
        <p:spPr/>
        <p:txBody>
          <a:bodyPr/>
          <a:lstStyle>
            <a:lvl1pPr>
              <a:defRPr/>
            </a:lvl1pPr>
          </a:lstStyle>
          <a:p>
            <a:fld id="{72CA777B-1EE6-42A1-9BD4-44C4838521D8}" type="slidenum">
              <a:rPr lang="el-GR" altLang="en-US"/>
              <a:pPr/>
              <a:t>‹#›</a:t>
            </a:fld>
            <a:endParaRPr lang="el-GR" altLang="en-US"/>
          </a:p>
        </p:txBody>
      </p:sp>
    </p:spTree>
    <p:extLst>
      <p:ext uri="{BB962C8B-B14F-4D97-AF65-F5344CB8AC3E}">
        <p14:creationId xmlns:p14="http://schemas.microsoft.com/office/powerpoint/2010/main" val="405126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2EA99F-C432-4C8B-9C89-78D9D04A8810}"/>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AD4C8DB8-DABE-4DA5-AEB8-AB2C6CA2D9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8070CCDA-A677-4F9B-AF59-9EF78BC504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αριθμού διαφάνειας 4">
            <a:extLst>
              <a:ext uri="{FF2B5EF4-FFF2-40B4-BE49-F238E27FC236}">
                <a16:creationId xmlns:a16="http://schemas.microsoft.com/office/drawing/2014/main" id="{187209FD-1F7A-4953-9BF4-E7A5FF846B0A}"/>
              </a:ext>
            </a:extLst>
          </p:cNvPr>
          <p:cNvSpPr>
            <a:spLocks noGrp="1"/>
          </p:cNvSpPr>
          <p:nvPr>
            <p:ph type="sldNum" idx="10"/>
          </p:nvPr>
        </p:nvSpPr>
        <p:spPr/>
        <p:txBody>
          <a:bodyPr/>
          <a:lstStyle>
            <a:lvl1pPr>
              <a:defRPr/>
            </a:lvl1pPr>
          </a:lstStyle>
          <a:p>
            <a:fld id="{3F5FBD14-940C-46B0-969D-88CDE9021071}" type="slidenum">
              <a:rPr lang="el-GR" altLang="en-US"/>
              <a:pPr/>
              <a:t>‹#›</a:t>
            </a:fld>
            <a:endParaRPr lang="el-GR" altLang="en-US"/>
          </a:p>
        </p:txBody>
      </p:sp>
    </p:spTree>
    <p:extLst>
      <p:ext uri="{BB962C8B-B14F-4D97-AF65-F5344CB8AC3E}">
        <p14:creationId xmlns:p14="http://schemas.microsoft.com/office/powerpoint/2010/main" val="1362394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051AC-732A-44B9-A134-5AE20796E6A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98C3878-136F-47A2-84BD-1217CCA19D9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αριθμού διαφάνειας 3">
            <a:extLst>
              <a:ext uri="{FF2B5EF4-FFF2-40B4-BE49-F238E27FC236}">
                <a16:creationId xmlns:a16="http://schemas.microsoft.com/office/drawing/2014/main" id="{0602C5B5-E7D0-4D20-994C-C0CDA642DC00}"/>
              </a:ext>
            </a:extLst>
          </p:cNvPr>
          <p:cNvSpPr>
            <a:spLocks noGrp="1"/>
          </p:cNvSpPr>
          <p:nvPr>
            <p:ph type="sldNum" idx="10"/>
          </p:nvPr>
        </p:nvSpPr>
        <p:spPr/>
        <p:txBody>
          <a:bodyPr/>
          <a:lstStyle>
            <a:lvl1pPr>
              <a:defRPr/>
            </a:lvl1pPr>
          </a:lstStyle>
          <a:p>
            <a:fld id="{C73BF125-FF85-4A6B-90C8-0A7C092DF071}" type="slidenum">
              <a:rPr lang="el-GR" altLang="en-US"/>
              <a:pPr/>
              <a:t>‹#›</a:t>
            </a:fld>
            <a:endParaRPr lang="el-GR" altLang="en-US"/>
          </a:p>
        </p:txBody>
      </p:sp>
    </p:spTree>
    <p:extLst>
      <p:ext uri="{BB962C8B-B14F-4D97-AF65-F5344CB8AC3E}">
        <p14:creationId xmlns:p14="http://schemas.microsoft.com/office/powerpoint/2010/main" val="384146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5FFA672-FBDC-4BE9-97A6-6D8C0296EF3F}"/>
              </a:ext>
            </a:extLst>
          </p:cNvPr>
          <p:cNvSpPr>
            <a:spLocks noGrp="1"/>
          </p:cNvSpPr>
          <p:nvPr>
            <p:ph type="title" orient="vert"/>
          </p:nvPr>
        </p:nvSpPr>
        <p:spPr>
          <a:xfrm>
            <a:off x="6623050" y="274638"/>
            <a:ext cx="2054225" cy="5846762"/>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F9D15380-DCAA-4289-99B1-DC7ABD016AB9}"/>
              </a:ext>
            </a:extLst>
          </p:cNvPr>
          <p:cNvSpPr>
            <a:spLocks noGrp="1"/>
          </p:cNvSpPr>
          <p:nvPr>
            <p:ph type="body" orient="vert" idx="1"/>
          </p:nvPr>
        </p:nvSpPr>
        <p:spPr>
          <a:xfrm>
            <a:off x="457200" y="274638"/>
            <a:ext cx="6013450" cy="58467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αριθμού διαφάνειας 3">
            <a:extLst>
              <a:ext uri="{FF2B5EF4-FFF2-40B4-BE49-F238E27FC236}">
                <a16:creationId xmlns:a16="http://schemas.microsoft.com/office/drawing/2014/main" id="{BF94B329-21C4-4A68-9B2F-6DA180063FAC}"/>
              </a:ext>
            </a:extLst>
          </p:cNvPr>
          <p:cNvSpPr>
            <a:spLocks noGrp="1"/>
          </p:cNvSpPr>
          <p:nvPr>
            <p:ph type="sldNum" idx="10"/>
          </p:nvPr>
        </p:nvSpPr>
        <p:spPr/>
        <p:txBody>
          <a:bodyPr/>
          <a:lstStyle>
            <a:lvl1pPr>
              <a:defRPr/>
            </a:lvl1pPr>
          </a:lstStyle>
          <a:p>
            <a:fld id="{156ACAB7-85F1-418A-A17B-986E4FE8DC0E}" type="slidenum">
              <a:rPr lang="el-GR" altLang="en-US"/>
              <a:pPr/>
              <a:t>‹#›</a:t>
            </a:fld>
            <a:endParaRPr lang="el-GR" altLang="en-US"/>
          </a:p>
        </p:txBody>
      </p:sp>
    </p:spTree>
    <p:extLst>
      <p:ext uri="{BB962C8B-B14F-4D97-AF65-F5344CB8AC3E}">
        <p14:creationId xmlns:p14="http://schemas.microsoft.com/office/powerpoint/2010/main" val="378052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270A3-EE3A-41F7-A893-15E606C2C490}"/>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F56FF1C-40D0-494A-A1EC-A40C14722CE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αριθμού διαφάνειας 3">
            <a:extLst>
              <a:ext uri="{FF2B5EF4-FFF2-40B4-BE49-F238E27FC236}">
                <a16:creationId xmlns:a16="http://schemas.microsoft.com/office/drawing/2014/main" id="{FAD98F5A-A499-4AF1-815F-8A8F137EEF4B}"/>
              </a:ext>
            </a:extLst>
          </p:cNvPr>
          <p:cNvSpPr>
            <a:spLocks noGrp="1"/>
          </p:cNvSpPr>
          <p:nvPr>
            <p:ph type="sldNum" idx="10"/>
          </p:nvPr>
        </p:nvSpPr>
        <p:spPr/>
        <p:txBody>
          <a:bodyPr/>
          <a:lstStyle>
            <a:lvl1pPr>
              <a:defRPr/>
            </a:lvl1pPr>
          </a:lstStyle>
          <a:p>
            <a:fld id="{5BEF4CCE-A5D3-463F-851B-0E87FC9C012F}" type="slidenum">
              <a:rPr lang="el-GR" altLang="en-US"/>
              <a:pPr/>
              <a:t>‹#›</a:t>
            </a:fld>
            <a:endParaRPr lang="el-GR" altLang="en-US"/>
          </a:p>
        </p:txBody>
      </p:sp>
    </p:spTree>
    <p:extLst>
      <p:ext uri="{BB962C8B-B14F-4D97-AF65-F5344CB8AC3E}">
        <p14:creationId xmlns:p14="http://schemas.microsoft.com/office/powerpoint/2010/main" val="43691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DECBCA-B46D-4EEB-9E16-BF440668526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B6DE24A-5A76-4644-BEC4-0487A6A031A6}"/>
              </a:ext>
            </a:extLst>
          </p:cNvPr>
          <p:cNvSpPr>
            <a:spLocks noGrp="1"/>
          </p:cNvSpPr>
          <p:nvPr>
            <p:ph sz="half" idx="1"/>
          </p:nvPr>
        </p:nvSpPr>
        <p:spPr>
          <a:xfrm>
            <a:off x="457200" y="1600200"/>
            <a:ext cx="4033838" cy="452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3C2A87C7-05BE-4F16-A8E9-73EEF23E1234}"/>
              </a:ext>
            </a:extLst>
          </p:cNvPr>
          <p:cNvSpPr>
            <a:spLocks noGrp="1"/>
          </p:cNvSpPr>
          <p:nvPr>
            <p:ph sz="half" idx="2"/>
          </p:nvPr>
        </p:nvSpPr>
        <p:spPr>
          <a:xfrm>
            <a:off x="4643438" y="1600200"/>
            <a:ext cx="4033837" cy="4521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αριθμού διαφάνειας 4">
            <a:extLst>
              <a:ext uri="{FF2B5EF4-FFF2-40B4-BE49-F238E27FC236}">
                <a16:creationId xmlns:a16="http://schemas.microsoft.com/office/drawing/2014/main" id="{22502CBD-C600-4C53-A168-C5370E3FC246}"/>
              </a:ext>
            </a:extLst>
          </p:cNvPr>
          <p:cNvSpPr>
            <a:spLocks noGrp="1"/>
          </p:cNvSpPr>
          <p:nvPr>
            <p:ph type="sldNum" idx="10"/>
          </p:nvPr>
        </p:nvSpPr>
        <p:spPr/>
        <p:txBody>
          <a:bodyPr/>
          <a:lstStyle>
            <a:lvl1pPr>
              <a:defRPr/>
            </a:lvl1pPr>
          </a:lstStyle>
          <a:p>
            <a:fld id="{BC754149-B4FB-4C59-AAF7-86FD4C875C0A}" type="slidenum">
              <a:rPr lang="el-GR" altLang="en-US"/>
              <a:pPr/>
              <a:t>‹#›</a:t>
            </a:fld>
            <a:endParaRPr lang="el-GR" altLang="en-US"/>
          </a:p>
        </p:txBody>
      </p:sp>
    </p:spTree>
    <p:extLst>
      <p:ext uri="{BB962C8B-B14F-4D97-AF65-F5344CB8AC3E}">
        <p14:creationId xmlns:p14="http://schemas.microsoft.com/office/powerpoint/2010/main" val="116081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BC753D-28F4-46E2-A6DE-7AC128A14285}"/>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A11A01B-D9C6-4E14-8027-7A2E36264A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8933E9-317A-4D5D-AA94-6F7295BDC45E}"/>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AC1047B4-6808-4B32-B998-AE3B2F8781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8B55059-D904-4DB1-AD0A-7BD657211982}"/>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αριθμού διαφάνειας 6">
            <a:extLst>
              <a:ext uri="{FF2B5EF4-FFF2-40B4-BE49-F238E27FC236}">
                <a16:creationId xmlns:a16="http://schemas.microsoft.com/office/drawing/2014/main" id="{189DF54D-6771-4482-9F11-0B3E6985C726}"/>
              </a:ext>
            </a:extLst>
          </p:cNvPr>
          <p:cNvSpPr>
            <a:spLocks noGrp="1"/>
          </p:cNvSpPr>
          <p:nvPr>
            <p:ph type="sldNum" idx="10"/>
          </p:nvPr>
        </p:nvSpPr>
        <p:spPr/>
        <p:txBody>
          <a:bodyPr/>
          <a:lstStyle>
            <a:lvl1pPr>
              <a:defRPr/>
            </a:lvl1pPr>
          </a:lstStyle>
          <a:p>
            <a:fld id="{3B87DAB5-DEBA-491C-A679-D9433E9ADA79}" type="slidenum">
              <a:rPr lang="el-GR" altLang="en-US"/>
              <a:pPr/>
              <a:t>‹#›</a:t>
            </a:fld>
            <a:endParaRPr lang="el-GR" altLang="en-US"/>
          </a:p>
        </p:txBody>
      </p:sp>
    </p:spTree>
    <p:extLst>
      <p:ext uri="{BB962C8B-B14F-4D97-AF65-F5344CB8AC3E}">
        <p14:creationId xmlns:p14="http://schemas.microsoft.com/office/powerpoint/2010/main" val="60176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5DAA07-4F46-4A52-A3A9-B31CA9ECBD0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αριθμού διαφάνειας 2">
            <a:extLst>
              <a:ext uri="{FF2B5EF4-FFF2-40B4-BE49-F238E27FC236}">
                <a16:creationId xmlns:a16="http://schemas.microsoft.com/office/drawing/2014/main" id="{200D5975-BBE3-426E-B0B1-A4273DC2721F}"/>
              </a:ext>
            </a:extLst>
          </p:cNvPr>
          <p:cNvSpPr>
            <a:spLocks noGrp="1"/>
          </p:cNvSpPr>
          <p:nvPr>
            <p:ph type="sldNum" idx="10"/>
          </p:nvPr>
        </p:nvSpPr>
        <p:spPr/>
        <p:txBody>
          <a:bodyPr/>
          <a:lstStyle>
            <a:lvl1pPr>
              <a:defRPr/>
            </a:lvl1pPr>
          </a:lstStyle>
          <a:p>
            <a:fld id="{670A78E8-3FFD-45F2-B1E7-95459BC3B120}" type="slidenum">
              <a:rPr lang="el-GR" altLang="en-US"/>
              <a:pPr/>
              <a:t>‹#›</a:t>
            </a:fld>
            <a:endParaRPr lang="el-GR" altLang="en-US"/>
          </a:p>
        </p:txBody>
      </p:sp>
    </p:spTree>
    <p:extLst>
      <p:ext uri="{BB962C8B-B14F-4D97-AF65-F5344CB8AC3E}">
        <p14:creationId xmlns:p14="http://schemas.microsoft.com/office/powerpoint/2010/main" val="146151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4AD19857-3E60-4A44-81B6-E15FC756A620}"/>
              </a:ext>
            </a:extLst>
          </p:cNvPr>
          <p:cNvSpPr>
            <a:spLocks noGrp="1"/>
          </p:cNvSpPr>
          <p:nvPr>
            <p:ph type="sldNum" idx="10"/>
          </p:nvPr>
        </p:nvSpPr>
        <p:spPr/>
        <p:txBody>
          <a:bodyPr/>
          <a:lstStyle>
            <a:lvl1pPr>
              <a:defRPr/>
            </a:lvl1pPr>
          </a:lstStyle>
          <a:p>
            <a:fld id="{E0C2A16C-E612-4402-924F-8CD67E8388B0}" type="slidenum">
              <a:rPr lang="el-GR" altLang="en-US"/>
              <a:pPr/>
              <a:t>‹#›</a:t>
            </a:fld>
            <a:endParaRPr lang="el-GR" altLang="en-US"/>
          </a:p>
        </p:txBody>
      </p:sp>
    </p:spTree>
    <p:extLst>
      <p:ext uri="{BB962C8B-B14F-4D97-AF65-F5344CB8AC3E}">
        <p14:creationId xmlns:p14="http://schemas.microsoft.com/office/powerpoint/2010/main" val="134225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428EC3-D4AF-4C11-A5C5-E3F211F6B24C}"/>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71EDA48-8D30-441B-AAC2-1BE781BD37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3B63E15D-2EC4-4EA3-867D-C1124A5AEE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αριθμού διαφάνειας 4">
            <a:extLst>
              <a:ext uri="{FF2B5EF4-FFF2-40B4-BE49-F238E27FC236}">
                <a16:creationId xmlns:a16="http://schemas.microsoft.com/office/drawing/2014/main" id="{F5FE28B7-1FD5-4E2C-8AB7-0E72A1A567CD}"/>
              </a:ext>
            </a:extLst>
          </p:cNvPr>
          <p:cNvSpPr>
            <a:spLocks noGrp="1"/>
          </p:cNvSpPr>
          <p:nvPr>
            <p:ph type="sldNum" idx="10"/>
          </p:nvPr>
        </p:nvSpPr>
        <p:spPr/>
        <p:txBody>
          <a:bodyPr/>
          <a:lstStyle>
            <a:lvl1pPr>
              <a:defRPr/>
            </a:lvl1pPr>
          </a:lstStyle>
          <a:p>
            <a:fld id="{E0901F61-01FD-4C7D-86C4-A68C51860F7A}" type="slidenum">
              <a:rPr lang="el-GR" altLang="en-US"/>
              <a:pPr/>
              <a:t>‹#›</a:t>
            </a:fld>
            <a:endParaRPr lang="el-GR" altLang="en-US"/>
          </a:p>
        </p:txBody>
      </p:sp>
    </p:spTree>
    <p:extLst>
      <p:ext uri="{BB962C8B-B14F-4D97-AF65-F5344CB8AC3E}">
        <p14:creationId xmlns:p14="http://schemas.microsoft.com/office/powerpoint/2010/main" val="162742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0242B-47B1-4CE4-986F-E1E7BC42BEB3}"/>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07BBB742-2F77-4DD6-AF8D-44FFBF8159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E1D817D2-86A6-481F-BADD-F44A05CF62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αριθμού διαφάνειας 4">
            <a:extLst>
              <a:ext uri="{FF2B5EF4-FFF2-40B4-BE49-F238E27FC236}">
                <a16:creationId xmlns:a16="http://schemas.microsoft.com/office/drawing/2014/main" id="{498C7CB5-E2EA-4F4B-B1CA-9372D258ABE3}"/>
              </a:ext>
            </a:extLst>
          </p:cNvPr>
          <p:cNvSpPr>
            <a:spLocks noGrp="1"/>
          </p:cNvSpPr>
          <p:nvPr>
            <p:ph type="sldNum" idx="10"/>
          </p:nvPr>
        </p:nvSpPr>
        <p:spPr/>
        <p:txBody>
          <a:bodyPr/>
          <a:lstStyle>
            <a:lvl1pPr>
              <a:defRPr/>
            </a:lvl1pPr>
          </a:lstStyle>
          <a:p>
            <a:fld id="{EFDD34AC-C075-4904-9491-5EFA5F1B1B6C}" type="slidenum">
              <a:rPr lang="el-GR" altLang="en-US"/>
              <a:pPr/>
              <a:t>‹#›</a:t>
            </a:fld>
            <a:endParaRPr lang="el-GR" altLang="en-US"/>
          </a:p>
        </p:txBody>
      </p:sp>
    </p:spTree>
    <p:extLst>
      <p:ext uri="{BB962C8B-B14F-4D97-AF65-F5344CB8AC3E}">
        <p14:creationId xmlns:p14="http://schemas.microsoft.com/office/powerpoint/2010/main" val="159752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a:extLst>
              <a:ext uri="{FF2B5EF4-FFF2-40B4-BE49-F238E27FC236}">
                <a16:creationId xmlns:a16="http://schemas.microsoft.com/office/drawing/2014/main" id="{D28AB8F8-1CA8-4994-BF20-9F62D84EEB8E}"/>
              </a:ext>
            </a:extLst>
          </p:cNvPr>
          <p:cNvGrpSpPr>
            <a:grpSpLocks/>
          </p:cNvGrpSpPr>
          <p:nvPr/>
        </p:nvGrpSpPr>
        <p:grpSpPr bwMode="auto">
          <a:xfrm>
            <a:off x="1071563" y="304800"/>
            <a:ext cx="7604125" cy="1096963"/>
            <a:chOff x="675" y="192"/>
            <a:chExt cx="4790" cy="691"/>
          </a:xfrm>
        </p:grpSpPr>
        <p:sp>
          <p:nvSpPr>
            <p:cNvPr id="1026" name="Oval 2">
              <a:extLst>
                <a:ext uri="{FF2B5EF4-FFF2-40B4-BE49-F238E27FC236}">
                  <a16:creationId xmlns:a16="http://schemas.microsoft.com/office/drawing/2014/main" id="{A1C85829-EEF7-49A5-A56A-20EC230ADCCE}"/>
                </a:ext>
              </a:extLst>
            </p:cNvPr>
            <p:cNvSpPr>
              <a:spLocks noChangeArrowheads="1"/>
            </p:cNvSpPr>
            <p:nvPr/>
          </p:nvSpPr>
          <p:spPr bwMode="auto">
            <a:xfrm flipH="1">
              <a:off x="3068" y="192"/>
              <a:ext cx="690" cy="690"/>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Oval 3">
              <a:extLst>
                <a:ext uri="{FF2B5EF4-FFF2-40B4-BE49-F238E27FC236}">
                  <a16:creationId xmlns:a16="http://schemas.microsoft.com/office/drawing/2014/main" id="{422B74B8-036E-4E66-A638-D3867D9B0B5F}"/>
                </a:ext>
              </a:extLst>
            </p:cNvPr>
            <p:cNvSpPr>
              <a:spLocks noChangeArrowheads="1"/>
            </p:cNvSpPr>
            <p:nvPr/>
          </p:nvSpPr>
          <p:spPr bwMode="auto">
            <a:xfrm flipH="1">
              <a:off x="4776" y="192"/>
              <a:ext cx="689" cy="690"/>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Oval 4">
              <a:extLst>
                <a:ext uri="{FF2B5EF4-FFF2-40B4-BE49-F238E27FC236}">
                  <a16:creationId xmlns:a16="http://schemas.microsoft.com/office/drawing/2014/main" id="{627592D8-5F50-484A-91FD-C8154B591E29}"/>
                </a:ext>
              </a:extLst>
            </p:cNvPr>
            <p:cNvSpPr>
              <a:spLocks noChangeArrowheads="1"/>
            </p:cNvSpPr>
            <p:nvPr/>
          </p:nvSpPr>
          <p:spPr bwMode="auto">
            <a:xfrm flipH="1">
              <a:off x="675" y="193"/>
              <a:ext cx="689" cy="690"/>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9" name="Oval 5">
              <a:extLst>
                <a:ext uri="{FF2B5EF4-FFF2-40B4-BE49-F238E27FC236}">
                  <a16:creationId xmlns:a16="http://schemas.microsoft.com/office/drawing/2014/main" id="{8E55BBB2-6AC0-471C-AF34-AE9DB518531B}"/>
                </a:ext>
              </a:extLst>
            </p:cNvPr>
            <p:cNvSpPr>
              <a:spLocks noChangeArrowheads="1"/>
            </p:cNvSpPr>
            <p:nvPr/>
          </p:nvSpPr>
          <p:spPr bwMode="auto">
            <a:xfrm flipH="1">
              <a:off x="3983" y="192"/>
              <a:ext cx="689" cy="690"/>
            </a:xfrm>
            <a:prstGeom prst="ellipse">
              <a:avLst/>
            </a:prstGeom>
            <a:noFill/>
            <a:ln w="28440" cap="sq">
              <a:solidFill>
                <a:srgbClr val="D9D8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0" name="Oval 6">
              <a:extLst>
                <a:ext uri="{FF2B5EF4-FFF2-40B4-BE49-F238E27FC236}">
                  <a16:creationId xmlns:a16="http://schemas.microsoft.com/office/drawing/2014/main" id="{28D80FC2-6FCE-49CC-905F-063565091D5A}"/>
                </a:ext>
              </a:extLst>
            </p:cNvPr>
            <p:cNvSpPr>
              <a:spLocks noChangeArrowheads="1"/>
            </p:cNvSpPr>
            <p:nvPr/>
          </p:nvSpPr>
          <p:spPr bwMode="auto">
            <a:xfrm flipH="1">
              <a:off x="1486" y="192"/>
              <a:ext cx="689" cy="690"/>
            </a:xfrm>
            <a:prstGeom prst="ellipse">
              <a:avLst/>
            </a:prstGeom>
            <a:noFill/>
            <a:ln w="28440" cap="sq">
              <a:solidFill>
                <a:srgbClr val="D9D8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31" name="Rectangle 7">
            <a:extLst>
              <a:ext uri="{FF2B5EF4-FFF2-40B4-BE49-F238E27FC236}">
                <a16:creationId xmlns:a16="http://schemas.microsoft.com/office/drawing/2014/main" id="{AAAE31BC-9ED2-40CF-8701-044AC6CEC166}"/>
              </a:ext>
            </a:extLst>
          </p:cNvPr>
          <p:cNvSpPr>
            <a:spLocks noGrp="1" noChangeArrowheads="1"/>
          </p:cNvSpPr>
          <p:nvPr>
            <p:ph type="body" idx="1"/>
          </p:nvPr>
        </p:nvSpPr>
        <p:spPr bwMode="auto">
          <a:xfrm>
            <a:off x="457200" y="1600200"/>
            <a:ext cx="8220075"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32" name="Text Box 8">
            <a:extLst>
              <a:ext uri="{FF2B5EF4-FFF2-40B4-BE49-F238E27FC236}">
                <a16:creationId xmlns:a16="http://schemas.microsoft.com/office/drawing/2014/main" id="{48B61E07-0237-42AE-A3E8-306D676D761E}"/>
              </a:ext>
            </a:extLst>
          </p:cNvPr>
          <p:cNvSpPr txBox="1">
            <a:spLocks noChangeArrowheads="1"/>
          </p:cNvSpPr>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3" name="Text Box 9">
            <a:extLst>
              <a:ext uri="{FF2B5EF4-FFF2-40B4-BE49-F238E27FC236}">
                <a16:creationId xmlns:a16="http://schemas.microsoft.com/office/drawing/2014/main" id="{A383FD4D-4513-42FF-9655-A23DB6762A06}"/>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Rectangle 10">
            <a:extLst>
              <a:ext uri="{FF2B5EF4-FFF2-40B4-BE49-F238E27FC236}">
                <a16:creationId xmlns:a16="http://schemas.microsoft.com/office/drawing/2014/main" id="{C139FA24-84CF-47B5-B826-036D2C869FD6}"/>
              </a:ext>
            </a:extLst>
          </p:cNvPr>
          <p:cNvSpPr>
            <a:spLocks noGrp="1" noChangeArrowheads="1"/>
          </p:cNvSpPr>
          <p:nvPr>
            <p:ph type="sldNum"/>
          </p:nvPr>
        </p:nvSpPr>
        <p:spPr bwMode="auto">
          <a:xfrm>
            <a:off x="6553200" y="6248400"/>
            <a:ext cx="21240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DB67ECA2-C596-4B0B-9A03-D0D384198A63}" type="slidenum">
              <a:rPr lang="el-GR" altLang="en-US"/>
              <a:pPr/>
              <a:t>‹#›</a:t>
            </a:fld>
            <a:endParaRPr lang="el-GR" altLang="en-US"/>
          </a:p>
        </p:txBody>
      </p:sp>
      <p:sp>
        <p:nvSpPr>
          <p:cNvPr id="1035" name="Rectangle 11">
            <a:extLst>
              <a:ext uri="{FF2B5EF4-FFF2-40B4-BE49-F238E27FC236}">
                <a16:creationId xmlns:a16="http://schemas.microsoft.com/office/drawing/2014/main" id="{53EFD6D7-7104-4D0F-9E7F-152FA63FB546}"/>
              </a:ext>
            </a:extLst>
          </p:cNvPr>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8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675"/>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a:extLst>
              <a:ext uri="{FF2B5EF4-FFF2-40B4-BE49-F238E27FC236}">
                <a16:creationId xmlns:a16="http://schemas.microsoft.com/office/drawing/2014/main" id="{948863EA-1845-41A2-83A1-A7921DEE98CA}"/>
              </a:ext>
            </a:extLst>
          </p:cNvPr>
          <p:cNvGrpSpPr>
            <a:grpSpLocks/>
          </p:cNvGrpSpPr>
          <p:nvPr/>
        </p:nvGrpSpPr>
        <p:grpSpPr bwMode="auto">
          <a:xfrm>
            <a:off x="1658938" y="1600200"/>
            <a:ext cx="6827837" cy="3190875"/>
            <a:chOff x="1045" y="1008"/>
            <a:chExt cx="4301" cy="2010"/>
          </a:xfrm>
        </p:grpSpPr>
        <p:sp>
          <p:nvSpPr>
            <p:cNvPr id="2050" name="Oval 2">
              <a:extLst>
                <a:ext uri="{FF2B5EF4-FFF2-40B4-BE49-F238E27FC236}">
                  <a16:creationId xmlns:a16="http://schemas.microsoft.com/office/drawing/2014/main" id="{CC0D9E69-1B59-40E2-8D01-FAA2FC41AA83}"/>
                </a:ext>
              </a:extLst>
            </p:cNvPr>
            <p:cNvSpPr>
              <a:spLocks noChangeArrowheads="1"/>
            </p:cNvSpPr>
            <p:nvPr/>
          </p:nvSpPr>
          <p:spPr bwMode="auto">
            <a:xfrm flipH="1">
              <a:off x="4392" y="1008"/>
              <a:ext cx="954" cy="954"/>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Oval 3">
              <a:extLst>
                <a:ext uri="{FF2B5EF4-FFF2-40B4-BE49-F238E27FC236}">
                  <a16:creationId xmlns:a16="http://schemas.microsoft.com/office/drawing/2014/main" id="{EA72C846-A645-454D-B189-BFAE03AE6F25}"/>
                </a:ext>
              </a:extLst>
            </p:cNvPr>
            <p:cNvSpPr>
              <a:spLocks noChangeArrowheads="1"/>
            </p:cNvSpPr>
            <p:nvPr/>
          </p:nvSpPr>
          <p:spPr bwMode="auto">
            <a:xfrm flipH="1">
              <a:off x="3263" y="1008"/>
              <a:ext cx="954" cy="954"/>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Oval 4">
              <a:extLst>
                <a:ext uri="{FF2B5EF4-FFF2-40B4-BE49-F238E27FC236}">
                  <a16:creationId xmlns:a16="http://schemas.microsoft.com/office/drawing/2014/main" id="{E44C8221-A21D-4517-8DA7-0A611E301E3D}"/>
                </a:ext>
              </a:extLst>
            </p:cNvPr>
            <p:cNvSpPr>
              <a:spLocks noChangeArrowheads="1"/>
            </p:cNvSpPr>
            <p:nvPr/>
          </p:nvSpPr>
          <p:spPr bwMode="auto">
            <a:xfrm flipH="1">
              <a:off x="2136" y="1008"/>
              <a:ext cx="954" cy="954"/>
            </a:xfrm>
            <a:prstGeom prst="ellipse">
              <a:avLst/>
            </a:prstGeom>
            <a:noFill/>
            <a:ln w="28440" cap="sq">
              <a:solidFill>
                <a:srgbClr val="D9D8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Oval 5">
              <a:extLst>
                <a:ext uri="{FF2B5EF4-FFF2-40B4-BE49-F238E27FC236}">
                  <a16:creationId xmlns:a16="http://schemas.microsoft.com/office/drawing/2014/main" id="{1FFAB6BF-4A85-4E76-A34B-4C4AFB7AABD8}"/>
                </a:ext>
              </a:extLst>
            </p:cNvPr>
            <p:cNvSpPr>
              <a:spLocks noChangeArrowheads="1"/>
            </p:cNvSpPr>
            <p:nvPr/>
          </p:nvSpPr>
          <p:spPr bwMode="auto">
            <a:xfrm flipH="1">
              <a:off x="2136" y="2064"/>
              <a:ext cx="954" cy="954"/>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Oval 6">
              <a:extLst>
                <a:ext uri="{FF2B5EF4-FFF2-40B4-BE49-F238E27FC236}">
                  <a16:creationId xmlns:a16="http://schemas.microsoft.com/office/drawing/2014/main" id="{93D8300D-B132-4028-AA85-DAA454CCE4E7}"/>
                </a:ext>
              </a:extLst>
            </p:cNvPr>
            <p:cNvSpPr>
              <a:spLocks noChangeArrowheads="1"/>
            </p:cNvSpPr>
            <p:nvPr/>
          </p:nvSpPr>
          <p:spPr bwMode="auto">
            <a:xfrm flipH="1">
              <a:off x="1045" y="2064"/>
              <a:ext cx="954" cy="954"/>
            </a:xfrm>
            <a:prstGeom prst="ellipse">
              <a:avLst/>
            </a:prstGeom>
            <a:solidFill>
              <a:srgbClr val="D9D8E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Oval 7">
              <a:extLst>
                <a:ext uri="{FF2B5EF4-FFF2-40B4-BE49-F238E27FC236}">
                  <a16:creationId xmlns:a16="http://schemas.microsoft.com/office/drawing/2014/main" id="{999A80E3-F31B-4BAE-A37E-3535ED6D69E4}"/>
                </a:ext>
              </a:extLst>
            </p:cNvPr>
            <p:cNvSpPr>
              <a:spLocks noChangeArrowheads="1"/>
            </p:cNvSpPr>
            <p:nvPr/>
          </p:nvSpPr>
          <p:spPr bwMode="auto">
            <a:xfrm flipH="1">
              <a:off x="4392" y="2064"/>
              <a:ext cx="954" cy="954"/>
            </a:xfrm>
            <a:prstGeom prst="ellipse">
              <a:avLst/>
            </a:prstGeom>
            <a:noFill/>
            <a:ln w="28440" cap="sq">
              <a:solidFill>
                <a:srgbClr val="D9D8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56" name="Rectangle 8">
            <a:extLst>
              <a:ext uri="{FF2B5EF4-FFF2-40B4-BE49-F238E27FC236}">
                <a16:creationId xmlns:a16="http://schemas.microsoft.com/office/drawing/2014/main" id="{E872E980-B3FB-427C-ADBC-0DD96F928499}"/>
              </a:ext>
            </a:extLst>
          </p:cNvPr>
          <p:cNvSpPr>
            <a:spLocks noGrp="1" noChangeArrowheads="1"/>
          </p:cNvSpPr>
          <p:nvPr>
            <p:ph type="body" idx="1"/>
          </p:nvPr>
        </p:nvSpPr>
        <p:spPr bwMode="auto">
          <a:xfrm>
            <a:off x="457200" y="1600200"/>
            <a:ext cx="8220075"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057" name="Rectangle 9">
            <a:extLst>
              <a:ext uri="{FF2B5EF4-FFF2-40B4-BE49-F238E27FC236}">
                <a16:creationId xmlns:a16="http://schemas.microsoft.com/office/drawing/2014/main" id="{7879A525-7013-4866-B13B-3845383AE49A}"/>
              </a:ext>
            </a:extLst>
          </p:cNvPr>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8" name="Text Box 10">
            <a:extLst>
              <a:ext uri="{FF2B5EF4-FFF2-40B4-BE49-F238E27FC236}">
                <a16:creationId xmlns:a16="http://schemas.microsoft.com/office/drawing/2014/main" id="{0B121602-E399-414C-90BC-1CE1CA0F364D}"/>
              </a:ext>
            </a:extLst>
          </p:cNvPr>
          <p:cNvSpPr txBox="1">
            <a:spLocks noChangeArrowheads="1"/>
          </p:cNvSpPr>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Text Box 11">
            <a:extLst>
              <a:ext uri="{FF2B5EF4-FFF2-40B4-BE49-F238E27FC236}">
                <a16:creationId xmlns:a16="http://schemas.microsoft.com/office/drawing/2014/main" id="{6D907D3B-1AE1-46F4-9189-5246B40756BC}"/>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Rectangle 12">
            <a:extLst>
              <a:ext uri="{FF2B5EF4-FFF2-40B4-BE49-F238E27FC236}">
                <a16:creationId xmlns:a16="http://schemas.microsoft.com/office/drawing/2014/main" id="{89F833DB-83A1-4809-9754-D3325B09741F}"/>
              </a:ext>
            </a:extLst>
          </p:cNvPr>
          <p:cNvSpPr>
            <a:spLocks noGrp="1" noChangeArrowheads="1"/>
          </p:cNvSpPr>
          <p:nvPr>
            <p:ph type="sldNum"/>
          </p:nvPr>
        </p:nvSpPr>
        <p:spPr bwMode="auto">
          <a:xfrm>
            <a:off x="6553200" y="6248400"/>
            <a:ext cx="21240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07963" algn="r">
              <a:buClrTx/>
              <a:buSzPct val="45000"/>
              <a:buFontTx/>
              <a:buNone/>
              <a:tabLst>
                <a:tab pos="449263" algn="l"/>
                <a:tab pos="898525" algn="l"/>
                <a:tab pos="1347788" algn="l"/>
                <a:tab pos="1797050" algn="l"/>
              </a:tabLst>
              <a:defRPr sz="1000">
                <a:solidFill>
                  <a:srgbClr val="000000"/>
                </a:solidFill>
                <a:latin typeface="Times New Roman" panose="02020603050405020304" pitchFamily="18" charset="0"/>
                <a:cs typeface="DejaVu Sans" panose="020B0603030804020204" pitchFamily="34" charset="0"/>
              </a:defRPr>
            </a:lvl1pPr>
          </a:lstStyle>
          <a:p>
            <a:fld id="{8986967F-2B3A-4596-AEEE-03379E96EE40}"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8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800">
          <a:solidFill>
            <a:srgbClr val="000000"/>
          </a:solidFill>
          <a:latin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675"/>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3.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11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91.w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7" Type="http://schemas.openxmlformats.org/officeDocument/2006/relationships/image" Target="../media/image93.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92.emf"/><Relationship Id="rId4" Type="http://schemas.openxmlformats.org/officeDocument/2006/relationships/oleObject" Target="../embeddings/oleObject23.bin"/></Relationships>
</file>

<file path=ppt/slides/_rels/slide11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7" Type="http://schemas.openxmlformats.org/officeDocument/2006/relationships/image" Target="../media/image96.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6.bin"/><Relationship Id="rId5" Type="http://schemas.openxmlformats.org/officeDocument/2006/relationships/image" Target="../media/image95.e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99.png"/><Relationship Id="rId4" Type="http://schemas.openxmlformats.org/officeDocument/2006/relationships/oleObject" Target="../embeddings/oleObject27.bin"/></Relationships>
</file>

<file path=ppt/slides/_rels/slide1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13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112.emf"/><Relationship Id="rId3" Type="http://schemas.openxmlformats.org/officeDocument/2006/relationships/notesSlide" Target="../notesSlides/notesSlide134.xml"/><Relationship Id="rId7" Type="http://schemas.openxmlformats.org/officeDocument/2006/relationships/image" Target="../media/image109.e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9.bin"/><Relationship Id="rId11" Type="http://schemas.openxmlformats.org/officeDocument/2006/relationships/image" Target="../media/image111.emf"/><Relationship Id="rId5" Type="http://schemas.openxmlformats.org/officeDocument/2006/relationships/image" Target="../media/image108.e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110.emf"/><Relationship Id="rId14" Type="http://schemas.openxmlformats.org/officeDocument/2006/relationships/oleObject" Target="../embeddings/oleObject33.bin"/></Relationships>
</file>

<file path=ppt/slides/_rels/slide13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114.jpeg"/></Relationships>
</file>

<file path=ppt/slides/_rels/slide13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36.xml"/><Relationship Id="rId7" Type="http://schemas.openxmlformats.org/officeDocument/2006/relationships/image" Target="../media/image115.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4.bin"/><Relationship Id="rId5" Type="http://schemas.openxmlformats.org/officeDocument/2006/relationships/image" Target="../media/image118.png"/><Relationship Id="rId4" Type="http://schemas.openxmlformats.org/officeDocument/2006/relationships/image" Target="../media/image117.jpeg"/><Relationship Id="rId9" Type="http://schemas.openxmlformats.org/officeDocument/2006/relationships/image" Target="../media/image116.emf"/></Relationships>
</file>

<file path=ppt/slides/_rels/slide139.x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notesSlide" Target="../notesSlides/notesSlide137.xml"/><Relationship Id="rId7" Type="http://schemas.openxmlformats.org/officeDocument/2006/relationships/oleObject" Target="../embeddings/oleObject37.bin"/><Relationship Id="rId12" Type="http://schemas.openxmlformats.org/officeDocument/2006/relationships/image" Target="../media/image122.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19.e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121.emf"/><Relationship Id="rId4" Type="http://schemas.openxmlformats.org/officeDocument/2006/relationships/image" Target="../media/image123.png"/><Relationship Id="rId9" Type="http://schemas.openxmlformats.org/officeDocument/2006/relationships/oleObject" Target="../embeddings/oleObject3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24.emf"/><Relationship Id="rId4" Type="http://schemas.openxmlformats.org/officeDocument/2006/relationships/oleObject" Target="../embeddings/oleObject40.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124.emf"/><Relationship Id="rId4" Type="http://schemas.openxmlformats.org/officeDocument/2006/relationships/oleObject" Target="../embeddings/oleObject41.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124.emf"/><Relationship Id="rId4" Type="http://schemas.openxmlformats.org/officeDocument/2006/relationships/oleObject" Target="../embeddings/oleObject42.bin"/></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oleObject4.bin"/><Relationship Id="rId4" Type="http://schemas.openxmlformats.org/officeDocument/2006/relationships/image" Target="../media/image11.png"/></Relationships>
</file>

<file path=ppt/slides/_rels/slide15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158.xml"/><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68.xml"/><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144.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notesSlide" Target="../notesSlides/notesSlide174.xml"/><Relationship Id="rId1" Type="http://schemas.openxmlformats.org/officeDocument/2006/relationships/slideLayout" Target="../slideLayouts/slideLayout7.xml"/><Relationship Id="rId4" Type="http://schemas.openxmlformats.org/officeDocument/2006/relationships/image" Target="../media/image151.wmf"/></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76.xml"/><Relationship Id="rId7" Type="http://schemas.openxmlformats.org/officeDocument/2006/relationships/image" Target="../media/image153.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4.bin"/><Relationship Id="rId5" Type="http://schemas.openxmlformats.org/officeDocument/2006/relationships/image" Target="../media/image152.wmf"/><Relationship Id="rId4" Type="http://schemas.openxmlformats.org/officeDocument/2006/relationships/oleObject" Target="../embeddings/oleObject43.bin"/></Relationships>
</file>

<file path=ppt/slides/_rels/slide179.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180.xml"/><Relationship Id="rId7" Type="http://schemas.openxmlformats.org/officeDocument/2006/relationships/image" Target="../media/image158.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7.bin"/><Relationship Id="rId5" Type="http://schemas.openxmlformats.org/officeDocument/2006/relationships/image" Target="../media/image157.wmf"/><Relationship Id="rId4" Type="http://schemas.openxmlformats.org/officeDocument/2006/relationships/oleObject" Target="../embeddings/oleObject46.bin"/><Relationship Id="rId9" Type="http://schemas.openxmlformats.org/officeDocument/2006/relationships/image" Target="../media/image159.wmf"/></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60.png"/><Relationship Id="rId5" Type="http://schemas.openxmlformats.org/officeDocument/2006/relationships/image" Target="../media/image38.wmf"/><Relationship Id="rId4" Type="http://schemas.openxmlformats.org/officeDocument/2006/relationships/oleObject" Target="../embeddings/oleObject49.bin"/></Relationships>
</file>

<file path=ppt/slides/_rels/slide184.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image" Target="../media/image165.jpeg"/></Relationships>
</file>

<file path=ppt/slides/_rels/slide189.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0.xml"/><Relationship Id="rId7" Type="http://schemas.openxmlformats.org/officeDocument/2006/relationships/image" Target="../media/image170.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1.bin"/><Relationship Id="rId5" Type="http://schemas.openxmlformats.org/officeDocument/2006/relationships/image" Target="../media/image169.wmf"/><Relationship Id="rId4" Type="http://schemas.openxmlformats.org/officeDocument/2006/relationships/oleObject" Target="../embeddings/oleObject50.bin"/></Relationships>
</file>

<file path=ppt/slides/_rels/slide19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175.wmf"/><Relationship Id="rId3" Type="http://schemas.openxmlformats.org/officeDocument/2006/relationships/notesSlide" Target="../notesSlides/notesSlide191.xml"/><Relationship Id="rId7" Type="http://schemas.openxmlformats.org/officeDocument/2006/relationships/image" Target="../media/image172.wmf"/><Relationship Id="rId12"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3.bin"/><Relationship Id="rId11" Type="http://schemas.openxmlformats.org/officeDocument/2006/relationships/image" Target="../media/image174.wmf"/><Relationship Id="rId5" Type="http://schemas.openxmlformats.org/officeDocument/2006/relationships/image" Target="../media/image171.wmf"/><Relationship Id="rId15" Type="http://schemas.openxmlformats.org/officeDocument/2006/relationships/image" Target="../media/image176.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173.wmf"/><Relationship Id="rId14" Type="http://schemas.openxmlformats.org/officeDocument/2006/relationships/oleObject" Target="../embeddings/oleObject57.bin"/></Relationships>
</file>

<file path=ppt/slides/_rels/slide19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92.xml"/><Relationship Id="rId1" Type="http://schemas.openxmlformats.org/officeDocument/2006/relationships/slideLayout" Target="../slideLayouts/slideLayout7.xml"/><Relationship Id="rId6" Type="http://schemas.openxmlformats.org/officeDocument/2006/relationships/image" Target="../media/image180.wmf"/><Relationship Id="rId5" Type="http://schemas.openxmlformats.org/officeDocument/2006/relationships/image" Target="../media/image179.wmf"/><Relationship Id="rId4" Type="http://schemas.openxmlformats.org/officeDocument/2006/relationships/image" Target="../media/image178.png"/></Relationships>
</file>

<file path=ppt/slides/_rels/slide195.x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204.xml"/><Relationship Id="rId1" Type="http://schemas.openxmlformats.org/officeDocument/2006/relationships/slideLayout" Target="../slideLayouts/slideLayout7.xml"/><Relationship Id="rId4" Type="http://schemas.openxmlformats.org/officeDocument/2006/relationships/image" Target="../media/image187.png"/></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1.xml"/><Relationship Id="rId7" Type="http://schemas.openxmlformats.org/officeDocument/2006/relationships/image" Target="../media/image192.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9.bin"/><Relationship Id="rId5" Type="http://schemas.openxmlformats.org/officeDocument/2006/relationships/image" Target="../media/image191.wmf"/><Relationship Id="rId4" Type="http://schemas.openxmlformats.org/officeDocument/2006/relationships/oleObject" Target="../embeddings/oleObject58.bin"/></Relationships>
</file>

<file path=ppt/slides/_rels/slide21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8" Type="http://schemas.openxmlformats.org/officeDocument/2006/relationships/image" Target="../media/image195.emf"/><Relationship Id="rId3" Type="http://schemas.openxmlformats.org/officeDocument/2006/relationships/notesSlide" Target="../notesSlides/notesSlide215.xml"/><Relationship Id="rId7"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94.emf"/><Relationship Id="rId5" Type="http://schemas.openxmlformats.org/officeDocument/2006/relationships/oleObject" Target="../embeddings/oleObject60.bin"/><Relationship Id="rId4" Type="http://schemas.openxmlformats.org/officeDocument/2006/relationships/image" Target="../media/image196.png"/></Relationships>
</file>

<file path=ppt/slides/_rels/slide219.xml.rels><?xml version="1.0" encoding="UTF-8" standalone="yes"?>
<Relationships xmlns="http://schemas.openxmlformats.org/package/2006/relationships"><Relationship Id="rId8" Type="http://schemas.openxmlformats.org/officeDocument/2006/relationships/image" Target="../media/image198.emf"/><Relationship Id="rId3" Type="http://schemas.openxmlformats.org/officeDocument/2006/relationships/notesSlide" Target="../notesSlides/notesSlide216.xml"/><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97.emf"/><Relationship Id="rId5" Type="http://schemas.openxmlformats.org/officeDocument/2006/relationships/oleObject" Target="../embeddings/oleObject62.bin"/><Relationship Id="rId4" Type="http://schemas.openxmlformats.org/officeDocument/2006/relationships/image" Target="../media/image199.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oleObject" Target="../embeddings/oleObject5.bin"/></Relationships>
</file>

<file path=ppt/slides/_rels/slide23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6.bin"/><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slideLayout" Target="../slideLayouts/slideLayout7.xml"/><Relationship Id="rId7" Type="http://schemas.openxmlformats.org/officeDocument/2006/relationships/oleObject" Target="../embeddings/oleObject8.bin"/><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7.bin"/><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1.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49.wmf"/><Relationship Id="rId4" Type="http://schemas.openxmlformats.org/officeDocument/2006/relationships/oleObject" Target="../embeddings/oleObject9.bin"/><Relationship Id="rId9" Type="http://schemas.openxmlformats.org/officeDocument/2006/relationships/image" Target="../media/image51.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4.wmf"/><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55.wmf"/><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47.w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5.wmf"/></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55.wmf"/><Relationship Id="rId4" Type="http://schemas.openxmlformats.org/officeDocument/2006/relationships/oleObject" Target="../embeddings/oleObject17.bin"/></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90.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73.w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74.wmf"/><Relationship Id="rId4" Type="http://schemas.openxmlformats.org/officeDocument/2006/relationships/oleObject" Target="../embeddings/oleObject19.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55.wmf"/><Relationship Id="rId4" Type="http://schemas.openxmlformats.org/officeDocument/2006/relationships/oleObject" Target="../embeddings/oleObject21.bin"/></Relationships>
</file>

<file path=ppt/slides/_rels/slide9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E9AC3DFC-5F00-486B-97CD-0FDFA0A01389}"/>
              </a:ext>
            </a:extLst>
          </p:cNvPr>
          <p:cNvSpPr txBox="1">
            <a:spLocks noChangeArrowheads="1"/>
          </p:cNvSpPr>
          <p:nvPr/>
        </p:nvSpPr>
        <p:spPr bwMode="auto">
          <a:xfrm>
            <a:off x="8382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l-GR" altLang="en-US" sz="5400" b="1">
                <a:solidFill>
                  <a:srgbClr val="6767FF"/>
                </a:solidFill>
              </a:rPr>
              <a:t>Χημεία των Οξέων και Βάσεων</a:t>
            </a:r>
          </a:p>
        </p:txBody>
      </p:sp>
    </p:spTree>
  </p:cSld>
  <p:clrMapOvr>
    <a:masterClrMapping/>
  </p:clrMapOvr>
  <p:transition advTm="31891">
    <p:strips dir="l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220357F1-33BD-4F38-ACF0-AB7E97B71CB2}"/>
              </a:ext>
            </a:extLst>
          </p:cNvPr>
          <p:cNvSpPr txBox="1">
            <a:spLocks noChangeArrowheads="1"/>
          </p:cNvSpPr>
          <p:nvPr/>
        </p:nvSpPr>
        <p:spPr bwMode="auto">
          <a:xfrm>
            <a:off x="0" y="274638"/>
            <a:ext cx="8686800" cy="172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Το παράδειγμα της </a:t>
            </a:r>
            <a:r>
              <a:rPr lang="el-GR" altLang="en-US" sz="3200">
                <a:solidFill>
                  <a:srgbClr val="0000F1"/>
                </a:solidFill>
              </a:rPr>
              <a:t>μορφίνης</a:t>
            </a:r>
            <a:r>
              <a:rPr lang="el-GR" altLang="en-US" sz="3200"/>
              <a:t> που δρα ως </a:t>
            </a:r>
            <a:br>
              <a:rPr lang="en-US" altLang="en-US" sz="3200"/>
            </a:br>
            <a:r>
              <a:rPr lang="el-GR" altLang="en-US" sz="3200"/>
              <a:t>οξύ –βάση ανάλογα με την αντίδραση</a:t>
            </a:r>
          </a:p>
        </p:txBody>
      </p:sp>
      <p:pic>
        <p:nvPicPr>
          <p:cNvPr id="15362" name="Picture 2">
            <a:extLst>
              <a:ext uri="{FF2B5EF4-FFF2-40B4-BE49-F238E27FC236}">
                <a16:creationId xmlns:a16="http://schemas.microsoft.com/office/drawing/2014/main" id="{3567BA91-D8FB-4F66-9C27-4807AB931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14563"/>
            <a:ext cx="8229600" cy="3875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5662"/>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9569" name="Picture 1">
            <a:extLst>
              <a:ext uri="{FF2B5EF4-FFF2-40B4-BE49-F238E27FC236}">
                <a16:creationId xmlns:a16="http://schemas.microsoft.com/office/drawing/2014/main" id="{E2557CB1-6491-4D61-BBF7-686E784F1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33021"/>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Text Box 1">
            <a:extLst>
              <a:ext uri="{FF2B5EF4-FFF2-40B4-BE49-F238E27FC236}">
                <a16:creationId xmlns:a16="http://schemas.microsoft.com/office/drawing/2014/main" id="{4CBD988A-3215-4AAF-9C33-3A88D425223A}"/>
              </a:ext>
            </a:extLst>
          </p:cNvPr>
          <p:cNvSpPr txBox="1">
            <a:spLocks noChangeArrowheads="1"/>
          </p:cNvSpPr>
          <p:nvPr/>
        </p:nvSpPr>
        <p:spPr bwMode="auto">
          <a:xfrm>
            <a:off x="0" y="152400"/>
            <a:ext cx="914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500" b="1"/>
              <a:t>Πυρηνόφιλα (νουκλεόφιλα) και Ηλεκτρονιόφιλα</a:t>
            </a:r>
          </a:p>
        </p:txBody>
      </p:sp>
      <p:sp>
        <p:nvSpPr>
          <p:cNvPr id="110594" name="Line 2">
            <a:extLst>
              <a:ext uri="{FF2B5EF4-FFF2-40B4-BE49-F238E27FC236}">
                <a16:creationId xmlns:a16="http://schemas.microsoft.com/office/drawing/2014/main" id="{D4CFC0E3-DD53-4FA8-80C4-CCAC2EFFCAC5}"/>
              </a:ext>
            </a:extLst>
          </p:cNvPr>
          <p:cNvSpPr>
            <a:spLocks noChangeShapeType="1"/>
          </p:cNvSpPr>
          <p:nvPr/>
        </p:nvSpPr>
        <p:spPr bwMode="auto">
          <a:xfrm>
            <a:off x="-12700" y="1052513"/>
            <a:ext cx="9144000"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595" name="Text Box 3">
            <a:extLst>
              <a:ext uri="{FF2B5EF4-FFF2-40B4-BE49-F238E27FC236}">
                <a16:creationId xmlns:a16="http://schemas.microsoft.com/office/drawing/2014/main" id="{724651B7-644E-41F8-8FE7-3ADFC66C54F2}"/>
              </a:ext>
            </a:extLst>
          </p:cNvPr>
          <p:cNvSpPr txBox="1">
            <a:spLocks noChangeArrowheads="1"/>
          </p:cNvSpPr>
          <p:nvPr/>
        </p:nvSpPr>
        <p:spPr bwMode="auto">
          <a:xfrm>
            <a:off x="0" y="1196975"/>
            <a:ext cx="9144000" cy="551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marL="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Font typeface="Times New Roman" panose="02020603050405020304" pitchFamily="18" charset="0"/>
              <a:buChar char="•"/>
            </a:pPr>
            <a:r>
              <a:rPr lang="en-US" altLang="en-US" sz="2400">
                <a:latin typeface="Times New Roman" panose="02020603050405020304" pitchFamily="18" charset="0"/>
              </a:rPr>
              <a:t>  </a:t>
            </a:r>
            <a:r>
              <a:rPr lang="el-GR" altLang="en-US" sz="2400" b="1">
                <a:latin typeface="Times New Roman" panose="02020603050405020304" pitchFamily="18" charset="0"/>
              </a:rPr>
              <a:t>Καρβ</a:t>
            </a:r>
            <a:r>
              <a:rPr lang="el-GR" altLang="en-US" sz="4800" b="1">
                <a:latin typeface="Times New Roman" panose="02020603050405020304" pitchFamily="18" charset="0"/>
              </a:rPr>
              <a:t>ο</a:t>
            </a:r>
            <a:r>
              <a:rPr lang="el-GR" altLang="en-US" sz="2400" b="1">
                <a:latin typeface="Times New Roman" panose="02020603050405020304" pitchFamily="18" charset="0"/>
              </a:rPr>
              <a:t>κατιόντα</a:t>
            </a:r>
            <a:r>
              <a:rPr lang="en-US" altLang="en-US" sz="2400" b="1">
                <a:latin typeface="Times New Roman" panose="02020603050405020304" pitchFamily="18" charset="0"/>
              </a:rPr>
              <a:t>:</a:t>
            </a:r>
          </a:p>
          <a:p>
            <a:pPr>
              <a:buClrTx/>
              <a:buFontTx/>
              <a:buNone/>
            </a:pPr>
            <a:endParaRPr lang="en-US" altLang="en-US" sz="2400" b="1">
              <a:latin typeface="Times New Roman" panose="02020603050405020304" pitchFamily="18" charset="0"/>
            </a:endParaRPr>
          </a:p>
          <a:p>
            <a:pPr lvl="1" indent="0">
              <a:buClrTx/>
              <a:buFontTx/>
              <a:buNone/>
            </a:pPr>
            <a:r>
              <a:rPr lang="en-US" altLang="en-US" sz="2400" b="1">
                <a:latin typeface="Times New Roman" panose="02020603050405020304" pitchFamily="18" charset="0"/>
              </a:rPr>
              <a:t> </a:t>
            </a:r>
            <a:r>
              <a:rPr lang="el-GR" altLang="en-US" b="1"/>
              <a:t>►</a:t>
            </a:r>
            <a:r>
              <a:rPr lang="en-US" altLang="en-US"/>
              <a:t> </a:t>
            </a:r>
            <a:r>
              <a:rPr lang="en-US" altLang="en-US" sz="2400" b="1">
                <a:latin typeface="Times New Roman" panose="02020603050405020304" pitchFamily="18" charset="0"/>
              </a:rPr>
              <a:t>H</a:t>
            </a:r>
            <a:r>
              <a:rPr lang="el-GR" altLang="en-US" sz="2400" b="1">
                <a:latin typeface="Times New Roman" panose="02020603050405020304" pitchFamily="18" charset="0"/>
              </a:rPr>
              <a:t>λεκτρονιόφιλα</a:t>
            </a:r>
          </a:p>
          <a:p>
            <a:pPr lvl="1" indent="0">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Επιζητούν Ηλεκτρόνια στις αντιδράσεις για να Συμπληρώσουν</a:t>
            </a:r>
            <a:r>
              <a:rPr lang="en-US" altLang="en-US" sz="2400" b="1">
                <a:latin typeface="Times New Roman" panose="02020603050405020304" pitchFamily="18" charset="0"/>
              </a:rPr>
              <a:t>/</a:t>
            </a:r>
            <a:r>
              <a:rPr lang="el-GR" altLang="en-US" sz="2400" b="1">
                <a:latin typeface="Times New Roman" panose="02020603050405020304" pitchFamily="18" charset="0"/>
              </a:rPr>
              <a:t>Σταθεροποιήσουν Σθένος</a:t>
            </a:r>
          </a:p>
          <a:p>
            <a:pPr lvl="1" indent="0">
              <a:buFont typeface="Times New Roman" panose="02020603050405020304" pitchFamily="18" charset="0"/>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a:t>
            </a:r>
            <a:r>
              <a:rPr lang="el-GR" altLang="en-US" sz="4400" b="1">
                <a:latin typeface="Times New Roman" panose="02020603050405020304" pitchFamily="18" charset="0"/>
              </a:rPr>
              <a:t>α</a:t>
            </a:r>
            <a:r>
              <a:rPr lang="el-GR" altLang="en-US" sz="2400" b="1">
                <a:latin typeface="Times New Roman" panose="02020603050405020304" pitchFamily="18" charset="0"/>
              </a:rPr>
              <a:t>νιόντα</a:t>
            </a:r>
            <a:r>
              <a:rPr lang="en-US" altLang="en-US" sz="2400" b="1">
                <a:latin typeface="Times New Roman" panose="02020603050405020304" pitchFamily="18" charset="0"/>
              </a:rPr>
              <a:t>:</a:t>
            </a:r>
          </a:p>
          <a:p>
            <a:pPr>
              <a:buClrTx/>
              <a:buFontTx/>
              <a:buNone/>
            </a:pPr>
            <a:r>
              <a:rPr lang="en-US" altLang="en-US" sz="2400" b="1">
                <a:latin typeface="Times New Roman" panose="02020603050405020304" pitchFamily="18" charset="0"/>
              </a:rPr>
              <a:t>  </a:t>
            </a:r>
            <a:r>
              <a:rPr lang="el-GR" altLang="en-US" sz="2400" b="1">
                <a:latin typeface="Times New Roman" panose="02020603050405020304" pitchFamily="18" charset="0"/>
              </a:rPr>
              <a:t>    </a:t>
            </a:r>
            <a:r>
              <a:rPr lang="el-GR" altLang="en-US" sz="2400" b="1">
                <a:latin typeface="Times New Roman" panose="02020603050405020304" pitchFamily="18" charset="0"/>
                <a:cs typeface="Times New Roman" panose="02020603050405020304" pitchFamily="18" charset="0"/>
              </a:rPr>
              <a:t>►</a:t>
            </a:r>
            <a:r>
              <a:rPr lang="el-GR" altLang="en-US" sz="2400" b="1">
                <a:latin typeface="Times New Roman" panose="02020603050405020304" pitchFamily="18" charset="0"/>
              </a:rPr>
              <a:t>Πυρηνόφιλα (Νουκλεόφιλα)</a:t>
            </a:r>
          </a:p>
          <a:p>
            <a:pPr lvl="1" indent="0">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Επιζητούν το Πρωτόνιο ή κάποιο  άλλο Θετικό Κέντρο</a:t>
            </a:r>
          </a:p>
          <a:p>
            <a:pPr lvl="1" indent="0">
              <a:buClrTx/>
              <a:buFontTx/>
              <a:buNone/>
            </a:pPr>
            <a:endParaRPr lang="en-US" altLang="en-US" sz="2400" b="1">
              <a:latin typeface="Times New Roman" panose="02020603050405020304" pitchFamily="18" charset="0"/>
            </a:endParaRPr>
          </a:p>
          <a:p>
            <a:pPr lvl="1" indent="0">
              <a:buClrTx/>
              <a:buFontTx/>
              <a:buNone/>
            </a:pPr>
            <a:r>
              <a:rPr lang="en-US" altLang="en-US" sz="2400" b="1">
                <a:latin typeface="Times New Roman" panose="02020603050405020304" pitchFamily="18" charset="0"/>
              </a:rPr>
              <a:t>  “</a:t>
            </a:r>
            <a:r>
              <a:rPr lang="el-GR" altLang="en-US" sz="2400" b="1">
                <a:latin typeface="Times New Roman" panose="02020603050405020304" pitchFamily="18" charset="0"/>
              </a:rPr>
              <a:t>Νουκλεο</a:t>
            </a:r>
            <a:r>
              <a:rPr lang="en-US" altLang="en-US" sz="2400" b="1">
                <a:latin typeface="Times New Roman" panose="02020603050405020304" pitchFamily="18" charset="0"/>
              </a:rPr>
              <a:t>” </a:t>
            </a:r>
            <a:r>
              <a:rPr lang="el-GR" altLang="en-US" sz="2400" b="1">
                <a:latin typeface="Times New Roman" panose="02020603050405020304" pitchFamily="18" charset="0"/>
              </a:rPr>
              <a:t>από τον Πυρήνα</a:t>
            </a:r>
            <a:r>
              <a:rPr lang="en-US" altLang="en-US" sz="2400" b="1">
                <a:latin typeface="Times New Roman" panose="02020603050405020304" pitchFamily="18" charset="0"/>
              </a:rPr>
              <a:t> (</a:t>
            </a:r>
            <a:r>
              <a:rPr lang="el-GR" altLang="en-US" sz="2400" b="1">
                <a:latin typeface="Times New Roman" panose="02020603050405020304" pitchFamily="18" charset="0"/>
              </a:rPr>
              <a:t>όπου ευρίσκεται το Θετικό Φορτίο</a:t>
            </a:r>
            <a:r>
              <a:rPr lang="en-US" altLang="en-US" sz="2400" b="1">
                <a:latin typeface="Times New Roman" panose="02020603050405020304" pitchFamily="18" charset="0"/>
              </a:rPr>
              <a:t>)</a:t>
            </a:r>
          </a:p>
        </p:txBody>
      </p:sp>
    </p:spTree>
  </p:cSld>
  <p:clrMapOvr>
    <a:masterClrMapping/>
  </p:clrMapOvr>
  <p:transition spd="med" advTm="31527"/>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Text Box 1">
            <a:extLst>
              <a:ext uri="{FF2B5EF4-FFF2-40B4-BE49-F238E27FC236}">
                <a16:creationId xmlns:a16="http://schemas.microsoft.com/office/drawing/2014/main" id="{993D3244-BFEB-48D4-B43B-17138E26FAB5}"/>
              </a:ext>
            </a:extLst>
          </p:cNvPr>
          <p:cNvSpPr txBox="1">
            <a:spLocks noChangeArrowheads="1"/>
          </p:cNvSpPr>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Ένα παράδειγμα…</a:t>
            </a:r>
          </a:p>
        </p:txBody>
      </p:sp>
      <p:pic>
        <p:nvPicPr>
          <p:cNvPr id="111618" name="Picture 2">
            <a:extLst>
              <a:ext uri="{FF2B5EF4-FFF2-40B4-BE49-F238E27FC236}">
                <a16:creationId xmlns:a16="http://schemas.microsoft.com/office/drawing/2014/main" id="{F417826F-D5DA-4AB2-85DE-7257D2356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600200"/>
            <a:ext cx="7240587"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99696"/>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Text Box 1">
            <a:extLst>
              <a:ext uri="{FF2B5EF4-FFF2-40B4-BE49-F238E27FC236}">
                <a16:creationId xmlns:a16="http://schemas.microsoft.com/office/drawing/2014/main" id="{82651450-7661-4C66-8A6C-387438BD8FB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9999"/>
                </a:solidFill>
              </a:rPr>
              <a:t>Νουκλεόφιλα έναντι Βάσεων</a:t>
            </a:r>
          </a:p>
        </p:txBody>
      </p:sp>
      <p:sp>
        <p:nvSpPr>
          <p:cNvPr id="112642" name="Text Box 2">
            <a:extLst>
              <a:ext uri="{FF2B5EF4-FFF2-40B4-BE49-F238E27FC236}">
                <a16:creationId xmlns:a16="http://schemas.microsoft.com/office/drawing/2014/main" id="{E0040ECC-0933-4D7B-A7C5-20298190FDE8}"/>
              </a:ext>
            </a:extLst>
          </p:cNvPr>
          <p:cNvSpPr txBox="1">
            <a:spLocks noChangeArrowheads="1"/>
          </p:cNvSpPr>
          <p:nvPr/>
        </p:nvSpPr>
        <p:spPr bwMode="auto">
          <a:xfrm>
            <a:off x="0" y="1557338"/>
            <a:ext cx="9144000"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r>
              <a:rPr lang="el-GR" altLang="en-US" sz="2800" dirty="0">
                <a:latin typeface="Arial Narrow" panose="020B0606020202030204" pitchFamily="34" charset="0"/>
              </a:rPr>
              <a:t>Αν και η </a:t>
            </a:r>
            <a:r>
              <a:rPr lang="el-GR" altLang="en-US" sz="2800" dirty="0" err="1">
                <a:latin typeface="Arial Narrow" panose="020B0606020202030204" pitchFamily="34" charset="0"/>
              </a:rPr>
              <a:t>Νουκλεοφιλία</a:t>
            </a:r>
            <a:r>
              <a:rPr lang="el-GR" altLang="en-US" sz="2800" dirty="0">
                <a:latin typeface="Arial Narrow" panose="020B0606020202030204" pitchFamily="34" charset="0"/>
              </a:rPr>
              <a:t> και η </a:t>
            </a:r>
            <a:r>
              <a:rPr lang="el-GR" altLang="en-US" sz="2800" dirty="0" err="1">
                <a:latin typeface="Arial Narrow" panose="020B0606020202030204" pitchFamily="34" charset="0"/>
              </a:rPr>
              <a:t>Βασικότητα</a:t>
            </a:r>
            <a:r>
              <a:rPr lang="el-GR" altLang="en-US" sz="2800" dirty="0">
                <a:latin typeface="Arial Narrow" panose="020B0606020202030204" pitchFamily="34" charset="0"/>
              </a:rPr>
              <a:t> σχετίζονται μεταξύ τους, έχουν θεμελιώδεις διαφορές</a:t>
            </a:r>
            <a:r>
              <a:rPr lang="en-US" altLang="en-US" sz="2800" dirty="0">
                <a:latin typeface="Arial Narrow" panose="020B0606020202030204" pitchFamily="34" charset="0"/>
              </a:rPr>
              <a:t>:</a:t>
            </a:r>
            <a:r>
              <a:rPr lang="el-GR" altLang="en-US" sz="2800" dirty="0">
                <a:latin typeface="Arial Narrow" panose="020B0606020202030204" pitchFamily="34" charset="0"/>
              </a:rPr>
              <a:t> </a:t>
            </a:r>
          </a:p>
          <a:p>
            <a:pPr>
              <a:spcBef>
                <a:spcPts val="700"/>
              </a:spcBef>
              <a:buClrTx/>
              <a:buFontTx/>
              <a:buNone/>
            </a:pPr>
            <a:r>
              <a:rPr lang="el-GR" altLang="en-US" sz="2800" dirty="0">
                <a:latin typeface="Arial Narrow" panose="020B0606020202030204" pitchFamily="34" charset="0"/>
              </a:rPr>
              <a:t>▪</a:t>
            </a:r>
            <a:r>
              <a:rPr lang="el-GR" altLang="en-US" sz="2800" dirty="0">
                <a:solidFill>
                  <a:srgbClr val="D60093"/>
                </a:solidFill>
                <a:latin typeface="Arial Narrow" panose="020B0606020202030204" pitchFamily="34" charset="0"/>
              </a:rPr>
              <a:t>Η </a:t>
            </a:r>
            <a:r>
              <a:rPr lang="el-GR" altLang="en-US" sz="2800" dirty="0" err="1">
                <a:solidFill>
                  <a:srgbClr val="D60093"/>
                </a:solidFill>
                <a:latin typeface="Arial Narrow" panose="020B0606020202030204" pitchFamily="34" charset="0"/>
              </a:rPr>
              <a:t>Βασικότητα</a:t>
            </a:r>
            <a:r>
              <a:rPr lang="el-GR" altLang="en-US" sz="2800" dirty="0">
                <a:latin typeface="Arial Narrow" panose="020B0606020202030204" pitchFamily="34" charset="0"/>
              </a:rPr>
              <a:t> αποτελεί το μέτρο του κατά πόσο εύκολα ένα άτομο δίδει το ηλεκτρονικό του ζεύγος σε ένα </a:t>
            </a:r>
            <a:r>
              <a:rPr lang="el-GR" altLang="en-US" sz="2800" dirty="0" err="1">
                <a:latin typeface="Arial Narrow" panose="020B0606020202030204" pitchFamily="34" charset="0"/>
              </a:rPr>
              <a:t>πρωτόνιο.Χαρακτηρίζεται</a:t>
            </a:r>
            <a:r>
              <a:rPr lang="el-GR" altLang="en-US" sz="2800" dirty="0">
                <a:latin typeface="Arial Narrow" panose="020B0606020202030204" pitchFamily="34" charset="0"/>
              </a:rPr>
              <a:t> από μια σταθερά ισορροπίας</a:t>
            </a:r>
            <a:r>
              <a:rPr lang="en-US" altLang="en-US" sz="2800" dirty="0">
                <a:latin typeface="Arial Narrow" panose="020B0606020202030204" pitchFamily="34" charset="0"/>
              </a:rPr>
              <a:t>,</a:t>
            </a:r>
            <a:r>
              <a:rPr lang="el-GR" altLang="en-US" sz="2800" dirty="0">
                <a:latin typeface="Arial Narrow" panose="020B0606020202030204" pitchFamily="34" charset="0"/>
              </a:rPr>
              <a:t> την </a:t>
            </a:r>
            <a:r>
              <a:rPr lang="en-US" altLang="en-US" sz="2800" dirty="0" err="1">
                <a:latin typeface="Arial Narrow" panose="020B0606020202030204" pitchFamily="34" charset="0"/>
              </a:rPr>
              <a:t>Kb</a:t>
            </a:r>
            <a:r>
              <a:rPr lang="el-GR" altLang="en-US" sz="2800" dirty="0">
                <a:latin typeface="Arial Narrow" panose="020B0606020202030204" pitchFamily="34" charset="0"/>
              </a:rPr>
              <a:t> μιας </a:t>
            </a:r>
            <a:r>
              <a:rPr lang="el-GR" altLang="en-US" sz="2800" dirty="0" err="1">
                <a:latin typeface="Arial Narrow" panose="020B0606020202030204" pitchFamily="34" charset="0"/>
              </a:rPr>
              <a:t>οξεο</a:t>
            </a:r>
            <a:r>
              <a:rPr lang="el-GR" altLang="en-US" sz="2800" dirty="0">
                <a:latin typeface="Arial Narrow" panose="020B0606020202030204" pitchFamily="34" charset="0"/>
              </a:rPr>
              <a:t>-βασικής ισορροπίας, καθιστώντας την οντότητα </a:t>
            </a:r>
            <a:r>
              <a:rPr lang="el-GR" altLang="en-US" sz="2800" dirty="0">
                <a:solidFill>
                  <a:srgbClr val="009999"/>
                </a:solidFill>
                <a:latin typeface="Arial Narrow" panose="020B0606020202030204" pitchFamily="34" charset="0"/>
              </a:rPr>
              <a:t>θερμοδυναμική</a:t>
            </a:r>
            <a:r>
              <a:rPr lang="el-GR" altLang="en-US" sz="2800" dirty="0">
                <a:latin typeface="Arial Narrow" panose="020B0606020202030204" pitchFamily="34" charset="0"/>
              </a:rPr>
              <a:t>.</a:t>
            </a:r>
          </a:p>
          <a:p>
            <a:pPr>
              <a:spcBef>
                <a:spcPts val="700"/>
              </a:spcBef>
              <a:buClrTx/>
              <a:buFontTx/>
              <a:buNone/>
            </a:pPr>
            <a:r>
              <a:rPr lang="el-GR" altLang="en-US" sz="2800" dirty="0">
                <a:latin typeface="Arial Narrow" panose="020B0606020202030204" pitchFamily="34" charset="0"/>
              </a:rPr>
              <a:t>▪ </a:t>
            </a:r>
            <a:r>
              <a:rPr lang="el-GR" altLang="en-US" sz="2800" dirty="0">
                <a:solidFill>
                  <a:srgbClr val="D60093"/>
                </a:solidFill>
                <a:latin typeface="Arial Narrow" panose="020B0606020202030204" pitchFamily="34" charset="0"/>
              </a:rPr>
              <a:t>Η </a:t>
            </a:r>
            <a:r>
              <a:rPr lang="el-GR" altLang="en-US" sz="2800" dirty="0" err="1">
                <a:solidFill>
                  <a:srgbClr val="D60093"/>
                </a:solidFill>
                <a:latin typeface="Arial Narrow" panose="020B0606020202030204" pitchFamily="34" charset="0"/>
              </a:rPr>
              <a:t>νουκλεοφιλία</a:t>
            </a:r>
            <a:r>
              <a:rPr lang="el-GR" altLang="en-US" sz="2800" dirty="0">
                <a:latin typeface="Arial Narrow" panose="020B0606020202030204" pitchFamily="34" charset="0"/>
              </a:rPr>
              <a:t> αποτελεί το μέτρο του κατά πόσο εύκολα ένα άτομο δίδει το ηλεκτρονικό του ζεύγος σε άλλα άτομα. Χαρακτηρίζεται από μια σταθερά ταχύτητας </a:t>
            </a:r>
            <a:r>
              <a:rPr lang="en-US" altLang="en-US" sz="2800" dirty="0">
                <a:latin typeface="Arial Narrow" panose="020B0606020202030204" pitchFamily="34" charset="0"/>
              </a:rPr>
              <a:t>k</a:t>
            </a:r>
            <a:r>
              <a:rPr lang="el-GR" altLang="en-US" sz="2800" dirty="0">
                <a:latin typeface="Arial Narrow" panose="020B0606020202030204" pitchFamily="34" charset="0"/>
              </a:rPr>
              <a:t> </a:t>
            </a:r>
            <a:r>
              <a:rPr lang="en-US" altLang="en-US" sz="2800" dirty="0">
                <a:latin typeface="Arial Narrow" panose="020B0606020202030204" pitchFamily="34" charset="0"/>
              </a:rPr>
              <a:t>,</a:t>
            </a:r>
            <a:r>
              <a:rPr lang="el-GR" altLang="en-US" sz="2800" dirty="0">
                <a:latin typeface="Arial Narrow" panose="020B0606020202030204" pitchFamily="34" charset="0"/>
              </a:rPr>
              <a:t> καθιστώντας την οντότητα </a:t>
            </a:r>
            <a:r>
              <a:rPr lang="el-GR" altLang="en-US" sz="2800" dirty="0">
                <a:solidFill>
                  <a:srgbClr val="009999"/>
                </a:solidFill>
                <a:latin typeface="Arial Narrow" panose="020B0606020202030204" pitchFamily="34" charset="0"/>
              </a:rPr>
              <a:t>κινητική</a:t>
            </a:r>
            <a:r>
              <a:rPr lang="el-GR" altLang="en-US" sz="2800" dirty="0">
                <a:latin typeface="Arial Narrow" panose="020B0606020202030204" pitchFamily="34" charset="0"/>
              </a:rPr>
              <a:t>.</a:t>
            </a:r>
          </a:p>
          <a:p>
            <a:pPr>
              <a:spcBef>
                <a:spcPts val="700"/>
              </a:spcBef>
              <a:buClrTx/>
              <a:buFontTx/>
              <a:buNone/>
            </a:pPr>
            <a:endParaRPr lang="el-GR" altLang="en-US" sz="2800" dirty="0">
              <a:latin typeface="Arial Narrow" panose="020B0606020202030204" pitchFamily="34" charset="0"/>
            </a:endParaRPr>
          </a:p>
        </p:txBody>
      </p:sp>
    </p:spTree>
  </p:cSld>
  <p:clrMapOvr>
    <a:masterClrMapping/>
  </p:clrMapOvr>
  <p:transition spd="med" advTm="104262"/>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Text Box 1">
            <a:extLst>
              <a:ext uri="{FF2B5EF4-FFF2-40B4-BE49-F238E27FC236}">
                <a16:creationId xmlns:a16="http://schemas.microsoft.com/office/drawing/2014/main" id="{C8A842DB-3FFD-40AE-9985-B930E9D15C44}"/>
              </a:ext>
            </a:extLst>
          </p:cNvPr>
          <p:cNvSpPr txBox="1">
            <a:spLocks noChangeArrowheads="1"/>
          </p:cNvSpPr>
          <p:nvPr/>
        </p:nvSpPr>
        <p:spPr bwMode="auto">
          <a:xfrm>
            <a:off x="152400" y="533400"/>
            <a:ext cx="87630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750"/>
              </a:spcBef>
              <a:buClrTx/>
              <a:buFontTx/>
              <a:buNone/>
            </a:pPr>
            <a:r>
              <a:rPr lang="el-GR" altLang="en-US" sz="2800" b="1"/>
              <a:t>Μερικά αρνητικά φορτισμένα και ουδέτερα </a:t>
            </a:r>
            <a:r>
              <a:rPr lang="el-GR" altLang="en-US" sz="2800" b="1">
                <a:solidFill>
                  <a:srgbClr val="CC6600"/>
                </a:solidFill>
              </a:rPr>
              <a:t>νουκλεόφιλα</a:t>
            </a:r>
          </a:p>
        </p:txBody>
      </p:sp>
      <p:pic>
        <p:nvPicPr>
          <p:cNvPr id="114690" name="Picture 2">
            <a:extLst>
              <a:ext uri="{FF2B5EF4-FFF2-40B4-BE49-F238E27FC236}">
                <a16:creationId xmlns:a16="http://schemas.microsoft.com/office/drawing/2014/main" id="{FD7B925F-F55B-4E56-B71A-C492D5F6E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05"/>
          <a:stretch>
            <a:fillRect/>
          </a:stretch>
        </p:blipFill>
        <p:spPr bwMode="auto">
          <a:xfrm>
            <a:off x="381000" y="2133600"/>
            <a:ext cx="8763000" cy="2735263"/>
          </a:xfrm>
          <a:prstGeom prst="rect">
            <a:avLst/>
          </a:prstGeom>
          <a:noFill/>
          <a:ln>
            <a:noFill/>
          </a:ln>
          <a:effectLst/>
          <a:extLst>
            <a:ext uri="{909E8E84-426E-40DD-AFC4-6F175D3DCCD1}">
              <a14:hiddenFill xmlns:a14="http://schemas.microsoft.com/office/drawing/2010/main">
                <a:blipFill dpi="0" rotWithShape="0">
                  <a:blip/>
                  <a:srcRect t="6105"/>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48130"/>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51746B8D-E126-4488-90D9-937DEF1F0E87}"/>
              </a:ext>
            </a:extLst>
          </p:cNvPr>
          <p:cNvSpPr txBox="1">
            <a:spLocks noChangeArrowheads="1"/>
          </p:cNvSpPr>
          <p:nvPr/>
        </p:nvSpPr>
        <p:spPr bwMode="auto">
          <a:xfrm>
            <a:off x="22860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0066"/>
                </a:solidFill>
              </a:rPr>
              <a:t>Ρυθμιστικά Διαλύματα</a:t>
            </a:r>
          </a:p>
        </p:txBody>
      </p:sp>
      <p:sp>
        <p:nvSpPr>
          <p:cNvPr id="115714" name="Text Box 2">
            <a:extLst>
              <a:ext uri="{FF2B5EF4-FFF2-40B4-BE49-F238E27FC236}">
                <a16:creationId xmlns:a16="http://schemas.microsoft.com/office/drawing/2014/main" id="{2AB51BE9-E5CF-4F69-936D-BBA8EAAE2B71}"/>
              </a:ext>
            </a:extLst>
          </p:cNvPr>
          <p:cNvSpPr txBox="1">
            <a:spLocks noChangeArrowheads="1"/>
          </p:cNvSpPr>
          <p:nvPr/>
        </p:nvSpPr>
        <p:spPr bwMode="auto">
          <a:xfrm>
            <a:off x="304800" y="1676400"/>
            <a:ext cx="88392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marL="733425" indent="-27622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800"/>
              </a:spcBef>
              <a:buClr>
                <a:srgbClr val="009999"/>
              </a:buClr>
              <a:buFont typeface="Arial" panose="020B0604020202020204" pitchFamily="34" charset="0"/>
              <a:buChar char="•"/>
            </a:pPr>
            <a:r>
              <a:rPr lang="el-GR" altLang="en-US" sz="3200">
                <a:solidFill>
                  <a:srgbClr val="009999"/>
                </a:solidFill>
              </a:rPr>
              <a:t>Ορισμός</a:t>
            </a:r>
            <a:r>
              <a:rPr lang="en-US" altLang="en-US" sz="3200"/>
              <a:t>:</a:t>
            </a:r>
            <a:br>
              <a:rPr lang="en-US" altLang="en-US" sz="3200"/>
            </a:br>
            <a:endParaRPr lang="en-US" altLang="en-US" sz="3200"/>
          </a:p>
          <a:p>
            <a:pPr>
              <a:lnSpc>
                <a:spcPct val="90000"/>
              </a:lnSpc>
              <a:spcBef>
                <a:spcPts val="800"/>
              </a:spcBef>
              <a:buClr>
                <a:srgbClr val="9999FF"/>
              </a:buClr>
              <a:buFont typeface="Arial" panose="020B0604020202020204" pitchFamily="34" charset="0"/>
              <a:buChar char="•"/>
            </a:pPr>
            <a:r>
              <a:rPr lang="el-GR" altLang="en-US" sz="3200">
                <a:solidFill>
                  <a:srgbClr val="9999FF"/>
                </a:solidFill>
              </a:rPr>
              <a:t>ένα διάλυμα που περιέχει ένα ασθενές οξύ/βάση και το αντίστοιχο αλάτι, το οποίο ανθίσταται στην μεταβολή του </a:t>
            </a:r>
            <a:r>
              <a:rPr lang="en-US" altLang="en-US" sz="3200">
                <a:solidFill>
                  <a:srgbClr val="9999FF"/>
                </a:solidFill>
              </a:rPr>
              <a:t> pH </a:t>
            </a:r>
            <a:r>
              <a:rPr lang="el-GR" altLang="en-US" sz="3200">
                <a:solidFill>
                  <a:srgbClr val="9999FF"/>
                </a:solidFill>
              </a:rPr>
              <a:t>που οφείλεται στην</a:t>
            </a:r>
            <a:r>
              <a:rPr lang="en-US" altLang="en-US" sz="3200">
                <a:solidFill>
                  <a:srgbClr val="9999FF"/>
                </a:solidFill>
              </a:rPr>
              <a:t>:</a:t>
            </a:r>
          </a:p>
          <a:p>
            <a:pPr lvl="1">
              <a:lnSpc>
                <a:spcPct val="90000"/>
              </a:lnSpc>
              <a:spcBef>
                <a:spcPts val="700"/>
              </a:spcBef>
              <a:buClr>
                <a:srgbClr val="6666FF"/>
              </a:buClr>
              <a:buFont typeface="Arial" panose="020B0604020202020204" pitchFamily="34" charset="0"/>
              <a:buChar char="•"/>
            </a:pPr>
            <a:r>
              <a:rPr lang="el-GR" altLang="en-US" sz="2700">
                <a:solidFill>
                  <a:srgbClr val="6666FF"/>
                </a:solidFill>
              </a:rPr>
              <a:t>αραίωση</a:t>
            </a:r>
          </a:p>
          <a:p>
            <a:pPr lvl="1">
              <a:lnSpc>
                <a:spcPct val="90000"/>
              </a:lnSpc>
              <a:spcBef>
                <a:spcPts val="700"/>
              </a:spcBef>
              <a:buClr>
                <a:srgbClr val="6666FF"/>
              </a:buClr>
              <a:buFont typeface="Arial" panose="020B0604020202020204" pitchFamily="34" charset="0"/>
              <a:buChar char="•"/>
            </a:pPr>
            <a:r>
              <a:rPr lang="el-GR" altLang="en-US" sz="2700">
                <a:solidFill>
                  <a:srgbClr val="6666FF"/>
                </a:solidFill>
              </a:rPr>
              <a:t>και στην προσθήκη </a:t>
            </a:r>
            <a:r>
              <a:rPr lang="el-GR" altLang="en-US" sz="2700" b="1">
                <a:solidFill>
                  <a:srgbClr val="6666FF"/>
                </a:solidFill>
              </a:rPr>
              <a:t>ΜΙΚΡΩΝ </a:t>
            </a:r>
            <a:r>
              <a:rPr lang="el-GR" altLang="en-US" sz="2700">
                <a:solidFill>
                  <a:srgbClr val="6666FF"/>
                </a:solidFill>
              </a:rPr>
              <a:t>ποσοτήτων ισχυρού οξέος ή βάσης</a:t>
            </a:r>
          </a:p>
        </p:txBody>
      </p:sp>
    </p:spTree>
    <p:custDataLst>
      <p:tags r:id="rId1"/>
    </p:custDataLst>
  </p:cSld>
  <p:clrMapOvr>
    <a:masterClrMapping/>
  </p:clrMapOvr>
  <p:transition advTm="221808">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15714">
                                            <p:txEl>
                                              <p:pRg st="0" end="0"/>
                                            </p:txEl>
                                          </p:spTgt>
                                        </p:tgtEl>
                                        <p:attrNameLst>
                                          <p:attrName>style.visibility</p:attrName>
                                        </p:attrNameLst>
                                      </p:cBhvr>
                                      <p:to>
                                        <p:strVal val="visible"/>
                                      </p:to>
                                    </p:set>
                                    <p:anim calcmode="lin" valueType="num">
                                      <p:cBhvr additive="repl">
                                        <p:cTn id="7" dur="500" fill="hold"/>
                                        <p:tgtEl>
                                          <p:spTgt spid="115714">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115714">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115714">
                                            <p:txEl>
                                              <p:pRg st="1" end="1"/>
                                            </p:txEl>
                                          </p:spTgt>
                                        </p:tgtEl>
                                        <p:attrNameLst>
                                          <p:attrName>style.visibility</p:attrName>
                                        </p:attrNameLst>
                                      </p:cBhvr>
                                      <p:to>
                                        <p:strVal val="visible"/>
                                      </p:to>
                                    </p:set>
                                    <p:anim calcmode="lin" valueType="num">
                                      <p:cBhvr additive="repl">
                                        <p:cTn id="13" dur="500" fill="hold"/>
                                        <p:tgtEl>
                                          <p:spTgt spid="115714">
                                            <p:txEl>
                                              <p:pRg st="1" end="1"/>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115714">
                                            <p:txEl>
                                              <p:pRg st="1" end="1"/>
                                            </p:txEl>
                                          </p:spTgt>
                                        </p:tgtEl>
                                        <p:attrNameLst>
                                          <p:attrName>ppt_y</p:attrName>
                                        </p:attrNameLst>
                                      </p:cBhvr>
                                      <p:tavLst>
                                        <p:tav tm="100000">
                                          <p:val>
                                            <p:strVal val="#ppt_y"/>
                                          </p:val>
                                        </p:tav>
                                        <p:tav>
                                          <p:val>
                                            <p:strVal val="#ppt_y"/>
                                          </p:val>
                                        </p:tav>
                                      </p:tavLst>
                                    </p:anim>
                                  </p:childTnLst>
                                </p:cTn>
                              </p:par>
                              <p:par>
                                <p:cTn id="15" presetID="2" presetClass="entr" presetSubtype="2" fill="hold" nodeType="withEffect">
                                  <p:stCondLst>
                                    <p:cond delay="0"/>
                                  </p:stCondLst>
                                  <p:childTnLst>
                                    <p:set>
                                      <p:cBhvr additive="repl">
                                        <p:cTn id="16" dur="1" fill="hold">
                                          <p:stCondLst>
                                            <p:cond delay="0"/>
                                          </p:stCondLst>
                                        </p:cTn>
                                        <p:tgtEl>
                                          <p:spTgt spid="115714">
                                            <p:txEl>
                                              <p:pRg st="2" end="2"/>
                                            </p:txEl>
                                          </p:spTgt>
                                        </p:tgtEl>
                                        <p:attrNameLst>
                                          <p:attrName>style.visibility</p:attrName>
                                        </p:attrNameLst>
                                      </p:cBhvr>
                                      <p:to>
                                        <p:strVal val="visible"/>
                                      </p:to>
                                    </p:set>
                                    <p:anim calcmode="lin" valueType="num">
                                      <p:cBhvr additive="repl">
                                        <p:cTn id="17" dur="500" fill="hold"/>
                                        <p:tgtEl>
                                          <p:spTgt spid="115714">
                                            <p:txEl>
                                              <p:pRg st="2" end="2"/>
                                            </p:txEl>
                                          </p:spTgt>
                                        </p:tgtEl>
                                        <p:attrNameLst>
                                          <p:attrName>ppt_x</p:attrName>
                                        </p:attrNameLst>
                                      </p:cBhvr>
                                      <p:tavLst>
                                        <p:tav tm="100000">
                                          <p:val>
                                            <p:strVal val="1+#ppt_w/2"/>
                                          </p:val>
                                        </p:tav>
                                        <p:tav>
                                          <p:val>
                                            <p:strVal val="#ppt_x"/>
                                          </p:val>
                                        </p:tav>
                                      </p:tavLst>
                                    </p:anim>
                                    <p:anim calcmode="lin" valueType="num">
                                      <p:cBhvr additive="repl">
                                        <p:cTn id="18" dur="500" fill="hold"/>
                                        <p:tgtEl>
                                          <p:spTgt spid="115714">
                                            <p:txEl>
                                              <p:pRg st="2" end="2"/>
                                            </p:txEl>
                                          </p:spTgt>
                                        </p:tgtEl>
                                        <p:attrNameLst>
                                          <p:attrName>ppt_y</p:attrName>
                                        </p:attrNameLst>
                                      </p:cBhvr>
                                      <p:tavLst>
                                        <p:tav tm="100000">
                                          <p:val>
                                            <p:strVal val="#ppt_y"/>
                                          </p:val>
                                        </p:tav>
                                        <p:tav>
                                          <p:val>
                                            <p:strVal val="#ppt_y"/>
                                          </p:val>
                                        </p:tav>
                                      </p:tavLst>
                                    </p:anim>
                                  </p:childTnLst>
                                </p:cTn>
                              </p:par>
                              <p:par>
                                <p:cTn id="19" presetID="2" presetClass="entr" presetSubtype="2" fill="hold" nodeType="withEffect">
                                  <p:stCondLst>
                                    <p:cond delay="0"/>
                                  </p:stCondLst>
                                  <p:childTnLst>
                                    <p:set>
                                      <p:cBhvr additive="repl">
                                        <p:cTn id="20" dur="1" fill="hold">
                                          <p:stCondLst>
                                            <p:cond delay="0"/>
                                          </p:stCondLst>
                                        </p:cTn>
                                        <p:tgtEl>
                                          <p:spTgt spid="115714">
                                            <p:txEl>
                                              <p:pRg st="3" end="3"/>
                                            </p:txEl>
                                          </p:spTgt>
                                        </p:tgtEl>
                                        <p:attrNameLst>
                                          <p:attrName>style.visibility</p:attrName>
                                        </p:attrNameLst>
                                      </p:cBhvr>
                                      <p:to>
                                        <p:strVal val="visible"/>
                                      </p:to>
                                    </p:set>
                                    <p:anim calcmode="lin" valueType="num">
                                      <p:cBhvr additive="repl">
                                        <p:cTn id="21" dur="500" fill="hold"/>
                                        <p:tgtEl>
                                          <p:spTgt spid="115714">
                                            <p:txEl>
                                              <p:pRg st="3" end="3"/>
                                            </p:txEl>
                                          </p:spTgt>
                                        </p:tgtEl>
                                        <p:attrNameLst>
                                          <p:attrName>ppt_x</p:attrName>
                                        </p:attrNameLst>
                                      </p:cBhvr>
                                      <p:tavLst>
                                        <p:tav tm="100000">
                                          <p:val>
                                            <p:strVal val="1+#ppt_w/2"/>
                                          </p:val>
                                        </p:tav>
                                        <p:tav>
                                          <p:val>
                                            <p:strVal val="#ppt_x"/>
                                          </p:val>
                                        </p:tav>
                                      </p:tavLst>
                                    </p:anim>
                                    <p:anim calcmode="lin" valueType="num">
                                      <p:cBhvr additive="repl">
                                        <p:cTn id="22" dur="500" fill="hold"/>
                                        <p:tgtEl>
                                          <p:spTgt spid="115714">
                                            <p:txEl>
                                              <p:pRg st="3" end="3"/>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Text Box 1">
            <a:extLst>
              <a:ext uri="{FF2B5EF4-FFF2-40B4-BE49-F238E27FC236}">
                <a16:creationId xmlns:a16="http://schemas.microsoft.com/office/drawing/2014/main" id="{CDA37A2C-8279-4AD1-A278-9A753AC6D12D}"/>
              </a:ext>
            </a:extLst>
          </p:cNvPr>
          <p:cNvSpPr txBox="1">
            <a:spLocks noChangeArrowheads="1"/>
          </p:cNvSpPr>
          <p:nvPr/>
        </p:nvSpPr>
        <p:spPr bwMode="auto">
          <a:xfrm>
            <a:off x="228600" y="5334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9999"/>
                </a:solidFill>
              </a:rPr>
              <a:t>Η εξίσωση </a:t>
            </a:r>
            <a:r>
              <a:rPr lang="en-US" altLang="en-US" sz="3800">
                <a:solidFill>
                  <a:srgbClr val="009999"/>
                </a:solidFill>
              </a:rPr>
              <a:t>Henderson Hasselbalch</a:t>
            </a:r>
          </a:p>
        </p:txBody>
      </p:sp>
      <p:sp>
        <p:nvSpPr>
          <p:cNvPr id="116738" name="Rectangle 2">
            <a:extLst>
              <a:ext uri="{FF2B5EF4-FFF2-40B4-BE49-F238E27FC236}">
                <a16:creationId xmlns:a16="http://schemas.microsoft.com/office/drawing/2014/main" id="{13596361-D590-4864-A402-4F93AF6EB0B0}"/>
              </a:ext>
            </a:extLst>
          </p:cNvPr>
          <p:cNvSpPr>
            <a:spLocks noChangeArrowheads="1"/>
          </p:cNvSpPr>
          <p:nvPr/>
        </p:nvSpPr>
        <p:spPr bwMode="auto">
          <a:xfrm>
            <a:off x="457200" y="1905000"/>
            <a:ext cx="6692900" cy="673100"/>
          </a:xfrm>
          <a:prstGeom prst="rect">
            <a:avLst/>
          </a:prstGeom>
          <a:solidFill>
            <a:srgbClr val="BBE0E3"/>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39" name="Text Box 3">
            <a:extLst>
              <a:ext uri="{FF2B5EF4-FFF2-40B4-BE49-F238E27FC236}">
                <a16:creationId xmlns:a16="http://schemas.microsoft.com/office/drawing/2014/main" id="{FC4A9D9E-CBE3-4CB6-B606-645F160E50E1}"/>
              </a:ext>
            </a:extLst>
          </p:cNvPr>
          <p:cNvSpPr txBox="1">
            <a:spLocks noChangeArrowheads="1"/>
          </p:cNvSpPr>
          <p:nvPr/>
        </p:nvSpPr>
        <p:spPr bwMode="auto">
          <a:xfrm>
            <a:off x="381000" y="1981200"/>
            <a:ext cx="77724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700"/>
              </a:spcBef>
              <a:buClr>
                <a:srgbClr val="D60093"/>
              </a:buClr>
              <a:buFont typeface="Arial" panose="020B0604020202020204" pitchFamily="34" charset="0"/>
              <a:buChar char="•"/>
            </a:pPr>
            <a:r>
              <a:rPr lang="en-US" altLang="en-US" sz="2800">
                <a:solidFill>
                  <a:srgbClr val="D60093"/>
                </a:solidFill>
              </a:rPr>
              <a:t>pH = pK</a:t>
            </a:r>
            <a:r>
              <a:rPr lang="en-US" altLang="en-US" sz="2800" baseline="-25000">
                <a:solidFill>
                  <a:srgbClr val="D60093"/>
                </a:solidFill>
              </a:rPr>
              <a:t>a</a:t>
            </a:r>
            <a:r>
              <a:rPr lang="en-US" altLang="en-US" sz="2800">
                <a:solidFill>
                  <a:srgbClr val="D60093"/>
                </a:solidFill>
              </a:rPr>
              <a:t> + log [</a:t>
            </a:r>
            <a:r>
              <a:rPr lang="el-GR" altLang="en-US" sz="2800">
                <a:solidFill>
                  <a:srgbClr val="D60093"/>
                </a:solidFill>
              </a:rPr>
              <a:t>συζ.βάση</a:t>
            </a:r>
            <a:r>
              <a:rPr lang="en-US" altLang="en-US" sz="2800">
                <a:solidFill>
                  <a:srgbClr val="D60093"/>
                </a:solidFill>
              </a:rPr>
              <a:t>/</a:t>
            </a:r>
            <a:r>
              <a:rPr lang="el-GR" altLang="en-US" sz="2800">
                <a:solidFill>
                  <a:srgbClr val="D60093"/>
                </a:solidFill>
              </a:rPr>
              <a:t>συζ.οξύ</a:t>
            </a:r>
            <a:r>
              <a:rPr lang="en-US" altLang="en-US" sz="2800">
                <a:solidFill>
                  <a:srgbClr val="D60093"/>
                </a:solidFill>
              </a:rPr>
              <a:t>]</a:t>
            </a:r>
            <a:br>
              <a:rPr lang="en-US" altLang="en-US" sz="2800">
                <a:solidFill>
                  <a:srgbClr val="800080"/>
                </a:solidFill>
              </a:rPr>
            </a:br>
            <a:br>
              <a:rPr lang="en-US" altLang="en-US" sz="2800">
                <a:solidFill>
                  <a:srgbClr val="800080"/>
                </a:solidFill>
              </a:rPr>
            </a:br>
            <a:r>
              <a:rPr lang="el-GR" altLang="en-US" sz="2800">
                <a:solidFill>
                  <a:srgbClr val="009999"/>
                </a:solidFill>
              </a:rPr>
              <a:t>ή </a:t>
            </a:r>
            <a:br>
              <a:rPr lang="en-US" altLang="en-US" sz="2800">
                <a:solidFill>
                  <a:srgbClr val="009999"/>
                </a:solidFill>
              </a:rPr>
            </a:br>
            <a:r>
              <a:rPr lang="en-US" altLang="en-US" sz="2800">
                <a:solidFill>
                  <a:srgbClr val="009999"/>
                </a:solidFill>
              </a:rPr>
              <a:t>pH = pK</a:t>
            </a:r>
            <a:r>
              <a:rPr lang="en-US" altLang="en-US" sz="2800" baseline="-25000">
                <a:solidFill>
                  <a:srgbClr val="009999"/>
                </a:solidFill>
              </a:rPr>
              <a:t>a</a:t>
            </a:r>
            <a:r>
              <a:rPr lang="en-US" altLang="en-US" sz="2800">
                <a:solidFill>
                  <a:srgbClr val="009999"/>
                </a:solidFill>
              </a:rPr>
              <a:t> + log [</a:t>
            </a:r>
            <a:r>
              <a:rPr lang="el-GR" altLang="en-US" sz="2800">
                <a:solidFill>
                  <a:srgbClr val="009999"/>
                </a:solidFill>
              </a:rPr>
              <a:t>αλάτι/οξύ</a:t>
            </a:r>
            <a:r>
              <a:rPr lang="en-US" altLang="en-US" sz="2800">
                <a:solidFill>
                  <a:srgbClr val="009999"/>
                </a:solidFill>
              </a:rPr>
              <a:t>]</a:t>
            </a:r>
            <a:br>
              <a:rPr lang="en-US" altLang="en-US" sz="2800">
                <a:solidFill>
                  <a:srgbClr val="009999"/>
                </a:solidFill>
              </a:rPr>
            </a:br>
            <a:r>
              <a:rPr lang="el-GR" altLang="en-US" sz="2800">
                <a:solidFill>
                  <a:srgbClr val="009999"/>
                </a:solidFill>
              </a:rPr>
              <a:t>για ένα ασθενές οξύ και το αλάτι του</a:t>
            </a:r>
            <a:br>
              <a:rPr lang="en-US" altLang="en-US" sz="2800">
                <a:solidFill>
                  <a:srgbClr val="009999"/>
                </a:solidFill>
              </a:rPr>
            </a:br>
            <a:endParaRPr lang="en-US" altLang="en-US" sz="2800">
              <a:solidFill>
                <a:srgbClr val="009999"/>
              </a:solidFill>
            </a:endParaRPr>
          </a:p>
          <a:p>
            <a:pPr>
              <a:lnSpc>
                <a:spcPct val="90000"/>
              </a:lnSpc>
              <a:spcBef>
                <a:spcPts val="700"/>
              </a:spcBef>
              <a:buClr>
                <a:srgbClr val="009999"/>
              </a:buClr>
              <a:buFont typeface="Arial" panose="020B0604020202020204" pitchFamily="34" charset="0"/>
              <a:buChar char="•"/>
            </a:pPr>
            <a:r>
              <a:rPr lang="el-GR" altLang="en-US" sz="2800">
                <a:solidFill>
                  <a:srgbClr val="009999"/>
                </a:solidFill>
              </a:rPr>
              <a:t>Υπενθύμιση</a:t>
            </a:r>
            <a:r>
              <a:rPr lang="en-US" altLang="en-US" sz="2800">
                <a:solidFill>
                  <a:srgbClr val="009999"/>
                </a:solidFill>
              </a:rPr>
              <a:t>:  </a:t>
            </a:r>
            <a:br>
              <a:rPr lang="en-US" altLang="en-US" sz="2800">
                <a:solidFill>
                  <a:srgbClr val="009999"/>
                </a:solidFill>
              </a:rPr>
            </a:br>
            <a:r>
              <a:rPr lang="en-US" altLang="en-US" sz="2800">
                <a:solidFill>
                  <a:srgbClr val="009999"/>
                </a:solidFill>
              </a:rPr>
              <a:t>pK</a:t>
            </a:r>
            <a:r>
              <a:rPr lang="en-US" altLang="en-US" sz="2800" baseline="-25000">
                <a:solidFill>
                  <a:srgbClr val="009999"/>
                </a:solidFill>
              </a:rPr>
              <a:t>a</a:t>
            </a:r>
            <a:r>
              <a:rPr lang="en-US" altLang="en-US" sz="2800">
                <a:solidFill>
                  <a:srgbClr val="009999"/>
                </a:solidFill>
              </a:rPr>
              <a:t> = -log K</a:t>
            </a:r>
            <a:r>
              <a:rPr lang="en-US" altLang="en-US" sz="2800" baseline="-25000">
                <a:solidFill>
                  <a:srgbClr val="009999"/>
                </a:solidFill>
              </a:rPr>
              <a:t>a</a:t>
            </a:r>
          </a:p>
        </p:txBody>
      </p:sp>
    </p:spTree>
    <p:custDataLst>
      <p:tags r:id="rId1"/>
    </p:custDataLst>
  </p:cSld>
  <p:clrMapOvr>
    <a:masterClrMapping/>
  </p:clrMapOvr>
  <p:transition advTm="30945">
    <p:blinds/>
  </p:transition>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16737"/>
                                        </p:tgtEl>
                                        <p:attrNameLst>
                                          <p:attrName>style.visibility</p:attrName>
                                        </p:attrNameLst>
                                      </p:cBhvr>
                                      <p:to>
                                        <p:strVal val="visible"/>
                                      </p:to>
                                    </p:set>
                                    <p:anim calcmode="lin" valueType="num">
                                      <p:cBhvr additive="repl">
                                        <p:cTn id="7" dur="500" fill="hold"/>
                                        <p:tgtEl>
                                          <p:spTgt spid="116737"/>
                                        </p:tgtEl>
                                        <p:attrNameLst>
                                          <p:attrName>ppt_x</p:attrName>
                                        </p:attrNameLst>
                                      </p:cBhvr>
                                      <p:tavLst>
                                        <p:tav tm="100000">
                                          <p:val>
                                            <p:strVal val="0-#ppt_w/2"/>
                                          </p:val>
                                        </p:tav>
                                        <p:tav>
                                          <p:val>
                                            <p:strVal val="#ppt_x"/>
                                          </p:val>
                                        </p:tav>
                                      </p:tavLst>
                                    </p:anim>
                                    <p:anim calcmode="lin" valueType="num">
                                      <p:cBhvr additive="repl">
                                        <p:cTn id="8" dur="500" fill="hold"/>
                                        <p:tgtEl>
                                          <p:spTgt spid="116737"/>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116739">
                                            <p:txEl>
                                              <p:pRg st="0" end="0"/>
                                            </p:txEl>
                                          </p:spTgt>
                                        </p:tgtEl>
                                        <p:attrNameLst>
                                          <p:attrName>style.visibility</p:attrName>
                                        </p:attrNameLst>
                                      </p:cBhvr>
                                      <p:to>
                                        <p:strVal val="visible"/>
                                      </p:to>
                                    </p:set>
                                    <p:anim calcmode="lin" valueType="num">
                                      <p:cBhvr additive="repl">
                                        <p:cTn id="13" dur="500" fill="hold"/>
                                        <p:tgtEl>
                                          <p:spTgt spid="116739">
                                            <p:txEl>
                                              <p:pRg st="0" end="0"/>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116739">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additive="repl">
                                        <p:cTn id="18" dur="1" fill="hold">
                                          <p:stCondLst>
                                            <p:cond delay="0"/>
                                          </p:stCondLst>
                                        </p:cTn>
                                        <p:tgtEl>
                                          <p:spTgt spid="116739">
                                            <p:txEl>
                                              <p:pRg st="1" end="1"/>
                                            </p:txEl>
                                          </p:spTgt>
                                        </p:tgtEl>
                                        <p:attrNameLst>
                                          <p:attrName>style.visibility</p:attrName>
                                        </p:attrNameLst>
                                      </p:cBhvr>
                                      <p:to>
                                        <p:strVal val="visible"/>
                                      </p:to>
                                    </p:set>
                                    <p:anim calcmode="lin" valueType="num">
                                      <p:cBhvr additive="repl">
                                        <p:cTn id="19" dur="500" fill="hold"/>
                                        <p:tgtEl>
                                          <p:spTgt spid="116739">
                                            <p:txEl>
                                              <p:pRg st="1" end="1"/>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116739">
                                            <p:txEl>
                                              <p:pRg st="1" end="1"/>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Text Box 1">
            <a:extLst>
              <a:ext uri="{FF2B5EF4-FFF2-40B4-BE49-F238E27FC236}">
                <a16:creationId xmlns:a16="http://schemas.microsoft.com/office/drawing/2014/main" id="{1777DC42-9459-46E1-A252-C4DC2D95CDD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800080"/>
                </a:solidFill>
              </a:rPr>
              <a:t>Ογκομέτρηση ενός ασθενούς οξέος</a:t>
            </a:r>
          </a:p>
        </p:txBody>
      </p:sp>
      <p:sp>
        <p:nvSpPr>
          <p:cNvPr id="117762" name="Text Box 2">
            <a:extLst>
              <a:ext uri="{FF2B5EF4-FFF2-40B4-BE49-F238E27FC236}">
                <a16:creationId xmlns:a16="http://schemas.microsoft.com/office/drawing/2014/main" id="{94A087A8-E8CE-4C8A-AD0C-76006C976133}"/>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Ας υπολογίσουμε το </a:t>
            </a:r>
            <a:r>
              <a:rPr lang="en-US" altLang="en-US" sz="3200"/>
              <a:t> pH </a:t>
            </a:r>
            <a:r>
              <a:rPr lang="el-GR" altLang="en-US" sz="3200"/>
              <a:t>ενός διαλύματος που παράγεται με την προσθήκη</a:t>
            </a:r>
            <a:r>
              <a:rPr lang="en-US" altLang="en-US" sz="3200"/>
              <a:t> 0, 10, 20, 25, 50, </a:t>
            </a:r>
            <a:r>
              <a:rPr lang="el-GR" altLang="en-US" sz="3200"/>
              <a:t>και</a:t>
            </a:r>
            <a:r>
              <a:rPr lang="en-US" altLang="en-US" sz="3200"/>
              <a:t>70 mL  0.1 M </a:t>
            </a:r>
            <a:r>
              <a:rPr lang="el-GR" altLang="en-US" sz="3200"/>
              <a:t>υδροξειδίου του νατρίου σε </a:t>
            </a:r>
            <a:r>
              <a:rPr lang="en-US" altLang="en-US" sz="3200"/>
              <a:t> 50 mL 0.1 M </a:t>
            </a:r>
            <a:r>
              <a:rPr lang="el-GR" altLang="en-US" sz="3200"/>
              <a:t>μεθανικού οξέος</a:t>
            </a:r>
          </a:p>
        </p:txBody>
      </p:sp>
    </p:spTree>
  </p:cSld>
  <p:clrMapOvr>
    <a:masterClrMapping/>
  </p:clrMapOvr>
  <p:transition spd="med" advTm="40081"/>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Text Box 1">
            <a:extLst>
              <a:ext uri="{FF2B5EF4-FFF2-40B4-BE49-F238E27FC236}">
                <a16:creationId xmlns:a16="http://schemas.microsoft.com/office/drawing/2014/main" id="{6513902B-CF0B-4F34-AEE9-1693748713A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Κατά την ογκομέτρηση ….</a:t>
            </a:r>
          </a:p>
        </p:txBody>
      </p:sp>
      <p:sp>
        <p:nvSpPr>
          <p:cNvPr id="118786" name="Text Box 2">
            <a:extLst>
              <a:ext uri="{FF2B5EF4-FFF2-40B4-BE49-F238E27FC236}">
                <a16:creationId xmlns:a16="http://schemas.microsoft.com/office/drawing/2014/main" id="{D02D7F8E-67A3-464D-86AA-B3EF8CCD82AE}"/>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000058"/>
              </a:buClr>
              <a:buFont typeface="Arial" panose="020B0604020202020204" pitchFamily="34" charset="0"/>
              <a:buChar char="•"/>
            </a:pPr>
            <a:r>
              <a:rPr lang="el-GR" altLang="en-US" sz="3200">
                <a:solidFill>
                  <a:srgbClr val="000058"/>
                </a:solidFill>
              </a:rPr>
              <a:t>Στο ισοδύναμο σημείο ισχύει</a:t>
            </a:r>
            <a:r>
              <a:rPr lang="en-US" altLang="en-US" sz="3200">
                <a:solidFill>
                  <a:srgbClr val="000058"/>
                </a:solidFill>
              </a:rPr>
              <a:t>:</a:t>
            </a:r>
            <a:br>
              <a:rPr lang="en-US" altLang="en-US" sz="3200">
                <a:solidFill>
                  <a:srgbClr val="000058"/>
                </a:solidFill>
              </a:rPr>
            </a:br>
            <a:r>
              <a:rPr lang="en-US" altLang="en-US" sz="3200">
                <a:solidFill>
                  <a:srgbClr val="000058"/>
                </a:solidFill>
              </a:rPr>
              <a:t>M</a:t>
            </a:r>
            <a:r>
              <a:rPr lang="en-US" altLang="en-US" sz="3200" baseline="-25000">
                <a:solidFill>
                  <a:srgbClr val="000058"/>
                </a:solidFill>
              </a:rPr>
              <a:t>o</a:t>
            </a:r>
            <a:r>
              <a:rPr lang="el-GR" altLang="en-US" sz="3200" baseline="-25000">
                <a:solidFill>
                  <a:srgbClr val="000058"/>
                </a:solidFill>
              </a:rPr>
              <a:t>ξέος</a:t>
            </a:r>
            <a:r>
              <a:rPr lang="en-US" altLang="en-US" sz="3200">
                <a:solidFill>
                  <a:srgbClr val="000058"/>
                </a:solidFill>
              </a:rPr>
              <a:t> V</a:t>
            </a:r>
            <a:r>
              <a:rPr lang="el-GR" altLang="en-US" sz="3200" baseline="-25000">
                <a:solidFill>
                  <a:srgbClr val="000058"/>
                </a:solidFill>
              </a:rPr>
              <a:t>οξέος</a:t>
            </a:r>
            <a:r>
              <a:rPr lang="en-US" altLang="en-US" sz="3200">
                <a:solidFill>
                  <a:srgbClr val="000058"/>
                </a:solidFill>
              </a:rPr>
              <a:t> = M</a:t>
            </a:r>
            <a:r>
              <a:rPr lang="el-GR" altLang="en-US" sz="3200" baseline="-25000">
                <a:solidFill>
                  <a:srgbClr val="000058"/>
                </a:solidFill>
              </a:rPr>
              <a:t>βάσης</a:t>
            </a:r>
            <a:r>
              <a:rPr lang="en-US" altLang="en-US" sz="3200">
                <a:solidFill>
                  <a:srgbClr val="000058"/>
                </a:solidFill>
              </a:rPr>
              <a:t> V</a:t>
            </a:r>
            <a:r>
              <a:rPr lang="el-GR" altLang="en-US" sz="3200" baseline="-25000">
                <a:solidFill>
                  <a:srgbClr val="000058"/>
                </a:solidFill>
              </a:rPr>
              <a:t>βάσης</a:t>
            </a:r>
          </a:p>
          <a:p>
            <a:pPr>
              <a:spcBef>
                <a:spcPts val="800"/>
              </a:spcBef>
              <a:buClrTx/>
              <a:buFontTx/>
              <a:buNone/>
            </a:pPr>
            <a:endParaRPr lang="en-US" altLang="en-US" sz="3200">
              <a:solidFill>
                <a:srgbClr val="000058"/>
              </a:solidFill>
            </a:endParaRPr>
          </a:p>
          <a:p>
            <a:pPr>
              <a:spcBef>
                <a:spcPts val="800"/>
              </a:spcBef>
              <a:buClr>
                <a:srgbClr val="000058"/>
              </a:buClr>
              <a:buFont typeface="Arial" panose="020B0604020202020204" pitchFamily="34" charset="0"/>
              <a:buChar char="•"/>
            </a:pPr>
            <a:r>
              <a:rPr lang="el-GR" altLang="en-US" sz="3200">
                <a:solidFill>
                  <a:srgbClr val="000058"/>
                </a:solidFill>
              </a:rPr>
              <a:t>Στο σημείο όπου έχει προστεθεί το </a:t>
            </a:r>
            <a:r>
              <a:rPr lang="en-US" altLang="en-US" sz="3200">
                <a:solidFill>
                  <a:srgbClr val="000058"/>
                </a:solidFill>
              </a:rPr>
              <a:t> ½ </a:t>
            </a:r>
            <a:r>
              <a:rPr lang="el-GR" altLang="en-US" sz="3200">
                <a:solidFill>
                  <a:srgbClr val="000058"/>
                </a:solidFill>
              </a:rPr>
              <a:t>του όγκου που αντιστοιχεί στο ισοδύναμο σημείο</a:t>
            </a:r>
            <a:r>
              <a:rPr lang="en-US" altLang="en-US" sz="3200">
                <a:solidFill>
                  <a:srgbClr val="000058"/>
                </a:solidFill>
              </a:rPr>
              <a:t>:</a:t>
            </a:r>
            <a:br>
              <a:rPr lang="en-US" altLang="en-US" sz="3200">
                <a:solidFill>
                  <a:srgbClr val="000058"/>
                </a:solidFill>
              </a:rPr>
            </a:br>
            <a:r>
              <a:rPr lang="en-US" altLang="en-US" sz="3200">
                <a:solidFill>
                  <a:srgbClr val="000058"/>
                </a:solidFill>
              </a:rPr>
              <a:t>pH = pK</a:t>
            </a:r>
            <a:r>
              <a:rPr lang="en-US" altLang="en-US" sz="3200" baseline="-25000">
                <a:solidFill>
                  <a:srgbClr val="000058"/>
                </a:solidFill>
              </a:rPr>
              <a:t>a</a:t>
            </a:r>
          </a:p>
        </p:txBody>
      </p:sp>
    </p:spTree>
  </p:cSld>
  <p:clrMapOvr>
    <a:masterClrMapping/>
  </p:clrMapOvr>
  <p:transition spd="med" advTm="41256"/>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Text Box 1">
            <a:extLst>
              <a:ext uri="{FF2B5EF4-FFF2-40B4-BE49-F238E27FC236}">
                <a16:creationId xmlns:a16="http://schemas.microsoft.com/office/drawing/2014/main" id="{DF3829C9-B4F3-4836-BBD7-9174C8A5A00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0058"/>
                </a:solidFill>
              </a:rPr>
              <a:t>Ογκομέτρηση ενός ασθενούς οξέος</a:t>
            </a:r>
          </a:p>
        </p:txBody>
      </p:sp>
      <p:sp>
        <p:nvSpPr>
          <p:cNvPr id="119810" name="Text Box 2">
            <a:extLst>
              <a:ext uri="{FF2B5EF4-FFF2-40B4-BE49-F238E27FC236}">
                <a16:creationId xmlns:a16="http://schemas.microsoft.com/office/drawing/2014/main" id="{15FB24A7-09E5-4DB7-A044-842177DFF6F9}"/>
              </a:ext>
            </a:extLst>
          </p:cNvPr>
          <p:cNvSpPr txBox="1">
            <a:spLocks noChangeArrowheads="1"/>
          </p:cNvSpPr>
          <p:nvPr/>
        </p:nvSpPr>
        <p:spPr bwMode="auto">
          <a:xfrm>
            <a:off x="0" y="1600200"/>
            <a:ext cx="54102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700"/>
              </a:spcBef>
              <a:buClr>
                <a:srgbClr val="CCCCFF"/>
              </a:buClr>
              <a:buFont typeface="Wingdings" panose="05000000000000000000" pitchFamily="2" charset="2"/>
              <a:buChar char=""/>
            </a:pPr>
            <a:r>
              <a:rPr lang="en-US" altLang="en-US" sz="2800"/>
              <a:t>1 – </a:t>
            </a:r>
            <a:r>
              <a:rPr lang="el-GR" altLang="en-US" sz="2800"/>
              <a:t>ασθενές οξύ</a:t>
            </a:r>
            <a:br>
              <a:rPr lang="en-US" altLang="en-US" sz="2800"/>
            </a:br>
            <a:r>
              <a:rPr lang="en-US" altLang="en-US" sz="2800"/>
              <a:t>pH = 0.5 (pK</a:t>
            </a:r>
            <a:r>
              <a:rPr lang="en-US" altLang="en-US" sz="2800" baseline="-25000"/>
              <a:t>a</a:t>
            </a:r>
            <a:r>
              <a:rPr lang="en-US" altLang="en-US" sz="2800"/>
              <a:t> – log[</a:t>
            </a:r>
            <a:r>
              <a:rPr lang="el-GR" altLang="en-US" sz="2800"/>
              <a:t>οξύ</a:t>
            </a:r>
            <a:r>
              <a:rPr lang="en-US" altLang="en-US" sz="2800"/>
              <a:t>]</a:t>
            </a:r>
            <a:br>
              <a:rPr lang="en-US" altLang="en-US" sz="2800"/>
            </a:br>
            <a:endParaRPr lang="en-US" altLang="en-US" sz="2800"/>
          </a:p>
          <a:p>
            <a:pPr>
              <a:lnSpc>
                <a:spcPct val="80000"/>
              </a:lnSpc>
              <a:spcBef>
                <a:spcPts val="700"/>
              </a:spcBef>
              <a:buClr>
                <a:srgbClr val="FF3300"/>
              </a:buClr>
              <a:buFont typeface="Arial" panose="020B0604020202020204" pitchFamily="34" charset="0"/>
              <a:buChar char="•"/>
            </a:pPr>
            <a:r>
              <a:rPr lang="en-US" altLang="en-US" sz="2800">
                <a:solidFill>
                  <a:srgbClr val="FF3300"/>
                </a:solidFill>
              </a:rPr>
              <a:t>2 – </a:t>
            </a:r>
            <a:r>
              <a:rPr lang="el-GR" altLang="en-US" sz="2800">
                <a:solidFill>
                  <a:srgbClr val="FF3300"/>
                </a:solidFill>
              </a:rPr>
              <a:t>ρυθμιστικό</a:t>
            </a:r>
            <a:br>
              <a:rPr lang="en-US" altLang="en-US" sz="2800">
                <a:solidFill>
                  <a:srgbClr val="FF3300"/>
                </a:solidFill>
              </a:rPr>
            </a:br>
            <a:r>
              <a:rPr lang="en-US" altLang="en-US" sz="2800">
                <a:solidFill>
                  <a:srgbClr val="FF3300"/>
                </a:solidFill>
              </a:rPr>
              <a:t>pH = pK</a:t>
            </a:r>
            <a:r>
              <a:rPr lang="en-US" altLang="en-US" sz="2800" baseline="-25000">
                <a:solidFill>
                  <a:srgbClr val="FF3300"/>
                </a:solidFill>
              </a:rPr>
              <a:t>a</a:t>
            </a:r>
            <a:r>
              <a:rPr lang="en-US" altLang="en-US" sz="2800">
                <a:solidFill>
                  <a:srgbClr val="FF3300"/>
                </a:solidFill>
              </a:rPr>
              <a:t> + log[</a:t>
            </a:r>
            <a:r>
              <a:rPr lang="el-GR" altLang="en-US" sz="2800">
                <a:solidFill>
                  <a:srgbClr val="FF3300"/>
                </a:solidFill>
              </a:rPr>
              <a:t>βάση</a:t>
            </a:r>
            <a:r>
              <a:rPr lang="en-US" altLang="en-US" sz="2800">
                <a:solidFill>
                  <a:srgbClr val="FF3300"/>
                </a:solidFill>
              </a:rPr>
              <a:t>/</a:t>
            </a:r>
            <a:r>
              <a:rPr lang="el-GR" altLang="en-US" sz="2800">
                <a:solidFill>
                  <a:srgbClr val="FF3300"/>
                </a:solidFill>
              </a:rPr>
              <a:t>οξύ</a:t>
            </a:r>
            <a:r>
              <a:rPr lang="en-US" altLang="en-US" sz="2800">
                <a:solidFill>
                  <a:srgbClr val="FF3300"/>
                </a:solidFill>
              </a:rPr>
              <a:t>]</a:t>
            </a:r>
            <a:br>
              <a:rPr lang="en-US" altLang="en-US" sz="2800">
                <a:solidFill>
                  <a:srgbClr val="FF3300"/>
                </a:solidFill>
              </a:rPr>
            </a:br>
            <a:endParaRPr lang="en-US" altLang="en-US" sz="2800">
              <a:solidFill>
                <a:srgbClr val="FF3300"/>
              </a:solidFill>
            </a:endParaRPr>
          </a:p>
          <a:p>
            <a:pPr>
              <a:lnSpc>
                <a:spcPct val="80000"/>
              </a:lnSpc>
              <a:spcBef>
                <a:spcPts val="700"/>
              </a:spcBef>
              <a:buClr>
                <a:srgbClr val="FF9900"/>
              </a:buClr>
              <a:buFont typeface="Arial" panose="020B0604020202020204" pitchFamily="34" charset="0"/>
              <a:buChar char="•"/>
            </a:pPr>
            <a:r>
              <a:rPr lang="en-US" altLang="en-US" sz="2800">
                <a:solidFill>
                  <a:srgbClr val="FF9900"/>
                </a:solidFill>
              </a:rPr>
              <a:t>3 – </a:t>
            </a:r>
            <a:r>
              <a:rPr lang="el-GR" altLang="en-US" sz="2800">
                <a:solidFill>
                  <a:srgbClr val="FF9900"/>
                </a:solidFill>
              </a:rPr>
              <a:t>ισοδύναμο σημείο</a:t>
            </a:r>
            <a:r>
              <a:rPr lang="en-US" altLang="en-US" sz="2800">
                <a:solidFill>
                  <a:srgbClr val="FF9900"/>
                </a:solidFill>
              </a:rPr>
              <a:t>; </a:t>
            </a:r>
            <a:r>
              <a:rPr lang="el-GR" altLang="en-US" sz="2800">
                <a:solidFill>
                  <a:srgbClr val="FF9900"/>
                </a:solidFill>
              </a:rPr>
              <a:t>Αλας του ασθενούς οξέος</a:t>
            </a:r>
            <a:br>
              <a:rPr lang="en-US" altLang="en-US" sz="2800">
                <a:solidFill>
                  <a:srgbClr val="FF9900"/>
                </a:solidFill>
              </a:rPr>
            </a:br>
            <a:r>
              <a:rPr lang="en-US" altLang="en-US" sz="2800">
                <a:solidFill>
                  <a:srgbClr val="FF9900"/>
                </a:solidFill>
              </a:rPr>
              <a:t>pH = 0.5 (14 + pK</a:t>
            </a:r>
            <a:r>
              <a:rPr lang="en-US" altLang="en-US" sz="2800" baseline="-25000">
                <a:solidFill>
                  <a:srgbClr val="FF9900"/>
                </a:solidFill>
              </a:rPr>
              <a:t>a</a:t>
            </a:r>
            <a:r>
              <a:rPr lang="en-US" altLang="en-US" sz="2800">
                <a:solidFill>
                  <a:srgbClr val="FF9900"/>
                </a:solidFill>
              </a:rPr>
              <a:t> + log[</a:t>
            </a:r>
            <a:r>
              <a:rPr lang="el-GR" altLang="en-US" sz="2800">
                <a:solidFill>
                  <a:srgbClr val="FF9900"/>
                </a:solidFill>
              </a:rPr>
              <a:t>αλας</a:t>
            </a:r>
            <a:r>
              <a:rPr lang="en-US" altLang="en-US" sz="2800">
                <a:solidFill>
                  <a:srgbClr val="FF9900"/>
                </a:solidFill>
              </a:rPr>
              <a:t>])</a:t>
            </a:r>
            <a:br>
              <a:rPr lang="en-US" altLang="en-US" sz="2800">
                <a:solidFill>
                  <a:srgbClr val="FFCC00"/>
                </a:solidFill>
              </a:rPr>
            </a:br>
            <a:endParaRPr lang="en-US" altLang="en-US" sz="2800">
              <a:solidFill>
                <a:srgbClr val="FFCC00"/>
              </a:solidFill>
            </a:endParaRPr>
          </a:p>
          <a:p>
            <a:pPr>
              <a:lnSpc>
                <a:spcPct val="80000"/>
              </a:lnSpc>
              <a:spcBef>
                <a:spcPts val="700"/>
              </a:spcBef>
              <a:buClr>
                <a:srgbClr val="009900"/>
              </a:buClr>
              <a:buFont typeface="Arial" panose="020B0604020202020204" pitchFamily="34" charset="0"/>
              <a:buChar char="•"/>
            </a:pPr>
            <a:r>
              <a:rPr lang="en-US" altLang="en-US" sz="2800">
                <a:solidFill>
                  <a:srgbClr val="009900"/>
                </a:solidFill>
              </a:rPr>
              <a:t>4 – </a:t>
            </a:r>
            <a:r>
              <a:rPr lang="el-GR" altLang="en-US" sz="2800">
                <a:solidFill>
                  <a:srgbClr val="009900"/>
                </a:solidFill>
              </a:rPr>
              <a:t>ισχυρή βάση</a:t>
            </a:r>
            <a:br>
              <a:rPr lang="en-US" altLang="en-US" sz="2800">
                <a:solidFill>
                  <a:srgbClr val="009900"/>
                </a:solidFill>
              </a:rPr>
            </a:br>
            <a:r>
              <a:rPr lang="en-US" altLang="en-US" sz="2800">
                <a:solidFill>
                  <a:srgbClr val="009900"/>
                </a:solidFill>
              </a:rPr>
              <a:t>pH = 14+log[OH</a:t>
            </a:r>
            <a:r>
              <a:rPr lang="en-US" altLang="en-US" sz="2800" baseline="30000">
                <a:solidFill>
                  <a:srgbClr val="009900"/>
                </a:solidFill>
              </a:rPr>
              <a:t>-</a:t>
            </a:r>
            <a:r>
              <a:rPr lang="en-US" altLang="en-US" sz="2800">
                <a:solidFill>
                  <a:srgbClr val="009900"/>
                </a:solidFill>
              </a:rPr>
              <a:t>]</a:t>
            </a:r>
          </a:p>
        </p:txBody>
      </p:sp>
      <p:sp>
        <p:nvSpPr>
          <p:cNvPr id="119811" name="Freeform 3">
            <a:extLst>
              <a:ext uri="{FF2B5EF4-FFF2-40B4-BE49-F238E27FC236}">
                <a16:creationId xmlns:a16="http://schemas.microsoft.com/office/drawing/2014/main" id="{B2875F22-D746-408C-AA2A-4145652C4914}"/>
              </a:ext>
            </a:extLst>
          </p:cNvPr>
          <p:cNvSpPr>
            <a:spLocks noChangeArrowheads="1"/>
          </p:cNvSpPr>
          <p:nvPr/>
        </p:nvSpPr>
        <p:spPr bwMode="auto">
          <a:xfrm>
            <a:off x="6096000" y="2667000"/>
            <a:ext cx="2133600" cy="2944813"/>
          </a:xfrm>
          <a:custGeom>
            <a:avLst/>
            <a:gdLst>
              <a:gd name="G0" fmla="+- 5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24577 2"/>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T0" fmla="*/ 0 w 2258"/>
              <a:gd name="T1" fmla="*/ 2147483647 h 1790"/>
              <a:gd name="T2" fmla="*/ 2147483647 w 2258"/>
              <a:gd name="T3" fmla="*/ 2147483647 h 1790"/>
              <a:gd name="T4" fmla="*/ 2147483647 w 2258"/>
              <a:gd name="T5" fmla="*/ 2147483647 h 1790"/>
              <a:gd name="T6" fmla="*/ 2147483647 w 2258"/>
              <a:gd name="T7" fmla="*/ 2147483647 h 1790"/>
              <a:gd name="T8" fmla="*/ 2147483647 w 2258"/>
              <a:gd name="T9" fmla="*/ 2147483647 h 1790"/>
              <a:gd name="T10" fmla="*/ 2147483647 w 2258"/>
              <a:gd name="T11" fmla="*/ 2147483647 h 1790"/>
              <a:gd name="T12" fmla="*/ 2147483647 w 2258"/>
              <a:gd name="T13" fmla="*/ 2147483647 h 1790"/>
              <a:gd name="T14" fmla="*/ 2147483647 w 2258"/>
              <a:gd name="T15" fmla="*/ 2147483647 h 1790"/>
              <a:gd name="T16" fmla="*/ 2147483647 w 2258"/>
              <a:gd name="T17" fmla="*/ 2147483647 h 1790"/>
              <a:gd name="T18" fmla="*/ 2147483647 w 2258"/>
              <a:gd name="T19" fmla="*/ 2147483647 h 1790"/>
              <a:gd name="T20" fmla="*/ 2147483647 w 2258"/>
              <a:gd name="T21" fmla="*/ 2147483647 h 1790"/>
              <a:gd name="T22" fmla="*/ 2147483647 w 2258"/>
              <a:gd name="T23" fmla="*/ 2147483647 h 1790"/>
              <a:gd name="T24" fmla="*/ 2147483647 w 2258"/>
              <a:gd name="T25" fmla="*/ 2147483647 h 1790"/>
              <a:gd name="T26" fmla="*/ 2147483647 w 2258"/>
              <a:gd name="T27" fmla="*/ 2147483647 h 1790"/>
              <a:gd name="T28" fmla="*/ 2147483647 w 2258"/>
              <a:gd name="T29" fmla="*/ 2147483647 h 1790"/>
              <a:gd name="T30" fmla="*/ 2147483647 w 2258"/>
              <a:gd name="T31" fmla="*/ 2147483647 h 1790"/>
              <a:gd name="T32" fmla="*/ 2147483647 w 2258"/>
              <a:gd name="T33" fmla="*/ 2147483647 h 1790"/>
              <a:gd name="T34" fmla="*/ 0 w 2258"/>
              <a:gd name="T35" fmla="*/ 0 h 1790"/>
              <a:gd name="T36" fmla="*/ 2258 w 2258"/>
              <a:gd name="T37"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2258" h="1790">
                <a:moveTo>
                  <a:pt x="0" y="1775"/>
                </a:moveTo>
                <a:cubicBezTo>
                  <a:pt x="50" y="1774"/>
                  <a:pt x="486" y="1790"/>
                  <a:pt x="612" y="1748"/>
                </a:cubicBezTo>
                <a:cubicBezTo>
                  <a:pt x="652" y="1706"/>
                  <a:pt x="737" y="1648"/>
                  <a:pt x="795" y="1629"/>
                </a:cubicBezTo>
                <a:cubicBezTo>
                  <a:pt x="836" y="1585"/>
                  <a:pt x="832" y="1593"/>
                  <a:pt x="850" y="1519"/>
                </a:cubicBezTo>
                <a:cubicBezTo>
                  <a:pt x="853" y="1507"/>
                  <a:pt x="859" y="1482"/>
                  <a:pt x="859" y="1482"/>
                </a:cubicBezTo>
                <a:lnTo>
                  <a:pt x="886" y="1089"/>
                </a:lnTo>
                <a:cubicBezTo>
                  <a:pt x="886" y="1089"/>
                  <a:pt x="886" y="1089"/>
                  <a:pt x="886" y="1089"/>
                </a:cubicBezTo>
                <a:cubicBezTo>
                  <a:pt x="898" y="1046"/>
                  <a:pt x="909" y="1004"/>
                  <a:pt x="923" y="961"/>
                </a:cubicBezTo>
                <a:cubicBezTo>
                  <a:pt x="929" y="943"/>
                  <a:pt x="941" y="906"/>
                  <a:pt x="941" y="906"/>
                </a:cubicBezTo>
                <a:cubicBezTo>
                  <a:pt x="949" y="747"/>
                  <a:pt x="959" y="594"/>
                  <a:pt x="996" y="440"/>
                </a:cubicBezTo>
                <a:cubicBezTo>
                  <a:pt x="998" y="396"/>
                  <a:pt x="976" y="237"/>
                  <a:pt x="1051" y="212"/>
                </a:cubicBezTo>
                <a:cubicBezTo>
                  <a:pt x="1063" y="175"/>
                  <a:pt x="1079" y="169"/>
                  <a:pt x="1115" y="157"/>
                </a:cubicBezTo>
                <a:cubicBezTo>
                  <a:pt x="1263" y="0"/>
                  <a:pt x="1834" y="84"/>
                  <a:pt x="1846" y="84"/>
                </a:cubicBezTo>
                <a:cubicBezTo>
                  <a:pt x="1864" y="78"/>
                  <a:pt x="1883" y="71"/>
                  <a:pt x="1901" y="65"/>
                </a:cubicBezTo>
                <a:cubicBezTo>
                  <a:pt x="1910" y="62"/>
                  <a:pt x="1929" y="56"/>
                  <a:pt x="1929" y="56"/>
                </a:cubicBezTo>
                <a:cubicBezTo>
                  <a:pt x="1984" y="59"/>
                  <a:pt x="2038" y="60"/>
                  <a:pt x="2093" y="65"/>
                </a:cubicBezTo>
                <a:cubicBezTo>
                  <a:pt x="2151" y="70"/>
                  <a:pt x="2199" y="93"/>
                  <a:pt x="2258" y="93"/>
                </a:cubicBezTo>
              </a:path>
            </a:pathLst>
          </a:custGeom>
          <a:noFill/>
          <a:ln w="1260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12" name="Line 4">
            <a:extLst>
              <a:ext uri="{FF2B5EF4-FFF2-40B4-BE49-F238E27FC236}">
                <a16:creationId xmlns:a16="http://schemas.microsoft.com/office/drawing/2014/main" id="{124FA2DA-EB3B-4592-A104-2263CB76C06A}"/>
              </a:ext>
            </a:extLst>
          </p:cNvPr>
          <p:cNvSpPr>
            <a:spLocks noChangeShapeType="1"/>
          </p:cNvSpPr>
          <p:nvPr/>
        </p:nvSpPr>
        <p:spPr bwMode="auto">
          <a:xfrm>
            <a:off x="6096000" y="5867400"/>
            <a:ext cx="25146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813" name="Line 5">
            <a:extLst>
              <a:ext uri="{FF2B5EF4-FFF2-40B4-BE49-F238E27FC236}">
                <a16:creationId xmlns:a16="http://schemas.microsoft.com/office/drawing/2014/main" id="{C7F91E13-3627-458A-910E-FCAC0C047CBE}"/>
              </a:ext>
            </a:extLst>
          </p:cNvPr>
          <p:cNvSpPr>
            <a:spLocks noChangeShapeType="1"/>
          </p:cNvSpPr>
          <p:nvPr/>
        </p:nvSpPr>
        <p:spPr bwMode="auto">
          <a:xfrm flipV="1">
            <a:off x="6096000" y="2505075"/>
            <a:ext cx="1588" cy="337185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814" name="Text Box 6">
            <a:extLst>
              <a:ext uri="{FF2B5EF4-FFF2-40B4-BE49-F238E27FC236}">
                <a16:creationId xmlns:a16="http://schemas.microsoft.com/office/drawing/2014/main" id="{95923735-0A34-4BD3-B443-464886F9DFA5}"/>
              </a:ext>
            </a:extLst>
          </p:cNvPr>
          <p:cNvSpPr txBox="1">
            <a:spLocks noChangeArrowheads="1"/>
          </p:cNvSpPr>
          <p:nvPr/>
        </p:nvSpPr>
        <p:spPr bwMode="auto">
          <a:xfrm>
            <a:off x="5562600" y="5943600"/>
            <a:ext cx="235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a:effectLst>
                  <a:outerShdw blurRad="38100" dist="38100" dir="2700000" algn="tl">
                    <a:srgbClr val="C0C0C0"/>
                  </a:outerShdw>
                </a:effectLst>
                <a:latin typeface="Times New Roman" panose="02020603050405020304" pitchFamily="18" charset="0"/>
              </a:rPr>
              <a:t>Ν</a:t>
            </a:r>
            <a:r>
              <a:rPr lang="en-US" altLang="en-US" sz="3600">
                <a:effectLst>
                  <a:outerShdw blurRad="38100" dist="38100" dir="2700000" algn="tl">
                    <a:srgbClr val="C0C0C0"/>
                  </a:outerShdw>
                </a:effectLst>
                <a:latin typeface="Times New Roman" panose="02020603050405020304" pitchFamily="18" charset="0"/>
              </a:rPr>
              <a:t>aOH,  mL</a:t>
            </a:r>
          </a:p>
        </p:txBody>
      </p:sp>
      <p:sp>
        <p:nvSpPr>
          <p:cNvPr id="119815" name="Text Box 7">
            <a:extLst>
              <a:ext uri="{FF2B5EF4-FFF2-40B4-BE49-F238E27FC236}">
                <a16:creationId xmlns:a16="http://schemas.microsoft.com/office/drawing/2014/main" id="{2A77DE92-22D7-43A4-844D-84FC3794E9CE}"/>
              </a:ext>
            </a:extLst>
          </p:cNvPr>
          <p:cNvSpPr txBox="1">
            <a:spLocks noChangeArrowheads="1"/>
          </p:cNvSpPr>
          <p:nvPr/>
        </p:nvSpPr>
        <p:spPr bwMode="auto">
          <a:xfrm rot="16200000">
            <a:off x="5403056" y="4010819"/>
            <a:ext cx="7397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pH</a:t>
            </a:r>
          </a:p>
        </p:txBody>
      </p:sp>
      <p:sp>
        <p:nvSpPr>
          <p:cNvPr id="119816" name="Text Box 8">
            <a:extLst>
              <a:ext uri="{FF2B5EF4-FFF2-40B4-BE49-F238E27FC236}">
                <a16:creationId xmlns:a16="http://schemas.microsoft.com/office/drawing/2014/main" id="{8EAC4BF9-F729-450F-AE6D-6F607EFE2C92}"/>
              </a:ext>
            </a:extLst>
          </p:cNvPr>
          <p:cNvSpPr txBox="1">
            <a:spLocks noChangeArrowheads="1"/>
          </p:cNvSpPr>
          <p:nvPr/>
        </p:nvSpPr>
        <p:spPr bwMode="auto">
          <a:xfrm>
            <a:off x="6140450" y="480060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1</a:t>
            </a:r>
          </a:p>
        </p:txBody>
      </p:sp>
      <p:sp>
        <p:nvSpPr>
          <p:cNvPr id="119817" name="Text Box 9">
            <a:extLst>
              <a:ext uri="{FF2B5EF4-FFF2-40B4-BE49-F238E27FC236}">
                <a16:creationId xmlns:a16="http://schemas.microsoft.com/office/drawing/2014/main" id="{36B71177-3CD4-44D0-A826-B5159C01EA70}"/>
              </a:ext>
            </a:extLst>
          </p:cNvPr>
          <p:cNvSpPr txBox="1">
            <a:spLocks noChangeArrowheads="1"/>
          </p:cNvSpPr>
          <p:nvPr/>
        </p:nvSpPr>
        <p:spPr bwMode="auto">
          <a:xfrm>
            <a:off x="6842125" y="469265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FF3300"/>
                </a:solidFill>
                <a:effectLst>
                  <a:outerShdw blurRad="38100" dist="38100" dir="2700000" algn="tl">
                    <a:srgbClr val="C0C0C0"/>
                  </a:outerShdw>
                </a:effectLst>
                <a:latin typeface="Times New Roman" panose="02020603050405020304" pitchFamily="18" charset="0"/>
              </a:rPr>
              <a:t>2</a:t>
            </a:r>
          </a:p>
        </p:txBody>
      </p:sp>
      <p:sp>
        <p:nvSpPr>
          <p:cNvPr id="119818" name="Text Box 10">
            <a:extLst>
              <a:ext uri="{FF2B5EF4-FFF2-40B4-BE49-F238E27FC236}">
                <a16:creationId xmlns:a16="http://schemas.microsoft.com/office/drawing/2014/main" id="{1B8DCA18-203F-4419-A476-72F87BBAF1A8}"/>
              </a:ext>
            </a:extLst>
          </p:cNvPr>
          <p:cNvSpPr txBox="1">
            <a:spLocks noChangeArrowheads="1"/>
          </p:cNvSpPr>
          <p:nvPr/>
        </p:nvSpPr>
        <p:spPr bwMode="auto">
          <a:xfrm>
            <a:off x="7054850" y="373380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FFFF00"/>
                </a:solidFill>
                <a:effectLst>
                  <a:outerShdw blurRad="38100" dist="38100" dir="2700000" algn="tl">
                    <a:srgbClr val="C0C0C0"/>
                  </a:outerShdw>
                </a:effectLst>
                <a:latin typeface="Times New Roman" panose="02020603050405020304" pitchFamily="18" charset="0"/>
              </a:rPr>
              <a:t>3</a:t>
            </a:r>
          </a:p>
        </p:txBody>
      </p:sp>
      <p:sp>
        <p:nvSpPr>
          <p:cNvPr id="119819" name="Text Box 11">
            <a:extLst>
              <a:ext uri="{FF2B5EF4-FFF2-40B4-BE49-F238E27FC236}">
                <a16:creationId xmlns:a16="http://schemas.microsoft.com/office/drawing/2014/main" id="{DCBD7396-8587-4D92-A2D0-DC41282E8FEC}"/>
              </a:ext>
            </a:extLst>
          </p:cNvPr>
          <p:cNvSpPr txBox="1">
            <a:spLocks noChangeArrowheads="1"/>
          </p:cNvSpPr>
          <p:nvPr/>
        </p:nvSpPr>
        <p:spPr bwMode="auto">
          <a:xfrm>
            <a:off x="7512050" y="228600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66FF33"/>
                </a:solidFill>
                <a:effectLst>
                  <a:outerShdw blurRad="38100" dist="38100" dir="2700000" algn="tl">
                    <a:srgbClr val="C0C0C0"/>
                  </a:outerShdw>
                </a:effectLst>
                <a:latin typeface="Times New Roman" panose="02020603050405020304" pitchFamily="18" charset="0"/>
              </a:rPr>
              <a:t>4</a:t>
            </a:r>
          </a:p>
        </p:txBody>
      </p:sp>
      <p:sp>
        <p:nvSpPr>
          <p:cNvPr id="119820" name="Freeform 12">
            <a:extLst>
              <a:ext uri="{FF2B5EF4-FFF2-40B4-BE49-F238E27FC236}">
                <a16:creationId xmlns:a16="http://schemas.microsoft.com/office/drawing/2014/main" id="{3B39CD47-E277-4B42-8461-46B99A0182D4}"/>
              </a:ext>
            </a:extLst>
          </p:cNvPr>
          <p:cNvSpPr>
            <a:spLocks/>
          </p:cNvSpPr>
          <p:nvPr/>
        </p:nvSpPr>
        <p:spPr bwMode="auto">
          <a:xfrm flipV="1">
            <a:off x="6934200" y="4267200"/>
            <a:ext cx="381000" cy="1447800"/>
          </a:xfrm>
          <a:custGeom>
            <a:avLst/>
            <a:gdLst>
              <a:gd name="G0" fmla="+- 1 0 0"/>
              <a:gd name="G1" fmla="+- 1 0 0"/>
              <a:gd name="G2" fmla="+- 1 0 0"/>
              <a:gd name="G3" fmla="+- 1 0 0"/>
              <a:gd name="G4" fmla="+- 1 0 0"/>
              <a:gd name="G5" fmla="+- 1 0 0"/>
              <a:gd name="G6" fmla="+- 1 0 0"/>
              <a:gd name="G7" fmla="+- 1 0 0"/>
              <a:gd name="G8" fmla="+- 21600 0 0"/>
              <a:gd name="T0" fmla="*/ 0 w 21600"/>
              <a:gd name="T1" fmla="*/ 0 h 21600"/>
              <a:gd name="T2" fmla="*/ 2147483647 w 21600"/>
              <a:gd name="T3" fmla="*/ 2147483647 h 21600"/>
              <a:gd name="T4" fmla="*/ 0 w 21600"/>
              <a:gd name="T5" fmla="*/ 2147483647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00" cap="sq">
            <a:solidFill>
              <a:srgbClr val="FF33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21" name="Freeform 13">
            <a:extLst>
              <a:ext uri="{FF2B5EF4-FFF2-40B4-BE49-F238E27FC236}">
                <a16:creationId xmlns:a16="http://schemas.microsoft.com/office/drawing/2014/main" id="{71E1CA21-CEFF-4CB4-8E32-CDA67C84948A}"/>
              </a:ext>
            </a:extLst>
          </p:cNvPr>
          <p:cNvSpPr>
            <a:spLocks/>
          </p:cNvSpPr>
          <p:nvPr/>
        </p:nvSpPr>
        <p:spPr bwMode="auto">
          <a:xfrm rot="11160000" flipV="1">
            <a:off x="6858000" y="2595563"/>
            <a:ext cx="685800" cy="1136650"/>
          </a:xfrm>
          <a:custGeom>
            <a:avLst/>
            <a:gdLst>
              <a:gd name="G0" fmla="+- 1 0 0"/>
              <a:gd name="G1" fmla="+- 1 0 0"/>
              <a:gd name="G2" fmla="+- 1 0 0"/>
              <a:gd name="G3" fmla="+- 1 0 0"/>
              <a:gd name="G4" fmla="+- 1 0 0"/>
              <a:gd name="G5" fmla="+- 1 0 0"/>
              <a:gd name="G6" fmla="+- 1 0 0"/>
              <a:gd name="G7" fmla="+- 1 0 0"/>
              <a:gd name="G8" fmla="+- 21600 0 0"/>
              <a:gd name="T0" fmla="*/ 0 w 21600"/>
              <a:gd name="T1" fmla="*/ 0 h 21600"/>
              <a:gd name="T2" fmla="*/ 2147483647 w 21600"/>
              <a:gd name="T3" fmla="*/ 2147483647 h 21600"/>
              <a:gd name="T4" fmla="*/ 0 w 21600"/>
              <a:gd name="T5" fmla="*/ 2147483647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00" cap="sq">
            <a:solidFill>
              <a:srgbClr val="66FF33"/>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22" name="Text Box 14">
            <a:extLst>
              <a:ext uri="{FF2B5EF4-FFF2-40B4-BE49-F238E27FC236}">
                <a16:creationId xmlns:a16="http://schemas.microsoft.com/office/drawing/2014/main" id="{A7E0E6F7-6CA9-457A-AE7E-E2EA29AE2DBF}"/>
              </a:ext>
            </a:extLst>
          </p:cNvPr>
          <p:cNvSpPr txBox="1">
            <a:spLocks noChangeArrowheads="1"/>
          </p:cNvSpPr>
          <p:nvPr/>
        </p:nvSpPr>
        <p:spPr bwMode="auto">
          <a:xfrm>
            <a:off x="5956300" y="5394325"/>
            <a:ext cx="3651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a:effectLst>
                  <a:outerShdw blurRad="38100" dist="38100" dir="2700000" algn="tl">
                    <a:srgbClr val="C0C0C0"/>
                  </a:outerShdw>
                </a:effectLst>
                <a:latin typeface="Times New Roman" panose="02020603050405020304" pitchFamily="18" charset="0"/>
              </a:rPr>
              <a:t>X</a:t>
            </a:r>
          </a:p>
        </p:txBody>
      </p:sp>
      <p:sp>
        <p:nvSpPr>
          <p:cNvPr id="119823" name="Text Box 15">
            <a:extLst>
              <a:ext uri="{FF2B5EF4-FFF2-40B4-BE49-F238E27FC236}">
                <a16:creationId xmlns:a16="http://schemas.microsoft.com/office/drawing/2014/main" id="{5E123D55-5B0E-4E00-9E16-F75D9198A45B}"/>
              </a:ext>
            </a:extLst>
          </p:cNvPr>
          <p:cNvSpPr txBox="1">
            <a:spLocks noChangeArrowheads="1"/>
          </p:cNvSpPr>
          <p:nvPr/>
        </p:nvSpPr>
        <p:spPr bwMode="auto">
          <a:xfrm>
            <a:off x="6794500" y="4038600"/>
            <a:ext cx="3651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a:solidFill>
                  <a:srgbClr val="FFFF00"/>
                </a:solidFill>
                <a:effectLst>
                  <a:outerShdw blurRad="38100" dist="38100" dir="2700000" algn="tl">
                    <a:srgbClr val="C0C0C0"/>
                  </a:outerShdw>
                </a:effectLst>
                <a:latin typeface="Times New Roman" panose="02020603050405020304" pitchFamily="18" charset="0"/>
              </a:rPr>
              <a:t>X</a:t>
            </a:r>
          </a:p>
        </p:txBody>
      </p:sp>
    </p:spTree>
  </p:cSld>
  <p:clrMapOvr>
    <a:masterClrMapping/>
  </p:clrMapOvr>
  <p:transition spd="med" advTm="101962"/>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45797C0D-CB50-4465-9712-CE8138C8F321}"/>
              </a:ext>
            </a:extLst>
          </p:cNvPr>
          <p:cNvSpPr>
            <a:spLocks noChangeArrowheads="1"/>
          </p:cNvSpPr>
          <p:nvPr/>
        </p:nvSpPr>
        <p:spPr bwMode="auto">
          <a:xfrm>
            <a:off x="0" y="0"/>
            <a:ext cx="91440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200" b="1">
                <a:solidFill>
                  <a:srgbClr val="808080"/>
                </a:solidFill>
              </a:rPr>
              <a:t>Ορισμός Οξέων και Βάσεων κατά </a:t>
            </a:r>
            <a:r>
              <a:rPr lang="en-US" altLang="en-US" sz="3200" b="1">
                <a:solidFill>
                  <a:srgbClr val="808080"/>
                </a:solidFill>
              </a:rPr>
              <a:t>Arrhenius (</a:t>
            </a:r>
            <a:r>
              <a:rPr lang="el-GR" altLang="en-US" sz="3200" b="1">
                <a:solidFill>
                  <a:srgbClr val="808080"/>
                </a:solidFill>
              </a:rPr>
              <a:t>ή Κλασικός</a:t>
            </a:r>
            <a:r>
              <a:rPr lang="en-US" altLang="en-US" sz="3200" b="1">
                <a:solidFill>
                  <a:srgbClr val="808080"/>
                </a:solidFill>
              </a:rPr>
              <a:t>)</a:t>
            </a:r>
          </a:p>
        </p:txBody>
      </p:sp>
      <p:sp>
        <p:nvSpPr>
          <p:cNvPr id="16386" name="Line 2">
            <a:extLst>
              <a:ext uri="{FF2B5EF4-FFF2-40B4-BE49-F238E27FC236}">
                <a16:creationId xmlns:a16="http://schemas.microsoft.com/office/drawing/2014/main" id="{DFC44EF5-A4B5-4A22-856A-D9947B8C78F9}"/>
              </a:ext>
            </a:extLst>
          </p:cNvPr>
          <p:cNvSpPr>
            <a:spLocks noChangeShapeType="1"/>
          </p:cNvSpPr>
          <p:nvPr/>
        </p:nvSpPr>
        <p:spPr bwMode="auto">
          <a:xfrm>
            <a:off x="0" y="1125538"/>
            <a:ext cx="8940800" cy="1587"/>
          </a:xfrm>
          <a:prstGeom prst="line">
            <a:avLst/>
          </a:prstGeom>
          <a:noFill/>
          <a:ln w="127080" cap="sq">
            <a:solidFill>
              <a:srgbClr val="00DFC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87" name="Rectangle 3">
            <a:extLst>
              <a:ext uri="{FF2B5EF4-FFF2-40B4-BE49-F238E27FC236}">
                <a16:creationId xmlns:a16="http://schemas.microsoft.com/office/drawing/2014/main" id="{8B733F90-7F23-4732-B64A-C369B977D473}"/>
              </a:ext>
            </a:extLst>
          </p:cNvPr>
          <p:cNvSpPr>
            <a:spLocks noChangeArrowheads="1"/>
          </p:cNvSpPr>
          <p:nvPr/>
        </p:nvSpPr>
        <p:spPr bwMode="auto">
          <a:xfrm>
            <a:off x="1281113" y="1052513"/>
            <a:ext cx="7862887"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i="1">
                <a:latin typeface="Times New Roman" panose="02020603050405020304" pitchFamily="18" charset="0"/>
              </a:rPr>
              <a:t>Ένα οξύ είναι μια ουσία που περιέχει υδρογόνο</a:t>
            </a:r>
            <a:r>
              <a:rPr lang="en-US" altLang="en-US" sz="2400" i="1">
                <a:latin typeface="Times New Roman" panose="02020603050405020304" pitchFamily="18" charset="0"/>
              </a:rPr>
              <a:t> </a:t>
            </a:r>
            <a:r>
              <a:rPr lang="el-GR" altLang="en-US" sz="2400" i="1">
                <a:latin typeface="Times New Roman" panose="02020603050405020304" pitchFamily="18" charset="0"/>
              </a:rPr>
              <a:t>και διίσταται  στο νερό σε </a:t>
            </a:r>
            <a:r>
              <a:rPr lang="en-US" altLang="en-US" sz="2400" i="1">
                <a:latin typeface="Times New Roman" panose="02020603050405020304" pitchFamily="18" charset="0"/>
              </a:rPr>
              <a:t> : </a:t>
            </a:r>
            <a:r>
              <a:rPr lang="el-GR" altLang="en-US" sz="2400" i="1">
                <a:latin typeface="Times New Roman" panose="02020603050405020304" pitchFamily="18" charset="0"/>
              </a:rPr>
              <a:t>Η </a:t>
            </a:r>
            <a:r>
              <a:rPr lang="el-GR" altLang="en-US" sz="2400" i="1" baseline="30000">
                <a:latin typeface="Times New Roman" panose="02020603050405020304" pitchFamily="18" charset="0"/>
              </a:rPr>
              <a:t>+</a:t>
            </a:r>
            <a:r>
              <a:rPr lang="en-US" altLang="en-US" sz="2400" i="1" baseline="30000">
                <a:latin typeface="Times New Roman" panose="02020603050405020304" pitchFamily="18" charset="0"/>
              </a:rPr>
              <a:t> </a:t>
            </a:r>
          </a:p>
          <a:p>
            <a:pPr>
              <a:buClrTx/>
              <a:buFontTx/>
              <a:buNone/>
            </a:pPr>
            <a:endParaRPr lang="en-US" altLang="en-US" sz="2400" i="1">
              <a:latin typeface="Times New Roman" panose="02020603050405020304" pitchFamily="18" charset="0"/>
            </a:endParaRPr>
          </a:p>
          <a:p>
            <a:pPr>
              <a:buClrTx/>
              <a:buFontTx/>
              <a:buNone/>
            </a:pPr>
            <a:r>
              <a:rPr lang="el-GR" altLang="en-US" sz="2400" i="1">
                <a:latin typeface="Times New Roman" panose="02020603050405020304" pitchFamily="18" charset="0"/>
              </a:rPr>
              <a:t>Μια βάση  είναι μια ουσία που περιέχει υδροξύλιο</a:t>
            </a:r>
            <a:r>
              <a:rPr lang="en-US" altLang="en-US" sz="2400" i="1">
                <a:latin typeface="Times New Roman" panose="02020603050405020304" pitchFamily="18" charset="0"/>
              </a:rPr>
              <a:t> </a:t>
            </a:r>
            <a:r>
              <a:rPr lang="el-GR" altLang="en-US" sz="2400" i="1">
                <a:latin typeface="Times New Roman" panose="02020603050405020304" pitchFamily="18" charset="0"/>
              </a:rPr>
              <a:t>και διίσταται  στο νερό σε </a:t>
            </a:r>
            <a:r>
              <a:rPr lang="en-US" altLang="en-US" sz="2400" i="1">
                <a:latin typeface="Times New Roman" panose="02020603050405020304" pitchFamily="18" charset="0"/>
              </a:rPr>
              <a:t> : OH</a:t>
            </a:r>
            <a:r>
              <a:rPr lang="en-US" altLang="en-US" sz="2400" i="1" baseline="30000">
                <a:latin typeface="Times New Roman" panose="02020603050405020304" pitchFamily="18" charset="0"/>
              </a:rPr>
              <a:t> -</a:t>
            </a:r>
          </a:p>
        </p:txBody>
      </p:sp>
      <p:sp>
        <p:nvSpPr>
          <p:cNvPr id="16388" name="Oval 4">
            <a:extLst>
              <a:ext uri="{FF2B5EF4-FFF2-40B4-BE49-F238E27FC236}">
                <a16:creationId xmlns:a16="http://schemas.microsoft.com/office/drawing/2014/main" id="{20B58386-E14A-41F8-938E-D53AFA6C4BA2}"/>
              </a:ext>
            </a:extLst>
          </p:cNvPr>
          <p:cNvSpPr>
            <a:spLocks noChangeArrowheads="1"/>
          </p:cNvSpPr>
          <p:nvPr/>
        </p:nvSpPr>
        <p:spPr bwMode="auto">
          <a:xfrm>
            <a:off x="615950" y="1225550"/>
            <a:ext cx="139700" cy="139700"/>
          </a:xfrm>
          <a:prstGeom prst="ellipse">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9" name="Oval 5">
            <a:extLst>
              <a:ext uri="{FF2B5EF4-FFF2-40B4-BE49-F238E27FC236}">
                <a16:creationId xmlns:a16="http://schemas.microsoft.com/office/drawing/2014/main" id="{AFBEC07B-14C4-4F27-AA9E-5C7F66D90EEF}"/>
              </a:ext>
            </a:extLst>
          </p:cNvPr>
          <p:cNvSpPr>
            <a:spLocks noChangeArrowheads="1"/>
          </p:cNvSpPr>
          <p:nvPr/>
        </p:nvSpPr>
        <p:spPr bwMode="auto">
          <a:xfrm>
            <a:off x="615950" y="2368550"/>
            <a:ext cx="139700" cy="139700"/>
          </a:xfrm>
          <a:prstGeom prst="ellipse">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0" name="Rectangle 6">
            <a:extLst>
              <a:ext uri="{FF2B5EF4-FFF2-40B4-BE49-F238E27FC236}">
                <a16:creationId xmlns:a16="http://schemas.microsoft.com/office/drawing/2014/main" id="{56939A24-894E-411B-95C9-C8A9461145E2}"/>
              </a:ext>
            </a:extLst>
          </p:cNvPr>
          <p:cNvSpPr>
            <a:spLocks noChangeArrowheads="1"/>
          </p:cNvSpPr>
          <p:nvPr/>
        </p:nvSpPr>
        <p:spPr bwMode="auto">
          <a:xfrm>
            <a:off x="1281113" y="3490913"/>
            <a:ext cx="7862887"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i="1">
                <a:latin typeface="Times New Roman" panose="02020603050405020304" pitchFamily="18" charset="0"/>
              </a:rPr>
              <a:t>Εξουδετέρωση είναι </a:t>
            </a:r>
            <a:r>
              <a:rPr lang="el-GR" altLang="en-US" sz="2400" i="1">
                <a:latin typeface="Times New Roman" panose="02020603050405020304" pitchFamily="18" charset="0"/>
              </a:rPr>
              <a:t>η αντίδρααση ενός </a:t>
            </a:r>
            <a:r>
              <a:rPr lang="en-US" altLang="en-US" sz="2400">
                <a:latin typeface="Times New Roman" panose="02020603050405020304" pitchFamily="18" charset="0"/>
              </a:rPr>
              <a:t>H</a:t>
            </a:r>
            <a:r>
              <a:rPr lang="en-US" altLang="en-US" sz="2400" baseline="30000">
                <a:latin typeface="Times New Roman" panose="02020603050405020304" pitchFamily="18" charset="0"/>
              </a:rPr>
              <a:t>+ </a:t>
            </a:r>
            <a:r>
              <a:rPr lang="en-US" altLang="en-US" sz="2400">
                <a:latin typeface="Times New Roman" panose="02020603050405020304" pitchFamily="18" charset="0"/>
              </a:rPr>
              <a:t>(H</a:t>
            </a:r>
            <a:r>
              <a:rPr lang="en-US" altLang="en-US" sz="2400" baseline="-25000">
                <a:latin typeface="Times New Roman" panose="02020603050405020304" pitchFamily="18" charset="0"/>
              </a:rPr>
              <a:t>3</a:t>
            </a:r>
            <a:r>
              <a:rPr lang="en-US" altLang="en-US" sz="2400">
                <a:latin typeface="Times New Roman" panose="02020603050405020304" pitchFamily="18" charset="0"/>
              </a:rPr>
              <a:t>O</a:t>
            </a:r>
            <a:r>
              <a:rPr lang="en-US" altLang="en-US" sz="2400" baseline="30000">
                <a:latin typeface="Times New Roman" panose="02020603050405020304" pitchFamily="18" charset="0"/>
              </a:rPr>
              <a:t>+</a:t>
            </a:r>
            <a:r>
              <a:rPr lang="en-US" altLang="en-US" sz="2400">
                <a:latin typeface="Times New Roman" panose="02020603050405020304" pitchFamily="18" charset="0"/>
              </a:rPr>
              <a:t>)</a:t>
            </a:r>
            <a:r>
              <a:rPr lang="el-GR" altLang="en-US" sz="2400">
                <a:latin typeface="Times New Roman" panose="02020603050405020304" pitchFamily="18" charset="0"/>
              </a:rPr>
              <a:t>από το οξύ και ενός</a:t>
            </a:r>
            <a:r>
              <a:rPr lang="en-US" altLang="en-US" sz="2400">
                <a:latin typeface="Times New Roman" panose="02020603050405020304" pitchFamily="18" charset="0"/>
              </a:rPr>
              <a:t> OH</a:t>
            </a:r>
            <a:r>
              <a:rPr lang="en-US" altLang="en-US" sz="2400" baseline="30000">
                <a:latin typeface="Times New Roman" panose="02020603050405020304" pitchFamily="18" charset="0"/>
              </a:rPr>
              <a:t> –</a:t>
            </a:r>
            <a:r>
              <a:rPr lang="en-US" altLang="en-US" sz="2400">
                <a:latin typeface="Times New Roman" panose="02020603050405020304" pitchFamily="18" charset="0"/>
              </a:rPr>
              <a:t> </a:t>
            </a:r>
            <a:r>
              <a:rPr lang="el-GR" altLang="en-US" sz="2400">
                <a:latin typeface="Times New Roman" panose="02020603050405020304" pitchFamily="18" charset="0"/>
              </a:rPr>
              <a:t>σε νερό</a:t>
            </a:r>
            <a:r>
              <a:rPr lang="en-US" altLang="en-US" sz="2400">
                <a:latin typeface="Times New Roman" panose="02020603050405020304" pitchFamily="18" charset="0"/>
              </a:rPr>
              <a:t> 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p>
        </p:txBody>
      </p:sp>
      <p:sp>
        <p:nvSpPr>
          <p:cNvPr id="16391" name="Oval 7">
            <a:extLst>
              <a:ext uri="{FF2B5EF4-FFF2-40B4-BE49-F238E27FC236}">
                <a16:creationId xmlns:a16="http://schemas.microsoft.com/office/drawing/2014/main" id="{200FB563-13FB-43C0-8266-B0BF5374CFC9}"/>
              </a:ext>
            </a:extLst>
          </p:cNvPr>
          <p:cNvSpPr>
            <a:spLocks noChangeArrowheads="1"/>
          </p:cNvSpPr>
          <p:nvPr/>
        </p:nvSpPr>
        <p:spPr bwMode="auto">
          <a:xfrm>
            <a:off x="615950" y="3587750"/>
            <a:ext cx="139700" cy="139700"/>
          </a:xfrm>
          <a:prstGeom prst="ellipse">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92" name="Rectangle 8">
            <a:extLst>
              <a:ext uri="{FF2B5EF4-FFF2-40B4-BE49-F238E27FC236}">
                <a16:creationId xmlns:a16="http://schemas.microsoft.com/office/drawing/2014/main" id="{D1CA0840-8A7D-4431-BDAB-3E5378BEFAE8}"/>
              </a:ext>
            </a:extLst>
          </p:cNvPr>
          <p:cNvSpPr>
            <a:spLocks noChangeArrowheads="1"/>
          </p:cNvSpPr>
          <p:nvPr/>
        </p:nvSpPr>
        <p:spPr bwMode="auto">
          <a:xfrm>
            <a:off x="442913" y="4633913"/>
            <a:ext cx="8701087"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latin typeface="Times New Roman" panose="02020603050405020304" pitchFamily="18" charset="0"/>
              </a:rPr>
              <a:t>Η εξουδετέρωση είναι εξώθερμη αντίδραση και απελευθερώνει περίπου </a:t>
            </a:r>
            <a:r>
              <a:rPr lang="en-US" altLang="en-US" sz="2400">
                <a:latin typeface="Times New Roman" panose="02020603050405020304" pitchFamily="18" charset="0"/>
              </a:rPr>
              <a:t>56 kJ </a:t>
            </a:r>
            <a:r>
              <a:rPr lang="el-GR" altLang="en-US" sz="2400">
                <a:latin typeface="Times New Roman" panose="02020603050405020304" pitchFamily="18" charset="0"/>
              </a:rPr>
              <a:t>ανά</a:t>
            </a:r>
            <a:r>
              <a:rPr lang="en-US" altLang="en-US" sz="2400">
                <a:latin typeface="Times New Roman" panose="02020603050405020304" pitchFamily="18" charset="0"/>
              </a:rPr>
              <a:t> mole </a:t>
            </a:r>
            <a:r>
              <a:rPr lang="el-GR" altLang="en-US" sz="2400">
                <a:latin typeface="Times New Roman" panose="02020603050405020304" pitchFamily="18" charset="0"/>
              </a:rPr>
              <a:t>του οξέος και της βάσης</a:t>
            </a:r>
            <a:r>
              <a:rPr lang="en-US" altLang="en-US" sz="2400">
                <a:latin typeface="Times New Roman" panose="02020603050405020304" pitchFamily="18" charset="0"/>
              </a:rPr>
              <a:t>.</a:t>
            </a:r>
          </a:p>
        </p:txBody>
      </p:sp>
      <p:sp>
        <p:nvSpPr>
          <p:cNvPr id="16393" name="Rectangle 9">
            <a:extLst>
              <a:ext uri="{FF2B5EF4-FFF2-40B4-BE49-F238E27FC236}">
                <a16:creationId xmlns:a16="http://schemas.microsoft.com/office/drawing/2014/main" id="{CF1B0B11-0C2B-4DBE-8F1C-112C1BADC280}"/>
              </a:ext>
            </a:extLst>
          </p:cNvPr>
          <p:cNvSpPr>
            <a:spLocks noChangeArrowheads="1"/>
          </p:cNvSpPr>
          <p:nvPr/>
        </p:nvSpPr>
        <p:spPr bwMode="auto">
          <a:xfrm>
            <a:off x="747713" y="5776913"/>
            <a:ext cx="7513637" cy="828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dirty="0">
                <a:latin typeface="Times New Roman" panose="02020603050405020304" pitchFamily="18" charset="0"/>
              </a:rPr>
              <a:t>H</a:t>
            </a:r>
            <a:r>
              <a:rPr lang="en-US" altLang="en-US" sz="2400" baseline="30000" dirty="0">
                <a:latin typeface="Times New Roman" panose="02020603050405020304" pitchFamily="18" charset="0"/>
              </a:rPr>
              <a:t>+</a:t>
            </a:r>
            <a:r>
              <a:rPr lang="en-US" altLang="en-US" sz="2400" baseline="-25000" dirty="0">
                <a:latin typeface="Times New Roman" panose="02020603050405020304" pitchFamily="18" charset="0"/>
              </a:rPr>
              <a:t>(</a:t>
            </a:r>
            <a:r>
              <a:rPr lang="en-US" altLang="en-US" sz="2400" baseline="-25000" dirty="0" err="1">
                <a:latin typeface="Times New Roman" panose="02020603050405020304" pitchFamily="18" charset="0"/>
              </a:rPr>
              <a:t>aq</a:t>
            </a:r>
            <a:r>
              <a:rPr lang="en-US" altLang="en-US" sz="2400" baseline="-25000" dirty="0">
                <a:latin typeface="Times New Roman" panose="02020603050405020304" pitchFamily="18" charset="0"/>
              </a:rPr>
              <a:t>)</a:t>
            </a:r>
            <a:r>
              <a:rPr lang="en-US" altLang="en-US" sz="2400" dirty="0">
                <a:latin typeface="Times New Roman" panose="02020603050405020304" pitchFamily="18" charset="0"/>
              </a:rPr>
              <a:t> + OH</a:t>
            </a:r>
            <a:r>
              <a:rPr lang="en-US" altLang="en-US" sz="2400" baseline="30000" dirty="0">
                <a:latin typeface="Times New Roman" panose="02020603050405020304" pitchFamily="18" charset="0"/>
              </a:rPr>
              <a:t>-</a:t>
            </a:r>
            <a:r>
              <a:rPr lang="en-US" altLang="en-US" sz="2400" baseline="-25000" dirty="0">
                <a:latin typeface="Times New Roman" panose="02020603050405020304" pitchFamily="18" charset="0"/>
              </a:rPr>
              <a:t>(</a:t>
            </a:r>
            <a:r>
              <a:rPr lang="en-US" altLang="en-US" sz="2400" baseline="-25000" dirty="0" err="1">
                <a:latin typeface="Times New Roman" panose="02020603050405020304" pitchFamily="18" charset="0"/>
              </a:rPr>
              <a:t>aq</a:t>
            </a:r>
            <a:r>
              <a:rPr lang="en-US" altLang="en-US" sz="2400" baseline="-25000" dirty="0">
                <a:latin typeface="Times New Roman" panose="02020603050405020304" pitchFamily="18" charset="0"/>
              </a:rPr>
              <a:t>)</a:t>
            </a:r>
            <a:r>
              <a:rPr lang="en-US" altLang="en-US" sz="2400" dirty="0">
                <a:latin typeface="Times New Roman" panose="02020603050405020304" pitchFamily="18" charset="0"/>
              </a:rPr>
              <a:t>                     H</a:t>
            </a:r>
            <a:r>
              <a:rPr lang="en-US" altLang="en-US" sz="2400" baseline="-25000" dirty="0">
                <a:latin typeface="Times New Roman" panose="02020603050405020304" pitchFamily="18" charset="0"/>
              </a:rPr>
              <a:t>2</a:t>
            </a:r>
            <a:r>
              <a:rPr lang="en-US" altLang="en-US" sz="2400" dirty="0">
                <a:latin typeface="Times New Roman" panose="02020603050405020304" pitchFamily="18" charset="0"/>
              </a:rPr>
              <a:t>O</a:t>
            </a:r>
            <a:r>
              <a:rPr lang="en-US" altLang="en-US" sz="2400" baseline="-25000" dirty="0">
                <a:latin typeface="Times New Roman" panose="02020603050405020304" pitchFamily="18" charset="0"/>
              </a:rPr>
              <a:t>(l)</a:t>
            </a:r>
            <a:r>
              <a:rPr lang="en-US" altLang="en-US" sz="2400" dirty="0">
                <a:latin typeface="Times New Roman" panose="02020603050405020304" pitchFamily="18" charset="0"/>
              </a:rPr>
              <a:t>              </a:t>
            </a:r>
          </a:p>
          <a:p>
            <a:pPr>
              <a:buClrTx/>
              <a:buFontTx/>
              <a:buNone/>
            </a:pPr>
            <a:r>
              <a:rPr lang="en-US" altLang="en-US" sz="2400" dirty="0">
                <a:latin typeface="Times New Roman" panose="02020603050405020304" pitchFamily="18" charset="0"/>
              </a:rPr>
              <a:t>  </a:t>
            </a:r>
            <a:r>
              <a:rPr lang="el-GR" altLang="en-US" sz="2400" dirty="0">
                <a:latin typeface="Times New Roman" panose="02020603050405020304" pitchFamily="18" charset="0"/>
              </a:rPr>
              <a:t>Δ</a:t>
            </a:r>
            <a:r>
              <a:rPr lang="en-US" altLang="en-US" sz="2400" dirty="0">
                <a:latin typeface="Times New Roman" panose="02020603050405020304" pitchFamily="18" charset="0"/>
              </a:rPr>
              <a:t>H</a:t>
            </a:r>
            <a:r>
              <a:rPr lang="en-US" altLang="en-US" sz="2400" baseline="30000" dirty="0">
                <a:latin typeface="Times New Roman" panose="02020603050405020304" pitchFamily="18" charset="0"/>
              </a:rPr>
              <a:t>0</a:t>
            </a:r>
            <a:r>
              <a:rPr lang="en-US" altLang="en-US" sz="2400" dirty="0">
                <a:latin typeface="Times New Roman" panose="02020603050405020304" pitchFamily="18" charset="0"/>
              </a:rPr>
              <a:t> = -55.9 kJ</a:t>
            </a:r>
          </a:p>
        </p:txBody>
      </p:sp>
      <p:sp>
        <p:nvSpPr>
          <p:cNvPr id="16395" name="Line 11">
            <a:extLst>
              <a:ext uri="{FF2B5EF4-FFF2-40B4-BE49-F238E27FC236}">
                <a16:creationId xmlns:a16="http://schemas.microsoft.com/office/drawing/2014/main" id="{B789E000-A724-4187-BF7E-0D6C639E7636}"/>
              </a:ext>
            </a:extLst>
          </p:cNvPr>
          <p:cNvSpPr>
            <a:spLocks noChangeShapeType="1"/>
          </p:cNvSpPr>
          <p:nvPr/>
        </p:nvSpPr>
        <p:spPr bwMode="auto">
          <a:xfrm>
            <a:off x="2749550" y="6019800"/>
            <a:ext cx="135890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 name="Line 12">
            <a:extLst>
              <a:ext uri="{FF2B5EF4-FFF2-40B4-BE49-F238E27FC236}">
                <a16:creationId xmlns:a16="http://schemas.microsoft.com/office/drawing/2014/main" id="{3E23F910-4E72-4B5B-897E-0DA6E9B086EC}"/>
              </a:ext>
            </a:extLst>
          </p:cNvPr>
          <p:cNvSpPr>
            <a:spLocks noChangeShapeType="1"/>
          </p:cNvSpPr>
          <p:nvPr/>
        </p:nvSpPr>
        <p:spPr bwMode="auto">
          <a:xfrm>
            <a:off x="0" y="6643688"/>
            <a:ext cx="8940800" cy="1587"/>
          </a:xfrm>
          <a:prstGeom prst="line">
            <a:avLst/>
          </a:prstGeom>
          <a:noFill/>
          <a:ln w="127080" cap="sq">
            <a:solidFill>
              <a:srgbClr val="FAFD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advTm="42578">
    <p:cover dir="r"/>
  </p:transition>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Text Box 1">
            <a:extLst>
              <a:ext uri="{FF2B5EF4-FFF2-40B4-BE49-F238E27FC236}">
                <a16:creationId xmlns:a16="http://schemas.microsoft.com/office/drawing/2014/main" id="{CB35DCF3-A50D-4549-B217-CE4FF903DD8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0058"/>
                </a:solidFill>
              </a:rPr>
              <a:t>Ογκομέτρηση μιας ασθενούς βάσης</a:t>
            </a:r>
          </a:p>
        </p:txBody>
      </p:sp>
      <p:sp>
        <p:nvSpPr>
          <p:cNvPr id="120834" name="Text Box 2">
            <a:extLst>
              <a:ext uri="{FF2B5EF4-FFF2-40B4-BE49-F238E27FC236}">
                <a16:creationId xmlns:a16="http://schemas.microsoft.com/office/drawing/2014/main" id="{46C14D3B-4FF7-40B2-B018-93FB2634241A}"/>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Ας υπολογίσουμε το </a:t>
            </a:r>
            <a:r>
              <a:rPr lang="en-US" altLang="en-US" sz="3200"/>
              <a:t> pH </a:t>
            </a:r>
            <a:r>
              <a:rPr lang="el-GR" altLang="en-US" sz="3200"/>
              <a:t>ενός διαλύματος που παράγεται από την προσθήκη</a:t>
            </a:r>
            <a:r>
              <a:rPr lang="en-US" altLang="en-US" sz="3200"/>
              <a:t> 0, 10, 20, 25, 50, </a:t>
            </a:r>
            <a:r>
              <a:rPr lang="el-GR" altLang="en-US" sz="3200"/>
              <a:t>και </a:t>
            </a:r>
            <a:r>
              <a:rPr lang="en-US" altLang="en-US" sz="3200"/>
              <a:t> 70 mL of 0.1 M </a:t>
            </a:r>
            <a:r>
              <a:rPr lang="el-GR" altLang="en-US" sz="3200"/>
              <a:t>υδροχλωρικού οξέος σε </a:t>
            </a:r>
            <a:r>
              <a:rPr lang="en-US" altLang="en-US" sz="3200"/>
              <a:t> 50 mL of 0.1 M </a:t>
            </a:r>
            <a:r>
              <a:rPr lang="el-GR" altLang="en-US" sz="3200"/>
              <a:t>υδροξειδίου του αμμωνίου</a:t>
            </a:r>
          </a:p>
        </p:txBody>
      </p:sp>
    </p:spTree>
  </p:cSld>
  <p:clrMapOvr>
    <a:masterClrMapping/>
  </p:clrMapOvr>
  <p:transition spd="med" advTm="161127"/>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7" name="Text Box 1">
            <a:extLst>
              <a:ext uri="{FF2B5EF4-FFF2-40B4-BE49-F238E27FC236}">
                <a16:creationId xmlns:a16="http://schemas.microsoft.com/office/drawing/2014/main" id="{EF02E3F3-C856-4814-ABCF-6422030327B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Ογκομέτρηση μιας ασθενούς βάσεως</a:t>
            </a:r>
          </a:p>
        </p:txBody>
      </p:sp>
      <p:sp>
        <p:nvSpPr>
          <p:cNvPr id="121858" name="Text Box 2">
            <a:extLst>
              <a:ext uri="{FF2B5EF4-FFF2-40B4-BE49-F238E27FC236}">
                <a16:creationId xmlns:a16="http://schemas.microsoft.com/office/drawing/2014/main" id="{CF10DCA7-6E72-4B79-9A3F-D1D6713BE0BD}"/>
              </a:ext>
            </a:extLst>
          </p:cNvPr>
          <p:cNvSpPr txBox="1">
            <a:spLocks noChangeArrowheads="1"/>
          </p:cNvSpPr>
          <p:nvPr/>
        </p:nvSpPr>
        <p:spPr bwMode="auto">
          <a:xfrm>
            <a:off x="0" y="2209800"/>
            <a:ext cx="54102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700"/>
              </a:spcBef>
              <a:buClr>
                <a:srgbClr val="CCCCFF"/>
              </a:buClr>
              <a:buFont typeface="Wingdings" panose="05000000000000000000" pitchFamily="2" charset="2"/>
              <a:buChar char=""/>
            </a:pPr>
            <a:r>
              <a:rPr lang="en-US" altLang="en-US" sz="2800"/>
              <a:t>1 – </a:t>
            </a:r>
            <a:r>
              <a:rPr lang="el-GR" altLang="en-US" sz="2800"/>
              <a:t>ασθενής βάση</a:t>
            </a:r>
            <a:br>
              <a:rPr lang="en-US" altLang="en-US" sz="2800"/>
            </a:br>
            <a:r>
              <a:rPr lang="en-US" altLang="en-US" sz="2800"/>
              <a:t>pH = 14 - 0.5 (pK</a:t>
            </a:r>
            <a:r>
              <a:rPr lang="en-US" altLang="en-US" sz="2800" baseline="-25000"/>
              <a:t>b</a:t>
            </a:r>
            <a:r>
              <a:rPr lang="en-US" altLang="en-US" sz="2800"/>
              <a:t> – log[</a:t>
            </a:r>
            <a:r>
              <a:rPr lang="el-GR" altLang="en-US" sz="2800"/>
              <a:t>βάση</a:t>
            </a:r>
            <a:r>
              <a:rPr lang="en-US" altLang="en-US" sz="2800"/>
              <a:t>]</a:t>
            </a:r>
            <a:br>
              <a:rPr lang="en-US" altLang="en-US" sz="2800"/>
            </a:br>
            <a:endParaRPr lang="en-US" altLang="en-US" sz="2800"/>
          </a:p>
          <a:p>
            <a:pPr>
              <a:lnSpc>
                <a:spcPct val="80000"/>
              </a:lnSpc>
              <a:spcBef>
                <a:spcPts val="700"/>
              </a:spcBef>
              <a:buClr>
                <a:srgbClr val="FF3300"/>
              </a:buClr>
              <a:buFont typeface="Arial" panose="020B0604020202020204" pitchFamily="34" charset="0"/>
              <a:buChar char="•"/>
            </a:pPr>
            <a:r>
              <a:rPr lang="en-US" altLang="en-US" sz="2800">
                <a:solidFill>
                  <a:srgbClr val="FF3300"/>
                </a:solidFill>
              </a:rPr>
              <a:t>2 – </a:t>
            </a:r>
            <a:r>
              <a:rPr lang="el-GR" altLang="en-US" sz="2800">
                <a:solidFill>
                  <a:srgbClr val="FF3300"/>
                </a:solidFill>
              </a:rPr>
              <a:t>ρυθμιστικό</a:t>
            </a:r>
            <a:br>
              <a:rPr lang="en-US" altLang="en-US" sz="2800">
                <a:solidFill>
                  <a:srgbClr val="FF3300"/>
                </a:solidFill>
              </a:rPr>
            </a:br>
            <a:r>
              <a:rPr lang="en-US" altLang="en-US" sz="2800">
                <a:solidFill>
                  <a:srgbClr val="FF3300"/>
                </a:solidFill>
              </a:rPr>
              <a:t>pH = pK</a:t>
            </a:r>
            <a:r>
              <a:rPr lang="en-US" altLang="en-US" sz="2800" baseline="-25000">
                <a:solidFill>
                  <a:srgbClr val="FF3300"/>
                </a:solidFill>
              </a:rPr>
              <a:t>a</a:t>
            </a:r>
            <a:r>
              <a:rPr lang="en-US" altLang="en-US" sz="2800">
                <a:solidFill>
                  <a:srgbClr val="FF3300"/>
                </a:solidFill>
              </a:rPr>
              <a:t> + log[</a:t>
            </a:r>
            <a:r>
              <a:rPr lang="el-GR" altLang="en-US" sz="2800">
                <a:solidFill>
                  <a:srgbClr val="FF3300"/>
                </a:solidFill>
              </a:rPr>
              <a:t>βάση </a:t>
            </a:r>
            <a:r>
              <a:rPr lang="en-US" altLang="en-US" sz="2800">
                <a:solidFill>
                  <a:srgbClr val="FF3300"/>
                </a:solidFill>
              </a:rPr>
              <a:t>/</a:t>
            </a:r>
            <a:r>
              <a:rPr lang="el-GR" altLang="en-US" sz="2800">
                <a:solidFill>
                  <a:srgbClr val="FF3300"/>
                </a:solidFill>
              </a:rPr>
              <a:t>οξύ</a:t>
            </a:r>
            <a:r>
              <a:rPr lang="en-US" altLang="en-US" sz="2800">
                <a:solidFill>
                  <a:srgbClr val="FF3300"/>
                </a:solidFill>
              </a:rPr>
              <a:t>]</a:t>
            </a:r>
            <a:br>
              <a:rPr lang="en-US" altLang="en-US" sz="2800">
                <a:solidFill>
                  <a:srgbClr val="FF3300"/>
                </a:solidFill>
              </a:rPr>
            </a:br>
            <a:endParaRPr lang="en-US" altLang="en-US" sz="2800">
              <a:solidFill>
                <a:srgbClr val="FF3300"/>
              </a:solidFill>
            </a:endParaRPr>
          </a:p>
          <a:p>
            <a:pPr>
              <a:lnSpc>
                <a:spcPct val="80000"/>
              </a:lnSpc>
              <a:spcBef>
                <a:spcPts val="700"/>
              </a:spcBef>
              <a:buClr>
                <a:srgbClr val="FF9900"/>
              </a:buClr>
              <a:buFont typeface="Arial" panose="020B0604020202020204" pitchFamily="34" charset="0"/>
              <a:buChar char="•"/>
            </a:pPr>
            <a:r>
              <a:rPr lang="en-US" altLang="en-US" sz="2800">
                <a:solidFill>
                  <a:srgbClr val="FF9900"/>
                </a:solidFill>
              </a:rPr>
              <a:t>3 – </a:t>
            </a:r>
            <a:r>
              <a:rPr lang="el-GR" altLang="en-US" sz="2800">
                <a:solidFill>
                  <a:srgbClr val="FF9900"/>
                </a:solidFill>
              </a:rPr>
              <a:t>ισοδύναμο σημείο</a:t>
            </a:r>
            <a:r>
              <a:rPr lang="en-US" altLang="en-US" sz="2800">
                <a:solidFill>
                  <a:srgbClr val="FF9900"/>
                </a:solidFill>
              </a:rPr>
              <a:t>; </a:t>
            </a:r>
            <a:r>
              <a:rPr lang="el-GR" altLang="en-US" sz="2800">
                <a:solidFill>
                  <a:srgbClr val="FF9900"/>
                </a:solidFill>
              </a:rPr>
              <a:t>Άλας της ασθενούς βάσης</a:t>
            </a:r>
            <a:br>
              <a:rPr lang="en-US" altLang="en-US" sz="2800">
                <a:solidFill>
                  <a:srgbClr val="FF9900"/>
                </a:solidFill>
              </a:rPr>
            </a:br>
            <a:r>
              <a:rPr lang="en-US" altLang="en-US" sz="2800">
                <a:solidFill>
                  <a:srgbClr val="FF9900"/>
                </a:solidFill>
              </a:rPr>
              <a:t>pH = 0.5 (14 - pK</a:t>
            </a:r>
            <a:r>
              <a:rPr lang="en-US" altLang="en-US" sz="2800" baseline="-25000">
                <a:solidFill>
                  <a:srgbClr val="FF9900"/>
                </a:solidFill>
              </a:rPr>
              <a:t>b</a:t>
            </a:r>
            <a:r>
              <a:rPr lang="en-US" altLang="en-US" sz="2800">
                <a:solidFill>
                  <a:srgbClr val="FF9900"/>
                </a:solidFill>
              </a:rPr>
              <a:t> - log[</a:t>
            </a:r>
            <a:r>
              <a:rPr lang="el-GR" altLang="en-US" sz="2800">
                <a:solidFill>
                  <a:srgbClr val="FF9900"/>
                </a:solidFill>
              </a:rPr>
              <a:t>άλας</a:t>
            </a:r>
            <a:r>
              <a:rPr lang="en-US" altLang="en-US" sz="2800">
                <a:solidFill>
                  <a:srgbClr val="FF9900"/>
                </a:solidFill>
              </a:rPr>
              <a:t>])</a:t>
            </a:r>
            <a:br>
              <a:rPr lang="en-US" altLang="en-US" sz="2800">
                <a:solidFill>
                  <a:srgbClr val="FF9900"/>
                </a:solidFill>
              </a:rPr>
            </a:br>
            <a:endParaRPr lang="en-US" altLang="en-US" sz="2800">
              <a:solidFill>
                <a:srgbClr val="FF9900"/>
              </a:solidFill>
            </a:endParaRPr>
          </a:p>
          <a:p>
            <a:pPr>
              <a:lnSpc>
                <a:spcPct val="80000"/>
              </a:lnSpc>
              <a:spcBef>
                <a:spcPts val="700"/>
              </a:spcBef>
              <a:buClr>
                <a:srgbClr val="009900"/>
              </a:buClr>
              <a:buFont typeface="Arial" panose="020B0604020202020204" pitchFamily="34" charset="0"/>
              <a:buChar char="•"/>
            </a:pPr>
            <a:r>
              <a:rPr lang="en-US" altLang="en-US" sz="2800">
                <a:solidFill>
                  <a:srgbClr val="009900"/>
                </a:solidFill>
              </a:rPr>
              <a:t>4 – </a:t>
            </a:r>
            <a:r>
              <a:rPr lang="el-GR" altLang="en-US" sz="2800">
                <a:solidFill>
                  <a:srgbClr val="009900"/>
                </a:solidFill>
              </a:rPr>
              <a:t>ισχυρό οξύ</a:t>
            </a:r>
            <a:br>
              <a:rPr lang="en-US" altLang="en-US" sz="2800">
                <a:solidFill>
                  <a:srgbClr val="009900"/>
                </a:solidFill>
              </a:rPr>
            </a:br>
            <a:r>
              <a:rPr lang="en-US" altLang="en-US" sz="2800">
                <a:solidFill>
                  <a:srgbClr val="009900"/>
                </a:solidFill>
              </a:rPr>
              <a:t>pH = -log[H</a:t>
            </a:r>
            <a:r>
              <a:rPr lang="en-US" altLang="en-US" sz="2800" baseline="30000">
                <a:solidFill>
                  <a:srgbClr val="009900"/>
                </a:solidFill>
              </a:rPr>
              <a:t>+</a:t>
            </a:r>
            <a:r>
              <a:rPr lang="en-US" altLang="en-US" sz="2800">
                <a:solidFill>
                  <a:srgbClr val="009900"/>
                </a:solidFill>
              </a:rPr>
              <a:t>]</a:t>
            </a:r>
          </a:p>
        </p:txBody>
      </p:sp>
      <p:sp>
        <p:nvSpPr>
          <p:cNvPr id="121859" name="Freeform 3">
            <a:extLst>
              <a:ext uri="{FF2B5EF4-FFF2-40B4-BE49-F238E27FC236}">
                <a16:creationId xmlns:a16="http://schemas.microsoft.com/office/drawing/2014/main" id="{235AA288-112A-41D7-A9CA-A61F319D9AA1}"/>
              </a:ext>
            </a:extLst>
          </p:cNvPr>
          <p:cNvSpPr>
            <a:spLocks noChangeArrowheads="1"/>
          </p:cNvSpPr>
          <p:nvPr/>
        </p:nvSpPr>
        <p:spPr bwMode="auto">
          <a:xfrm flipV="1">
            <a:off x="6096000" y="2667000"/>
            <a:ext cx="2133600" cy="2944813"/>
          </a:xfrm>
          <a:custGeom>
            <a:avLst/>
            <a:gdLst>
              <a:gd name="G0" fmla="+- 5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24577 2"/>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T0" fmla="*/ 0 w 2258"/>
              <a:gd name="T1" fmla="*/ 2147483647 h 1790"/>
              <a:gd name="T2" fmla="*/ 2147483647 w 2258"/>
              <a:gd name="T3" fmla="*/ 2147483647 h 1790"/>
              <a:gd name="T4" fmla="*/ 2147483647 w 2258"/>
              <a:gd name="T5" fmla="*/ 2147483647 h 1790"/>
              <a:gd name="T6" fmla="*/ 2147483647 w 2258"/>
              <a:gd name="T7" fmla="*/ 2147483647 h 1790"/>
              <a:gd name="T8" fmla="*/ 2147483647 w 2258"/>
              <a:gd name="T9" fmla="*/ 2147483647 h 1790"/>
              <a:gd name="T10" fmla="*/ 2147483647 w 2258"/>
              <a:gd name="T11" fmla="*/ 2147483647 h 1790"/>
              <a:gd name="T12" fmla="*/ 2147483647 w 2258"/>
              <a:gd name="T13" fmla="*/ 2147483647 h 1790"/>
              <a:gd name="T14" fmla="*/ 2147483647 w 2258"/>
              <a:gd name="T15" fmla="*/ 2147483647 h 1790"/>
              <a:gd name="T16" fmla="*/ 2147483647 w 2258"/>
              <a:gd name="T17" fmla="*/ 2147483647 h 1790"/>
              <a:gd name="T18" fmla="*/ 2147483647 w 2258"/>
              <a:gd name="T19" fmla="*/ 2147483647 h 1790"/>
              <a:gd name="T20" fmla="*/ 2147483647 w 2258"/>
              <a:gd name="T21" fmla="*/ 2147483647 h 1790"/>
              <a:gd name="T22" fmla="*/ 2147483647 w 2258"/>
              <a:gd name="T23" fmla="*/ 2147483647 h 1790"/>
              <a:gd name="T24" fmla="*/ 2147483647 w 2258"/>
              <a:gd name="T25" fmla="*/ 2147483647 h 1790"/>
              <a:gd name="T26" fmla="*/ 2147483647 w 2258"/>
              <a:gd name="T27" fmla="*/ 2147483647 h 1790"/>
              <a:gd name="T28" fmla="*/ 2147483647 w 2258"/>
              <a:gd name="T29" fmla="*/ 2147483647 h 1790"/>
              <a:gd name="T30" fmla="*/ 2147483647 w 2258"/>
              <a:gd name="T31" fmla="*/ 2147483647 h 1790"/>
              <a:gd name="T32" fmla="*/ 2147483647 w 2258"/>
              <a:gd name="T33" fmla="*/ 2147483647 h 1790"/>
              <a:gd name="T34" fmla="*/ 0 w 2258"/>
              <a:gd name="T35" fmla="*/ 0 h 1790"/>
              <a:gd name="T36" fmla="*/ 2258 w 2258"/>
              <a:gd name="T37"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2258" h="1790">
                <a:moveTo>
                  <a:pt x="0" y="1775"/>
                </a:moveTo>
                <a:cubicBezTo>
                  <a:pt x="50" y="1774"/>
                  <a:pt x="486" y="1790"/>
                  <a:pt x="612" y="1748"/>
                </a:cubicBezTo>
                <a:cubicBezTo>
                  <a:pt x="652" y="1706"/>
                  <a:pt x="737" y="1648"/>
                  <a:pt x="795" y="1629"/>
                </a:cubicBezTo>
                <a:cubicBezTo>
                  <a:pt x="836" y="1585"/>
                  <a:pt x="832" y="1593"/>
                  <a:pt x="850" y="1519"/>
                </a:cubicBezTo>
                <a:cubicBezTo>
                  <a:pt x="853" y="1507"/>
                  <a:pt x="859" y="1482"/>
                  <a:pt x="859" y="1482"/>
                </a:cubicBezTo>
                <a:lnTo>
                  <a:pt x="886" y="1089"/>
                </a:lnTo>
                <a:cubicBezTo>
                  <a:pt x="886" y="1089"/>
                  <a:pt x="886" y="1089"/>
                  <a:pt x="886" y="1089"/>
                </a:cubicBezTo>
                <a:cubicBezTo>
                  <a:pt x="898" y="1046"/>
                  <a:pt x="909" y="1004"/>
                  <a:pt x="923" y="961"/>
                </a:cubicBezTo>
                <a:cubicBezTo>
                  <a:pt x="929" y="943"/>
                  <a:pt x="941" y="906"/>
                  <a:pt x="941" y="906"/>
                </a:cubicBezTo>
                <a:cubicBezTo>
                  <a:pt x="949" y="747"/>
                  <a:pt x="959" y="594"/>
                  <a:pt x="996" y="440"/>
                </a:cubicBezTo>
                <a:cubicBezTo>
                  <a:pt x="998" y="396"/>
                  <a:pt x="976" y="237"/>
                  <a:pt x="1051" y="212"/>
                </a:cubicBezTo>
                <a:cubicBezTo>
                  <a:pt x="1063" y="175"/>
                  <a:pt x="1079" y="169"/>
                  <a:pt x="1115" y="157"/>
                </a:cubicBezTo>
                <a:cubicBezTo>
                  <a:pt x="1263" y="0"/>
                  <a:pt x="1834" y="84"/>
                  <a:pt x="1846" y="84"/>
                </a:cubicBezTo>
                <a:cubicBezTo>
                  <a:pt x="1864" y="78"/>
                  <a:pt x="1883" y="71"/>
                  <a:pt x="1901" y="65"/>
                </a:cubicBezTo>
                <a:cubicBezTo>
                  <a:pt x="1910" y="62"/>
                  <a:pt x="1929" y="56"/>
                  <a:pt x="1929" y="56"/>
                </a:cubicBezTo>
                <a:cubicBezTo>
                  <a:pt x="1984" y="59"/>
                  <a:pt x="2038" y="60"/>
                  <a:pt x="2093" y="65"/>
                </a:cubicBezTo>
                <a:cubicBezTo>
                  <a:pt x="2151" y="70"/>
                  <a:pt x="2199" y="93"/>
                  <a:pt x="2258" y="93"/>
                </a:cubicBezTo>
              </a:path>
            </a:pathLst>
          </a:custGeom>
          <a:noFill/>
          <a:ln w="1260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1860" name="Line 4">
            <a:extLst>
              <a:ext uri="{FF2B5EF4-FFF2-40B4-BE49-F238E27FC236}">
                <a16:creationId xmlns:a16="http://schemas.microsoft.com/office/drawing/2014/main" id="{C8A70996-2267-46BA-83FF-C4A7B812D270}"/>
              </a:ext>
            </a:extLst>
          </p:cNvPr>
          <p:cNvSpPr>
            <a:spLocks noChangeShapeType="1"/>
          </p:cNvSpPr>
          <p:nvPr/>
        </p:nvSpPr>
        <p:spPr bwMode="auto">
          <a:xfrm>
            <a:off x="6096000" y="5867400"/>
            <a:ext cx="25146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861" name="Line 5">
            <a:extLst>
              <a:ext uri="{FF2B5EF4-FFF2-40B4-BE49-F238E27FC236}">
                <a16:creationId xmlns:a16="http://schemas.microsoft.com/office/drawing/2014/main" id="{EC1CF3A2-C6EA-45E9-AA93-D5446F800284}"/>
              </a:ext>
            </a:extLst>
          </p:cNvPr>
          <p:cNvSpPr>
            <a:spLocks noChangeShapeType="1"/>
          </p:cNvSpPr>
          <p:nvPr/>
        </p:nvSpPr>
        <p:spPr bwMode="auto">
          <a:xfrm flipV="1">
            <a:off x="6096000" y="2505075"/>
            <a:ext cx="1588" cy="337185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862" name="Text Box 6">
            <a:extLst>
              <a:ext uri="{FF2B5EF4-FFF2-40B4-BE49-F238E27FC236}">
                <a16:creationId xmlns:a16="http://schemas.microsoft.com/office/drawing/2014/main" id="{2A610F26-54F6-4645-B9F5-469EF11EC016}"/>
              </a:ext>
            </a:extLst>
          </p:cNvPr>
          <p:cNvSpPr txBox="1">
            <a:spLocks noChangeArrowheads="1"/>
          </p:cNvSpPr>
          <p:nvPr/>
        </p:nvSpPr>
        <p:spPr bwMode="auto">
          <a:xfrm>
            <a:off x="6072188" y="5929313"/>
            <a:ext cx="1804987"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HCl, mL</a:t>
            </a:r>
          </a:p>
        </p:txBody>
      </p:sp>
      <p:sp>
        <p:nvSpPr>
          <p:cNvPr id="121863" name="Text Box 7">
            <a:extLst>
              <a:ext uri="{FF2B5EF4-FFF2-40B4-BE49-F238E27FC236}">
                <a16:creationId xmlns:a16="http://schemas.microsoft.com/office/drawing/2014/main" id="{22428DAB-3A33-4BD7-8C90-1ED6234025C0}"/>
              </a:ext>
            </a:extLst>
          </p:cNvPr>
          <p:cNvSpPr txBox="1">
            <a:spLocks noChangeArrowheads="1"/>
          </p:cNvSpPr>
          <p:nvPr/>
        </p:nvSpPr>
        <p:spPr bwMode="auto">
          <a:xfrm rot="16200000">
            <a:off x="5403056" y="4010819"/>
            <a:ext cx="7397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pH</a:t>
            </a:r>
          </a:p>
        </p:txBody>
      </p:sp>
      <p:sp>
        <p:nvSpPr>
          <p:cNvPr id="121864" name="Text Box 8">
            <a:extLst>
              <a:ext uri="{FF2B5EF4-FFF2-40B4-BE49-F238E27FC236}">
                <a16:creationId xmlns:a16="http://schemas.microsoft.com/office/drawing/2014/main" id="{AD6C456B-BF7D-4B74-9CA2-A89EE262B528}"/>
              </a:ext>
            </a:extLst>
          </p:cNvPr>
          <p:cNvSpPr txBox="1">
            <a:spLocks noChangeArrowheads="1"/>
          </p:cNvSpPr>
          <p:nvPr/>
        </p:nvSpPr>
        <p:spPr bwMode="auto">
          <a:xfrm>
            <a:off x="6096000" y="205740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1</a:t>
            </a:r>
          </a:p>
        </p:txBody>
      </p:sp>
      <p:sp>
        <p:nvSpPr>
          <p:cNvPr id="121865" name="Text Box 9">
            <a:extLst>
              <a:ext uri="{FF2B5EF4-FFF2-40B4-BE49-F238E27FC236}">
                <a16:creationId xmlns:a16="http://schemas.microsoft.com/office/drawing/2014/main" id="{150BD5A5-E6EE-4169-BE3A-C686D380D54D}"/>
              </a:ext>
            </a:extLst>
          </p:cNvPr>
          <p:cNvSpPr txBox="1">
            <a:spLocks noChangeArrowheads="1"/>
          </p:cNvSpPr>
          <p:nvPr/>
        </p:nvSpPr>
        <p:spPr bwMode="auto">
          <a:xfrm>
            <a:off x="6477000" y="304800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FF3300"/>
                </a:solidFill>
                <a:effectLst>
                  <a:outerShdw blurRad="38100" dist="38100" dir="2700000" algn="tl">
                    <a:srgbClr val="C0C0C0"/>
                  </a:outerShdw>
                </a:effectLst>
                <a:latin typeface="Times New Roman" panose="02020603050405020304" pitchFamily="18" charset="0"/>
              </a:rPr>
              <a:t>2</a:t>
            </a:r>
          </a:p>
        </p:txBody>
      </p:sp>
      <p:sp>
        <p:nvSpPr>
          <p:cNvPr id="121866" name="Text Box 10">
            <a:extLst>
              <a:ext uri="{FF2B5EF4-FFF2-40B4-BE49-F238E27FC236}">
                <a16:creationId xmlns:a16="http://schemas.microsoft.com/office/drawing/2014/main" id="{2CCD50E9-2C50-4E78-A730-BE2E418003BE}"/>
              </a:ext>
            </a:extLst>
          </p:cNvPr>
          <p:cNvSpPr txBox="1">
            <a:spLocks noChangeArrowheads="1"/>
          </p:cNvSpPr>
          <p:nvPr/>
        </p:nvSpPr>
        <p:spPr bwMode="auto">
          <a:xfrm>
            <a:off x="7054850" y="373380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FFFF00"/>
                </a:solidFill>
                <a:effectLst>
                  <a:outerShdw blurRad="38100" dist="38100" dir="2700000" algn="tl">
                    <a:srgbClr val="C0C0C0"/>
                  </a:outerShdw>
                </a:effectLst>
                <a:latin typeface="Times New Roman" panose="02020603050405020304" pitchFamily="18" charset="0"/>
              </a:rPr>
              <a:t>3</a:t>
            </a:r>
          </a:p>
        </p:txBody>
      </p:sp>
      <p:sp>
        <p:nvSpPr>
          <p:cNvPr id="121867" name="Text Box 11">
            <a:extLst>
              <a:ext uri="{FF2B5EF4-FFF2-40B4-BE49-F238E27FC236}">
                <a16:creationId xmlns:a16="http://schemas.microsoft.com/office/drawing/2014/main" id="{585A1B35-EBAF-4966-8B72-E3B23806DFD1}"/>
              </a:ext>
            </a:extLst>
          </p:cNvPr>
          <p:cNvSpPr txBox="1">
            <a:spLocks noChangeArrowheads="1"/>
          </p:cNvSpPr>
          <p:nvPr/>
        </p:nvSpPr>
        <p:spPr bwMode="auto">
          <a:xfrm>
            <a:off x="7054850" y="4845050"/>
            <a:ext cx="4095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66FF33"/>
                </a:solidFill>
                <a:effectLst>
                  <a:outerShdw blurRad="38100" dist="38100" dir="2700000" algn="tl">
                    <a:srgbClr val="C0C0C0"/>
                  </a:outerShdw>
                </a:effectLst>
                <a:latin typeface="Times New Roman" panose="02020603050405020304" pitchFamily="18" charset="0"/>
              </a:rPr>
              <a:t>4</a:t>
            </a:r>
          </a:p>
        </p:txBody>
      </p:sp>
      <p:sp>
        <p:nvSpPr>
          <p:cNvPr id="121868" name="Freeform 12">
            <a:extLst>
              <a:ext uri="{FF2B5EF4-FFF2-40B4-BE49-F238E27FC236}">
                <a16:creationId xmlns:a16="http://schemas.microsoft.com/office/drawing/2014/main" id="{C05855BB-5160-45F7-9E00-75C168FE3D4F}"/>
              </a:ext>
            </a:extLst>
          </p:cNvPr>
          <p:cNvSpPr>
            <a:spLocks/>
          </p:cNvSpPr>
          <p:nvPr/>
        </p:nvSpPr>
        <p:spPr bwMode="auto">
          <a:xfrm>
            <a:off x="6705600" y="2438400"/>
            <a:ext cx="381000" cy="1447800"/>
          </a:xfrm>
          <a:custGeom>
            <a:avLst/>
            <a:gdLst>
              <a:gd name="G0" fmla="+- 1 0 0"/>
              <a:gd name="G1" fmla="+- 1 0 0"/>
              <a:gd name="G2" fmla="+- 1 0 0"/>
              <a:gd name="G3" fmla="+- 1 0 0"/>
              <a:gd name="G4" fmla="+- 1 0 0"/>
              <a:gd name="G5" fmla="+- 1 0 0"/>
              <a:gd name="G6" fmla="+- 1 0 0"/>
              <a:gd name="G7" fmla="+- 1 0 0"/>
              <a:gd name="G8" fmla="+- 21600 0 0"/>
              <a:gd name="T0" fmla="*/ 0 w 21600"/>
              <a:gd name="T1" fmla="*/ 0 h 21600"/>
              <a:gd name="T2" fmla="*/ 2147483647 w 21600"/>
              <a:gd name="T3" fmla="*/ 2147483647 h 21600"/>
              <a:gd name="T4" fmla="*/ 0 w 21600"/>
              <a:gd name="T5" fmla="*/ 2147483647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00" cap="sq">
            <a:solidFill>
              <a:srgbClr val="FF33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1869" name="Freeform 13">
            <a:extLst>
              <a:ext uri="{FF2B5EF4-FFF2-40B4-BE49-F238E27FC236}">
                <a16:creationId xmlns:a16="http://schemas.microsoft.com/office/drawing/2014/main" id="{218EF504-8DBA-40D1-B9D2-D6A44EDD8D6D}"/>
              </a:ext>
            </a:extLst>
          </p:cNvPr>
          <p:cNvSpPr>
            <a:spLocks/>
          </p:cNvSpPr>
          <p:nvPr/>
        </p:nvSpPr>
        <p:spPr bwMode="auto">
          <a:xfrm rot="10440000">
            <a:off x="7239000" y="4273550"/>
            <a:ext cx="685800" cy="1136650"/>
          </a:xfrm>
          <a:custGeom>
            <a:avLst/>
            <a:gdLst>
              <a:gd name="G0" fmla="+- 1 0 0"/>
              <a:gd name="G1" fmla="+- 1 0 0"/>
              <a:gd name="G2" fmla="+- 1 0 0"/>
              <a:gd name="G3" fmla="+- 1 0 0"/>
              <a:gd name="G4" fmla="+- 1 0 0"/>
              <a:gd name="G5" fmla="+- 1 0 0"/>
              <a:gd name="G6" fmla="+- 1 0 0"/>
              <a:gd name="G7" fmla="+- 1 0 0"/>
              <a:gd name="G8" fmla="+- 21600 0 0"/>
              <a:gd name="T0" fmla="*/ 0 w 21600"/>
              <a:gd name="T1" fmla="*/ 0 h 21600"/>
              <a:gd name="T2" fmla="*/ 2147483647 w 21600"/>
              <a:gd name="T3" fmla="*/ 2147483647 h 21600"/>
              <a:gd name="T4" fmla="*/ 0 w 21600"/>
              <a:gd name="T5" fmla="*/ 2147483647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00" cap="sq">
            <a:solidFill>
              <a:srgbClr val="66FF33"/>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1870" name="Text Box 14">
            <a:extLst>
              <a:ext uri="{FF2B5EF4-FFF2-40B4-BE49-F238E27FC236}">
                <a16:creationId xmlns:a16="http://schemas.microsoft.com/office/drawing/2014/main" id="{D953E6D5-A7CC-45FF-9C48-1B8FFD1C0C66}"/>
              </a:ext>
            </a:extLst>
          </p:cNvPr>
          <p:cNvSpPr txBox="1">
            <a:spLocks noChangeArrowheads="1"/>
          </p:cNvSpPr>
          <p:nvPr/>
        </p:nvSpPr>
        <p:spPr bwMode="auto">
          <a:xfrm>
            <a:off x="5956300" y="2514600"/>
            <a:ext cx="3651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a:effectLst>
                  <a:outerShdw blurRad="38100" dist="38100" dir="2700000" algn="tl">
                    <a:srgbClr val="C0C0C0"/>
                  </a:outerShdw>
                </a:effectLst>
                <a:latin typeface="Times New Roman" panose="02020603050405020304" pitchFamily="18" charset="0"/>
              </a:rPr>
              <a:t>X</a:t>
            </a:r>
          </a:p>
        </p:txBody>
      </p:sp>
      <p:sp>
        <p:nvSpPr>
          <p:cNvPr id="121871" name="Text Box 15">
            <a:extLst>
              <a:ext uri="{FF2B5EF4-FFF2-40B4-BE49-F238E27FC236}">
                <a16:creationId xmlns:a16="http://schemas.microsoft.com/office/drawing/2014/main" id="{5BA75A04-9ABE-4804-B16B-FA717CA4BA21}"/>
              </a:ext>
            </a:extLst>
          </p:cNvPr>
          <p:cNvSpPr txBox="1">
            <a:spLocks noChangeArrowheads="1"/>
          </p:cNvSpPr>
          <p:nvPr/>
        </p:nvSpPr>
        <p:spPr bwMode="auto">
          <a:xfrm>
            <a:off x="6794500" y="4038600"/>
            <a:ext cx="3651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a:solidFill>
                  <a:srgbClr val="FFFF00"/>
                </a:solidFill>
                <a:effectLst>
                  <a:outerShdw blurRad="38100" dist="38100" dir="2700000" algn="tl">
                    <a:srgbClr val="C0C0C0"/>
                  </a:outerShdw>
                </a:effectLst>
                <a:latin typeface="Times New Roman" panose="02020603050405020304" pitchFamily="18" charset="0"/>
              </a:rPr>
              <a:t>X</a:t>
            </a:r>
          </a:p>
        </p:txBody>
      </p:sp>
    </p:spTree>
  </p:cSld>
  <p:clrMapOvr>
    <a:masterClrMapping/>
  </p:clrMapOvr>
  <p:transition spd="med" advTm="45378"/>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Text Box 1">
            <a:extLst>
              <a:ext uri="{FF2B5EF4-FFF2-40B4-BE49-F238E27FC236}">
                <a16:creationId xmlns:a16="http://schemas.microsoft.com/office/drawing/2014/main" id="{6C98B3F7-064C-4D14-8F39-F14A66B97A2C}"/>
              </a:ext>
            </a:extLst>
          </p:cNvPr>
          <p:cNvSpPr txBox="1">
            <a:spLocks noChangeArrowheads="1"/>
          </p:cNvSpPr>
          <p:nvPr/>
        </p:nvSpPr>
        <p:spPr bwMode="auto">
          <a:xfrm>
            <a:off x="214313" y="304800"/>
            <a:ext cx="870108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666699"/>
                </a:solidFill>
              </a:rPr>
              <a:t>Αμφοτερισμός-Αμφολύτες</a:t>
            </a:r>
          </a:p>
        </p:txBody>
      </p:sp>
      <p:sp>
        <p:nvSpPr>
          <p:cNvPr id="122882" name="Text Box 2">
            <a:extLst>
              <a:ext uri="{FF2B5EF4-FFF2-40B4-BE49-F238E27FC236}">
                <a16:creationId xmlns:a16="http://schemas.microsoft.com/office/drawing/2014/main" id="{C450463D-09A1-4C70-91C3-D8D26A7430FB}"/>
              </a:ext>
            </a:extLst>
          </p:cNvPr>
          <p:cNvSpPr txBox="1">
            <a:spLocks noChangeArrowheads="1"/>
          </p:cNvSpPr>
          <p:nvPr/>
        </p:nvSpPr>
        <p:spPr bwMode="auto">
          <a:xfrm>
            <a:off x="1143000" y="1285875"/>
            <a:ext cx="77724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Κάποιες ουσίες δρουν και ως οξέα και ως βάσεις ανάλογα με την περίπτωση</a:t>
            </a:r>
            <a:br>
              <a:rPr lang="en-US" altLang="en-US" sz="3200"/>
            </a:br>
            <a:r>
              <a:rPr lang="el-GR" altLang="en-US" sz="3200"/>
              <a:t>πχ</a:t>
            </a:r>
            <a:r>
              <a:rPr lang="en-US" altLang="en-US" sz="3200"/>
              <a:t>. H</a:t>
            </a:r>
            <a:r>
              <a:rPr lang="en-US" altLang="en-US" sz="3200" baseline="-25000"/>
              <a:t>2</a:t>
            </a:r>
            <a:r>
              <a:rPr lang="en-US" altLang="en-US" sz="3200"/>
              <a:t>O</a:t>
            </a:r>
          </a:p>
          <a:p>
            <a:pPr>
              <a:spcBef>
                <a:spcPts val="800"/>
              </a:spcBef>
              <a:buClrTx/>
              <a:buFontTx/>
              <a:buNone/>
            </a:pPr>
            <a:endParaRPr lang="en-US" altLang="en-US" sz="3200"/>
          </a:p>
          <a:p>
            <a:pPr>
              <a:spcBef>
                <a:spcPts val="800"/>
              </a:spcBef>
              <a:buClr>
                <a:srgbClr val="CCCCFF"/>
              </a:buClr>
              <a:buFont typeface="Wingdings" panose="05000000000000000000" pitchFamily="2" charset="2"/>
              <a:buChar char=""/>
            </a:pPr>
            <a:r>
              <a:rPr lang="en-US" altLang="en-US" sz="3200"/>
              <a:t>HC</a:t>
            </a:r>
            <a:r>
              <a:rPr lang="en-US" altLang="en-US" sz="3200" baseline="-25000"/>
              <a:t>2</a:t>
            </a:r>
            <a:r>
              <a:rPr lang="en-US" altLang="en-US" sz="3200"/>
              <a:t>H</a:t>
            </a:r>
            <a:r>
              <a:rPr lang="en-US" altLang="en-US" sz="3200" baseline="-25000"/>
              <a:t>3</a:t>
            </a:r>
            <a:r>
              <a:rPr lang="en-US" altLang="en-US" sz="3200"/>
              <a:t>O</a:t>
            </a:r>
            <a:r>
              <a:rPr lang="en-US" altLang="en-US" sz="3200" baseline="-25000"/>
              <a:t>2</a:t>
            </a:r>
            <a:r>
              <a:rPr lang="en-US" altLang="en-US" sz="3200"/>
              <a:t> + </a:t>
            </a:r>
            <a:r>
              <a:rPr lang="en-US" altLang="en-US" sz="3200">
                <a:solidFill>
                  <a:srgbClr val="CC3399"/>
                </a:solidFill>
              </a:rPr>
              <a:t>H</a:t>
            </a:r>
            <a:r>
              <a:rPr lang="en-US" altLang="en-US" sz="3200" baseline="-25000">
                <a:solidFill>
                  <a:srgbClr val="CC3399"/>
                </a:solidFill>
              </a:rPr>
              <a:t>2</a:t>
            </a:r>
            <a:r>
              <a:rPr lang="en-US" altLang="en-US" sz="3200">
                <a:solidFill>
                  <a:srgbClr val="CC3399"/>
                </a:solidFill>
              </a:rPr>
              <a:t>O</a:t>
            </a:r>
            <a:r>
              <a:rPr lang="en-US" altLang="en-US" sz="3200"/>
              <a:t> = H</a:t>
            </a:r>
            <a:r>
              <a:rPr lang="en-US" altLang="en-US" sz="3200" baseline="-25000"/>
              <a:t> 3</a:t>
            </a:r>
            <a:r>
              <a:rPr lang="en-US" altLang="en-US" sz="3200"/>
              <a:t>O</a:t>
            </a:r>
            <a:r>
              <a:rPr lang="en-US" altLang="en-US" sz="3200" baseline="30000"/>
              <a:t>+</a:t>
            </a:r>
            <a:r>
              <a:rPr lang="en-US" altLang="en-US" sz="3200"/>
              <a:t> + C</a:t>
            </a:r>
            <a:r>
              <a:rPr lang="en-US" altLang="en-US" sz="3200" baseline="-25000"/>
              <a:t>2</a:t>
            </a:r>
            <a:r>
              <a:rPr lang="en-US" altLang="en-US" sz="3200"/>
              <a:t>H</a:t>
            </a:r>
            <a:r>
              <a:rPr lang="en-US" altLang="en-US" sz="3200" baseline="-25000"/>
              <a:t>3</a:t>
            </a:r>
            <a:r>
              <a:rPr lang="en-US" altLang="en-US" sz="3200"/>
              <a:t>O</a:t>
            </a:r>
            <a:r>
              <a:rPr lang="en-US" altLang="en-US" sz="3200" baseline="-25000"/>
              <a:t>2</a:t>
            </a:r>
            <a:r>
              <a:rPr lang="en-US" altLang="en-US" sz="3200" baseline="30000"/>
              <a:t>-</a:t>
            </a:r>
            <a:br>
              <a:rPr lang="en-US" altLang="en-US" sz="3200" baseline="30000"/>
            </a:br>
            <a:r>
              <a:rPr lang="el-GR" altLang="en-US" sz="3200"/>
              <a:t>οξύ</a:t>
            </a:r>
            <a:r>
              <a:rPr lang="en-US" altLang="en-US" sz="3200"/>
              <a:t>	     </a:t>
            </a:r>
            <a:r>
              <a:rPr lang="el-GR" altLang="en-US" sz="3200"/>
              <a:t>βάση</a:t>
            </a:r>
            <a:r>
              <a:rPr lang="en-US" altLang="en-US" sz="3200"/>
              <a:t> </a:t>
            </a:r>
            <a:r>
              <a:rPr lang="el-GR" altLang="en-US" sz="3200"/>
              <a:t>  οξύ</a:t>
            </a:r>
            <a:r>
              <a:rPr lang="en-US" altLang="en-US" sz="3200"/>
              <a:t> </a:t>
            </a:r>
            <a:r>
              <a:rPr lang="el-GR" altLang="en-US" sz="3200"/>
              <a:t>       βάση</a:t>
            </a:r>
            <a:r>
              <a:rPr lang="en-US" altLang="en-US" sz="3200"/>
              <a:t> </a:t>
            </a:r>
            <a:br>
              <a:rPr lang="en-US" altLang="en-US" sz="3200"/>
            </a:br>
            <a:endParaRPr lang="en-US" altLang="en-US" sz="3200"/>
          </a:p>
          <a:p>
            <a:pPr>
              <a:spcBef>
                <a:spcPts val="800"/>
              </a:spcBef>
              <a:buClr>
                <a:srgbClr val="CCCCFF"/>
              </a:buClr>
              <a:buFont typeface="Wingdings" panose="05000000000000000000" pitchFamily="2" charset="2"/>
              <a:buChar char=""/>
            </a:pPr>
            <a:r>
              <a:rPr lang="en-US" altLang="en-US" sz="3200"/>
              <a:t>NH</a:t>
            </a:r>
            <a:r>
              <a:rPr lang="en-US" altLang="en-US" sz="3200" baseline="-25000"/>
              <a:t>3</a:t>
            </a:r>
            <a:r>
              <a:rPr lang="en-US" altLang="en-US" sz="3200"/>
              <a:t> + </a:t>
            </a:r>
            <a:r>
              <a:rPr lang="en-US" altLang="en-US" sz="3200">
                <a:solidFill>
                  <a:srgbClr val="CC3399"/>
                </a:solidFill>
              </a:rPr>
              <a:t>H</a:t>
            </a:r>
            <a:r>
              <a:rPr lang="en-US" altLang="en-US" sz="3200" baseline="-25000">
                <a:solidFill>
                  <a:srgbClr val="CC3399"/>
                </a:solidFill>
              </a:rPr>
              <a:t>2</a:t>
            </a:r>
            <a:r>
              <a:rPr lang="en-US" altLang="en-US" sz="3200">
                <a:solidFill>
                  <a:srgbClr val="CC3399"/>
                </a:solidFill>
              </a:rPr>
              <a:t>O</a:t>
            </a:r>
            <a:r>
              <a:rPr lang="en-US" altLang="en-US" sz="3200"/>
              <a:t> = NH</a:t>
            </a:r>
            <a:r>
              <a:rPr lang="en-US" altLang="en-US" sz="3200" baseline="-25000"/>
              <a:t>4</a:t>
            </a:r>
            <a:r>
              <a:rPr lang="en-US" altLang="en-US" sz="3200" baseline="30000"/>
              <a:t>+</a:t>
            </a:r>
            <a:r>
              <a:rPr lang="en-US" altLang="en-US" sz="3200"/>
              <a:t> + OH</a:t>
            </a:r>
            <a:r>
              <a:rPr lang="en-US" altLang="en-US" sz="3200" baseline="30000"/>
              <a:t>-</a:t>
            </a:r>
            <a:br>
              <a:rPr lang="en-US" altLang="en-US" sz="3200" baseline="30000"/>
            </a:br>
            <a:r>
              <a:rPr lang="el-GR" altLang="en-US" sz="3200"/>
              <a:t>βάση</a:t>
            </a:r>
            <a:r>
              <a:rPr lang="en-US" altLang="en-US" sz="3200"/>
              <a:t> </a:t>
            </a:r>
            <a:r>
              <a:rPr lang="el-GR" altLang="en-US" sz="3200"/>
              <a:t>οξύ</a:t>
            </a:r>
            <a:r>
              <a:rPr lang="en-US" altLang="en-US" sz="3200"/>
              <a:t> </a:t>
            </a:r>
            <a:r>
              <a:rPr lang="el-GR" altLang="en-US" sz="3200"/>
              <a:t>       οξύ</a:t>
            </a:r>
            <a:r>
              <a:rPr lang="en-US" altLang="en-US" sz="3200"/>
              <a:t> </a:t>
            </a:r>
            <a:r>
              <a:rPr lang="el-GR" altLang="en-US" sz="3200"/>
              <a:t>    βάση</a:t>
            </a:r>
          </a:p>
          <a:p>
            <a:pPr>
              <a:spcBef>
                <a:spcPts val="800"/>
              </a:spcBef>
              <a:buClr>
                <a:srgbClr val="FF0000"/>
              </a:buClr>
              <a:buFont typeface="Arial" panose="020B0604020202020204" pitchFamily="34" charset="0"/>
              <a:buChar char="•"/>
            </a:pPr>
            <a:r>
              <a:rPr lang="en-US" altLang="en-US" sz="3200">
                <a:solidFill>
                  <a:srgbClr val="FF0000"/>
                </a:solidFill>
              </a:rPr>
              <a:t>PH </a:t>
            </a:r>
            <a:r>
              <a:rPr lang="el-GR" altLang="en-US" sz="3200">
                <a:solidFill>
                  <a:srgbClr val="FF0000"/>
                </a:solidFill>
              </a:rPr>
              <a:t>αμφολύτη?</a:t>
            </a:r>
          </a:p>
        </p:txBody>
      </p:sp>
    </p:spTree>
  </p:cSld>
  <p:clrMapOvr>
    <a:masterClrMapping/>
  </p:clrMapOvr>
  <p:transition spd="med" advTm="19818"/>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E3DFED-1AA0-416E-818B-99A62FA30A4D}"/>
              </a:ext>
            </a:extLst>
          </p:cNvPr>
          <p:cNvSpPr>
            <a:spLocks noGrp="1"/>
          </p:cNvSpPr>
          <p:nvPr>
            <p:ph type="title"/>
          </p:nvPr>
        </p:nvSpPr>
        <p:spPr>
          <a:xfrm>
            <a:off x="323528" y="365125"/>
            <a:ext cx="8193410" cy="975643"/>
          </a:xfrm>
        </p:spPr>
        <p:txBody>
          <a:bodyPr/>
          <a:lstStyle/>
          <a:p>
            <a:r>
              <a:rPr lang="en-US" sz="3200" dirty="0"/>
              <a:t>K</a:t>
            </a:r>
            <a:r>
              <a:rPr lang="el-GR" sz="3200" dirty="0" err="1"/>
              <a:t>αμπύλη</a:t>
            </a:r>
            <a:r>
              <a:rPr lang="el-GR" sz="3200" dirty="0"/>
              <a:t> </a:t>
            </a:r>
            <a:r>
              <a:rPr lang="el-GR" sz="3200" dirty="0" err="1"/>
              <a:t>ογκομέτρησης</a:t>
            </a:r>
            <a:r>
              <a:rPr lang="el-GR" sz="3200" dirty="0"/>
              <a:t> για </a:t>
            </a:r>
            <a:r>
              <a:rPr lang="el-GR" sz="3200" dirty="0" err="1"/>
              <a:t>διπρωτικό</a:t>
            </a:r>
            <a:r>
              <a:rPr lang="el-GR" sz="3200" dirty="0"/>
              <a:t> οξύ</a:t>
            </a:r>
            <a:endParaRPr lang="en-US" sz="3200" dirty="0"/>
          </a:p>
        </p:txBody>
      </p:sp>
      <p:pic>
        <p:nvPicPr>
          <p:cNvPr id="7" name="Θέση περιεχομένου 6">
            <a:extLst>
              <a:ext uri="{FF2B5EF4-FFF2-40B4-BE49-F238E27FC236}">
                <a16:creationId xmlns:a16="http://schemas.microsoft.com/office/drawing/2014/main" id="{D7F3C9A3-F385-4A66-8A28-6EB569744452}"/>
              </a:ext>
            </a:extLst>
          </p:cNvPr>
          <p:cNvPicPr>
            <a:picLocks noGrp="1" noChangeAspect="1"/>
          </p:cNvPicPr>
          <p:nvPr>
            <p:ph sz="half" idx="2"/>
          </p:nvPr>
        </p:nvPicPr>
        <p:blipFill>
          <a:blip r:embed="rId3"/>
          <a:stretch>
            <a:fillRect/>
          </a:stretch>
        </p:blipFill>
        <p:spPr>
          <a:xfrm>
            <a:off x="0" y="2060848"/>
            <a:ext cx="4498975" cy="4797152"/>
          </a:xfrm>
          <a:prstGeom prst="rect">
            <a:avLst/>
          </a:prstGeom>
        </p:spPr>
      </p:pic>
      <p:pic>
        <p:nvPicPr>
          <p:cNvPr id="231426" name="Picture 2">
            <a:extLst>
              <a:ext uri="{FF2B5EF4-FFF2-40B4-BE49-F238E27FC236}">
                <a16:creationId xmlns:a16="http://schemas.microsoft.com/office/drawing/2014/main" id="{FC4BC2EB-1ED7-4BC3-824E-5E6F998CC1C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283968" y="1196752"/>
            <a:ext cx="4680520" cy="529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894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682D0-11A5-4159-BB7F-DA6B91622236}"/>
              </a:ext>
            </a:extLst>
          </p:cNvPr>
          <p:cNvSpPr>
            <a:spLocks noGrp="1"/>
          </p:cNvSpPr>
          <p:nvPr>
            <p:ph type="title"/>
          </p:nvPr>
        </p:nvSpPr>
        <p:spPr/>
        <p:txBody>
          <a:bodyPr/>
          <a:lstStyle/>
          <a:p>
            <a:r>
              <a:rPr lang="el-GR" dirty="0"/>
              <a:t>Καμπύλη </a:t>
            </a:r>
            <a:r>
              <a:rPr lang="el-GR" dirty="0" err="1"/>
              <a:t>ογκομέτρησης</a:t>
            </a:r>
            <a:r>
              <a:rPr lang="el-GR" dirty="0"/>
              <a:t> Η</a:t>
            </a:r>
            <a:r>
              <a:rPr lang="el-GR" baseline="-25000" dirty="0"/>
              <a:t>3</a:t>
            </a:r>
            <a:r>
              <a:rPr lang="el-GR" dirty="0"/>
              <a:t>Α</a:t>
            </a:r>
            <a:endParaRPr lang="en-US" dirty="0"/>
          </a:p>
        </p:txBody>
      </p:sp>
      <p:sp>
        <p:nvSpPr>
          <p:cNvPr id="3" name="Θέση περιεχομένου 2">
            <a:extLst>
              <a:ext uri="{FF2B5EF4-FFF2-40B4-BE49-F238E27FC236}">
                <a16:creationId xmlns:a16="http://schemas.microsoft.com/office/drawing/2014/main" id="{279046A9-1DE6-4032-A4C7-BCA797E81707}"/>
              </a:ext>
            </a:extLst>
          </p:cNvPr>
          <p:cNvSpPr>
            <a:spLocks noGrp="1"/>
          </p:cNvSpPr>
          <p:nvPr>
            <p:ph idx="1"/>
          </p:nvPr>
        </p:nvSpPr>
        <p:spPr/>
        <p:txBody>
          <a:bodyPr/>
          <a:lstStyle/>
          <a:p>
            <a:endParaRPr lang="en-US" dirty="0"/>
          </a:p>
        </p:txBody>
      </p:sp>
      <p:pic>
        <p:nvPicPr>
          <p:cNvPr id="230402" name="Picture 2">
            <a:extLst>
              <a:ext uri="{FF2B5EF4-FFF2-40B4-BE49-F238E27FC236}">
                <a16:creationId xmlns:a16="http://schemas.microsoft.com/office/drawing/2014/main" id="{2B914E0A-5BA2-41FC-B16F-DBFFA4B91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4" y="1366838"/>
            <a:ext cx="6486525" cy="475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4502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033" y="246887"/>
            <a:ext cx="439599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52693" y="4768667"/>
            <a:ext cx="316195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21FC99CA-CAFD-430F-972A-654BBEA4DF5C}"/>
              </a:ext>
            </a:extLst>
          </p:cNvPr>
          <p:cNvSpPr>
            <a:spLocks noGrp="1"/>
          </p:cNvSpPr>
          <p:nvPr>
            <p:ph type="title"/>
          </p:nvPr>
        </p:nvSpPr>
        <p:spPr>
          <a:xfrm>
            <a:off x="5052692" y="857675"/>
            <a:ext cx="3910331" cy="3847033"/>
          </a:xfrm>
        </p:spPr>
        <p:txBody>
          <a:bodyPr vert="horz" lIns="91440" tIns="45720" rIns="91440" bIns="45720" rtlCol="0" anchor="b">
            <a:normAutofit/>
          </a:bodyPr>
          <a:lstStyle/>
          <a:p>
            <a:pPr algn="ctr" defTabSz="914400" eaLnBrk="1" hangingPunct="1">
              <a:lnSpc>
                <a:spcPct val="90000"/>
              </a:lnSpc>
            </a:pPr>
            <a:r>
              <a:rPr lang="el-GR" sz="4000" dirty="0">
                <a:solidFill>
                  <a:srgbClr val="FFFFFF"/>
                </a:solidFill>
              </a:rPr>
              <a:t>Καμπύλη </a:t>
            </a:r>
            <a:r>
              <a:rPr lang="el-GR" sz="4000" dirty="0" err="1">
                <a:solidFill>
                  <a:srgbClr val="FFFFFF"/>
                </a:solidFill>
              </a:rPr>
              <a:t>ογκομέτρησης</a:t>
            </a:r>
            <a:r>
              <a:rPr lang="el-GR" sz="4000" dirty="0">
                <a:solidFill>
                  <a:srgbClr val="FFFFFF"/>
                </a:solidFill>
              </a:rPr>
              <a:t> άλατος </a:t>
            </a:r>
            <a:r>
              <a:rPr lang="el-GR" sz="4000" dirty="0" err="1">
                <a:solidFill>
                  <a:srgbClr val="FFFFFF"/>
                </a:solidFill>
              </a:rPr>
              <a:t>πολυπρωτικού</a:t>
            </a:r>
            <a:r>
              <a:rPr lang="el-GR" sz="4000" dirty="0">
                <a:solidFill>
                  <a:srgbClr val="FFFFFF"/>
                </a:solidFill>
              </a:rPr>
              <a:t> οξέος  </a:t>
            </a:r>
            <a:r>
              <a:rPr lang="en-US" sz="4000" dirty="0">
                <a:solidFill>
                  <a:srgbClr val="FFFFFF"/>
                </a:solidFill>
              </a:rPr>
              <a:t>CO</a:t>
            </a:r>
            <a:r>
              <a:rPr lang="en-US" sz="4000" baseline="-25000" dirty="0">
                <a:solidFill>
                  <a:srgbClr val="FFFFFF"/>
                </a:solidFill>
              </a:rPr>
              <a:t>3</a:t>
            </a:r>
            <a:r>
              <a:rPr lang="en-US" sz="4000" baseline="30000" dirty="0">
                <a:solidFill>
                  <a:srgbClr val="FFFFFF"/>
                </a:solidFill>
              </a:rPr>
              <a:t>-</a:t>
            </a:r>
          </a:p>
        </p:txBody>
      </p:sp>
      <p:pic>
        <p:nvPicPr>
          <p:cNvPr id="229378" name="Picture 2" descr="TIGER - NCSSM Distance Education and Extended Programs">
            <a:extLst>
              <a:ext uri="{FF2B5EF4-FFF2-40B4-BE49-F238E27FC236}">
                <a16:creationId xmlns:a16="http://schemas.microsoft.com/office/drawing/2014/main" id="{6F54FDAB-46B7-4E06-A8ED-3C75D8C2F8A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96" r="6740" b="-4"/>
          <a:stretch/>
        </p:blipFill>
        <p:spPr bwMode="auto">
          <a:xfrm>
            <a:off x="654048" y="857675"/>
            <a:ext cx="3445286"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093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Text Box 1">
            <a:extLst>
              <a:ext uri="{FF2B5EF4-FFF2-40B4-BE49-F238E27FC236}">
                <a16:creationId xmlns:a16="http://schemas.microsoft.com/office/drawing/2014/main" id="{657D3C45-80AA-4FD0-845D-FF02C08DD238}"/>
              </a:ext>
            </a:extLst>
          </p:cNvPr>
          <p:cNvSpPr txBox="1">
            <a:spLocks noChangeArrowheads="1"/>
          </p:cNvSpPr>
          <p:nvPr/>
        </p:nvSpPr>
        <p:spPr bwMode="auto">
          <a:xfrm>
            <a:off x="457200" y="274638"/>
            <a:ext cx="8686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Πολυπρωτικά συστήματα</a:t>
            </a:r>
            <a:br>
              <a:rPr lang="el-GR" altLang="en-US" sz="3200"/>
            </a:br>
            <a:r>
              <a:rPr lang="en-US" altLang="en-US" sz="3200"/>
              <a:t>pH </a:t>
            </a:r>
            <a:r>
              <a:rPr lang="el-GR" altLang="en-US" sz="2800"/>
              <a:t>αμφολύτη-</a:t>
            </a:r>
            <a:r>
              <a:rPr lang="el-GR" altLang="en-US" sz="2000"/>
              <a:t>(ενδιάμεσης μορφής)</a:t>
            </a:r>
          </a:p>
        </p:txBody>
      </p:sp>
      <p:pic>
        <p:nvPicPr>
          <p:cNvPr id="123906" name="Picture 2">
            <a:extLst>
              <a:ext uri="{FF2B5EF4-FFF2-40B4-BE49-F238E27FC236}">
                <a16:creationId xmlns:a16="http://schemas.microsoft.com/office/drawing/2014/main" id="{2BE07912-6EE8-4DDF-B813-ABA91159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429000"/>
            <a:ext cx="7032625" cy="256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07" name="Picture 3">
            <a:extLst>
              <a:ext uri="{FF2B5EF4-FFF2-40B4-BE49-F238E27FC236}">
                <a16:creationId xmlns:a16="http://schemas.microsoft.com/office/drawing/2014/main" id="{D352F1E4-F7F1-43DC-AC2A-AC5117E07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428625"/>
            <a:ext cx="3408362" cy="2868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Text Box 1">
            <a:extLst>
              <a:ext uri="{FF2B5EF4-FFF2-40B4-BE49-F238E27FC236}">
                <a16:creationId xmlns:a16="http://schemas.microsoft.com/office/drawing/2014/main" id="{AFC22817-B461-4DAE-938A-2036E7FA775D}"/>
              </a:ext>
            </a:extLst>
          </p:cNvPr>
          <p:cNvSpPr txBox="1">
            <a:spLocks noChangeArrowheads="1"/>
          </p:cNvSpPr>
          <p:nvPr/>
        </p:nvSpPr>
        <p:spPr bwMode="auto">
          <a:xfrm>
            <a:off x="762000" y="381000"/>
            <a:ext cx="7543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b="1">
                <a:solidFill>
                  <a:srgbClr val="333399"/>
                </a:solidFill>
                <a:latin typeface="Times New Roman" panose="02020603050405020304" pitchFamily="18" charset="0"/>
              </a:rPr>
              <a:t>Το </a:t>
            </a:r>
            <a:r>
              <a:rPr lang="en-US" altLang="en-US" sz="2800" b="1">
                <a:solidFill>
                  <a:srgbClr val="333399"/>
                </a:solidFill>
                <a:latin typeface="Times New Roman" panose="02020603050405020304" pitchFamily="18" charset="0"/>
              </a:rPr>
              <a:t>pH </a:t>
            </a:r>
            <a:r>
              <a:rPr lang="el-GR" altLang="en-US" sz="2800" b="1">
                <a:solidFill>
                  <a:srgbClr val="333399"/>
                </a:solidFill>
                <a:latin typeface="Times New Roman" panose="02020603050405020304" pitchFamily="18" charset="0"/>
              </a:rPr>
              <a:t>ενός διπρωτικού οξέος</a:t>
            </a:r>
          </a:p>
        </p:txBody>
      </p:sp>
      <p:sp>
        <p:nvSpPr>
          <p:cNvPr id="124930" name="Text Box 2">
            <a:extLst>
              <a:ext uri="{FF2B5EF4-FFF2-40B4-BE49-F238E27FC236}">
                <a16:creationId xmlns:a16="http://schemas.microsoft.com/office/drawing/2014/main" id="{B766903C-E5B0-49E9-9CED-B5B10D6F8EE2}"/>
              </a:ext>
            </a:extLst>
          </p:cNvPr>
          <p:cNvSpPr txBox="1">
            <a:spLocks noChangeArrowheads="1"/>
          </p:cNvSpPr>
          <p:nvPr/>
        </p:nvSpPr>
        <p:spPr bwMode="auto">
          <a:xfrm>
            <a:off x="928688" y="1857375"/>
            <a:ext cx="19256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333399"/>
                </a:solidFill>
              </a:rPr>
              <a:t>Με προσεγγίσεις</a:t>
            </a:r>
          </a:p>
        </p:txBody>
      </p:sp>
      <p:graphicFrame>
        <p:nvGraphicFramePr>
          <p:cNvPr id="124931" name="Object 3">
            <a:extLst>
              <a:ext uri="{FF2B5EF4-FFF2-40B4-BE49-F238E27FC236}">
                <a16:creationId xmlns:a16="http://schemas.microsoft.com/office/drawing/2014/main" id="{0990BD04-EC18-47E1-B6B0-F204871DF0A3}"/>
              </a:ext>
            </a:extLst>
          </p:cNvPr>
          <p:cNvGraphicFramePr>
            <a:graphicFrameLocks noChangeAspect="1"/>
          </p:cNvGraphicFramePr>
          <p:nvPr/>
        </p:nvGraphicFramePr>
        <p:xfrm>
          <a:off x="2214563" y="2500313"/>
          <a:ext cx="3048000" cy="781050"/>
        </p:xfrm>
        <a:graphic>
          <a:graphicData uri="http://schemas.openxmlformats.org/presentationml/2006/ole">
            <mc:AlternateContent xmlns:mc="http://schemas.openxmlformats.org/markup-compatibility/2006">
              <mc:Choice xmlns:v="urn:schemas-microsoft-com:vml" Requires="v">
                <p:oleObj spid="_x0000_s125041" r:id="rId4" imgW="1192680" imgH="241920" progId="">
                  <p:embed/>
                </p:oleObj>
              </mc:Choice>
              <mc:Fallback>
                <p:oleObj r:id="rId4" imgW="1192680" imgH="2419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63" y="2500313"/>
                        <a:ext cx="3048000" cy="7810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2" name="AutoShape 4">
            <a:extLst>
              <a:ext uri="{FF2B5EF4-FFF2-40B4-BE49-F238E27FC236}">
                <a16:creationId xmlns:a16="http://schemas.microsoft.com/office/drawing/2014/main" id="{520AD98D-5AA9-4FA9-8CCC-BA16768C9C6A}"/>
              </a:ext>
            </a:extLst>
          </p:cNvPr>
          <p:cNvSpPr>
            <a:spLocks noChangeArrowheads="1"/>
          </p:cNvSpPr>
          <p:nvPr/>
        </p:nvSpPr>
        <p:spPr bwMode="auto">
          <a:xfrm>
            <a:off x="2357438" y="3786188"/>
            <a:ext cx="976312" cy="485775"/>
          </a:xfrm>
          <a:prstGeom prst="rightArrow">
            <a:avLst>
              <a:gd name="adj1" fmla="val 50000"/>
              <a:gd name="adj2" fmla="val 50245"/>
            </a:avLst>
          </a:prstGeom>
          <a:solidFill>
            <a:srgbClr val="BBE0E3"/>
          </a:solidFill>
          <a:ln w="381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24933" name="Object 5">
            <a:extLst>
              <a:ext uri="{FF2B5EF4-FFF2-40B4-BE49-F238E27FC236}">
                <a16:creationId xmlns:a16="http://schemas.microsoft.com/office/drawing/2014/main" id="{BD08B0A4-02C1-4263-9C23-DC077259718C}"/>
              </a:ext>
            </a:extLst>
          </p:cNvPr>
          <p:cNvGraphicFramePr>
            <a:graphicFrameLocks noChangeAspect="1"/>
          </p:cNvGraphicFramePr>
          <p:nvPr/>
        </p:nvGraphicFramePr>
        <p:xfrm>
          <a:off x="4143375" y="3571875"/>
          <a:ext cx="3046413" cy="984250"/>
        </p:xfrm>
        <a:graphic>
          <a:graphicData uri="http://schemas.openxmlformats.org/presentationml/2006/ole">
            <mc:AlternateContent xmlns:mc="http://schemas.openxmlformats.org/markup-compatibility/2006">
              <mc:Choice xmlns:v="urn:schemas-microsoft-com:vml" Requires="v">
                <p:oleObj spid="_x0000_s125042" r:id="rId6" imgW="1317960" imgH="414000" progId="">
                  <p:embed/>
                </p:oleObj>
              </mc:Choice>
              <mc:Fallback>
                <p:oleObj r:id="rId6" imgW="1317960" imgH="4140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3571875"/>
                        <a:ext cx="3046413" cy="9842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249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additive="repl">
                                        <p:cTn id="10" dur="1" fill="hold">
                                          <p:stCondLst>
                                            <p:cond delay="0"/>
                                          </p:stCondLst>
                                        </p:cTn>
                                        <p:tgtEl>
                                          <p:spTgt spid="124931"/>
                                        </p:tgtEl>
                                        <p:attrNameLst>
                                          <p:attrName>style.visibility</p:attrName>
                                        </p:attrNameLst>
                                      </p:cBhvr>
                                      <p:to>
                                        <p:strVal val="visible"/>
                                      </p:to>
                                    </p:set>
                                    <p:anim calcmode="lin" valueType="num">
                                      <p:cBhvr additive="repl">
                                        <p:cTn id="11" dur="500" fill="hold"/>
                                        <p:tgtEl>
                                          <p:spTgt spid="124931"/>
                                        </p:tgtEl>
                                        <p:attrNameLst>
                                          <p:attrName>ppt_x</p:attrName>
                                        </p:attrNameLst>
                                      </p:cBhvr>
                                      <p:tavLst>
                                        <p:tav tm="100000">
                                          <p:val>
                                            <p:strVal val="#ppt_x"/>
                                          </p:val>
                                        </p:tav>
                                        <p:tav>
                                          <p:val>
                                            <p:strVal val="#ppt_x"/>
                                          </p:val>
                                        </p:tav>
                                      </p:tavLst>
                                    </p:anim>
                                    <p:anim calcmode="lin" valueType="num">
                                      <p:cBhvr additive="repl">
                                        <p:cTn id="12" dur="500" fill="hold"/>
                                        <p:tgtEl>
                                          <p:spTgt spid="124931"/>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493"/>
                                          </p:stCondLst>
                                        </p:cTn>
                                        <p:tgtEl>
                                          <p:spTgt spid="1249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493"/>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a:extLst>
              <a:ext uri="{FF2B5EF4-FFF2-40B4-BE49-F238E27FC236}">
                <a16:creationId xmlns:a16="http://schemas.microsoft.com/office/drawing/2014/main" id="{B4DFF388-E7E2-4EB5-9378-AD947384E91C}"/>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25954" name="Text Box 2">
            <a:extLst>
              <a:ext uri="{FF2B5EF4-FFF2-40B4-BE49-F238E27FC236}">
                <a16:creationId xmlns:a16="http://schemas.microsoft.com/office/drawing/2014/main" id="{07C9026A-3A73-494A-B95C-7C59B2656E37}"/>
              </a:ext>
            </a:extLst>
          </p:cNvPr>
          <p:cNvSpPr txBox="1">
            <a:spLocks noChangeArrowheads="1"/>
          </p:cNvSpPr>
          <p:nvPr/>
        </p:nvSpPr>
        <p:spPr bwMode="auto">
          <a:xfrm>
            <a:off x="225425" y="1377950"/>
            <a:ext cx="8535988"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marL="18192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Πολυπρωτικά Οξέα και Βάσεις</a:t>
            </a:r>
          </a:p>
          <a:p>
            <a:pPr>
              <a:buClrTx/>
              <a:buFontTx/>
              <a:buNone/>
            </a:pPr>
            <a:endParaRPr lang="en-US" altLang="en-US" i="1"/>
          </a:p>
          <a:p>
            <a:pPr lvl="1">
              <a:buClrTx/>
              <a:buFontTx/>
              <a:buNone/>
            </a:pPr>
            <a:r>
              <a:rPr lang="en-US" altLang="en-US" sz="1600"/>
              <a:t>	</a:t>
            </a:r>
            <a:r>
              <a:rPr lang="el-GR" altLang="en-US">
                <a:solidFill>
                  <a:srgbClr val="CC3300"/>
                </a:solidFill>
              </a:rPr>
              <a:t>Ποιες είναι οι μορφές που επικρατούν </a:t>
            </a:r>
            <a:r>
              <a:rPr lang="en-US" altLang="en-US">
                <a:solidFill>
                  <a:srgbClr val="CC3300"/>
                </a:solidFill>
              </a:rPr>
              <a:t>?</a:t>
            </a:r>
          </a:p>
          <a:p>
            <a:pPr lvl="2">
              <a:buClr>
                <a:srgbClr val="CC3300"/>
              </a:buClr>
              <a:buSzPct val="60000"/>
              <a:buFont typeface="Wingdings" panose="05000000000000000000" pitchFamily="2" charset="2"/>
              <a:buChar char=""/>
            </a:pPr>
            <a:r>
              <a:rPr lang="el-GR" altLang="en-US" sz="1600"/>
              <a:t>Εξαρτάται από το </a:t>
            </a:r>
            <a:r>
              <a:rPr lang="en-US" altLang="en-US" sz="1600"/>
              <a:t> pH </a:t>
            </a:r>
            <a:r>
              <a:rPr lang="el-GR" altLang="en-US" sz="1600"/>
              <a:t>του δείγματος και τις τιμές </a:t>
            </a:r>
            <a:r>
              <a:rPr lang="en-US" altLang="en-US" sz="1600"/>
              <a:t> p</a:t>
            </a:r>
            <a:r>
              <a:rPr lang="en-US" altLang="en-US" sz="1600" i="1"/>
              <a:t>K</a:t>
            </a:r>
            <a:r>
              <a:rPr lang="en-US" altLang="en-US" sz="1600" baseline="-25000"/>
              <a:t>a</a:t>
            </a:r>
          </a:p>
          <a:p>
            <a:pPr lvl="3">
              <a:buFont typeface="Times New Roman" panose="02020603050405020304" pitchFamily="18" charset="0"/>
              <a:buChar char="-"/>
            </a:pPr>
            <a:r>
              <a:rPr lang="el-GR" altLang="en-US" sz="1400" b="1">
                <a:solidFill>
                  <a:srgbClr val="333399"/>
                </a:solidFill>
              </a:rPr>
              <a:t>Σε </a:t>
            </a:r>
            <a:r>
              <a:rPr lang="en-US" altLang="en-US" sz="1400" b="1">
                <a:solidFill>
                  <a:srgbClr val="333399"/>
                </a:solidFill>
              </a:rPr>
              <a:t>pH= p</a:t>
            </a:r>
            <a:r>
              <a:rPr lang="en-US" altLang="en-US" sz="1400" b="1" i="1">
                <a:solidFill>
                  <a:srgbClr val="333399"/>
                </a:solidFill>
              </a:rPr>
              <a:t>K</a:t>
            </a:r>
            <a:r>
              <a:rPr lang="en-US" altLang="en-US" sz="1400" b="1" baseline="-25000">
                <a:solidFill>
                  <a:srgbClr val="333399"/>
                </a:solidFill>
              </a:rPr>
              <a:t>a</a:t>
            </a:r>
            <a:r>
              <a:rPr lang="en-US" altLang="en-US" sz="1400" b="1">
                <a:solidFill>
                  <a:srgbClr val="333399"/>
                </a:solidFill>
              </a:rPr>
              <a:t>, 1:1</a:t>
            </a:r>
            <a:r>
              <a:rPr lang="el-GR" altLang="en-US" sz="1400" b="1">
                <a:solidFill>
                  <a:srgbClr val="333399"/>
                </a:solidFill>
              </a:rPr>
              <a:t> μίγμα </a:t>
            </a:r>
            <a:r>
              <a:rPr lang="en-US" altLang="en-US" sz="1400" b="1">
                <a:solidFill>
                  <a:srgbClr val="333399"/>
                </a:solidFill>
              </a:rPr>
              <a:t>HA </a:t>
            </a:r>
            <a:r>
              <a:rPr lang="el-GR" altLang="en-US" sz="1400" b="1">
                <a:solidFill>
                  <a:srgbClr val="333399"/>
                </a:solidFill>
              </a:rPr>
              <a:t>και </a:t>
            </a:r>
            <a:r>
              <a:rPr lang="en-US" altLang="en-US" sz="1400" b="1">
                <a:solidFill>
                  <a:srgbClr val="333399"/>
                </a:solidFill>
              </a:rPr>
              <a:t> A</a:t>
            </a:r>
            <a:r>
              <a:rPr lang="en-US" altLang="en-US" sz="1400" b="1" baseline="30000">
                <a:solidFill>
                  <a:srgbClr val="333399"/>
                </a:solidFill>
              </a:rPr>
              <a:t>-</a:t>
            </a:r>
          </a:p>
          <a:p>
            <a:pPr lvl="3">
              <a:buFont typeface="Times New Roman" panose="02020603050405020304" pitchFamily="18" charset="0"/>
              <a:buChar char="-"/>
            </a:pPr>
            <a:r>
              <a:rPr lang="el-GR" altLang="en-US" sz="1400" b="1">
                <a:solidFill>
                  <a:srgbClr val="333399"/>
                </a:solidFill>
              </a:rPr>
              <a:t>Για μονοπρωτικό </a:t>
            </a:r>
            <a:r>
              <a:rPr lang="en-US" altLang="en-US" sz="1400" b="1">
                <a:solidFill>
                  <a:srgbClr val="333399"/>
                </a:solidFill>
              </a:rPr>
              <a:t>, </a:t>
            </a:r>
            <a:r>
              <a:rPr lang="el-GR" altLang="en-US" sz="1400" b="1">
                <a:solidFill>
                  <a:srgbClr val="333399"/>
                </a:solidFill>
              </a:rPr>
              <a:t>το </a:t>
            </a:r>
            <a:r>
              <a:rPr lang="en-US" altLang="en-US" sz="1400" b="1">
                <a:solidFill>
                  <a:srgbClr val="333399"/>
                </a:solidFill>
              </a:rPr>
              <a:t>A</a:t>
            </a:r>
            <a:r>
              <a:rPr lang="en-US" altLang="en-US" sz="1400" b="1" baseline="30000">
                <a:solidFill>
                  <a:srgbClr val="333399"/>
                </a:solidFill>
              </a:rPr>
              <a:t>-</a:t>
            </a:r>
            <a:r>
              <a:rPr lang="en-US" altLang="en-US" sz="1400" b="1">
                <a:solidFill>
                  <a:srgbClr val="333399"/>
                </a:solidFill>
              </a:rPr>
              <a:t> </a:t>
            </a:r>
            <a:r>
              <a:rPr lang="el-GR" altLang="en-US" sz="1400" b="1">
                <a:solidFill>
                  <a:srgbClr val="333399"/>
                </a:solidFill>
              </a:rPr>
              <a:t>επικρατεί όταν </a:t>
            </a:r>
            <a:r>
              <a:rPr lang="en-US" altLang="en-US" sz="1400" b="1">
                <a:solidFill>
                  <a:srgbClr val="333399"/>
                </a:solidFill>
              </a:rPr>
              <a:t> pH &gt; p</a:t>
            </a:r>
            <a:r>
              <a:rPr lang="en-US" altLang="en-US" sz="1400" b="1" i="1">
                <a:solidFill>
                  <a:srgbClr val="333399"/>
                </a:solidFill>
              </a:rPr>
              <a:t>K</a:t>
            </a:r>
            <a:r>
              <a:rPr lang="en-US" altLang="en-US" sz="1400" b="1" baseline="-25000">
                <a:solidFill>
                  <a:srgbClr val="333399"/>
                </a:solidFill>
              </a:rPr>
              <a:t>a</a:t>
            </a:r>
          </a:p>
          <a:p>
            <a:pPr lvl="3">
              <a:buFont typeface="Times New Roman" panose="02020603050405020304" pitchFamily="18" charset="0"/>
              <a:buChar char="-"/>
            </a:pPr>
            <a:r>
              <a:rPr lang="el-GR" altLang="en-US" sz="1400" b="1">
                <a:solidFill>
                  <a:srgbClr val="333399"/>
                </a:solidFill>
              </a:rPr>
              <a:t>Για μονοπρωτικό </a:t>
            </a:r>
            <a:r>
              <a:rPr lang="en-US" altLang="en-US" sz="1400" b="1">
                <a:solidFill>
                  <a:srgbClr val="333399"/>
                </a:solidFill>
              </a:rPr>
              <a:t>,</a:t>
            </a:r>
            <a:r>
              <a:rPr lang="el-GR" altLang="en-US" sz="1400" b="1">
                <a:solidFill>
                  <a:srgbClr val="333399"/>
                </a:solidFill>
              </a:rPr>
              <a:t> το </a:t>
            </a:r>
            <a:r>
              <a:rPr lang="en-US" altLang="en-US" sz="1400" b="1">
                <a:solidFill>
                  <a:srgbClr val="333399"/>
                </a:solidFill>
              </a:rPr>
              <a:t> HA </a:t>
            </a:r>
            <a:r>
              <a:rPr lang="el-GR" altLang="en-US" sz="1400" b="1">
                <a:solidFill>
                  <a:srgbClr val="333399"/>
                </a:solidFill>
              </a:rPr>
              <a:t>επικρατεί όταν </a:t>
            </a:r>
            <a:r>
              <a:rPr lang="en-US" altLang="en-US" sz="1400" b="1">
                <a:solidFill>
                  <a:srgbClr val="333399"/>
                </a:solidFill>
              </a:rPr>
              <a:t> pH &lt; p</a:t>
            </a:r>
            <a:r>
              <a:rPr lang="en-US" altLang="en-US" sz="1400" b="1" i="1">
                <a:solidFill>
                  <a:srgbClr val="333399"/>
                </a:solidFill>
              </a:rPr>
              <a:t>K</a:t>
            </a:r>
            <a:r>
              <a:rPr lang="en-US" altLang="en-US" sz="1400" b="1" baseline="-25000">
                <a:solidFill>
                  <a:srgbClr val="333399"/>
                </a:solidFill>
              </a:rPr>
              <a:t>a</a:t>
            </a:r>
          </a:p>
          <a:p>
            <a:pPr lvl="2">
              <a:buClr>
                <a:srgbClr val="CC3300"/>
              </a:buClr>
              <a:buSzPct val="60000"/>
              <a:buFont typeface="Wingdings" panose="05000000000000000000" pitchFamily="2" charset="2"/>
              <a:buChar char=""/>
            </a:pPr>
            <a:r>
              <a:rPr lang="el-GR" altLang="en-US" sz="1600"/>
              <a:t>Ομοίως για πολυπρωτικό</a:t>
            </a:r>
            <a:r>
              <a:rPr lang="en-US" altLang="en-US" sz="1600"/>
              <a:t>, </a:t>
            </a:r>
            <a:r>
              <a:rPr lang="el-GR" altLang="en-US" sz="1600"/>
              <a:t>αλλά με διάφορες  τιμές </a:t>
            </a:r>
            <a:r>
              <a:rPr lang="en-US" altLang="en-US" sz="1600"/>
              <a:t> p</a:t>
            </a:r>
            <a:r>
              <a:rPr lang="en-US" altLang="en-US" sz="1600" i="1"/>
              <a:t>K</a:t>
            </a:r>
            <a:r>
              <a:rPr lang="en-US" altLang="en-US" sz="1600" baseline="-25000"/>
              <a:t>a</a:t>
            </a:r>
          </a:p>
        </p:txBody>
      </p:sp>
      <p:pic>
        <p:nvPicPr>
          <p:cNvPr id="125955" name="Picture 3">
            <a:extLst>
              <a:ext uri="{FF2B5EF4-FFF2-40B4-BE49-F238E27FC236}">
                <a16:creationId xmlns:a16="http://schemas.microsoft.com/office/drawing/2014/main" id="{34715A5E-090F-4200-A44C-F86D4EFA3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4098925"/>
            <a:ext cx="5986463" cy="186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25956" name="Group 4">
            <a:extLst>
              <a:ext uri="{FF2B5EF4-FFF2-40B4-BE49-F238E27FC236}">
                <a16:creationId xmlns:a16="http://schemas.microsoft.com/office/drawing/2014/main" id="{311FBE45-F3EE-460F-AE7C-8D275FE0C754}"/>
              </a:ext>
            </a:extLst>
          </p:cNvPr>
          <p:cNvGraphicFramePr>
            <a:graphicFrameLocks noGrp="1"/>
          </p:cNvGraphicFramePr>
          <p:nvPr/>
        </p:nvGraphicFramePr>
        <p:xfrm>
          <a:off x="6076950" y="4202113"/>
          <a:ext cx="3068638" cy="2287588"/>
        </p:xfrm>
        <a:graphic>
          <a:graphicData uri="http://schemas.openxmlformats.org/drawingml/2006/table">
            <a:tbl>
              <a:tblPr/>
              <a:tblGrid>
                <a:gridCol w="1806575">
                  <a:extLst>
                    <a:ext uri="{9D8B030D-6E8A-4147-A177-3AD203B41FA5}">
                      <a16:colId xmlns:a16="http://schemas.microsoft.com/office/drawing/2014/main" val="5510393"/>
                    </a:ext>
                  </a:extLst>
                </a:gridCol>
                <a:gridCol w="1262063">
                  <a:extLst>
                    <a:ext uri="{9D8B030D-6E8A-4147-A177-3AD203B41FA5}">
                      <a16:colId xmlns:a16="http://schemas.microsoft.com/office/drawing/2014/main" val="1566669537"/>
                    </a:ext>
                  </a:extLst>
                </a:gridCol>
              </a:tblGrid>
              <a:tr h="85883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pH</a:t>
                      </a:r>
                    </a:p>
                  </a:txBody>
                  <a:tcPr marL="90000" marR="90000" marT="269280" marB="46800" horzOverflow="overflow">
                    <a:lnL>
                      <a:noFill/>
                    </a:lnL>
                    <a:lnR>
                      <a:noFill/>
                    </a:lnR>
                    <a:lnT>
                      <a:noFill/>
                    </a:lnT>
                    <a:lnB w="720" cap="flat" cmpd="sng" algn="ctr">
                      <a:solidFill>
                        <a:srgbClr val="333399"/>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4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n-US" sz="1600" b="1" i="0" u="none" strike="noStrike" cap="none" normalizeH="0" baseline="0">
                          <a:ln>
                            <a:noFill/>
                          </a:ln>
                          <a:solidFill>
                            <a:srgbClr val="000000"/>
                          </a:solidFill>
                          <a:effectLst/>
                          <a:latin typeface="Arial" panose="020B0604020202020204" pitchFamily="34" charset="0"/>
                          <a:cs typeface="Arial" panose="020B0604020202020204" pitchFamily="34" charset="0"/>
                        </a:rPr>
                        <a:t>Επικρατούσες μορφές </a:t>
                      </a:r>
                    </a:p>
                  </a:txBody>
                  <a:tcPr marL="90000" marR="90000" marT="269280" marB="46800" horzOverflow="overflow">
                    <a:lnL>
                      <a:noFill/>
                    </a:lnL>
                    <a:lnR>
                      <a:noFill/>
                    </a:lnR>
                    <a:lnT>
                      <a:noFill/>
                    </a:lnT>
                    <a:lnB w="72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8522627"/>
                  </a:ext>
                </a:extLst>
              </a:tr>
              <a:tr h="4762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pH &lt; p</a:t>
                      </a:r>
                      <a:r>
                        <a:rPr kumimoji="0" lang="en-US" altLang="en-US" sz="1400" b="1" i="1" u="none" strike="noStrike" cap="none" normalizeH="0" baseline="0">
                          <a:ln>
                            <a:noFill/>
                          </a:ln>
                          <a:solidFill>
                            <a:srgbClr val="000000"/>
                          </a:solidFill>
                          <a:effectLst/>
                          <a:latin typeface="Arial" panose="020B0604020202020204" pitchFamily="34" charset="0"/>
                          <a:cs typeface="Arial" panose="020B0604020202020204" pitchFamily="34" charset="0"/>
                        </a:rPr>
                        <a:t>K</a:t>
                      </a:r>
                      <a:r>
                        <a:rPr kumimoji="0" lang="en-US" altLang="en-US" sz="1400" b="1" i="0" u="none" strike="noStrike" cap="none" normalizeH="0" baseline="-25000">
                          <a:ln>
                            <a:noFill/>
                          </a:ln>
                          <a:solidFill>
                            <a:srgbClr val="000000"/>
                          </a:solidFill>
                          <a:effectLst/>
                          <a:latin typeface="Arial" panose="020B0604020202020204" pitchFamily="34" charset="0"/>
                          <a:cs typeface="Arial" panose="020B0604020202020204" pitchFamily="34" charset="0"/>
                        </a:rPr>
                        <a:t>1</a:t>
                      </a:r>
                    </a:p>
                  </a:txBody>
                  <a:tcPr marL="90000" marR="90000" marT="240480" marB="46800" horzOverflow="overflow">
                    <a:lnL>
                      <a:noFill/>
                    </a:lnL>
                    <a:lnR>
                      <a:noFill/>
                    </a:lnR>
                    <a:lnT w="72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altLang="en-US" sz="1400" b="1" i="0" u="none" strike="noStrike" cap="none" normalizeH="0" baseline="-25000">
                          <a:ln>
                            <a:noFill/>
                          </a:ln>
                          <a:solidFill>
                            <a:srgbClr val="000000"/>
                          </a:solidFill>
                          <a:effectLst/>
                          <a:latin typeface="Arial" panose="020B0604020202020204" pitchFamily="34" charset="0"/>
                          <a:cs typeface="Arial" panose="020B0604020202020204" pitchFamily="34" charset="0"/>
                        </a:rPr>
                        <a:t>2</a:t>
                      </a: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p>
                  </a:txBody>
                  <a:tcPr marL="90000" marR="90000" marT="240480" marB="46800" horzOverflow="overflow">
                    <a:lnL>
                      <a:noFill/>
                    </a:lnL>
                    <a:lnR>
                      <a:noFill/>
                    </a:lnR>
                    <a:lnT w="720" cap="flat" cmpd="sng" algn="ctr">
                      <a:solidFill>
                        <a:srgbClr val="333399"/>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471101887"/>
                  </a:ext>
                </a:extLst>
              </a:tr>
              <a:tr h="4762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p</a:t>
                      </a:r>
                      <a:r>
                        <a:rPr kumimoji="0" lang="en-US" altLang="en-US" sz="1400" b="1" i="1" u="none" strike="noStrike" cap="none" normalizeH="0" baseline="0">
                          <a:ln>
                            <a:noFill/>
                          </a:ln>
                          <a:solidFill>
                            <a:srgbClr val="000000"/>
                          </a:solidFill>
                          <a:effectLst/>
                          <a:latin typeface="Arial" panose="020B0604020202020204" pitchFamily="34" charset="0"/>
                          <a:cs typeface="Arial" panose="020B0604020202020204" pitchFamily="34" charset="0"/>
                        </a:rPr>
                        <a:t>K</a:t>
                      </a:r>
                      <a:r>
                        <a:rPr kumimoji="0" lang="en-US" altLang="en-US" sz="1400" b="1" i="0" u="none" strike="noStrike" cap="none" normalizeH="0" baseline="-25000">
                          <a:ln>
                            <a:noFill/>
                          </a:ln>
                          <a:solidFill>
                            <a:srgbClr val="000000"/>
                          </a:solidFill>
                          <a:effectLst/>
                          <a:latin typeface="Arial" panose="020B0604020202020204" pitchFamily="34" charset="0"/>
                          <a:cs typeface="Arial" panose="020B0604020202020204" pitchFamily="34" charset="0"/>
                        </a:rPr>
                        <a:t>1</a:t>
                      </a: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 &lt; pH &lt; p</a:t>
                      </a:r>
                      <a:r>
                        <a:rPr kumimoji="0" lang="en-US" altLang="en-US" sz="1400" b="1" i="1" u="none" strike="noStrike" cap="none" normalizeH="0" baseline="0">
                          <a:ln>
                            <a:noFill/>
                          </a:ln>
                          <a:solidFill>
                            <a:srgbClr val="000000"/>
                          </a:solidFill>
                          <a:effectLst/>
                          <a:latin typeface="Arial" panose="020B0604020202020204" pitchFamily="34" charset="0"/>
                          <a:cs typeface="Arial" panose="020B0604020202020204" pitchFamily="34" charset="0"/>
                        </a:rPr>
                        <a:t>K</a:t>
                      </a:r>
                      <a:r>
                        <a:rPr kumimoji="0" lang="en-US" altLang="en-US" sz="1400" b="1" i="0" u="none" strike="noStrike" cap="none" normalizeH="0" baseline="-25000">
                          <a:ln>
                            <a:noFill/>
                          </a:ln>
                          <a:solidFill>
                            <a:srgbClr val="000000"/>
                          </a:solidFill>
                          <a:effectLst/>
                          <a:latin typeface="Arial" panose="020B0604020202020204" pitchFamily="34" charset="0"/>
                          <a:cs typeface="Arial" panose="020B0604020202020204" pitchFamily="34" charset="0"/>
                        </a:rPr>
                        <a:t>2</a:t>
                      </a:r>
                    </a:p>
                  </a:txBody>
                  <a:tcPr marL="90000" marR="90000" marT="240480" marB="46800" horzOverflow="overflow">
                    <a:lnL>
                      <a:noFill/>
                    </a:lnL>
                    <a:lnR>
                      <a:noFill/>
                    </a:lnR>
                    <a:lnT>
                      <a:noFill/>
                    </a:lnT>
                    <a:lnB>
                      <a:noFill/>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HA</a:t>
                      </a:r>
                      <a:r>
                        <a:rPr kumimoji="0" lang="en-US" altLang="en-US" sz="1400" b="1" i="0" u="none" strike="noStrike" cap="none" normalizeH="0" baseline="30000">
                          <a:ln>
                            <a:noFill/>
                          </a:ln>
                          <a:solidFill>
                            <a:srgbClr val="000000"/>
                          </a:solidFill>
                          <a:effectLst/>
                          <a:latin typeface="Arial" panose="020B0604020202020204" pitchFamily="34" charset="0"/>
                          <a:cs typeface="Arial" panose="020B0604020202020204" pitchFamily="34" charset="0"/>
                        </a:rPr>
                        <a:t>-</a:t>
                      </a:r>
                    </a:p>
                  </a:txBody>
                  <a:tcPr marL="90000" marR="90000" marT="24048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56755828"/>
                  </a:ext>
                </a:extLst>
              </a:tr>
              <a:tr h="4762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pH &gt; p</a:t>
                      </a:r>
                      <a:r>
                        <a:rPr kumimoji="0" lang="en-US" altLang="en-US" sz="1400" b="1" i="1" u="none" strike="noStrike" cap="none" normalizeH="0" baseline="0">
                          <a:ln>
                            <a:noFill/>
                          </a:ln>
                          <a:solidFill>
                            <a:srgbClr val="000000"/>
                          </a:solidFill>
                          <a:effectLst/>
                          <a:latin typeface="Arial" panose="020B0604020202020204" pitchFamily="34" charset="0"/>
                          <a:cs typeface="Arial" panose="020B0604020202020204" pitchFamily="34" charset="0"/>
                        </a:rPr>
                        <a:t>K</a:t>
                      </a:r>
                      <a:r>
                        <a:rPr kumimoji="0" lang="en-US" altLang="en-US" sz="1400" b="1" i="0" u="none" strike="noStrike" cap="none" normalizeH="0" baseline="-25000">
                          <a:ln>
                            <a:noFill/>
                          </a:ln>
                          <a:solidFill>
                            <a:srgbClr val="000000"/>
                          </a:solidFill>
                          <a:effectLst/>
                          <a:latin typeface="Arial" panose="020B0604020202020204" pitchFamily="34" charset="0"/>
                          <a:cs typeface="Arial" panose="020B0604020202020204" pitchFamily="34" charset="0"/>
                        </a:rPr>
                        <a:t>2</a:t>
                      </a:r>
                    </a:p>
                  </a:txBody>
                  <a:tcPr marL="90000" marR="90000" marT="240480" marB="46800" horzOverflow="overflow">
                    <a:lnL>
                      <a:noFill/>
                    </a:lnL>
                    <a:lnR>
                      <a:noFill/>
                    </a:lnR>
                    <a:lnT>
                      <a:noFill/>
                    </a:lnT>
                    <a:lnB w="720" cap="flat" cmpd="sng" algn="ctr">
                      <a:solidFill>
                        <a:srgbClr val="333399"/>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ts val="3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4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r>
                        <a:rPr kumimoji="0" lang="en-US" altLang="en-US" sz="1400" b="1"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p>
                  </a:txBody>
                  <a:tcPr marL="90000" marR="90000" marT="240480" marB="46800" horzOverflow="overflow">
                    <a:lnL>
                      <a:noFill/>
                    </a:lnL>
                    <a:lnR>
                      <a:noFill/>
                    </a:lnR>
                    <a:lnT>
                      <a:noFill/>
                    </a:lnT>
                    <a:lnB w="72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402235"/>
                  </a:ext>
                </a:extLst>
              </a:tr>
            </a:tbl>
          </a:graphicData>
        </a:graphic>
      </p:graphicFrame>
      <p:sp>
        <p:nvSpPr>
          <p:cNvPr id="125969" name="Text Box 17">
            <a:extLst>
              <a:ext uri="{FF2B5EF4-FFF2-40B4-BE49-F238E27FC236}">
                <a16:creationId xmlns:a16="http://schemas.microsoft.com/office/drawing/2014/main" id="{327613A7-91D6-470E-A7B5-7BC9AA1526A8}"/>
              </a:ext>
            </a:extLst>
          </p:cNvPr>
          <p:cNvSpPr txBox="1">
            <a:spLocks noChangeArrowheads="1"/>
          </p:cNvSpPr>
          <p:nvPr/>
        </p:nvSpPr>
        <p:spPr bwMode="auto">
          <a:xfrm>
            <a:off x="7081838" y="3767138"/>
            <a:ext cx="1638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CC3300"/>
                </a:solidFill>
              </a:rPr>
              <a:t>Διπρωτικό οξύ</a:t>
            </a:r>
          </a:p>
        </p:txBody>
      </p:sp>
      <p:sp>
        <p:nvSpPr>
          <p:cNvPr id="125970" name="Text Box 18">
            <a:extLst>
              <a:ext uri="{FF2B5EF4-FFF2-40B4-BE49-F238E27FC236}">
                <a16:creationId xmlns:a16="http://schemas.microsoft.com/office/drawing/2014/main" id="{3AE5E903-A215-44D7-B7CA-22338E55B828}"/>
              </a:ext>
            </a:extLst>
          </p:cNvPr>
          <p:cNvSpPr txBox="1">
            <a:spLocks noChangeArrowheads="1"/>
          </p:cNvSpPr>
          <p:nvPr/>
        </p:nvSpPr>
        <p:spPr bwMode="auto">
          <a:xfrm>
            <a:off x="2338388" y="3703638"/>
            <a:ext cx="17557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CC3300"/>
                </a:solidFill>
              </a:rPr>
              <a:t>Τριπρωτικό οξύ</a:t>
            </a:r>
          </a:p>
        </p:txBody>
      </p:sp>
      <p:sp>
        <p:nvSpPr>
          <p:cNvPr id="125971" name="Text Box 19">
            <a:extLst>
              <a:ext uri="{FF2B5EF4-FFF2-40B4-BE49-F238E27FC236}">
                <a16:creationId xmlns:a16="http://schemas.microsoft.com/office/drawing/2014/main" id="{55668BB7-225D-4C5F-AA93-3D8EE914AA51}"/>
              </a:ext>
            </a:extLst>
          </p:cNvPr>
          <p:cNvSpPr txBox="1">
            <a:spLocks noChangeArrowheads="1"/>
          </p:cNvSpPr>
          <p:nvPr/>
        </p:nvSpPr>
        <p:spPr bwMode="auto">
          <a:xfrm>
            <a:off x="1430338" y="6138863"/>
            <a:ext cx="6508750" cy="642937"/>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b="1" i="1">
                <a:solidFill>
                  <a:srgbClr val="333399"/>
                </a:solidFill>
              </a:rPr>
              <a:t>Καθορισμός των Μορφών που επικρατούν  με σύγκριση του </a:t>
            </a:r>
            <a:r>
              <a:rPr lang="en-US" altLang="en-US" b="1" i="1">
                <a:solidFill>
                  <a:srgbClr val="333399"/>
                </a:solidFill>
              </a:rPr>
              <a:t> pH </a:t>
            </a:r>
            <a:r>
              <a:rPr lang="el-GR" altLang="en-US" b="1" i="1">
                <a:solidFill>
                  <a:srgbClr val="333399"/>
                </a:solidFill>
              </a:rPr>
              <a:t>του διαλύματος με τις τιμές </a:t>
            </a:r>
            <a:r>
              <a:rPr lang="en-US" altLang="en-US" b="1" i="1">
                <a:solidFill>
                  <a:srgbClr val="333399"/>
                </a:solidFill>
              </a:rPr>
              <a:t> pKa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Rectangle 1">
            <a:extLst>
              <a:ext uri="{FF2B5EF4-FFF2-40B4-BE49-F238E27FC236}">
                <a16:creationId xmlns:a16="http://schemas.microsoft.com/office/drawing/2014/main" id="{5FDF86DC-19FB-41A8-AFA7-173B997C5BAD}"/>
              </a:ext>
            </a:extLst>
          </p:cNvPr>
          <p:cNvSpPr>
            <a:spLocks noChangeArrowheads="1"/>
          </p:cNvSpPr>
          <p:nvPr/>
        </p:nvSpPr>
        <p:spPr bwMode="auto">
          <a:xfrm>
            <a:off x="219075" y="9525"/>
            <a:ext cx="8467725"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t>Πολυπρωτικές ισορροπίες Οξέων-Βάσεων</a:t>
            </a:r>
          </a:p>
        </p:txBody>
      </p:sp>
      <p:sp>
        <p:nvSpPr>
          <p:cNvPr id="126978" name="Text Box 2">
            <a:extLst>
              <a:ext uri="{FF2B5EF4-FFF2-40B4-BE49-F238E27FC236}">
                <a16:creationId xmlns:a16="http://schemas.microsoft.com/office/drawing/2014/main" id="{AF2BC7E8-0C9C-4C77-9F3E-E85E3C20EA7E}"/>
              </a:ext>
            </a:extLst>
          </p:cNvPr>
          <p:cNvSpPr txBox="1">
            <a:spLocks noChangeArrowheads="1"/>
          </p:cNvSpPr>
          <p:nvPr/>
        </p:nvSpPr>
        <p:spPr bwMode="auto">
          <a:xfrm>
            <a:off x="225425" y="1377950"/>
            <a:ext cx="8918575" cy="536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marL="18192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Ρυθμιστικά διπρωτικών οξέων</a:t>
            </a:r>
          </a:p>
          <a:p>
            <a:pPr>
              <a:buClrTx/>
              <a:buFontTx/>
              <a:buNone/>
            </a:pPr>
            <a:endParaRPr lang="en-US" altLang="en-US" sz="2000" i="1"/>
          </a:p>
          <a:p>
            <a:pPr lvl="1">
              <a:buClrTx/>
              <a:buFontTx/>
              <a:buNone/>
            </a:pPr>
            <a:r>
              <a:rPr lang="en-US" altLang="en-US" sz="2000"/>
              <a:t>	</a:t>
            </a:r>
            <a:r>
              <a:rPr lang="el-GR" altLang="en-US" sz="2000">
                <a:solidFill>
                  <a:srgbClr val="CC3300"/>
                </a:solidFill>
              </a:rPr>
              <a:t>Ισχύει η ίδια προσέγγιση με τα ρυθμιστικά των  μονοπρωτικών οξέων</a:t>
            </a:r>
          </a:p>
          <a:p>
            <a:pPr lvl="2">
              <a:buClr>
                <a:srgbClr val="CC3300"/>
              </a:buClr>
              <a:buSzPct val="60000"/>
              <a:buFont typeface="Wingdings" panose="05000000000000000000" pitchFamily="2" charset="2"/>
              <a:buChar char=""/>
            </a:pPr>
            <a:r>
              <a:rPr lang="el-GR" altLang="en-US" sz="2000"/>
              <a:t>Γράφουμε τις δύο εξισώσεις </a:t>
            </a:r>
            <a:r>
              <a:rPr lang="en-US" altLang="en-US" sz="2000"/>
              <a:t>Henderson-Hasselbalch</a:t>
            </a:r>
          </a:p>
          <a:p>
            <a:pPr lvl="2">
              <a:buClrTx/>
              <a:buSzPct val="60000"/>
              <a:buFontTx/>
              <a:buNone/>
            </a:pPr>
            <a:endParaRPr lang="en-US" altLang="en-US" sz="2000"/>
          </a:p>
          <a:p>
            <a:pPr lvl="2">
              <a:buClrTx/>
              <a:buSzPct val="60000"/>
              <a:buFontTx/>
              <a:buNone/>
            </a:pPr>
            <a:endParaRPr lang="en-US" altLang="en-US" sz="2000"/>
          </a:p>
          <a:p>
            <a:pPr lvl="2">
              <a:buClrTx/>
              <a:buSzPct val="60000"/>
              <a:buFontTx/>
              <a:buNone/>
            </a:pPr>
            <a:endParaRPr lang="en-US" altLang="en-US" sz="2000"/>
          </a:p>
          <a:p>
            <a:pPr lvl="2">
              <a:buClrTx/>
              <a:buSzPct val="60000"/>
              <a:buFontTx/>
              <a:buNone/>
            </a:pPr>
            <a:endParaRPr lang="en-US" altLang="en-US" sz="2000"/>
          </a:p>
          <a:p>
            <a:pPr lvl="2">
              <a:buClrTx/>
              <a:buSzPct val="60000"/>
              <a:buFontTx/>
              <a:buNone/>
            </a:pPr>
            <a:endParaRPr lang="en-US" altLang="en-US" sz="2000"/>
          </a:p>
          <a:p>
            <a:pPr lvl="2">
              <a:buClr>
                <a:srgbClr val="CC3300"/>
              </a:buClr>
              <a:buSzPct val="60000"/>
              <a:buFont typeface="Wingdings" panose="05000000000000000000" pitchFamily="2" charset="2"/>
              <a:buChar char=""/>
            </a:pPr>
            <a:r>
              <a:rPr lang="el-GR" altLang="en-US" sz="2000"/>
              <a:t>Και οι δύο εξισώσεις είναι πάντα αληθείς</a:t>
            </a:r>
          </a:p>
          <a:p>
            <a:pPr lvl="2">
              <a:buClrTx/>
              <a:buSzPct val="60000"/>
              <a:buFontTx/>
              <a:buNone/>
            </a:pPr>
            <a:endParaRPr lang="en-US" altLang="en-US" sz="2000"/>
          </a:p>
          <a:p>
            <a:pPr lvl="2">
              <a:buClr>
                <a:srgbClr val="CC3300"/>
              </a:buClr>
              <a:buSzPct val="60000"/>
              <a:buFont typeface="Wingdings" panose="05000000000000000000" pitchFamily="2" charset="2"/>
              <a:buChar char=""/>
            </a:pPr>
            <a:r>
              <a:rPr lang="el-GR" altLang="en-US" sz="2000"/>
              <a:t>Η λύση αναφέρεται σε</a:t>
            </a:r>
            <a:r>
              <a:rPr lang="el-GR" altLang="en-US" sz="2000" u="sng"/>
              <a:t> ένα </a:t>
            </a:r>
            <a:r>
              <a:rPr lang="el-GR" altLang="en-US" sz="2000"/>
              <a:t>μόνο </a:t>
            </a:r>
            <a:r>
              <a:rPr lang="en-US" altLang="en-US" sz="2000"/>
              <a:t>pH</a:t>
            </a:r>
          </a:p>
          <a:p>
            <a:pPr lvl="2">
              <a:buClrTx/>
              <a:buSzPct val="60000"/>
              <a:buFontTx/>
              <a:buNone/>
            </a:pPr>
            <a:endParaRPr lang="en-US" altLang="en-US" sz="2000"/>
          </a:p>
          <a:p>
            <a:pPr lvl="2">
              <a:buClr>
                <a:srgbClr val="CC3300"/>
              </a:buClr>
              <a:buSzPct val="60000"/>
              <a:buFont typeface="Wingdings" panose="05000000000000000000" pitchFamily="2" charset="2"/>
              <a:buChar char=""/>
            </a:pPr>
            <a:r>
              <a:rPr lang="el-GR" altLang="en-US" sz="2000"/>
              <a:t>Η επιλογή της κατάλληλης εξίσωσης (ανάλογα με το </a:t>
            </a:r>
            <a:r>
              <a:rPr lang="en-US" altLang="en-US" sz="2000"/>
              <a:t>pH)</a:t>
            </a:r>
            <a:r>
              <a:rPr lang="el-GR" altLang="en-US" sz="2000"/>
              <a:t> βασίζεται στο τι είναι γνωστό</a:t>
            </a:r>
          </a:p>
          <a:p>
            <a:pPr lvl="3">
              <a:buFont typeface="Times New Roman" panose="02020603050405020304" pitchFamily="18" charset="0"/>
              <a:buChar char="-"/>
            </a:pPr>
            <a:r>
              <a:rPr lang="en-US" altLang="en-US" sz="2000" b="1">
                <a:solidFill>
                  <a:srgbClr val="333399"/>
                </a:solidFill>
              </a:rPr>
              <a:t>[H</a:t>
            </a:r>
            <a:r>
              <a:rPr lang="en-US" altLang="en-US" sz="2000" b="1" baseline="-25000">
                <a:solidFill>
                  <a:srgbClr val="333399"/>
                </a:solidFill>
              </a:rPr>
              <a:t>2</a:t>
            </a:r>
            <a:r>
              <a:rPr lang="en-US" altLang="en-US" sz="2000" b="1">
                <a:solidFill>
                  <a:srgbClr val="333399"/>
                </a:solidFill>
              </a:rPr>
              <a:t>A] </a:t>
            </a:r>
            <a:r>
              <a:rPr lang="el-GR" altLang="en-US" sz="2000" b="1">
                <a:solidFill>
                  <a:srgbClr val="333399"/>
                </a:solidFill>
              </a:rPr>
              <a:t>και </a:t>
            </a:r>
            <a:r>
              <a:rPr lang="en-US" altLang="en-US" sz="2000" b="1">
                <a:solidFill>
                  <a:srgbClr val="333399"/>
                </a:solidFill>
              </a:rPr>
              <a:t> [HA</a:t>
            </a:r>
            <a:r>
              <a:rPr lang="en-US" altLang="en-US" sz="2000" b="1" baseline="30000">
                <a:solidFill>
                  <a:srgbClr val="333399"/>
                </a:solidFill>
              </a:rPr>
              <a:t>-</a:t>
            </a:r>
            <a:r>
              <a:rPr lang="en-US" altLang="en-US" sz="2000" b="1">
                <a:solidFill>
                  <a:srgbClr val="333399"/>
                </a:solidFill>
              </a:rPr>
              <a:t>] </a:t>
            </a:r>
            <a:r>
              <a:rPr lang="el-GR" altLang="en-US" sz="2000" b="1">
                <a:solidFill>
                  <a:srgbClr val="333399"/>
                </a:solidFill>
              </a:rPr>
              <a:t>γνωστά –χρήση της εξίσωσης </a:t>
            </a:r>
            <a:r>
              <a:rPr lang="en-US" altLang="en-US" sz="2000" b="1">
                <a:solidFill>
                  <a:srgbClr val="333399"/>
                </a:solidFill>
              </a:rPr>
              <a:t> p</a:t>
            </a:r>
            <a:r>
              <a:rPr lang="en-US" altLang="en-US" sz="2000" b="1" i="1">
                <a:solidFill>
                  <a:srgbClr val="333399"/>
                </a:solidFill>
              </a:rPr>
              <a:t>K</a:t>
            </a:r>
            <a:r>
              <a:rPr lang="en-US" altLang="en-US" sz="2000" b="1" baseline="-25000">
                <a:solidFill>
                  <a:srgbClr val="333399"/>
                </a:solidFill>
              </a:rPr>
              <a:t>1</a:t>
            </a:r>
          </a:p>
          <a:p>
            <a:pPr lvl="3">
              <a:buFont typeface="Times New Roman" panose="02020603050405020304" pitchFamily="18" charset="0"/>
              <a:buChar char="-"/>
            </a:pPr>
            <a:r>
              <a:rPr lang="en-US" altLang="en-US" sz="2000" b="1">
                <a:solidFill>
                  <a:srgbClr val="333399"/>
                </a:solidFill>
              </a:rPr>
              <a:t>[HA</a:t>
            </a:r>
            <a:r>
              <a:rPr lang="en-US" altLang="en-US" sz="2000" b="1" baseline="30000">
                <a:solidFill>
                  <a:srgbClr val="333399"/>
                </a:solidFill>
              </a:rPr>
              <a:t>-</a:t>
            </a:r>
            <a:r>
              <a:rPr lang="en-US" altLang="en-US" sz="2000" b="1">
                <a:solidFill>
                  <a:srgbClr val="333399"/>
                </a:solidFill>
              </a:rPr>
              <a:t>] </a:t>
            </a:r>
            <a:r>
              <a:rPr lang="el-GR" altLang="en-US" sz="2000" b="1">
                <a:solidFill>
                  <a:srgbClr val="333399"/>
                </a:solidFill>
              </a:rPr>
              <a:t>και </a:t>
            </a:r>
            <a:r>
              <a:rPr lang="en-US" altLang="en-US" sz="2000" b="1">
                <a:solidFill>
                  <a:srgbClr val="333399"/>
                </a:solidFill>
              </a:rPr>
              <a:t> [A</a:t>
            </a:r>
            <a:r>
              <a:rPr lang="en-US" altLang="en-US" sz="2000" b="1" baseline="30000">
                <a:solidFill>
                  <a:srgbClr val="333399"/>
                </a:solidFill>
              </a:rPr>
              <a:t>2-</a:t>
            </a:r>
            <a:r>
              <a:rPr lang="en-US" altLang="en-US" sz="2000" b="1">
                <a:solidFill>
                  <a:srgbClr val="333399"/>
                </a:solidFill>
              </a:rPr>
              <a:t>] </a:t>
            </a:r>
            <a:r>
              <a:rPr lang="el-GR" altLang="en-US" sz="2000" b="1">
                <a:solidFill>
                  <a:srgbClr val="333399"/>
                </a:solidFill>
              </a:rPr>
              <a:t>γνωστά </a:t>
            </a:r>
            <a:r>
              <a:rPr lang="en-US" altLang="en-US" sz="2000" b="1">
                <a:solidFill>
                  <a:srgbClr val="333399"/>
                </a:solidFill>
              </a:rPr>
              <a:t>- </a:t>
            </a:r>
            <a:r>
              <a:rPr lang="el-GR" altLang="en-US" sz="2000" b="1">
                <a:solidFill>
                  <a:srgbClr val="333399"/>
                </a:solidFill>
              </a:rPr>
              <a:t>χρήση της εξίσωσης </a:t>
            </a:r>
            <a:r>
              <a:rPr lang="en-US" altLang="en-US" sz="2000" b="1">
                <a:solidFill>
                  <a:srgbClr val="333399"/>
                </a:solidFill>
              </a:rPr>
              <a:t> p</a:t>
            </a:r>
            <a:r>
              <a:rPr lang="en-US" altLang="en-US" sz="2000" b="1" i="1">
                <a:solidFill>
                  <a:srgbClr val="333399"/>
                </a:solidFill>
              </a:rPr>
              <a:t>K</a:t>
            </a:r>
            <a:r>
              <a:rPr lang="en-US" altLang="en-US" sz="2000" b="1" baseline="-25000">
                <a:solidFill>
                  <a:srgbClr val="333399"/>
                </a:solidFill>
              </a:rPr>
              <a:t>2</a:t>
            </a:r>
          </a:p>
        </p:txBody>
      </p:sp>
      <p:graphicFrame>
        <p:nvGraphicFramePr>
          <p:cNvPr id="126979" name="Object 3">
            <a:extLst>
              <a:ext uri="{FF2B5EF4-FFF2-40B4-BE49-F238E27FC236}">
                <a16:creationId xmlns:a16="http://schemas.microsoft.com/office/drawing/2014/main" id="{C59F81CF-4EE6-4885-B0D7-2349BCD55755}"/>
              </a:ext>
            </a:extLst>
          </p:cNvPr>
          <p:cNvGraphicFramePr>
            <a:graphicFrameLocks noChangeAspect="1"/>
          </p:cNvGraphicFramePr>
          <p:nvPr/>
        </p:nvGraphicFramePr>
        <p:xfrm>
          <a:off x="1257300" y="2678113"/>
          <a:ext cx="2606675" cy="825500"/>
        </p:xfrm>
        <a:graphic>
          <a:graphicData uri="http://schemas.openxmlformats.org/presentationml/2006/ole">
            <mc:AlternateContent xmlns:mc="http://schemas.openxmlformats.org/markup-compatibility/2006">
              <mc:Choice xmlns:v="urn:schemas-microsoft-com:vml" Requires="v">
                <p:oleObj spid="_x0000_s127088" r:id="rId4" imgW="1543320" imgH="466920" progId="">
                  <p:embed/>
                </p:oleObj>
              </mc:Choice>
              <mc:Fallback>
                <p:oleObj r:id="rId4" imgW="1543320" imgH="4669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2678113"/>
                        <a:ext cx="2606675" cy="8255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0" name="Object 4">
            <a:extLst>
              <a:ext uri="{FF2B5EF4-FFF2-40B4-BE49-F238E27FC236}">
                <a16:creationId xmlns:a16="http://schemas.microsoft.com/office/drawing/2014/main" id="{75401B02-7EA2-4250-AD74-1BD4F807D300}"/>
              </a:ext>
            </a:extLst>
          </p:cNvPr>
          <p:cNvGraphicFramePr>
            <a:graphicFrameLocks noChangeAspect="1"/>
          </p:cNvGraphicFramePr>
          <p:nvPr/>
        </p:nvGraphicFramePr>
        <p:xfrm>
          <a:off x="4884738" y="2681288"/>
          <a:ext cx="2627312" cy="825500"/>
        </p:xfrm>
        <a:graphic>
          <a:graphicData uri="http://schemas.openxmlformats.org/presentationml/2006/ole">
            <mc:AlternateContent xmlns:mc="http://schemas.openxmlformats.org/markup-compatibility/2006">
              <mc:Choice xmlns:v="urn:schemas-microsoft-com:vml" Requires="v">
                <p:oleObj spid="_x0000_s127089" r:id="rId6" imgW="1524600" imgH="456120" progId="">
                  <p:embed/>
                </p:oleObj>
              </mc:Choice>
              <mc:Fallback>
                <p:oleObj r:id="rId6" imgW="1524600" imgH="45612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4738" y="2681288"/>
                        <a:ext cx="2627312" cy="8255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372B7058-3AAB-48D2-B96A-32F22249A2B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4D4D4D"/>
                </a:solidFill>
              </a:rPr>
              <a:t>Ορισμός κατά </a:t>
            </a:r>
            <a:r>
              <a:rPr lang="en-US" altLang="en-US" sz="3800">
                <a:solidFill>
                  <a:srgbClr val="4D4D4D"/>
                </a:solidFill>
              </a:rPr>
              <a:t>Arrhenius</a:t>
            </a:r>
          </a:p>
        </p:txBody>
      </p:sp>
      <p:sp>
        <p:nvSpPr>
          <p:cNvPr id="17410" name="Text Box 2">
            <a:extLst>
              <a:ext uri="{FF2B5EF4-FFF2-40B4-BE49-F238E27FC236}">
                <a16:creationId xmlns:a16="http://schemas.microsoft.com/office/drawing/2014/main" id="{DAEF1D8A-1C80-4195-89D4-7A5C6C6559E6}"/>
              </a:ext>
            </a:extLst>
          </p:cNvPr>
          <p:cNvSpPr txBox="1">
            <a:spLocks noChangeArrowheads="1"/>
          </p:cNvSpPr>
          <p:nvPr/>
        </p:nvSpPr>
        <p:spPr bwMode="auto">
          <a:xfrm>
            <a:off x="0" y="1600200"/>
            <a:ext cx="8964613"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n-US" altLang="en-US" sz="3200">
                <a:solidFill>
                  <a:srgbClr val="6767FF"/>
                </a:solidFill>
              </a:rPr>
              <a:t>O</a:t>
            </a:r>
            <a:r>
              <a:rPr lang="el-GR" altLang="en-US" sz="3200">
                <a:solidFill>
                  <a:srgbClr val="6767FF"/>
                </a:solidFill>
              </a:rPr>
              <a:t>ξύ</a:t>
            </a:r>
            <a:r>
              <a:rPr lang="en-US" altLang="en-US" sz="3200">
                <a:solidFill>
                  <a:srgbClr val="6767FF"/>
                </a:solidFill>
              </a:rPr>
              <a:t> = </a:t>
            </a:r>
            <a:r>
              <a:rPr lang="el-GR" altLang="en-US" sz="3200">
                <a:solidFill>
                  <a:srgbClr val="6767FF"/>
                </a:solidFill>
              </a:rPr>
              <a:t>δότης πρωτονίου</a:t>
            </a:r>
            <a:br>
              <a:rPr lang="en-US" altLang="en-US" sz="3200">
                <a:solidFill>
                  <a:srgbClr val="6767FF"/>
                </a:solidFill>
              </a:rPr>
            </a:br>
            <a:r>
              <a:rPr lang="en-US" altLang="en-US" sz="3200">
                <a:solidFill>
                  <a:srgbClr val="6767FF"/>
                </a:solidFill>
              </a:rPr>
              <a:t>HA = H</a:t>
            </a:r>
            <a:r>
              <a:rPr lang="en-US" altLang="en-US" sz="3200" baseline="30000">
                <a:solidFill>
                  <a:srgbClr val="6767FF"/>
                </a:solidFill>
              </a:rPr>
              <a:t>+</a:t>
            </a:r>
            <a:r>
              <a:rPr lang="en-US" altLang="en-US" sz="3200">
                <a:solidFill>
                  <a:srgbClr val="6767FF"/>
                </a:solidFill>
              </a:rPr>
              <a:t> + A</a:t>
            </a:r>
            <a:r>
              <a:rPr lang="en-US" altLang="en-US" sz="3200" baseline="30000">
                <a:solidFill>
                  <a:srgbClr val="6767FF"/>
                </a:solidFill>
              </a:rPr>
              <a:t>-</a:t>
            </a:r>
            <a:br>
              <a:rPr lang="en-US" altLang="en-US" sz="3200" baseline="30000">
                <a:solidFill>
                  <a:srgbClr val="6767FF"/>
                </a:solidFill>
              </a:rPr>
            </a:br>
            <a:endParaRPr lang="en-US" altLang="en-US" sz="3200" baseline="30000">
              <a:solidFill>
                <a:srgbClr val="6767FF"/>
              </a:solidFill>
            </a:endParaRPr>
          </a:p>
          <a:p>
            <a:pPr>
              <a:spcBef>
                <a:spcPts val="800"/>
              </a:spcBef>
              <a:buClr>
                <a:srgbClr val="CCCCFF"/>
              </a:buClr>
              <a:buFont typeface="Wingdings" panose="05000000000000000000" pitchFamily="2" charset="2"/>
              <a:buChar char=""/>
            </a:pPr>
            <a:r>
              <a:rPr lang="el-GR" altLang="en-US" sz="3200">
                <a:solidFill>
                  <a:srgbClr val="6767FF"/>
                </a:solidFill>
              </a:rPr>
              <a:t>Βάση</a:t>
            </a:r>
            <a:r>
              <a:rPr lang="en-US" altLang="en-US" sz="3200">
                <a:solidFill>
                  <a:srgbClr val="6767FF"/>
                </a:solidFill>
              </a:rPr>
              <a:t> = </a:t>
            </a:r>
            <a:r>
              <a:rPr lang="el-GR" altLang="en-US" sz="3200">
                <a:solidFill>
                  <a:srgbClr val="6767FF"/>
                </a:solidFill>
              </a:rPr>
              <a:t>δότης υδροξυλίου</a:t>
            </a:r>
            <a:br>
              <a:rPr lang="en-US" altLang="en-US" sz="3200">
                <a:solidFill>
                  <a:srgbClr val="6767FF"/>
                </a:solidFill>
              </a:rPr>
            </a:br>
            <a:r>
              <a:rPr lang="en-US" altLang="en-US" sz="3200">
                <a:solidFill>
                  <a:srgbClr val="6767FF"/>
                </a:solidFill>
              </a:rPr>
              <a:t>BOH = B</a:t>
            </a:r>
            <a:r>
              <a:rPr lang="en-US" altLang="en-US" sz="3200" baseline="30000">
                <a:solidFill>
                  <a:srgbClr val="6767FF"/>
                </a:solidFill>
              </a:rPr>
              <a:t>+</a:t>
            </a:r>
            <a:r>
              <a:rPr lang="en-US" altLang="en-US" sz="3200">
                <a:solidFill>
                  <a:srgbClr val="6767FF"/>
                </a:solidFill>
              </a:rPr>
              <a:t> + OH</a:t>
            </a:r>
            <a:r>
              <a:rPr lang="en-US" altLang="en-US" sz="3200" baseline="30000">
                <a:solidFill>
                  <a:srgbClr val="6767FF"/>
                </a:solidFill>
              </a:rPr>
              <a:t>-</a:t>
            </a:r>
          </a:p>
          <a:p>
            <a:pPr>
              <a:spcBef>
                <a:spcPts val="800"/>
              </a:spcBef>
              <a:buClrTx/>
              <a:buFontTx/>
              <a:buNone/>
            </a:pPr>
            <a:endParaRPr lang="en-US" altLang="en-US" sz="3200">
              <a:solidFill>
                <a:srgbClr val="6767FF"/>
              </a:solidFill>
            </a:endParaRPr>
          </a:p>
          <a:p>
            <a:pPr>
              <a:spcBef>
                <a:spcPts val="800"/>
              </a:spcBef>
              <a:buClr>
                <a:srgbClr val="CCCCFF"/>
              </a:buClr>
              <a:buFont typeface="Wingdings" panose="05000000000000000000" pitchFamily="2" charset="2"/>
              <a:buChar char=""/>
            </a:pPr>
            <a:r>
              <a:rPr lang="el-GR" altLang="en-US" sz="3200" b="1">
                <a:solidFill>
                  <a:srgbClr val="9900CC"/>
                </a:solidFill>
              </a:rPr>
              <a:t>Δίλημμα</a:t>
            </a:r>
            <a:r>
              <a:rPr lang="en-US" altLang="en-US" sz="3200" b="1">
                <a:solidFill>
                  <a:srgbClr val="9900CC"/>
                </a:solidFill>
              </a:rPr>
              <a:t>:  NH</a:t>
            </a:r>
            <a:r>
              <a:rPr lang="en-US" altLang="en-US" sz="3200" b="1" baseline="-25000">
                <a:solidFill>
                  <a:srgbClr val="9900CC"/>
                </a:solidFill>
              </a:rPr>
              <a:t>3</a:t>
            </a:r>
            <a:r>
              <a:rPr lang="el-GR" altLang="en-US" sz="3200" b="1" baseline="-25000">
                <a:solidFill>
                  <a:srgbClr val="9900CC"/>
                </a:solidFill>
              </a:rPr>
              <a:t>  </a:t>
            </a:r>
            <a:r>
              <a:rPr lang="el-GR" altLang="en-US" sz="3200" b="1">
                <a:solidFill>
                  <a:srgbClr val="9900CC"/>
                </a:solidFill>
              </a:rPr>
              <a:t>?</a:t>
            </a:r>
          </a:p>
        </p:txBody>
      </p:sp>
    </p:spTree>
  </p:cSld>
  <p:clrMapOvr>
    <a:masterClrMapping/>
  </p:clrMapOvr>
  <p:transition spd="med" advTm="169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Rectangle 1">
            <a:extLst>
              <a:ext uri="{FF2B5EF4-FFF2-40B4-BE49-F238E27FC236}">
                <a16:creationId xmlns:a16="http://schemas.microsoft.com/office/drawing/2014/main" id="{A88F16B6-8F9D-4893-A305-07BDAC63B01C}"/>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p>
        </p:txBody>
      </p:sp>
      <p:sp>
        <p:nvSpPr>
          <p:cNvPr id="128002" name="Text Box 2">
            <a:extLst>
              <a:ext uri="{FF2B5EF4-FFF2-40B4-BE49-F238E27FC236}">
                <a16:creationId xmlns:a16="http://schemas.microsoft.com/office/drawing/2014/main" id="{585A9125-6CCB-40AA-9C2D-423CDEADCF6B}"/>
              </a:ext>
            </a:extLst>
          </p:cNvPr>
          <p:cNvSpPr txBox="1">
            <a:spLocks noChangeArrowheads="1"/>
          </p:cNvSpPr>
          <p:nvPr/>
        </p:nvSpPr>
        <p:spPr bwMode="auto">
          <a:xfrm>
            <a:off x="225425" y="1377950"/>
            <a:ext cx="8535988" cy="511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Πολυπρωτικά Οξέα και Βάσεις</a:t>
            </a:r>
          </a:p>
          <a:p>
            <a:pPr>
              <a:buClrTx/>
              <a:buFontTx/>
              <a:buNone/>
            </a:pPr>
            <a:endParaRPr lang="en-US" altLang="en-US" i="1"/>
          </a:p>
          <a:p>
            <a:pPr lvl="1">
              <a:buClrTx/>
              <a:buFontTx/>
              <a:buNone/>
            </a:pPr>
            <a:r>
              <a:rPr lang="en-US" altLang="en-US" sz="1600"/>
              <a:t>	</a:t>
            </a:r>
            <a:r>
              <a:rPr lang="el-GR" altLang="en-US">
                <a:solidFill>
                  <a:srgbClr val="CC3300"/>
                </a:solidFill>
              </a:rPr>
              <a:t>Επέκταση της επεξεργασίας των Διπρωτικών Οξέων και Βάσεων σε Πολυπρωτικά συστήματα</a:t>
            </a:r>
          </a:p>
          <a:p>
            <a:pPr lvl="2">
              <a:buClr>
                <a:srgbClr val="CC3300"/>
              </a:buClr>
              <a:buSzPct val="60000"/>
              <a:buFont typeface="Wingdings" panose="05000000000000000000" pitchFamily="2" charset="2"/>
              <a:buChar char=""/>
            </a:pPr>
            <a:r>
              <a:rPr lang="el-GR" altLang="en-US" sz="1600"/>
              <a:t>Ισορροπίες για τριπρωτικό σύστημα</a:t>
            </a:r>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
                <a:srgbClr val="CC3300"/>
              </a:buClr>
              <a:buSzPct val="60000"/>
              <a:buFont typeface="Wingdings" panose="05000000000000000000" pitchFamily="2" charset="2"/>
              <a:buChar char=""/>
            </a:pPr>
            <a:r>
              <a:rPr lang="el-GR" altLang="en-US" sz="1600"/>
              <a:t>Για ένα πολυπρωτικό σύστημα θα είχαμε </a:t>
            </a:r>
            <a:r>
              <a:rPr lang="en-US" altLang="en-US" sz="1600"/>
              <a:t> </a:t>
            </a:r>
            <a:r>
              <a:rPr lang="en-US" altLang="en-US" sz="1600" b="1" i="1" u="sng">
                <a:solidFill>
                  <a:srgbClr val="333399"/>
                </a:solidFill>
              </a:rPr>
              <a:t>n</a:t>
            </a:r>
            <a:r>
              <a:rPr lang="en-US" altLang="en-US" sz="1600"/>
              <a:t> </a:t>
            </a:r>
            <a:r>
              <a:rPr lang="el-GR" altLang="en-US" sz="1600"/>
              <a:t>τέτοιες ισορροπίες</a:t>
            </a:r>
          </a:p>
        </p:txBody>
      </p:sp>
      <p:pic>
        <p:nvPicPr>
          <p:cNvPr id="128003" name="Picture 3">
            <a:extLst>
              <a:ext uri="{FF2B5EF4-FFF2-40B4-BE49-F238E27FC236}">
                <a16:creationId xmlns:a16="http://schemas.microsoft.com/office/drawing/2014/main" id="{36FF2D58-6902-4FF9-A6EB-14CCF079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2771775"/>
            <a:ext cx="4765675" cy="2820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8004" name="Text Box 4">
            <a:extLst>
              <a:ext uri="{FF2B5EF4-FFF2-40B4-BE49-F238E27FC236}">
                <a16:creationId xmlns:a16="http://schemas.microsoft.com/office/drawing/2014/main" id="{EAD7BAF7-CB8E-4643-BB33-48543F375F8E}"/>
              </a:ext>
            </a:extLst>
          </p:cNvPr>
          <p:cNvSpPr txBox="1">
            <a:spLocks noChangeArrowheads="1"/>
          </p:cNvSpPr>
          <p:nvPr/>
        </p:nvSpPr>
        <p:spPr bwMode="auto">
          <a:xfrm>
            <a:off x="779463" y="3033713"/>
            <a:ext cx="2065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333399"/>
                </a:solidFill>
              </a:rPr>
              <a:t>Ισορροπίες οξέων</a:t>
            </a:r>
            <a:r>
              <a:rPr lang="en-US" altLang="en-US">
                <a:solidFill>
                  <a:srgbClr val="333399"/>
                </a:solidFill>
              </a:rPr>
              <a:t>:</a:t>
            </a:r>
          </a:p>
        </p:txBody>
      </p:sp>
      <p:sp>
        <p:nvSpPr>
          <p:cNvPr id="128005" name="Text Box 5">
            <a:extLst>
              <a:ext uri="{FF2B5EF4-FFF2-40B4-BE49-F238E27FC236}">
                <a16:creationId xmlns:a16="http://schemas.microsoft.com/office/drawing/2014/main" id="{EBA2BF89-4EA4-4B4D-8619-7F2D35AD2279}"/>
              </a:ext>
            </a:extLst>
          </p:cNvPr>
          <p:cNvSpPr txBox="1">
            <a:spLocks noChangeArrowheads="1"/>
          </p:cNvSpPr>
          <p:nvPr/>
        </p:nvSpPr>
        <p:spPr bwMode="auto">
          <a:xfrm>
            <a:off x="284163" y="4443413"/>
            <a:ext cx="22415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solidFill>
                  <a:srgbClr val="CC3300"/>
                </a:solidFill>
              </a:rPr>
              <a:t>Ισορροπίες βάσεων</a:t>
            </a:r>
            <a:r>
              <a:rPr lang="en-US" altLang="en-US">
                <a:solidFill>
                  <a:srgbClr val="CC3300"/>
                </a:solidFill>
              </a:rPr>
              <a:t>:</a:t>
            </a:r>
          </a:p>
        </p:txBody>
      </p:sp>
      <p:sp>
        <p:nvSpPr>
          <p:cNvPr id="128006" name="Rectangle 6">
            <a:extLst>
              <a:ext uri="{FF2B5EF4-FFF2-40B4-BE49-F238E27FC236}">
                <a16:creationId xmlns:a16="http://schemas.microsoft.com/office/drawing/2014/main" id="{3A10B75B-9057-41FD-AAB9-682711F5E0ED}"/>
              </a:ext>
            </a:extLst>
          </p:cNvPr>
          <p:cNvSpPr>
            <a:spLocks noChangeArrowheads="1"/>
          </p:cNvSpPr>
          <p:nvPr/>
        </p:nvSpPr>
        <p:spPr bwMode="auto">
          <a:xfrm>
            <a:off x="2700338" y="2786063"/>
            <a:ext cx="4259262" cy="990600"/>
          </a:xfrm>
          <a:prstGeom prst="rect">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07" name="Rectangle 7">
            <a:extLst>
              <a:ext uri="{FF2B5EF4-FFF2-40B4-BE49-F238E27FC236}">
                <a16:creationId xmlns:a16="http://schemas.microsoft.com/office/drawing/2014/main" id="{0C5FA75A-6A63-4F22-8E9B-D05B3CDBDE2F}"/>
              </a:ext>
            </a:extLst>
          </p:cNvPr>
          <p:cNvSpPr>
            <a:spLocks noChangeArrowheads="1"/>
          </p:cNvSpPr>
          <p:nvPr/>
        </p:nvSpPr>
        <p:spPr bwMode="auto">
          <a:xfrm>
            <a:off x="2711450" y="3808413"/>
            <a:ext cx="4249738" cy="1754187"/>
          </a:xfrm>
          <a:prstGeom prst="rect">
            <a:avLst/>
          </a:prstGeom>
          <a:noFill/>
          <a:ln w="1908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5" name="Text Box 1">
            <a:extLst>
              <a:ext uri="{FF2B5EF4-FFF2-40B4-BE49-F238E27FC236}">
                <a16:creationId xmlns:a16="http://schemas.microsoft.com/office/drawing/2014/main" id="{7C4DADF3-A30F-4A3D-907F-22D9157B5257}"/>
              </a:ext>
            </a:extLst>
          </p:cNvPr>
          <p:cNvSpPr txBox="1">
            <a:spLocks noChangeArrowheads="1"/>
          </p:cNvSpPr>
          <p:nvPr/>
        </p:nvSpPr>
        <p:spPr bwMode="auto">
          <a:xfrm>
            <a:off x="1203325" y="5080000"/>
            <a:ext cx="184150" cy="276225"/>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26" name="Rectangle 2">
            <a:extLst>
              <a:ext uri="{FF2B5EF4-FFF2-40B4-BE49-F238E27FC236}">
                <a16:creationId xmlns:a16="http://schemas.microsoft.com/office/drawing/2014/main" id="{CA930376-1351-4BB1-A581-DAE1963C90D8}"/>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29027" name="Text Box 3">
            <a:extLst>
              <a:ext uri="{FF2B5EF4-FFF2-40B4-BE49-F238E27FC236}">
                <a16:creationId xmlns:a16="http://schemas.microsoft.com/office/drawing/2014/main" id="{5297A618-DD05-480D-BDB6-9C963E345073}"/>
              </a:ext>
            </a:extLst>
          </p:cNvPr>
          <p:cNvSpPr txBox="1">
            <a:spLocks noChangeArrowheads="1"/>
          </p:cNvSpPr>
          <p:nvPr/>
        </p:nvSpPr>
        <p:spPr bwMode="auto">
          <a:xfrm>
            <a:off x="225425" y="1377950"/>
            <a:ext cx="8535988"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Πολυπρωτικά Οξέα και Βάσεις</a:t>
            </a:r>
          </a:p>
          <a:p>
            <a:pPr>
              <a:buClrTx/>
              <a:buFontTx/>
              <a:buNone/>
            </a:pPr>
            <a:endParaRPr lang="en-US" altLang="en-US" i="1"/>
          </a:p>
          <a:p>
            <a:pPr lvl="1">
              <a:buClrTx/>
              <a:buFontTx/>
              <a:buNone/>
            </a:pPr>
            <a:r>
              <a:rPr lang="en-US" altLang="en-US" sz="1600"/>
              <a:t>	</a:t>
            </a:r>
            <a:r>
              <a:rPr lang="el-GR" altLang="en-US">
                <a:solidFill>
                  <a:srgbClr val="CC3300"/>
                </a:solidFill>
              </a:rPr>
              <a:t>Επέκταση της επεξεργασίας των Διπρωτικών Οξέων και Βάσεων σε Πολυπρωτικά συστήματα</a:t>
            </a:r>
          </a:p>
          <a:p>
            <a:pPr lvl="2">
              <a:buClr>
                <a:srgbClr val="CC3300"/>
              </a:buClr>
              <a:buSzPct val="60000"/>
              <a:buFont typeface="Wingdings" panose="05000000000000000000" pitchFamily="2" charset="2"/>
              <a:buChar char=""/>
            </a:pPr>
            <a:r>
              <a:rPr lang="el-GR" altLang="en-US" sz="1600"/>
              <a:t>Κανόνες για το τριπρωτικό σύστημα</a:t>
            </a:r>
          </a:p>
        </p:txBody>
      </p:sp>
      <p:pic>
        <p:nvPicPr>
          <p:cNvPr id="129028" name="Picture 4">
            <a:extLst>
              <a:ext uri="{FF2B5EF4-FFF2-40B4-BE49-F238E27FC236}">
                <a16:creationId xmlns:a16="http://schemas.microsoft.com/office/drawing/2014/main" id="{DBB6B7C3-BBB8-4C4A-9F7F-3C809BC29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76" r="3185" b="64627"/>
          <a:stretch>
            <a:fillRect/>
          </a:stretch>
        </p:blipFill>
        <p:spPr bwMode="auto">
          <a:xfrm>
            <a:off x="2422525" y="3060700"/>
            <a:ext cx="5649913" cy="1665288"/>
          </a:xfrm>
          <a:prstGeom prst="rect">
            <a:avLst/>
          </a:prstGeom>
          <a:noFill/>
          <a:ln>
            <a:noFill/>
          </a:ln>
          <a:effectLst/>
          <a:extLst>
            <a:ext uri="{909E8E84-426E-40DD-AFC4-6F175D3DCCD1}">
              <a14:hiddenFill xmlns:a14="http://schemas.microsoft.com/office/drawing/2010/main">
                <a:blipFill dpi="0" rotWithShape="0">
                  <a:blip/>
                  <a:srcRect l="25476" r="3185" b="6462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29" name="Oval 5">
            <a:extLst>
              <a:ext uri="{FF2B5EF4-FFF2-40B4-BE49-F238E27FC236}">
                <a16:creationId xmlns:a16="http://schemas.microsoft.com/office/drawing/2014/main" id="{6219D2D7-BD37-46A6-A598-1C0B4BC87A2D}"/>
              </a:ext>
            </a:extLst>
          </p:cNvPr>
          <p:cNvSpPr>
            <a:spLocks noChangeArrowheads="1"/>
          </p:cNvSpPr>
          <p:nvPr/>
        </p:nvSpPr>
        <p:spPr bwMode="auto">
          <a:xfrm>
            <a:off x="2452688" y="3152775"/>
            <a:ext cx="871537" cy="57943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0" name="Text Box 6">
            <a:extLst>
              <a:ext uri="{FF2B5EF4-FFF2-40B4-BE49-F238E27FC236}">
                <a16:creationId xmlns:a16="http://schemas.microsoft.com/office/drawing/2014/main" id="{89B49CEE-8849-4ECD-AA6F-8D877287DB10}"/>
              </a:ext>
            </a:extLst>
          </p:cNvPr>
          <p:cNvSpPr txBox="1">
            <a:spLocks noChangeArrowheads="1"/>
          </p:cNvSpPr>
          <p:nvPr/>
        </p:nvSpPr>
        <p:spPr bwMode="auto">
          <a:xfrm>
            <a:off x="420688" y="2801938"/>
            <a:ext cx="38274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 μονοπρωτικό οξύ</a:t>
            </a:r>
            <a:r>
              <a:rPr lang="en-US" altLang="en-US">
                <a:solidFill>
                  <a:srgbClr val="333399"/>
                </a:solidFill>
              </a:rPr>
              <a:t>:</a:t>
            </a:r>
          </a:p>
        </p:txBody>
      </p:sp>
      <p:sp>
        <p:nvSpPr>
          <p:cNvPr id="129031" name="Text Box 7">
            <a:extLst>
              <a:ext uri="{FF2B5EF4-FFF2-40B4-BE49-F238E27FC236}">
                <a16:creationId xmlns:a16="http://schemas.microsoft.com/office/drawing/2014/main" id="{9A35114D-6388-4425-89F3-5746186D9690}"/>
              </a:ext>
            </a:extLst>
          </p:cNvPr>
          <p:cNvSpPr txBox="1">
            <a:spLocks noChangeArrowheads="1"/>
          </p:cNvSpPr>
          <p:nvPr/>
        </p:nvSpPr>
        <p:spPr bwMode="auto">
          <a:xfrm>
            <a:off x="361950" y="3990975"/>
            <a:ext cx="2235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 </a:t>
            </a:r>
          </a:p>
          <a:p>
            <a:pPr algn="ctr">
              <a:buClrTx/>
              <a:buFontTx/>
              <a:buNone/>
            </a:pPr>
            <a:r>
              <a:rPr lang="el-GR" altLang="en-US">
                <a:solidFill>
                  <a:srgbClr val="333399"/>
                </a:solidFill>
              </a:rPr>
              <a:t>Μονοπρωτική βάση</a:t>
            </a:r>
            <a:r>
              <a:rPr lang="en-US" altLang="en-US">
                <a:solidFill>
                  <a:srgbClr val="333399"/>
                </a:solidFill>
              </a:rPr>
              <a:t>:</a:t>
            </a:r>
          </a:p>
        </p:txBody>
      </p:sp>
      <p:sp>
        <p:nvSpPr>
          <p:cNvPr id="129032" name="Oval 8">
            <a:extLst>
              <a:ext uri="{FF2B5EF4-FFF2-40B4-BE49-F238E27FC236}">
                <a16:creationId xmlns:a16="http://schemas.microsoft.com/office/drawing/2014/main" id="{1A681E13-D2D0-4C95-87AE-BE506B7C23C9}"/>
              </a:ext>
            </a:extLst>
          </p:cNvPr>
          <p:cNvSpPr>
            <a:spLocks noChangeArrowheads="1"/>
          </p:cNvSpPr>
          <p:nvPr/>
        </p:nvSpPr>
        <p:spPr bwMode="auto">
          <a:xfrm>
            <a:off x="3571875" y="4186238"/>
            <a:ext cx="871538" cy="579437"/>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3" name="Oval 9">
            <a:extLst>
              <a:ext uri="{FF2B5EF4-FFF2-40B4-BE49-F238E27FC236}">
                <a16:creationId xmlns:a16="http://schemas.microsoft.com/office/drawing/2014/main" id="{3AB0D43A-1118-431F-97E7-11E73F10A7D0}"/>
              </a:ext>
            </a:extLst>
          </p:cNvPr>
          <p:cNvSpPr>
            <a:spLocks noChangeArrowheads="1"/>
          </p:cNvSpPr>
          <p:nvPr/>
        </p:nvSpPr>
        <p:spPr bwMode="auto">
          <a:xfrm>
            <a:off x="2335213" y="3702050"/>
            <a:ext cx="871537" cy="57943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4" name="Oval 10">
            <a:extLst>
              <a:ext uri="{FF2B5EF4-FFF2-40B4-BE49-F238E27FC236}">
                <a16:creationId xmlns:a16="http://schemas.microsoft.com/office/drawing/2014/main" id="{D3D209F8-2F2D-4593-A2F3-BA0A2FA6E11D}"/>
              </a:ext>
            </a:extLst>
          </p:cNvPr>
          <p:cNvSpPr>
            <a:spLocks noChangeArrowheads="1"/>
          </p:cNvSpPr>
          <p:nvPr/>
        </p:nvSpPr>
        <p:spPr bwMode="auto">
          <a:xfrm>
            <a:off x="3692525" y="3146425"/>
            <a:ext cx="871538" cy="57943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5" name="Text Box 11">
            <a:extLst>
              <a:ext uri="{FF2B5EF4-FFF2-40B4-BE49-F238E27FC236}">
                <a16:creationId xmlns:a16="http://schemas.microsoft.com/office/drawing/2014/main" id="{F64F5C65-696F-4B8B-BCD7-989AB67A5C83}"/>
              </a:ext>
            </a:extLst>
          </p:cNvPr>
          <p:cNvSpPr txBox="1">
            <a:spLocks noChangeArrowheads="1"/>
          </p:cNvSpPr>
          <p:nvPr/>
        </p:nvSpPr>
        <p:spPr bwMode="auto">
          <a:xfrm>
            <a:off x="11113" y="3297238"/>
            <a:ext cx="228441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a:t>
            </a:r>
          </a:p>
          <a:p>
            <a:pPr algn="ctr">
              <a:buClrTx/>
              <a:buFontTx/>
              <a:buNone/>
            </a:pPr>
            <a:r>
              <a:rPr lang="el-GR" altLang="en-US">
                <a:solidFill>
                  <a:srgbClr val="333399"/>
                </a:solidFill>
              </a:rPr>
              <a:t> Ενδιάμεσες μορφές </a:t>
            </a:r>
          </a:p>
        </p:txBody>
      </p:sp>
      <p:sp>
        <p:nvSpPr>
          <p:cNvPr id="129036" name="Oval 12">
            <a:extLst>
              <a:ext uri="{FF2B5EF4-FFF2-40B4-BE49-F238E27FC236}">
                <a16:creationId xmlns:a16="http://schemas.microsoft.com/office/drawing/2014/main" id="{07691142-38F2-430F-8999-B824C28BFFF9}"/>
              </a:ext>
            </a:extLst>
          </p:cNvPr>
          <p:cNvSpPr>
            <a:spLocks noChangeArrowheads="1"/>
          </p:cNvSpPr>
          <p:nvPr/>
        </p:nvSpPr>
        <p:spPr bwMode="auto">
          <a:xfrm>
            <a:off x="3689350" y="3689350"/>
            <a:ext cx="904875" cy="48418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7" name="Oval 13">
            <a:extLst>
              <a:ext uri="{FF2B5EF4-FFF2-40B4-BE49-F238E27FC236}">
                <a16:creationId xmlns:a16="http://schemas.microsoft.com/office/drawing/2014/main" id="{912BDD82-274E-4FF7-AF9B-3431DCD4D610}"/>
              </a:ext>
            </a:extLst>
          </p:cNvPr>
          <p:cNvSpPr>
            <a:spLocks noChangeArrowheads="1"/>
          </p:cNvSpPr>
          <p:nvPr/>
        </p:nvSpPr>
        <p:spPr bwMode="auto">
          <a:xfrm>
            <a:off x="2379663" y="4229100"/>
            <a:ext cx="904875" cy="484188"/>
          </a:xfrm>
          <a:prstGeom prst="ellipse">
            <a:avLst/>
          </a:prstGeom>
          <a:noFill/>
          <a:ln w="1908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8" name="Text Box 14">
            <a:extLst>
              <a:ext uri="{FF2B5EF4-FFF2-40B4-BE49-F238E27FC236}">
                <a16:creationId xmlns:a16="http://schemas.microsoft.com/office/drawing/2014/main" id="{6527E140-EE03-4A9B-AEC9-9D24347F604B}"/>
              </a:ext>
            </a:extLst>
          </p:cNvPr>
          <p:cNvSpPr txBox="1">
            <a:spLocks noChangeArrowheads="1"/>
          </p:cNvSpPr>
          <p:nvPr/>
        </p:nvSpPr>
        <p:spPr bwMode="auto">
          <a:xfrm>
            <a:off x="227013" y="4573588"/>
            <a:ext cx="3989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a:solidFill>
                  <a:srgbClr val="333399"/>
                </a:solidFill>
              </a:rPr>
              <a:t>Επεξεργασία σαν Ενδιάμεσες μορφές</a:t>
            </a:r>
          </a:p>
        </p:txBody>
      </p:sp>
      <p:sp>
        <p:nvSpPr>
          <p:cNvPr id="129039" name="Freeform 15">
            <a:extLst>
              <a:ext uri="{FF2B5EF4-FFF2-40B4-BE49-F238E27FC236}">
                <a16:creationId xmlns:a16="http://schemas.microsoft.com/office/drawing/2014/main" id="{C1F46E45-F24F-472E-9F84-DA9C54830090}"/>
              </a:ext>
            </a:extLst>
          </p:cNvPr>
          <p:cNvSpPr>
            <a:spLocks noChangeArrowheads="1"/>
          </p:cNvSpPr>
          <p:nvPr/>
        </p:nvSpPr>
        <p:spPr bwMode="auto">
          <a:xfrm>
            <a:off x="2316163" y="3063875"/>
            <a:ext cx="2414587" cy="1652588"/>
          </a:xfrm>
          <a:custGeom>
            <a:avLst/>
            <a:gdLst>
              <a:gd name="G0" fmla="+- 1 0 0"/>
              <a:gd name="G1" fmla="+- 1 0 0"/>
              <a:gd name="G2" fmla="+- 1 0 0"/>
              <a:gd name="G3" fmla="+- 1 0 0"/>
              <a:gd name="G4" fmla="+- 1 0 0"/>
              <a:gd name="G5" fmla="+- 1 0 0"/>
              <a:gd name="G6" fmla="+- 1 0 0"/>
              <a:gd name="G7" fmla="+- 1 0 0"/>
              <a:gd name="G8" fmla="+- 1 0 0"/>
              <a:gd name="G9" fmla="+- 1 0 0"/>
              <a:gd name="G10" fmla="+- 45 0 0"/>
              <a:gd name="G11" fmla="cos 953 G10"/>
              <a:gd name="G12" fmla="+- 1 0 0"/>
              <a:gd name="G13" fmla="+- 1 0 0"/>
              <a:gd name="G14" fmla="+- 1 0 0"/>
              <a:gd name="G15" fmla="*/ 1 0 51712"/>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24577 2"/>
              <a:gd name="G30" fmla="+- 1 0 0"/>
              <a:gd name="G31" fmla="+- 1 0 0"/>
              <a:gd name="G32" fmla="+- 1 0 0"/>
              <a:gd name="G33" fmla="+- 1 0 0"/>
              <a:gd name="G34" fmla="+- 1 0 0"/>
              <a:gd name="G35" fmla="*/ 1 26173 45696"/>
              <a:gd name="G36" fmla="*/ 1 35047 49664"/>
              <a:gd name="G37" fmla="*/ G36 1 180"/>
              <a:gd name="G38" fmla="*/ G35 1 G37"/>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G58" fmla="+- 1 0 0"/>
              <a:gd name="T0" fmla="*/ 2147483647 w 1521"/>
              <a:gd name="T1" fmla="*/ 2147483647 h 1041"/>
              <a:gd name="T2" fmla="*/ 2147483647 w 1521"/>
              <a:gd name="T3" fmla="*/ 2147483647 h 1041"/>
              <a:gd name="T4" fmla="*/ 2147483647 w 1521"/>
              <a:gd name="T5" fmla="*/ 2147483647 h 1041"/>
              <a:gd name="T6" fmla="*/ 2147483647 w 1521"/>
              <a:gd name="T7" fmla="*/ 2147483647 h 1041"/>
              <a:gd name="T8" fmla="*/ 2147483647 w 1521"/>
              <a:gd name="T9" fmla="*/ 2147483647 h 1041"/>
              <a:gd name="T10" fmla="*/ 2147483647 w 1521"/>
              <a:gd name="T11" fmla="*/ 2147483647 h 1041"/>
              <a:gd name="T12" fmla="*/ 2147483647 w 1521"/>
              <a:gd name="T13" fmla="*/ 2147483647 h 1041"/>
              <a:gd name="T14" fmla="*/ 2147483647 w 1521"/>
              <a:gd name="T15" fmla="*/ 2147483647 h 1041"/>
              <a:gd name="T16" fmla="*/ 2147483647 w 1521"/>
              <a:gd name="T17" fmla="*/ 2147483647 h 1041"/>
              <a:gd name="T18" fmla="*/ 2147483647 w 1521"/>
              <a:gd name="T19" fmla="*/ 2147483647 h 1041"/>
              <a:gd name="T20" fmla="*/ 2147483647 w 1521"/>
              <a:gd name="T21" fmla="*/ 2147483647 h 1041"/>
              <a:gd name="T22" fmla="*/ 2147483647 w 1521"/>
              <a:gd name="T23" fmla="*/ 2147483647 h 1041"/>
              <a:gd name="T24" fmla="*/ 2147483647 w 1521"/>
              <a:gd name="T25" fmla="*/ 2147483647 h 1041"/>
              <a:gd name="T26" fmla="*/ 2147483647 w 1521"/>
              <a:gd name="T27" fmla="*/ 2147483647 h 1041"/>
              <a:gd name="T28" fmla="*/ 2147483647 w 1521"/>
              <a:gd name="T29" fmla="*/ 2147483647 h 1041"/>
              <a:gd name="T30" fmla="*/ 2147483647 w 1521"/>
              <a:gd name="T31" fmla="*/ 2147483647 h 1041"/>
              <a:gd name="T32" fmla="*/ 2147483647 w 1521"/>
              <a:gd name="T33" fmla="*/ 2147483647 h 1041"/>
              <a:gd name="T34" fmla="*/ 2147483647 w 1521"/>
              <a:gd name="T35" fmla="*/ 2147483647 h 1041"/>
              <a:gd name="T36" fmla="*/ 2147483647 w 1521"/>
              <a:gd name="T37" fmla="*/ 2147483647 h 1041"/>
              <a:gd name="T38" fmla="*/ 0 w 1521"/>
              <a:gd name="T39" fmla="*/ 0 h 1041"/>
              <a:gd name="T40" fmla="*/ 1521 w 1521"/>
              <a:gd name="T41" fmla="*/ 104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521" h="1041">
                <a:moveTo>
                  <a:pt x="1123" y="49"/>
                </a:moveTo>
                <a:cubicBezTo>
                  <a:pt x="1009" y="39"/>
                  <a:pt x="843" y="0"/>
                  <a:pt x="777" y="56"/>
                </a:cubicBezTo>
                <a:cubicBezTo>
                  <a:pt x="711" y="112"/>
                  <a:pt x="783" y="324"/>
                  <a:pt x="730" y="388"/>
                </a:cubicBezTo>
                <a:cubicBezTo>
                  <a:pt x="677" y="452"/>
                  <a:pt x="569" y="432"/>
                  <a:pt x="459" y="442"/>
                </a:cubicBezTo>
                <a:cubicBezTo>
                  <a:pt x="349" y="452"/>
                  <a:pt x="144" y="428"/>
                  <a:pt x="72" y="449"/>
                </a:cubicBezTo>
                <a:cubicBezTo>
                  <a:pt x="0" y="470"/>
                  <a:pt x="33" y="521"/>
                  <a:pt x="25" y="571"/>
                </a:cubicBezTo>
                <a:cubicBezTo>
                  <a:pt x="17" y="621"/>
                  <a:pt x="22" y="676"/>
                  <a:pt x="25" y="747"/>
                </a:cubicBezTo>
                <a:cubicBezTo>
                  <a:pt x="28" y="818"/>
                  <a:pt x="10" y="953"/>
                  <a:pt x="45" y="997"/>
                </a:cubicBezTo>
                <a:cubicBezTo>
                  <a:pt x="80" y="1041"/>
                  <a:pt x="125" y="1011"/>
                  <a:pt x="235" y="1011"/>
                </a:cubicBezTo>
                <a:cubicBezTo>
                  <a:pt x="345" y="1011"/>
                  <a:pt x="623" y="1025"/>
                  <a:pt x="703" y="997"/>
                </a:cubicBezTo>
                <a:cubicBezTo>
                  <a:pt x="783" y="969"/>
                  <a:pt x="715" y="888"/>
                  <a:pt x="716" y="842"/>
                </a:cubicBezTo>
                <a:cubicBezTo>
                  <a:pt x="717" y="796"/>
                  <a:pt x="705" y="750"/>
                  <a:pt x="709" y="720"/>
                </a:cubicBezTo>
                <a:cubicBezTo>
                  <a:pt x="713" y="690"/>
                  <a:pt x="691" y="668"/>
                  <a:pt x="743" y="659"/>
                </a:cubicBezTo>
                <a:cubicBezTo>
                  <a:pt x="795" y="650"/>
                  <a:pt x="916" y="666"/>
                  <a:pt x="1021" y="665"/>
                </a:cubicBezTo>
                <a:cubicBezTo>
                  <a:pt x="1126" y="664"/>
                  <a:pt x="1294" y="654"/>
                  <a:pt x="1374" y="652"/>
                </a:cubicBezTo>
                <a:cubicBezTo>
                  <a:pt x="1454" y="650"/>
                  <a:pt x="1486" y="706"/>
                  <a:pt x="1502" y="652"/>
                </a:cubicBezTo>
                <a:cubicBezTo>
                  <a:pt x="1518" y="598"/>
                  <a:pt x="1475" y="416"/>
                  <a:pt x="1468" y="327"/>
                </a:cubicBezTo>
                <a:cubicBezTo>
                  <a:pt x="1461" y="238"/>
                  <a:pt x="1521" y="165"/>
                  <a:pt x="1462" y="116"/>
                </a:cubicBezTo>
                <a:cubicBezTo>
                  <a:pt x="1403" y="67"/>
                  <a:pt x="1237" y="59"/>
                  <a:pt x="1123" y="49"/>
                </a:cubicBezTo>
                <a:close/>
              </a:path>
            </a:pathLst>
          </a:custGeom>
          <a:noFill/>
          <a:ln w="28440" cap="sq">
            <a:solidFill>
              <a:srgbClr val="CC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29030"/>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90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fill="hold" nodeType="clickEffect">
                                  <p:stCondLst>
                                    <p:cond delay="0"/>
                                  </p:stCondLst>
                                  <p:childTnLst>
                                    <p:set>
                                      <p:cBhvr additive="repl">
                                        <p:cTn id="12" dur="1" fill="hold">
                                          <p:stCondLst>
                                            <p:cond delay="0"/>
                                          </p:stCondLst>
                                        </p:cTn>
                                        <p:tgtEl>
                                          <p:spTgt spid="129030"/>
                                        </p:tgtEl>
                                        <p:attrNameLst>
                                          <p:attrName>style.visibility</p:attrName>
                                        </p:attrNameLst>
                                      </p:cBhvr>
                                      <p:to>
                                        <p:strVal val="hidden"/>
                                      </p:to>
                                    </p:set>
                                  </p:childTnLst>
                                </p:cTn>
                              </p:par>
                              <p:par>
                                <p:cTn id="13" presetID="1" presetClass="exit" fill="hold" nodeType="withEffect">
                                  <p:stCondLst>
                                    <p:cond delay="0"/>
                                  </p:stCondLst>
                                  <p:childTnLst>
                                    <p:set>
                                      <p:cBhvr additive="repl">
                                        <p:cTn id="14" dur="1" fill="hold">
                                          <p:stCondLst>
                                            <p:cond delay="0"/>
                                          </p:stCondLst>
                                        </p:cTn>
                                        <p:tgtEl>
                                          <p:spTgt spid="129029"/>
                                        </p:tgtEl>
                                        <p:attrNameLst>
                                          <p:attrName>style.visibility</p:attrName>
                                        </p:attrNameLst>
                                      </p:cBhvr>
                                      <p:to>
                                        <p:strVal val="hidden"/>
                                      </p:to>
                                    </p:set>
                                  </p:childTnLst>
                                </p:cTn>
                              </p:par>
                              <p:par>
                                <p:cTn id="15" presetID="1" presetClass="entr" fill="hold" nodeType="withEffect">
                                  <p:stCondLst>
                                    <p:cond delay="0"/>
                                  </p:stCondLst>
                                  <p:childTnLst>
                                    <p:set>
                                      <p:cBhvr additive="repl">
                                        <p:cTn id="16" dur="1" fill="hold">
                                          <p:stCondLst>
                                            <p:cond delay="0"/>
                                          </p:stCondLst>
                                        </p:cTn>
                                        <p:tgtEl>
                                          <p:spTgt spid="129031"/>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29032"/>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29035"/>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29034"/>
                                        </p:tgtEl>
                                        <p:attrNameLst>
                                          <p:attrName>style.visibility</p:attrName>
                                        </p:attrNameLst>
                                      </p:cBhvr>
                                      <p:to>
                                        <p:strVal val="visible"/>
                                      </p:to>
                                    </p:set>
                                  </p:childTnLst>
                                </p:cTn>
                              </p:par>
                              <p:par>
                                <p:cTn id="23" presetID="1" presetClass="exit" fill="hold" nodeType="withEffect">
                                  <p:stCondLst>
                                    <p:cond delay="0"/>
                                  </p:stCondLst>
                                  <p:childTnLst>
                                    <p:set>
                                      <p:cBhvr additive="repl">
                                        <p:cTn id="24" dur="1" fill="hold">
                                          <p:stCondLst>
                                            <p:cond delay="0"/>
                                          </p:stCondLst>
                                        </p:cTn>
                                        <p:tgtEl>
                                          <p:spTgt spid="129031"/>
                                        </p:tgtEl>
                                        <p:attrNameLst>
                                          <p:attrName>style.visibility</p:attrName>
                                        </p:attrNameLst>
                                      </p:cBhvr>
                                      <p:to>
                                        <p:strVal val="hidden"/>
                                      </p:to>
                                    </p:set>
                                  </p:childTnLst>
                                </p:cTn>
                              </p:par>
                              <p:par>
                                <p:cTn id="25" presetID="1" presetClass="exit" fill="hold" nodeType="withEffect">
                                  <p:stCondLst>
                                    <p:cond delay="0"/>
                                  </p:stCondLst>
                                  <p:childTnLst>
                                    <p:set>
                                      <p:cBhvr additive="repl">
                                        <p:cTn id="26" dur="1" fill="hold">
                                          <p:stCondLst>
                                            <p:cond delay="0"/>
                                          </p:stCondLst>
                                        </p:cTn>
                                        <p:tgtEl>
                                          <p:spTgt spid="129032"/>
                                        </p:tgtEl>
                                        <p:attrNameLst>
                                          <p:attrName>style.visibility</p:attrName>
                                        </p:attrNameLst>
                                      </p:cBhvr>
                                      <p:to>
                                        <p:strVal val="hidden"/>
                                      </p:to>
                                    </p:set>
                                  </p:childTnLst>
                                </p:cTn>
                              </p:par>
                              <p:par>
                                <p:cTn id="27" presetID="1" presetClass="entr" fill="hold" nodeType="withEffect">
                                  <p:stCondLst>
                                    <p:cond delay="0"/>
                                  </p:stCondLst>
                                  <p:childTnLst>
                                    <p:set>
                                      <p:cBhvr additive="repl">
                                        <p:cTn id="28" dur="1" fill="hold">
                                          <p:stCondLst>
                                            <p:cond delay="0"/>
                                          </p:stCondLst>
                                        </p:cTn>
                                        <p:tgtEl>
                                          <p:spTgt spid="12903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fill="hold" nodeType="clickEffect">
                                  <p:stCondLst>
                                    <p:cond delay="0"/>
                                  </p:stCondLst>
                                  <p:childTnLst>
                                    <p:set>
                                      <p:cBhvr additive="repl">
                                        <p:cTn id="32" dur="1" fill="hold">
                                          <p:stCondLst>
                                            <p:cond delay="0"/>
                                          </p:stCondLst>
                                        </p:cTn>
                                        <p:tgtEl>
                                          <p:spTgt spid="129033"/>
                                        </p:tgtEl>
                                        <p:attrNameLst>
                                          <p:attrName>style.visibility</p:attrName>
                                        </p:attrNameLst>
                                      </p:cBhvr>
                                      <p:to>
                                        <p:strVal val="hidden"/>
                                      </p:to>
                                    </p:set>
                                  </p:childTnLst>
                                </p:cTn>
                              </p:par>
                              <p:par>
                                <p:cTn id="33" presetID="1" presetClass="exit" fill="hold" nodeType="withEffect">
                                  <p:stCondLst>
                                    <p:cond delay="0"/>
                                  </p:stCondLst>
                                  <p:childTnLst>
                                    <p:set>
                                      <p:cBhvr additive="repl">
                                        <p:cTn id="34" dur="1" fill="hold">
                                          <p:stCondLst>
                                            <p:cond delay="0"/>
                                          </p:stCondLst>
                                        </p:cTn>
                                        <p:tgtEl>
                                          <p:spTgt spid="129034"/>
                                        </p:tgtEl>
                                        <p:attrNameLst>
                                          <p:attrName>style.visibility</p:attrName>
                                        </p:attrNameLst>
                                      </p:cBhvr>
                                      <p:to>
                                        <p:strVal val="hidden"/>
                                      </p:to>
                                    </p:set>
                                  </p:childTnLst>
                                </p:cTn>
                              </p:par>
                              <p:par>
                                <p:cTn id="35" presetID="1" presetClass="entr" fill="hold" nodeType="withEffect">
                                  <p:stCondLst>
                                    <p:cond delay="0"/>
                                  </p:stCondLst>
                                  <p:childTnLst>
                                    <p:set>
                                      <p:cBhvr additive="repl">
                                        <p:cTn id="36" dur="1" fill="hold">
                                          <p:stCondLst>
                                            <p:cond delay="0"/>
                                          </p:stCondLst>
                                        </p:cTn>
                                        <p:tgtEl>
                                          <p:spTgt spid="129037"/>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129036"/>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129025"/>
                                        </p:tgtEl>
                                        <p:attrNameLst>
                                          <p:attrName>style.visibility</p:attrName>
                                        </p:attrNameLst>
                                      </p:cBhvr>
                                      <p:to>
                                        <p:strVal val="visible"/>
                                      </p:to>
                                    </p:set>
                                  </p:childTnLst>
                                </p:cTn>
                              </p:par>
                              <p:par>
                                <p:cTn id="41" presetID="1" presetClass="exit" fill="hold" nodeType="withEffect">
                                  <p:stCondLst>
                                    <p:cond delay="0"/>
                                  </p:stCondLst>
                                  <p:childTnLst>
                                    <p:set>
                                      <p:cBhvr additive="repl">
                                        <p:cTn id="42" dur="1" fill="hold">
                                          <p:stCondLst>
                                            <p:cond delay="0"/>
                                          </p:stCondLst>
                                        </p:cTn>
                                        <p:tgtEl>
                                          <p:spTgt spid="129035"/>
                                        </p:tgtEl>
                                        <p:attrNameLst>
                                          <p:attrName>style.visibility</p:attrName>
                                        </p:attrNameLst>
                                      </p:cBhvr>
                                      <p:to>
                                        <p:strVal val="hidden"/>
                                      </p:to>
                                    </p:set>
                                  </p:childTnLst>
                                </p:cTn>
                              </p:par>
                              <p:par>
                                <p:cTn id="43" presetID="1" presetClass="entr" fill="hold" nodeType="withEffect">
                                  <p:stCondLst>
                                    <p:cond delay="0"/>
                                  </p:stCondLst>
                                  <p:childTnLst>
                                    <p:set>
                                      <p:cBhvr additive="repl">
                                        <p:cTn id="44" dur="1" fill="hold">
                                          <p:stCondLst>
                                            <p:cond delay="0"/>
                                          </p:stCondLst>
                                        </p:cTn>
                                        <p:tgtEl>
                                          <p:spTgt spid="12903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fill="hold" nodeType="clickEffect">
                                  <p:stCondLst>
                                    <p:cond delay="0"/>
                                  </p:stCondLst>
                                  <p:childTnLst>
                                    <p:set>
                                      <p:cBhvr additive="repl">
                                        <p:cTn id="48" dur="1" fill="hold">
                                          <p:stCondLst>
                                            <p:cond delay="0"/>
                                          </p:stCondLst>
                                        </p:cTn>
                                        <p:tgtEl>
                                          <p:spTgt spid="129025"/>
                                        </p:tgtEl>
                                        <p:attrNameLst>
                                          <p:attrName>style.visibility</p:attrName>
                                        </p:attrNameLst>
                                      </p:cBhvr>
                                      <p:to>
                                        <p:strVal val="hidden"/>
                                      </p:to>
                                    </p:set>
                                  </p:childTnLst>
                                </p:cTn>
                              </p:par>
                              <p:par>
                                <p:cTn id="49" presetID="1" presetClass="exit" fill="hold" nodeType="withEffect">
                                  <p:stCondLst>
                                    <p:cond delay="0"/>
                                  </p:stCondLst>
                                  <p:childTnLst>
                                    <p:set>
                                      <p:cBhvr additive="repl">
                                        <p:cTn id="50" dur="1" fill="hold">
                                          <p:stCondLst>
                                            <p:cond delay="0"/>
                                          </p:stCondLst>
                                        </p:cTn>
                                        <p:tgtEl>
                                          <p:spTgt spid="129037"/>
                                        </p:tgtEl>
                                        <p:attrNameLst>
                                          <p:attrName>style.visibility</p:attrName>
                                        </p:attrNameLst>
                                      </p:cBhvr>
                                      <p:to>
                                        <p:strVal val="hidden"/>
                                      </p:to>
                                    </p:set>
                                  </p:childTnLst>
                                </p:cTn>
                              </p:par>
                              <p:par>
                                <p:cTn id="51" presetID="1" presetClass="exit" fill="hold" nodeType="withEffect">
                                  <p:stCondLst>
                                    <p:cond delay="0"/>
                                  </p:stCondLst>
                                  <p:childTnLst>
                                    <p:set>
                                      <p:cBhvr additive="repl">
                                        <p:cTn id="52" dur="1" fill="hold">
                                          <p:stCondLst>
                                            <p:cond delay="0"/>
                                          </p:stCondLst>
                                        </p:cTn>
                                        <p:tgtEl>
                                          <p:spTgt spid="129036"/>
                                        </p:tgtEl>
                                        <p:attrNameLst>
                                          <p:attrName>style.visibility</p:attrName>
                                        </p:attrNameLst>
                                      </p:cBhvr>
                                      <p:to>
                                        <p:strVal val="hidden"/>
                                      </p:to>
                                    </p:set>
                                  </p:childTnLst>
                                </p:cTn>
                              </p:par>
                              <p:par>
                                <p:cTn id="53" presetID="1" presetClass="exit" fill="hold" nodeType="withEffect">
                                  <p:stCondLst>
                                    <p:cond delay="0"/>
                                  </p:stCondLst>
                                  <p:childTnLst>
                                    <p:set>
                                      <p:cBhvr additive="repl">
                                        <p:cTn id="54" dur="1" fill="hold">
                                          <p:stCondLst>
                                            <p:cond delay="0"/>
                                          </p:stCondLst>
                                        </p:cTn>
                                        <p:tgtEl>
                                          <p:spTgt spid="129038"/>
                                        </p:tgtEl>
                                        <p:attrNameLst>
                                          <p:attrName>style.visibility</p:attrName>
                                        </p:attrNameLst>
                                      </p:cBhvr>
                                      <p:to>
                                        <p:strVal val="hidden"/>
                                      </p:to>
                                    </p:set>
                                  </p:childTnLst>
                                </p:cTn>
                              </p:par>
                              <p:par>
                                <p:cTn id="55" presetID="1" presetClass="entr" fill="hold" nodeType="withEffect">
                                  <p:stCondLst>
                                    <p:cond delay="0"/>
                                  </p:stCondLst>
                                  <p:childTnLst>
                                    <p:set>
                                      <p:cBhvr additive="repl">
                                        <p:cTn id="56" dur="1" fill="hold">
                                          <p:stCondLst>
                                            <p:cond delay="0"/>
                                          </p:stCondLst>
                                        </p:cTn>
                                        <p:tgtEl>
                                          <p:spTgt spid="129039"/>
                                        </p:tgtEl>
                                        <p:attrNameLst>
                                          <p:attrName>style.visibility</p:attrName>
                                        </p:attrNameLst>
                                      </p:cBhvr>
                                      <p:to>
                                        <p:strVal val="visible"/>
                                      </p:to>
                                    </p:set>
                                  </p:childTnLst>
                                </p:cTn>
                              </p:par>
                              <p:par>
                                <p:cTn id="57" presetID="1" presetClass="entr" fill="hold" nodeType="withEffect">
                                  <p:stCondLst>
                                    <p:cond delay="0"/>
                                  </p:stCondLst>
                                  <p:childTnLst>
                                    <p:set>
                                      <p:cBhvr additive="repl">
                                        <p:cTn id="58" dur="1" fill="hold">
                                          <p:stCondLst>
                                            <p:cond delay="0"/>
                                          </p:stCondLst>
                                        </p:cTn>
                                        <p:tgtEl>
                                          <p:spTgt spid="129032"/>
                                        </p:tgtEl>
                                        <p:attrNameLst>
                                          <p:attrName>style.visibility</p:attrName>
                                        </p:attrNameLst>
                                      </p:cBhvr>
                                      <p:to>
                                        <p:strVal val="visible"/>
                                      </p:to>
                                    </p:set>
                                  </p:childTnLst>
                                </p:cTn>
                              </p:par>
                              <p:par>
                                <p:cTn id="59" presetID="1" presetClass="entr" fill="hold" nodeType="withEffect">
                                  <p:stCondLst>
                                    <p:cond delay="0"/>
                                  </p:stCondLst>
                                  <p:childTnLst>
                                    <p:set>
                                      <p:cBhvr additive="repl">
                                        <p:cTn id="60" dur="1" fill="hold">
                                          <p:stCondLst>
                                            <p:cond delay="0"/>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6326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Text Box 1">
            <a:extLst>
              <a:ext uri="{FF2B5EF4-FFF2-40B4-BE49-F238E27FC236}">
                <a16:creationId xmlns:a16="http://schemas.microsoft.com/office/drawing/2014/main" id="{D45F0E04-B876-446F-9F2F-AB6DF0681F12}"/>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FF0066"/>
                </a:solidFill>
              </a:rPr>
              <a:t>Πεπτίδια-Πρωτεΐνες</a:t>
            </a:r>
            <a:br>
              <a:rPr lang="el-GR" altLang="en-US" sz="4000">
                <a:solidFill>
                  <a:srgbClr val="FF0066"/>
                </a:solidFill>
              </a:rPr>
            </a:br>
            <a:r>
              <a:rPr lang="el-GR" altLang="en-US" sz="4000">
                <a:solidFill>
                  <a:srgbClr val="FF9900"/>
                </a:solidFill>
              </a:rPr>
              <a:t>Ισοηλεκτρικό σημείο</a:t>
            </a:r>
            <a:br>
              <a:rPr lang="el-GR" altLang="en-US" sz="4000">
                <a:solidFill>
                  <a:srgbClr val="FF9900"/>
                </a:solidFill>
              </a:rPr>
            </a:br>
            <a:endParaRPr lang="el-GR" altLang="en-US" sz="4000">
              <a:solidFill>
                <a:srgbClr val="FF99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3" name="Text Box 1">
            <a:extLst>
              <a:ext uri="{FF2B5EF4-FFF2-40B4-BE49-F238E27FC236}">
                <a16:creationId xmlns:a16="http://schemas.microsoft.com/office/drawing/2014/main" id="{8604596C-37E4-4584-9AE2-628D843B8B76}"/>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4100">
                <a:solidFill>
                  <a:srgbClr val="CC66FF"/>
                </a:solidFill>
              </a:rPr>
              <a:t>T</a:t>
            </a:r>
            <a:r>
              <a:rPr lang="el-GR" altLang="en-US" sz="4100">
                <a:solidFill>
                  <a:srgbClr val="CC66FF"/>
                </a:solidFill>
              </a:rPr>
              <a:t>α αμινοξέα ταξινομούνται ανάλογα με την φύση της πλευρικής ομάδας </a:t>
            </a:r>
            <a:r>
              <a:rPr lang="en-US" altLang="en-US" sz="4100">
                <a:solidFill>
                  <a:srgbClr val="CC66FF"/>
                </a:solidFill>
              </a:rPr>
              <a:t>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2097" name="Object 1">
            <a:extLst>
              <a:ext uri="{FF2B5EF4-FFF2-40B4-BE49-F238E27FC236}">
                <a16:creationId xmlns:a16="http://schemas.microsoft.com/office/drawing/2014/main" id="{E91A72BF-F528-4E05-BEA0-71695DDA5162}"/>
              </a:ext>
            </a:extLst>
          </p:cNvPr>
          <p:cNvGraphicFramePr>
            <a:graphicFrameLocks noChangeAspect="1"/>
          </p:cNvGraphicFramePr>
          <p:nvPr/>
        </p:nvGraphicFramePr>
        <p:xfrm>
          <a:off x="228600" y="34925"/>
          <a:ext cx="6858000" cy="6823075"/>
        </p:xfrm>
        <a:graphic>
          <a:graphicData uri="http://schemas.openxmlformats.org/presentationml/2006/ole">
            <mc:AlternateContent xmlns:mc="http://schemas.openxmlformats.org/markup-compatibility/2006">
              <mc:Choice xmlns:v="urn:schemas-microsoft-com:vml" Requires="v">
                <p:oleObj spid="_x0000_s132157" r:id="rId4" imgW="3809524" imgH="3790476" progId="">
                  <p:embed/>
                </p:oleObj>
              </mc:Choice>
              <mc:Fallback>
                <p:oleObj r:id="rId4" imgW="3809524" imgH="3790476"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925"/>
                        <a:ext cx="6858000" cy="68230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098" name="Text Box 2">
            <a:extLst>
              <a:ext uri="{FF2B5EF4-FFF2-40B4-BE49-F238E27FC236}">
                <a16:creationId xmlns:a16="http://schemas.microsoft.com/office/drawing/2014/main" id="{4B31F07C-BD49-435E-986F-513180680FAB}"/>
              </a:ext>
            </a:extLst>
          </p:cNvPr>
          <p:cNvSpPr txBox="1">
            <a:spLocks noChangeArrowheads="1"/>
          </p:cNvSpPr>
          <p:nvPr/>
        </p:nvSpPr>
        <p:spPr bwMode="auto">
          <a:xfrm>
            <a:off x="7146925" y="574675"/>
            <a:ext cx="1612900" cy="460375"/>
          </a:xfrm>
          <a:prstGeom prst="rect">
            <a:avLst/>
          </a:prstGeom>
          <a:solidFill>
            <a:srgbClr val="FF7C8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M</a:t>
            </a:r>
            <a:r>
              <a:rPr lang="el-GR" altLang="en-US" sz="2400" b="1">
                <a:latin typeface="Times New Roman" panose="02020603050405020304" pitchFamily="18" charset="0"/>
              </a:rPr>
              <a:t>η πολικά</a:t>
            </a:r>
          </a:p>
        </p:txBody>
      </p:sp>
      <p:sp>
        <p:nvSpPr>
          <p:cNvPr id="132099" name="Text Box 3">
            <a:extLst>
              <a:ext uri="{FF2B5EF4-FFF2-40B4-BE49-F238E27FC236}">
                <a16:creationId xmlns:a16="http://schemas.microsoft.com/office/drawing/2014/main" id="{A3F74E72-0D2F-40DF-84A3-9ED362E27B8E}"/>
              </a:ext>
            </a:extLst>
          </p:cNvPr>
          <p:cNvSpPr txBox="1">
            <a:spLocks noChangeArrowheads="1"/>
          </p:cNvSpPr>
          <p:nvPr/>
        </p:nvSpPr>
        <p:spPr bwMode="auto">
          <a:xfrm>
            <a:off x="7223125" y="2403475"/>
            <a:ext cx="1768475" cy="825500"/>
          </a:xfrm>
          <a:prstGeom prst="rect">
            <a:avLst/>
          </a:prstGeom>
          <a:solidFill>
            <a:srgbClr val="99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latin typeface="Times New Roman" panose="02020603050405020304" pitchFamily="18" charset="0"/>
              </a:rPr>
              <a:t>Πολικά μη φορτισμένα</a:t>
            </a:r>
          </a:p>
        </p:txBody>
      </p:sp>
      <p:sp>
        <p:nvSpPr>
          <p:cNvPr id="132100" name="Text Box 4">
            <a:extLst>
              <a:ext uri="{FF2B5EF4-FFF2-40B4-BE49-F238E27FC236}">
                <a16:creationId xmlns:a16="http://schemas.microsoft.com/office/drawing/2014/main" id="{D446FB84-DC44-4DB2-9488-AFF60C22C3A9}"/>
              </a:ext>
            </a:extLst>
          </p:cNvPr>
          <p:cNvSpPr txBox="1">
            <a:spLocks noChangeArrowheads="1"/>
          </p:cNvSpPr>
          <p:nvPr/>
        </p:nvSpPr>
        <p:spPr bwMode="auto">
          <a:xfrm>
            <a:off x="7239000" y="4724400"/>
            <a:ext cx="1905000" cy="825500"/>
          </a:xfrm>
          <a:prstGeom prst="rect">
            <a:avLst/>
          </a:prstGeom>
          <a:solidFill>
            <a:srgbClr val="FF99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latin typeface="Times New Roman" panose="02020603050405020304" pitchFamily="18" charset="0"/>
              </a:rPr>
              <a:t>Φορτισμένα όξινα </a:t>
            </a:r>
          </a:p>
        </p:txBody>
      </p:sp>
      <p:sp>
        <p:nvSpPr>
          <p:cNvPr id="132101" name="Text Box 5">
            <a:extLst>
              <a:ext uri="{FF2B5EF4-FFF2-40B4-BE49-F238E27FC236}">
                <a16:creationId xmlns:a16="http://schemas.microsoft.com/office/drawing/2014/main" id="{2EEEC9B7-BC1A-406C-8B1C-77B061BDC31A}"/>
              </a:ext>
            </a:extLst>
          </p:cNvPr>
          <p:cNvSpPr txBox="1">
            <a:spLocks noChangeArrowheads="1"/>
          </p:cNvSpPr>
          <p:nvPr/>
        </p:nvSpPr>
        <p:spPr bwMode="auto">
          <a:xfrm>
            <a:off x="7223125" y="5756275"/>
            <a:ext cx="1920875" cy="825500"/>
          </a:xfrm>
          <a:prstGeom prst="rect">
            <a:avLst/>
          </a:prstGeom>
          <a:solidFill>
            <a:srgbClr val="66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latin typeface="Times New Roman" panose="02020603050405020304" pitchFamily="18" charset="0"/>
              </a:rPr>
              <a:t>Φορτισμένα βασικά</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Text Box 1">
            <a:extLst>
              <a:ext uri="{FF2B5EF4-FFF2-40B4-BE49-F238E27FC236}">
                <a16:creationId xmlns:a16="http://schemas.microsoft.com/office/drawing/2014/main" id="{FE621AB8-3EA8-4E96-BE23-13278F9164C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a:t>A</a:t>
            </a:r>
            <a:r>
              <a:rPr lang="el-GR" altLang="en-US" sz="3800"/>
              <a:t>μινοξέα</a:t>
            </a:r>
          </a:p>
        </p:txBody>
      </p:sp>
      <p:pic>
        <p:nvPicPr>
          <p:cNvPr id="133122" name="Picture 2">
            <a:extLst>
              <a:ext uri="{FF2B5EF4-FFF2-40B4-BE49-F238E27FC236}">
                <a16:creationId xmlns:a16="http://schemas.microsoft.com/office/drawing/2014/main" id="{779BB733-25DE-4B86-8F22-9C25E0C69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8351838" cy="475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8CFF361D-FB3B-425F-BB0A-5F64E57DE73C}"/>
              </a:ext>
            </a:extLst>
          </p:cNvPr>
          <p:cNvSpPr txBox="1">
            <a:spLocks noChangeArrowheads="1"/>
          </p:cNvSpPr>
          <p:nvPr/>
        </p:nvSpPr>
        <p:spPr bwMode="auto">
          <a:xfrm>
            <a:off x="457200" y="274638"/>
            <a:ext cx="822960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Λειτουργική σπουδαιότητα…</a:t>
            </a:r>
          </a:p>
        </p:txBody>
      </p:sp>
      <p:sp>
        <p:nvSpPr>
          <p:cNvPr id="134146" name="Text Box 2">
            <a:extLst>
              <a:ext uri="{FF2B5EF4-FFF2-40B4-BE49-F238E27FC236}">
                <a16:creationId xmlns:a16="http://schemas.microsoft.com/office/drawing/2014/main" id="{81749E03-75DA-4533-B6FC-B71C46FFECBA}"/>
              </a:ext>
            </a:extLst>
          </p:cNvPr>
          <p:cNvSpPr txBox="1">
            <a:spLocks noChangeArrowheads="1"/>
          </p:cNvSpPr>
          <p:nvPr/>
        </p:nvSpPr>
        <p:spPr bwMode="auto">
          <a:xfrm>
            <a:off x="0" y="1600200"/>
            <a:ext cx="91440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700"/>
              </a:spcBef>
              <a:buClr>
                <a:srgbClr val="FF9900"/>
              </a:buClr>
              <a:buFont typeface="Arial" panose="020B0604020202020204" pitchFamily="34" charset="0"/>
              <a:buChar char="•"/>
            </a:pPr>
            <a:r>
              <a:rPr lang="el-GR" altLang="en-US" sz="2800">
                <a:solidFill>
                  <a:srgbClr val="FF9900"/>
                </a:solidFill>
              </a:rPr>
              <a:t>Υδρόφοβα αμινοξέα</a:t>
            </a:r>
            <a:r>
              <a:rPr lang="en-US" altLang="en-US" sz="2800"/>
              <a:t>: </a:t>
            </a:r>
            <a:r>
              <a:rPr lang="el-GR" altLang="en-US" sz="2800"/>
              <a:t>ανευρίσκονται στο εσωτερικό των πρωτεϊνών προστατευμένα από την άμεση επαφή με το νερό</a:t>
            </a:r>
          </a:p>
          <a:p>
            <a:pPr>
              <a:lnSpc>
                <a:spcPct val="90000"/>
              </a:lnSpc>
              <a:spcBef>
                <a:spcPts val="700"/>
              </a:spcBef>
              <a:buClr>
                <a:srgbClr val="9966FF"/>
              </a:buClr>
              <a:buFont typeface="Arial" panose="020B0604020202020204" pitchFamily="34" charset="0"/>
              <a:buChar char="•"/>
            </a:pPr>
            <a:r>
              <a:rPr lang="el-GR" altLang="en-US" sz="2800">
                <a:solidFill>
                  <a:srgbClr val="9966FF"/>
                </a:solidFill>
              </a:rPr>
              <a:t>Υδρόφιλα αμινοξέα</a:t>
            </a:r>
            <a:r>
              <a:rPr lang="en-US" altLang="en-US" sz="2800"/>
              <a:t>:</a:t>
            </a:r>
            <a:r>
              <a:rPr lang="el-GR" altLang="en-US" sz="2800"/>
              <a:t>γενικά ευρίσκονται στο εξωτερικό των πρωτεϊνών καθώς επίσης και στο ενεργό κέντρο των ενζύμων</a:t>
            </a:r>
          </a:p>
          <a:p>
            <a:pPr>
              <a:lnSpc>
                <a:spcPct val="90000"/>
              </a:lnSpc>
              <a:spcBef>
                <a:spcPts val="700"/>
              </a:spcBef>
              <a:buClr>
                <a:srgbClr val="CCCCFF"/>
              </a:buClr>
              <a:buFont typeface="Wingdings" panose="05000000000000000000" pitchFamily="2" charset="2"/>
              <a:buChar char=""/>
            </a:pPr>
            <a:r>
              <a:rPr lang="el-GR" altLang="en-US" sz="2800"/>
              <a:t>Η </a:t>
            </a:r>
            <a:r>
              <a:rPr lang="el-GR" altLang="en-US" sz="2800">
                <a:solidFill>
                  <a:srgbClr val="FF0066"/>
                </a:solidFill>
              </a:rPr>
              <a:t>ομάδα του ιμιδαζολίου</a:t>
            </a:r>
            <a:r>
              <a:rPr lang="en-US" altLang="en-US" sz="2800"/>
              <a:t>:</a:t>
            </a:r>
            <a:r>
              <a:rPr lang="el-GR" altLang="en-US" sz="2800"/>
              <a:t>δρά ως δότης ή δέκτης πρωτονίου στο φυσιολογικό </a:t>
            </a:r>
            <a:r>
              <a:rPr lang="en-US" altLang="en-US" sz="2800"/>
              <a:t>pH (</a:t>
            </a:r>
            <a:r>
              <a:rPr lang="el-GR" altLang="en-US" sz="2800"/>
              <a:t>κέντρα αντίδρασης των ενζύμων)</a:t>
            </a:r>
          </a:p>
          <a:p>
            <a:pPr>
              <a:lnSpc>
                <a:spcPct val="90000"/>
              </a:lnSpc>
              <a:spcBef>
                <a:spcPts val="700"/>
              </a:spcBef>
              <a:buClr>
                <a:srgbClr val="339933"/>
              </a:buClr>
              <a:buFont typeface="Arial" panose="020B0604020202020204" pitchFamily="34" charset="0"/>
              <a:buChar char="•"/>
            </a:pPr>
            <a:r>
              <a:rPr lang="el-GR" altLang="en-US" sz="2800">
                <a:solidFill>
                  <a:srgbClr val="339933"/>
                </a:solidFill>
              </a:rPr>
              <a:t>Πρωτοταγείς αλκο</a:t>
            </a:r>
            <a:r>
              <a:rPr lang="en-US" altLang="en-US" sz="2800">
                <a:solidFill>
                  <a:srgbClr val="339933"/>
                </a:solidFill>
              </a:rPr>
              <a:t>o</a:t>
            </a:r>
            <a:r>
              <a:rPr lang="el-GR" altLang="en-US" sz="2800">
                <a:solidFill>
                  <a:srgbClr val="339933"/>
                </a:solidFill>
              </a:rPr>
              <a:t>λικές ομάδες</a:t>
            </a:r>
            <a:r>
              <a:rPr lang="el-GR" altLang="en-US" sz="2800"/>
              <a:t> και </a:t>
            </a:r>
            <a:r>
              <a:rPr lang="el-GR" altLang="en-US" sz="2800">
                <a:solidFill>
                  <a:srgbClr val="339933"/>
                </a:solidFill>
              </a:rPr>
              <a:t>ομάδες θειόλης</a:t>
            </a:r>
            <a:r>
              <a:rPr lang="en-US" altLang="en-US" sz="2800"/>
              <a:t>:</a:t>
            </a:r>
            <a:r>
              <a:rPr lang="el-GR" altLang="en-US" sz="2800"/>
              <a:t> δρούν ως </a:t>
            </a:r>
            <a:r>
              <a:rPr lang="el-GR" altLang="en-US" sz="2800">
                <a:solidFill>
                  <a:srgbClr val="0070C0"/>
                </a:solidFill>
              </a:rPr>
              <a:t>νουκλεόφιλα</a:t>
            </a:r>
            <a:r>
              <a:rPr lang="el-GR" altLang="en-US" sz="2800"/>
              <a:t> κατά την ενζυμική κατάλυση (δισουλφιδικοί δεσμοί)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5169" name="Picture 1">
            <a:extLst>
              <a:ext uri="{FF2B5EF4-FFF2-40B4-BE49-F238E27FC236}">
                <a16:creationId xmlns:a16="http://schemas.microsoft.com/office/drawing/2014/main" id="{0145CD79-1C97-48C1-BDE4-7CA9103CC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179513"/>
            <a:ext cx="8535987" cy="449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0" name="Text Box 2">
            <a:extLst>
              <a:ext uri="{FF2B5EF4-FFF2-40B4-BE49-F238E27FC236}">
                <a16:creationId xmlns:a16="http://schemas.microsoft.com/office/drawing/2014/main" id="{7B9B8114-0E83-417A-A5FA-ED624CA1EA4D}"/>
              </a:ext>
            </a:extLst>
          </p:cNvPr>
          <p:cNvSpPr txBox="1">
            <a:spLocks noChangeArrowheads="1"/>
          </p:cNvSpPr>
          <p:nvPr/>
        </p:nvSpPr>
        <p:spPr bwMode="auto">
          <a:xfrm>
            <a:off x="457200" y="274638"/>
            <a:ext cx="8229600"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Ιστιδίνη </a:t>
            </a:r>
            <a:r>
              <a:rPr lang="en-US" altLang="en-US" sz="3800"/>
              <a:t>pk</a:t>
            </a:r>
            <a:r>
              <a:rPr lang="en-US" altLang="en-US" sz="3800" baseline="-25000"/>
              <a:t>a</a:t>
            </a:r>
            <a:r>
              <a:rPr lang="en-US" altLang="en-US" sz="3800"/>
              <a:t>:6</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Text Box 1">
            <a:extLst>
              <a:ext uri="{FF2B5EF4-FFF2-40B4-BE49-F238E27FC236}">
                <a16:creationId xmlns:a16="http://schemas.microsoft.com/office/drawing/2014/main" id="{16F72634-B4E0-4146-9843-A8E6CD22713A}"/>
              </a:ext>
            </a:extLst>
          </p:cNvPr>
          <p:cNvSpPr txBox="1">
            <a:spLocks noChangeArrowheads="1"/>
          </p:cNvSpPr>
          <p:nvPr/>
        </p:nvSpPr>
        <p:spPr bwMode="auto">
          <a:xfrm>
            <a:off x="685800" y="2130425"/>
            <a:ext cx="77724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300"/>
              <a:t>Ας θυμηθούμε…</a:t>
            </a:r>
            <a:br>
              <a:rPr lang="el-GR" altLang="en-US" sz="3300"/>
            </a:br>
            <a:br>
              <a:rPr lang="el-GR" altLang="en-US" sz="3300">
                <a:solidFill>
                  <a:srgbClr val="FF0066"/>
                </a:solidFill>
              </a:rPr>
            </a:br>
            <a:r>
              <a:rPr lang="el-GR" altLang="en-US" sz="3300">
                <a:solidFill>
                  <a:srgbClr val="FF0066"/>
                </a:solidFill>
              </a:rPr>
              <a:t>Οξύτητα-Βασικότητα</a:t>
            </a:r>
            <a:r>
              <a:rPr lang="el-GR" altLang="en-US" sz="3300"/>
              <a:t> </a:t>
            </a:r>
            <a:br>
              <a:rPr lang="el-GR" altLang="en-US" sz="3300"/>
            </a:br>
            <a:r>
              <a:rPr lang="el-GR" altLang="en-US" sz="3300" i="1">
                <a:solidFill>
                  <a:srgbClr val="009900"/>
                </a:solidFill>
              </a:rPr>
              <a:t>Ισορροπία</a:t>
            </a:r>
          </a:p>
        </p:txBody>
      </p:sp>
      <p:sp>
        <p:nvSpPr>
          <p:cNvPr id="136194" name="Text Box 2">
            <a:extLst>
              <a:ext uri="{FF2B5EF4-FFF2-40B4-BE49-F238E27FC236}">
                <a16:creationId xmlns:a16="http://schemas.microsoft.com/office/drawing/2014/main" id="{60FD016A-4BF4-4AC1-8E3A-C23B21575A1E}"/>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800"/>
              </a:spcBef>
              <a:buClrTx/>
              <a:buFontTx/>
              <a:buNone/>
            </a:pPr>
            <a:r>
              <a:rPr lang="en-US" altLang="en-US" sz="3200">
                <a:solidFill>
                  <a:srgbClr val="0000FF"/>
                </a:solidFill>
              </a:rPr>
              <a:t>No</a:t>
            </a:r>
            <a:r>
              <a:rPr lang="el-GR" altLang="en-US" sz="3200">
                <a:solidFill>
                  <a:srgbClr val="0000FF"/>
                </a:solidFill>
              </a:rPr>
              <a:t>υκλεοφιλία-</a:t>
            </a:r>
          </a:p>
          <a:p>
            <a:pPr algn="ctr">
              <a:spcBef>
                <a:spcPts val="800"/>
              </a:spcBef>
              <a:buClrTx/>
              <a:buFontTx/>
              <a:buNone/>
            </a:pPr>
            <a:r>
              <a:rPr lang="el-GR" altLang="en-US" sz="3200">
                <a:solidFill>
                  <a:srgbClr val="0000FF"/>
                </a:solidFill>
              </a:rPr>
              <a:t>Ηλεκτρονιοφιλία</a:t>
            </a:r>
          </a:p>
          <a:p>
            <a:pPr algn="ctr">
              <a:spcBef>
                <a:spcPts val="800"/>
              </a:spcBef>
              <a:buClrTx/>
              <a:buFontTx/>
              <a:buNone/>
            </a:pPr>
            <a:r>
              <a:rPr lang="el-GR" altLang="en-US" sz="3200" i="1"/>
              <a:t>Ταχύτητα αντίδρασης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C826D699-A3CB-4A29-AE26-8009C19ADE45}"/>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l-GR" altLang="en-US" sz="4500">
                <a:solidFill>
                  <a:srgbClr val="6767FF"/>
                </a:solidFill>
              </a:rPr>
              <a:t>Οξέα και Βάσεις κατά </a:t>
            </a:r>
            <a:r>
              <a:rPr lang="el-GR" altLang="en-US" sz="4500" b="1">
                <a:solidFill>
                  <a:srgbClr val="6767FF"/>
                </a:solidFill>
              </a:rPr>
              <a:t>Brønsted-Lowry</a:t>
            </a:r>
            <a:br>
              <a:rPr lang="el-GR" altLang="en-US" sz="4500" b="1">
                <a:solidFill>
                  <a:srgbClr val="6767FF"/>
                </a:solidFill>
              </a:rPr>
            </a:br>
            <a:endParaRPr lang="el-GR" altLang="en-US" sz="4500" b="1">
              <a:solidFill>
                <a:srgbClr val="6767FF"/>
              </a:solidFill>
            </a:endParaRPr>
          </a:p>
        </p:txBody>
      </p:sp>
    </p:spTree>
  </p:cSld>
  <p:clrMapOvr>
    <a:masterClrMapping/>
  </p:clrMapOvr>
  <p:transition spd="med" advTm="47146"/>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Text Box 1">
            <a:extLst>
              <a:ext uri="{FF2B5EF4-FFF2-40B4-BE49-F238E27FC236}">
                <a16:creationId xmlns:a16="http://schemas.microsoft.com/office/drawing/2014/main" id="{DE3931CD-4C15-4056-A963-A855F399FB1D}"/>
              </a:ext>
            </a:extLst>
          </p:cNvPr>
          <p:cNvSpPr txBox="1">
            <a:spLocks noChangeArrowheads="1"/>
          </p:cNvSpPr>
          <p:nvPr/>
        </p:nvSpPr>
        <p:spPr bwMode="auto">
          <a:xfrm>
            <a:off x="395288" y="0"/>
            <a:ext cx="8243887"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solidFill>
                  <a:srgbClr val="FF9900"/>
                </a:solidFill>
                <a:latin typeface="Times New Roman" panose="02020603050405020304" pitchFamily="18" charset="0"/>
              </a:rPr>
              <a:t>Ρόλος των αμινοξέων στην γενική οξεοβασική κατάλυση</a:t>
            </a:r>
          </a:p>
        </p:txBody>
      </p:sp>
      <p:sp>
        <p:nvSpPr>
          <p:cNvPr id="137218" name="Text Box 2">
            <a:extLst>
              <a:ext uri="{FF2B5EF4-FFF2-40B4-BE49-F238E27FC236}">
                <a16:creationId xmlns:a16="http://schemas.microsoft.com/office/drawing/2014/main" id="{23C312B6-6431-4A3B-B211-3B3EF34C9D4F}"/>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37219" name="Picture 3">
            <a:extLst>
              <a:ext uri="{FF2B5EF4-FFF2-40B4-BE49-F238E27FC236}">
                <a16:creationId xmlns:a16="http://schemas.microsoft.com/office/drawing/2014/main" id="{009645EB-C471-4556-81CA-E5A7E25EF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8604250" cy="623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Rectangle 1">
            <a:extLst>
              <a:ext uri="{FF2B5EF4-FFF2-40B4-BE49-F238E27FC236}">
                <a16:creationId xmlns:a16="http://schemas.microsoft.com/office/drawing/2014/main" id="{9FDE15B9-87D4-40E5-B568-D2E24823FF56}"/>
              </a:ext>
            </a:extLst>
          </p:cNvPr>
          <p:cNvSpPr>
            <a:spLocks noChangeArrowheads="1"/>
          </p:cNvSpPr>
          <p:nvPr/>
        </p:nvSpPr>
        <p:spPr bwMode="auto">
          <a:xfrm>
            <a:off x="0" y="73025"/>
            <a:ext cx="91440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n-US" altLang="en-US" sz="3200" b="1"/>
              <a:t>pK</a:t>
            </a:r>
            <a:r>
              <a:rPr lang="en-US" altLang="en-US" sz="3200" b="1" baseline="-30000"/>
              <a:t>a</a:t>
            </a:r>
            <a:r>
              <a:rPr lang="en-US" altLang="en-US" sz="3200" b="1"/>
              <a:t> </a:t>
            </a:r>
            <a:r>
              <a:rPr lang="el-GR" altLang="en-US" sz="3200" b="1"/>
              <a:t>Αμινοξέων με μια ιονιζόμενη ομάδα</a:t>
            </a:r>
            <a:r>
              <a:rPr lang="en-US" altLang="en-US" sz="3200" b="1"/>
              <a:t> -R</a:t>
            </a:r>
          </a:p>
        </p:txBody>
      </p:sp>
      <p:graphicFrame>
        <p:nvGraphicFramePr>
          <p:cNvPr id="138242" name="Group 2">
            <a:extLst>
              <a:ext uri="{FF2B5EF4-FFF2-40B4-BE49-F238E27FC236}">
                <a16:creationId xmlns:a16="http://schemas.microsoft.com/office/drawing/2014/main" id="{528FC7C5-F9D0-4465-8EEB-CAC617CEDAB4}"/>
              </a:ext>
            </a:extLst>
          </p:cNvPr>
          <p:cNvGraphicFramePr>
            <a:graphicFrameLocks noGrp="1"/>
          </p:cNvGraphicFramePr>
          <p:nvPr/>
        </p:nvGraphicFramePr>
        <p:xfrm>
          <a:off x="685800" y="838200"/>
          <a:ext cx="8002588" cy="6052802"/>
        </p:xfrm>
        <a:graphic>
          <a:graphicData uri="http://schemas.openxmlformats.org/drawingml/2006/table">
            <a:tbl>
              <a:tblPr/>
              <a:tblGrid>
                <a:gridCol w="2344738">
                  <a:extLst>
                    <a:ext uri="{9D8B030D-6E8A-4147-A177-3AD203B41FA5}">
                      <a16:colId xmlns:a16="http://schemas.microsoft.com/office/drawing/2014/main" val="3942749926"/>
                    </a:ext>
                  </a:extLst>
                </a:gridCol>
                <a:gridCol w="1544637">
                  <a:extLst>
                    <a:ext uri="{9D8B030D-6E8A-4147-A177-3AD203B41FA5}">
                      <a16:colId xmlns:a16="http://schemas.microsoft.com/office/drawing/2014/main" val="26489522"/>
                    </a:ext>
                  </a:extLst>
                </a:gridCol>
                <a:gridCol w="1323975">
                  <a:extLst>
                    <a:ext uri="{9D8B030D-6E8A-4147-A177-3AD203B41FA5}">
                      <a16:colId xmlns:a16="http://schemas.microsoft.com/office/drawing/2014/main" val="1927737101"/>
                    </a:ext>
                  </a:extLst>
                </a:gridCol>
                <a:gridCol w="1825625">
                  <a:extLst>
                    <a:ext uri="{9D8B030D-6E8A-4147-A177-3AD203B41FA5}">
                      <a16:colId xmlns:a16="http://schemas.microsoft.com/office/drawing/2014/main" val="1705848545"/>
                    </a:ext>
                  </a:extLst>
                </a:gridCol>
                <a:gridCol w="963613">
                  <a:extLst>
                    <a:ext uri="{9D8B030D-6E8A-4147-A177-3AD203B41FA5}">
                      <a16:colId xmlns:a16="http://schemas.microsoft.com/office/drawing/2014/main" val="3735707248"/>
                    </a:ext>
                  </a:extLst>
                </a:gridCol>
              </a:tblGrid>
              <a:tr h="124460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Amino Acid</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DDEE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α-COOH</a:t>
                      </a:r>
                      <a:b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b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pK</a:t>
                      </a:r>
                      <a:r>
                        <a:rPr kumimoji="0" lang="en-US" altLang="en-US" sz="2400" b="1" i="0" u="none" strike="noStrike" cap="none" normalizeH="0" baseline="-25000">
                          <a:ln>
                            <a:noFill/>
                          </a:ln>
                          <a:solidFill>
                            <a:srgbClr val="000000"/>
                          </a:solidFill>
                          <a:effectLst/>
                          <a:latin typeface="Arial" panose="020B0604020202020204" pitchFamily="34" charset="0"/>
                          <a:cs typeface="Times New Roman" panose="02020603050405020304" pitchFamily="18" charset="0"/>
                        </a:rPr>
                        <a:t>a1</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DDEE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α-NH</a:t>
                      </a:r>
                      <a:r>
                        <a:rPr kumimoji="0" lang="en-US" altLang="en-US" sz="2400" b="1" i="0" u="none" strike="noStrike" cap="none" normalizeH="0" baseline="-25000">
                          <a:ln>
                            <a:noFill/>
                          </a:ln>
                          <a:solidFill>
                            <a:srgbClr val="000000"/>
                          </a:solidFill>
                          <a:effectLst/>
                          <a:latin typeface="Arial" panose="020B0604020202020204" pitchFamily="34" charset="0"/>
                          <a:cs typeface="Times New Roman" panose="02020603050405020304" pitchFamily="18" charset="0"/>
                        </a:rPr>
                        <a:t>3</a:t>
                      </a:r>
                      <a:r>
                        <a:rPr kumimoji="0" lang="el-GR" altLang="en-US" sz="2400" b="1" i="0" u="none" strike="noStrike" cap="none" normalizeH="0" baseline="30000">
                          <a:ln>
                            <a:noFill/>
                          </a:ln>
                          <a:solidFill>
                            <a:srgbClr val="000000"/>
                          </a:solidFill>
                          <a:effectLst/>
                          <a:latin typeface="Arial" panose="020B0604020202020204" pitchFamily="34" charset="0"/>
                          <a:cs typeface="Times New Roman" panose="02020603050405020304" pitchFamily="18" charset="0"/>
                        </a:rPr>
                        <a:t>+</a:t>
                      </a:r>
                      <a:br>
                        <a:rPr kumimoji="0" lang="en-US" altLang="en-US" sz="2400" b="1" i="0" u="none" strike="noStrike" cap="none" normalizeH="0" baseline="30000">
                          <a:ln>
                            <a:noFill/>
                          </a:ln>
                          <a:solidFill>
                            <a:srgbClr val="000000"/>
                          </a:solidFill>
                          <a:effectLst/>
                          <a:latin typeface="Arial" panose="020B0604020202020204" pitchFamily="34" charset="0"/>
                          <a:cs typeface="Times New Roman" panose="02020603050405020304" pitchFamily="18" charset="0"/>
                        </a:rPr>
                      </a:b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pK</a:t>
                      </a:r>
                      <a:r>
                        <a:rPr kumimoji="0" lang="en-US" altLang="en-US" sz="2400" b="1" i="0" u="none" strike="noStrike" cap="none" normalizeH="0" baseline="-25000">
                          <a:ln>
                            <a:noFill/>
                          </a:ln>
                          <a:solidFill>
                            <a:srgbClr val="000000"/>
                          </a:solidFill>
                          <a:effectLst/>
                          <a:latin typeface="Arial" panose="020B0604020202020204" pitchFamily="34" charset="0"/>
                          <a:cs typeface="Times New Roman" panose="02020603050405020304" pitchFamily="18" charset="0"/>
                        </a:rPr>
                        <a:t>a2</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DDEE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Πλευρική αλυσίδα</a:t>
                      </a:r>
                      <a:b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b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pK</a:t>
                      </a:r>
                      <a:r>
                        <a:rPr kumimoji="0" lang="en-US" altLang="en-US" sz="2400" b="1" i="0" u="none" strike="noStrike" cap="none" normalizeH="0" baseline="-25000">
                          <a:ln>
                            <a:noFill/>
                          </a:ln>
                          <a:solidFill>
                            <a:srgbClr val="000000"/>
                          </a:solidFill>
                          <a:effectLst/>
                          <a:latin typeface="Arial" panose="020B0604020202020204" pitchFamily="34" charset="0"/>
                          <a:cs typeface="Times New Roman" panose="02020603050405020304" pitchFamily="18" charset="0"/>
                        </a:rPr>
                        <a:t>a3</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DDEE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1" i="0" u="none" strike="noStrike" cap="none" normalizeH="0" baseline="0">
                          <a:ln>
                            <a:noFill/>
                          </a:ln>
                          <a:solidFill>
                            <a:srgbClr val="000000"/>
                          </a:solidFill>
                          <a:effectLst/>
                          <a:latin typeface="Arial" panose="020B0604020202020204" pitchFamily="34" charset="0"/>
                          <a:cs typeface="Times New Roman" panose="02020603050405020304" pitchFamily="18" charset="0"/>
                        </a:rPr>
                        <a:t>pI</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DDEEFF"/>
                    </a:solidFill>
                  </a:tcPr>
                </a:tc>
                <a:extLst>
                  <a:ext uri="{0D108BD9-81ED-4DB2-BD59-A6C34878D82A}">
                    <a16:rowId xmlns:a16="http://schemas.microsoft.com/office/drawing/2014/main" val="587000488"/>
                  </a:ext>
                </a:extLst>
              </a:tr>
              <a:tr h="68103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Arginine</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2.00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9.00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13.20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11.15</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0659738"/>
                  </a:ext>
                </a:extLst>
              </a:tr>
              <a:tr h="6826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Histidine</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1.82</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9.17</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6.04</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7.59</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6461743"/>
                  </a:ext>
                </a:extLst>
              </a:tr>
              <a:tr h="6826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Lysine</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2.17</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9.00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10.80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9.65</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1405440"/>
                  </a:ext>
                </a:extLst>
              </a:tr>
              <a:tr h="6826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Aspartic Acid</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2.01</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9.82</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3.83</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2.80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93140"/>
                  </a:ext>
                </a:extLst>
              </a:tr>
              <a:tr h="681038">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Cysteine</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1.71</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10.78</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8.33</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5.02</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3072867"/>
                  </a:ext>
                </a:extLst>
              </a:tr>
              <a:tr h="6826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Glutamic Acid</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2.19</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9.67</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4.25</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3.22</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5115521"/>
                  </a:ext>
                </a:extLst>
              </a:tr>
              <a:tr h="6826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Tyrosine</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2.20</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9.11</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10.07</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ctr" defTabSz="449263" rtl="0" eaLnBrk="1" fontAlgn="base" latinLnBrk="0" hangingPunct="1">
                        <a:lnSpc>
                          <a:spcPct val="7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5.66</a:t>
                      </a:r>
                    </a:p>
                  </a:txBody>
                  <a:tcPr marL="90000" marR="90000" marT="378720" marB="46800"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8775326"/>
                  </a:ext>
                </a:extLst>
              </a:tr>
            </a:tbl>
          </a:graphicData>
        </a:graphic>
      </p:graphicFrame>
      <p:sp>
        <p:nvSpPr>
          <p:cNvPr id="138376" name="Rectangle 136">
            <a:extLst>
              <a:ext uri="{FF2B5EF4-FFF2-40B4-BE49-F238E27FC236}">
                <a16:creationId xmlns:a16="http://schemas.microsoft.com/office/drawing/2014/main" id="{02791EAA-72E4-4DC8-BED3-B4C4DA1CF2AB}"/>
              </a:ext>
            </a:extLst>
          </p:cNvPr>
          <p:cNvSpPr>
            <a:spLocks noChangeArrowheads="1"/>
          </p:cNvSpPr>
          <p:nvPr/>
        </p:nvSpPr>
        <p:spPr bwMode="auto">
          <a:xfrm>
            <a:off x="0" y="53133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265" name="Picture 1">
            <a:extLst>
              <a:ext uri="{FF2B5EF4-FFF2-40B4-BE49-F238E27FC236}">
                <a16:creationId xmlns:a16="http://schemas.microsoft.com/office/drawing/2014/main" id="{11EE378E-4EDB-4146-9E76-0379A489C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941388"/>
            <a:ext cx="8535987" cy="497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66" name="Text Box 2">
            <a:extLst>
              <a:ext uri="{FF2B5EF4-FFF2-40B4-BE49-F238E27FC236}">
                <a16:creationId xmlns:a16="http://schemas.microsoft.com/office/drawing/2014/main" id="{BF9B686F-0870-47FF-BEBB-3E78667D4ABC}"/>
              </a:ext>
            </a:extLst>
          </p:cNvPr>
          <p:cNvSpPr txBox="1">
            <a:spLocks noChangeArrowheads="1"/>
          </p:cNvSpPr>
          <p:nvPr/>
        </p:nvSpPr>
        <p:spPr bwMode="auto">
          <a:xfrm>
            <a:off x="2209800" y="228600"/>
            <a:ext cx="31115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t>Πρωτε</a:t>
            </a:r>
            <a:r>
              <a:rPr lang="en-US" altLang="en-US"/>
              <a:t>î</a:t>
            </a:r>
            <a:r>
              <a:rPr lang="el-GR" altLang="en-US"/>
              <a:t>νες</a:t>
            </a:r>
            <a:r>
              <a:rPr lang="en-US" altLang="en-US"/>
              <a:t>, </a:t>
            </a:r>
            <a:r>
              <a:rPr lang="el-GR" altLang="en-US"/>
              <a:t>Αμινοξέα, και </a:t>
            </a:r>
            <a:r>
              <a:rPr lang="en-US" altLang="en-US"/>
              <a:t> pH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0289" name="Picture 1">
            <a:extLst>
              <a:ext uri="{FF2B5EF4-FFF2-40B4-BE49-F238E27FC236}">
                <a16:creationId xmlns:a16="http://schemas.microsoft.com/office/drawing/2014/main" id="{5FF1850D-47C4-4DD5-A415-F4804775C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354138"/>
            <a:ext cx="4811712"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0" name="Text Box 2">
            <a:extLst>
              <a:ext uri="{FF2B5EF4-FFF2-40B4-BE49-F238E27FC236}">
                <a16:creationId xmlns:a16="http://schemas.microsoft.com/office/drawing/2014/main" id="{C7D5A92B-1B4C-4BFB-AC28-EAB55855B728}"/>
              </a:ext>
            </a:extLst>
          </p:cNvPr>
          <p:cNvSpPr txBox="1">
            <a:spLocks noChangeArrowheads="1"/>
          </p:cNvSpPr>
          <p:nvPr/>
        </p:nvSpPr>
        <p:spPr bwMode="auto">
          <a:xfrm>
            <a:off x="838200" y="1905000"/>
            <a:ext cx="16716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t>Ασθενής Βάση</a:t>
            </a:r>
          </a:p>
        </p:txBody>
      </p:sp>
      <p:sp>
        <p:nvSpPr>
          <p:cNvPr id="140291" name="Text Box 3">
            <a:extLst>
              <a:ext uri="{FF2B5EF4-FFF2-40B4-BE49-F238E27FC236}">
                <a16:creationId xmlns:a16="http://schemas.microsoft.com/office/drawing/2014/main" id="{CF107766-70AC-421D-8233-3596C097DA1D}"/>
              </a:ext>
            </a:extLst>
          </p:cNvPr>
          <p:cNvSpPr txBox="1">
            <a:spLocks noChangeArrowheads="1"/>
          </p:cNvSpPr>
          <p:nvPr/>
        </p:nvSpPr>
        <p:spPr bwMode="auto">
          <a:xfrm>
            <a:off x="746125" y="3775075"/>
            <a:ext cx="1498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a:t>Ασθενές Οξύ</a:t>
            </a:r>
          </a:p>
        </p:txBody>
      </p:sp>
      <p:sp>
        <p:nvSpPr>
          <p:cNvPr id="140292" name="Line 4">
            <a:extLst>
              <a:ext uri="{FF2B5EF4-FFF2-40B4-BE49-F238E27FC236}">
                <a16:creationId xmlns:a16="http://schemas.microsoft.com/office/drawing/2014/main" id="{347C7916-DF13-4F3A-8887-918C1DE99B32}"/>
              </a:ext>
            </a:extLst>
          </p:cNvPr>
          <p:cNvSpPr>
            <a:spLocks noChangeShapeType="1"/>
          </p:cNvSpPr>
          <p:nvPr/>
        </p:nvSpPr>
        <p:spPr bwMode="auto">
          <a:xfrm flipV="1">
            <a:off x="2362200" y="3495675"/>
            <a:ext cx="914400" cy="55245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293" name="Line 5">
            <a:extLst>
              <a:ext uri="{FF2B5EF4-FFF2-40B4-BE49-F238E27FC236}">
                <a16:creationId xmlns:a16="http://schemas.microsoft.com/office/drawing/2014/main" id="{85CA80E8-E878-41F0-896B-ECDE67FF6E5C}"/>
              </a:ext>
            </a:extLst>
          </p:cNvPr>
          <p:cNvSpPr>
            <a:spLocks noChangeShapeType="1"/>
          </p:cNvSpPr>
          <p:nvPr/>
        </p:nvSpPr>
        <p:spPr bwMode="auto">
          <a:xfrm>
            <a:off x="2209800" y="2362200"/>
            <a:ext cx="304800" cy="685800"/>
          </a:xfrm>
          <a:prstGeom prst="line">
            <a:avLst/>
          </a:prstGeom>
          <a:noFill/>
          <a:ln w="3816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0294" name="Oval 6">
            <a:extLst>
              <a:ext uri="{FF2B5EF4-FFF2-40B4-BE49-F238E27FC236}">
                <a16:creationId xmlns:a16="http://schemas.microsoft.com/office/drawing/2014/main" id="{3144DEA1-5FEF-4FFE-9C0F-F73F640F55A5}"/>
              </a:ext>
            </a:extLst>
          </p:cNvPr>
          <p:cNvSpPr>
            <a:spLocks noChangeArrowheads="1"/>
          </p:cNvSpPr>
          <p:nvPr/>
        </p:nvSpPr>
        <p:spPr bwMode="auto">
          <a:xfrm>
            <a:off x="3733800" y="42672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5" name="Oval 7">
            <a:extLst>
              <a:ext uri="{FF2B5EF4-FFF2-40B4-BE49-F238E27FC236}">
                <a16:creationId xmlns:a16="http://schemas.microsoft.com/office/drawing/2014/main" id="{A2D1F97B-2D30-4580-A2D4-2F3EC9A494A0}"/>
              </a:ext>
            </a:extLst>
          </p:cNvPr>
          <p:cNvSpPr>
            <a:spLocks noChangeArrowheads="1"/>
          </p:cNvSpPr>
          <p:nvPr/>
        </p:nvSpPr>
        <p:spPr bwMode="auto">
          <a:xfrm>
            <a:off x="2514600" y="51054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6" name="Oval 8">
            <a:extLst>
              <a:ext uri="{FF2B5EF4-FFF2-40B4-BE49-F238E27FC236}">
                <a16:creationId xmlns:a16="http://schemas.microsoft.com/office/drawing/2014/main" id="{0FEF45F7-1C44-4158-8BCC-D1BF7BB28FA2}"/>
              </a:ext>
            </a:extLst>
          </p:cNvPr>
          <p:cNvSpPr>
            <a:spLocks noChangeArrowheads="1"/>
          </p:cNvSpPr>
          <p:nvPr/>
        </p:nvSpPr>
        <p:spPr bwMode="auto">
          <a:xfrm>
            <a:off x="4953000" y="51054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0297" name="Oval 9">
            <a:extLst>
              <a:ext uri="{FF2B5EF4-FFF2-40B4-BE49-F238E27FC236}">
                <a16:creationId xmlns:a16="http://schemas.microsoft.com/office/drawing/2014/main" id="{AB559AE3-E6FF-4C68-9C7A-512A5F04C220}"/>
              </a:ext>
            </a:extLst>
          </p:cNvPr>
          <p:cNvSpPr>
            <a:spLocks noChangeArrowheads="1"/>
          </p:cNvSpPr>
          <p:nvPr/>
        </p:nvSpPr>
        <p:spPr bwMode="auto">
          <a:xfrm>
            <a:off x="6172200" y="4267200"/>
            <a:ext cx="685800" cy="609600"/>
          </a:xfrm>
          <a:prstGeom prst="ellipse">
            <a:avLst/>
          </a:prstGeom>
          <a:noFill/>
          <a:ln w="381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402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fill="hold" nodeType="afterEffect">
                                  <p:stCondLst>
                                    <p:cond delay="0"/>
                                  </p:stCondLst>
                                  <p:childTnLst>
                                    <p:set>
                                      <p:cBhvr additive="repl">
                                        <p:cTn id="9" dur="1" fill="hold">
                                          <p:stCondLst>
                                            <p:cond delay="493"/>
                                          </p:stCondLst>
                                        </p:cTn>
                                        <p:tgtEl>
                                          <p:spTgt spid="1402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fill="hold" nodeType="clickEffect">
                                  <p:stCondLst>
                                    <p:cond delay="0"/>
                                  </p:stCondLst>
                                  <p:childTnLst>
                                    <p:set>
                                      <p:cBhvr additive="repl">
                                        <p:cTn id="13" dur="1" fill="hold">
                                          <p:stCondLst>
                                            <p:cond delay="493"/>
                                          </p:stCondLst>
                                        </p:cTn>
                                        <p:tgtEl>
                                          <p:spTgt spid="14029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fill="hold" nodeType="afterEffect">
                                  <p:stCondLst>
                                    <p:cond delay="0"/>
                                  </p:stCondLst>
                                  <p:childTnLst>
                                    <p:set>
                                      <p:cBhvr additive="repl">
                                        <p:cTn id="16" dur="1" fill="hold">
                                          <p:stCondLst>
                                            <p:cond delay="493"/>
                                          </p:stCondLst>
                                        </p:cTn>
                                        <p:tgtEl>
                                          <p:spTgt spid="1402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additive="repl">
                                        <p:cTn id="20" dur="1" fill="hold">
                                          <p:stCondLst>
                                            <p:cond delay="0"/>
                                          </p:stCondLst>
                                        </p:cTn>
                                        <p:tgtEl>
                                          <p:spTgt spid="140294"/>
                                        </p:tgtEl>
                                        <p:attrNameLst>
                                          <p:attrName>style.visibility</p:attrName>
                                        </p:attrNameLst>
                                      </p:cBhvr>
                                      <p:to>
                                        <p:strVal val="visible"/>
                                      </p:to>
                                    </p:set>
                                    <p:anim calcmode="lin" valueType="num">
                                      <p:cBhvr additive="repl">
                                        <p:cTn id="21" dur="500" fill="hold"/>
                                        <p:tgtEl>
                                          <p:spTgt spid="140294"/>
                                        </p:tgtEl>
                                        <p:attrNameLst>
                                          <p:attrName>ppt_w</p:attrName>
                                        </p:attrNameLst>
                                      </p:cBhvr>
                                      <p:tavLst>
                                        <p:tav tm="100000">
                                          <p:val>
                                            <p:fltVal val="0"/>
                                          </p:val>
                                        </p:tav>
                                        <p:tav>
                                          <p:val>
                                            <p:strVal val="#ppt_w"/>
                                          </p:val>
                                        </p:tav>
                                      </p:tavLst>
                                    </p:anim>
                                    <p:anim calcmode="lin" valueType="num">
                                      <p:cBhvr additive="repl">
                                        <p:cTn id="22" dur="500" fill="hold"/>
                                        <p:tgtEl>
                                          <p:spTgt spid="140294"/>
                                        </p:tgtEl>
                                        <p:attrNameLst>
                                          <p:attrName>ppt_h</p:attrName>
                                        </p:attrNameLst>
                                      </p:cBhvr>
                                      <p:tavLst>
                                        <p:tav tm="100000">
                                          <p:val>
                                            <p:strVal val="#ppt_h"/>
                                          </p:val>
                                        </p:tav>
                                        <p:tav>
                                          <p:val>
                                            <p:strVal val="#ppt_h"/>
                                          </p:val>
                                        </p:tav>
                                      </p:tavLst>
                                    </p:anim>
                                  </p:childTnLst>
                                </p:cTn>
                              </p:par>
                            </p:childTnLst>
                          </p:cTn>
                        </p:par>
                        <p:par>
                          <p:cTn id="23" fill="hold" nodeType="afterGroup">
                            <p:stCondLst>
                              <p:cond delay="500"/>
                            </p:stCondLst>
                            <p:childTnLst>
                              <p:par>
                                <p:cTn id="24" presetID="17" presetClass="entr" presetSubtype="10" fill="hold" nodeType="afterEffect">
                                  <p:stCondLst>
                                    <p:cond delay="1000"/>
                                  </p:stCondLst>
                                  <p:childTnLst>
                                    <p:set>
                                      <p:cBhvr additive="repl">
                                        <p:cTn id="25" dur="1" fill="hold">
                                          <p:stCondLst>
                                            <p:cond delay="0"/>
                                          </p:stCondLst>
                                        </p:cTn>
                                        <p:tgtEl>
                                          <p:spTgt spid="140295"/>
                                        </p:tgtEl>
                                        <p:attrNameLst>
                                          <p:attrName>style.visibility</p:attrName>
                                        </p:attrNameLst>
                                      </p:cBhvr>
                                      <p:to>
                                        <p:strVal val="visible"/>
                                      </p:to>
                                    </p:set>
                                    <p:anim calcmode="lin" valueType="num">
                                      <p:cBhvr additive="repl">
                                        <p:cTn id="26" dur="500" fill="hold"/>
                                        <p:tgtEl>
                                          <p:spTgt spid="140295"/>
                                        </p:tgtEl>
                                        <p:attrNameLst>
                                          <p:attrName>ppt_w</p:attrName>
                                        </p:attrNameLst>
                                      </p:cBhvr>
                                      <p:tavLst>
                                        <p:tav tm="100000">
                                          <p:val>
                                            <p:fltVal val="0"/>
                                          </p:val>
                                        </p:tav>
                                        <p:tav>
                                          <p:val>
                                            <p:strVal val="#ppt_w"/>
                                          </p:val>
                                        </p:tav>
                                      </p:tavLst>
                                    </p:anim>
                                    <p:anim calcmode="lin" valueType="num">
                                      <p:cBhvr additive="repl">
                                        <p:cTn id="27" dur="500" fill="hold"/>
                                        <p:tgtEl>
                                          <p:spTgt spid="140295"/>
                                        </p:tgtEl>
                                        <p:attrNameLst>
                                          <p:attrName>ppt_h</p:attrName>
                                        </p:attrNameLst>
                                      </p:cBhvr>
                                      <p:tavLst>
                                        <p:tav tm="100000">
                                          <p:val>
                                            <p:strVal val="#ppt_h"/>
                                          </p:val>
                                        </p:tav>
                                        <p:tav>
                                          <p:val>
                                            <p:strVal val="#ppt_h"/>
                                          </p:val>
                                        </p:tav>
                                      </p:tavLst>
                                    </p:anim>
                                  </p:childTnLst>
                                </p:cTn>
                              </p:par>
                            </p:childTnLst>
                          </p:cTn>
                        </p:par>
                        <p:par>
                          <p:cTn id="28" fill="hold" nodeType="afterGroup">
                            <p:stCondLst>
                              <p:cond delay="2000"/>
                            </p:stCondLst>
                            <p:childTnLst>
                              <p:par>
                                <p:cTn id="29" presetID="17" presetClass="entr" presetSubtype="10" fill="hold" nodeType="afterEffect">
                                  <p:stCondLst>
                                    <p:cond delay="1000"/>
                                  </p:stCondLst>
                                  <p:childTnLst>
                                    <p:set>
                                      <p:cBhvr additive="repl">
                                        <p:cTn id="30" dur="1" fill="hold">
                                          <p:stCondLst>
                                            <p:cond delay="0"/>
                                          </p:stCondLst>
                                        </p:cTn>
                                        <p:tgtEl>
                                          <p:spTgt spid="140296"/>
                                        </p:tgtEl>
                                        <p:attrNameLst>
                                          <p:attrName>style.visibility</p:attrName>
                                        </p:attrNameLst>
                                      </p:cBhvr>
                                      <p:to>
                                        <p:strVal val="visible"/>
                                      </p:to>
                                    </p:set>
                                    <p:anim calcmode="lin" valueType="num">
                                      <p:cBhvr additive="repl">
                                        <p:cTn id="31" dur="500" fill="hold"/>
                                        <p:tgtEl>
                                          <p:spTgt spid="140296"/>
                                        </p:tgtEl>
                                        <p:attrNameLst>
                                          <p:attrName>ppt_w</p:attrName>
                                        </p:attrNameLst>
                                      </p:cBhvr>
                                      <p:tavLst>
                                        <p:tav tm="100000">
                                          <p:val>
                                            <p:fltVal val="0"/>
                                          </p:val>
                                        </p:tav>
                                        <p:tav>
                                          <p:val>
                                            <p:strVal val="#ppt_w"/>
                                          </p:val>
                                        </p:tav>
                                      </p:tavLst>
                                    </p:anim>
                                    <p:anim calcmode="lin" valueType="num">
                                      <p:cBhvr additive="repl">
                                        <p:cTn id="32" dur="500" fill="hold"/>
                                        <p:tgtEl>
                                          <p:spTgt spid="140296"/>
                                        </p:tgtEl>
                                        <p:attrNameLst>
                                          <p:attrName>ppt_h</p:attrName>
                                        </p:attrNameLst>
                                      </p:cBhvr>
                                      <p:tavLst>
                                        <p:tav tm="100000">
                                          <p:val>
                                            <p:strVal val="#ppt_h"/>
                                          </p:val>
                                        </p:tav>
                                        <p:tav>
                                          <p:val>
                                            <p:strVal val="#ppt_h"/>
                                          </p:val>
                                        </p:tav>
                                      </p:tavLst>
                                    </p:anim>
                                  </p:childTnLst>
                                </p:cTn>
                              </p:par>
                            </p:childTnLst>
                          </p:cTn>
                        </p:par>
                        <p:par>
                          <p:cTn id="33" fill="hold" nodeType="afterGroup">
                            <p:stCondLst>
                              <p:cond delay="3500"/>
                            </p:stCondLst>
                            <p:childTnLst>
                              <p:par>
                                <p:cTn id="34" presetID="17" presetClass="entr" presetSubtype="10" fill="hold" nodeType="afterEffect">
                                  <p:stCondLst>
                                    <p:cond delay="1000"/>
                                  </p:stCondLst>
                                  <p:childTnLst>
                                    <p:set>
                                      <p:cBhvr additive="repl">
                                        <p:cTn id="35" dur="1" fill="hold">
                                          <p:stCondLst>
                                            <p:cond delay="0"/>
                                          </p:stCondLst>
                                        </p:cTn>
                                        <p:tgtEl>
                                          <p:spTgt spid="140297"/>
                                        </p:tgtEl>
                                        <p:attrNameLst>
                                          <p:attrName>style.visibility</p:attrName>
                                        </p:attrNameLst>
                                      </p:cBhvr>
                                      <p:to>
                                        <p:strVal val="visible"/>
                                      </p:to>
                                    </p:set>
                                    <p:anim calcmode="lin" valueType="num">
                                      <p:cBhvr additive="repl">
                                        <p:cTn id="36" dur="500" fill="hold"/>
                                        <p:tgtEl>
                                          <p:spTgt spid="140297"/>
                                        </p:tgtEl>
                                        <p:attrNameLst>
                                          <p:attrName>ppt_w</p:attrName>
                                        </p:attrNameLst>
                                      </p:cBhvr>
                                      <p:tavLst>
                                        <p:tav tm="100000">
                                          <p:val>
                                            <p:fltVal val="0"/>
                                          </p:val>
                                        </p:tav>
                                        <p:tav>
                                          <p:val>
                                            <p:strVal val="#ppt_w"/>
                                          </p:val>
                                        </p:tav>
                                      </p:tavLst>
                                    </p:anim>
                                    <p:anim calcmode="lin" valueType="num">
                                      <p:cBhvr additive="repl">
                                        <p:cTn id="37" dur="500" fill="hold"/>
                                        <p:tgtEl>
                                          <p:spTgt spid="140297"/>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6664EF-F13C-416B-9946-283CA9EC5FD1}"/>
              </a:ext>
            </a:extLst>
          </p:cNvPr>
          <p:cNvSpPr>
            <a:spLocks noGrp="1"/>
          </p:cNvSpPr>
          <p:nvPr>
            <p:ph type="title"/>
          </p:nvPr>
        </p:nvSpPr>
        <p:spPr>
          <a:xfrm>
            <a:off x="457200" y="274639"/>
            <a:ext cx="8220075" cy="346050"/>
          </a:xfrm>
        </p:spPr>
        <p:txBody>
          <a:bodyPr/>
          <a:lstStyle/>
          <a:p>
            <a:pPr lvl="0" eaLnBrk="1" hangingPunct="1">
              <a:spcBef>
                <a:spcPts val="600"/>
              </a:spcBef>
              <a:buClr>
                <a:srgbClr val="CCCCFF"/>
              </a:buClr>
              <a:buFont typeface="Wingdings" panose="05000000000000000000" pitchFamily="2" charset="2"/>
              <a:buChar char=""/>
            </a:pPr>
            <a:br>
              <a:rPr lang="en-US" altLang="en-US" dirty="0">
                <a:solidFill>
                  <a:schemeClr val="tx1"/>
                </a:solidFill>
                <a:latin typeface="Arial" panose="020B0604020202020204" pitchFamily="34" charset="0"/>
                <a:ea typeface="+mn-ea"/>
                <a:cs typeface="Arial" panose="020B0604020202020204" pitchFamily="34" charset="0"/>
              </a:rPr>
            </a:br>
            <a:br>
              <a:rPr lang="en-US" altLang="en-US" dirty="0">
                <a:solidFill>
                  <a:schemeClr val="tx1"/>
                </a:solidFill>
                <a:latin typeface="Arial" panose="020B0604020202020204" pitchFamily="34" charset="0"/>
                <a:ea typeface="+mn-ea"/>
                <a:cs typeface="Arial" panose="020B0604020202020204" pitchFamily="34" charset="0"/>
              </a:rPr>
            </a:br>
            <a:r>
              <a:rPr lang="en-US" altLang="en-US" dirty="0">
                <a:solidFill>
                  <a:schemeClr val="tx1"/>
                </a:solidFill>
                <a:latin typeface="Arial" panose="020B0604020202020204" pitchFamily="34" charset="0"/>
                <a:ea typeface="+mn-ea"/>
                <a:cs typeface="Arial" panose="020B0604020202020204" pitchFamily="34" charset="0"/>
              </a:rPr>
              <a:t>Zwitterion</a:t>
            </a:r>
            <a:br>
              <a:rPr lang="en-US" altLang="en-US" dirty="0">
                <a:solidFill>
                  <a:schemeClr val="tx1"/>
                </a:solidFill>
                <a:latin typeface="Arial" panose="020B0604020202020204" pitchFamily="34" charset="0"/>
                <a:ea typeface="+mn-ea"/>
                <a:cs typeface="Arial" panose="020B0604020202020204" pitchFamily="34" charset="0"/>
              </a:rPr>
            </a:br>
            <a:r>
              <a:rPr lang="el-GR" altLang="en-US" sz="2400" dirty="0">
                <a:solidFill>
                  <a:schemeClr val="tx1"/>
                </a:solidFill>
                <a:latin typeface="Arial" panose="020B0604020202020204" pitchFamily="34" charset="0"/>
                <a:ea typeface="+mn-ea"/>
                <a:cs typeface="Arial" panose="020B0604020202020204" pitchFamily="34" charset="0"/>
              </a:rPr>
              <a:t>Το </a:t>
            </a:r>
            <a:r>
              <a:rPr lang="el-GR" altLang="en-US" sz="2400" dirty="0" err="1">
                <a:solidFill>
                  <a:schemeClr val="tx1"/>
                </a:solidFill>
                <a:latin typeface="Arial" panose="020B0604020202020204" pitchFamily="34" charset="0"/>
                <a:ea typeface="+mn-ea"/>
                <a:cs typeface="Arial" panose="020B0604020202020204" pitchFamily="34" charset="0"/>
              </a:rPr>
              <a:t>αμινοξύ</a:t>
            </a:r>
            <a:r>
              <a:rPr lang="el-GR" altLang="en-US" sz="2400" dirty="0">
                <a:solidFill>
                  <a:schemeClr val="tx1"/>
                </a:solidFill>
                <a:latin typeface="Arial" panose="020B0604020202020204" pitchFamily="34" charset="0"/>
                <a:ea typeface="+mn-ea"/>
                <a:cs typeface="Arial" panose="020B0604020202020204" pitchFamily="34" charset="0"/>
              </a:rPr>
              <a:t> υπάρχει ως ένα διπολικό ιόν</a:t>
            </a:r>
            <a:r>
              <a:rPr lang="en-US" altLang="en-US" sz="2400" dirty="0">
                <a:solidFill>
                  <a:schemeClr val="tx1"/>
                </a:solidFill>
                <a:latin typeface="Arial" panose="020B0604020202020204" pitchFamily="34" charset="0"/>
                <a:ea typeface="+mn-ea"/>
                <a:cs typeface="Arial" panose="020B0604020202020204" pitchFamily="34" charset="0"/>
              </a:rPr>
              <a:t>.</a:t>
            </a:r>
            <a:br>
              <a:rPr lang="en-US" altLang="en-US" sz="2400" dirty="0">
                <a:solidFill>
                  <a:schemeClr val="tx1"/>
                </a:solidFill>
                <a:latin typeface="Arial" panose="020B0604020202020204" pitchFamily="34" charset="0"/>
                <a:ea typeface="+mn-ea"/>
                <a:cs typeface="Arial" panose="020B0604020202020204" pitchFamily="34" charset="0"/>
              </a:rPr>
            </a:br>
            <a:r>
              <a:rPr lang="el-GR" altLang="en-US" sz="2400" dirty="0">
                <a:solidFill>
                  <a:schemeClr val="tx1"/>
                </a:solidFill>
                <a:latin typeface="Arial" panose="020B0604020202020204" pitchFamily="34" charset="0"/>
                <a:ea typeface="+mn-ea"/>
                <a:cs typeface="Arial" panose="020B0604020202020204" pitchFamily="34" charset="0"/>
              </a:rPr>
              <a:t>Η  </a:t>
            </a:r>
            <a:r>
              <a:rPr lang="en-US" altLang="en-US" sz="2400" dirty="0">
                <a:solidFill>
                  <a:schemeClr val="tx1"/>
                </a:solidFill>
                <a:latin typeface="Arial" panose="020B0604020202020204" pitchFamily="34" charset="0"/>
                <a:ea typeface="+mn-ea"/>
                <a:cs typeface="Arial" panose="020B0604020202020204" pitchFamily="34" charset="0"/>
              </a:rPr>
              <a:t>-COOH </a:t>
            </a:r>
            <a:r>
              <a:rPr lang="el-GR" altLang="en-US" sz="2400" dirty="0">
                <a:solidFill>
                  <a:schemeClr val="tx1"/>
                </a:solidFill>
                <a:latin typeface="Arial" panose="020B0604020202020204" pitchFamily="34" charset="0"/>
                <a:ea typeface="+mn-ea"/>
                <a:cs typeface="Arial" panose="020B0604020202020204" pitchFamily="34" charset="0"/>
              </a:rPr>
              <a:t>χάνει </a:t>
            </a:r>
            <a:r>
              <a:rPr lang="en-US" altLang="en-US" sz="2400" dirty="0">
                <a:solidFill>
                  <a:schemeClr val="tx1"/>
                </a:solidFill>
                <a:latin typeface="Arial" panose="020B0604020202020204" pitchFamily="34" charset="0"/>
                <a:ea typeface="+mn-ea"/>
                <a:cs typeface="Arial" panose="020B0604020202020204" pitchFamily="34" charset="0"/>
              </a:rPr>
              <a:t> H</a:t>
            </a:r>
            <a:r>
              <a:rPr lang="en-US" altLang="en-US" sz="2400" baseline="30000" dirty="0">
                <a:solidFill>
                  <a:schemeClr val="tx1"/>
                </a:solidFill>
                <a:latin typeface="Arial" panose="020B0604020202020204" pitchFamily="34" charset="0"/>
                <a:ea typeface="+mn-ea"/>
                <a:cs typeface="Arial" panose="020B0604020202020204" pitchFamily="34" charset="0"/>
              </a:rPr>
              <a:t>+</a:t>
            </a:r>
            <a:r>
              <a:rPr lang="en-US" altLang="en-US" sz="2400" dirty="0">
                <a:solidFill>
                  <a:schemeClr val="tx1"/>
                </a:solidFill>
                <a:latin typeface="Arial" panose="020B0604020202020204" pitchFamily="34" charset="0"/>
                <a:ea typeface="+mn-ea"/>
                <a:cs typeface="Arial" panose="020B0604020202020204" pitchFamily="34" charset="0"/>
              </a:rPr>
              <a:t>,</a:t>
            </a:r>
            <a:r>
              <a:rPr lang="el-GR" altLang="en-US" sz="2400" dirty="0">
                <a:solidFill>
                  <a:schemeClr val="tx1"/>
                </a:solidFill>
                <a:latin typeface="Arial" panose="020B0604020202020204" pitchFamily="34" charset="0"/>
                <a:ea typeface="+mn-ea"/>
                <a:cs typeface="Arial" panose="020B0604020202020204" pitchFamily="34" charset="0"/>
              </a:rPr>
              <a:t> η </a:t>
            </a:r>
            <a:r>
              <a:rPr lang="en-US" altLang="en-US" sz="2400" dirty="0">
                <a:solidFill>
                  <a:schemeClr val="tx1"/>
                </a:solidFill>
                <a:latin typeface="Arial" panose="020B0604020202020204" pitchFamily="34" charset="0"/>
                <a:ea typeface="+mn-ea"/>
                <a:cs typeface="Arial" panose="020B0604020202020204" pitchFamily="34" charset="0"/>
              </a:rPr>
              <a:t> -NH</a:t>
            </a:r>
            <a:r>
              <a:rPr lang="en-US" altLang="en-US" sz="2400" baseline="-25000" dirty="0">
                <a:solidFill>
                  <a:schemeClr val="tx1"/>
                </a:solidFill>
                <a:latin typeface="Arial" panose="020B0604020202020204" pitchFamily="34" charset="0"/>
                <a:ea typeface="+mn-ea"/>
                <a:cs typeface="Arial" panose="020B0604020202020204" pitchFamily="34" charset="0"/>
              </a:rPr>
              <a:t>2</a:t>
            </a:r>
            <a:r>
              <a:rPr lang="en-US" altLang="en-US" sz="2400" dirty="0">
                <a:solidFill>
                  <a:schemeClr val="tx1"/>
                </a:solidFill>
                <a:latin typeface="Arial" panose="020B0604020202020204" pitchFamily="34" charset="0"/>
                <a:ea typeface="+mn-ea"/>
                <a:cs typeface="Arial" panose="020B0604020202020204" pitchFamily="34" charset="0"/>
              </a:rPr>
              <a:t> </a:t>
            </a:r>
            <a:r>
              <a:rPr lang="el-GR" altLang="en-US" sz="2400" dirty="0">
                <a:solidFill>
                  <a:schemeClr val="tx1"/>
                </a:solidFill>
                <a:latin typeface="Arial" panose="020B0604020202020204" pitchFamily="34" charset="0"/>
                <a:ea typeface="+mn-ea"/>
                <a:cs typeface="Arial" panose="020B0604020202020204" pitchFamily="34" charset="0"/>
              </a:rPr>
              <a:t>κερδίζει</a:t>
            </a:r>
            <a:r>
              <a:rPr lang="en-US" altLang="en-US" sz="2400" dirty="0">
                <a:solidFill>
                  <a:schemeClr val="tx1"/>
                </a:solidFill>
                <a:latin typeface="Arial" panose="020B0604020202020204" pitchFamily="34" charset="0"/>
                <a:ea typeface="+mn-ea"/>
                <a:cs typeface="Arial" panose="020B0604020202020204" pitchFamily="34" charset="0"/>
              </a:rPr>
              <a:t> H</a:t>
            </a:r>
            <a:r>
              <a:rPr lang="en-US" altLang="en-US" sz="2400" baseline="30000" dirty="0">
                <a:solidFill>
                  <a:schemeClr val="tx1"/>
                </a:solidFill>
                <a:latin typeface="Arial" panose="020B0604020202020204" pitchFamily="34" charset="0"/>
                <a:ea typeface="+mn-ea"/>
                <a:cs typeface="Arial" panose="020B0604020202020204" pitchFamily="34" charset="0"/>
              </a:rPr>
              <a:t>+</a:t>
            </a:r>
            <a:r>
              <a:rPr lang="en-US" altLang="en-US" sz="2400" dirty="0">
                <a:solidFill>
                  <a:schemeClr val="tx1"/>
                </a:solidFill>
                <a:latin typeface="Arial" panose="020B0604020202020204" pitchFamily="34" charset="0"/>
                <a:ea typeface="+mn-ea"/>
                <a:cs typeface="Arial" panose="020B0604020202020204" pitchFamily="34" charset="0"/>
              </a:rPr>
              <a:t>.</a:t>
            </a:r>
            <a:br>
              <a:rPr lang="en-US" altLang="en-US" sz="2400" dirty="0">
                <a:solidFill>
                  <a:srgbClr val="FFFFFF"/>
                </a:solidFill>
                <a:latin typeface="Arial" panose="020B0604020202020204" pitchFamily="34" charset="0"/>
                <a:ea typeface="+mn-ea"/>
                <a:cs typeface="Arial" panose="020B0604020202020204" pitchFamily="34" charset="0"/>
              </a:rPr>
            </a:br>
            <a:endParaRPr lang="en-US" altLang="en-US" dirty="0">
              <a:solidFill>
                <a:schemeClr val="tx1"/>
              </a:solidFill>
              <a:latin typeface="Arial" panose="020B0604020202020204" pitchFamily="34" charset="0"/>
              <a:ea typeface="+mn-ea"/>
              <a:cs typeface="Arial" panose="020B0604020202020204" pitchFamily="34" charset="0"/>
            </a:endParaRPr>
          </a:p>
        </p:txBody>
      </p:sp>
      <p:pic>
        <p:nvPicPr>
          <p:cNvPr id="5" name="Θέση περιεχομένου 4">
            <a:extLst>
              <a:ext uri="{FF2B5EF4-FFF2-40B4-BE49-F238E27FC236}">
                <a16:creationId xmlns:a16="http://schemas.microsoft.com/office/drawing/2014/main" id="{06DFFB09-923B-4B72-9A15-4B97F728B211}"/>
              </a:ext>
            </a:extLst>
          </p:cNvPr>
          <p:cNvPicPr>
            <a:picLocks noGrp="1" noChangeAspect="1"/>
          </p:cNvPicPr>
          <p:nvPr>
            <p:ph sz="half" idx="1"/>
          </p:nvPr>
        </p:nvPicPr>
        <p:blipFill>
          <a:blip r:embed="rId3"/>
          <a:stretch>
            <a:fillRect/>
          </a:stretch>
        </p:blipFill>
        <p:spPr>
          <a:xfrm>
            <a:off x="457200" y="1628800"/>
            <a:ext cx="5482952" cy="3235377"/>
          </a:xfrm>
          <a:prstGeom prst="rect">
            <a:avLst/>
          </a:prstGeom>
        </p:spPr>
      </p:pic>
      <p:pic>
        <p:nvPicPr>
          <p:cNvPr id="232450" name="Picture 2">
            <a:extLst>
              <a:ext uri="{FF2B5EF4-FFF2-40B4-BE49-F238E27FC236}">
                <a16:creationId xmlns:a16="http://schemas.microsoft.com/office/drawing/2014/main" id="{50C37067-FEBE-4CB9-8729-D8884454C6F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55976" y="3429000"/>
            <a:ext cx="4033837" cy="256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942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7" name="Text Box 1">
            <a:extLst>
              <a:ext uri="{FF2B5EF4-FFF2-40B4-BE49-F238E27FC236}">
                <a16:creationId xmlns:a16="http://schemas.microsoft.com/office/drawing/2014/main" id="{7FAE046D-4F94-40B2-92A4-C21687E34027}"/>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6666FF"/>
                </a:solidFill>
              </a:rPr>
              <a:t>Αμινοξέα</a:t>
            </a:r>
            <a:r>
              <a:rPr lang="el-GR" altLang="en-US" sz="3800"/>
              <a:t>-</a:t>
            </a:r>
            <a:r>
              <a:rPr lang="el-GR" altLang="en-US" sz="3800">
                <a:solidFill>
                  <a:srgbClr val="3399FF"/>
                </a:solidFill>
              </a:rPr>
              <a:t>Πεπτίδια</a:t>
            </a:r>
            <a:r>
              <a:rPr lang="el-GR" altLang="en-US" sz="3800"/>
              <a:t>-</a:t>
            </a:r>
            <a:r>
              <a:rPr lang="el-GR" altLang="en-US" sz="3800">
                <a:solidFill>
                  <a:srgbClr val="66CCFF"/>
                </a:solidFill>
              </a:rPr>
              <a:t>Πρωτεΐνες</a:t>
            </a:r>
          </a:p>
        </p:txBody>
      </p:sp>
      <p:pic>
        <p:nvPicPr>
          <p:cNvPr id="142338" name="Picture 2">
            <a:extLst>
              <a:ext uri="{FF2B5EF4-FFF2-40B4-BE49-F238E27FC236}">
                <a16:creationId xmlns:a16="http://schemas.microsoft.com/office/drawing/2014/main" id="{AA709781-1354-4BAA-BB6E-2509A1364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535988" cy="5621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a:extLst>
              <a:ext uri="{FF2B5EF4-FFF2-40B4-BE49-F238E27FC236}">
                <a16:creationId xmlns:a16="http://schemas.microsoft.com/office/drawing/2014/main" id="{0AE9EE8D-C747-4F01-8D48-E92D928D63D6}"/>
              </a:ext>
            </a:extLst>
          </p:cNvPr>
          <p:cNvSpPr>
            <a:spLocks noChangeArrowheads="1"/>
          </p:cNvSpPr>
          <p:nvPr/>
        </p:nvSpPr>
        <p:spPr bwMode="auto">
          <a:xfrm>
            <a:off x="4343400" y="1524000"/>
            <a:ext cx="4800600" cy="5334000"/>
          </a:xfrm>
          <a:prstGeom prst="rect">
            <a:avLst/>
          </a:prstGeom>
          <a:solidFill>
            <a:srgbClr val="BBE0E3">
              <a:alpha val="50000"/>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62" name="Text Box 2">
            <a:extLst>
              <a:ext uri="{FF2B5EF4-FFF2-40B4-BE49-F238E27FC236}">
                <a16:creationId xmlns:a16="http://schemas.microsoft.com/office/drawing/2014/main" id="{4461BDE7-8CAF-4229-99F2-3C49A1C1753E}"/>
              </a:ext>
            </a:extLst>
          </p:cNvPr>
          <p:cNvSpPr txBox="1">
            <a:spLocks noChangeArrowheads="1"/>
          </p:cNvSpPr>
          <p:nvPr/>
        </p:nvSpPr>
        <p:spPr bwMode="auto">
          <a:xfrm>
            <a:off x="381000" y="457200"/>
            <a:ext cx="8153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b="1" i="1">
                <a:solidFill>
                  <a:srgbClr val="FF0000"/>
                </a:solidFill>
                <a:effectLst>
                  <a:outerShdw blurRad="38100" dist="38100" dir="2700000" algn="tl">
                    <a:srgbClr val="C0C0C0"/>
                  </a:outerShdw>
                </a:effectLst>
              </a:rPr>
              <a:t>Σύγκριση </a:t>
            </a:r>
            <a:r>
              <a:rPr lang="en-US" altLang="en-US" sz="3600" b="1" i="1">
                <a:solidFill>
                  <a:srgbClr val="FF0000"/>
                </a:solidFill>
                <a:effectLst>
                  <a:outerShdw blurRad="38100" dist="38100" dir="2700000" algn="tl">
                    <a:srgbClr val="C0C0C0"/>
                  </a:outerShdw>
                </a:effectLst>
              </a:rPr>
              <a:t>  </a:t>
            </a:r>
            <a:br>
              <a:rPr lang="en-US" altLang="en-US" sz="3600" b="1" i="1">
                <a:solidFill>
                  <a:srgbClr val="FF0000"/>
                </a:solidFill>
                <a:effectLst>
                  <a:outerShdw blurRad="38100" dist="38100" dir="2700000" algn="tl">
                    <a:srgbClr val="C0C0C0"/>
                  </a:outerShdw>
                </a:effectLst>
              </a:rPr>
            </a:br>
            <a:r>
              <a:rPr lang="en-US" altLang="en-US" sz="3600" b="1" i="1">
                <a:solidFill>
                  <a:srgbClr val="FF0000"/>
                </a:solidFill>
                <a:effectLst>
                  <a:outerShdw blurRad="38100" dist="38100" dir="2700000" algn="tl">
                    <a:srgbClr val="C0C0C0"/>
                  </a:outerShdw>
                </a:effectLst>
              </a:rPr>
              <a:t> </a:t>
            </a:r>
            <a:r>
              <a:rPr lang="el-GR" altLang="en-US" sz="3600" b="1" i="1">
                <a:solidFill>
                  <a:srgbClr val="FF0000"/>
                </a:solidFill>
                <a:effectLst>
                  <a:outerShdw blurRad="38100" dist="38100" dir="2700000" algn="tl">
                    <a:srgbClr val="C0C0C0"/>
                  </a:outerShdw>
                </a:effectLst>
              </a:rPr>
              <a:t>Αμινοξέων και Διπρωτικών Οξέων</a:t>
            </a:r>
          </a:p>
        </p:txBody>
      </p:sp>
      <p:graphicFrame>
        <p:nvGraphicFramePr>
          <p:cNvPr id="143363" name="Object 3">
            <a:extLst>
              <a:ext uri="{FF2B5EF4-FFF2-40B4-BE49-F238E27FC236}">
                <a16:creationId xmlns:a16="http://schemas.microsoft.com/office/drawing/2014/main" id="{F056E794-D7C4-4D41-91EF-921C83AC0FD1}"/>
              </a:ext>
            </a:extLst>
          </p:cNvPr>
          <p:cNvGraphicFramePr>
            <a:graphicFrameLocks noChangeAspect="1"/>
          </p:cNvGraphicFramePr>
          <p:nvPr/>
        </p:nvGraphicFramePr>
        <p:xfrm>
          <a:off x="4495800" y="1600200"/>
          <a:ext cx="2941638" cy="554038"/>
        </p:xfrm>
        <a:graphic>
          <a:graphicData uri="http://schemas.openxmlformats.org/presentationml/2006/ole">
            <mc:AlternateContent xmlns:mc="http://schemas.openxmlformats.org/markup-compatibility/2006">
              <mc:Choice xmlns:v="urn:schemas-microsoft-com:vml" Requires="v">
                <p:oleObj spid="_x0000_s143691" r:id="rId4" imgW="1194120" imgH="226080" progId="">
                  <p:embed/>
                </p:oleObj>
              </mc:Choice>
              <mc:Fallback>
                <p:oleObj r:id="rId4" imgW="1194120" imgH="2260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00200"/>
                        <a:ext cx="2941638" cy="554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64" name="Object 4">
            <a:extLst>
              <a:ext uri="{FF2B5EF4-FFF2-40B4-BE49-F238E27FC236}">
                <a16:creationId xmlns:a16="http://schemas.microsoft.com/office/drawing/2014/main" id="{9C87603A-C0BD-4F73-9E5B-5D1921D4421E}"/>
              </a:ext>
            </a:extLst>
          </p:cNvPr>
          <p:cNvGraphicFramePr>
            <a:graphicFrameLocks noChangeAspect="1"/>
          </p:cNvGraphicFramePr>
          <p:nvPr/>
        </p:nvGraphicFramePr>
        <p:xfrm>
          <a:off x="4419600" y="2590800"/>
          <a:ext cx="3128963" cy="595313"/>
        </p:xfrm>
        <a:graphic>
          <a:graphicData uri="http://schemas.openxmlformats.org/presentationml/2006/ole">
            <mc:AlternateContent xmlns:mc="http://schemas.openxmlformats.org/markup-compatibility/2006">
              <mc:Choice xmlns:v="urn:schemas-microsoft-com:vml" Requires="v">
                <p:oleObj spid="_x0000_s143692" r:id="rId6" imgW="1183320" imgH="226080" progId="">
                  <p:embed/>
                </p:oleObj>
              </mc:Choice>
              <mc:Fallback>
                <p:oleObj r:id="rId6" imgW="1183320" imgH="22608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590800"/>
                        <a:ext cx="3128963" cy="595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5" name="Text Box 5">
            <a:extLst>
              <a:ext uri="{FF2B5EF4-FFF2-40B4-BE49-F238E27FC236}">
                <a16:creationId xmlns:a16="http://schemas.microsoft.com/office/drawing/2014/main" id="{88A03B02-C94B-4BAE-A179-10E76C997049}"/>
              </a:ext>
            </a:extLst>
          </p:cNvPr>
          <p:cNvSpPr txBox="1">
            <a:spLocks noChangeArrowheads="1"/>
          </p:cNvSpPr>
          <p:nvPr/>
        </p:nvSpPr>
        <p:spPr bwMode="auto">
          <a:xfrm>
            <a:off x="8001000" y="1609725"/>
            <a:ext cx="6318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a:latin typeface="Times New Roman" panose="02020603050405020304" pitchFamily="18" charset="0"/>
              </a:rPr>
              <a:t>K</a:t>
            </a:r>
            <a:r>
              <a:rPr lang="en-US" altLang="en-US" sz="2800" baseline="-25000">
                <a:latin typeface="Times New Roman" panose="02020603050405020304" pitchFamily="18" charset="0"/>
              </a:rPr>
              <a:t>a1</a:t>
            </a:r>
          </a:p>
        </p:txBody>
      </p:sp>
      <p:sp>
        <p:nvSpPr>
          <p:cNvPr id="143366" name="Text Box 6">
            <a:extLst>
              <a:ext uri="{FF2B5EF4-FFF2-40B4-BE49-F238E27FC236}">
                <a16:creationId xmlns:a16="http://schemas.microsoft.com/office/drawing/2014/main" id="{75AAEE24-A0CF-4C34-9094-539A3821F4C5}"/>
              </a:ext>
            </a:extLst>
          </p:cNvPr>
          <p:cNvSpPr txBox="1">
            <a:spLocks noChangeArrowheads="1"/>
          </p:cNvSpPr>
          <p:nvPr/>
        </p:nvSpPr>
        <p:spPr bwMode="auto">
          <a:xfrm>
            <a:off x="8001000" y="2574925"/>
            <a:ext cx="685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a:latin typeface="Times New Roman" panose="02020603050405020304" pitchFamily="18" charset="0"/>
              </a:rPr>
              <a:t>K</a:t>
            </a:r>
            <a:r>
              <a:rPr lang="en-US" altLang="en-US" sz="2800" baseline="-25000">
                <a:latin typeface="Times New Roman" panose="02020603050405020304" pitchFamily="18" charset="0"/>
              </a:rPr>
              <a:t>w</a:t>
            </a:r>
          </a:p>
        </p:txBody>
      </p:sp>
      <p:graphicFrame>
        <p:nvGraphicFramePr>
          <p:cNvPr id="143367" name="Object 7">
            <a:extLst>
              <a:ext uri="{FF2B5EF4-FFF2-40B4-BE49-F238E27FC236}">
                <a16:creationId xmlns:a16="http://schemas.microsoft.com/office/drawing/2014/main" id="{245A68D4-36E2-40E7-AC62-155CCEE6C303}"/>
              </a:ext>
            </a:extLst>
          </p:cNvPr>
          <p:cNvGraphicFramePr>
            <a:graphicFrameLocks noChangeAspect="1"/>
          </p:cNvGraphicFramePr>
          <p:nvPr/>
        </p:nvGraphicFramePr>
        <p:xfrm>
          <a:off x="4419600" y="2103438"/>
          <a:ext cx="2971800" cy="554037"/>
        </p:xfrm>
        <a:graphic>
          <a:graphicData uri="http://schemas.openxmlformats.org/presentationml/2006/ole">
            <mc:AlternateContent xmlns:mc="http://schemas.openxmlformats.org/markup-compatibility/2006">
              <mc:Choice xmlns:v="urn:schemas-microsoft-com:vml" Requires="v">
                <p:oleObj spid="_x0000_s143693" r:id="rId8" imgW="1236960" imgH="226080" progId="">
                  <p:embed/>
                </p:oleObj>
              </mc:Choice>
              <mc:Fallback>
                <p:oleObj r:id="rId8" imgW="1236960" imgH="226080"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103438"/>
                        <a:ext cx="2971800" cy="5540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8" name="Rectangle 8">
            <a:extLst>
              <a:ext uri="{FF2B5EF4-FFF2-40B4-BE49-F238E27FC236}">
                <a16:creationId xmlns:a16="http://schemas.microsoft.com/office/drawing/2014/main" id="{31959A0E-B1FB-4F9A-A160-D7A269D8CB65}"/>
              </a:ext>
            </a:extLst>
          </p:cNvPr>
          <p:cNvSpPr>
            <a:spLocks noChangeArrowheads="1"/>
          </p:cNvSpPr>
          <p:nvPr/>
        </p:nvSpPr>
        <p:spPr bwMode="auto">
          <a:xfrm>
            <a:off x="7848600" y="2117725"/>
            <a:ext cx="10826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a:latin typeface="Times New Roman" panose="02020603050405020304" pitchFamily="18" charset="0"/>
              </a:rPr>
              <a:t>K</a:t>
            </a:r>
            <a:r>
              <a:rPr lang="en-US" altLang="en-US" sz="2800" baseline="-25000">
                <a:latin typeface="Times New Roman" panose="02020603050405020304" pitchFamily="18" charset="0"/>
              </a:rPr>
              <a:t>a1</a:t>
            </a:r>
            <a:r>
              <a:rPr lang="en-US" altLang="en-US" sz="2800">
                <a:latin typeface="Times New Roman" panose="02020603050405020304" pitchFamily="18" charset="0"/>
              </a:rPr>
              <a:t>K</a:t>
            </a:r>
            <a:r>
              <a:rPr lang="en-US" altLang="en-US" sz="2800" baseline="-25000">
                <a:latin typeface="Times New Roman" panose="02020603050405020304" pitchFamily="18" charset="0"/>
              </a:rPr>
              <a:t>a2</a:t>
            </a:r>
          </a:p>
        </p:txBody>
      </p:sp>
      <p:graphicFrame>
        <p:nvGraphicFramePr>
          <p:cNvPr id="143369" name="Object 9">
            <a:extLst>
              <a:ext uri="{FF2B5EF4-FFF2-40B4-BE49-F238E27FC236}">
                <a16:creationId xmlns:a16="http://schemas.microsoft.com/office/drawing/2014/main" id="{BD416826-6967-4B97-AF8C-0000684FF86F}"/>
              </a:ext>
            </a:extLst>
          </p:cNvPr>
          <p:cNvGraphicFramePr>
            <a:graphicFrameLocks noChangeAspect="1"/>
          </p:cNvGraphicFramePr>
          <p:nvPr/>
        </p:nvGraphicFramePr>
        <p:xfrm>
          <a:off x="746125" y="1600200"/>
          <a:ext cx="2819400" cy="554038"/>
        </p:xfrm>
        <a:graphic>
          <a:graphicData uri="http://schemas.openxmlformats.org/presentationml/2006/ole">
            <mc:AlternateContent xmlns:mc="http://schemas.openxmlformats.org/markup-compatibility/2006">
              <mc:Choice xmlns:v="urn:schemas-microsoft-com:vml" Requires="v">
                <p:oleObj spid="_x0000_s143694" r:id="rId10" imgW="1183320" imgH="226080" progId="">
                  <p:embed/>
                </p:oleObj>
              </mc:Choice>
              <mc:Fallback>
                <p:oleObj r:id="rId10" imgW="1183320" imgH="226080" progId="">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125" y="1600200"/>
                        <a:ext cx="2819400" cy="554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70" name="Object 10">
            <a:extLst>
              <a:ext uri="{FF2B5EF4-FFF2-40B4-BE49-F238E27FC236}">
                <a16:creationId xmlns:a16="http://schemas.microsoft.com/office/drawing/2014/main" id="{C1B5F246-5740-4A4B-A616-7B54F2FB3AC0}"/>
              </a:ext>
            </a:extLst>
          </p:cNvPr>
          <p:cNvGraphicFramePr>
            <a:graphicFrameLocks noChangeAspect="1"/>
          </p:cNvGraphicFramePr>
          <p:nvPr/>
        </p:nvGraphicFramePr>
        <p:xfrm>
          <a:off x="701675" y="2133600"/>
          <a:ext cx="2940050" cy="554038"/>
        </p:xfrm>
        <a:graphic>
          <a:graphicData uri="http://schemas.openxmlformats.org/presentationml/2006/ole">
            <mc:AlternateContent xmlns:mc="http://schemas.openxmlformats.org/markup-compatibility/2006">
              <mc:Choice xmlns:v="urn:schemas-microsoft-com:vml" Requires="v">
                <p:oleObj spid="_x0000_s143695" r:id="rId12" imgW="1237320" imgH="226080" progId="">
                  <p:embed/>
                </p:oleObj>
              </mc:Choice>
              <mc:Fallback>
                <p:oleObj r:id="rId12" imgW="1237320" imgH="226080" progId="">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675" y="2133600"/>
                        <a:ext cx="2940050" cy="554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71" name="Object 11">
            <a:extLst>
              <a:ext uri="{FF2B5EF4-FFF2-40B4-BE49-F238E27FC236}">
                <a16:creationId xmlns:a16="http://schemas.microsoft.com/office/drawing/2014/main" id="{60BE958C-25C2-4C01-A9CA-EF943E0D39D6}"/>
              </a:ext>
            </a:extLst>
          </p:cNvPr>
          <p:cNvGraphicFramePr>
            <a:graphicFrameLocks noChangeAspect="1"/>
          </p:cNvGraphicFramePr>
          <p:nvPr/>
        </p:nvGraphicFramePr>
        <p:xfrm>
          <a:off x="609600" y="2667000"/>
          <a:ext cx="3128963" cy="595313"/>
        </p:xfrm>
        <a:graphic>
          <a:graphicData uri="http://schemas.openxmlformats.org/presentationml/2006/ole">
            <mc:AlternateContent xmlns:mc="http://schemas.openxmlformats.org/markup-compatibility/2006">
              <mc:Choice xmlns:v="urn:schemas-microsoft-com:vml" Requires="v">
                <p:oleObj spid="_x0000_s143696" r:id="rId14" imgW="1183320" imgH="226080" progId="">
                  <p:embed/>
                </p:oleObj>
              </mc:Choice>
              <mc:Fallback>
                <p:oleObj r:id="rId14" imgW="1183320" imgH="226080" progId="">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667000"/>
                        <a:ext cx="3128963" cy="595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91A2E7CE-97FE-4022-94A1-49ECCE3AD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2306638"/>
            <a:ext cx="5143500" cy="151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86" name="Picture 2">
            <a:extLst>
              <a:ext uri="{FF2B5EF4-FFF2-40B4-BE49-F238E27FC236}">
                <a16:creationId xmlns:a16="http://schemas.microsoft.com/office/drawing/2014/main" id="{26595817-A2F3-456F-B0BB-7FC4FCB6E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4311650"/>
            <a:ext cx="3956050" cy="147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87" name="Text Box 3">
            <a:extLst>
              <a:ext uri="{FF2B5EF4-FFF2-40B4-BE49-F238E27FC236}">
                <a16:creationId xmlns:a16="http://schemas.microsoft.com/office/drawing/2014/main" id="{4E6591A5-61AF-4857-B8B3-20CB9BFD9389}"/>
              </a:ext>
            </a:extLst>
          </p:cNvPr>
          <p:cNvSpPr txBox="1">
            <a:spLocks noChangeArrowheads="1"/>
          </p:cNvSpPr>
          <p:nvPr/>
        </p:nvSpPr>
        <p:spPr bwMode="auto">
          <a:xfrm>
            <a:off x="0" y="723900"/>
            <a:ext cx="9144000" cy="618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70013"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marL="1827213"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Εισαγωγή</a:t>
            </a:r>
          </a:p>
          <a:p>
            <a:pPr>
              <a:buClrTx/>
              <a:buFontTx/>
              <a:buNone/>
            </a:pPr>
            <a:endParaRPr lang="en-US" altLang="en-US" i="1"/>
          </a:p>
          <a:p>
            <a:pPr lvl="1">
              <a:buClrTx/>
              <a:buFontTx/>
              <a:buNone/>
            </a:pPr>
            <a:r>
              <a:rPr lang="en-US" altLang="en-US"/>
              <a:t>1.)</a:t>
            </a:r>
            <a:r>
              <a:rPr lang="en-US" altLang="en-US" sz="1600"/>
              <a:t>	</a:t>
            </a:r>
            <a:r>
              <a:rPr lang="el-GR" altLang="en-US" sz="1600">
                <a:solidFill>
                  <a:srgbClr val="CC3300"/>
                </a:solidFill>
              </a:rPr>
              <a:t>Πολυπρωτικά συστήματα</a:t>
            </a:r>
          </a:p>
          <a:p>
            <a:pPr lvl="1">
              <a:buClrTx/>
              <a:buFontTx/>
              <a:buNone/>
            </a:pPr>
            <a:r>
              <a:rPr lang="el-GR" altLang="en-US" sz="1600"/>
              <a:t>Αμινοξέα</a:t>
            </a:r>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2">
              <a:buClrTx/>
              <a:buSzPct val="60000"/>
              <a:buFontTx/>
              <a:buNone/>
            </a:pPr>
            <a:endParaRPr lang="en-US" altLang="en-US" sz="1600"/>
          </a:p>
          <a:p>
            <a:pPr lvl="3">
              <a:buClrTx/>
              <a:buFontTx/>
              <a:buNone/>
            </a:pPr>
            <a:endParaRPr lang="el-GR" altLang="en-US" sz="1600" b="1">
              <a:solidFill>
                <a:srgbClr val="333399"/>
              </a:solidFill>
            </a:endParaRPr>
          </a:p>
          <a:p>
            <a:pPr lvl="3">
              <a:buClrTx/>
              <a:buFontTx/>
              <a:buNone/>
            </a:pPr>
            <a:endParaRPr lang="el-GR" altLang="en-US" sz="1600" b="1">
              <a:solidFill>
                <a:srgbClr val="333399"/>
              </a:solidFill>
            </a:endParaRPr>
          </a:p>
          <a:p>
            <a:pPr lvl="3">
              <a:buFont typeface="Times New Roman" panose="02020603050405020304" pitchFamily="18" charset="0"/>
              <a:buChar char="-"/>
            </a:pPr>
            <a:r>
              <a:rPr lang="el-GR" altLang="en-US" sz="1600" b="1">
                <a:solidFill>
                  <a:srgbClr val="333399"/>
                </a:solidFill>
              </a:rPr>
              <a:t>Η καρβοξυλική ομάδα είναι ισχυρότερο οξύ από την ομάδα του αμμωνίου</a:t>
            </a:r>
          </a:p>
          <a:p>
            <a:pPr lvl="3">
              <a:buFont typeface="Times New Roman" panose="02020603050405020304" pitchFamily="18" charset="0"/>
              <a:buChar char="-"/>
            </a:pPr>
            <a:r>
              <a:rPr lang="el-GR" altLang="en-US" sz="1600" b="1">
                <a:solidFill>
                  <a:srgbClr val="333399"/>
                </a:solidFill>
              </a:rPr>
              <a:t>Η ομάδα </a:t>
            </a:r>
            <a:r>
              <a:rPr lang="en-US" altLang="en-US" sz="1600" b="1">
                <a:solidFill>
                  <a:srgbClr val="333399"/>
                </a:solidFill>
              </a:rPr>
              <a:t>R </a:t>
            </a:r>
            <a:r>
              <a:rPr lang="el-GR" altLang="en-US" sz="1600" b="1">
                <a:solidFill>
                  <a:srgbClr val="333399"/>
                </a:solidFill>
              </a:rPr>
              <a:t>είναι διαφορετική για κάθε αμινοξύ</a:t>
            </a:r>
            <a:r>
              <a:rPr lang="en-US" altLang="en-US" sz="1600"/>
              <a:t> </a:t>
            </a:r>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
                <a:srgbClr val="CC3300"/>
              </a:buClr>
              <a:buSzPct val="60000"/>
              <a:buFont typeface="Wingdings" panose="05000000000000000000" pitchFamily="2" charset="2"/>
              <a:buChar char=""/>
            </a:pPr>
            <a:r>
              <a:rPr lang="el-GR" altLang="en-US" sz="1600" i="1"/>
              <a:t>Τα αμινοξέα είναι υπό την μορφή</a:t>
            </a:r>
            <a:r>
              <a:rPr lang="en-US" altLang="en-US" sz="1600" i="1"/>
              <a:t> zwitterion – </a:t>
            </a:r>
            <a:r>
              <a:rPr lang="el-GR" altLang="en-US" sz="1600" i="1"/>
              <a:t>μόριο με θετικό και αρνητικό φορτίο συγχρόνως</a:t>
            </a:r>
          </a:p>
          <a:p>
            <a:pPr lvl="3">
              <a:buFont typeface="Times New Roman" panose="02020603050405020304" pitchFamily="18" charset="0"/>
              <a:buChar char="-"/>
            </a:pPr>
            <a:r>
              <a:rPr lang="el-GR" altLang="en-US" sz="1400" b="1" u="sng">
                <a:solidFill>
                  <a:srgbClr val="333399"/>
                </a:solidFill>
              </a:rPr>
              <a:t>Σε χαμηλό </a:t>
            </a:r>
            <a:r>
              <a:rPr lang="en-US" altLang="en-US" sz="1400" b="1" u="sng">
                <a:solidFill>
                  <a:srgbClr val="333399"/>
                </a:solidFill>
              </a:rPr>
              <a:t> pH</a:t>
            </a:r>
            <a:r>
              <a:rPr lang="en-US" altLang="en-US" sz="1400" b="1">
                <a:solidFill>
                  <a:srgbClr val="333399"/>
                </a:solidFill>
              </a:rPr>
              <a:t>,  </a:t>
            </a:r>
            <a:r>
              <a:rPr lang="el-GR" altLang="en-US" sz="1400" b="1">
                <a:solidFill>
                  <a:srgbClr val="333399"/>
                </a:solidFill>
              </a:rPr>
              <a:t>αμφότερες οι ομάδες του αμμωνίου και η καρβοξυλική είναι πρωτονιωμένες</a:t>
            </a:r>
          </a:p>
          <a:p>
            <a:pPr lvl="3">
              <a:buFont typeface="Times New Roman" panose="02020603050405020304" pitchFamily="18" charset="0"/>
              <a:buChar char="-"/>
            </a:pPr>
            <a:r>
              <a:rPr lang="el-GR" altLang="en-US" sz="1400" b="1" u="sng">
                <a:solidFill>
                  <a:srgbClr val="333399"/>
                </a:solidFill>
              </a:rPr>
              <a:t>Σε υψηλό </a:t>
            </a:r>
            <a:r>
              <a:rPr lang="en-US" altLang="en-US" sz="1400" b="1" u="sng">
                <a:solidFill>
                  <a:srgbClr val="333399"/>
                </a:solidFill>
              </a:rPr>
              <a:t> pH</a:t>
            </a:r>
            <a:r>
              <a:rPr lang="en-US" altLang="en-US" sz="1400" b="1">
                <a:solidFill>
                  <a:srgbClr val="333399"/>
                </a:solidFill>
              </a:rPr>
              <a:t>, </a:t>
            </a:r>
            <a:r>
              <a:rPr lang="el-GR" altLang="en-US" sz="1400" b="1">
                <a:solidFill>
                  <a:srgbClr val="333399"/>
                </a:solidFill>
              </a:rPr>
              <a:t>καμμία ομάδα δεν είναι πρωτονιωμένη</a:t>
            </a:r>
          </a:p>
          <a:p>
            <a:pPr lvl="3">
              <a:buFont typeface="Times New Roman" panose="02020603050405020304" pitchFamily="18" charset="0"/>
              <a:buChar char="-"/>
            </a:pPr>
            <a:r>
              <a:rPr lang="el-GR" altLang="en-US" sz="1400" b="1">
                <a:solidFill>
                  <a:srgbClr val="333399"/>
                </a:solidFill>
              </a:rPr>
              <a:t>Σταθεροποίηση με αλληλεπίδραση με τον διαλύτη</a:t>
            </a:r>
          </a:p>
        </p:txBody>
      </p:sp>
      <p:sp>
        <p:nvSpPr>
          <p:cNvPr id="144388" name="Rectangle 4">
            <a:extLst>
              <a:ext uri="{FF2B5EF4-FFF2-40B4-BE49-F238E27FC236}">
                <a16:creationId xmlns:a16="http://schemas.microsoft.com/office/drawing/2014/main" id="{CF4969B2-3116-40D8-A41C-4FF7B8FBDD22}"/>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44389" name="Rectangle 5">
            <a:extLst>
              <a:ext uri="{FF2B5EF4-FFF2-40B4-BE49-F238E27FC236}">
                <a16:creationId xmlns:a16="http://schemas.microsoft.com/office/drawing/2014/main" id="{427B0DC8-EA6B-4974-82A9-24A8310ABFB7}"/>
              </a:ext>
            </a:extLst>
          </p:cNvPr>
          <p:cNvSpPr>
            <a:spLocks noChangeArrowheads="1"/>
          </p:cNvSpPr>
          <p:nvPr/>
        </p:nvSpPr>
        <p:spPr bwMode="auto">
          <a:xfrm>
            <a:off x="4098925" y="3033713"/>
            <a:ext cx="784225" cy="677862"/>
          </a:xfrm>
          <a:prstGeom prst="rect">
            <a:avLst/>
          </a:prstGeom>
          <a:noFill/>
          <a:ln w="1908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4390" name="Rectangle 6">
            <a:extLst>
              <a:ext uri="{FF2B5EF4-FFF2-40B4-BE49-F238E27FC236}">
                <a16:creationId xmlns:a16="http://schemas.microsoft.com/office/drawing/2014/main" id="{0596138E-A8B6-44CA-83CD-D416A81456FE}"/>
              </a:ext>
            </a:extLst>
          </p:cNvPr>
          <p:cNvSpPr>
            <a:spLocks noChangeArrowheads="1"/>
          </p:cNvSpPr>
          <p:nvPr/>
        </p:nvSpPr>
        <p:spPr bwMode="auto">
          <a:xfrm>
            <a:off x="4325938" y="2359025"/>
            <a:ext cx="569912" cy="439738"/>
          </a:xfrm>
          <a:prstGeom prst="rect">
            <a:avLst/>
          </a:prstGeom>
          <a:noFill/>
          <a:ln w="1908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4391" name="Text Box 7">
            <a:extLst>
              <a:ext uri="{FF2B5EF4-FFF2-40B4-BE49-F238E27FC236}">
                <a16:creationId xmlns:a16="http://schemas.microsoft.com/office/drawing/2014/main" id="{E05EE85A-D901-4459-92F6-9BDD13EAA1E0}"/>
              </a:ext>
            </a:extLst>
          </p:cNvPr>
          <p:cNvSpPr txBox="1">
            <a:spLocks noChangeArrowheads="1"/>
          </p:cNvSpPr>
          <p:nvPr/>
        </p:nvSpPr>
        <p:spPr bwMode="auto">
          <a:xfrm>
            <a:off x="2595563" y="3240088"/>
            <a:ext cx="6461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CC3300"/>
                </a:solidFill>
              </a:rPr>
              <a:t>όξινη</a:t>
            </a:r>
          </a:p>
        </p:txBody>
      </p:sp>
      <p:sp>
        <p:nvSpPr>
          <p:cNvPr id="144392" name="Text Box 8">
            <a:extLst>
              <a:ext uri="{FF2B5EF4-FFF2-40B4-BE49-F238E27FC236}">
                <a16:creationId xmlns:a16="http://schemas.microsoft.com/office/drawing/2014/main" id="{E789B8AC-EFED-4CE3-8995-EE491B46EB8B}"/>
              </a:ext>
            </a:extLst>
          </p:cNvPr>
          <p:cNvSpPr txBox="1">
            <a:spLocks noChangeArrowheads="1"/>
          </p:cNvSpPr>
          <p:nvPr/>
        </p:nvSpPr>
        <p:spPr bwMode="auto">
          <a:xfrm>
            <a:off x="2533650" y="2609850"/>
            <a:ext cx="8683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CC3300"/>
                </a:solidFill>
              </a:rPr>
              <a:t>(βασική</a:t>
            </a:r>
          </a:p>
        </p:txBody>
      </p:sp>
      <p:sp>
        <p:nvSpPr>
          <p:cNvPr id="144393" name="Text Box 9">
            <a:extLst>
              <a:ext uri="{FF2B5EF4-FFF2-40B4-BE49-F238E27FC236}">
                <a16:creationId xmlns:a16="http://schemas.microsoft.com/office/drawing/2014/main" id="{1686282F-9BA9-4204-8206-61CDE7EDB18A}"/>
              </a:ext>
            </a:extLst>
          </p:cNvPr>
          <p:cNvSpPr txBox="1">
            <a:spLocks noChangeArrowheads="1"/>
          </p:cNvSpPr>
          <p:nvPr/>
        </p:nvSpPr>
        <p:spPr bwMode="auto">
          <a:xfrm>
            <a:off x="6235700" y="4773613"/>
            <a:ext cx="2908300" cy="581025"/>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CC3300"/>
                </a:solidFill>
              </a:rPr>
              <a:t>Το συνολικό φορτίο είναι ουδέτερο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a:extLst>
              <a:ext uri="{FF2B5EF4-FFF2-40B4-BE49-F238E27FC236}">
                <a16:creationId xmlns:a16="http://schemas.microsoft.com/office/drawing/2014/main" id="{957D30EF-3944-4E81-B8EF-B3BE6984A38B}"/>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45410" name="Text Box 2">
            <a:extLst>
              <a:ext uri="{FF2B5EF4-FFF2-40B4-BE49-F238E27FC236}">
                <a16:creationId xmlns:a16="http://schemas.microsoft.com/office/drawing/2014/main" id="{33B46CAF-274D-4315-8B84-D299E0087546}"/>
              </a:ext>
            </a:extLst>
          </p:cNvPr>
          <p:cNvSpPr txBox="1">
            <a:spLocks noChangeArrowheads="1"/>
          </p:cNvSpPr>
          <p:nvPr/>
        </p:nvSpPr>
        <p:spPr bwMode="auto">
          <a:xfrm>
            <a:off x="225425" y="1166813"/>
            <a:ext cx="8535988" cy="362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Διπρωτικά οξέα και βάσεις</a:t>
            </a:r>
          </a:p>
          <a:p>
            <a:pPr>
              <a:buClrTx/>
              <a:buFontTx/>
              <a:buNone/>
            </a:pPr>
            <a:endParaRPr lang="en-US" altLang="en-US" i="1"/>
          </a:p>
          <a:p>
            <a:pPr lvl="1">
              <a:buClrTx/>
              <a:buFontTx/>
              <a:buNone/>
            </a:pPr>
            <a:r>
              <a:rPr lang="en-US" altLang="en-US"/>
              <a:t>2.)</a:t>
            </a:r>
            <a:r>
              <a:rPr lang="en-US" altLang="en-US" sz="1600"/>
              <a:t>	</a:t>
            </a:r>
            <a:r>
              <a:rPr lang="el-GR" altLang="en-US">
                <a:solidFill>
                  <a:srgbClr val="CC3300"/>
                </a:solidFill>
              </a:rPr>
              <a:t>Πολλαπλές ισορροπίες</a:t>
            </a:r>
          </a:p>
          <a:p>
            <a:pPr lvl="2">
              <a:buClr>
                <a:srgbClr val="CC3300"/>
              </a:buClr>
              <a:buSzPct val="60000"/>
              <a:buFont typeface="Wingdings" panose="05000000000000000000" pitchFamily="2" charset="2"/>
              <a:buChar char=""/>
            </a:pPr>
            <a:r>
              <a:rPr lang="el-GR" altLang="en-US" sz="1600">
                <a:solidFill>
                  <a:srgbClr val="3333FF"/>
                </a:solidFill>
              </a:rPr>
              <a:t>Το παράδειγμα με την λευκίνη</a:t>
            </a:r>
            <a:r>
              <a:rPr lang="en-US" altLang="en-US" sz="1600">
                <a:solidFill>
                  <a:srgbClr val="3333FF"/>
                </a:solidFill>
              </a:rPr>
              <a:t> (HL)</a:t>
            </a:r>
          </a:p>
          <a:p>
            <a:pPr lvl="2">
              <a:buClrTx/>
              <a:buSzPct val="60000"/>
              <a:buFontTx/>
              <a:buNone/>
            </a:pPr>
            <a:endParaRPr lang="en-US" altLang="en-US" sz="1600"/>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Tx/>
              <a:buSzPct val="60000"/>
              <a:buFontTx/>
              <a:buNone/>
            </a:pPr>
            <a:endParaRPr lang="en-US" altLang="en-US" sz="1600" i="1"/>
          </a:p>
          <a:p>
            <a:pPr lvl="2">
              <a:buClr>
                <a:srgbClr val="CC3300"/>
              </a:buClr>
              <a:buSzPct val="60000"/>
              <a:buFont typeface="Wingdings" panose="05000000000000000000" pitchFamily="2" charset="2"/>
              <a:buChar char=""/>
            </a:pPr>
            <a:r>
              <a:rPr lang="el-GR" altLang="en-US" sz="1600"/>
              <a:t>Αντιδράσεις ισορροπίας</a:t>
            </a:r>
          </a:p>
        </p:txBody>
      </p:sp>
      <p:pic>
        <p:nvPicPr>
          <p:cNvPr id="145411" name="Picture 3">
            <a:extLst>
              <a:ext uri="{FF2B5EF4-FFF2-40B4-BE49-F238E27FC236}">
                <a16:creationId xmlns:a16="http://schemas.microsoft.com/office/drawing/2014/main" id="{B98F67BA-0157-40E6-8DA9-0D64F29AF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2382838"/>
            <a:ext cx="6594475" cy="1916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2" name="Text Box 4">
            <a:extLst>
              <a:ext uri="{FF2B5EF4-FFF2-40B4-BE49-F238E27FC236}">
                <a16:creationId xmlns:a16="http://schemas.microsoft.com/office/drawing/2014/main" id="{3B1F8DE7-A905-4848-8C63-0DA0091780DF}"/>
              </a:ext>
            </a:extLst>
          </p:cNvPr>
          <p:cNvSpPr txBox="1">
            <a:spLocks noChangeArrowheads="1"/>
          </p:cNvSpPr>
          <p:nvPr/>
        </p:nvSpPr>
        <p:spPr bwMode="auto">
          <a:xfrm>
            <a:off x="171450" y="3011488"/>
            <a:ext cx="1190625"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CC3300"/>
                </a:solidFill>
              </a:rPr>
              <a:t>Χαμηλό </a:t>
            </a:r>
            <a:r>
              <a:rPr lang="en-US" altLang="en-US" sz="1600">
                <a:solidFill>
                  <a:srgbClr val="CC3300"/>
                </a:solidFill>
              </a:rPr>
              <a:t>pH</a:t>
            </a:r>
          </a:p>
        </p:txBody>
      </p:sp>
      <p:sp>
        <p:nvSpPr>
          <p:cNvPr id="145413" name="Text Box 5">
            <a:extLst>
              <a:ext uri="{FF2B5EF4-FFF2-40B4-BE49-F238E27FC236}">
                <a16:creationId xmlns:a16="http://schemas.microsoft.com/office/drawing/2014/main" id="{FD106A92-A40B-4726-B806-15AD8B8A78EC}"/>
              </a:ext>
            </a:extLst>
          </p:cNvPr>
          <p:cNvSpPr txBox="1">
            <a:spLocks noChangeArrowheads="1"/>
          </p:cNvSpPr>
          <p:nvPr/>
        </p:nvSpPr>
        <p:spPr bwMode="auto">
          <a:xfrm>
            <a:off x="8031163" y="3041650"/>
            <a:ext cx="1101725"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Y</a:t>
            </a:r>
            <a:r>
              <a:rPr lang="el-GR" altLang="en-US" sz="1600">
                <a:solidFill>
                  <a:srgbClr val="CC3300"/>
                </a:solidFill>
              </a:rPr>
              <a:t>ψηλό</a:t>
            </a:r>
            <a:r>
              <a:rPr lang="en-US" altLang="en-US" sz="1600">
                <a:solidFill>
                  <a:srgbClr val="CC3300"/>
                </a:solidFill>
              </a:rPr>
              <a:t> pH</a:t>
            </a:r>
          </a:p>
        </p:txBody>
      </p:sp>
      <p:sp>
        <p:nvSpPr>
          <p:cNvPr id="145414" name="Freeform 6">
            <a:extLst>
              <a:ext uri="{FF2B5EF4-FFF2-40B4-BE49-F238E27FC236}">
                <a16:creationId xmlns:a16="http://schemas.microsoft.com/office/drawing/2014/main" id="{D5637DAA-4B84-4FE9-A8EA-5F5FE53A57FC}"/>
              </a:ext>
            </a:extLst>
          </p:cNvPr>
          <p:cNvSpPr>
            <a:spLocks/>
          </p:cNvSpPr>
          <p:nvPr/>
        </p:nvSpPr>
        <p:spPr bwMode="auto">
          <a:xfrm>
            <a:off x="2947988" y="3644900"/>
            <a:ext cx="1657350" cy="463550"/>
          </a:xfrm>
          <a:custGeom>
            <a:avLst/>
            <a:gdLst>
              <a:gd name="G0" fmla="+- 49 0 0"/>
              <a:gd name="G1" fmla="+- 1 0 0"/>
              <a:gd name="G2" fmla="+- 1 0 0"/>
              <a:gd name="G3" fmla="+- 1 0 0"/>
              <a:gd name="G4" fmla="*/ 1 24577 2"/>
              <a:gd name="G5" fmla="+- 1 0 0"/>
              <a:gd name="G6" fmla="+- 1 0 0"/>
              <a:gd name="T0" fmla="*/ 0 w 996"/>
              <a:gd name="T1" fmla="*/ 0 h 231"/>
              <a:gd name="T2" fmla="*/ 2147483647 w 996"/>
              <a:gd name="T3" fmla="*/ 2147483647 h 231"/>
              <a:gd name="T4" fmla="*/ 2147483647 w 996"/>
              <a:gd name="T5" fmla="*/ 0 h 231"/>
              <a:gd name="T6" fmla="*/ 0 w 996"/>
              <a:gd name="T7" fmla="*/ 0 h 231"/>
              <a:gd name="T8" fmla="*/ 996 w 996"/>
              <a:gd name="T9" fmla="*/ 231 h 231"/>
            </a:gdLst>
            <a:ahLst/>
            <a:cxnLst>
              <a:cxn ang="0">
                <a:pos x="T0" y="T1"/>
              </a:cxn>
              <a:cxn ang="0">
                <a:pos x="T2" y="T3"/>
              </a:cxn>
              <a:cxn ang="0">
                <a:pos x="T4" y="T5"/>
              </a:cxn>
            </a:cxnLst>
            <a:rect l="T6" t="T7" r="T8" b="T9"/>
            <a:pathLst>
              <a:path w="996" h="231">
                <a:moveTo>
                  <a:pt x="0" y="0"/>
                </a:moveTo>
                <a:cubicBezTo>
                  <a:pt x="164" y="115"/>
                  <a:pt x="329" y="231"/>
                  <a:pt x="495" y="231"/>
                </a:cubicBezTo>
                <a:cubicBezTo>
                  <a:pt x="661" y="231"/>
                  <a:pt x="828" y="115"/>
                  <a:pt x="996" y="0"/>
                </a:cubicBezTo>
              </a:path>
            </a:pathLst>
          </a:custGeom>
          <a:noFill/>
          <a:ln w="19080" cap="sq">
            <a:solidFill>
              <a:srgbClr val="6600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5415" name="Freeform 7">
            <a:extLst>
              <a:ext uri="{FF2B5EF4-FFF2-40B4-BE49-F238E27FC236}">
                <a16:creationId xmlns:a16="http://schemas.microsoft.com/office/drawing/2014/main" id="{D4992D4F-563F-4FF4-B7B6-86B60FA0D2B8}"/>
              </a:ext>
            </a:extLst>
          </p:cNvPr>
          <p:cNvSpPr>
            <a:spLocks/>
          </p:cNvSpPr>
          <p:nvPr/>
        </p:nvSpPr>
        <p:spPr bwMode="auto">
          <a:xfrm>
            <a:off x="5091113" y="3690938"/>
            <a:ext cx="1657350" cy="463550"/>
          </a:xfrm>
          <a:custGeom>
            <a:avLst/>
            <a:gdLst>
              <a:gd name="G0" fmla="+- 49 0 0"/>
              <a:gd name="G1" fmla="+- 1 0 0"/>
              <a:gd name="G2" fmla="+- 1 0 0"/>
              <a:gd name="G3" fmla="+- 1 0 0"/>
              <a:gd name="G4" fmla="*/ 1 24577 2"/>
              <a:gd name="G5" fmla="+- 1 0 0"/>
              <a:gd name="G6" fmla="+- 1 0 0"/>
              <a:gd name="T0" fmla="*/ 0 w 996"/>
              <a:gd name="T1" fmla="*/ 0 h 231"/>
              <a:gd name="T2" fmla="*/ 2147483647 w 996"/>
              <a:gd name="T3" fmla="*/ 2147483647 h 231"/>
              <a:gd name="T4" fmla="*/ 2147483647 w 996"/>
              <a:gd name="T5" fmla="*/ 0 h 231"/>
              <a:gd name="T6" fmla="*/ 0 w 996"/>
              <a:gd name="T7" fmla="*/ 0 h 231"/>
              <a:gd name="T8" fmla="*/ 996 w 996"/>
              <a:gd name="T9" fmla="*/ 231 h 231"/>
            </a:gdLst>
            <a:ahLst/>
            <a:cxnLst>
              <a:cxn ang="0">
                <a:pos x="T0" y="T1"/>
              </a:cxn>
              <a:cxn ang="0">
                <a:pos x="T2" y="T3"/>
              </a:cxn>
              <a:cxn ang="0">
                <a:pos x="T4" y="T5"/>
              </a:cxn>
            </a:cxnLst>
            <a:rect l="T6" t="T7" r="T8" b="T9"/>
            <a:pathLst>
              <a:path w="996" h="231">
                <a:moveTo>
                  <a:pt x="0" y="0"/>
                </a:moveTo>
                <a:cubicBezTo>
                  <a:pt x="164" y="115"/>
                  <a:pt x="329" y="231"/>
                  <a:pt x="495" y="231"/>
                </a:cubicBezTo>
                <a:cubicBezTo>
                  <a:pt x="661" y="231"/>
                  <a:pt x="828" y="115"/>
                  <a:pt x="996" y="0"/>
                </a:cubicBezTo>
              </a:path>
            </a:pathLst>
          </a:custGeom>
          <a:noFill/>
          <a:ln w="19080" cap="sq">
            <a:solidFill>
              <a:srgbClr val="6600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5416" name="Text Box 8">
            <a:extLst>
              <a:ext uri="{FF2B5EF4-FFF2-40B4-BE49-F238E27FC236}">
                <a16:creationId xmlns:a16="http://schemas.microsoft.com/office/drawing/2014/main" id="{E9F98117-FFA8-4348-BA38-5467A9161DF2}"/>
              </a:ext>
            </a:extLst>
          </p:cNvPr>
          <p:cNvSpPr txBox="1">
            <a:spLocks noChangeArrowheads="1"/>
          </p:cNvSpPr>
          <p:nvPr/>
        </p:nvSpPr>
        <p:spPr bwMode="auto">
          <a:xfrm>
            <a:off x="2820988" y="3475038"/>
            <a:ext cx="237331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1200" b="1"/>
              <a:t>Η καρβοξυλομάδα </a:t>
            </a:r>
          </a:p>
          <a:p>
            <a:pPr algn="ctr">
              <a:buClrTx/>
              <a:buFontTx/>
              <a:buNone/>
            </a:pPr>
            <a:r>
              <a:rPr lang="el-GR" altLang="en-US" sz="1200" b="1"/>
              <a:t>χάνει Η+</a:t>
            </a:r>
          </a:p>
        </p:txBody>
      </p:sp>
      <p:sp>
        <p:nvSpPr>
          <p:cNvPr id="145417" name="Text Box 9">
            <a:extLst>
              <a:ext uri="{FF2B5EF4-FFF2-40B4-BE49-F238E27FC236}">
                <a16:creationId xmlns:a16="http://schemas.microsoft.com/office/drawing/2014/main" id="{AFF0DEDB-48AB-47B5-8C03-DB4C90DA8555}"/>
              </a:ext>
            </a:extLst>
          </p:cNvPr>
          <p:cNvSpPr txBox="1">
            <a:spLocks noChangeArrowheads="1"/>
          </p:cNvSpPr>
          <p:nvPr/>
        </p:nvSpPr>
        <p:spPr bwMode="auto">
          <a:xfrm>
            <a:off x="5059363" y="3435350"/>
            <a:ext cx="276701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1200" b="1"/>
              <a:t>Η ομάδα του αμμωνίου </a:t>
            </a:r>
          </a:p>
          <a:p>
            <a:pPr algn="ctr">
              <a:buClrTx/>
              <a:buFontTx/>
              <a:buNone/>
            </a:pPr>
            <a:r>
              <a:rPr lang="el-GR" altLang="en-US" sz="1200" b="1"/>
              <a:t>χάνει </a:t>
            </a:r>
            <a:r>
              <a:rPr lang="en-US" altLang="en-US" sz="1200" b="1"/>
              <a:t> H</a:t>
            </a:r>
            <a:r>
              <a:rPr lang="en-US" altLang="en-US" sz="1200" b="1" baseline="30000"/>
              <a:t>+</a:t>
            </a:r>
          </a:p>
        </p:txBody>
      </p:sp>
      <p:pic>
        <p:nvPicPr>
          <p:cNvPr id="145418" name="Picture 10">
            <a:extLst>
              <a:ext uri="{FF2B5EF4-FFF2-40B4-BE49-F238E27FC236}">
                <a16:creationId xmlns:a16="http://schemas.microsoft.com/office/drawing/2014/main" id="{89AC7BF3-F3F0-4883-8702-2F161B38F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0" y="5137150"/>
            <a:ext cx="2938463" cy="88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9" name="Text Box 11">
            <a:extLst>
              <a:ext uri="{FF2B5EF4-FFF2-40B4-BE49-F238E27FC236}">
                <a16:creationId xmlns:a16="http://schemas.microsoft.com/office/drawing/2014/main" id="{F1F5DAE0-F0D2-400C-8C4F-855DDD1D8018}"/>
              </a:ext>
            </a:extLst>
          </p:cNvPr>
          <p:cNvSpPr txBox="1">
            <a:spLocks noChangeArrowheads="1"/>
          </p:cNvSpPr>
          <p:nvPr/>
        </p:nvSpPr>
        <p:spPr bwMode="auto">
          <a:xfrm>
            <a:off x="1733550" y="5186363"/>
            <a:ext cx="1539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660066"/>
                </a:solidFill>
              </a:rPr>
              <a:t>Διπρωτικό οξύ</a:t>
            </a:r>
            <a:r>
              <a:rPr lang="en-US" altLang="en-US" sz="1600">
                <a:solidFill>
                  <a:srgbClr val="660066"/>
                </a:solidFill>
              </a:rPr>
              <a:t>:</a:t>
            </a:r>
          </a:p>
        </p:txBody>
      </p:sp>
      <p:graphicFrame>
        <p:nvGraphicFramePr>
          <p:cNvPr id="145420" name="Object 12">
            <a:extLst>
              <a:ext uri="{FF2B5EF4-FFF2-40B4-BE49-F238E27FC236}">
                <a16:creationId xmlns:a16="http://schemas.microsoft.com/office/drawing/2014/main" id="{14E2A488-D11E-4632-BD7A-D8603163FAC9}"/>
              </a:ext>
            </a:extLst>
          </p:cNvPr>
          <p:cNvGraphicFramePr>
            <a:graphicFrameLocks noChangeAspect="1"/>
          </p:cNvGraphicFramePr>
          <p:nvPr/>
        </p:nvGraphicFramePr>
        <p:xfrm>
          <a:off x="7129463" y="5122863"/>
          <a:ext cx="1285875" cy="428625"/>
        </p:xfrm>
        <a:graphic>
          <a:graphicData uri="http://schemas.openxmlformats.org/presentationml/2006/ole">
            <mc:AlternateContent xmlns:mc="http://schemas.openxmlformats.org/markup-compatibility/2006">
              <mc:Choice xmlns:v="urn:schemas-microsoft-com:vml" Requires="v">
                <p:oleObj spid="_x0000_s145529" r:id="rId6" imgW="638640" imgH="204840" progId="">
                  <p:embed/>
                </p:oleObj>
              </mc:Choice>
              <mc:Fallback>
                <p:oleObj r:id="rId6" imgW="638640" imgH="20484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9463" y="5122863"/>
                        <a:ext cx="1285875"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21" name="Object 13">
            <a:extLst>
              <a:ext uri="{FF2B5EF4-FFF2-40B4-BE49-F238E27FC236}">
                <a16:creationId xmlns:a16="http://schemas.microsoft.com/office/drawing/2014/main" id="{9AE868D1-4F35-4135-9BE0-4DAC971F91A6}"/>
              </a:ext>
            </a:extLst>
          </p:cNvPr>
          <p:cNvGraphicFramePr>
            <a:graphicFrameLocks noChangeAspect="1"/>
          </p:cNvGraphicFramePr>
          <p:nvPr/>
        </p:nvGraphicFramePr>
        <p:xfrm>
          <a:off x="7104063" y="5630863"/>
          <a:ext cx="1339850" cy="428625"/>
        </p:xfrm>
        <a:graphic>
          <a:graphicData uri="http://schemas.openxmlformats.org/presentationml/2006/ole">
            <mc:AlternateContent xmlns:mc="http://schemas.openxmlformats.org/markup-compatibility/2006">
              <mc:Choice xmlns:v="urn:schemas-microsoft-com:vml" Requires="v">
                <p:oleObj spid="_x0000_s145530" r:id="rId8" imgW="642960" imgH="204840" progId="">
                  <p:embed/>
                </p:oleObj>
              </mc:Choice>
              <mc:Fallback>
                <p:oleObj r:id="rId8" imgW="642960" imgH="204840"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4063" y="5630863"/>
                        <a:ext cx="133985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3" name="Rectangle 1">
            <a:extLst>
              <a:ext uri="{FF2B5EF4-FFF2-40B4-BE49-F238E27FC236}">
                <a16:creationId xmlns:a16="http://schemas.microsoft.com/office/drawing/2014/main" id="{BF3895C9-EBA8-4BC0-AC54-419953A5C2A8}"/>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146434" name="Text Box 2">
            <a:extLst>
              <a:ext uri="{FF2B5EF4-FFF2-40B4-BE49-F238E27FC236}">
                <a16:creationId xmlns:a16="http://schemas.microsoft.com/office/drawing/2014/main" id="{0356E16A-6586-4629-99A9-5CE48D4E4CBD}"/>
              </a:ext>
            </a:extLst>
          </p:cNvPr>
          <p:cNvSpPr txBox="1">
            <a:spLocks noChangeArrowheads="1"/>
          </p:cNvSpPr>
          <p:nvPr/>
        </p:nvSpPr>
        <p:spPr bwMode="auto">
          <a:xfrm>
            <a:off x="225425" y="1166813"/>
            <a:ext cx="853598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Διπρωτικά Οξέα και Βάσεις</a:t>
            </a:r>
          </a:p>
          <a:p>
            <a:pPr>
              <a:buClrTx/>
              <a:buFontTx/>
              <a:buNone/>
            </a:pPr>
            <a:endParaRPr lang="en-US" altLang="en-US" i="1"/>
          </a:p>
          <a:p>
            <a:pPr lvl="1">
              <a:buClrTx/>
              <a:buFontTx/>
              <a:buNone/>
            </a:pPr>
            <a:r>
              <a:rPr lang="en-US" altLang="en-US"/>
              <a:t>2.)</a:t>
            </a:r>
            <a:r>
              <a:rPr lang="en-US" altLang="en-US" sz="1600"/>
              <a:t>	</a:t>
            </a:r>
            <a:r>
              <a:rPr lang="el-GR" altLang="en-US">
                <a:solidFill>
                  <a:srgbClr val="CC3300"/>
                </a:solidFill>
              </a:rPr>
              <a:t>Πολλαπλές Ισορροπίες</a:t>
            </a:r>
          </a:p>
          <a:p>
            <a:pPr lvl="2">
              <a:buClr>
                <a:srgbClr val="CC3300"/>
              </a:buClr>
              <a:buSzPct val="60000"/>
              <a:buFont typeface="Wingdings" panose="05000000000000000000" pitchFamily="2" charset="2"/>
              <a:buChar char=""/>
            </a:pPr>
            <a:r>
              <a:rPr lang="el-GR" altLang="en-US" sz="1600"/>
              <a:t>Αντιδράσεις ισορροπίας</a:t>
            </a:r>
          </a:p>
        </p:txBody>
      </p:sp>
      <p:sp>
        <p:nvSpPr>
          <p:cNvPr id="146435" name="Text Box 3">
            <a:extLst>
              <a:ext uri="{FF2B5EF4-FFF2-40B4-BE49-F238E27FC236}">
                <a16:creationId xmlns:a16="http://schemas.microsoft.com/office/drawing/2014/main" id="{A331A64F-781D-4840-85B8-F23436F0667C}"/>
              </a:ext>
            </a:extLst>
          </p:cNvPr>
          <p:cNvSpPr txBox="1">
            <a:spLocks noChangeArrowheads="1"/>
          </p:cNvSpPr>
          <p:nvPr/>
        </p:nvSpPr>
        <p:spPr bwMode="auto">
          <a:xfrm>
            <a:off x="1366838" y="2733675"/>
            <a:ext cx="17002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660066"/>
                </a:solidFill>
              </a:rPr>
              <a:t>Διπρωτική βάση</a:t>
            </a:r>
            <a:r>
              <a:rPr lang="en-US" altLang="en-US" sz="1600">
                <a:solidFill>
                  <a:srgbClr val="660066"/>
                </a:solidFill>
              </a:rPr>
              <a:t>:</a:t>
            </a:r>
          </a:p>
        </p:txBody>
      </p:sp>
      <p:pic>
        <p:nvPicPr>
          <p:cNvPr id="146436" name="Picture 4">
            <a:extLst>
              <a:ext uri="{FF2B5EF4-FFF2-40B4-BE49-F238E27FC236}">
                <a16:creationId xmlns:a16="http://schemas.microsoft.com/office/drawing/2014/main" id="{E7A4D0AD-BCE2-4F79-9297-FACB13A3C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188" y="2728913"/>
            <a:ext cx="4214812"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46437" name="Object 5">
            <a:extLst>
              <a:ext uri="{FF2B5EF4-FFF2-40B4-BE49-F238E27FC236}">
                <a16:creationId xmlns:a16="http://schemas.microsoft.com/office/drawing/2014/main" id="{BD1D8517-B9D8-4DBA-8B41-2342DD3AE42B}"/>
              </a:ext>
            </a:extLst>
          </p:cNvPr>
          <p:cNvGraphicFramePr>
            <a:graphicFrameLocks noChangeAspect="1"/>
          </p:cNvGraphicFramePr>
          <p:nvPr/>
        </p:nvGraphicFramePr>
        <p:xfrm>
          <a:off x="7875588" y="2757488"/>
          <a:ext cx="590550" cy="428625"/>
        </p:xfrm>
        <a:graphic>
          <a:graphicData uri="http://schemas.openxmlformats.org/presentationml/2006/ole">
            <mc:AlternateContent xmlns:mc="http://schemas.openxmlformats.org/markup-compatibility/2006">
              <mc:Choice xmlns:v="urn:schemas-microsoft-com:vml" Requires="v">
                <p:oleObj spid="_x0000_s146655" r:id="rId5" imgW="330120" imgH="204840" progId="">
                  <p:embed/>
                </p:oleObj>
              </mc:Choice>
              <mc:Fallback>
                <p:oleObj r:id="rId5" imgW="330120" imgH="20484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588" y="2757488"/>
                        <a:ext cx="59055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38" name="Object 6">
            <a:extLst>
              <a:ext uri="{FF2B5EF4-FFF2-40B4-BE49-F238E27FC236}">
                <a16:creationId xmlns:a16="http://schemas.microsoft.com/office/drawing/2014/main" id="{665BDCC0-85EA-4225-B94B-52A9FFBD84B3}"/>
              </a:ext>
            </a:extLst>
          </p:cNvPr>
          <p:cNvGraphicFramePr>
            <a:graphicFrameLocks noChangeAspect="1"/>
          </p:cNvGraphicFramePr>
          <p:nvPr/>
        </p:nvGraphicFramePr>
        <p:xfrm>
          <a:off x="7818438" y="3211513"/>
          <a:ext cx="644525" cy="428625"/>
        </p:xfrm>
        <a:graphic>
          <a:graphicData uri="http://schemas.openxmlformats.org/presentationml/2006/ole">
            <mc:AlternateContent xmlns:mc="http://schemas.openxmlformats.org/markup-compatibility/2006">
              <mc:Choice xmlns:v="urn:schemas-microsoft-com:vml" Requires="v">
                <p:oleObj spid="_x0000_s146656" r:id="rId7" imgW="332280" imgH="204840" progId="">
                  <p:embed/>
                </p:oleObj>
              </mc:Choice>
              <mc:Fallback>
                <p:oleObj r:id="rId7" imgW="332280" imgH="20484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8438" y="3211513"/>
                        <a:ext cx="644525"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9" name="Text Box 7">
            <a:extLst>
              <a:ext uri="{FF2B5EF4-FFF2-40B4-BE49-F238E27FC236}">
                <a16:creationId xmlns:a16="http://schemas.microsoft.com/office/drawing/2014/main" id="{BCB822F1-105C-4045-A816-B4C9A944C036}"/>
              </a:ext>
            </a:extLst>
          </p:cNvPr>
          <p:cNvSpPr txBox="1">
            <a:spLocks noChangeArrowheads="1"/>
          </p:cNvSpPr>
          <p:nvPr/>
        </p:nvSpPr>
        <p:spPr bwMode="auto">
          <a:xfrm>
            <a:off x="1443038" y="4133850"/>
            <a:ext cx="2347912"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1600">
                <a:solidFill>
                  <a:srgbClr val="660066"/>
                </a:solidFill>
              </a:rPr>
              <a:t>Σχέση  μεταξύ </a:t>
            </a:r>
            <a:r>
              <a:rPr lang="en-US" altLang="en-US" sz="1600">
                <a:solidFill>
                  <a:srgbClr val="660066"/>
                </a:solidFill>
              </a:rPr>
              <a:t>K</a:t>
            </a:r>
            <a:r>
              <a:rPr lang="en-US" altLang="en-US" sz="1600" baseline="-25000">
                <a:solidFill>
                  <a:srgbClr val="660066"/>
                </a:solidFill>
              </a:rPr>
              <a:t>a</a:t>
            </a:r>
            <a:r>
              <a:rPr lang="en-US" altLang="en-US" sz="1600">
                <a:solidFill>
                  <a:srgbClr val="660066"/>
                </a:solidFill>
              </a:rPr>
              <a:t> </a:t>
            </a:r>
            <a:r>
              <a:rPr lang="el-GR" altLang="en-US" sz="1600">
                <a:solidFill>
                  <a:srgbClr val="660066"/>
                </a:solidFill>
              </a:rPr>
              <a:t>και </a:t>
            </a:r>
            <a:r>
              <a:rPr lang="en-US" altLang="en-US" sz="1600">
                <a:solidFill>
                  <a:srgbClr val="660066"/>
                </a:solidFill>
              </a:rPr>
              <a:t> K</a:t>
            </a:r>
            <a:r>
              <a:rPr lang="en-US" altLang="en-US" sz="1600" baseline="-25000">
                <a:solidFill>
                  <a:srgbClr val="660066"/>
                </a:solidFill>
              </a:rPr>
              <a:t>b</a:t>
            </a:r>
          </a:p>
        </p:txBody>
      </p:sp>
      <p:graphicFrame>
        <p:nvGraphicFramePr>
          <p:cNvPr id="146440" name="Object 8">
            <a:extLst>
              <a:ext uri="{FF2B5EF4-FFF2-40B4-BE49-F238E27FC236}">
                <a16:creationId xmlns:a16="http://schemas.microsoft.com/office/drawing/2014/main" id="{332A46D7-64B8-4554-86E5-0FA37B98CC8C}"/>
              </a:ext>
            </a:extLst>
          </p:cNvPr>
          <p:cNvGraphicFramePr>
            <a:graphicFrameLocks noChangeAspect="1"/>
          </p:cNvGraphicFramePr>
          <p:nvPr/>
        </p:nvGraphicFramePr>
        <p:xfrm>
          <a:off x="3027363" y="4692650"/>
          <a:ext cx="2197100" cy="428625"/>
        </p:xfrm>
        <a:graphic>
          <a:graphicData uri="http://schemas.openxmlformats.org/presentationml/2006/ole">
            <mc:AlternateContent xmlns:mc="http://schemas.openxmlformats.org/markup-compatibility/2006">
              <mc:Choice xmlns:v="urn:schemas-microsoft-com:vml" Requires="v">
                <p:oleObj spid="_x0000_s146657" r:id="rId9" imgW="1037520" imgH="204840" progId="">
                  <p:embed/>
                </p:oleObj>
              </mc:Choice>
              <mc:Fallback>
                <p:oleObj r:id="rId9" imgW="1037520" imgH="204840"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7363" y="4692650"/>
                        <a:ext cx="219710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41" name="Object 9">
            <a:extLst>
              <a:ext uri="{FF2B5EF4-FFF2-40B4-BE49-F238E27FC236}">
                <a16:creationId xmlns:a16="http://schemas.microsoft.com/office/drawing/2014/main" id="{F3141049-FEBF-44FC-BF80-B412341BBF9B}"/>
              </a:ext>
            </a:extLst>
          </p:cNvPr>
          <p:cNvGraphicFramePr>
            <a:graphicFrameLocks noChangeAspect="1"/>
          </p:cNvGraphicFramePr>
          <p:nvPr/>
        </p:nvGraphicFramePr>
        <p:xfrm>
          <a:off x="3040063" y="5286375"/>
          <a:ext cx="2197100" cy="428625"/>
        </p:xfrm>
        <a:graphic>
          <a:graphicData uri="http://schemas.openxmlformats.org/presentationml/2006/ole">
            <mc:AlternateContent xmlns:mc="http://schemas.openxmlformats.org/markup-compatibility/2006">
              <mc:Choice xmlns:v="urn:schemas-microsoft-com:vml" Requires="v">
                <p:oleObj spid="_x0000_s146658" r:id="rId11" imgW="1037520" imgH="204840" progId="">
                  <p:embed/>
                </p:oleObj>
              </mc:Choice>
              <mc:Fallback>
                <p:oleObj r:id="rId11" imgW="1037520" imgH="204840" progId="">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0063" y="5286375"/>
                        <a:ext cx="2197100" cy="428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D6191369-E2E7-4A58-8AE5-F5DE5BA2825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4D4D4D"/>
                </a:solidFill>
              </a:rPr>
              <a:t>Ορισμός κατά </a:t>
            </a:r>
            <a:r>
              <a:rPr lang="en-US" altLang="en-US" sz="3800">
                <a:solidFill>
                  <a:srgbClr val="4D4D4D"/>
                </a:solidFill>
              </a:rPr>
              <a:t>Bronsted-Lowry</a:t>
            </a:r>
          </a:p>
        </p:txBody>
      </p:sp>
      <p:sp>
        <p:nvSpPr>
          <p:cNvPr id="19458" name="Text Box 2">
            <a:extLst>
              <a:ext uri="{FF2B5EF4-FFF2-40B4-BE49-F238E27FC236}">
                <a16:creationId xmlns:a16="http://schemas.microsoft.com/office/drawing/2014/main" id="{76ECDC83-6D93-4857-B11A-DFE99EB43BC3}"/>
              </a:ext>
            </a:extLst>
          </p:cNvPr>
          <p:cNvSpPr txBox="1">
            <a:spLocks noChangeArrowheads="1"/>
          </p:cNvSpPr>
          <p:nvPr/>
        </p:nvSpPr>
        <p:spPr bwMode="auto">
          <a:xfrm>
            <a:off x="457200" y="1600200"/>
            <a:ext cx="5181600" cy="4953000"/>
          </a:xfrm>
          <a:prstGeom prst="rect">
            <a:avLst/>
          </a:prstGeom>
          <a:noFill/>
          <a:ln w="9360" cap="sq">
            <a:solidFill>
              <a:srgbClr val="808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700"/>
              </a:spcBef>
              <a:buClr>
                <a:srgbClr val="CCCCFF"/>
              </a:buClr>
              <a:buFont typeface="Wingdings" panose="05000000000000000000" pitchFamily="2" charset="2"/>
              <a:buChar char=""/>
            </a:pPr>
            <a:r>
              <a:rPr lang="en-US" altLang="en-US" sz="2800"/>
              <a:t>O</a:t>
            </a:r>
            <a:r>
              <a:rPr lang="el-GR" altLang="en-US" sz="2800"/>
              <a:t>ξέα δότες πρωτονίων</a:t>
            </a:r>
          </a:p>
          <a:p>
            <a:pPr>
              <a:lnSpc>
                <a:spcPct val="90000"/>
              </a:lnSpc>
              <a:spcBef>
                <a:spcPts val="700"/>
              </a:spcBef>
              <a:buClr>
                <a:srgbClr val="CCCCFF"/>
              </a:buClr>
              <a:buFont typeface="Wingdings" panose="05000000000000000000" pitchFamily="2" charset="2"/>
              <a:buChar char=""/>
            </a:pPr>
            <a:r>
              <a:rPr lang="el-GR" altLang="en-US" sz="2800"/>
              <a:t>Βάσεις δέκτες πρωτονίων</a:t>
            </a:r>
          </a:p>
          <a:p>
            <a:pPr>
              <a:lnSpc>
                <a:spcPct val="90000"/>
              </a:lnSpc>
              <a:spcBef>
                <a:spcPts val="700"/>
              </a:spcBef>
              <a:buClr>
                <a:srgbClr val="CCCCFF"/>
              </a:buClr>
              <a:buFont typeface="Wingdings" panose="05000000000000000000" pitchFamily="2" charset="2"/>
              <a:buChar char=""/>
            </a:pPr>
            <a:r>
              <a:rPr lang="el-GR" altLang="en-US" sz="2800"/>
              <a:t>Χρησιμότητα στον χειρισμό πρωτονικών διαλυτών αλλά και περιορισμός</a:t>
            </a:r>
          </a:p>
          <a:p>
            <a:pPr>
              <a:lnSpc>
                <a:spcPct val="90000"/>
              </a:lnSpc>
              <a:spcBef>
                <a:spcPts val="700"/>
              </a:spcBef>
              <a:buClrTx/>
              <a:buFontTx/>
              <a:buNone/>
            </a:pPr>
            <a:endParaRPr lang="en-US" altLang="en-US" sz="2800"/>
          </a:p>
          <a:p>
            <a:pPr>
              <a:lnSpc>
                <a:spcPct val="90000"/>
              </a:lnSpc>
              <a:spcBef>
                <a:spcPts val="700"/>
              </a:spcBef>
              <a:buClr>
                <a:srgbClr val="CCCCFF"/>
              </a:buClr>
              <a:buFont typeface="Wingdings" panose="05000000000000000000" pitchFamily="2" charset="2"/>
              <a:buChar char=""/>
            </a:pPr>
            <a:r>
              <a:rPr lang="en-US" altLang="en-US" sz="2800">
                <a:solidFill>
                  <a:srgbClr val="545479"/>
                </a:solidFill>
              </a:rPr>
              <a:t>To </a:t>
            </a:r>
            <a:r>
              <a:rPr lang="el-GR" altLang="en-US" sz="2800">
                <a:solidFill>
                  <a:srgbClr val="545479"/>
                </a:solidFill>
              </a:rPr>
              <a:t>πρωτόνιο ο βασικός πρωταγωνιστής στις ΟΒ αντιδράσεις</a:t>
            </a:r>
          </a:p>
          <a:p>
            <a:pPr>
              <a:lnSpc>
                <a:spcPct val="90000"/>
              </a:lnSpc>
              <a:spcBef>
                <a:spcPts val="700"/>
              </a:spcBef>
              <a:buClr>
                <a:srgbClr val="CCCCFF"/>
              </a:buClr>
              <a:buFont typeface="Wingdings" panose="05000000000000000000" pitchFamily="2" charset="2"/>
              <a:buChar char=""/>
            </a:pPr>
            <a:r>
              <a:rPr lang="el-GR" altLang="en-US" sz="2800">
                <a:solidFill>
                  <a:srgbClr val="9933FF"/>
                </a:solidFill>
              </a:rPr>
              <a:t>Δίλημμα</a:t>
            </a:r>
            <a:r>
              <a:rPr lang="en-US" altLang="en-US" sz="2800">
                <a:solidFill>
                  <a:srgbClr val="9933FF"/>
                </a:solidFill>
              </a:rPr>
              <a:t>:  </a:t>
            </a:r>
            <a:r>
              <a:rPr lang="el-GR" altLang="en-US" sz="2800">
                <a:solidFill>
                  <a:srgbClr val="9933FF"/>
                </a:solidFill>
              </a:rPr>
              <a:t>Το φερροκένιο? </a:t>
            </a:r>
            <a:r>
              <a:rPr lang="en-US" altLang="en-US" sz="2800">
                <a:solidFill>
                  <a:srgbClr val="9933FF"/>
                </a:solidFill>
              </a:rPr>
              <a:t>(organometallics)</a:t>
            </a:r>
          </a:p>
        </p:txBody>
      </p:sp>
    </p:spTree>
    <p:custDataLst>
      <p:tags r:id="rId1"/>
    </p:custDataLst>
  </p:cSld>
  <p:clrMapOvr>
    <a:masterClrMapping/>
  </p:clrMapOvr>
  <p:transition spd="med" advTm="191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Text Box 1">
            <a:extLst>
              <a:ext uri="{FF2B5EF4-FFF2-40B4-BE49-F238E27FC236}">
                <a16:creationId xmlns:a16="http://schemas.microsoft.com/office/drawing/2014/main" id="{0005D4FF-F27E-409C-BFDF-0B6E942FC676}"/>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a:t> </a:t>
            </a:r>
            <a:r>
              <a:rPr lang="en-US" altLang="en-US" sz="2800">
                <a:solidFill>
                  <a:srgbClr val="7030A0"/>
                </a:solidFill>
              </a:rPr>
              <a:t>pH </a:t>
            </a:r>
            <a:r>
              <a:rPr lang="el-GR" altLang="en-US" sz="2800">
                <a:solidFill>
                  <a:srgbClr val="7030A0"/>
                </a:solidFill>
              </a:rPr>
              <a:t>της ενδιάμεσης μορφής </a:t>
            </a:r>
          </a:p>
        </p:txBody>
      </p:sp>
      <p:sp>
        <p:nvSpPr>
          <p:cNvPr id="147458" name="Text Box 2">
            <a:extLst>
              <a:ext uri="{FF2B5EF4-FFF2-40B4-BE49-F238E27FC236}">
                <a16:creationId xmlns:a16="http://schemas.microsoft.com/office/drawing/2014/main" id="{C8595D39-B423-4D60-A40E-CB7E51B3DF1D}"/>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47459" name="Object 3">
            <a:extLst>
              <a:ext uri="{FF2B5EF4-FFF2-40B4-BE49-F238E27FC236}">
                <a16:creationId xmlns:a16="http://schemas.microsoft.com/office/drawing/2014/main" id="{36A521B1-B69F-4891-BFAD-94597A104AD8}"/>
              </a:ext>
            </a:extLst>
          </p:cNvPr>
          <p:cNvGraphicFramePr>
            <a:graphicFrameLocks noChangeAspect="1"/>
          </p:cNvGraphicFramePr>
          <p:nvPr/>
        </p:nvGraphicFramePr>
        <p:xfrm>
          <a:off x="2500313" y="5072063"/>
          <a:ext cx="3214687" cy="782637"/>
        </p:xfrm>
        <a:graphic>
          <a:graphicData uri="http://schemas.openxmlformats.org/presentationml/2006/ole">
            <mc:AlternateContent xmlns:mc="http://schemas.openxmlformats.org/markup-compatibility/2006">
              <mc:Choice xmlns:v="urn:schemas-microsoft-com:vml" Requires="v">
                <p:oleObj spid="_x0000_s147514" r:id="rId4" imgW="1283040" imgH="364320" progId="">
                  <p:embed/>
                </p:oleObj>
              </mc:Choice>
              <mc:Fallback>
                <p:oleObj r:id="rId4" imgW="1283040" imgH="3643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5072063"/>
                        <a:ext cx="3214687" cy="7826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1" name="Text Box 1">
            <a:extLst>
              <a:ext uri="{FF2B5EF4-FFF2-40B4-BE49-F238E27FC236}">
                <a16:creationId xmlns:a16="http://schemas.microsoft.com/office/drawing/2014/main" id="{62AF40E5-F145-44C6-8A21-2EE61533B7A2}"/>
              </a:ext>
            </a:extLst>
          </p:cNvPr>
          <p:cNvSpPr txBox="1">
            <a:spLocks noChangeArrowheads="1"/>
          </p:cNvSpPr>
          <p:nvPr/>
        </p:nvSpPr>
        <p:spPr bwMode="auto">
          <a:xfrm>
            <a:off x="642938" y="44291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a:solidFill>
                  <a:srgbClr val="333399"/>
                </a:solidFill>
              </a:rPr>
              <a:t>Ισοηλεκτρικό σημείο</a:t>
            </a:r>
          </a:p>
        </p:txBody>
      </p:sp>
      <p:sp>
        <p:nvSpPr>
          <p:cNvPr id="148482" name="Text Box 2">
            <a:extLst>
              <a:ext uri="{FF2B5EF4-FFF2-40B4-BE49-F238E27FC236}">
                <a16:creationId xmlns:a16="http://schemas.microsoft.com/office/drawing/2014/main" id="{6EC9DA37-6A24-45AA-8689-FD78E41D8931}"/>
              </a:ext>
            </a:extLst>
          </p:cNvPr>
          <p:cNvSpPr txBox="1">
            <a:spLocks noChangeArrowheads="1"/>
          </p:cNvSpPr>
          <p:nvPr/>
        </p:nvSpPr>
        <p:spPr bwMode="auto">
          <a:xfrm>
            <a:off x="1143000" y="500063"/>
            <a:ext cx="7000875"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lgn="ctr">
              <a:spcBef>
                <a:spcPts val="800"/>
              </a:spcBef>
              <a:buClrTx/>
              <a:buFontTx/>
              <a:buNone/>
            </a:pPr>
            <a:endParaRPr lang="en-US" altLang="en-US" sz="3200" i="1"/>
          </a:p>
          <a:p>
            <a:pPr lvl="1" eaLnBrk="0" hangingPunct="0">
              <a:spcBef>
                <a:spcPts val="700"/>
              </a:spcBef>
              <a:buClrTx/>
              <a:buFontTx/>
              <a:buNone/>
            </a:pPr>
            <a:r>
              <a:rPr lang="el-GR" altLang="en-US" sz="2800">
                <a:solidFill>
                  <a:srgbClr val="CC3300"/>
                </a:solidFill>
              </a:rPr>
              <a:t>Ισοηλεκτρικό σημείο</a:t>
            </a:r>
            <a:r>
              <a:rPr lang="en-US" altLang="en-US" sz="2800"/>
              <a:t>–</a:t>
            </a:r>
            <a:r>
              <a:rPr lang="el-GR" altLang="en-US" sz="2800">
                <a:solidFill>
                  <a:srgbClr val="333399"/>
                </a:solidFill>
              </a:rPr>
              <a:t>το </a:t>
            </a:r>
            <a:r>
              <a:rPr lang="en-US" altLang="en-US" sz="2800">
                <a:solidFill>
                  <a:srgbClr val="333399"/>
                </a:solidFill>
              </a:rPr>
              <a:t>pH </a:t>
            </a:r>
            <a:r>
              <a:rPr lang="el-GR" altLang="en-US" sz="2800">
                <a:solidFill>
                  <a:srgbClr val="333399"/>
                </a:solidFill>
              </a:rPr>
              <a:t>στο οποίο το μέσο φορτίο  του πολυπρωτικού οξέος είναι μηδέν</a:t>
            </a:r>
            <a:r>
              <a:rPr lang="en-US" altLang="en-US" sz="2800">
                <a:solidFill>
                  <a:srgbClr val="333399"/>
                </a:solidFill>
              </a:rPr>
              <a:t> 0</a:t>
            </a:r>
          </a:p>
          <a:p>
            <a:pPr lvl="2" eaLnBrk="0" hangingPunct="0">
              <a:spcBef>
                <a:spcPts val="400"/>
              </a:spcBef>
              <a:buClr>
                <a:srgbClr val="CC3300"/>
              </a:buClr>
              <a:buSzPct val="60000"/>
              <a:buFont typeface="Wingdings" panose="05000000000000000000" pitchFamily="2" charset="2"/>
              <a:buChar char=""/>
            </a:pPr>
            <a:r>
              <a:rPr lang="el-GR" altLang="en-US" sz="1600"/>
              <a:t>Ισοηλεκτρικό σημείο</a:t>
            </a:r>
            <a:r>
              <a:rPr lang="en-US" altLang="en-US" sz="1600"/>
              <a:t>: [A</a:t>
            </a:r>
            <a:r>
              <a:rPr lang="en-US" altLang="en-US" sz="1600" baseline="30000"/>
              <a:t>-</a:t>
            </a:r>
            <a:r>
              <a:rPr lang="en-US" altLang="en-US" sz="1600"/>
              <a:t>] = [H</a:t>
            </a:r>
            <a:r>
              <a:rPr lang="en-US" altLang="en-US" sz="1600" baseline="-25000"/>
              <a:t>2</a:t>
            </a:r>
            <a:r>
              <a:rPr lang="en-US" altLang="en-US" sz="1600"/>
              <a:t>A</a:t>
            </a:r>
            <a:r>
              <a:rPr lang="en-US" altLang="en-US" sz="1600" baseline="30000"/>
              <a:t>+</a:t>
            </a:r>
            <a:r>
              <a:rPr lang="en-US" altLang="en-US" sz="1600"/>
              <a:t>] </a:t>
            </a:r>
          </a:p>
          <a:p>
            <a:pPr algn="ctr" eaLnBrk="0" hangingPunct="0">
              <a:spcBef>
                <a:spcPts val="400"/>
              </a:spcBef>
              <a:buClrTx/>
              <a:buFontTx/>
              <a:buNone/>
            </a:pPr>
            <a:endParaRPr lang="en-US" altLang="en-US" sz="1600"/>
          </a:p>
        </p:txBody>
      </p:sp>
      <p:graphicFrame>
        <p:nvGraphicFramePr>
          <p:cNvPr id="148483" name="Object 3">
            <a:extLst>
              <a:ext uri="{FF2B5EF4-FFF2-40B4-BE49-F238E27FC236}">
                <a16:creationId xmlns:a16="http://schemas.microsoft.com/office/drawing/2014/main" id="{6C5CAB01-1F8A-4355-94C8-AE1B846207F0}"/>
              </a:ext>
            </a:extLst>
          </p:cNvPr>
          <p:cNvGraphicFramePr>
            <a:graphicFrameLocks noChangeAspect="1"/>
          </p:cNvGraphicFramePr>
          <p:nvPr/>
        </p:nvGraphicFramePr>
        <p:xfrm>
          <a:off x="4572000" y="4786313"/>
          <a:ext cx="3214688" cy="782637"/>
        </p:xfrm>
        <a:graphic>
          <a:graphicData uri="http://schemas.openxmlformats.org/presentationml/2006/ole">
            <mc:AlternateContent xmlns:mc="http://schemas.openxmlformats.org/markup-compatibility/2006">
              <mc:Choice xmlns:v="urn:schemas-microsoft-com:vml" Requires="v">
                <p:oleObj spid="_x0000_s148538" r:id="rId4" imgW="1283040" imgH="364320" progId="">
                  <p:embed/>
                </p:oleObj>
              </mc:Choice>
              <mc:Fallback>
                <p:oleObj r:id="rId4" imgW="1283040" imgH="3643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86313"/>
                        <a:ext cx="3214688" cy="7826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48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5" name="Text Box 1">
            <a:extLst>
              <a:ext uri="{FF2B5EF4-FFF2-40B4-BE49-F238E27FC236}">
                <a16:creationId xmlns:a16="http://schemas.microsoft.com/office/drawing/2014/main" id="{6B799BA4-1FC4-4B95-AE26-FEF4C47A8E8A}"/>
              </a:ext>
            </a:extLst>
          </p:cNvPr>
          <p:cNvSpPr txBox="1">
            <a:spLocks noChangeArrowheads="1"/>
          </p:cNvSpPr>
          <p:nvPr/>
        </p:nvSpPr>
        <p:spPr bwMode="auto">
          <a:xfrm>
            <a:off x="1143000" y="1357313"/>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800"/>
              </a:spcBef>
              <a:buClrTx/>
              <a:buFontTx/>
              <a:buNone/>
            </a:pPr>
            <a:r>
              <a:rPr lang="el-GR" altLang="en-US" sz="3200"/>
              <a:t>Όμως οφείλετε να γνωρίζετε </a:t>
            </a:r>
            <a:r>
              <a:rPr lang="el-GR" altLang="en-US" sz="3200" b="1"/>
              <a:t>μόνο </a:t>
            </a:r>
            <a:r>
              <a:rPr lang="el-GR" altLang="en-US" sz="3200"/>
              <a:t>τον τύπο του ισοηλεκτρικού σημείου</a:t>
            </a:r>
          </a:p>
          <a:p>
            <a:pPr algn="ctr">
              <a:spcBef>
                <a:spcPts val="800"/>
              </a:spcBef>
              <a:buClrTx/>
              <a:buFontTx/>
              <a:buNone/>
            </a:pPr>
            <a:endParaRPr lang="el-GR" altLang="en-US" sz="3200"/>
          </a:p>
        </p:txBody>
      </p:sp>
      <p:graphicFrame>
        <p:nvGraphicFramePr>
          <p:cNvPr id="149506" name="Object 2">
            <a:extLst>
              <a:ext uri="{FF2B5EF4-FFF2-40B4-BE49-F238E27FC236}">
                <a16:creationId xmlns:a16="http://schemas.microsoft.com/office/drawing/2014/main" id="{EE08B3A6-503C-4EC8-A36F-2E2447EB3858}"/>
              </a:ext>
            </a:extLst>
          </p:cNvPr>
          <p:cNvGraphicFramePr>
            <a:graphicFrameLocks noChangeAspect="1"/>
          </p:cNvGraphicFramePr>
          <p:nvPr/>
        </p:nvGraphicFramePr>
        <p:xfrm>
          <a:off x="2428875" y="4071938"/>
          <a:ext cx="3214688" cy="782637"/>
        </p:xfrm>
        <a:graphic>
          <a:graphicData uri="http://schemas.openxmlformats.org/presentationml/2006/ole">
            <mc:AlternateContent xmlns:mc="http://schemas.openxmlformats.org/markup-compatibility/2006">
              <mc:Choice xmlns:v="urn:schemas-microsoft-com:vml" Requires="v">
                <p:oleObj spid="_x0000_s149561" r:id="rId4" imgW="1283040" imgH="364320" progId="">
                  <p:embed/>
                </p:oleObj>
              </mc:Choice>
              <mc:Fallback>
                <p:oleObj r:id="rId4" imgW="1283040" imgH="3643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4071938"/>
                        <a:ext cx="3214688" cy="7826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49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29" name="Text Box 1">
            <a:extLst>
              <a:ext uri="{FF2B5EF4-FFF2-40B4-BE49-F238E27FC236}">
                <a16:creationId xmlns:a16="http://schemas.microsoft.com/office/drawing/2014/main" id="{413EBF29-DA7B-4283-A99A-F3B7A676F187}"/>
              </a:ext>
            </a:extLst>
          </p:cNvPr>
          <p:cNvSpPr txBox="1">
            <a:spLocks noChangeArrowheads="1"/>
          </p:cNvSpPr>
          <p:nvPr/>
        </p:nvSpPr>
        <p:spPr bwMode="auto">
          <a:xfrm>
            <a:off x="0" y="1066800"/>
            <a:ext cx="9144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5400">
                <a:solidFill>
                  <a:srgbClr val="CC3399"/>
                </a:solidFill>
                <a:latin typeface="Times New Roman" panose="02020603050405020304" pitchFamily="18" charset="0"/>
              </a:rPr>
              <a:t>Ογκομέτρηση Αμινοξέων</a:t>
            </a:r>
          </a:p>
        </p:txBody>
      </p:sp>
      <p:sp>
        <p:nvSpPr>
          <p:cNvPr id="150530" name="Text Box 2">
            <a:extLst>
              <a:ext uri="{FF2B5EF4-FFF2-40B4-BE49-F238E27FC236}">
                <a16:creationId xmlns:a16="http://schemas.microsoft.com/office/drawing/2014/main" id="{E26B506D-341B-41DF-AE21-BF2D52D59CD8}"/>
              </a:ext>
            </a:extLst>
          </p:cNvPr>
          <p:cNvSpPr txBox="1">
            <a:spLocks noChangeArrowheads="1"/>
          </p:cNvSpPr>
          <p:nvPr/>
        </p:nvSpPr>
        <p:spPr bwMode="auto">
          <a:xfrm>
            <a:off x="1066800" y="2590800"/>
            <a:ext cx="69342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lnSpc>
                <a:spcPct val="90000"/>
              </a:lnSpc>
              <a:spcBef>
                <a:spcPts val="900"/>
              </a:spcBef>
              <a:buClrTx/>
              <a:buFontTx/>
              <a:buNone/>
            </a:pPr>
            <a:r>
              <a:rPr lang="en-US" altLang="en-US" sz="3600">
                <a:latin typeface="Times New Roman" panose="02020603050405020304" pitchFamily="18" charset="0"/>
              </a:rPr>
              <a:t>pH, pK</a:t>
            </a:r>
            <a:r>
              <a:rPr lang="en-US" altLang="en-US" sz="3600" baseline="-25000">
                <a:latin typeface="Times New Roman" panose="02020603050405020304" pitchFamily="18" charset="0"/>
              </a:rPr>
              <a:t>a</a:t>
            </a:r>
            <a:r>
              <a:rPr lang="en-US" altLang="en-US" sz="3600">
                <a:latin typeface="Times New Roman" panose="02020603050405020304" pitchFamily="18" charset="0"/>
              </a:rPr>
              <a:t>, </a:t>
            </a:r>
            <a:r>
              <a:rPr lang="el-GR" altLang="en-US" sz="3600">
                <a:latin typeface="Times New Roman" panose="02020603050405020304" pitchFamily="18" charset="0"/>
              </a:rPr>
              <a:t>και </a:t>
            </a:r>
            <a:r>
              <a:rPr lang="en-US" altLang="en-US" sz="3600">
                <a:latin typeface="Times New Roman" panose="02020603050405020304" pitchFamily="18" charset="0"/>
              </a:rPr>
              <a:t> pI</a:t>
            </a:r>
          </a:p>
          <a:p>
            <a:pPr algn="ctr">
              <a:lnSpc>
                <a:spcPct val="90000"/>
              </a:lnSpc>
              <a:spcBef>
                <a:spcPts val="900"/>
              </a:spcBef>
              <a:buClrTx/>
              <a:buFontTx/>
              <a:buNone/>
            </a:pPr>
            <a:r>
              <a:rPr lang="el-GR" altLang="en-US" sz="3600">
                <a:solidFill>
                  <a:srgbClr val="FF99CC"/>
                </a:solidFill>
                <a:latin typeface="Times New Roman" panose="02020603050405020304" pitchFamily="18" charset="0"/>
              </a:rPr>
              <a:t>Τι συνάγουμε από τις καμπύλες ογκομέτρησης?</a:t>
            </a:r>
          </a:p>
          <a:p>
            <a:pPr algn="ctr">
              <a:lnSpc>
                <a:spcPct val="90000"/>
              </a:lnSpc>
              <a:spcBef>
                <a:spcPts val="700"/>
              </a:spcBef>
              <a:buClrTx/>
              <a:buFontTx/>
              <a:buNone/>
            </a:pPr>
            <a:endParaRPr lang="en-US" altLang="en-US" sz="2800">
              <a:solidFill>
                <a:srgbClr val="FF99CC"/>
              </a:solidFill>
            </a:endParaRPr>
          </a:p>
          <a:p>
            <a:pPr algn="ctr">
              <a:lnSpc>
                <a:spcPct val="90000"/>
              </a:lnSpc>
              <a:spcBef>
                <a:spcPts val="700"/>
              </a:spcBef>
              <a:buClrTx/>
              <a:buFontTx/>
              <a:buNone/>
            </a:pPr>
            <a:endParaRPr lang="en-US" altLang="en-US" sz="2800">
              <a:solidFill>
                <a:srgbClr val="FF99CC"/>
              </a:solidFill>
            </a:endParaRPr>
          </a:p>
        </p:txBody>
      </p:sp>
      <p:sp>
        <p:nvSpPr>
          <p:cNvPr id="150531" name="Rectangle 3">
            <a:extLst>
              <a:ext uri="{FF2B5EF4-FFF2-40B4-BE49-F238E27FC236}">
                <a16:creationId xmlns:a16="http://schemas.microsoft.com/office/drawing/2014/main" id="{D601B37D-6644-4915-9D4A-E3C037713595}"/>
              </a:ext>
            </a:extLst>
          </p:cNvPr>
          <p:cNvSpPr>
            <a:spLocks noChangeArrowheads="1"/>
          </p:cNvSpPr>
          <p:nvPr/>
        </p:nvSpPr>
        <p:spPr bwMode="auto">
          <a:xfrm>
            <a:off x="0" y="5257800"/>
            <a:ext cx="91440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1553" name="Picture 1">
            <a:extLst>
              <a:ext uri="{FF2B5EF4-FFF2-40B4-BE49-F238E27FC236}">
                <a16:creationId xmlns:a16="http://schemas.microsoft.com/office/drawing/2014/main" id="{C857E35D-3A3B-407D-9761-FA01D6A8C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941388"/>
            <a:ext cx="8535987" cy="497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Rectangle 1">
            <a:extLst>
              <a:ext uri="{FF2B5EF4-FFF2-40B4-BE49-F238E27FC236}">
                <a16:creationId xmlns:a16="http://schemas.microsoft.com/office/drawing/2014/main" id="{338441EB-D724-4118-BE66-70702217A393}"/>
              </a:ext>
            </a:extLst>
          </p:cNvPr>
          <p:cNvSpPr>
            <a:spLocks noChangeArrowheads="1"/>
          </p:cNvSpPr>
          <p:nvPr/>
        </p:nvSpPr>
        <p:spPr bwMode="auto">
          <a:xfrm>
            <a:off x="0" y="0"/>
            <a:ext cx="9144000" cy="6858000"/>
          </a:xfrm>
          <a:prstGeom prst="rect">
            <a:avLst/>
          </a:prstGeom>
          <a:solidFill>
            <a:srgbClr val="99FF99"/>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78" name="Rectangle 2">
            <a:extLst>
              <a:ext uri="{FF2B5EF4-FFF2-40B4-BE49-F238E27FC236}">
                <a16:creationId xmlns:a16="http://schemas.microsoft.com/office/drawing/2014/main" id="{2B55984E-9CF3-4DC9-A4DC-F46FB3746CA8}"/>
              </a:ext>
            </a:extLst>
          </p:cNvPr>
          <p:cNvSpPr>
            <a:spLocks noChangeArrowheads="1"/>
          </p:cNvSpPr>
          <p:nvPr/>
        </p:nvSpPr>
        <p:spPr bwMode="auto">
          <a:xfrm>
            <a:off x="3352800" y="2209800"/>
            <a:ext cx="5562600" cy="3886200"/>
          </a:xfrm>
          <a:prstGeom prst="rect">
            <a:avLst/>
          </a:prstGeom>
          <a:solidFill>
            <a:srgbClr val="DDDDD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79" name="Oval 3">
            <a:extLst>
              <a:ext uri="{FF2B5EF4-FFF2-40B4-BE49-F238E27FC236}">
                <a16:creationId xmlns:a16="http://schemas.microsoft.com/office/drawing/2014/main" id="{BFA2C26C-1E36-4818-862E-21BA68CAF5A0}"/>
              </a:ext>
            </a:extLst>
          </p:cNvPr>
          <p:cNvSpPr>
            <a:spLocks noChangeArrowheads="1"/>
          </p:cNvSpPr>
          <p:nvPr/>
        </p:nvSpPr>
        <p:spPr bwMode="auto">
          <a:xfrm>
            <a:off x="1981200" y="1676400"/>
            <a:ext cx="381000" cy="381000"/>
          </a:xfrm>
          <a:prstGeom prst="ellipse">
            <a:avLst/>
          </a:prstGeom>
          <a:solidFill>
            <a:srgbClr val="00C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80" name="Oval 4">
            <a:extLst>
              <a:ext uri="{FF2B5EF4-FFF2-40B4-BE49-F238E27FC236}">
                <a16:creationId xmlns:a16="http://schemas.microsoft.com/office/drawing/2014/main" id="{8A0E6838-F1EC-4FC8-BFEF-61F97F81AA58}"/>
              </a:ext>
            </a:extLst>
          </p:cNvPr>
          <p:cNvSpPr>
            <a:spLocks noChangeArrowheads="1"/>
          </p:cNvSpPr>
          <p:nvPr/>
        </p:nvSpPr>
        <p:spPr bwMode="auto">
          <a:xfrm>
            <a:off x="3352800" y="1219200"/>
            <a:ext cx="381000" cy="381000"/>
          </a:xfrm>
          <a:prstGeom prst="ellipse">
            <a:avLst/>
          </a:prstGeom>
          <a:solidFill>
            <a:srgbClr val="FF33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581" name="Text Box 5">
            <a:extLst>
              <a:ext uri="{FF2B5EF4-FFF2-40B4-BE49-F238E27FC236}">
                <a16:creationId xmlns:a16="http://schemas.microsoft.com/office/drawing/2014/main" id="{60DBBE3D-C857-4972-B412-3B00EBBBE797}"/>
              </a:ext>
            </a:extLst>
          </p:cNvPr>
          <p:cNvSpPr txBox="1">
            <a:spLocks noChangeArrowheads="1"/>
          </p:cNvSpPr>
          <p:nvPr/>
        </p:nvSpPr>
        <p:spPr bwMode="auto">
          <a:xfrm>
            <a:off x="1447800" y="130175"/>
            <a:ext cx="70278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latin typeface="Times New Roman" panose="02020603050405020304" pitchFamily="18" charset="0"/>
              </a:rPr>
              <a:t>Καμπύλη ογκομέτρησης ενός αμινοξέος</a:t>
            </a:r>
          </a:p>
        </p:txBody>
      </p:sp>
      <p:grpSp>
        <p:nvGrpSpPr>
          <p:cNvPr id="152582" name="Group 6">
            <a:extLst>
              <a:ext uri="{FF2B5EF4-FFF2-40B4-BE49-F238E27FC236}">
                <a16:creationId xmlns:a16="http://schemas.microsoft.com/office/drawing/2014/main" id="{23BE890C-0D8B-4820-961D-DEEC4D9AA32D}"/>
              </a:ext>
            </a:extLst>
          </p:cNvPr>
          <p:cNvGrpSpPr>
            <a:grpSpLocks/>
          </p:cNvGrpSpPr>
          <p:nvPr/>
        </p:nvGrpSpPr>
        <p:grpSpPr bwMode="auto">
          <a:xfrm>
            <a:off x="3810000" y="1143000"/>
            <a:ext cx="1389063" cy="508000"/>
            <a:chOff x="2400" y="720"/>
            <a:chExt cx="875" cy="320"/>
          </a:xfrm>
        </p:grpSpPr>
        <p:sp>
          <p:nvSpPr>
            <p:cNvPr id="152583" name="Text Box 7">
              <a:extLst>
                <a:ext uri="{FF2B5EF4-FFF2-40B4-BE49-F238E27FC236}">
                  <a16:creationId xmlns:a16="http://schemas.microsoft.com/office/drawing/2014/main" id="{C36EFEB1-9CA9-433E-AAAC-BF1DB49B5C7D}"/>
                </a:ext>
              </a:extLst>
            </p:cNvPr>
            <p:cNvSpPr txBox="1">
              <a:spLocks noChangeArrowheads="1"/>
            </p:cNvSpPr>
            <p:nvPr/>
          </p:nvSpPr>
          <p:spPr bwMode="auto">
            <a:xfrm>
              <a:off x="2644" y="720"/>
              <a:ext cx="63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pK</a:t>
              </a:r>
              <a:r>
                <a:rPr lang="en-US" altLang="en-US" sz="2400" b="1" baseline="-25000">
                  <a:latin typeface="Times New Roman" panose="02020603050405020304" pitchFamily="18" charset="0"/>
                </a:rPr>
                <a:t>1</a:t>
              </a:r>
              <a:r>
                <a:rPr lang="en-US" altLang="en-US" sz="2400" b="1">
                  <a:latin typeface="Times New Roman" panose="02020603050405020304" pitchFamily="18" charset="0"/>
                </a:rPr>
                <a:t>=2</a:t>
              </a:r>
            </a:p>
          </p:txBody>
        </p:sp>
        <p:sp>
          <p:nvSpPr>
            <p:cNvPr id="152584" name="Line 8">
              <a:extLst>
                <a:ext uri="{FF2B5EF4-FFF2-40B4-BE49-F238E27FC236}">
                  <a16:creationId xmlns:a16="http://schemas.microsoft.com/office/drawing/2014/main" id="{622B3ADA-E676-4D43-909D-0E55D34D0B71}"/>
                </a:ext>
              </a:extLst>
            </p:cNvPr>
            <p:cNvSpPr>
              <a:spLocks noChangeShapeType="1"/>
            </p:cNvSpPr>
            <p:nvPr/>
          </p:nvSpPr>
          <p:spPr bwMode="auto">
            <a:xfrm flipH="1">
              <a:off x="2398" y="912"/>
              <a:ext cx="198"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2585" name="Group 9">
            <a:extLst>
              <a:ext uri="{FF2B5EF4-FFF2-40B4-BE49-F238E27FC236}">
                <a16:creationId xmlns:a16="http://schemas.microsoft.com/office/drawing/2014/main" id="{0F79B196-6D92-49F7-BDA7-3621EAFE822E}"/>
              </a:ext>
            </a:extLst>
          </p:cNvPr>
          <p:cNvGrpSpPr>
            <a:grpSpLocks/>
          </p:cNvGrpSpPr>
          <p:nvPr/>
        </p:nvGrpSpPr>
        <p:grpSpPr bwMode="auto">
          <a:xfrm>
            <a:off x="457200" y="1066800"/>
            <a:ext cx="1438275" cy="600075"/>
            <a:chOff x="288" y="672"/>
            <a:chExt cx="906" cy="378"/>
          </a:xfrm>
        </p:grpSpPr>
        <p:sp>
          <p:nvSpPr>
            <p:cNvPr id="152586" name="Text Box 10">
              <a:extLst>
                <a:ext uri="{FF2B5EF4-FFF2-40B4-BE49-F238E27FC236}">
                  <a16:creationId xmlns:a16="http://schemas.microsoft.com/office/drawing/2014/main" id="{3CE3B446-C227-4221-8783-C5E0BB579FB2}"/>
                </a:ext>
              </a:extLst>
            </p:cNvPr>
            <p:cNvSpPr txBox="1">
              <a:spLocks noChangeArrowheads="1"/>
            </p:cNvSpPr>
            <p:nvPr/>
          </p:nvSpPr>
          <p:spPr bwMode="auto">
            <a:xfrm>
              <a:off x="288" y="672"/>
              <a:ext cx="774"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pK</a:t>
              </a:r>
              <a:r>
                <a:rPr lang="en-US" altLang="en-US" sz="2400" b="1" baseline="-25000">
                  <a:latin typeface="Times New Roman" panose="02020603050405020304" pitchFamily="18" charset="0"/>
                </a:rPr>
                <a:t>2</a:t>
              </a:r>
              <a:r>
                <a:rPr lang="en-US" altLang="en-US" sz="2400" b="1">
                  <a:latin typeface="Times New Roman" panose="02020603050405020304" pitchFamily="18" charset="0"/>
                </a:rPr>
                <a:t>=9.5</a:t>
              </a:r>
            </a:p>
          </p:txBody>
        </p:sp>
        <p:sp>
          <p:nvSpPr>
            <p:cNvPr id="152587" name="Line 11">
              <a:extLst>
                <a:ext uri="{FF2B5EF4-FFF2-40B4-BE49-F238E27FC236}">
                  <a16:creationId xmlns:a16="http://schemas.microsoft.com/office/drawing/2014/main" id="{8F405D9D-B38B-4B16-B3DE-1043751B3B47}"/>
                </a:ext>
              </a:extLst>
            </p:cNvPr>
            <p:cNvSpPr>
              <a:spLocks noChangeShapeType="1"/>
            </p:cNvSpPr>
            <p:nvPr/>
          </p:nvSpPr>
          <p:spPr bwMode="auto">
            <a:xfrm>
              <a:off x="1008" y="912"/>
              <a:ext cx="186" cy="1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2588" name="Group 12">
            <a:extLst>
              <a:ext uri="{FF2B5EF4-FFF2-40B4-BE49-F238E27FC236}">
                <a16:creationId xmlns:a16="http://schemas.microsoft.com/office/drawing/2014/main" id="{EAAD0ABD-BE07-4159-A9E0-3A3F37BE856A}"/>
              </a:ext>
            </a:extLst>
          </p:cNvPr>
          <p:cNvGrpSpPr>
            <a:grpSpLocks/>
          </p:cNvGrpSpPr>
          <p:nvPr/>
        </p:nvGrpSpPr>
        <p:grpSpPr bwMode="auto">
          <a:xfrm>
            <a:off x="4343400" y="2209800"/>
            <a:ext cx="3876675" cy="2886075"/>
            <a:chOff x="2736" y="1392"/>
            <a:chExt cx="2442" cy="1818"/>
          </a:xfrm>
        </p:grpSpPr>
        <p:sp>
          <p:nvSpPr>
            <p:cNvPr id="152589" name="Line 13">
              <a:extLst>
                <a:ext uri="{FF2B5EF4-FFF2-40B4-BE49-F238E27FC236}">
                  <a16:creationId xmlns:a16="http://schemas.microsoft.com/office/drawing/2014/main" id="{9A4FF317-1049-4C7B-BA8C-7B7082CBE8EF}"/>
                </a:ext>
              </a:extLst>
            </p:cNvPr>
            <p:cNvSpPr>
              <a:spLocks noChangeShapeType="1"/>
            </p:cNvSpPr>
            <p:nvPr/>
          </p:nvSpPr>
          <p:spPr bwMode="auto">
            <a:xfrm>
              <a:off x="2736" y="1536"/>
              <a:ext cx="0" cy="1669"/>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0" name="Line 14">
              <a:extLst>
                <a:ext uri="{FF2B5EF4-FFF2-40B4-BE49-F238E27FC236}">
                  <a16:creationId xmlns:a16="http://schemas.microsoft.com/office/drawing/2014/main" id="{32CC0A04-D092-4934-A33F-1200C0E9C7A9}"/>
                </a:ext>
              </a:extLst>
            </p:cNvPr>
            <p:cNvSpPr>
              <a:spLocks noChangeShapeType="1"/>
            </p:cNvSpPr>
            <p:nvPr/>
          </p:nvSpPr>
          <p:spPr bwMode="auto">
            <a:xfrm>
              <a:off x="2736" y="3211"/>
              <a:ext cx="2437"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1" name="Line 15">
              <a:extLst>
                <a:ext uri="{FF2B5EF4-FFF2-40B4-BE49-F238E27FC236}">
                  <a16:creationId xmlns:a16="http://schemas.microsoft.com/office/drawing/2014/main" id="{CF7AF90F-9A48-43A5-ABC2-3EB0D0DA5882}"/>
                </a:ext>
              </a:extLst>
            </p:cNvPr>
            <p:cNvSpPr>
              <a:spLocks noChangeShapeType="1"/>
            </p:cNvSpPr>
            <p:nvPr/>
          </p:nvSpPr>
          <p:spPr bwMode="auto">
            <a:xfrm>
              <a:off x="4027" y="1536"/>
              <a:ext cx="0" cy="1669"/>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2" name="Line 16">
              <a:extLst>
                <a:ext uri="{FF2B5EF4-FFF2-40B4-BE49-F238E27FC236}">
                  <a16:creationId xmlns:a16="http://schemas.microsoft.com/office/drawing/2014/main" id="{B304BA4F-E7EF-43A9-B663-0ABD801E4C1D}"/>
                </a:ext>
              </a:extLst>
            </p:cNvPr>
            <p:cNvSpPr>
              <a:spLocks noChangeShapeType="1"/>
            </p:cNvSpPr>
            <p:nvPr/>
          </p:nvSpPr>
          <p:spPr bwMode="auto">
            <a:xfrm>
              <a:off x="5179" y="1392"/>
              <a:ext cx="0" cy="181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2593" name="Text Box 17">
            <a:extLst>
              <a:ext uri="{FF2B5EF4-FFF2-40B4-BE49-F238E27FC236}">
                <a16:creationId xmlns:a16="http://schemas.microsoft.com/office/drawing/2014/main" id="{5931D263-2B10-4CB9-A619-4BA93C69D41A}"/>
              </a:ext>
            </a:extLst>
          </p:cNvPr>
          <p:cNvSpPr txBox="1">
            <a:spLocks noChangeArrowheads="1"/>
          </p:cNvSpPr>
          <p:nvPr/>
        </p:nvSpPr>
        <p:spPr bwMode="auto">
          <a:xfrm>
            <a:off x="3276600" y="3406775"/>
            <a:ext cx="7239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200" b="1">
                <a:latin typeface="Times New Roman" panose="02020603050405020304" pitchFamily="18" charset="0"/>
              </a:rPr>
              <a:t>pH</a:t>
            </a:r>
          </a:p>
        </p:txBody>
      </p:sp>
      <p:sp>
        <p:nvSpPr>
          <p:cNvPr id="152594" name="Text Box 18">
            <a:extLst>
              <a:ext uri="{FF2B5EF4-FFF2-40B4-BE49-F238E27FC236}">
                <a16:creationId xmlns:a16="http://schemas.microsoft.com/office/drawing/2014/main" id="{008C730C-B3E0-4259-8635-0399F286BD51}"/>
              </a:ext>
            </a:extLst>
          </p:cNvPr>
          <p:cNvSpPr txBox="1">
            <a:spLocks noChangeArrowheads="1"/>
          </p:cNvSpPr>
          <p:nvPr/>
        </p:nvSpPr>
        <p:spPr bwMode="auto">
          <a:xfrm>
            <a:off x="4191000" y="5105400"/>
            <a:ext cx="333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0</a:t>
            </a:r>
          </a:p>
        </p:txBody>
      </p:sp>
      <p:sp>
        <p:nvSpPr>
          <p:cNvPr id="152595" name="Line 19">
            <a:extLst>
              <a:ext uri="{FF2B5EF4-FFF2-40B4-BE49-F238E27FC236}">
                <a16:creationId xmlns:a16="http://schemas.microsoft.com/office/drawing/2014/main" id="{3637D301-B6A5-48B9-9224-28E53E979652}"/>
              </a:ext>
            </a:extLst>
          </p:cNvPr>
          <p:cNvSpPr>
            <a:spLocks noChangeShapeType="1"/>
          </p:cNvSpPr>
          <p:nvPr/>
        </p:nvSpPr>
        <p:spPr bwMode="auto">
          <a:xfrm>
            <a:off x="5405438" y="4953000"/>
            <a:ext cx="1587" cy="152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6" name="Line 20">
            <a:extLst>
              <a:ext uri="{FF2B5EF4-FFF2-40B4-BE49-F238E27FC236}">
                <a16:creationId xmlns:a16="http://schemas.microsoft.com/office/drawing/2014/main" id="{8FA7111D-1325-4B35-9C02-2948301F436B}"/>
              </a:ext>
            </a:extLst>
          </p:cNvPr>
          <p:cNvSpPr>
            <a:spLocks noChangeShapeType="1"/>
          </p:cNvSpPr>
          <p:nvPr/>
        </p:nvSpPr>
        <p:spPr bwMode="auto">
          <a:xfrm>
            <a:off x="7315200" y="4953000"/>
            <a:ext cx="1588" cy="1524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597" name="Text Box 21">
            <a:extLst>
              <a:ext uri="{FF2B5EF4-FFF2-40B4-BE49-F238E27FC236}">
                <a16:creationId xmlns:a16="http://schemas.microsoft.com/office/drawing/2014/main" id="{9953DD7F-03D6-4FCC-845C-52DA2F9B646D}"/>
              </a:ext>
            </a:extLst>
          </p:cNvPr>
          <p:cNvSpPr txBox="1">
            <a:spLocks noChangeArrowheads="1"/>
          </p:cNvSpPr>
          <p:nvPr/>
        </p:nvSpPr>
        <p:spPr bwMode="auto">
          <a:xfrm>
            <a:off x="6096000" y="5154613"/>
            <a:ext cx="50006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1.0</a:t>
            </a:r>
          </a:p>
        </p:txBody>
      </p:sp>
      <p:sp>
        <p:nvSpPr>
          <p:cNvPr id="152598" name="Text Box 22">
            <a:extLst>
              <a:ext uri="{FF2B5EF4-FFF2-40B4-BE49-F238E27FC236}">
                <a16:creationId xmlns:a16="http://schemas.microsoft.com/office/drawing/2014/main" id="{27C448B1-D35C-470D-9E43-7DA7E1BDDDAC}"/>
              </a:ext>
            </a:extLst>
          </p:cNvPr>
          <p:cNvSpPr txBox="1">
            <a:spLocks noChangeArrowheads="1"/>
          </p:cNvSpPr>
          <p:nvPr/>
        </p:nvSpPr>
        <p:spPr bwMode="auto">
          <a:xfrm>
            <a:off x="7086600" y="5165725"/>
            <a:ext cx="5000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1.5</a:t>
            </a:r>
          </a:p>
        </p:txBody>
      </p:sp>
      <p:sp>
        <p:nvSpPr>
          <p:cNvPr id="152599" name="Text Box 23">
            <a:extLst>
              <a:ext uri="{FF2B5EF4-FFF2-40B4-BE49-F238E27FC236}">
                <a16:creationId xmlns:a16="http://schemas.microsoft.com/office/drawing/2014/main" id="{632CECCC-BF15-45AA-919D-E02408FC0E3A}"/>
              </a:ext>
            </a:extLst>
          </p:cNvPr>
          <p:cNvSpPr txBox="1">
            <a:spLocks noChangeArrowheads="1"/>
          </p:cNvSpPr>
          <p:nvPr/>
        </p:nvSpPr>
        <p:spPr bwMode="auto">
          <a:xfrm>
            <a:off x="7924800" y="5105400"/>
            <a:ext cx="561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2.0</a:t>
            </a:r>
          </a:p>
        </p:txBody>
      </p:sp>
      <p:sp>
        <p:nvSpPr>
          <p:cNvPr id="152600" name="Text Box 24">
            <a:extLst>
              <a:ext uri="{FF2B5EF4-FFF2-40B4-BE49-F238E27FC236}">
                <a16:creationId xmlns:a16="http://schemas.microsoft.com/office/drawing/2014/main" id="{5EB6E1CA-7803-4567-A06E-097EB5B83509}"/>
              </a:ext>
            </a:extLst>
          </p:cNvPr>
          <p:cNvSpPr txBox="1">
            <a:spLocks noChangeArrowheads="1"/>
          </p:cNvSpPr>
          <p:nvPr/>
        </p:nvSpPr>
        <p:spPr bwMode="auto">
          <a:xfrm>
            <a:off x="5105400" y="5165725"/>
            <a:ext cx="50006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0.5</a:t>
            </a:r>
          </a:p>
        </p:txBody>
      </p:sp>
      <p:sp>
        <p:nvSpPr>
          <p:cNvPr id="152601" name="Text Box 25">
            <a:extLst>
              <a:ext uri="{FF2B5EF4-FFF2-40B4-BE49-F238E27FC236}">
                <a16:creationId xmlns:a16="http://schemas.microsoft.com/office/drawing/2014/main" id="{2B3BC5EA-9144-44A0-AD5E-18C5D4B52F06}"/>
              </a:ext>
            </a:extLst>
          </p:cNvPr>
          <p:cNvSpPr txBox="1">
            <a:spLocks noChangeArrowheads="1"/>
          </p:cNvSpPr>
          <p:nvPr/>
        </p:nvSpPr>
        <p:spPr bwMode="auto">
          <a:xfrm>
            <a:off x="3505200" y="4343400"/>
            <a:ext cx="561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2.0</a:t>
            </a:r>
          </a:p>
        </p:txBody>
      </p:sp>
      <p:sp>
        <p:nvSpPr>
          <p:cNvPr id="152602" name="Line 26">
            <a:extLst>
              <a:ext uri="{FF2B5EF4-FFF2-40B4-BE49-F238E27FC236}">
                <a16:creationId xmlns:a16="http://schemas.microsoft.com/office/drawing/2014/main" id="{645C73BF-7B21-466D-BDDF-BE83508E7B34}"/>
              </a:ext>
            </a:extLst>
          </p:cNvPr>
          <p:cNvSpPr>
            <a:spLocks noChangeShapeType="1"/>
          </p:cNvSpPr>
          <p:nvPr/>
        </p:nvSpPr>
        <p:spPr bwMode="auto">
          <a:xfrm>
            <a:off x="4038600" y="4572000"/>
            <a:ext cx="3048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03" name="Line 27">
            <a:extLst>
              <a:ext uri="{FF2B5EF4-FFF2-40B4-BE49-F238E27FC236}">
                <a16:creationId xmlns:a16="http://schemas.microsoft.com/office/drawing/2014/main" id="{8839A1FA-6EC2-4559-B1F5-00B352844685}"/>
              </a:ext>
            </a:extLst>
          </p:cNvPr>
          <p:cNvSpPr>
            <a:spLocks noChangeShapeType="1"/>
          </p:cNvSpPr>
          <p:nvPr/>
        </p:nvSpPr>
        <p:spPr bwMode="auto">
          <a:xfrm>
            <a:off x="4114800" y="2971800"/>
            <a:ext cx="228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04" name="Text Box 28">
            <a:extLst>
              <a:ext uri="{FF2B5EF4-FFF2-40B4-BE49-F238E27FC236}">
                <a16:creationId xmlns:a16="http://schemas.microsoft.com/office/drawing/2014/main" id="{30725DF8-21AE-4F16-BC27-9F6F0910B512}"/>
              </a:ext>
            </a:extLst>
          </p:cNvPr>
          <p:cNvSpPr txBox="1">
            <a:spLocks noChangeArrowheads="1"/>
          </p:cNvSpPr>
          <p:nvPr/>
        </p:nvSpPr>
        <p:spPr bwMode="auto">
          <a:xfrm>
            <a:off x="3581400" y="2743200"/>
            <a:ext cx="561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9.5</a:t>
            </a:r>
          </a:p>
        </p:txBody>
      </p:sp>
      <p:sp>
        <p:nvSpPr>
          <p:cNvPr id="152605" name="Oval 29">
            <a:extLst>
              <a:ext uri="{FF2B5EF4-FFF2-40B4-BE49-F238E27FC236}">
                <a16:creationId xmlns:a16="http://schemas.microsoft.com/office/drawing/2014/main" id="{56490245-6C01-4E42-B772-F068E362DF8D}"/>
              </a:ext>
            </a:extLst>
          </p:cNvPr>
          <p:cNvSpPr>
            <a:spLocks noChangeArrowheads="1"/>
          </p:cNvSpPr>
          <p:nvPr/>
        </p:nvSpPr>
        <p:spPr bwMode="auto">
          <a:xfrm>
            <a:off x="5324475" y="44958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6" name="Freeform 30">
            <a:extLst>
              <a:ext uri="{FF2B5EF4-FFF2-40B4-BE49-F238E27FC236}">
                <a16:creationId xmlns:a16="http://schemas.microsoft.com/office/drawing/2014/main" id="{1099C614-221A-49EA-99A2-99849E3FC685}"/>
              </a:ext>
            </a:extLst>
          </p:cNvPr>
          <p:cNvSpPr>
            <a:spLocks noChangeArrowheads="1"/>
          </p:cNvSpPr>
          <p:nvPr/>
        </p:nvSpPr>
        <p:spPr bwMode="auto">
          <a:xfrm>
            <a:off x="4267200" y="3757613"/>
            <a:ext cx="2146300" cy="1371600"/>
          </a:xfrm>
          <a:custGeom>
            <a:avLst/>
            <a:gdLst>
              <a:gd name="G0" fmla="+- 1 0 0"/>
              <a:gd name="G1" fmla="+- 264 0 0"/>
              <a:gd name="G2" fmla="+- 1 0 0"/>
              <a:gd name="G3" fmla="+- 1 0 0"/>
              <a:gd name="G4" fmla="+- 1 0 0"/>
              <a:gd name="G5" fmla="+- 8 0 0"/>
              <a:gd name="G6" fmla="+- 1 0 0"/>
              <a:gd name="G7" fmla="+- 4 0 0"/>
              <a:gd name="G8" fmla="+- 1 0 0"/>
              <a:gd name="G9" fmla="+- 1 0 0"/>
              <a:gd name="T0" fmla="*/ 2147483647 w 1392"/>
              <a:gd name="T1" fmla="*/ 2147483647 h 912"/>
              <a:gd name="T2" fmla="*/ 2147483647 w 1392"/>
              <a:gd name="T3" fmla="*/ 2147483647 h 912"/>
              <a:gd name="T4" fmla="*/ 2147483647 w 1392"/>
              <a:gd name="T5" fmla="*/ 2147483647 h 912"/>
              <a:gd name="T6" fmla="*/ 2147483647 w 1392"/>
              <a:gd name="T7" fmla="*/ 0 h 912"/>
              <a:gd name="T8" fmla="*/ 0 w 1392"/>
              <a:gd name="T9" fmla="*/ 0 h 912"/>
              <a:gd name="T10" fmla="*/ 1392 w 1392"/>
              <a:gd name="T11" fmla="*/ 912 h 912"/>
            </a:gdLst>
            <a:ahLst/>
            <a:cxnLst>
              <a:cxn ang="0">
                <a:pos x="T0" y="T1"/>
              </a:cxn>
              <a:cxn ang="0">
                <a:pos x="T2" y="T3"/>
              </a:cxn>
              <a:cxn ang="0">
                <a:pos x="T4" y="T5"/>
              </a:cxn>
              <a:cxn ang="0">
                <a:pos x="T6" y="T7"/>
              </a:cxn>
            </a:cxnLst>
            <a:rect l="T8" t="T9" r="T10" b="T11"/>
            <a:pathLst>
              <a:path w="1392" h="912">
                <a:moveTo>
                  <a:pt x="88" y="912"/>
                </a:moveTo>
                <a:cubicBezTo>
                  <a:pt x="44" y="832"/>
                  <a:pt x="0" y="752"/>
                  <a:pt x="184" y="672"/>
                </a:cubicBezTo>
                <a:cubicBezTo>
                  <a:pt x="368" y="592"/>
                  <a:pt x="992" y="544"/>
                  <a:pt x="1192" y="432"/>
                </a:cubicBezTo>
                <a:cubicBezTo>
                  <a:pt x="1392" y="320"/>
                  <a:pt x="1352" y="72"/>
                  <a:pt x="1384" y="0"/>
                </a:cubicBezTo>
              </a:path>
            </a:pathLst>
          </a:custGeom>
          <a:noFill/>
          <a:ln w="38160" cap="sq">
            <a:solidFill>
              <a:srgbClr val="FF33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7" name="Freeform 31">
            <a:extLst>
              <a:ext uri="{FF2B5EF4-FFF2-40B4-BE49-F238E27FC236}">
                <a16:creationId xmlns:a16="http://schemas.microsoft.com/office/drawing/2014/main" id="{0B0C1AAB-1F15-45D1-B610-106AB11B8D73}"/>
              </a:ext>
            </a:extLst>
          </p:cNvPr>
          <p:cNvSpPr>
            <a:spLocks noChangeArrowheads="1"/>
          </p:cNvSpPr>
          <p:nvPr/>
        </p:nvSpPr>
        <p:spPr bwMode="auto">
          <a:xfrm>
            <a:off x="6400800" y="2209800"/>
            <a:ext cx="1828800" cy="1371600"/>
          </a:xfrm>
          <a:custGeom>
            <a:avLst/>
            <a:gdLst>
              <a:gd name="G0" fmla="+- 96 0 0"/>
              <a:gd name="G1" fmla="+- 1 0 0"/>
              <a:gd name="G2" fmla="+- 1 0 0"/>
              <a:gd name="G3" fmla="+- 1 0 0"/>
              <a:gd name="G4" fmla="+- 1 0 0"/>
              <a:gd name="G5" fmla="+- 8 0 0"/>
              <a:gd name="G6" fmla="+- 1 0 0"/>
              <a:gd name="G7" fmla="+- 4 0 0"/>
              <a:gd name="G8" fmla="+- 32767 0 0"/>
              <a:gd name="G9" fmla="+- 1 0 0"/>
              <a:gd name="T0" fmla="*/ 0 w 1152"/>
              <a:gd name="T1" fmla="*/ 2147483647 h 864"/>
              <a:gd name="T2" fmla="*/ 2147483647 w 1152"/>
              <a:gd name="T3" fmla="*/ 2147483647 h 864"/>
              <a:gd name="T4" fmla="*/ 2147483647 w 1152"/>
              <a:gd name="T5" fmla="*/ 2147483647 h 864"/>
              <a:gd name="T6" fmla="*/ 2147483647 w 1152"/>
              <a:gd name="T7" fmla="*/ 0 h 864"/>
              <a:gd name="T8" fmla="*/ 0 w 1152"/>
              <a:gd name="T9" fmla="*/ 0 h 864"/>
              <a:gd name="T10" fmla="*/ 1152 w 1152"/>
              <a:gd name="T11" fmla="*/ 864 h 864"/>
            </a:gdLst>
            <a:ahLst/>
            <a:cxnLst>
              <a:cxn ang="0">
                <a:pos x="T0" y="T1"/>
              </a:cxn>
              <a:cxn ang="0">
                <a:pos x="T2" y="T3"/>
              </a:cxn>
              <a:cxn ang="0">
                <a:pos x="T4" y="T5"/>
              </a:cxn>
              <a:cxn ang="0">
                <a:pos x="T6" y="T7"/>
              </a:cxn>
            </a:cxnLst>
            <a:rect l="T8" t="T9" r="T10" b="T11"/>
            <a:pathLst>
              <a:path w="1152" h="864">
                <a:moveTo>
                  <a:pt x="0" y="864"/>
                </a:moveTo>
                <a:cubicBezTo>
                  <a:pt x="16" y="784"/>
                  <a:pt x="32" y="704"/>
                  <a:pt x="192" y="624"/>
                </a:cubicBezTo>
                <a:cubicBezTo>
                  <a:pt x="352" y="544"/>
                  <a:pt x="800" y="488"/>
                  <a:pt x="960" y="384"/>
                </a:cubicBezTo>
                <a:cubicBezTo>
                  <a:pt x="1120" y="280"/>
                  <a:pt x="1120" y="64"/>
                  <a:pt x="1152" y="0"/>
                </a:cubicBezTo>
              </a:path>
            </a:pathLst>
          </a:custGeom>
          <a:noFill/>
          <a:ln w="38160" cap="sq">
            <a:solidFill>
              <a:srgbClr val="333399"/>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8" name="Oval 32">
            <a:extLst>
              <a:ext uri="{FF2B5EF4-FFF2-40B4-BE49-F238E27FC236}">
                <a16:creationId xmlns:a16="http://schemas.microsoft.com/office/drawing/2014/main" id="{6C918EC5-60C3-4D2D-B291-4F6BCB336494}"/>
              </a:ext>
            </a:extLst>
          </p:cNvPr>
          <p:cNvSpPr>
            <a:spLocks noChangeArrowheads="1"/>
          </p:cNvSpPr>
          <p:nvPr/>
        </p:nvSpPr>
        <p:spPr bwMode="auto">
          <a:xfrm>
            <a:off x="7315200" y="2895600"/>
            <a:ext cx="152400" cy="1524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2609" name="Text Box 33">
            <a:extLst>
              <a:ext uri="{FF2B5EF4-FFF2-40B4-BE49-F238E27FC236}">
                <a16:creationId xmlns:a16="http://schemas.microsoft.com/office/drawing/2014/main" id="{A87D3E9D-81D4-4DFC-B422-7DD7114CA5D1}"/>
              </a:ext>
            </a:extLst>
          </p:cNvPr>
          <p:cNvSpPr txBox="1">
            <a:spLocks noChangeArrowheads="1"/>
          </p:cNvSpPr>
          <p:nvPr/>
        </p:nvSpPr>
        <p:spPr bwMode="auto">
          <a:xfrm>
            <a:off x="4724400" y="2895600"/>
            <a:ext cx="12160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-COOH</a:t>
            </a:r>
          </a:p>
        </p:txBody>
      </p:sp>
      <p:sp>
        <p:nvSpPr>
          <p:cNvPr id="152610" name="Text Box 34">
            <a:extLst>
              <a:ext uri="{FF2B5EF4-FFF2-40B4-BE49-F238E27FC236}">
                <a16:creationId xmlns:a16="http://schemas.microsoft.com/office/drawing/2014/main" id="{8F84099A-8918-4EFC-AC4E-B07D2BA6EE00}"/>
              </a:ext>
            </a:extLst>
          </p:cNvPr>
          <p:cNvSpPr txBox="1">
            <a:spLocks noChangeArrowheads="1"/>
          </p:cNvSpPr>
          <p:nvPr/>
        </p:nvSpPr>
        <p:spPr bwMode="auto">
          <a:xfrm>
            <a:off x="5105400" y="5562600"/>
            <a:ext cx="23764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Equivalents OH-</a:t>
            </a:r>
          </a:p>
        </p:txBody>
      </p:sp>
      <p:sp>
        <p:nvSpPr>
          <p:cNvPr id="152611" name="Text Box 35">
            <a:extLst>
              <a:ext uri="{FF2B5EF4-FFF2-40B4-BE49-F238E27FC236}">
                <a16:creationId xmlns:a16="http://schemas.microsoft.com/office/drawing/2014/main" id="{8DD1B130-3014-46F3-B59C-40295EB66A26}"/>
              </a:ext>
            </a:extLst>
          </p:cNvPr>
          <p:cNvSpPr txBox="1">
            <a:spLocks noChangeArrowheads="1"/>
          </p:cNvSpPr>
          <p:nvPr/>
        </p:nvSpPr>
        <p:spPr bwMode="auto">
          <a:xfrm>
            <a:off x="1050925" y="2352675"/>
            <a:ext cx="1423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b="1">
                <a:latin typeface="Times New Roman" panose="02020603050405020304" pitchFamily="18" charset="0"/>
              </a:rPr>
              <a:t>Γλυκίνη</a:t>
            </a:r>
          </a:p>
        </p:txBody>
      </p:sp>
      <p:sp>
        <p:nvSpPr>
          <p:cNvPr id="152612" name="Text Box 36">
            <a:extLst>
              <a:ext uri="{FF2B5EF4-FFF2-40B4-BE49-F238E27FC236}">
                <a16:creationId xmlns:a16="http://schemas.microsoft.com/office/drawing/2014/main" id="{3D59F2BD-B8FC-491F-9BCE-1357EB5500A1}"/>
              </a:ext>
            </a:extLst>
          </p:cNvPr>
          <p:cNvSpPr txBox="1">
            <a:spLocks noChangeArrowheads="1"/>
          </p:cNvSpPr>
          <p:nvPr/>
        </p:nvSpPr>
        <p:spPr bwMode="auto">
          <a:xfrm>
            <a:off x="4343400" y="4035425"/>
            <a:ext cx="9572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-COOH</a:t>
            </a:r>
          </a:p>
        </p:txBody>
      </p:sp>
      <p:sp>
        <p:nvSpPr>
          <p:cNvPr id="152613" name="Text Box 37">
            <a:extLst>
              <a:ext uri="{FF2B5EF4-FFF2-40B4-BE49-F238E27FC236}">
                <a16:creationId xmlns:a16="http://schemas.microsoft.com/office/drawing/2014/main" id="{8CF3E639-5AD3-470B-BD0B-680FF7DD3174}"/>
              </a:ext>
            </a:extLst>
          </p:cNvPr>
          <p:cNvSpPr txBox="1">
            <a:spLocks noChangeArrowheads="1"/>
          </p:cNvSpPr>
          <p:nvPr/>
        </p:nvSpPr>
        <p:spPr bwMode="auto">
          <a:xfrm>
            <a:off x="5334000" y="4645025"/>
            <a:ext cx="8223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a:t>
            </a:r>
            <a:r>
              <a:rPr lang="en-US" altLang="en-US" b="1" baseline="30000">
                <a:latin typeface="Times New Roman" panose="02020603050405020304" pitchFamily="18" charset="0"/>
              </a:rPr>
              <a:t>-</a:t>
            </a:r>
          </a:p>
        </p:txBody>
      </p:sp>
      <p:grpSp>
        <p:nvGrpSpPr>
          <p:cNvPr id="152614" name="Group 38">
            <a:extLst>
              <a:ext uri="{FF2B5EF4-FFF2-40B4-BE49-F238E27FC236}">
                <a16:creationId xmlns:a16="http://schemas.microsoft.com/office/drawing/2014/main" id="{0E9A09D5-823B-44F1-A930-AFD5D4FBB143}"/>
              </a:ext>
            </a:extLst>
          </p:cNvPr>
          <p:cNvGrpSpPr>
            <a:grpSpLocks/>
          </p:cNvGrpSpPr>
          <p:nvPr/>
        </p:nvGrpSpPr>
        <p:grpSpPr bwMode="auto">
          <a:xfrm>
            <a:off x="6934200" y="3810000"/>
            <a:ext cx="827088" cy="736600"/>
            <a:chOff x="4368" y="2400"/>
            <a:chExt cx="521" cy="464"/>
          </a:xfrm>
        </p:grpSpPr>
        <p:sp>
          <p:nvSpPr>
            <p:cNvPr id="152615" name="Text Box 39">
              <a:extLst>
                <a:ext uri="{FF2B5EF4-FFF2-40B4-BE49-F238E27FC236}">
                  <a16:creationId xmlns:a16="http://schemas.microsoft.com/office/drawing/2014/main" id="{8D904E8C-E720-4AE9-987F-1C677E0B86B7}"/>
                </a:ext>
              </a:extLst>
            </p:cNvPr>
            <p:cNvSpPr txBox="1">
              <a:spLocks noChangeArrowheads="1"/>
            </p:cNvSpPr>
            <p:nvPr/>
          </p:nvSpPr>
          <p:spPr bwMode="auto">
            <a:xfrm>
              <a:off x="4368" y="2544"/>
              <a:ext cx="521"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H</a:t>
              </a:r>
              <a:r>
                <a:rPr lang="en-US" altLang="en-US" sz="2400" b="1" baseline="-25000">
                  <a:latin typeface="Times New Roman" panose="02020603050405020304" pitchFamily="18" charset="0"/>
                </a:rPr>
                <a:t>3</a:t>
              </a:r>
              <a:r>
                <a:rPr lang="en-US" altLang="en-US" sz="2400" b="1">
                  <a:latin typeface="Times New Roman" panose="02020603050405020304" pitchFamily="18" charset="0"/>
                </a:rPr>
                <a:t>N-</a:t>
              </a:r>
            </a:p>
          </p:txBody>
        </p:sp>
        <p:sp>
          <p:nvSpPr>
            <p:cNvPr id="152616" name="Text Box 40">
              <a:extLst>
                <a:ext uri="{FF2B5EF4-FFF2-40B4-BE49-F238E27FC236}">
                  <a16:creationId xmlns:a16="http://schemas.microsoft.com/office/drawing/2014/main" id="{9D99E793-4C02-482A-9A32-E010B1230926}"/>
                </a:ext>
              </a:extLst>
            </p:cNvPr>
            <p:cNvSpPr txBox="1">
              <a:spLocks noChangeArrowheads="1"/>
            </p:cNvSpPr>
            <p:nvPr/>
          </p:nvSpPr>
          <p:spPr bwMode="auto">
            <a:xfrm>
              <a:off x="4608" y="2400"/>
              <a:ext cx="22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a:t>
              </a:r>
            </a:p>
          </p:txBody>
        </p:sp>
      </p:grpSp>
      <p:sp>
        <p:nvSpPr>
          <p:cNvPr id="152617" name="Text Box 41">
            <a:extLst>
              <a:ext uri="{FF2B5EF4-FFF2-40B4-BE49-F238E27FC236}">
                <a16:creationId xmlns:a16="http://schemas.microsoft.com/office/drawing/2014/main" id="{20620A66-7FDE-4A4C-A041-9FB98785876B}"/>
              </a:ext>
            </a:extLst>
          </p:cNvPr>
          <p:cNvSpPr txBox="1">
            <a:spLocks noChangeArrowheads="1"/>
          </p:cNvSpPr>
          <p:nvPr/>
        </p:nvSpPr>
        <p:spPr bwMode="auto">
          <a:xfrm>
            <a:off x="7467600" y="3048000"/>
            <a:ext cx="66675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r>
              <a:rPr lang="en-US" altLang="en-US" b="1" baseline="-25000">
                <a:latin typeface="Times New Roman" panose="02020603050405020304" pitchFamily="18" charset="0"/>
              </a:rPr>
              <a:t>2</a:t>
            </a:r>
            <a:r>
              <a:rPr lang="en-US" altLang="en-US" b="1">
                <a:latin typeface="Times New Roman" panose="02020603050405020304" pitchFamily="18" charset="0"/>
              </a:rPr>
              <a:t>N-</a:t>
            </a:r>
          </a:p>
        </p:txBody>
      </p:sp>
      <p:grpSp>
        <p:nvGrpSpPr>
          <p:cNvPr id="152618" name="Group 42">
            <a:extLst>
              <a:ext uri="{FF2B5EF4-FFF2-40B4-BE49-F238E27FC236}">
                <a16:creationId xmlns:a16="http://schemas.microsoft.com/office/drawing/2014/main" id="{540051E0-FCED-4D76-8DC4-5B3275666C2B}"/>
              </a:ext>
            </a:extLst>
          </p:cNvPr>
          <p:cNvGrpSpPr>
            <a:grpSpLocks/>
          </p:cNvGrpSpPr>
          <p:nvPr/>
        </p:nvGrpSpPr>
        <p:grpSpPr bwMode="auto">
          <a:xfrm>
            <a:off x="6477000" y="2362200"/>
            <a:ext cx="665163" cy="630238"/>
            <a:chOff x="4080" y="1488"/>
            <a:chExt cx="419" cy="397"/>
          </a:xfrm>
        </p:grpSpPr>
        <p:sp>
          <p:nvSpPr>
            <p:cNvPr id="152619" name="Text Box 43">
              <a:extLst>
                <a:ext uri="{FF2B5EF4-FFF2-40B4-BE49-F238E27FC236}">
                  <a16:creationId xmlns:a16="http://schemas.microsoft.com/office/drawing/2014/main" id="{D0353A21-4683-4020-A523-072C317BD881}"/>
                </a:ext>
              </a:extLst>
            </p:cNvPr>
            <p:cNvSpPr txBox="1">
              <a:spLocks noChangeArrowheads="1"/>
            </p:cNvSpPr>
            <p:nvPr/>
          </p:nvSpPr>
          <p:spPr bwMode="auto">
            <a:xfrm>
              <a:off x="4080" y="1630"/>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r>
                <a:rPr lang="en-US" altLang="en-US" b="1" baseline="-25000">
                  <a:latin typeface="Times New Roman" panose="02020603050405020304" pitchFamily="18" charset="0"/>
                </a:rPr>
                <a:t>3</a:t>
              </a:r>
              <a:r>
                <a:rPr lang="en-US" altLang="en-US" b="1">
                  <a:latin typeface="Times New Roman" panose="02020603050405020304" pitchFamily="18" charset="0"/>
                </a:rPr>
                <a:t>N-</a:t>
              </a:r>
            </a:p>
          </p:txBody>
        </p:sp>
        <p:sp>
          <p:nvSpPr>
            <p:cNvPr id="152620" name="Text Box 44">
              <a:extLst>
                <a:ext uri="{FF2B5EF4-FFF2-40B4-BE49-F238E27FC236}">
                  <a16:creationId xmlns:a16="http://schemas.microsoft.com/office/drawing/2014/main" id="{34D0C85D-CCE6-47DD-AD30-28C069DDC510}"/>
                </a:ext>
              </a:extLst>
            </p:cNvPr>
            <p:cNvSpPr txBox="1">
              <a:spLocks noChangeArrowheads="1"/>
            </p:cNvSpPr>
            <p:nvPr/>
          </p:nvSpPr>
          <p:spPr bwMode="auto">
            <a:xfrm>
              <a:off x="4272" y="1488"/>
              <a:ext cx="186"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b="1">
                  <a:latin typeface="Times New Roman" panose="02020603050405020304" pitchFamily="18" charset="0"/>
                </a:rPr>
                <a:t>+</a:t>
              </a:r>
            </a:p>
          </p:txBody>
        </p:sp>
      </p:grpSp>
      <p:sp>
        <p:nvSpPr>
          <p:cNvPr id="152621" name="Text Box 45">
            <a:extLst>
              <a:ext uri="{FF2B5EF4-FFF2-40B4-BE49-F238E27FC236}">
                <a16:creationId xmlns:a16="http://schemas.microsoft.com/office/drawing/2014/main" id="{DF7FAB3C-16BD-489C-84E0-63A2B21876C3}"/>
              </a:ext>
            </a:extLst>
          </p:cNvPr>
          <p:cNvSpPr txBox="1">
            <a:spLocks noChangeArrowheads="1"/>
          </p:cNvSpPr>
          <p:nvPr/>
        </p:nvSpPr>
        <p:spPr bwMode="auto">
          <a:xfrm>
            <a:off x="250825" y="2852738"/>
            <a:ext cx="3124200" cy="4117975"/>
          </a:xfrm>
          <a:prstGeom prst="rect">
            <a:avLst/>
          </a:prstGeom>
          <a:solidFill>
            <a:srgbClr val="FFFFFF"/>
          </a:solidFill>
          <a:ln w="9360" cap="sq">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latin typeface="Times New Roman" panose="02020603050405020304" pitchFamily="18" charset="0"/>
              </a:rPr>
              <a:t>Για να χαράξουμε μια καμπύλη ογκομέτρησης</a:t>
            </a:r>
            <a:r>
              <a:rPr lang="en-US" altLang="en-US" sz="2400" b="1">
                <a:latin typeface="Times New Roman" panose="02020603050405020304" pitchFamily="18" charset="0"/>
              </a:rPr>
              <a:t>, (1) </a:t>
            </a:r>
            <a:r>
              <a:rPr lang="el-GR" altLang="en-US" sz="2400" b="1">
                <a:latin typeface="Times New Roman" panose="02020603050405020304" pitchFamily="18" charset="0"/>
              </a:rPr>
              <a:t>προσδιορίζουμε τον αριθμό των ιονιζόμενων ομάδων</a:t>
            </a:r>
            <a:r>
              <a:rPr lang="en-US" altLang="en-US" sz="2400" b="1">
                <a:latin typeface="Times New Roman" panose="02020603050405020304" pitchFamily="18" charset="0"/>
              </a:rPr>
              <a:t>, (2) </a:t>
            </a:r>
            <a:r>
              <a:rPr lang="el-GR" altLang="en-US" sz="2400" b="1">
                <a:latin typeface="Times New Roman" panose="02020603050405020304" pitchFamily="18" charset="0"/>
              </a:rPr>
              <a:t>τοποθετούμε τις τιμές </a:t>
            </a:r>
            <a:r>
              <a:rPr lang="en-US" altLang="en-US" sz="2400" b="1">
                <a:latin typeface="Times New Roman" panose="02020603050405020304" pitchFamily="18" charset="0"/>
              </a:rPr>
              <a:t> pK (3) </a:t>
            </a:r>
            <a:r>
              <a:rPr lang="el-GR" altLang="en-US" sz="2400" b="1">
                <a:latin typeface="Times New Roman" panose="02020603050405020304" pitchFamily="18" charset="0"/>
              </a:rPr>
              <a:t>σχεδιάζουμε την καμπύλη</a:t>
            </a:r>
            <a:r>
              <a:rPr lang="en-US" altLang="en-US" sz="2400" b="1">
                <a:latin typeface="Times New Roman" panose="02020603050405020304" pitchFamily="18" charset="0"/>
              </a:rPr>
              <a:t>.</a:t>
            </a:r>
          </a:p>
        </p:txBody>
      </p:sp>
      <p:grpSp>
        <p:nvGrpSpPr>
          <p:cNvPr id="152622" name="Group 46">
            <a:extLst>
              <a:ext uri="{FF2B5EF4-FFF2-40B4-BE49-F238E27FC236}">
                <a16:creationId xmlns:a16="http://schemas.microsoft.com/office/drawing/2014/main" id="{4865F10E-549B-45C7-AE4C-9D44071B5C4E}"/>
              </a:ext>
            </a:extLst>
          </p:cNvPr>
          <p:cNvGrpSpPr>
            <a:grpSpLocks/>
          </p:cNvGrpSpPr>
          <p:nvPr/>
        </p:nvGrpSpPr>
        <p:grpSpPr bwMode="auto">
          <a:xfrm>
            <a:off x="2019300" y="1184275"/>
            <a:ext cx="1743075" cy="1322388"/>
            <a:chOff x="1272" y="746"/>
            <a:chExt cx="1098" cy="833"/>
          </a:xfrm>
        </p:grpSpPr>
        <p:grpSp>
          <p:nvGrpSpPr>
            <p:cNvPr id="152623" name="Group 47">
              <a:extLst>
                <a:ext uri="{FF2B5EF4-FFF2-40B4-BE49-F238E27FC236}">
                  <a16:creationId xmlns:a16="http://schemas.microsoft.com/office/drawing/2014/main" id="{858FE5B0-1EEF-4F28-B863-FC5E3AC44C28}"/>
                </a:ext>
              </a:extLst>
            </p:cNvPr>
            <p:cNvGrpSpPr>
              <a:grpSpLocks/>
            </p:cNvGrpSpPr>
            <p:nvPr/>
          </p:nvGrpSpPr>
          <p:grpSpPr bwMode="auto">
            <a:xfrm>
              <a:off x="1272" y="746"/>
              <a:ext cx="1098" cy="833"/>
              <a:chOff x="1272" y="746"/>
              <a:chExt cx="1098" cy="833"/>
            </a:xfrm>
          </p:grpSpPr>
          <p:sp>
            <p:nvSpPr>
              <p:cNvPr id="152624" name="Text Box 48">
                <a:extLst>
                  <a:ext uri="{FF2B5EF4-FFF2-40B4-BE49-F238E27FC236}">
                    <a16:creationId xmlns:a16="http://schemas.microsoft.com/office/drawing/2014/main" id="{2DA84FEC-AF8F-42C1-B803-1271BABBE4BC}"/>
                  </a:ext>
                </a:extLst>
              </p:cNvPr>
              <p:cNvSpPr txBox="1">
                <a:spLocks noChangeArrowheads="1"/>
              </p:cNvSpPr>
              <p:nvPr/>
            </p:nvSpPr>
            <p:spPr bwMode="auto">
              <a:xfrm>
                <a:off x="1670" y="746"/>
                <a:ext cx="700"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COOH</a:t>
                </a:r>
              </a:p>
            </p:txBody>
          </p:sp>
          <p:sp>
            <p:nvSpPr>
              <p:cNvPr id="152625" name="Text Box 49">
                <a:extLst>
                  <a:ext uri="{FF2B5EF4-FFF2-40B4-BE49-F238E27FC236}">
                    <a16:creationId xmlns:a16="http://schemas.microsoft.com/office/drawing/2014/main" id="{F23342F4-3934-4372-AE3D-38626560170F}"/>
                  </a:ext>
                </a:extLst>
              </p:cNvPr>
              <p:cNvSpPr txBox="1">
                <a:spLocks noChangeArrowheads="1"/>
              </p:cNvSpPr>
              <p:nvPr/>
            </p:nvSpPr>
            <p:spPr bwMode="auto">
              <a:xfrm>
                <a:off x="1272" y="1008"/>
                <a:ext cx="857"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H</a:t>
                </a:r>
                <a:r>
                  <a:rPr lang="en-US" altLang="en-US" sz="2400" b="1">
                    <a:latin typeface="Times New Roman" panose="02020603050405020304" pitchFamily="18" charset="0"/>
                  </a:rPr>
                  <a:t>-N-C-H</a:t>
                </a:r>
              </a:p>
            </p:txBody>
          </p:sp>
          <p:sp>
            <p:nvSpPr>
              <p:cNvPr id="152626" name="Text Box 50">
                <a:extLst>
                  <a:ext uri="{FF2B5EF4-FFF2-40B4-BE49-F238E27FC236}">
                    <a16:creationId xmlns:a16="http://schemas.microsoft.com/office/drawing/2014/main" id="{7D974733-66AF-43F3-B3C6-1967D4CD7363}"/>
                  </a:ext>
                </a:extLst>
              </p:cNvPr>
              <p:cNvSpPr txBox="1">
                <a:spLocks noChangeArrowheads="1"/>
              </p:cNvSpPr>
              <p:nvPr/>
            </p:nvSpPr>
            <p:spPr bwMode="auto">
              <a:xfrm>
                <a:off x="1655" y="1290"/>
                <a:ext cx="26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H</a:t>
                </a:r>
              </a:p>
            </p:txBody>
          </p:sp>
          <p:sp>
            <p:nvSpPr>
              <p:cNvPr id="152627" name="Line 51">
                <a:extLst>
                  <a:ext uri="{FF2B5EF4-FFF2-40B4-BE49-F238E27FC236}">
                    <a16:creationId xmlns:a16="http://schemas.microsoft.com/office/drawing/2014/main" id="{799C985B-5CC7-4BE3-AAC7-8B19F7F052B9}"/>
                  </a:ext>
                </a:extLst>
              </p:cNvPr>
              <p:cNvSpPr>
                <a:spLocks noChangeShapeType="1"/>
              </p:cNvSpPr>
              <p:nvPr/>
            </p:nvSpPr>
            <p:spPr bwMode="auto">
              <a:xfrm>
                <a:off x="1797" y="969"/>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28" name="Line 52">
                <a:extLst>
                  <a:ext uri="{FF2B5EF4-FFF2-40B4-BE49-F238E27FC236}">
                    <a16:creationId xmlns:a16="http://schemas.microsoft.com/office/drawing/2014/main" id="{A51C7B44-0116-4AEC-BC89-8EB8A55A17E9}"/>
                  </a:ext>
                </a:extLst>
              </p:cNvPr>
              <p:cNvSpPr>
                <a:spLocks noChangeShapeType="1"/>
              </p:cNvSpPr>
              <p:nvPr/>
            </p:nvSpPr>
            <p:spPr bwMode="auto">
              <a:xfrm>
                <a:off x="1794" y="1248"/>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629" name="Text Box 53">
                <a:extLst>
                  <a:ext uri="{FF2B5EF4-FFF2-40B4-BE49-F238E27FC236}">
                    <a16:creationId xmlns:a16="http://schemas.microsoft.com/office/drawing/2014/main" id="{4B678C76-A5AB-4D80-A87B-A13D7F725162}"/>
                  </a:ext>
                </a:extLst>
              </p:cNvPr>
              <p:cNvSpPr txBox="1">
                <a:spLocks noChangeArrowheads="1"/>
              </p:cNvSpPr>
              <p:nvPr/>
            </p:nvSpPr>
            <p:spPr bwMode="auto">
              <a:xfrm>
                <a:off x="1440" y="847"/>
                <a:ext cx="23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H</a:t>
                </a:r>
              </a:p>
            </p:txBody>
          </p:sp>
          <p:sp>
            <p:nvSpPr>
              <p:cNvPr id="152630" name="Text Box 54">
                <a:extLst>
                  <a:ext uri="{FF2B5EF4-FFF2-40B4-BE49-F238E27FC236}">
                    <a16:creationId xmlns:a16="http://schemas.microsoft.com/office/drawing/2014/main" id="{E9DAA1EE-FAE8-4950-A71F-59657060F907}"/>
                  </a:ext>
                </a:extLst>
              </p:cNvPr>
              <p:cNvSpPr txBox="1">
                <a:spLocks noChangeArrowheads="1"/>
              </p:cNvSpPr>
              <p:nvPr/>
            </p:nvSpPr>
            <p:spPr bwMode="auto">
              <a:xfrm>
                <a:off x="1440" y="1201"/>
                <a:ext cx="23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latin typeface="Times New Roman" panose="02020603050405020304" pitchFamily="18" charset="0"/>
                  </a:rPr>
                  <a:t>H</a:t>
                </a:r>
              </a:p>
            </p:txBody>
          </p:sp>
        </p:grpSp>
        <p:sp>
          <p:nvSpPr>
            <p:cNvPr id="152631" name="Text Box 55">
              <a:extLst>
                <a:ext uri="{FF2B5EF4-FFF2-40B4-BE49-F238E27FC236}">
                  <a16:creationId xmlns:a16="http://schemas.microsoft.com/office/drawing/2014/main" id="{A68638E8-EF10-4B81-A92A-EAFC4B1173FD}"/>
                </a:ext>
              </a:extLst>
            </p:cNvPr>
            <p:cNvSpPr txBox="1">
              <a:spLocks noChangeArrowheads="1"/>
            </p:cNvSpPr>
            <p:nvPr/>
          </p:nvSpPr>
          <p:spPr bwMode="auto">
            <a:xfrm>
              <a:off x="1329" y="885"/>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additive="repl">
                                        <p:cTn id="6" dur="1" fill="hold">
                                          <p:stCondLst>
                                            <p:cond delay="0"/>
                                          </p:stCondLst>
                                        </p:cTn>
                                        <p:tgtEl>
                                          <p:spTgt spid="152581"/>
                                        </p:tgtEl>
                                        <p:attrNameLst>
                                          <p:attrName>style.visibility</p:attrName>
                                        </p:attrNameLst>
                                      </p:cBhvr>
                                      <p:to>
                                        <p:strVal val="visible"/>
                                      </p:to>
                                    </p:set>
                                    <p:animEffect transition="in" filter="box(out)">
                                      <p:cBhvr additive="repl">
                                        <p:cTn id="7" dur="500"/>
                                        <p:tgtEl>
                                          <p:spTgt spid="152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52622"/>
                                        </p:tgtEl>
                                        <p:attrNameLst>
                                          <p:attrName>style.visibility</p:attrName>
                                        </p:attrNameLst>
                                      </p:cBhvr>
                                      <p:to>
                                        <p:strVal val="visible"/>
                                      </p:to>
                                    </p:set>
                                    <p:animEffect transition="in" filter="dissolve">
                                      <p:cBhvr additive="repl">
                                        <p:cTn id="12" dur="500"/>
                                        <p:tgtEl>
                                          <p:spTgt spid="152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additive="repl">
                                        <p:cTn id="16" dur="1" fill="hold">
                                          <p:stCondLst>
                                            <p:cond delay="0"/>
                                          </p:stCondLst>
                                        </p:cTn>
                                        <p:tgtEl>
                                          <p:spTgt spid="152611"/>
                                        </p:tgtEl>
                                        <p:attrNameLst>
                                          <p:attrName>style.visibility</p:attrName>
                                        </p:attrNameLst>
                                      </p:cBhvr>
                                      <p:to>
                                        <p:strVal val="visible"/>
                                      </p:to>
                                    </p:set>
                                    <p:anim calcmode="lin" valueType="num">
                                      <p:cBhvr additive="repl">
                                        <p:cTn id="17" dur="500" fill="hold"/>
                                        <p:tgtEl>
                                          <p:spTgt spid="152611"/>
                                        </p:tgtEl>
                                        <p:attrNameLst>
                                          <p:attrName>ppt_x</p:attrName>
                                        </p:attrNameLst>
                                      </p:cBhvr>
                                      <p:tavLst>
                                        <p:tav tm="100000">
                                          <p:val>
                                            <p:strVal val="0-#ppt_w/2"/>
                                          </p:val>
                                        </p:tav>
                                        <p:tav>
                                          <p:val>
                                            <p:strVal val="#ppt_x"/>
                                          </p:val>
                                        </p:tav>
                                      </p:tavLst>
                                    </p:anim>
                                    <p:anim calcmode="lin" valueType="num">
                                      <p:cBhvr additive="repl">
                                        <p:cTn id="18" dur="500" fill="hold"/>
                                        <p:tgtEl>
                                          <p:spTgt spid="152611"/>
                                        </p:tgtEl>
                                        <p:attrNameLst>
                                          <p:attrName>ppt_y</p:attrName>
                                        </p:attrNameLst>
                                      </p:cBhvr>
                                      <p:tavLst>
                                        <p:tav tm="100000">
                                          <p:val>
                                            <p:strVal val="#ppt_y"/>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additive="repl">
                                        <p:cTn id="22" dur="1" fill="hold">
                                          <p:stCondLst>
                                            <p:cond delay="0"/>
                                          </p:stCondLst>
                                        </p:cTn>
                                        <p:tgtEl>
                                          <p:spTgt spid="152580"/>
                                        </p:tgtEl>
                                        <p:attrNameLst>
                                          <p:attrName>style.visibility</p:attrName>
                                        </p:attrNameLst>
                                      </p:cBhvr>
                                      <p:to>
                                        <p:strVal val="visible"/>
                                      </p:to>
                                    </p:set>
                                    <p:anim calcmode="lin" valueType="num">
                                      <p:cBhvr additive="repl">
                                        <p:cTn id="23" dur="500" fill="hold"/>
                                        <p:tgtEl>
                                          <p:spTgt spid="152580"/>
                                        </p:tgtEl>
                                        <p:attrNameLst>
                                          <p:attrName>ppt_x</p:attrName>
                                        </p:attrNameLst>
                                      </p:cBhvr>
                                      <p:tavLst>
                                        <p:tav tm="100000">
                                          <p:val>
                                            <p:strVal val="1+#ppt_w/2"/>
                                          </p:val>
                                        </p:tav>
                                        <p:tav>
                                          <p:val>
                                            <p:strVal val="#ppt_x"/>
                                          </p:val>
                                        </p:tav>
                                      </p:tavLst>
                                    </p:anim>
                                    <p:anim calcmode="lin" valueType="num">
                                      <p:cBhvr additive="repl">
                                        <p:cTn id="24" dur="500" fill="hold"/>
                                        <p:tgtEl>
                                          <p:spTgt spid="152580"/>
                                        </p:tgtEl>
                                        <p:attrNameLst>
                                          <p:attrName>ppt_y</p:attrName>
                                        </p:attrNameLst>
                                      </p:cBhvr>
                                      <p:tavLst>
                                        <p:tav tm="100000">
                                          <p:val>
                                            <p:strVal val="#ppt_y"/>
                                          </p:val>
                                        </p:tav>
                                        <p:tav>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additive="repl">
                                        <p:cTn id="28" dur="1" fill="hold">
                                          <p:stCondLst>
                                            <p:cond delay="0"/>
                                          </p:stCondLst>
                                        </p:cTn>
                                        <p:tgtEl>
                                          <p:spTgt spid="152579"/>
                                        </p:tgtEl>
                                        <p:attrNameLst>
                                          <p:attrName>style.visibility</p:attrName>
                                        </p:attrNameLst>
                                      </p:cBhvr>
                                      <p:to>
                                        <p:strVal val="visible"/>
                                      </p:to>
                                    </p:set>
                                    <p:anim calcmode="lin" valueType="num">
                                      <p:cBhvr additive="repl">
                                        <p:cTn id="29" dur="500" fill="hold"/>
                                        <p:tgtEl>
                                          <p:spTgt spid="152579"/>
                                        </p:tgtEl>
                                        <p:attrNameLst>
                                          <p:attrName>ppt_x</p:attrName>
                                        </p:attrNameLst>
                                      </p:cBhvr>
                                      <p:tavLst>
                                        <p:tav tm="100000">
                                          <p:val>
                                            <p:strVal val="0-#ppt_w/2"/>
                                          </p:val>
                                        </p:tav>
                                        <p:tav>
                                          <p:val>
                                            <p:strVal val="#ppt_x"/>
                                          </p:val>
                                        </p:tav>
                                      </p:tavLst>
                                    </p:anim>
                                    <p:anim calcmode="lin" valueType="num">
                                      <p:cBhvr additive="repl">
                                        <p:cTn id="30" dur="500" fill="hold"/>
                                        <p:tgtEl>
                                          <p:spTgt spid="152579"/>
                                        </p:tgtEl>
                                        <p:attrNameLst>
                                          <p:attrName>ppt_y</p:attrName>
                                        </p:attrNameLst>
                                      </p:cBhvr>
                                      <p:tavLst>
                                        <p:tav tm="100000">
                                          <p:val>
                                            <p:strVal val="#ppt_y"/>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additive="repl">
                                        <p:cTn id="34" dur="1" fill="hold">
                                          <p:stCondLst>
                                            <p:cond delay="0"/>
                                          </p:stCondLst>
                                        </p:cTn>
                                        <p:tgtEl>
                                          <p:spTgt spid="152582"/>
                                        </p:tgtEl>
                                        <p:attrNameLst>
                                          <p:attrName>style.visibility</p:attrName>
                                        </p:attrNameLst>
                                      </p:cBhvr>
                                      <p:to>
                                        <p:strVal val="visible"/>
                                      </p:to>
                                    </p:set>
                                    <p:anim calcmode="lin" valueType="num">
                                      <p:cBhvr additive="repl">
                                        <p:cTn id="35" dur="500" fill="hold"/>
                                        <p:tgtEl>
                                          <p:spTgt spid="152582"/>
                                        </p:tgtEl>
                                        <p:attrNameLst>
                                          <p:attrName>ppt_x</p:attrName>
                                        </p:attrNameLst>
                                      </p:cBhvr>
                                      <p:tavLst>
                                        <p:tav tm="100000">
                                          <p:val>
                                            <p:strVal val="1+#ppt_w/2"/>
                                          </p:val>
                                        </p:tav>
                                        <p:tav>
                                          <p:val>
                                            <p:strVal val="#ppt_x"/>
                                          </p:val>
                                        </p:tav>
                                      </p:tavLst>
                                    </p:anim>
                                    <p:anim calcmode="lin" valueType="num">
                                      <p:cBhvr additive="repl">
                                        <p:cTn id="36" dur="500" fill="hold"/>
                                        <p:tgtEl>
                                          <p:spTgt spid="152582"/>
                                        </p:tgtEl>
                                        <p:attrNameLst>
                                          <p:attrName>ppt_y</p:attrName>
                                        </p:attrNameLst>
                                      </p:cBhvr>
                                      <p:tavLst>
                                        <p:tav tm="100000">
                                          <p:val>
                                            <p:strVal val="#ppt_y"/>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additive="repl">
                                        <p:cTn id="40" dur="1" fill="hold">
                                          <p:stCondLst>
                                            <p:cond delay="0"/>
                                          </p:stCondLst>
                                        </p:cTn>
                                        <p:tgtEl>
                                          <p:spTgt spid="152585"/>
                                        </p:tgtEl>
                                        <p:attrNameLst>
                                          <p:attrName>style.visibility</p:attrName>
                                        </p:attrNameLst>
                                      </p:cBhvr>
                                      <p:to>
                                        <p:strVal val="visible"/>
                                      </p:to>
                                    </p:set>
                                    <p:animEffect transition="in" filter="wipe(left)">
                                      <p:cBhvr additive="repl">
                                        <p:cTn id="41" dur="500"/>
                                        <p:tgtEl>
                                          <p:spTgt spid="1525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272" fill="hold" nodeType="clickEffect">
                                  <p:stCondLst>
                                    <p:cond delay="0"/>
                                  </p:stCondLst>
                                  <p:childTnLst>
                                    <p:set>
                                      <p:cBhvr additive="repl">
                                        <p:cTn id="45" dur="1" fill="hold">
                                          <p:stCondLst>
                                            <p:cond delay="0"/>
                                          </p:stCondLst>
                                        </p:cTn>
                                        <p:tgtEl>
                                          <p:spTgt spid="152578"/>
                                        </p:tgtEl>
                                        <p:attrNameLst>
                                          <p:attrName>style.visibility</p:attrName>
                                        </p:attrNameLst>
                                      </p:cBhvr>
                                      <p:to>
                                        <p:strVal val="visible"/>
                                      </p:to>
                                    </p:set>
                                    <p:anim calcmode="lin" valueType="num">
                                      <p:cBhvr additive="repl">
                                        <p:cTn id="46" dur="500" fill="hold"/>
                                        <p:tgtEl>
                                          <p:spTgt spid="152578"/>
                                        </p:tgtEl>
                                        <p:attrNameLst>
                                          <p:attrName>ppt_w</p:attrName>
                                        </p:attrNameLst>
                                      </p:cBhvr>
                                      <p:tavLst>
                                        <p:tav tm="100000">
                                          <p:val>
                                            <p:strVal val="2/3*#ppt_w"/>
                                          </p:val>
                                        </p:tav>
                                        <p:tav>
                                          <p:val>
                                            <p:strVal val="#ppt_w"/>
                                          </p:val>
                                        </p:tav>
                                      </p:tavLst>
                                    </p:anim>
                                    <p:anim calcmode="lin" valueType="num">
                                      <p:cBhvr additive="repl">
                                        <p:cTn id="47" dur="500" fill="hold"/>
                                        <p:tgtEl>
                                          <p:spTgt spid="152578"/>
                                        </p:tgtEl>
                                        <p:attrNameLst>
                                          <p:attrName>ppt_h</p:attrName>
                                        </p:attrNameLst>
                                      </p:cBhvr>
                                      <p:tavLst>
                                        <p:tav tm="100000">
                                          <p:val>
                                            <p:strVal val="2/3*#ppt_h"/>
                                          </p:val>
                                        </p:tav>
                                        <p:tav>
                                          <p:val>
                                            <p:strVal val="#ppt_h"/>
                                          </p:val>
                                        </p:tav>
                                      </p:tavLst>
                                    </p:anim>
                                  </p:childTnLst>
                                </p:cTn>
                              </p:par>
                            </p:childTnLst>
                          </p:cTn>
                        </p:par>
                        <p:par>
                          <p:cTn id="48" fill="hold" nodeType="afterGroup">
                            <p:stCondLst>
                              <p:cond delay="500"/>
                            </p:stCondLst>
                            <p:childTnLst>
                              <p:par>
                                <p:cTn id="49" presetID="23" presetClass="entr" presetSubtype="528" fill="hold" nodeType="afterEffect">
                                  <p:stCondLst>
                                    <p:cond delay="0"/>
                                  </p:stCondLst>
                                  <p:childTnLst>
                                    <p:set>
                                      <p:cBhvr additive="repl">
                                        <p:cTn id="50" dur="1" fill="hold">
                                          <p:stCondLst>
                                            <p:cond delay="0"/>
                                          </p:stCondLst>
                                        </p:cTn>
                                        <p:tgtEl>
                                          <p:spTgt spid="152588"/>
                                        </p:tgtEl>
                                        <p:attrNameLst>
                                          <p:attrName>style.visibility</p:attrName>
                                        </p:attrNameLst>
                                      </p:cBhvr>
                                      <p:to>
                                        <p:strVal val="visible"/>
                                      </p:to>
                                    </p:set>
                                    <p:anim calcmode="lin" valueType="num">
                                      <p:cBhvr additive="repl">
                                        <p:cTn id="51" dur="500" fill="hold"/>
                                        <p:tgtEl>
                                          <p:spTgt spid="152588"/>
                                        </p:tgtEl>
                                        <p:attrNameLst>
                                          <p:attrName>ppt_w</p:attrName>
                                        </p:attrNameLst>
                                      </p:cBhvr>
                                      <p:tavLst>
                                        <p:tav tm="100000">
                                          <p:val>
                                            <p:fltVal val="0"/>
                                          </p:val>
                                        </p:tav>
                                        <p:tav>
                                          <p:val>
                                            <p:strVal val="#ppt_w"/>
                                          </p:val>
                                        </p:tav>
                                      </p:tavLst>
                                    </p:anim>
                                    <p:anim calcmode="lin" valueType="num">
                                      <p:cBhvr additive="repl">
                                        <p:cTn id="52" dur="500" fill="hold"/>
                                        <p:tgtEl>
                                          <p:spTgt spid="152588"/>
                                        </p:tgtEl>
                                        <p:attrNameLst>
                                          <p:attrName>ppt_h</p:attrName>
                                        </p:attrNameLst>
                                      </p:cBhvr>
                                      <p:tavLst>
                                        <p:tav tm="100000">
                                          <p:val>
                                            <p:fltVal val="0"/>
                                          </p:val>
                                        </p:tav>
                                        <p:tav>
                                          <p:val>
                                            <p:strVal val="#ppt_h"/>
                                          </p:val>
                                        </p:tav>
                                      </p:tavLst>
                                    </p:anim>
                                    <p:anim calcmode="lin" valueType="num">
                                      <p:cBhvr additive="repl">
                                        <p:cTn id="53" dur="500" fill="hold"/>
                                        <p:tgtEl>
                                          <p:spTgt spid="152588"/>
                                        </p:tgtEl>
                                        <p:attrNameLst>
                                          <p:attrName>ppt_x</p:attrName>
                                        </p:attrNameLst>
                                      </p:cBhvr>
                                      <p:tavLst>
                                        <p:tav tm="100000">
                                          <p:val>
                                            <p:fltVal val="0.5"/>
                                          </p:val>
                                        </p:tav>
                                        <p:tav>
                                          <p:val>
                                            <p:strVal val="#ppt_x"/>
                                          </p:val>
                                        </p:tav>
                                      </p:tavLst>
                                    </p:anim>
                                    <p:anim calcmode="lin" valueType="num">
                                      <p:cBhvr additive="repl">
                                        <p:cTn id="54" dur="500" fill="hold"/>
                                        <p:tgtEl>
                                          <p:spTgt spid="152588"/>
                                        </p:tgtEl>
                                        <p:attrNameLst>
                                          <p:attrName>ppt_y</p:attrName>
                                        </p:attrNameLst>
                                      </p:cBhvr>
                                      <p:tavLst>
                                        <p:tav tm="100000">
                                          <p:val>
                                            <p:fltVal val="0.5"/>
                                          </p:val>
                                        </p:tav>
                                        <p:tav>
                                          <p:val>
                                            <p:strVal val="#ppt_y"/>
                                          </p:val>
                                        </p:tav>
                                      </p:tavLst>
                                    </p:anim>
                                  </p:childTnLst>
                                </p:cTn>
                              </p:par>
                            </p:childTnLst>
                          </p:cTn>
                        </p:par>
                        <p:par>
                          <p:cTn id="55" fill="hold" nodeType="afterGroup">
                            <p:stCondLst>
                              <p:cond delay="1000"/>
                            </p:stCondLst>
                            <p:childTnLst>
                              <p:par>
                                <p:cTn id="56" presetID="1" presetClass="entr" fill="hold" nodeType="afterEffect">
                                  <p:stCondLst>
                                    <p:cond delay="0"/>
                                  </p:stCondLst>
                                  <p:childTnLst>
                                    <p:set>
                                      <p:cBhvr additive="repl">
                                        <p:cTn id="57" dur="1" fill="hold">
                                          <p:stCondLst>
                                            <p:cond delay="493"/>
                                          </p:stCondLst>
                                        </p:cTn>
                                        <p:tgtEl>
                                          <p:spTgt spid="152595"/>
                                        </p:tgtEl>
                                        <p:attrNameLst>
                                          <p:attrName>style.visibility</p:attrName>
                                        </p:attrNameLst>
                                      </p:cBhvr>
                                      <p:to>
                                        <p:strVal val="visible"/>
                                      </p:to>
                                    </p:set>
                                  </p:childTnLst>
                                </p:cTn>
                              </p:par>
                            </p:childTnLst>
                          </p:cTn>
                        </p:par>
                        <p:par>
                          <p:cTn id="58" fill="hold" nodeType="afterGroup">
                            <p:stCondLst>
                              <p:cond delay="1500"/>
                            </p:stCondLst>
                            <p:childTnLst>
                              <p:par>
                                <p:cTn id="59" presetID="1" presetClass="entr" fill="hold" nodeType="afterEffect">
                                  <p:stCondLst>
                                    <p:cond delay="500"/>
                                  </p:stCondLst>
                                  <p:childTnLst>
                                    <p:set>
                                      <p:cBhvr additive="repl">
                                        <p:cTn id="60" dur="1" fill="hold">
                                          <p:stCondLst>
                                            <p:cond delay="493"/>
                                          </p:stCondLst>
                                        </p:cTn>
                                        <p:tgtEl>
                                          <p:spTgt spid="152596"/>
                                        </p:tgtEl>
                                        <p:attrNameLst>
                                          <p:attrName>style.visibility</p:attrName>
                                        </p:attrNameLst>
                                      </p:cBhvr>
                                      <p:to>
                                        <p:strVal val="visible"/>
                                      </p:to>
                                    </p:set>
                                  </p:childTnLst>
                                </p:cTn>
                              </p:par>
                            </p:childTnLst>
                          </p:cTn>
                        </p:par>
                        <p:par>
                          <p:cTn id="61" fill="hold" nodeType="afterGroup">
                            <p:stCondLst>
                              <p:cond delay="2500"/>
                            </p:stCondLst>
                            <p:childTnLst>
                              <p:par>
                                <p:cTn id="62" presetID="4" presetClass="entr" presetSubtype="32" fill="hold" nodeType="afterEffect">
                                  <p:stCondLst>
                                    <p:cond delay="500"/>
                                  </p:stCondLst>
                                  <p:childTnLst>
                                    <p:set>
                                      <p:cBhvr additive="repl">
                                        <p:cTn id="63" dur="1" fill="hold">
                                          <p:stCondLst>
                                            <p:cond delay="0"/>
                                          </p:stCondLst>
                                        </p:cTn>
                                        <p:tgtEl>
                                          <p:spTgt spid="152593"/>
                                        </p:tgtEl>
                                        <p:attrNameLst>
                                          <p:attrName>style.visibility</p:attrName>
                                        </p:attrNameLst>
                                      </p:cBhvr>
                                      <p:to>
                                        <p:strVal val="visible"/>
                                      </p:to>
                                    </p:set>
                                    <p:animEffect transition="in" filter="box(out)">
                                      <p:cBhvr additive="repl">
                                        <p:cTn id="64" dur="500"/>
                                        <p:tgtEl>
                                          <p:spTgt spid="152593"/>
                                        </p:tgtEl>
                                      </p:cBhvr>
                                    </p:animEffect>
                                  </p:childTnLst>
                                </p:cTn>
                              </p:par>
                            </p:childTnLst>
                          </p:cTn>
                        </p:par>
                        <p:par>
                          <p:cTn id="65" fill="hold" nodeType="afterGroup">
                            <p:stCondLst>
                              <p:cond delay="3500"/>
                            </p:stCondLst>
                            <p:childTnLst>
                              <p:par>
                                <p:cTn id="66" presetID="2" presetClass="entr" presetSubtype="4" fill="hold" nodeType="afterEffect">
                                  <p:stCondLst>
                                    <p:cond delay="500"/>
                                  </p:stCondLst>
                                  <p:childTnLst>
                                    <p:set>
                                      <p:cBhvr additive="repl">
                                        <p:cTn id="67" dur="1" fill="hold">
                                          <p:stCondLst>
                                            <p:cond delay="0"/>
                                          </p:stCondLst>
                                        </p:cTn>
                                        <p:tgtEl>
                                          <p:spTgt spid="152610"/>
                                        </p:tgtEl>
                                        <p:attrNameLst>
                                          <p:attrName>style.visibility</p:attrName>
                                        </p:attrNameLst>
                                      </p:cBhvr>
                                      <p:to>
                                        <p:strVal val="visible"/>
                                      </p:to>
                                    </p:set>
                                    <p:anim calcmode="lin" valueType="num">
                                      <p:cBhvr additive="repl">
                                        <p:cTn id="68" dur="500" fill="hold"/>
                                        <p:tgtEl>
                                          <p:spTgt spid="152610"/>
                                        </p:tgtEl>
                                        <p:attrNameLst>
                                          <p:attrName>ppt_x</p:attrName>
                                        </p:attrNameLst>
                                      </p:cBhvr>
                                      <p:tavLst>
                                        <p:tav tm="100000">
                                          <p:val>
                                            <p:strVal val="#ppt_x"/>
                                          </p:val>
                                        </p:tav>
                                        <p:tav>
                                          <p:val>
                                            <p:strVal val="#ppt_x"/>
                                          </p:val>
                                        </p:tav>
                                      </p:tavLst>
                                    </p:anim>
                                    <p:anim calcmode="lin" valueType="num">
                                      <p:cBhvr additive="repl">
                                        <p:cTn id="69" dur="500" fill="hold"/>
                                        <p:tgtEl>
                                          <p:spTgt spid="152610"/>
                                        </p:tgtEl>
                                        <p:attrNameLst>
                                          <p:attrName>ppt_y</p:attrName>
                                        </p:attrNameLst>
                                      </p:cBhvr>
                                      <p:tavLst>
                                        <p:tav tm="100000">
                                          <p:val>
                                            <p:strVal val="1+#ppt_h/2"/>
                                          </p:val>
                                        </p:tav>
                                        <p:tav>
                                          <p:val>
                                            <p:strVal val="#ppt_y"/>
                                          </p:val>
                                        </p:tav>
                                      </p:tavLst>
                                    </p:anim>
                                  </p:childTnLst>
                                </p:cTn>
                              </p:par>
                            </p:childTnLst>
                          </p:cTn>
                        </p:par>
                        <p:par>
                          <p:cTn id="70" fill="hold" nodeType="afterGroup">
                            <p:stCondLst>
                              <p:cond delay="4500"/>
                            </p:stCondLst>
                            <p:childTnLst>
                              <p:par>
                                <p:cTn id="71" presetID="1" presetClass="entr" fill="hold" nodeType="afterEffect">
                                  <p:stCondLst>
                                    <p:cond delay="500"/>
                                  </p:stCondLst>
                                  <p:childTnLst>
                                    <p:set>
                                      <p:cBhvr additive="repl">
                                        <p:cTn id="72" dur="1" fill="hold">
                                          <p:stCondLst>
                                            <p:cond delay="493"/>
                                          </p:stCondLst>
                                        </p:cTn>
                                        <p:tgtEl>
                                          <p:spTgt spid="152594"/>
                                        </p:tgtEl>
                                        <p:attrNameLst>
                                          <p:attrName>style.visibility</p:attrName>
                                        </p:attrNameLst>
                                      </p:cBhvr>
                                      <p:to>
                                        <p:strVal val="visible"/>
                                      </p:to>
                                    </p:set>
                                  </p:childTnLst>
                                </p:cTn>
                              </p:par>
                            </p:childTnLst>
                          </p:cTn>
                        </p:par>
                        <p:par>
                          <p:cTn id="73" fill="hold" nodeType="afterGroup">
                            <p:stCondLst>
                              <p:cond delay="5500"/>
                            </p:stCondLst>
                            <p:childTnLst>
                              <p:par>
                                <p:cTn id="74" presetID="1" presetClass="entr" fill="hold" nodeType="afterEffect">
                                  <p:stCondLst>
                                    <p:cond delay="500"/>
                                  </p:stCondLst>
                                  <p:childTnLst>
                                    <p:set>
                                      <p:cBhvr additive="repl">
                                        <p:cTn id="75" dur="1" fill="hold">
                                          <p:stCondLst>
                                            <p:cond delay="493"/>
                                          </p:stCondLst>
                                        </p:cTn>
                                        <p:tgtEl>
                                          <p:spTgt spid="152600"/>
                                        </p:tgtEl>
                                        <p:attrNameLst>
                                          <p:attrName>style.visibility</p:attrName>
                                        </p:attrNameLst>
                                      </p:cBhvr>
                                      <p:to>
                                        <p:strVal val="visible"/>
                                      </p:to>
                                    </p:set>
                                  </p:childTnLst>
                                </p:cTn>
                              </p:par>
                            </p:childTnLst>
                          </p:cTn>
                        </p:par>
                        <p:par>
                          <p:cTn id="76" fill="hold" nodeType="afterGroup">
                            <p:stCondLst>
                              <p:cond delay="6500"/>
                            </p:stCondLst>
                            <p:childTnLst>
                              <p:par>
                                <p:cTn id="77" presetID="1" presetClass="entr" fill="hold" nodeType="afterEffect">
                                  <p:stCondLst>
                                    <p:cond delay="500"/>
                                  </p:stCondLst>
                                  <p:childTnLst>
                                    <p:set>
                                      <p:cBhvr additive="repl">
                                        <p:cTn id="78" dur="1" fill="hold">
                                          <p:stCondLst>
                                            <p:cond delay="493"/>
                                          </p:stCondLst>
                                        </p:cTn>
                                        <p:tgtEl>
                                          <p:spTgt spid="152597"/>
                                        </p:tgtEl>
                                        <p:attrNameLst>
                                          <p:attrName>style.visibility</p:attrName>
                                        </p:attrNameLst>
                                      </p:cBhvr>
                                      <p:to>
                                        <p:strVal val="visible"/>
                                      </p:to>
                                    </p:set>
                                  </p:childTnLst>
                                </p:cTn>
                              </p:par>
                            </p:childTnLst>
                          </p:cTn>
                        </p:par>
                        <p:par>
                          <p:cTn id="79" fill="hold" nodeType="afterGroup">
                            <p:stCondLst>
                              <p:cond delay="7500"/>
                            </p:stCondLst>
                            <p:childTnLst>
                              <p:par>
                                <p:cTn id="80" presetID="1" presetClass="entr" fill="hold" nodeType="afterEffect">
                                  <p:stCondLst>
                                    <p:cond delay="500"/>
                                  </p:stCondLst>
                                  <p:childTnLst>
                                    <p:set>
                                      <p:cBhvr additive="repl">
                                        <p:cTn id="81" dur="1" fill="hold">
                                          <p:stCondLst>
                                            <p:cond delay="493"/>
                                          </p:stCondLst>
                                        </p:cTn>
                                        <p:tgtEl>
                                          <p:spTgt spid="152598"/>
                                        </p:tgtEl>
                                        <p:attrNameLst>
                                          <p:attrName>style.visibility</p:attrName>
                                        </p:attrNameLst>
                                      </p:cBhvr>
                                      <p:to>
                                        <p:strVal val="visible"/>
                                      </p:to>
                                    </p:set>
                                  </p:childTnLst>
                                </p:cTn>
                              </p:par>
                            </p:childTnLst>
                          </p:cTn>
                        </p:par>
                        <p:par>
                          <p:cTn id="82" fill="hold" nodeType="afterGroup">
                            <p:stCondLst>
                              <p:cond delay="8500"/>
                            </p:stCondLst>
                            <p:childTnLst>
                              <p:par>
                                <p:cTn id="83" presetID="1" presetClass="entr" fill="hold" nodeType="afterEffect">
                                  <p:stCondLst>
                                    <p:cond delay="500"/>
                                  </p:stCondLst>
                                  <p:childTnLst>
                                    <p:set>
                                      <p:cBhvr additive="repl">
                                        <p:cTn id="84" dur="1" fill="hold">
                                          <p:stCondLst>
                                            <p:cond delay="493"/>
                                          </p:stCondLst>
                                        </p:cTn>
                                        <p:tgtEl>
                                          <p:spTgt spid="152599"/>
                                        </p:tgtEl>
                                        <p:attrNameLst>
                                          <p:attrName>style.visibility</p:attrName>
                                        </p:attrNameLst>
                                      </p:cBhvr>
                                      <p:to>
                                        <p:strVal val="visible"/>
                                      </p:to>
                                    </p:set>
                                  </p:childTnLst>
                                </p:cTn>
                              </p:par>
                            </p:childTnLst>
                          </p:cTn>
                        </p:par>
                        <p:par>
                          <p:cTn id="85" fill="hold" nodeType="afterGroup">
                            <p:stCondLst>
                              <p:cond delay="9500"/>
                            </p:stCondLst>
                            <p:childTnLst>
                              <p:par>
                                <p:cTn id="86" presetID="1" presetClass="entr" fill="hold" nodeType="afterEffect">
                                  <p:stCondLst>
                                    <p:cond delay="500"/>
                                  </p:stCondLst>
                                  <p:childTnLst>
                                    <p:set>
                                      <p:cBhvr additive="repl">
                                        <p:cTn id="87" dur="1" fill="hold">
                                          <p:stCondLst>
                                            <p:cond delay="493"/>
                                          </p:stCondLst>
                                        </p:cTn>
                                        <p:tgtEl>
                                          <p:spTgt spid="152601"/>
                                        </p:tgtEl>
                                        <p:attrNameLst>
                                          <p:attrName>style.visibility</p:attrName>
                                        </p:attrNameLst>
                                      </p:cBhvr>
                                      <p:to>
                                        <p:strVal val="visible"/>
                                      </p:to>
                                    </p:set>
                                  </p:childTnLst>
                                </p:cTn>
                              </p:par>
                            </p:childTnLst>
                          </p:cTn>
                        </p:par>
                        <p:par>
                          <p:cTn id="88" fill="hold" nodeType="afterGroup">
                            <p:stCondLst>
                              <p:cond delay="10500"/>
                            </p:stCondLst>
                            <p:childTnLst>
                              <p:par>
                                <p:cTn id="89" presetID="4" presetClass="entr" presetSubtype="32" fill="hold" nodeType="afterEffect">
                                  <p:stCondLst>
                                    <p:cond delay="500"/>
                                  </p:stCondLst>
                                  <p:childTnLst>
                                    <p:set>
                                      <p:cBhvr additive="repl">
                                        <p:cTn id="90" dur="1" fill="hold">
                                          <p:stCondLst>
                                            <p:cond delay="0"/>
                                          </p:stCondLst>
                                        </p:cTn>
                                        <p:tgtEl>
                                          <p:spTgt spid="152604"/>
                                        </p:tgtEl>
                                        <p:attrNameLst>
                                          <p:attrName>style.visibility</p:attrName>
                                        </p:attrNameLst>
                                      </p:cBhvr>
                                      <p:to>
                                        <p:strVal val="visible"/>
                                      </p:to>
                                    </p:set>
                                    <p:animEffect transition="in" filter="box(out)">
                                      <p:cBhvr additive="repl">
                                        <p:cTn id="91" dur="500"/>
                                        <p:tgtEl>
                                          <p:spTgt spid="152604"/>
                                        </p:tgtEl>
                                      </p:cBhvr>
                                    </p:animEffect>
                                  </p:childTnLst>
                                </p:cTn>
                              </p:par>
                            </p:childTnLst>
                          </p:cTn>
                        </p:par>
                        <p:par>
                          <p:cTn id="92" fill="hold" nodeType="afterGroup">
                            <p:stCondLst>
                              <p:cond delay="11500"/>
                            </p:stCondLst>
                            <p:childTnLst>
                              <p:par>
                                <p:cTn id="93" presetID="22" presetClass="entr" presetSubtype="8" fill="hold" nodeType="afterEffect">
                                  <p:stCondLst>
                                    <p:cond delay="500"/>
                                  </p:stCondLst>
                                  <p:childTnLst>
                                    <p:set>
                                      <p:cBhvr additive="repl">
                                        <p:cTn id="94" dur="1" fill="hold">
                                          <p:stCondLst>
                                            <p:cond delay="0"/>
                                          </p:stCondLst>
                                        </p:cTn>
                                        <p:tgtEl>
                                          <p:spTgt spid="152602"/>
                                        </p:tgtEl>
                                        <p:attrNameLst>
                                          <p:attrName>style.visibility</p:attrName>
                                        </p:attrNameLst>
                                      </p:cBhvr>
                                      <p:to>
                                        <p:strVal val="visible"/>
                                      </p:to>
                                    </p:set>
                                    <p:animEffect transition="in" filter="wipe(left)">
                                      <p:cBhvr additive="repl">
                                        <p:cTn id="95" dur="500"/>
                                        <p:tgtEl>
                                          <p:spTgt spid="152602"/>
                                        </p:tgtEl>
                                      </p:cBhvr>
                                    </p:animEffect>
                                  </p:childTnLst>
                                </p:cTn>
                              </p:par>
                            </p:childTnLst>
                          </p:cTn>
                        </p:par>
                        <p:par>
                          <p:cTn id="96" fill="hold" nodeType="afterGroup">
                            <p:stCondLst>
                              <p:cond delay="12500"/>
                            </p:stCondLst>
                            <p:childTnLst>
                              <p:par>
                                <p:cTn id="97" presetID="22" presetClass="entr" presetSubtype="8" fill="hold" nodeType="afterEffect">
                                  <p:stCondLst>
                                    <p:cond delay="500"/>
                                  </p:stCondLst>
                                  <p:childTnLst>
                                    <p:set>
                                      <p:cBhvr additive="repl">
                                        <p:cTn id="98" dur="1" fill="hold">
                                          <p:stCondLst>
                                            <p:cond delay="0"/>
                                          </p:stCondLst>
                                        </p:cTn>
                                        <p:tgtEl>
                                          <p:spTgt spid="152603"/>
                                        </p:tgtEl>
                                        <p:attrNameLst>
                                          <p:attrName>style.visibility</p:attrName>
                                        </p:attrNameLst>
                                      </p:cBhvr>
                                      <p:to>
                                        <p:strVal val="visible"/>
                                      </p:to>
                                    </p:set>
                                    <p:animEffect transition="in" filter="wipe(left)">
                                      <p:cBhvr additive="repl">
                                        <p:cTn id="99" dur="500"/>
                                        <p:tgtEl>
                                          <p:spTgt spid="152603"/>
                                        </p:tgtEl>
                                      </p:cBhvr>
                                    </p:animEffect>
                                  </p:childTnLst>
                                </p:cTn>
                              </p:par>
                            </p:childTnLst>
                          </p:cTn>
                        </p:par>
                        <p:par>
                          <p:cTn id="100" fill="hold" nodeType="afterGroup">
                            <p:stCondLst>
                              <p:cond delay="13500"/>
                            </p:stCondLst>
                            <p:childTnLst>
                              <p:par>
                                <p:cTn id="101" presetID="7" presetClass="entr" presetSubtype="8" fill="hold" nodeType="afterEffect">
                                  <p:stCondLst>
                                    <p:cond delay="3000"/>
                                  </p:stCondLst>
                                  <p:childTnLst>
                                    <p:set>
                                      <p:cBhvr additive="repl">
                                        <p:cTn id="102" dur="1" fill="hold">
                                          <p:stCondLst>
                                            <p:cond delay="0"/>
                                          </p:stCondLst>
                                        </p:cTn>
                                        <p:tgtEl>
                                          <p:spTgt spid="152605"/>
                                        </p:tgtEl>
                                        <p:attrNameLst>
                                          <p:attrName>style.visibility</p:attrName>
                                        </p:attrNameLst>
                                      </p:cBhvr>
                                      <p:to>
                                        <p:strVal val="visible"/>
                                      </p:to>
                                    </p:set>
                                    <p:anim calcmode="lin" valueType="num">
                                      <p:cBhvr additive="repl">
                                        <p:cTn id="103" dur="5000" fill="hold"/>
                                        <p:tgtEl>
                                          <p:spTgt spid="152605"/>
                                        </p:tgtEl>
                                        <p:attrNameLst>
                                          <p:attrName>ppt_x</p:attrName>
                                        </p:attrNameLst>
                                      </p:cBhvr>
                                      <p:tavLst>
                                        <p:tav tm="100000">
                                          <p:val>
                                            <p:strVal val="0-#ppt_w/2"/>
                                          </p:val>
                                        </p:tav>
                                        <p:tav>
                                          <p:val>
                                            <p:strVal val="#ppt_x"/>
                                          </p:val>
                                        </p:tav>
                                      </p:tavLst>
                                    </p:anim>
                                    <p:anim calcmode="lin" valueType="num">
                                      <p:cBhvr additive="repl">
                                        <p:cTn id="104" dur="5000" fill="hold"/>
                                        <p:tgtEl>
                                          <p:spTgt spid="152605"/>
                                        </p:tgtEl>
                                        <p:attrNameLst>
                                          <p:attrName>ppt_y</p:attrName>
                                        </p:attrNameLst>
                                      </p:cBhvr>
                                      <p:tavLst>
                                        <p:tav tm="100000">
                                          <p:val>
                                            <p:strVal val="#ppt_y"/>
                                          </p:val>
                                        </p:tav>
                                        <p:tav>
                                          <p:val>
                                            <p:strVal val="#ppt_y"/>
                                          </p:val>
                                        </p:tav>
                                      </p:tavLst>
                                    </p:anim>
                                  </p:childTnLst>
                                </p:cTn>
                              </p:par>
                            </p:childTnLst>
                          </p:cTn>
                        </p:par>
                        <p:par>
                          <p:cTn id="105" fill="hold" nodeType="afterGroup">
                            <p:stCondLst>
                              <p:cond delay="21500"/>
                            </p:stCondLst>
                            <p:childTnLst>
                              <p:par>
                                <p:cTn id="106" presetID="7" presetClass="entr" presetSubtype="2" fill="hold" nodeType="afterEffect">
                                  <p:stCondLst>
                                    <p:cond delay="500"/>
                                  </p:stCondLst>
                                  <p:childTnLst>
                                    <p:set>
                                      <p:cBhvr additive="repl">
                                        <p:cTn id="107" dur="1" fill="hold">
                                          <p:stCondLst>
                                            <p:cond delay="0"/>
                                          </p:stCondLst>
                                        </p:cTn>
                                        <p:tgtEl>
                                          <p:spTgt spid="152608"/>
                                        </p:tgtEl>
                                        <p:attrNameLst>
                                          <p:attrName>style.visibility</p:attrName>
                                        </p:attrNameLst>
                                      </p:cBhvr>
                                      <p:to>
                                        <p:strVal val="visible"/>
                                      </p:to>
                                    </p:set>
                                    <p:anim calcmode="lin" valueType="num">
                                      <p:cBhvr additive="repl">
                                        <p:cTn id="108" dur="5000" fill="hold"/>
                                        <p:tgtEl>
                                          <p:spTgt spid="152608"/>
                                        </p:tgtEl>
                                        <p:attrNameLst>
                                          <p:attrName>ppt_x</p:attrName>
                                        </p:attrNameLst>
                                      </p:cBhvr>
                                      <p:tavLst>
                                        <p:tav tm="100000">
                                          <p:val>
                                            <p:strVal val="1+#ppt_w/2"/>
                                          </p:val>
                                        </p:tav>
                                        <p:tav>
                                          <p:val>
                                            <p:strVal val="#ppt_x"/>
                                          </p:val>
                                        </p:tav>
                                      </p:tavLst>
                                    </p:anim>
                                    <p:anim calcmode="lin" valueType="num">
                                      <p:cBhvr additive="repl">
                                        <p:cTn id="109" dur="5000" fill="hold"/>
                                        <p:tgtEl>
                                          <p:spTgt spid="152608"/>
                                        </p:tgtEl>
                                        <p:attrNameLst>
                                          <p:attrName>ppt_y</p:attrName>
                                        </p:attrNameLst>
                                      </p:cBhvr>
                                      <p:tavLst>
                                        <p:tav tm="100000">
                                          <p:val>
                                            <p:strVal val="#ppt_y"/>
                                          </p:val>
                                        </p:tav>
                                        <p:tav>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32" fill="hold" nodeType="clickEffect">
                                  <p:stCondLst>
                                    <p:cond delay="0"/>
                                  </p:stCondLst>
                                  <p:childTnLst>
                                    <p:set>
                                      <p:cBhvr additive="repl">
                                        <p:cTn id="113" dur="1" fill="hold">
                                          <p:stCondLst>
                                            <p:cond delay="0"/>
                                          </p:stCondLst>
                                        </p:cTn>
                                        <p:tgtEl>
                                          <p:spTgt spid="152609"/>
                                        </p:tgtEl>
                                        <p:attrNameLst>
                                          <p:attrName>style.visibility</p:attrName>
                                        </p:attrNameLst>
                                      </p:cBhvr>
                                      <p:to>
                                        <p:strVal val="visible"/>
                                      </p:to>
                                    </p:set>
                                    <p:animEffect transition="in" filter="box(out)">
                                      <p:cBhvr additive="repl">
                                        <p:cTn id="114" dur="500"/>
                                        <p:tgtEl>
                                          <p:spTgt spid="15260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32" fill="hold" nodeType="clickEffect">
                                  <p:stCondLst>
                                    <p:cond delay="0"/>
                                  </p:stCondLst>
                                  <p:childTnLst>
                                    <p:set>
                                      <p:cBhvr additive="repl">
                                        <p:cTn id="118" dur="1" fill="hold">
                                          <p:stCondLst>
                                            <p:cond delay="0"/>
                                          </p:stCondLst>
                                        </p:cTn>
                                        <p:tgtEl>
                                          <p:spTgt spid="152614"/>
                                        </p:tgtEl>
                                        <p:attrNameLst>
                                          <p:attrName>style.visibility</p:attrName>
                                        </p:attrNameLst>
                                      </p:cBhvr>
                                      <p:to>
                                        <p:strVal val="visible"/>
                                      </p:to>
                                    </p:set>
                                    <p:animEffect transition="in" filter="box(out)">
                                      <p:cBhvr additive="repl">
                                        <p:cTn id="119" dur="500"/>
                                        <p:tgtEl>
                                          <p:spTgt spid="152614"/>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nodeType="clickEffect">
                                  <p:stCondLst>
                                    <p:cond delay="0"/>
                                  </p:stCondLst>
                                  <p:childTnLst>
                                    <p:set>
                                      <p:cBhvr additive="repl">
                                        <p:cTn id="123" dur="1" fill="hold">
                                          <p:stCondLst>
                                            <p:cond delay="0"/>
                                          </p:stCondLst>
                                        </p:cTn>
                                        <p:tgtEl>
                                          <p:spTgt spid="152606"/>
                                        </p:tgtEl>
                                        <p:attrNameLst>
                                          <p:attrName>style.visibility</p:attrName>
                                        </p:attrNameLst>
                                      </p:cBhvr>
                                      <p:to>
                                        <p:strVal val="visible"/>
                                      </p:to>
                                    </p:set>
                                    <p:animEffect transition="in" filter="wipe(down)">
                                      <p:cBhvr additive="repl">
                                        <p:cTn id="124" dur="500"/>
                                        <p:tgtEl>
                                          <p:spTgt spid="15260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additive="repl">
                                        <p:cTn id="128" dur="1" fill="hold">
                                          <p:stCondLst>
                                            <p:cond delay="0"/>
                                          </p:stCondLst>
                                        </p:cTn>
                                        <p:tgtEl>
                                          <p:spTgt spid="152607"/>
                                        </p:tgtEl>
                                        <p:attrNameLst>
                                          <p:attrName>style.visibility</p:attrName>
                                        </p:attrNameLst>
                                      </p:cBhvr>
                                      <p:to>
                                        <p:strVal val="visible"/>
                                      </p:to>
                                    </p:set>
                                    <p:animEffect transition="in" filter="wipe(down)">
                                      <p:cBhvr additive="repl">
                                        <p:cTn id="129" dur="500"/>
                                        <p:tgtEl>
                                          <p:spTgt spid="15260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32" fill="hold" nodeType="clickEffect">
                                  <p:stCondLst>
                                    <p:cond delay="0"/>
                                  </p:stCondLst>
                                  <p:childTnLst>
                                    <p:set>
                                      <p:cBhvr additive="repl">
                                        <p:cTn id="133" dur="1" fill="hold">
                                          <p:stCondLst>
                                            <p:cond delay="0"/>
                                          </p:stCondLst>
                                        </p:cTn>
                                        <p:tgtEl>
                                          <p:spTgt spid="152612"/>
                                        </p:tgtEl>
                                        <p:attrNameLst>
                                          <p:attrName>style.visibility</p:attrName>
                                        </p:attrNameLst>
                                      </p:cBhvr>
                                      <p:to>
                                        <p:strVal val="visible"/>
                                      </p:to>
                                    </p:set>
                                    <p:animEffect transition="in" filter="box(out)">
                                      <p:cBhvr additive="repl">
                                        <p:cTn id="134" dur="500"/>
                                        <p:tgtEl>
                                          <p:spTgt spid="15261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32" fill="hold" nodeType="clickEffect">
                                  <p:stCondLst>
                                    <p:cond delay="0"/>
                                  </p:stCondLst>
                                  <p:childTnLst>
                                    <p:set>
                                      <p:cBhvr additive="repl">
                                        <p:cTn id="138" dur="1" fill="hold">
                                          <p:stCondLst>
                                            <p:cond delay="0"/>
                                          </p:stCondLst>
                                        </p:cTn>
                                        <p:tgtEl>
                                          <p:spTgt spid="152613"/>
                                        </p:tgtEl>
                                        <p:attrNameLst>
                                          <p:attrName>style.visibility</p:attrName>
                                        </p:attrNameLst>
                                      </p:cBhvr>
                                      <p:to>
                                        <p:strVal val="visible"/>
                                      </p:to>
                                    </p:set>
                                    <p:animEffect transition="in" filter="box(out)">
                                      <p:cBhvr additive="repl">
                                        <p:cTn id="139" dur="500"/>
                                        <p:tgtEl>
                                          <p:spTgt spid="15261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 presetClass="entr" presetSubtype="32" fill="hold" nodeType="clickEffect">
                                  <p:stCondLst>
                                    <p:cond delay="0"/>
                                  </p:stCondLst>
                                  <p:childTnLst>
                                    <p:set>
                                      <p:cBhvr additive="repl">
                                        <p:cTn id="143" dur="1" fill="hold">
                                          <p:stCondLst>
                                            <p:cond delay="0"/>
                                          </p:stCondLst>
                                        </p:cTn>
                                        <p:tgtEl>
                                          <p:spTgt spid="152618"/>
                                        </p:tgtEl>
                                        <p:attrNameLst>
                                          <p:attrName>style.visibility</p:attrName>
                                        </p:attrNameLst>
                                      </p:cBhvr>
                                      <p:to>
                                        <p:strVal val="visible"/>
                                      </p:to>
                                    </p:set>
                                    <p:animEffect transition="in" filter="box(out)">
                                      <p:cBhvr additive="repl">
                                        <p:cTn id="144" dur="500"/>
                                        <p:tgtEl>
                                          <p:spTgt spid="15261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ntr" presetSubtype="32" fill="hold" nodeType="clickEffect">
                                  <p:stCondLst>
                                    <p:cond delay="0"/>
                                  </p:stCondLst>
                                  <p:childTnLst>
                                    <p:set>
                                      <p:cBhvr additive="repl">
                                        <p:cTn id="148" dur="1" fill="hold">
                                          <p:stCondLst>
                                            <p:cond delay="0"/>
                                          </p:stCondLst>
                                        </p:cTn>
                                        <p:tgtEl>
                                          <p:spTgt spid="152617"/>
                                        </p:tgtEl>
                                        <p:attrNameLst>
                                          <p:attrName>style.visibility</p:attrName>
                                        </p:attrNameLst>
                                      </p:cBhvr>
                                      <p:to>
                                        <p:strVal val="visible"/>
                                      </p:to>
                                    </p:set>
                                    <p:animEffect transition="in" filter="box(out)">
                                      <p:cBhvr additive="repl">
                                        <p:cTn id="149" dur="500"/>
                                        <p:tgtEl>
                                          <p:spTgt spid="152617"/>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3" presetClass="entr" presetSubtype="528" fill="hold" nodeType="clickEffect">
                                  <p:stCondLst>
                                    <p:cond delay="0"/>
                                  </p:stCondLst>
                                  <p:childTnLst>
                                    <p:set>
                                      <p:cBhvr additive="repl">
                                        <p:cTn id="153" dur="1" fill="hold">
                                          <p:stCondLst>
                                            <p:cond delay="0"/>
                                          </p:stCondLst>
                                        </p:cTn>
                                        <p:tgtEl>
                                          <p:spTgt spid="152621"/>
                                        </p:tgtEl>
                                        <p:attrNameLst>
                                          <p:attrName>style.visibility</p:attrName>
                                        </p:attrNameLst>
                                      </p:cBhvr>
                                      <p:to>
                                        <p:strVal val="visible"/>
                                      </p:to>
                                    </p:set>
                                    <p:anim calcmode="lin" valueType="num">
                                      <p:cBhvr additive="repl">
                                        <p:cTn id="154" dur="500" fill="hold"/>
                                        <p:tgtEl>
                                          <p:spTgt spid="152621"/>
                                        </p:tgtEl>
                                        <p:attrNameLst>
                                          <p:attrName>ppt_w</p:attrName>
                                        </p:attrNameLst>
                                      </p:cBhvr>
                                      <p:tavLst>
                                        <p:tav tm="100000">
                                          <p:val>
                                            <p:fltVal val="0"/>
                                          </p:val>
                                        </p:tav>
                                        <p:tav>
                                          <p:val>
                                            <p:strVal val="#ppt_w"/>
                                          </p:val>
                                        </p:tav>
                                      </p:tavLst>
                                    </p:anim>
                                    <p:anim calcmode="lin" valueType="num">
                                      <p:cBhvr additive="repl">
                                        <p:cTn id="155" dur="500" fill="hold"/>
                                        <p:tgtEl>
                                          <p:spTgt spid="152621"/>
                                        </p:tgtEl>
                                        <p:attrNameLst>
                                          <p:attrName>ppt_h</p:attrName>
                                        </p:attrNameLst>
                                      </p:cBhvr>
                                      <p:tavLst>
                                        <p:tav tm="100000">
                                          <p:val>
                                            <p:fltVal val="0"/>
                                          </p:val>
                                        </p:tav>
                                        <p:tav>
                                          <p:val>
                                            <p:strVal val="#ppt_h"/>
                                          </p:val>
                                        </p:tav>
                                      </p:tavLst>
                                    </p:anim>
                                    <p:anim calcmode="lin" valueType="num">
                                      <p:cBhvr additive="repl">
                                        <p:cTn id="156" dur="500" fill="hold"/>
                                        <p:tgtEl>
                                          <p:spTgt spid="152621"/>
                                        </p:tgtEl>
                                        <p:attrNameLst>
                                          <p:attrName>ppt_x</p:attrName>
                                        </p:attrNameLst>
                                      </p:cBhvr>
                                      <p:tavLst>
                                        <p:tav tm="100000">
                                          <p:val>
                                            <p:fltVal val="0.5"/>
                                          </p:val>
                                        </p:tav>
                                        <p:tav>
                                          <p:val>
                                            <p:strVal val="#ppt_x"/>
                                          </p:val>
                                        </p:tav>
                                      </p:tavLst>
                                    </p:anim>
                                    <p:anim calcmode="lin" valueType="num">
                                      <p:cBhvr additive="repl">
                                        <p:cTn id="157" dur="500" fill="hold"/>
                                        <p:tgtEl>
                                          <p:spTgt spid="152621"/>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01" name="Picture 1">
            <a:extLst>
              <a:ext uri="{FF2B5EF4-FFF2-40B4-BE49-F238E27FC236}">
                <a16:creationId xmlns:a16="http://schemas.microsoft.com/office/drawing/2014/main" id="{FD45FC8E-3198-4C96-9783-51430024E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379413"/>
            <a:ext cx="4657725" cy="6097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Text Box 1">
            <a:extLst>
              <a:ext uri="{FF2B5EF4-FFF2-40B4-BE49-F238E27FC236}">
                <a16:creationId xmlns:a16="http://schemas.microsoft.com/office/drawing/2014/main" id="{4A59CCC4-83F1-4717-A05C-FCA3B97B0ABE}"/>
              </a:ext>
            </a:extLst>
          </p:cNvPr>
          <p:cNvSpPr txBox="1">
            <a:spLocks noChangeArrowheads="1"/>
          </p:cNvSpPr>
          <p:nvPr/>
        </p:nvSpPr>
        <p:spPr bwMode="auto">
          <a:xfrm>
            <a:off x="0" y="0"/>
            <a:ext cx="8229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0099CC"/>
                </a:solidFill>
              </a:rPr>
              <a:t>Μορφή αμινοξέος και </a:t>
            </a:r>
            <a:r>
              <a:rPr lang="en-US" altLang="en-US" sz="3200">
                <a:solidFill>
                  <a:srgbClr val="0099CC"/>
                </a:solidFill>
              </a:rPr>
              <a:t> pH</a:t>
            </a:r>
          </a:p>
        </p:txBody>
      </p:sp>
      <p:pic>
        <p:nvPicPr>
          <p:cNvPr id="154626" name="Picture 2">
            <a:extLst>
              <a:ext uri="{FF2B5EF4-FFF2-40B4-BE49-F238E27FC236}">
                <a16:creationId xmlns:a16="http://schemas.microsoft.com/office/drawing/2014/main" id="{A14148F9-40F5-4985-BCA3-0E1C40599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000125"/>
            <a:ext cx="6362700" cy="5581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649" name="Picture 1">
            <a:extLst>
              <a:ext uri="{FF2B5EF4-FFF2-40B4-BE49-F238E27FC236}">
                <a16:creationId xmlns:a16="http://schemas.microsoft.com/office/drawing/2014/main" id="{5AAF0FC9-96CC-419D-9772-279FA33E8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983" t="16339" r="5554" b="6532"/>
          <a:stretch>
            <a:fillRect/>
          </a:stretch>
        </p:blipFill>
        <p:spPr bwMode="auto">
          <a:xfrm>
            <a:off x="762000" y="0"/>
            <a:ext cx="5867400" cy="6858000"/>
          </a:xfrm>
          <a:prstGeom prst="rect">
            <a:avLst/>
          </a:prstGeom>
          <a:noFill/>
          <a:ln>
            <a:noFill/>
          </a:ln>
          <a:effectLst/>
          <a:extLst>
            <a:ext uri="{909E8E84-426E-40DD-AFC4-6F175D3DCCD1}">
              <a14:hiddenFill xmlns:a14="http://schemas.microsoft.com/office/drawing/2010/main">
                <a:blipFill dpi="0" rotWithShape="0">
                  <a:blip/>
                  <a:srcRect l="47983" t="16339" r="5554" b="653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0" name="Text Box 2">
            <a:extLst>
              <a:ext uri="{FF2B5EF4-FFF2-40B4-BE49-F238E27FC236}">
                <a16:creationId xmlns:a16="http://schemas.microsoft.com/office/drawing/2014/main" id="{9F7E10E1-92E9-4437-A858-C5EAA4D7941B}"/>
              </a:ext>
            </a:extLst>
          </p:cNvPr>
          <p:cNvSpPr txBox="1">
            <a:spLocks noChangeArrowheads="1"/>
          </p:cNvSpPr>
          <p:nvPr/>
        </p:nvSpPr>
        <p:spPr bwMode="auto">
          <a:xfrm>
            <a:off x="6553200" y="1600200"/>
            <a:ext cx="2667000" cy="288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250"/>
              </a:spcBef>
              <a:buClrTx/>
              <a:buFontTx/>
              <a:buNone/>
            </a:pPr>
            <a:r>
              <a:rPr lang="en-US" altLang="en-US" sz="2000"/>
              <a:t>pK</a:t>
            </a:r>
            <a:r>
              <a:rPr lang="en-US" altLang="en-US" sz="2000" baseline="-25000"/>
              <a:t>1</a:t>
            </a:r>
            <a:r>
              <a:rPr lang="en-US" altLang="en-US" sz="2000"/>
              <a:t> -COOH = 2.2</a:t>
            </a:r>
          </a:p>
          <a:p>
            <a:pPr>
              <a:spcBef>
                <a:spcPts val="1250"/>
              </a:spcBef>
              <a:buClrTx/>
              <a:buFontTx/>
              <a:buNone/>
            </a:pPr>
            <a:r>
              <a:rPr lang="en-US" altLang="en-US" sz="2000"/>
              <a:t>pK</a:t>
            </a:r>
            <a:r>
              <a:rPr lang="en-US" altLang="en-US" sz="2000" baseline="-25000"/>
              <a:t>2</a:t>
            </a:r>
            <a:r>
              <a:rPr lang="en-US" altLang="en-US" sz="2000"/>
              <a:t> –NH</a:t>
            </a:r>
            <a:r>
              <a:rPr lang="en-US" altLang="en-US" sz="2000" baseline="-25000"/>
              <a:t>3</a:t>
            </a:r>
            <a:r>
              <a:rPr lang="en-US" altLang="en-US" sz="2000" baseline="30000"/>
              <a:t>+</a:t>
            </a:r>
            <a:r>
              <a:rPr lang="en-US" altLang="en-US" sz="2000"/>
              <a:t> = 9.0</a:t>
            </a:r>
          </a:p>
          <a:p>
            <a:pPr>
              <a:spcBef>
                <a:spcPts val="1250"/>
              </a:spcBef>
              <a:buClrTx/>
              <a:buFontTx/>
              <a:buNone/>
            </a:pPr>
            <a:r>
              <a:rPr lang="en-US" altLang="en-US" sz="2000"/>
              <a:t>pK</a:t>
            </a:r>
            <a:r>
              <a:rPr lang="en-US" altLang="en-US" sz="2000" baseline="-25000"/>
              <a:t>3</a:t>
            </a:r>
            <a:r>
              <a:rPr lang="el-GR" altLang="en-US" sz="2000" baseline="-25000"/>
              <a:t> </a:t>
            </a:r>
            <a:r>
              <a:rPr lang="el-GR" altLang="en-US" sz="2000"/>
              <a:t>ομάδα</a:t>
            </a:r>
            <a:r>
              <a:rPr lang="en-US" altLang="en-US" sz="2000" baseline="-25000"/>
              <a:t> </a:t>
            </a:r>
            <a:r>
              <a:rPr lang="en-US" altLang="en-US" sz="2000"/>
              <a:t>-R  = 10.5</a:t>
            </a:r>
          </a:p>
          <a:p>
            <a:pPr>
              <a:spcBef>
                <a:spcPts val="1250"/>
              </a:spcBef>
              <a:buClrTx/>
              <a:buFontTx/>
              <a:buNone/>
            </a:pPr>
            <a:r>
              <a:rPr lang="en-US" altLang="en-US" sz="2000"/>
              <a:t>pI = (pK</a:t>
            </a:r>
            <a:r>
              <a:rPr lang="en-US" altLang="en-US" sz="2000" baseline="-25000"/>
              <a:t>2</a:t>
            </a:r>
            <a:r>
              <a:rPr lang="en-US" altLang="en-US" sz="2000"/>
              <a:t>+ pK</a:t>
            </a:r>
            <a:r>
              <a:rPr lang="en-US" altLang="en-US" sz="2000" baseline="-25000"/>
              <a:t>3</a:t>
            </a:r>
            <a:r>
              <a:rPr lang="en-US" altLang="en-US" sz="2000"/>
              <a:t>)/2</a:t>
            </a:r>
          </a:p>
          <a:p>
            <a:pPr>
              <a:spcBef>
                <a:spcPts val="1250"/>
              </a:spcBef>
              <a:buClrTx/>
              <a:buFontTx/>
              <a:buNone/>
            </a:pPr>
            <a:r>
              <a:rPr lang="en-US" altLang="en-US" sz="2000"/>
              <a:t>pI = (9+10.5)/2</a:t>
            </a:r>
          </a:p>
          <a:p>
            <a:pPr>
              <a:spcBef>
                <a:spcPts val="1250"/>
              </a:spcBef>
              <a:buClrTx/>
              <a:buFontTx/>
              <a:buNone/>
            </a:pPr>
            <a:r>
              <a:rPr lang="en-US" altLang="en-US" sz="2000">
                <a:solidFill>
                  <a:srgbClr val="FF3399"/>
                </a:solidFill>
              </a:rPr>
              <a:t>pI = 9.75</a:t>
            </a:r>
          </a:p>
        </p:txBody>
      </p:sp>
      <p:sp>
        <p:nvSpPr>
          <p:cNvPr id="155651" name="Rectangle 3">
            <a:extLst>
              <a:ext uri="{FF2B5EF4-FFF2-40B4-BE49-F238E27FC236}">
                <a16:creationId xmlns:a16="http://schemas.microsoft.com/office/drawing/2014/main" id="{466C607D-3DC5-41ED-857D-007B3D80FE20}"/>
              </a:ext>
            </a:extLst>
          </p:cNvPr>
          <p:cNvSpPr>
            <a:spLocks noChangeArrowheads="1"/>
          </p:cNvSpPr>
          <p:nvPr/>
        </p:nvSpPr>
        <p:spPr bwMode="auto">
          <a:xfrm rot="16200000">
            <a:off x="-2880519" y="3105944"/>
            <a:ext cx="68611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6699FF"/>
                </a:solidFill>
              </a:rPr>
              <a:t>Καμπύλη ογκομέτρησης λυσίνης</a:t>
            </a:r>
            <a:r>
              <a:rPr lang="el-GR" altLang="en-US" sz="360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6673" name="Picture 1">
            <a:extLst>
              <a:ext uri="{FF2B5EF4-FFF2-40B4-BE49-F238E27FC236}">
                <a16:creationId xmlns:a16="http://schemas.microsoft.com/office/drawing/2014/main" id="{AC43F635-92D8-4BE8-9FE1-FDC874AF6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8750"/>
            <a:ext cx="7010400" cy="654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6674" name="Rectangle 2">
            <a:extLst>
              <a:ext uri="{FF2B5EF4-FFF2-40B4-BE49-F238E27FC236}">
                <a16:creationId xmlns:a16="http://schemas.microsoft.com/office/drawing/2014/main" id="{6069FCF4-C3C7-4C3A-82E6-8D5355052828}"/>
              </a:ext>
            </a:extLst>
          </p:cNvPr>
          <p:cNvSpPr>
            <a:spLocks noChangeArrowheads="1"/>
          </p:cNvSpPr>
          <p:nvPr/>
        </p:nvSpPr>
        <p:spPr bwMode="auto">
          <a:xfrm rot="16200000">
            <a:off x="-2827337" y="3116262"/>
            <a:ext cx="68580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2800">
                <a:solidFill>
                  <a:srgbClr val="FF9933"/>
                </a:solidFill>
              </a:rPr>
              <a:t>Καμπύλη ογκομέτρησης γλουταμικού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BACC5E16-88CB-41C7-A4B4-0F3163FB4D2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6666FF"/>
                </a:solidFill>
              </a:rPr>
              <a:t>φερροκένιο</a:t>
            </a:r>
          </a:p>
        </p:txBody>
      </p:sp>
      <p:pic>
        <p:nvPicPr>
          <p:cNvPr id="20482" name="Picture 2">
            <a:extLst>
              <a:ext uri="{FF2B5EF4-FFF2-40B4-BE49-F238E27FC236}">
                <a16:creationId xmlns:a16="http://schemas.microsoft.com/office/drawing/2014/main" id="{C2C92550-31EB-4502-8BF5-52CB63322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4038600"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0483" name="Object 3">
            <a:extLst>
              <a:ext uri="{FF2B5EF4-FFF2-40B4-BE49-F238E27FC236}">
                <a16:creationId xmlns:a16="http://schemas.microsoft.com/office/drawing/2014/main" id="{68EA827D-0C5C-43F8-BE21-7B2CC74F95C7}"/>
              </a:ext>
            </a:extLst>
          </p:cNvPr>
          <p:cNvGraphicFramePr>
            <a:graphicFrameLocks noChangeAspect="1"/>
          </p:cNvGraphicFramePr>
          <p:nvPr/>
        </p:nvGraphicFramePr>
        <p:xfrm>
          <a:off x="5019675" y="1600200"/>
          <a:ext cx="2066925" cy="4530725"/>
        </p:xfrm>
        <a:graphic>
          <a:graphicData uri="http://schemas.openxmlformats.org/presentationml/2006/ole">
            <mc:AlternateContent xmlns:mc="http://schemas.openxmlformats.org/markup-compatibility/2006">
              <mc:Choice xmlns:v="urn:schemas-microsoft-com:vml" Requires="v">
                <p:oleObj spid="_x0000_s20540" r:id="rId5" imgW="762106" imgH="1047619" progId="">
                  <p:embed/>
                </p:oleObj>
              </mc:Choice>
              <mc:Fallback>
                <p:oleObj r:id="rId5" imgW="762106" imgH="104761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1600200"/>
                        <a:ext cx="2066925" cy="45307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495" name="Picture 15" descr="Ferrocene | C10H10Fe | ChemSpider">
            <a:extLst>
              <a:ext uri="{FF2B5EF4-FFF2-40B4-BE49-F238E27FC236}">
                <a16:creationId xmlns:a16="http://schemas.microsoft.com/office/drawing/2014/main" id="{30050655-BE29-4FEE-8B3E-4BAC6B391E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9850" y="2238375"/>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30617"/>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7" name="Text Box 1">
            <a:extLst>
              <a:ext uri="{FF2B5EF4-FFF2-40B4-BE49-F238E27FC236}">
                <a16:creationId xmlns:a16="http://schemas.microsoft.com/office/drawing/2014/main" id="{DFF3DFA9-87DC-493B-9DD4-12A42450827F}"/>
              </a:ext>
            </a:extLst>
          </p:cNvPr>
          <p:cNvSpPr txBox="1">
            <a:spLocks noChangeArrowheads="1"/>
          </p:cNvSpPr>
          <p:nvPr/>
        </p:nvSpPr>
        <p:spPr bwMode="auto">
          <a:xfrm>
            <a:off x="457200" y="227013"/>
            <a:ext cx="8229600" cy="123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7698" name="Text Box 2">
            <a:extLst>
              <a:ext uri="{FF2B5EF4-FFF2-40B4-BE49-F238E27FC236}">
                <a16:creationId xmlns:a16="http://schemas.microsoft.com/office/drawing/2014/main" id="{42CCD7AE-5930-427C-9F7E-3576335805DD}"/>
              </a:ext>
            </a:extLst>
          </p:cNvPr>
          <p:cNvSpPr txBox="1">
            <a:spLocks noChangeArrowheads="1"/>
          </p:cNvSpPr>
          <p:nvPr/>
        </p:nvSpPr>
        <p:spPr bwMode="auto">
          <a:xfrm>
            <a:off x="457200" y="1600200"/>
            <a:ext cx="69342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57699" name="Picture 3">
            <a:extLst>
              <a:ext uri="{FF2B5EF4-FFF2-40B4-BE49-F238E27FC236}">
                <a16:creationId xmlns:a16="http://schemas.microsoft.com/office/drawing/2014/main" id="{43A11D11-26A7-42A5-8902-6F9B745D6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001000" cy="632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1" name="Rectangle 1">
            <a:extLst>
              <a:ext uri="{FF2B5EF4-FFF2-40B4-BE49-F238E27FC236}">
                <a16:creationId xmlns:a16="http://schemas.microsoft.com/office/drawing/2014/main" id="{438078FA-0DAB-430D-8B89-28C1DFFB2EE0}"/>
              </a:ext>
            </a:extLst>
          </p:cNvPr>
          <p:cNvSpPr>
            <a:spLocks noChangeArrowheads="1"/>
          </p:cNvSpPr>
          <p:nvPr/>
        </p:nvSpPr>
        <p:spPr bwMode="auto">
          <a:xfrm>
            <a:off x="5638800" y="2514600"/>
            <a:ext cx="1600200" cy="3048000"/>
          </a:xfrm>
          <a:prstGeom prst="rect">
            <a:avLst/>
          </a:prstGeom>
          <a:gradFill rotWithShape="0">
            <a:gsLst>
              <a:gs pos="0">
                <a:srgbClr val="BBE0E3"/>
              </a:gs>
              <a:gs pos="100000">
                <a:srgbClr val="FFFFFF"/>
              </a:gs>
            </a:gsLst>
            <a:lin ang="135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22" name="Rectangle 2">
            <a:extLst>
              <a:ext uri="{FF2B5EF4-FFF2-40B4-BE49-F238E27FC236}">
                <a16:creationId xmlns:a16="http://schemas.microsoft.com/office/drawing/2014/main" id="{90507B5B-6018-4122-A742-A2ECC0928C4D}"/>
              </a:ext>
            </a:extLst>
          </p:cNvPr>
          <p:cNvSpPr>
            <a:spLocks noChangeArrowheads="1"/>
          </p:cNvSpPr>
          <p:nvPr/>
        </p:nvSpPr>
        <p:spPr bwMode="auto">
          <a:xfrm>
            <a:off x="3886200" y="2514600"/>
            <a:ext cx="1600200" cy="3048000"/>
          </a:xfrm>
          <a:prstGeom prst="rect">
            <a:avLst/>
          </a:prstGeom>
          <a:gradFill rotWithShape="0">
            <a:gsLst>
              <a:gs pos="0">
                <a:srgbClr val="99CCFF"/>
              </a:gs>
              <a:gs pos="100000">
                <a:srgbClr val="FFFFFF"/>
              </a:gs>
            </a:gsLst>
            <a:lin ang="135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23" name="Rectangle 3">
            <a:extLst>
              <a:ext uri="{FF2B5EF4-FFF2-40B4-BE49-F238E27FC236}">
                <a16:creationId xmlns:a16="http://schemas.microsoft.com/office/drawing/2014/main" id="{3BC94A38-2616-4D64-AED3-F6FB361F9BDA}"/>
              </a:ext>
            </a:extLst>
          </p:cNvPr>
          <p:cNvSpPr>
            <a:spLocks noChangeArrowheads="1"/>
          </p:cNvSpPr>
          <p:nvPr/>
        </p:nvSpPr>
        <p:spPr bwMode="auto">
          <a:xfrm>
            <a:off x="2133600" y="2514600"/>
            <a:ext cx="1600200" cy="3048000"/>
          </a:xfrm>
          <a:prstGeom prst="rect">
            <a:avLst/>
          </a:prstGeom>
          <a:gradFill rotWithShape="0">
            <a:gsLst>
              <a:gs pos="0">
                <a:srgbClr val="FF0000"/>
              </a:gs>
              <a:gs pos="50000">
                <a:srgbClr val="FFFFFF"/>
              </a:gs>
              <a:gs pos="100000">
                <a:srgbClr val="FF0000"/>
              </a:gs>
            </a:gsLst>
            <a:lin ang="13500000" scaled="1"/>
          </a:gra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724" name="Group 4">
            <a:extLst>
              <a:ext uri="{FF2B5EF4-FFF2-40B4-BE49-F238E27FC236}">
                <a16:creationId xmlns:a16="http://schemas.microsoft.com/office/drawing/2014/main" id="{C5324808-C83C-4489-8241-5B5925F158B5}"/>
              </a:ext>
            </a:extLst>
          </p:cNvPr>
          <p:cNvGrpSpPr>
            <a:grpSpLocks/>
          </p:cNvGrpSpPr>
          <p:nvPr/>
        </p:nvGrpSpPr>
        <p:grpSpPr bwMode="auto">
          <a:xfrm>
            <a:off x="2051050" y="2546350"/>
            <a:ext cx="5240338" cy="3082925"/>
            <a:chOff x="1292" y="1604"/>
            <a:chExt cx="3301" cy="1942"/>
          </a:xfrm>
        </p:grpSpPr>
        <p:sp>
          <p:nvSpPr>
            <p:cNvPr id="158725" name="Line 5">
              <a:extLst>
                <a:ext uri="{FF2B5EF4-FFF2-40B4-BE49-F238E27FC236}">
                  <a16:creationId xmlns:a16="http://schemas.microsoft.com/office/drawing/2014/main" id="{09582A74-8DD0-47CB-ADB9-9CAA46BEB92E}"/>
                </a:ext>
              </a:extLst>
            </p:cNvPr>
            <p:cNvSpPr>
              <a:spLocks noChangeShapeType="1"/>
            </p:cNvSpPr>
            <p:nvPr/>
          </p:nvSpPr>
          <p:spPr bwMode="auto">
            <a:xfrm>
              <a:off x="1292" y="1689"/>
              <a:ext cx="0" cy="1851"/>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6" name="Line 6">
              <a:extLst>
                <a:ext uri="{FF2B5EF4-FFF2-40B4-BE49-F238E27FC236}">
                  <a16:creationId xmlns:a16="http://schemas.microsoft.com/office/drawing/2014/main" id="{8EEDB176-43E8-496B-AA9A-EB9A7CC97CD8}"/>
                </a:ext>
              </a:extLst>
            </p:cNvPr>
            <p:cNvSpPr>
              <a:spLocks noChangeShapeType="1"/>
            </p:cNvSpPr>
            <p:nvPr/>
          </p:nvSpPr>
          <p:spPr bwMode="auto">
            <a:xfrm>
              <a:off x="1292" y="3547"/>
              <a:ext cx="3296" cy="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7" name="Line 7">
              <a:extLst>
                <a:ext uri="{FF2B5EF4-FFF2-40B4-BE49-F238E27FC236}">
                  <a16:creationId xmlns:a16="http://schemas.microsoft.com/office/drawing/2014/main" id="{0D38B400-F453-41BF-B770-C2561CE042C8}"/>
                </a:ext>
              </a:extLst>
            </p:cNvPr>
            <p:cNvSpPr>
              <a:spLocks noChangeShapeType="1"/>
            </p:cNvSpPr>
            <p:nvPr/>
          </p:nvSpPr>
          <p:spPr bwMode="auto">
            <a:xfrm>
              <a:off x="2394" y="1689"/>
              <a:ext cx="0" cy="1851"/>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8" name="Line 8">
              <a:extLst>
                <a:ext uri="{FF2B5EF4-FFF2-40B4-BE49-F238E27FC236}">
                  <a16:creationId xmlns:a16="http://schemas.microsoft.com/office/drawing/2014/main" id="{85D45D25-5D8A-44A1-B9A1-8162FB452DC1}"/>
                </a:ext>
              </a:extLst>
            </p:cNvPr>
            <p:cNvSpPr>
              <a:spLocks noChangeShapeType="1"/>
            </p:cNvSpPr>
            <p:nvPr/>
          </p:nvSpPr>
          <p:spPr bwMode="auto">
            <a:xfrm>
              <a:off x="3492" y="1689"/>
              <a:ext cx="0" cy="1851"/>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29" name="Line 9">
              <a:extLst>
                <a:ext uri="{FF2B5EF4-FFF2-40B4-BE49-F238E27FC236}">
                  <a16:creationId xmlns:a16="http://schemas.microsoft.com/office/drawing/2014/main" id="{4F0AD4BF-9746-4D05-AC47-AD5C93DCCD67}"/>
                </a:ext>
              </a:extLst>
            </p:cNvPr>
            <p:cNvSpPr>
              <a:spLocks noChangeShapeType="1"/>
            </p:cNvSpPr>
            <p:nvPr/>
          </p:nvSpPr>
          <p:spPr bwMode="auto">
            <a:xfrm>
              <a:off x="4594" y="1604"/>
              <a:ext cx="0" cy="1936"/>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8730" name="Freeform 10">
            <a:extLst>
              <a:ext uri="{FF2B5EF4-FFF2-40B4-BE49-F238E27FC236}">
                <a16:creationId xmlns:a16="http://schemas.microsoft.com/office/drawing/2014/main" id="{C776B36B-A87F-40F8-88B3-84C971D3579F}"/>
              </a:ext>
            </a:extLst>
          </p:cNvPr>
          <p:cNvSpPr>
            <a:spLocks noChangeArrowheads="1"/>
          </p:cNvSpPr>
          <p:nvPr/>
        </p:nvSpPr>
        <p:spPr bwMode="auto">
          <a:xfrm>
            <a:off x="3802063" y="3890963"/>
            <a:ext cx="1749425" cy="941387"/>
          </a:xfrm>
          <a:custGeom>
            <a:avLst/>
            <a:gdLst>
              <a:gd name="G0" fmla="+- 228 0 0"/>
              <a:gd name="G1" fmla="+- 264 0 0"/>
              <a:gd name="G2" fmla="+- 1 0 0"/>
              <a:gd name="G3" fmla="+- 1 0 0"/>
              <a:gd name="G4" fmla="+- 1 0 0"/>
              <a:gd name="G5" fmla="+- 1 0 0"/>
              <a:gd name="G6" fmla="+- 65534 0 0"/>
              <a:gd name="G7" fmla="*/ 1 24577 2"/>
              <a:gd name="G8" fmla="+- 1 0 0"/>
              <a:gd name="G9" fmla="*/ 1 0 51712"/>
              <a:gd name="G10" fmla="*/ 1 35047 49664"/>
              <a:gd name="G11" fmla="*/ G10 1 180"/>
              <a:gd name="G12" fmla="*/ G9 1 G11"/>
              <a:gd name="G13" fmla="+- 1 0 0"/>
              <a:gd name="G14" fmla="+- 1 0 0"/>
              <a:gd name="G15" fmla="+- 1 0 0"/>
              <a:gd name="T0" fmla="*/ 0 w 2304"/>
              <a:gd name="T1" fmla="*/ 2147483647 h 1296"/>
              <a:gd name="T2" fmla="*/ 2147483647 w 2304"/>
              <a:gd name="T3" fmla="*/ 2147483647 h 1296"/>
              <a:gd name="T4" fmla="*/ 2147483647 w 2304"/>
              <a:gd name="T5" fmla="*/ 2147483647 h 1296"/>
              <a:gd name="T6" fmla="*/ 2147483647 w 2304"/>
              <a:gd name="T7" fmla="*/ 2147483647 h 1296"/>
              <a:gd name="T8" fmla="*/ 2147483647 w 2304"/>
              <a:gd name="T9" fmla="*/ 0 h 1296"/>
              <a:gd name="T10" fmla="*/ 0 w 2304"/>
              <a:gd name="T11" fmla="*/ 0 h 1296"/>
              <a:gd name="T12" fmla="*/ 2304 w 2304"/>
              <a:gd name="T13" fmla="*/ 1296 h 1296"/>
            </a:gdLst>
            <a:ahLst/>
            <a:cxnLst>
              <a:cxn ang="0">
                <a:pos x="T0" y="T1"/>
              </a:cxn>
              <a:cxn ang="0">
                <a:pos x="T2" y="T3"/>
              </a:cxn>
              <a:cxn ang="0">
                <a:pos x="T4" y="T5"/>
              </a:cxn>
              <a:cxn ang="0">
                <a:pos x="T6" y="T7"/>
              </a:cxn>
              <a:cxn ang="0">
                <a:pos x="T8" y="T9"/>
              </a:cxn>
            </a:cxnLst>
            <a:rect l="T10" t="T11" r="T12" b="T13"/>
            <a:pathLst>
              <a:path w="2304" h="1296">
                <a:moveTo>
                  <a:pt x="0" y="1296"/>
                </a:moveTo>
                <a:cubicBezTo>
                  <a:pt x="0" y="1068"/>
                  <a:pt x="0" y="840"/>
                  <a:pt x="144" y="720"/>
                </a:cubicBezTo>
                <a:cubicBezTo>
                  <a:pt x="288" y="600"/>
                  <a:pt x="600" y="624"/>
                  <a:pt x="864" y="576"/>
                </a:cubicBezTo>
                <a:cubicBezTo>
                  <a:pt x="1128" y="528"/>
                  <a:pt x="1488" y="528"/>
                  <a:pt x="1728" y="432"/>
                </a:cubicBezTo>
                <a:cubicBezTo>
                  <a:pt x="1968" y="336"/>
                  <a:pt x="2136" y="168"/>
                  <a:pt x="2304" y="0"/>
                </a:cubicBezTo>
              </a:path>
            </a:pathLst>
          </a:cu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31" name="Freeform 11">
            <a:extLst>
              <a:ext uri="{FF2B5EF4-FFF2-40B4-BE49-F238E27FC236}">
                <a16:creationId xmlns:a16="http://schemas.microsoft.com/office/drawing/2014/main" id="{DCBF5DEE-B0A2-4809-9BE7-ADB80B30C54B}"/>
              </a:ext>
            </a:extLst>
          </p:cNvPr>
          <p:cNvSpPr>
            <a:spLocks noChangeArrowheads="1"/>
          </p:cNvSpPr>
          <p:nvPr/>
        </p:nvSpPr>
        <p:spPr bwMode="auto">
          <a:xfrm>
            <a:off x="5551488" y="2411413"/>
            <a:ext cx="1749425" cy="1209675"/>
          </a:xfrm>
          <a:custGeom>
            <a:avLst/>
            <a:gdLst>
              <a:gd name="G0" fmla="+- 228 0 0"/>
              <a:gd name="G1" fmla="+- 264 0 0"/>
              <a:gd name="G2" fmla="+- 1 0 0"/>
              <a:gd name="G3" fmla="+- 1 0 0"/>
              <a:gd name="G4" fmla="+- 1 0 0"/>
              <a:gd name="G5" fmla="+- 1 0 0"/>
              <a:gd name="G6" fmla="+- 65534 0 0"/>
              <a:gd name="G7" fmla="*/ 1 24577 2"/>
              <a:gd name="G8" fmla="+- 1 0 0"/>
              <a:gd name="G9" fmla="*/ 1 0 51712"/>
              <a:gd name="G10" fmla="*/ 1 35047 49664"/>
              <a:gd name="G11" fmla="*/ G10 1 180"/>
              <a:gd name="G12" fmla="*/ G9 1 G11"/>
              <a:gd name="G13" fmla="+- 1 0 0"/>
              <a:gd name="G14" fmla="+- 1 0 0"/>
              <a:gd name="G15" fmla="+- 1 0 0"/>
              <a:gd name="T0" fmla="*/ 0 w 2304"/>
              <a:gd name="T1" fmla="*/ 2147483647 h 1296"/>
              <a:gd name="T2" fmla="*/ 2147483647 w 2304"/>
              <a:gd name="T3" fmla="*/ 2147483647 h 1296"/>
              <a:gd name="T4" fmla="*/ 2147483647 w 2304"/>
              <a:gd name="T5" fmla="*/ 2147483647 h 1296"/>
              <a:gd name="T6" fmla="*/ 2147483647 w 2304"/>
              <a:gd name="T7" fmla="*/ 2147483647 h 1296"/>
              <a:gd name="T8" fmla="*/ 2147483647 w 2304"/>
              <a:gd name="T9" fmla="*/ 0 h 1296"/>
              <a:gd name="T10" fmla="*/ 0 w 2304"/>
              <a:gd name="T11" fmla="*/ 0 h 1296"/>
              <a:gd name="T12" fmla="*/ 2304 w 2304"/>
              <a:gd name="T13" fmla="*/ 1296 h 1296"/>
            </a:gdLst>
            <a:ahLst/>
            <a:cxnLst>
              <a:cxn ang="0">
                <a:pos x="T0" y="T1"/>
              </a:cxn>
              <a:cxn ang="0">
                <a:pos x="T2" y="T3"/>
              </a:cxn>
              <a:cxn ang="0">
                <a:pos x="T4" y="T5"/>
              </a:cxn>
              <a:cxn ang="0">
                <a:pos x="T6" y="T7"/>
              </a:cxn>
              <a:cxn ang="0">
                <a:pos x="T8" y="T9"/>
              </a:cxn>
            </a:cxnLst>
            <a:rect l="T10" t="T11" r="T12" b="T13"/>
            <a:pathLst>
              <a:path w="2304" h="1296">
                <a:moveTo>
                  <a:pt x="0" y="1296"/>
                </a:moveTo>
                <a:cubicBezTo>
                  <a:pt x="0" y="1068"/>
                  <a:pt x="0" y="840"/>
                  <a:pt x="144" y="720"/>
                </a:cubicBezTo>
                <a:cubicBezTo>
                  <a:pt x="288" y="600"/>
                  <a:pt x="600" y="624"/>
                  <a:pt x="864" y="576"/>
                </a:cubicBezTo>
                <a:cubicBezTo>
                  <a:pt x="1128" y="528"/>
                  <a:pt x="1488" y="528"/>
                  <a:pt x="1728" y="432"/>
                </a:cubicBezTo>
                <a:cubicBezTo>
                  <a:pt x="1968" y="336"/>
                  <a:pt x="2136" y="168"/>
                  <a:pt x="2304" y="0"/>
                </a:cubicBezTo>
              </a:path>
            </a:pathLst>
          </a:cu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32" name="Freeform 12">
            <a:extLst>
              <a:ext uri="{FF2B5EF4-FFF2-40B4-BE49-F238E27FC236}">
                <a16:creationId xmlns:a16="http://schemas.microsoft.com/office/drawing/2014/main" id="{A69F8202-4678-400A-8293-7C6B6DF9BB9B}"/>
              </a:ext>
            </a:extLst>
          </p:cNvPr>
          <p:cNvSpPr>
            <a:spLocks noChangeArrowheads="1"/>
          </p:cNvSpPr>
          <p:nvPr/>
        </p:nvSpPr>
        <p:spPr bwMode="auto">
          <a:xfrm>
            <a:off x="2051050" y="4697413"/>
            <a:ext cx="1751013" cy="941387"/>
          </a:xfrm>
          <a:custGeom>
            <a:avLst/>
            <a:gdLst>
              <a:gd name="G0" fmla="+- 228 0 0"/>
              <a:gd name="G1" fmla="+- 264 0 0"/>
              <a:gd name="G2" fmla="+- 1 0 0"/>
              <a:gd name="G3" fmla="+- 1 0 0"/>
              <a:gd name="G4" fmla="+- 1 0 0"/>
              <a:gd name="G5" fmla="+- 1 0 0"/>
              <a:gd name="G6" fmla="+- 65534 0 0"/>
              <a:gd name="G7" fmla="*/ 1 24577 2"/>
              <a:gd name="G8" fmla="+- 1 0 0"/>
              <a:gd name="G9" fmla="*/ 1 0 51712"/>
              <a:gd name="G10" fmla="*/ 1 35047 49664"/>
              <a:gd name="G11" fmla="*/ G10 1 180"/>
              <a:gd name="G12" fmla="*/ G9 1 G11"/>
              <a:gd name="G13" fmla="+- 1 0 0"/>
              <a:gd name="G14" fmla="+- 1 0 0"/>
              <a:gd name="G15" fmla="+- 1 0 0"/>
              <a:gd name="T0" fmla="*/ 0 w 2304"/>
              <a:gd name="T1" fmla="*/ 2147483647 h 1296"/>
              <a:gd name="T2" fmla="*/ 2147483647 w 2304"/>
              <a:gd name="T3" fmla="*/ 2147483647 h 1296"/>
              <a:gd name="T4" fmla="*/ 2147483647 w 2304"/>
              <a:gd name="T5" fmla="*/ 2147483647 h 1296"/>
              <a:gd name="T6" fmla="*/ 2147483647 w 2304"/>
              <a:gd name="T7" fmla="*/ 2147483647 h 1296"/>
              <a:gd name="T8" fmla="*/ 2147483647 w 2304"/>
              <a:gd name="T9" fmla="*/ 0 h 1296"/>
              <a:gd name="T10" fmla="*/ 0 w 2304"/>
              <a:gd name="T11" fmla="*/ 0 h 1296"/>
              <a:gd name="T12" fmla="*/ 2304 w 2304"/>
              <a:gd name="T13" fmla="*/ 1296 h 1296"/>
            </a:gdLst>
            <a:ahLst/>
            <a:cxnLst>
              <a:cxn ang="0">
                <a:pos x="T0" y="T1"/>
              </a:cxn>
              <a:cxn ang="0">
                <a:pos x="T2" y="T3"/>
              </a:cxn>
              <a:cxn ang="0">
                <a:pos x="T4" y="T5"/>
              </a:cxn>
              <a:cxn ang="0">
                <a:pos x="T6" y="T7"/>
              </a:cxn>
              <a:cxn ang="0">
                <a:pos x="T8" y="T9"/>
              </a:cxn>
            </a:cxnLst>
            <a:rect l="T10" t="T11" r="T12" b="T13"/>
            <a:pathLst>
              <a:path w="2304" h="1296">
                <a:moveTo>
                  <a:pt x="0" y="1296"/>
                </a:moveTo>
                <a:cubicBezTo>
                  <a:pt x="0" y="1068"/>
                  <a:pt x="0" y="840"/>
                  <a:pt x="144" y="720"/>
                </a:cubicBezTo>
                <a:cubicBezTo>
                  <a:pt x="288" y="600"/>
                  <a:pt x="600" y="624"/>
                  <a:pt x="864" y="576"/>
                </a:cubicBezTo>
                <a:cubicBezTo>
                  <a:pt x="1128" y="528"/>
                  <a:pt x="1488" y="528"/>
                  <a:pt x="1728" y="432"/>
                </a:cubicBezTo>
                <a:cubicBezTo>
                  <a:pt x="1968" y="336"/>
                  <a:pt x="2136" y="168"/>
                  <a:pt x="2304" y="0"/>
                </a:cubicBezTo>
              </a:path>
            </a:pathLst>
          </a:custGeom>
          <a:noFill/>
          <a:ln w="93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733" name="Text Box 13">
            <a:extLst>
              <a:ext uri="{FF2B5EF4-FFF2-40B4-BE49-F238E27FC236}">
                <a16:creationId xmlns:a16="http://schemas.microsoft.com/office/drawing/2014/main" id="{ED7D1D87-9204-45E8-90D4-71A3C5F0BB5C}"/>
              </a:ext>
            </a:extLst>
          </p:cNvPr>
          <p:cNvSpPr txBox="1">
            <a:spLocks noChangeArrowheads="1"/>
          </p:cNvSpPr>
          <p:nvPr/>
        </p:nvSpPr>
        <p:spPr bwMode="auto">
          <a:xfrm>
            <a:off x="1066800" y="3487738"/>
            <a:ext cx="7651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pH</a:t>
            </a:r>
          </a:p>
        </p:txBody>
      </p:sp>
      <p:sp>
        <p:nvSpPr>
          <p:cNvPr id="158734" name="Line 14">
            <a:extLst>
              <a:ext uri="{FF2B5EF4-FFF2-40B4-BE49-F238E27FC236}">
                <a16:creationId xmlns:a16="http://schemas.microsoft.com/office/drawing/2014/main" id="{2DEB0DCA-982F-4965-ADDB-8EC8C598BD60}"/>
              </a:ext>
            </a:extLst>
          </p:cNvPr>
          <p:cNvSpPr>
            <a:spLocks noChangeShapeType="1"/>
          </p:cNvSpPr>
          <p:nvPr/>
        </p:nvSpPr>
        <p:spPr bwMode="auto">
          <a:xfrm>
            <a:off x="2051050" y="5100638"/>
            <a:ext cx="874713" cy="1587"/>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35" name="Line 15">
            <a:extLst>
              <a:ext uri="{FF2B5EF4-FFF2-40B4-BE49-F238E27FC236}">
                <a16:creationId xmlns:a16="http://schemas.microsoft.com/office/drawing/2014/main" id="{FADA15A3-244A-4EAF-9129-1A38F41233A2}"/>
              </a:ext>
            </a:extLst>
          </p:cNvPr>
          <p:cNvSpPr>
            <a:spLocks noChangeShapeType="1"/>
          </p:cNvSpPr>
          <p:nvPr/>
        </p:nvSpPr>
        <p:spPr bwMode="auto">
          <a:xfrm>
            <a:off x="2051050" y="4294188"/>
            <a:ext cx="2625725" cy="1587"/>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36" name="Line 16">
            <a:extLst>
              <a:ext uri="{FF2B5EF4-FFF2-40B4-BE49-F238E27FC236}">
                <a16:creationId xmlns:a16="http://schemas.microsoft.com/office/drawing/2014/main" id="{147934FB-0FAC-4418-B00E-6B6BBB2DF688}"/>
              </a:ext>
            </a:extLst>
          </p:cNvPr>
          <p:cNvSpPr>
            <a:spLocks noChangeShapeType="1"/>
          </p:cNvSpPr>
          <p:nvPr/>
        </p:nvSpPr>
        <p:spPr bwMode="auto">
          <a:xfrm>
            <a:off x="2051050" y="2949575"/>
            <a:ext cx="4375150" cy="1588"/>
          </a:xfrm>
          <a:prstGeom prst="line">
            <a:avLst/>
          </a:prstGeom>
          <a:noFill/>
          <a:ln w="9360" cap="sq">
            <a:solidFill>
              <a:srgbClr val="00000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737" name="Group 17">
            <a:extLst>
              <a:ext uri="{FF2B5EF4-FFF2-40B4-BE49-F238E27FC236}">
                <a16:creationId xmlns:a16="http://schemas.microsoft.com/office/drawing/2014/main" id="{DA470E9D-5903-420C-A92E-46E50DFC3D2B}"/>
              </a:ext>
            </a:extLst>
          </p:cNvPr>
          <p:cNvGrpSpPr>
            <a:grpSpLocks/>
          </p:cNvGrpSpPr>
          <p:nvPr/>
        </p:nvGrpSpPr>
        <p:grpSpPr bwMode="auto">
          <a:xfrm>
            <a:off x="5638800" y="2209800"/>
            <a:ext cx="1082675" cy="654050"/>
            <a:chOff x="3552" y="1392"/>
            <a:chExt cx="682" cy="412"/>
          </a:xfrm>
        </p:grpSpPr>
        <p:sp>
          <p:nvSpPr>
            <p:cNvPr id="158738" name="Line 18">
              <a:extLst>
                <a:ext uri="{FF2B5EF4-FFF2-40B4-BE49-F238E27FC236}">
                  <a16:creationId xmlns:a16="http://schemas.microsoft.com/office/drawing/2014/main" id="{2570D297-89CC-4828-81B3-01C0B24FDB3B}"/>
                </a:ext>
              </a:extLst>
            </p:cNvPr>
            <p:cNvSpPr>
              <a:spLocks noChangeShapeType="1"/>
            </p:cNvSpPr>
            <p:nvPr/>
          </p:nvSpPr>
          <p:spPr bwMode="auto">
            <a:xfrm>
              <a:off x="3910" y="1641"/>
              <a:ext cx="132" cy="16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39" name="Text Box 19">
              <a:extLst>
                <a:ext uri="{FF2B5EF4-FFF2-40B4-BE49-F238E27FC236}">
                  <a16:creationId xmlns:a16="http://schemas.microsoft.com/office/drawing/2014/main" id="{76894A92-EC2E-4734-829A-048DC143F538}"/>
                </a:ext>
              </a:extLst>
            </p:cNvPr>
            <p:cNvSpPr txBox="1">
              <a:spLocks noChangeArrowheads="1"/>
            </p:cNvSpPr>
            <p:nvPr/>
          </p:nvSpPr>
          <p:spPr bwMode="auto">
            <a:xfrm>
              <a:off x="3552" y="1392"/>
              <a:ext cx="68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pK</a:t>
              </a:r>
              <a:r>
                <a:rPr lang="en-US" altLang="en-US" b="1" baseline="-25000">
                  <a:latin typeface="Times New Roman" panose="02020603050405020304" pitchFamily="18" charset="0"/>
                </a:rPr>
                <a:t>3</a:t>
              </a:r>
              <a:r>
                <a:rPr lang="en-US" altLang="en-US" b="1">
                  <a:latin typeface="Times New Roman" panose="02020603050405020304" pitchFamily="18" charset="0"/>
                </a:rPr>
                <a:t> = 9.5</a:t>
              </a:r>
            </a:p>
          </p:txBody>
        </p:sp>
      </p:grpSp>
      <p:grpSp>
        <p:nvGrpSpPr>
          <p:cNvPr id="158740" name="Group 20">
            <a:extLst>
              <a:ext uri="{FF2B5EF4-FFF2-40B4-BE49-F238E27FC236}">
                <a16:creationId xmlns:a16="http://schemas.microsoft.com/office/drawing/2014/main" id="{17E00C74-236C-4810-8A87-B030586DBB33}"/>
              </a:ext>
            </a:extLst>
          </p:cNvPr>
          <p:cNvGrpSpPr>
            <a:grpSpLocks/>
          </p:cNvGrpSpPr>
          <p:nvPr/>
        </p:nvGrpSpPr>
        <p:grpSpPr bwMode="auto">
          <a:xfrm>
            <a:off x="3810000" y="3352800"/>
            <a:ext cx="1082675" cy="798513"/>
            <a:chOff x="2400" y="2112"/>
            <a:chExt cx="682" cy="503"/>
          </a:xfrm>
        </p:grpSpPr>
        <p:sp>
          <p:nvSpPr>
            <p:cNvPr id="158741" name="Line 21">
              <a:extLst>
                <a:ext uri="{FF2B5EF4-FFF2-40B4-BE49-F238E27FC236}">
                  <a16:creationId xmlns:a16="http://schemas.microsoft.com/office/drawing/2014/main" id="{FD5EBEC3-01F4-43C2-9ABC-7D35B37AA633}"/>
                </a:ext>
              </a:extLst>
            </p:cNvPr>
            <p:cNvSpPr>
              <a:spLocks noChangeShapeType="1"/>
            </p:cNvSpPr>
            <p:nvPr/>
          </p:nvSpPr>
          <p:spPr bwMode="auto">
            <a:xfrm>
              <a:off x="2739" y="2367"/>
              <a:ext cx="201" cy="24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42" name="Text Box 22">
              <a:extLst>
                <a:ext uri="{FF2B5EF4-FFF2-40B4-BE49-F238E27FC236}">
                  <a16:creationId xmlns:a16="http://schemas.microsoft.com/office/drawing/2014/main" id="{2EEFEB61-FF28-4CD8-9477-9871EB990CE7}"/>
                </a:ext>
              </a:extLst>
            </p:cNvPr>
            <p:cNvSpPr txBox="1">
              <a:spLocks noChangeArrowheads="1"/>
            </p:cNvSpPr>
            <p:nvPr/>
          </p:nvSpPr>
          <p:spPr bwMode="auto">
            <a:xfrm>
              <a:off x="2400" y="2112"/>
              <a:ext cx="68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pK</a:t>
              </a:r>
              <a:r>
                <a:rPr lang="en-US" altLang="en-US" b="1" baseline="-25000">
                  <a:latin typeface="Times New Roman" panose="02020603050405020304" pitchFamily="18" charset="0"/>
                </a:rPr>
                <a:t>2</a:t>
              </a:r>
              <a:r>
                <a:rPr lang="en-US" altLang="en-US" b="1">
                  <a:latin typeface="Times New Roman" panose="02020603050405020304" pitchFamily="18" charset="0"/>
                </a:rPr>
                <a:t> = 4.0</a:t>
              </a:r>
            </a:p>
          </p:txBody>
        </p:sp>
      </p:grpSp>
      <p:grpSp>
        <p:nvGrpSpPr>
          <p:cNvPr id="158743" name="Group 23">
            <a:extLst>
              <a:ext uri="{FF2B5EF4-FFF2-40B4-BE49-F238E27FC236}">
                <a16:creationId xmlns:a16="http://schemas.microsoft.com/office/drawing/2014/main" id="{07108121-63B3-4857-8DFA-8FA593974526}"/>
              </a:ext>
            </a:extLst>
          </p:cNvPr>
          <p:cNvGrpSpPr>
            <a:grpSpLocks/>
          </p:cNvGrpSpPr>
          <p:nvPr/>
        </p:nvGrpSpPr>
        <p:grpSpPr bwMode="auto">
          <a:xfrm>
            <a:off x="2286000" y="3657600"/>
            <a:ext cx="1082675" cy="1300163"/>
            <a:chOff x="1440" y="2304"/>
            <a:chExt cx="682" cy="819"/>
          </a:xfrm>
        </p:grpSpPr>
        <p:sp>
          <p:nvSpPr>
            <p:cNvPr id="158744" name="Line 24">
              <a:extLst>
                <a:ext uri="{FF2B5EF4-FFF2-40B4-BE49-F238E27FC236}">
                  <a16:creationId xmlns:a16="http://schemas.microsoft.com/office/drawing/2014/main" id="{AFA201B4-6CF2-41A4-9A0F-AEC2B0CF7421}"/>
                </a:ext>
              </a:extLst>
            </p:cNvPr>
            <p:cNvSpPr>
              <a:spLocks noChangeShapeType="1"/>
            </p:cNvSpPr>
            <p:nvPr/>
          </p:nvSpPr>
          <p:spPr bwMode="auto">
            <a:xfrm>
              <a:off x="1637" y="2536"/>
              <a:ext cx="200" cy="58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45" name="Text Box 25">
              <a:extLst>
                <a:ext uri="{FF2B5EF4-FFF2-40B4-BE49-F238E27FC236}">
                  <a16:creationId xmlns:a16="http://schemas.microsoft.com/office/drawing/2014/main" id="{3D4204A4-704B-4958-A79C-6CA68DA48D52}"/>
                </a:ext>
              </a:extLst>
            </p:cNvPr>
            <p:cNvSpPr txBox="1">
              <a:spLocks noChangeArrowheads="1"/>
            </p:cNvSpPr>
            <p:nvPr/>
          </p:nvSpPr>
          <p:spPr bwMode="auto">
            <a:xfrm>
              <a:off x="1440" y="2304"/>
              <a:ext cx="682"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pK</a:t>
              </a:r>
              <a:r>
                <a:rPr lang="en-US" altLang="en-US" b="1" baseline="-25000">
                  <a:latin typeface="Times New Roman" panose="02020603050405020304" pitchFamily="18" charset="0"/>
                </a:rPr>
                <a:t>1</a:t>
              </a:r>
              <a:r>
                <a:rPr lang="en-US" altLang="en-US" b="1">
                  <a:latin typeface="Times New Roman" panose="02020603050405020304" pitchFamily="18" charset="0"/>
                </a:rPr>
                <a:t> = 2.0</a:t>
              </a:r>
            </a:p>
          </p:txBody>
        </p:sp>
      </p:grpSp>
      <p:grpSp>
        <p:nvGrpSpPr>
          <p:cNvPr id="158746" name="Group 26">
            <a:extLst>
              <a:ext uri="{FF2B5EF4-FFF2-40B4-BE49-F238E27FC236}">
                <a16:creationId xmlns:a16="http://schemas.microsoft.com/office/drawing/2014/main" id="{94D08E8D-7E9A-40BF-A172-E5E2CB80648F}"/>
              </a:ext>
            </a:extLst>
          </p:cNvPr>
          <p:cNvGrpSpPr>
            <a:grpSpLocks/>
          </p:cNvGrpSpPr>
          <p:nvPr/>
        </p:nvGrpSpPr>
        <p:grpSpPr bwMode="auto">
          <a:xfrm>
            <a:off x="1905000" y="5638800"/>
            <a:ext cx="5589588" cy="458788"/>
            <a:chOff x="1200" y="3552"/>
            <a:chExt cx="3521" cy="289"/>
          </a:xfrm>
        </p:grpSpPr>
        <p:sp>
          <p:nvSpPr>
            <p:cNvPr id="158747" name="Text Box 27">
              <a:extLst>
                <a:ext uri="{FF2B5EF4-FFF2-40B4-BE49-F238E27FC236}">
                  <a16:creationId xmlns:a16="http://schemas.microsoft.com/office/drawing/2014/main" id="{1FA7E399-2145-48DA-9BE9-D0ADCA87A466}"/>
                </a:ext>
              </a:extLst>
            </p:cNvPr>
            <p:cNvSpPr txBox="1">
              <a:spLocks noChangeArrowheads="1"/>
            </p:cNvSpPr>
            <p:nvPr/>
          </p:nvSpPr>
          <p:spPr bwMode="auto">
            <a:xfrm>
              <a:off x="1200" y="3552"/>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0</a:t>
              </a:r>
            </a:p>
          </p:txBody>
        </p:sp>
        <p:sp>
          <p:nvSpPr>
            <p:cNvPr id="158748" name="Text Box 28">
              <a:extLst>
                <a:ext uri="{FF2B5EF4-FFF2-40B4-BE49-F238E27FC236}">
                  <a16:creationId xmlns:a16="http://schemas.microsoft.com/office/drawing/2014/main" id="{4C3903DD-6841-4DEC-B3DA-7E1C409BADBB}"/>
                </a:ext>
              </a:extLst>
            </p:cNvPr>
            <p:cNvSpPr txBox="1">
              <a:spLocks noChangeArrowheads="1"/>
            </p:cNvSpPr>
            <p:nvPr/>
          </p:nvSpPr>
          <p:spPr bwMode="auto">
            <a:xfrm>
              <a:off x="2208" y="3552"/>
              <a:ext cx="3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1.0</a:t>
              </a:r>
            </a:p>
          </p:txBody>
        </p:sp>
        <p:sp>
          <p:nvSpPr>
            <p:cNvPr id="158749" name="Text Box 29">
              <a:extLst>
                <a:ext uri="{FF2B5EF4-FFF2-40B4-BE49-F238E27FC236}">
                  <a16:creationId xmlns:a16="http://schemas.microsoft.com/office/drawing/2014/main" id="{22DF76AF-B86E-4C37-BD24-0F9F10F17939}"/>
                </a:ext>
              </a:extLst>
            </p:cNvPr>
            <p:cNvSpPr txBox="1">
              <a:spLocks noChangeArrowheads="1"/>
            </p:cNvSpPr>
            <p:nvPr/>
          </p:nvSpPr>
          <p:spPr bwMode="auto">
            <a:xfrm>
              <a:off x="3360" y="3552"/>
              <a:ext cx="3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2.0</a:t>
              </a:r>
            </a:p>
          </p:txBody>
        </p:sp>
        <p:sp>
          <p:nvSpPr>
            <p:cNvPr id="158750" name="Text Box 30">
              <a:extLst>
                <a:ext uri="{FF2B5EF4-FFF2-40B4-BE49-F238E27FC236}">
                  <a16:creationId xmlns:a16="http://schemas.microsoft.com/office/drawing/2014/main" id="{3952F5B0-8027-45B4-8217-C40006CEF2ED}"/>
                </a:ext>
              </a:extLst>
            </p:cNvPr>
            <p:cNvSpPr txBox="1">
              <a:spLocks noChangeArrowheads="1"/>
            </p:cNvSpPr>
            <p:nvPr/>
          </p:nvSpPr>
          <p:spPr bwMode="auto">
            <a:xfrm>
              <a:off x="4368" y="3552"/>
              <a:ext cx="35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3.0</a:t>
              </a:r>
            </a:p>
          </p:txBody>
        </p:sp>
      </p:grpSp>
      <p:grpSp>
        <p:nvGrpSpPr>
          <p:cNvPr id="158751" name="Group 31">
            <a:extLst>
              <a:ext uri="{FF2B5EF4-FFF2-40B4-BE49-F238E27FC236}">
                <a16:creationId xmlns:a16="http://schemas.microsoft.com/office/drawing/2014/main" id="{84D89C5B-EC64-4F9C-8C0B-A2440DF07AAE}"/>
              </a:ext>
            </a:extLst>
          </p:cNvPr>
          <p:cNvGrpSpPr>
            <a:grpSpLocks/>
          </p:cNvGrpSpPr>
          <p:nvPr/>
        </p:nvGrpSpPr>
        <p:grpSpPr bwMode="auto">
          <a:xfrm>
            <a:off x="1752600" y="2971800"/>
            <a:ext cx="331788" cy="2363788"/>
            <a:chOff x="1104" y="1872"/>
            <a:chExt cx="209" cy="1489"/>
          </a:xfrm>
        </p:grpSpPr>
        <p:sp>
          <p:nvSpPr>
            <p:cNvPr id="158752" name="Text Box 32">
              <a:extLst>
                <a:ext uri="{FF2B5EF4-FFF2-40B4-BE49-F238E27FC236}">
                  <a16:creationId xmlns:a16="http://schemas.microsoft.com/office/drawing/2014/main" id="{8E19FB6B-BC55-4C13-A836-DA0E734FFFF8}"/>
                </a:ext>
              </a:extLst>
            </p:cNvPr>
            <p:cNvSpPr txBox="1">
              <a:spLocks noChangeArrowheads="1"/>
            </p:cNvSpPr>
            <p:nvPr/>
          </p:nvSpPr>
          <p:spPr bwMode="auto">
            <a:xfrm>
              <a:off x="1104" y="3072"/>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2</a:t>
              </a:r>
            </a:p>
          </p:txBody>
        </p:sp>
        <p:sp>
          <p:nvSpPr>
            <p:cNvPr id="158753" name="Text Box 33">
              <a:extLst>
                <a:ext uri="{FF2B5EF4-FFF2-40B4-BE49-F238E27FC236}">
                  <a16:creationId xmlns:a16="http://schemas.microsoft.com/office/drawing/2014/main" id="{4AE54295-A570-424F-82C4-24BCC9DB5173}"/>
                </a:ext>
              </a:extLst>
            </p:cNvPr>
            <p:cNvSpPr txBox="1">
              <a:spLocks noChangeArrowheads="1"/>
            </p:cNvSpPr>
            <p:nvPr/>
          </p:nvSpPr>
          <p:spPr bwMode="auto">
            <a:xfrm>
              <a:off x="1104" y="2544"/>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4</a:t>
              </a:r>
            </a:p>
          </p:txBody>
        </p:sp>
        <p:sp>
          <p:nvSpPr>
            <p:cNvPr id="158754" name="Text Box 34">
              <a:extLst>
                <a:ext uri="{FF2B5EF4-FFF2-40B4-BE49-F238E27FC236}">
                  <a16:creationId xmlns:a16="http://schemas.microsoft.com/office/drawing/2014/main" id="{33B94BA7-90E8-4A61-8B7D-5F54A3364454}"/>
                </a:ext>
              </a:extLst>
            </p:cNvPr>
            <p:cNvSpPr txBox="1">
              <a:spLocks noChangeArrowheads="1"/>
            </p:cNvSpPr>
            <p:nvPr/>
          </p:nvSpPr>
          <p:spPr bwMode="auto">
            <a:xfrm>
              <a:off x="1104" y="1872"/>
              <a:ext cx="209"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8</a:t>
              </a:r>
            </a:p>
          </p:txBody>
        </p:sp>
      </p:grpSp>
      <p:sp>
        <p:nvSpPr>
          <p:cNvPr id="158755" name="Text Box 35">
            <a:extLst>
              <a:ext uri="{FF2B5EF4-FFF2-40B4-BE49-F238E27FC236}">
                <a16:creationId xmlns:a16="http://schemas.microsoft.com/office/drawing/2014/main" id="{70A6557B-BB67-4D8E-9CEA-980D2B99975C}"/>
              </a:ext>
            </a:extLst>
          </p:cNvPr>
          <p:cNvSpPr txBox="1">
            <a:spLocks noChangeArrowheads="1"/>
          </p:cNvSpPr>
          <p:nvPr/>
        </p:nvSpPr>
        <p:spPr bwMode="auto">
          <a:xfrm>
            <a:off x="3260725" y="5984875"/>
            <a:ext cx="26654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Equivalents of OH</a:t>
            </a:r>
            <a:r>
              <a:rPr lang="en-US" altLang="en-US" sz="2400" b="1" baseline="30000">
                <a:latin typeface="Times New Roman" panose="02020603050405020304" pitchFamily="18" charset="0"/>
              </a:rPr>
              <a:t>-</a:t>
            </a:r>
          </a:p>
        </p:txBody>
      </p:sp>
      <p:grpSp>
        <p:nvGrpSpPr>
          <p:cNvPr id="158756" name="Group 36">
            <a:extLst>
              <a:ext uri="{FF2B5EF4-FFF2-40B4-BE49-F238E27FC236}">
                <a16:creationId xmlns:a16="http://schemas.microsoft.com/office/drawing/2014/main" id="{F9ACF08A-F2E8-4453-B09C-4648F3A0D6F5}"/>
              </a:ext>
            </a:extLst>
          </p:cNvPr>
          <p:cNvGrpSpPr>
            <a:grpSpLocks/>
          </p:cNvGrpSpPr>
          <p:nvPr/>
        </p:nvGrpSpPr>
        <p:grpSpPr bwMode="auto">
          <a:xfrm>
            <a:off x="914400" y="228600"/>
            <a:ext cx="2598738" cy="2522538"/>
            <a:chOff x="576" y="144"/>
            <a:chExt cx="1637" cy="1589"/>
          </a:xfrm>
        </p:grpSpPr>
        <p:sp>
          <p:nvSpPr>
            <p:cNvPr id="158757" name="Line 37">
              <a:extLst>
                <a:ext uri="{FF2B5EF4-FFF2-40B4-BE49-F238E27FC236}">
                  <a16:creationId xmlns:a16="http://schemas.microsoft.com/office/drawing/2014/main" id="{13B1283E-3254-466F-8208-6E9D77D36523}"/>
                </a:ext>
              </a:extLst>
            </p:cNvPr>
            <p:cNvSpPr>
              <a:spLocks noChangeShapeType="1"/>
            </p:cNvSpPr>
            <p:nvPr/>
          </p:nvSpPr>
          <p:spPr bwMode="auto">
            <a:xfrm>
              <a:off x="1718" y="1400"/>
              <a:ext cx="0" cy="33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758" name="Group 38">
              <a:extLst>
                <a:ext uri="{FF2B5EF4-FFF2-40B4-BE49-F238E27FC236}">
                  <a16:creationId xmlns:a16="http://schemas.microsoft.com/office/drawing/2014/main" id="{74CF8475-8E2C-4E76-82D3-34C49B0A2BF6}"/>
                </a:ext>
              </a:extLst>
            </p:cNvPr>
            <p:cNvGrpSpPr>
              <a:grpSpLocks/>
            </p:cNvGrpSpPr>
            <p:nvPr/>
          </p:nvGrpSpPr>
          <p:grpSpPr bwMode="auto">
            <a:xfrm>
              <a:off x="576" y="144"/>
              <a:ext cx="1637" cy="1250"/>
              <a:chOff x="576" y="144"/>
              <a:chExt cx="1637" cy="1250"/>
            </a:xfrm>
          </p:grpSpPr>
          <p:sp>
            <p:nvSpPr>
              <p:cNvPr id="158759" name="Line 39">
                <a:extLst>
                  <a:ext uri="{FF2B5EF4-FFF2-40B4-BE49-F238E27FC236}">
                    <a16:creationId xmlns:a16="http://schemas.microsoft.com/office/drawing/2014/main" id="{F9EEBB93-A7E7-4AAA-9ED2-A84449FF4239}"/>
                  </a:ext>
                </a:extLst>
              </p:cNvPr>
              <p:cNvSpPr>
                <a:spLocks noChangeShapeType="1"/>
              </p:cNvSpPr>
              <p:nvPr/>
            </p:nvSpPr>
            <p:spPr bwMode="auto">
              <a:xfrm>
                <a:off x="1308" y="816"/>
                <a:ext cx="28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60" name="Line 40">
                <a:extLst>
                  <a:ext uri="{FF2B5EF4-FFF2-40B4-BE49-F238E27FC236}">
                    <a16:creationId xmlns:a16="http://schemas.microsoft.com/office/drawing/2014/main" id="{8CD46562-5DC6-4F7F-9ADF-8D6233F32BFD}"/>
                  </a:ext>
                </a:extLst>
              </p:cNvPr>
              <p:cNvSpPr>
                <a:spLocks noChangeShapeType="1"/>
              </p:cNvSpPr>
              <p:nvPr/>
            </p:nvSpPr>
            <p:spPr bwMode="auto">
              <a:xfrm flipH="1">
                <a:off x="1302" y="912"/>
                <a:ext cx="246"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761" name="Group 41">
                <a:extLst>
                  <a:ext uri="{FF2B5EF4-FFF2-40B4-BE49-F238E27FC236}">
                    <a16:creationId xmlns:a16="http://schemas.microsoft.com/office/drawing/2014/main" id="{5B26EBC6-238F-43FF-8166-DCCDD15051C0}"/>
                  </a:ext>
                </a:extLst>
              </p:cNvPr>
              <p:cNvGrpSpPr>
                <a:grpSpLocks/>
              </p:cNvGrpSpPr>
              <p:nvPr/>
            </p:nvGrpSpPr>
            <p:grpSpPr bwMode="auto">
              <a:xfrm>
                <a:off x="576" y="144"/>
                <a:ext cx="1637" cy="1250"/>
                <a:chOff x="576" y="144"/>
                <a:chExt cx="1637" cy="1250"/>
              </a:xfrm>
            </p:grpSpPr>
            <p:sp>
              <p:nvSpPr>
                <p:cNvPr id="158762" name="Rectangle 42">
                  <a:extLst>
                    <a:ext uri="{FF2B5EF4-FFF2-40B4-BE49-F238E27FC236}">
                      <a16:creationId xmlns:a16="http://schemas.microsoft.com/office/drawing/2014/main" id="{809B1149-E26B-406D-8CA4-7D789ED8A585}"/>
                    </a:ext>
                  </a:extLst>
                </p:cNvPr>
                <p:cNvSpPr>
                  <a:spLocks noChangeArrowheads="1"/>
                </p:cNvSpPr>
                <p:nvPr/>
              </p:nvSpPr>
              <p:spPr bwMode="auto">
                <a:xfrm>
                  <a:off x="588" y="144"/>
                  <a:ext cx="1578" cy="12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763" name="Group 43">
                  <a:extLst>
                    <a:ext uri="{FF2B5EF4-FFF2-40B4-BE49-F238E27FC236}">
                      <a16:creationId xmlns:a16="http://schemas.microsoft.com/office/drawing/2014/main" id="{4CCE95DD-DA9D-47AF-B40B-27546729E8E7}"/>
                    </a:ext>
                  </a:extLst>
                </p:cNvPr>
                <p:cNvGrpSpPr>
                  <a:grpSpLocks/>
                </p:cNvGrpSpPr>
                <p:nvPr/>
              </p:nvGrpSpPr>
              <p:grpSpPr bwMode="auto">
                <a:xfrm>
                  <a:off x="576" y="240"/>
                  <a:ext cx="865" cy="1152"/>
                  <a:chOff x="576" y="240"/>
                  <a:chExt cx="865" cy="1152"/>
                </a:xfrm>
              </p:grpSpPr>
              <p:sp>
                <p:nvSpPr>
                  <p:cNvPr id="158764" name="Text Box 44">
                    <a:extLst>
                      <a:ext uri="{FF2B5EF4-FFF2-40B4-BE49-F238E27FC236}">
                        <a16:creationId xmlns:a16="http://schemas.microsoft.com/office/drawing/2014/main" id="{E5386DC4-B72C-4D49-B8C5-A7B10EF32ECD}"/>
                      </a:ext>
                    </a:extLst>
                  </p:cNvPr>
                  <p:cNvSpPr txBox="1">
                    <a:spLocks noChangeArrowheads="1"/>
                  </p:cNvSpPr>
                  <p:nvPr/>
                </p:nvSpPr>
                <p:spPr bwMode="auto">
                  <a:xfrm>
                    <a:off x="984"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p>
                </p:txBody>
              </p:sp>
              <p:sp>
                <p:nvSpPr>
                  <p:cNvPr id="158765" name="Text Box 45">
                    <a:extLst>
                      <a:ext uri="{FF2B5EF4-FFF2-40B4-BE49-F238E27FC236}">
                        <a16:creationId xmlns:a16="http://schemas.microsoft.com/office/drawing/2014/main" id="{3BA3FD4E-81AE-4BDF-84ED-ACF0188D3A3F}"/>
                      </a:ext>
                    </a:extLst>
                  </p:cNvPr>
                  <p:cNvSpPr txBox="1">
                    <a:spLocks noChangeArrowheads="1"/>
                  </p:cNvSpPr>
                  <p:nvPr/>
                </p:nvSpPr>
                <p:spPr bwMode="auto">
                  <a:xfrm>
                    <a:off x="888" y="240"/>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COOH</a:t>
                    </a:r>
                  </a:p>
                </p:txBody>
              </p:sp>
              <p:sp>
                <p:nvSpPr>
                  <p:cNvPr id="158766" name="Text Box 46">
                    <a:extLst>
                      <a:ext uri="{FF2B5EF4-FFF2-40B4-BE49-F238E27FC236}">
                        <a16:creationId xmlns:a16="http://schemas.microsoft.com/office/drawing/2014/main" id="{BDCC7D00-5CF8-4E99-9814-378E9623B297}"/>
                      </a:ext>
                    </a:extLst>
                  </p:cNvPr>
                  <p:cNvSpPr txBox="1">
                    <a:spLocks noChangeArrowheads="1"/>
                  </p:cNvSpPr>
                  <p:nvPr/>
                </p:nvSpPr>
                <p:spPr bwMode="auto">
                  <a:xfrm>
                    <a:off x="888"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a:t>
                    </a:r>
                  </a:p>
                </p:txBody>
              </p:sp>
              <p:sp>
                <p:nvSpPr>
                  <p:cNvPr id="158767" name="Text Box 47">
                    <a:extLst>
                      <a:ext uri="{FF2B5EF4-FFF2-40B4-BE49-F238E27FC236}">
                        <a16:creationId xmlns:a16="http://schemas.microsoft.com/office/drawing/2014/main" id="{B4BFE726-05E5-4747-9BD9-44449563E18C}"/>
                      </a:ext>
                    </a:extLst>
                  </p:cNvPr>
                  <p:cNvSpPr txBox="1">
                    <a:spLocks noChangeArrowheads="1"/>
                  </p:cNvSpPr>
                  <p:nvPr/>
                </p:nvSpPr>
                <p:spPr bwMode="auto">
                  <a:xfrm>
                    <a:off x="872"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768" name="Text Box 48">
                    <a:extLst>
                      <a:ext uri="{FF2B5EF4-FFF2-40B4-BE49-F238E27FC236}">
                        <a16:creationId xmlns:a16="http://schemas.microsoft.com/office/drawing/2014/main" id="{300BC32F-B64E-4A2D-8F17-16A54E5023A7}"/>
                      </a:ext>
                    </a:extLst>
                  </p:cNvPr>
                  <p:cNvSpPr txBox="1">
                    <a:spLocks noChangeArrowheads="1"/>
                  </p:cNvSpPr>
                  <p:nvPr/>
                </p:nvSpPr>
                <p:spPr bwMode="auto">
                  <a:xfrm>
                    <a:off x="864"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769" name="Text Box 49">
                    <a:extLst>
                      <a:ext uri="{FF2B5EF4-FFF2-40B4-BE49-F238E27FC236}">
                        <a16:creationId xmlns:a16="http://schemas.microsoft.com/office/drawing/2014/main" id="{65F6F131-669F-4BDE-B032-DEF3D792B903}"/>
                      </a:ext>
                    </a:extLst>
                  </p:cNvPr>
                  <p:cNvSpPr txBox="1">
                    <a:spLocks noChangeArrowheads="1"/>
                  </p:cNvSpPr>
                  <p:nvPr/>
                </p:nvSpPr>
                <p:spPr bwMode="auto">
                  <a:xfrm>
                    <a:off x="852" y="1161"/>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COOH</a:t>
                    </a:r>
                  </a:p>
                </p:txBody>
              </p:sp>
              <p:sp>
                <p:nvSpPr>
                  <p:cNvPr id="158770" name="Line 50">
                    <a:extLst>
                      <a:ext uri="{FF2B5EF4-FFF2-40B4-BE49-F238E27FC236}">
                        <a16:creationId xmlns:a16="http://schemas.microsoft.com/office/drawing/2014/main" id="{B36F3777-A9B1-4951-B5AF-42161E2BDD08}"/>
                      </a:ext>
                    </a:extLst>
                  </p:cNvPr>
                  <p:cNvSpPr>
                    <a:spLocks noChangeShapeType="1"/>
                  </p:cNvSpPr>
                  <p:nvPr/>
                </p:nvSpPr>
                <p:spPr bwMode="auto">
                  <a:xfrm>
                    <a:off x="984"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1" name="Line 51">
                    <a:extLst>
                      <a:ext uri="{FF2B5EF4-FFF2-40B4-BE49-F238E27FC236}">
                        <a16:creationId xmlns:a16="http://schemas.microsoft.com/office/drawing/2014/main" id="{7E0F055C-9842-4502-BC49-0C1D39234B44}"/>
                      </a:ext>
                    </a:extLst>
                  </p:cNvPr>
                  <p:cNvSpPr>
                    <a:spLocks noChangeShapeType="1"/>
                  </p:cNvSpPr>
                  <p:nvPr/>
                </p:nvSpPr>
                <p:spPr bwMode="auto">
                  <a:xfrm>
                    <a:off x="984"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2" name="Line 52">
                    <a:extLst>
                      <a:ext uri="{FF2B5EF4-FFF2-40B4-BE49-F238E27FC236}">
                        <a16:creationId xmlns:a16="http://schemas.microsoft.com/office/drawing/2014/main" id="{201CACC5-B235-42C2-85B6-E83FF5D57D6E}"/>
                      </a:ext>
                    </a:extLst>
                  </p:cNvPr>
                  <p:cNvSpPr>
                    <a:spLocks noChangeShapeType="1"/>
                  </p:cNvSpPr>
                  <p:nvPr/>
                </p:nvSpPr>
                <p:spPr bwMode="auto">
                  <a:xfrm>
                    <a:off x="984"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3" name="Line 53">
                    <a:extLst>
                      <a:ext uri="{FF2B5EF4-FFF2-40B4-BE49-F238E27FC236}">
                        <a16:creationId xmlns:a16="http://schemas.microsoft.com/office/drawing/2014/main" id="{7C7A7B47-DCBD-4E2A-8AC0-1E0C4FFEC15B}"/>
                      </a:ext>
                    </a:extLst>
                  </p:cNvPr>
                  <p:cNvSpPr>
                    <a:spLocks noChangeShapeType="1"/>
                  </p:cNvSpPr>
                  <p:nvPr/>
                </p:nvSpPr>
                <p:spPr bwMode="auto">
                  <a:xfrm>
                    <a:off x="984"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74" name="Text Box 54">
                    <a:extLst>
                      <a:ext uri="{FF2B5EF4-FFF2-40B4-BE49-F238E27FC236}">
                        <a16:creationId xmlns:a16="http://schemas.microsoft.com/office/drawing/2014/main" id="{C9360DAD-D3BE-4CBD-A764-390AC0439984}"/>
                      </a:ext>
                    </a:extLst>
                  </p:cNvPr>
                  <p:cNvSpPr txBox="1">
                    <a:spLocks noChangeArrowheads="1"/>
                  </p:cNvSpPr>
                  <p:nvPr/>
                </p:nvSpPr>
                <p:spPr bwMode="auto">
                  <a:xfrm>
                    <a:off x="576"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r>
                      <a:rPr lang="en-US" altLang="en-US" b="1" baseline="-25000">
                        <a:latin typeface="Times New Roman" panose="02020603050405020304" pitchFamily="18" charset="0"/>
                      </a:rPr>
                      <a:t>3</a:t>
                    </a:r>
                    <a:r>
                      <a:rPr lang="en-US" altLang="en-US" b="1">
                        <a:latin typeface="Times New Roman" panose="02020603050405020304" pitchFamily="18" charset="0"/>
                      </a:rPr>
                      <a:t>N-</a:t>
                    </a:r>
                  </a:p>
                </p:txBody>
              </p:sp>
              <p:sp>
                <p:nvSpPr>
                  <p:cNvPr id="158775" name="Text Box 55">
                    <a:extLst>
                      <a:ext uri="{FF2B5EF4-FFF2-40B4-BE49-F238E27FC236}">
                        <a16:creationId xmlns:a16="http://schemas.microsoft.com/office/drawing/2014/main" id="{8BC5F694-0B8B-45E0-8596-A46C01D13C52}"/>
                      </a:ext>
                    </a:extLst>
                  </p:cNvPr>
                  <p:cNvSpPr txBox="1">
                    <a:spLocks noChangeArrowheads="1"/>
                  </p:cNvSpPr>
                  <p:nvPr/>
                </p:nvSpPr>
                <p:spPr bwMode="auto">
                  <a:xfrm>
                    <a:off x="696"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a:t>
                    </a:r>
                  </a:p>
                </p:txBody>
              </p:sp>
            </p:grpSp>
            <p:grpSp>
              <p:nvGrpSpPr>
                <p:cNvPr id="158776" name="Group 56">
                  <a:extLst>
                    <a:ext uri="{FF2B5EF4-FFF2-40B4-BE49-F238E27FC236}">
                      <a16:creationId xmlns:a16="http://schemas.microsoft.com/office/drawing/2014/main" id="{86FABB80-A1CE-4DD3-8603-9B4668FBCC02}"/>
                    </a:ext>
                  </a:extLst>
                </p:cNvPr>
                <p:cNvGrpSpPr>
                  <a:grpSpLocks/>
                </p:cNvGrpSpPr>
                <p:nvPr/>
              </p:nvGrpSpPr>
              <p:grpSpPr bwMode="auto">
                <a:xfrm>
                  <a:off x="1384" y="240"/>
                  <a:ext cx="829" cy="1152"/>
                  <a:chOff x="1384" y="240"/>
                  <a:chExt cx="829" cy="1152"/>
                </a:xfrm>
              </p:grpSpPr>
              <p:sp>
                <p:nvSpPr>
                  <p:cNvPr id="158777" name="Text Box 57">
                    <a:extLst>
                      <a:ext uri="{FF2B5EF4-FFF2-40B4-BE49-F238E27FC236}">
                        <a16:creationId xmlns:a16="http://schemas.microsoft.com/office/drawing/2014/main" id="{2D53CD85-543E-410D-898E-9252294BE094}"/>
                      </a:ext>
                    </a:extLst>
                  </p:cNvPr>
                  <p:cNvSpPr txBox="1">
                    <a:spLocks noChangeArrowheads="1"/>
                  </p:cNvSpPr>
                  <p:nvPr/>
                </p:nvSpPr>
                <p:spPr bwMode="auto">
                  <a:xfrm>
                    <a:off x="1792"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p>
                </p:txBody>
              </p:sp>
              <p:sp>
                <p:nvSpPr>
                  <p:cNvPr id="158778" name="Text Box 58">
                    <a:extLst>
                      <a:ext uri="{FF2B5EF4-FFF2-40B4-BE49-F238E27FC236}">
                        <a16:creationId xmlns:a16="http://schemas.microsoft.com/office/drawing/2014/main" id="{DBA6977E-AB30-416C-82AB-364EE9C4EDB9}"/>
                      </a:ext>
                    </a:extLst>
                  </p:cNvPr>
                  <p:cNvSpPr txBox="1">
                    <a:spLocks noChangeArrowheads="1"/>
                  </p:cNvSpPr>
                  <p:nvPr/>
                </p:nvSpPr>
                <p:spPr bwMode="auto">
                  <a:xfrm>
                    <a:off x="1696"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a:t>
                    </a:r>
                    <a:r>
                      <a:rPr lang="en-US" altLang="en-US" b="1" baseline="30000">
                        <a:solidFill>
                          <a:srgbClr val="FF0066"/>
                        </a:solidFill>
                        <a:latin typeface="Times New Roman" panose="02020603050405020304" pitchFamily="18" charset="0"/>
                      </a:rPr>
                      <a:t>-</a:t>
                    </a:r>
                  </a:p>
                </p:txBody>
              </p:sp>
              <p:sp>
                <p:nvSpPr>
                  <p:cNvPr id="158779" name="Text Box 59">
                    <a:extLst>
                      <a:ext uri="{FF2B5EF4-FFF2-40B4-BE49-F238E27FC236}">
                        <a16:creationId xmlns:a16="http://schemas.microsoft.com/office/drawing/2014/main" id="{0F236524-24B3-40A5-A27D-DF9AE7E28AC6}"/>
                      </a:ext>
                    </a:extLst>
                  </p:cNvPr>
                  <p:cNvSpPr txBox="1">
                    <a:spLocks noChangeArrowheads="1"/>
                  </p:cNvSpPr>
                  <p:nvPr/>
                </p:nvSpPr>
                <p:spPr bwMode="auto">
                  <a:xfrm>
                    <a:off x="1696"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a:t>
                    </a:r>
                  </a:p>
                </p:txBody>
              </p:sp>
              <p:sp>
                <p:nvSpPr>
                  <p:cNvPr id="158780" name="Text Box 60">
                    <a:extLst>
                      <a:ext uri="{FF2B5EF4-FFF2-40B4-BE49-F238E27FC236}">
                        <a16:creationId xmlns:a16="http://schemas.microsoft.com/office/drawing/2014/main" id="{E4B04468-91A2-4B02-9EFD-5503C0EA92FF}"/>
                      </a:ext>
                    </a:extLst>
                  </p:cNvPr>
                  <p:cNvSpPr txBox="1">
                    <a:spLocks noChangeArrowheads="1"/>
                  </p:cNvSpPr>
                  <p:nvPr/>
                </p:nvSpPr>
                <p:spPr bwMode="auto">
                  <a:xfrm>
                    <a:off x="1680"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81" name="Text Box 61">
                    <a:extLst>
                      <a:ext uri="{FF2B5EF4-FFF2-40B4-BE49-F238E27FC236}">
                        <a16:creationId xmlns:a16="http://schemas.microsoft.com/office/drawing/2014/main" id="{916F9473-F5B4-41FA-9140-A573F47D91ED}"/>
                      </a:ext>
                    </a:extLst>
                  </p:cNvPr>
                  <p:cNvSpPr txBox="1">
                    <a:spLocks noChangeArrowheads="1"/>
                  </p:cNvSpPr>
                  <p:nvPr/>
                </p:nvSpPr>
                <p:spPr bwMode="auto">
                  <a:xfrm>
                    <a:off x="1672"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82" name="Text Box 62">
                    <a:extLst>
                      <a:ext uri="{FF2B5EF4-FFF2-40B4-BE49-F238E27FC236}">
                        <a16:creationId xmlns:a16="http://schemas.microsoft.com/office/drawing/2014/main" id="{39E68137-29E2-4527-9B2C-95DCC841F382}"/>
                      </a:ext>
                    </a:extLst>
                  </p:cNvPr>
                  <p:cNvSpPr txBox="1">
                    <a:spLocks noChangeArrowheads="1"/>
                  </p:cNvSpPr>
                  <p:nvPr/>
                </p:nvSpPr>
                <p:spPr bwMode="auto">
                  <a:xfrm>
                    <a:off x="1660" y="1161"/>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COOH</a:t>
                    </a:r>
                  </a:p>
                </p:txBody>
              </p:sp>
              <p:sp>
                <p:nvSpPr>
                  <p:cNvPr id="158783" name="Line 63">
                    <a:extLst>
                      <a:ext uri="{FF2B5EF4-FFF2-40B4-BE49-F238E27FC236}">
                        <a16:creationId xmlns:a16="http://schemas.microsoft.com/office/drawing/2014/main" id="{23DB5FE8-0663-43CF-BDD4-14C7DF229F44}"/>
                      </a:ext>
                    </a:extLst>
                  </p:cNvPr>
                  <p:cNvSpPr>
                    <a:spLocks noChangeShapeType="1"/>
                  </p:cNvSpPr>
                  <p:nvPr/>
                </p:nvSpPr>
                <p:spPr bwMode="auto">
                  <a:xfrm>
                    <a:off x="1792"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4" name="Line 64">
                    <a:extLst>
                      <a:ext uri="{FF2B5EF4-FFF2-40B4-BE49-F238E27FC236}">
                        <a16:creationId xmlns:a16="http://schemas.microsoft.com/office/drawing/2014/main" id="{6AE39FA5-9AAA-4D19-B7F9-A97D5E112E23}"/>
                      </a:ext>
                    </a:extLst>
                  </p:cNvPr>
                  <p:cNvSpPr>
                    <a:spLocks noChangeShapeType="1"/>
                  </p:cNvSpPr>
                  <p:nvPr/>
                </p:nvSpPr>
                <p:spPr bwMode="auto">
                  <a:xfrm>
                    <a:off x="1792"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5" name="Line 65">
                    <a:extLst>
                      <a:ext uri="{FF2B5EF4-FFF2-40B4-BE49-F238E27FC236}">
                        <a16:creationId xmlns:a16="http://schemas.microsoft.com/office/drawing/2014/main" id="{267DC900-2437-441C-89B5-D5033D06017B}"/>
                      </a:ext>
                    </a:extLst>
                  </p:cNvPr>
                  <p:cNvSpPr>
                    <a:spLocks noChangeShapeType="1"/>
                  </p:cNvSpPr>
                  <p:nvPr/>
                </p:nvSpPr>
                <p:spPr bwMode="auto">
                  <a:xfrm>
                    <a:off x="1792"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6" name="Line 66">
                    <a:extLst>
                      <a:ext uri="{FF2B5EF4-FFF2-40B4-BE49-F238E27FC236}">
                        <a16:creationId xmlns:a16="http://schemas.microsoft.com/office/drawing/2014/main" id="{F4B425EB-7E25-40E7-9DF2-8053E187B2EF}"/>
                      </a:ext>
                    </a:extLst>
                  </p:cNvPr>
                  <p:cNvSpPr>
                    <a:spLocks noChangeShapeType="1"/>
                  </p:cNvSpPr>
                  <p:nvPr/>
                </p:nvSpPr>
                <p:spPr bwMode="auto">
                  <a:xfrm>
                    <a:off x="1792"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87" name="Text Box 67">
                    <a:extLst>
                      <a:ext uri="{FF2B5EF4-FFF2-40B4-BE49-F238E27FC236}">
                        <a16:creationId xmlns:a16="http://schemas.microsoft.com/office/drawing/2014/main" id="{F67C8D12-2EE8-48EC-915A-642FD5F7B45E}"/>
                      </a:ext>
                    </a:extLst>
                  </p:cNvPr>
                  <p:cNvSpPr txBox="1">
                    <a:spLocks noChangeArrowheads="1"/>
                  </p:cNvSpPr>
                  <p:nvPr/>
                </p:nvSpPr>
                <p:spPr bwMode="auto">
                  <a:xfrm>
                    <a:off x="1384"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r>
                      <a:rPr lang="en-US" altLang="en-US" b="1" baseline="-25000">
                        <a:solidFill>
                          <a:srgbClr val="FF0066"/>
                        </a:solidFill>
                        <a:latin typeface="Times New Roman" panose="02020603050405020304" pitchFamily="18" charset="0"/>
                      </a:rPr>
                      <a:t>3</a:t>
                    </a:r>
                    <a:r>
                      <a:rPr lang="en-US" altLang="en-US" b="1">
                        <a:solidFill>
                          <a:srgbClr val="FF0066"/>
                        </a:solidFill>
                        <a:latin typeface="Times New Roman" panose="02020603050405020304" pitchFamily="18" charset="0"/>
                      </a:rPr>
                      <a:t>N-</a:t>
                    </a:r>
                  </a:p>
                </p:txBody>
              </p:sp>
              <p:sp>
                <p:nvSpPr>
                  <p:cNvPr id="158788" name="Text Box 68">
                    <a:extLst>
                      <a:ext uri="{FF2B5EF4-FFF2-40B4-BE49-F238E27FC236}">
                        <a16:creationId xmlns:a16="http://schemas.microsoft.com/office/drawing/2014/main" id="{824755C0-3AD6-4388-AA0F-360EFB0DF10B}"/>
                      </a:ext>
                    </a:extLst>
                  </p:cNvPr>
                  <p:cNvSpPr txBox="1">
                    <a:spLocks noChangeArrowheads="1"/>
                  </p:cNvSpPr>
                  <p:nvPr/>
                </p:nvSpPr>
                <p:spPr bwMode="auto">
                  <a:xfrm>
                    <a:off x="1504"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a:t>
                    </a:r>
                  </a:p>
                </p:txBody>
              </p:sp>
            </p:grpSp>
          </p:grpSp>
        </p:grpSp>
      </p:grpSp>
      <p:grpSp>
        <p:nvGrpSpPr>
          <p:cNvPr id="158789" name="Group 69">
            <a:extLst>
              <a:ext uri="{FF2B5EF4-FFF2-40B4-BE49-F238E27FC236}">
                <a16:creationId xmlns:a16="http://schemas.microsoft.com/office/drawing/2014/main" id="{3A14B3D7-B177-4E96-B7DF-D8A744E4553C}"/>
              </a:ext>
            </a:extLst>
          </p:cNvPr>
          <p:cNvGrpSpPr>
            <a:grpSpLocks/>
          </p:cNvGrpSpPr>
          <p:nvPr/>
        </p:nvGrpSpPr>
        <p:grpSpPr bwMode="auto">
          <a:xfrm>
            <a:off x="3606800" y="228600"/>
            <a:ext cx="2403475" cy="2655888"/>
            <a:chOff x="2272" y="144"/>
            <a:chExt cx="1514" cy="1673"/>
          </a:xfrm>
        </p:grpSpPr>
        <p:sp>
          <p:nvSpPr>
            <p:cNvPr id="158790" name="Line 70">
              <a:extLst>
                <a:ext uri="{FF2B5EF4-FFF2-40B4-BE49-F238E27FC236}">
                  <a16:creationId xmlns:a16="http://schemas.microsoft.com/office/drawing/2014/main" id="{0204A30D-5A95-4930-9392-2C5963F8ABDD}"/>
                </a:ext>
              </a:extLst>
            </p:cNvPr>
            <p:cNvSpPr>
              <a:spLocks noChangeShapeType="1"/>
            </p:cNvSpPr>
            <p:nvPr/>
          </p:nvSpPr>
          <p:spPr bwMode="auto">
            <a:xfrm>
              <a:off x="2946" y="1400"/>
              <a:ext cx="0" cy="417"/>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791" name="Rectangle 71">
              <a:extLst>
                <a:ext uri="{FF2B5EF4-FFF2-40B4-BE49-F238E27FC236}">
                  <a16:creationId xmlns:a16="http://schemas.microsoft.com/office/drawing/2014/main" id="{EB29B16E-8D48-44A3-8FDE-B3AFBC5E3AA7}"/>
                </a:ext>
              </a:extLst>
            </p:cNvPr>
            <p:cNvSpPr>
              <a:spLocks noChangeArrowheads="1"/>
            </p:cNvSpPr>
            <p:nvPr/>
          </p:nvSpPr>
          <p:spPr bwMode="auto">
            <a:xfrm>
              <a:off x="2326" y="144"/>
              <a:ext cx="1460" cy="12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792" name="Group 72">
              <a:extLst>
                <a:ext uri="{FF2B5EF4-FFF2-40B4-BE49-F238E27FC236}">
                  <a16:creationId xmlns:a16="http://schemas.microsoft.com/office/drawing/2014/main" id="{CBAB485D-E2C8-4FEB-BA6E-C988AE676A4A}"/>
                </a:ext>
              </a:extLst>
            </p:cNvPr>
            <p:cNvGrpSpPr>
              <a:grpSpLocks/>
            </p:cNvGrpSpPr>
            <p:nvPr/>
          </p:nvGrpSpPr>
          <p:grpSpPr bwMode="auto">
            <a:xfrm>
              <a:off x="2272" y="240"/>
              <a:ext cx="829" cy="1152"/>
              <a:chOff x="2272" y="240"/>
              <a:chExt cx="829" cy="1152"/>
            </a:xfrm>
          </p:grpSpPr>
          <p:sp>
            <p:nvSpPr>
              <p:cNvPr id="158793" name="Text Box 73">
                <a:extLst>
                  <a:ext uri="{FF2B5EF4-FFF2-40B4-BE49-F238E27FC236}">
                    <a16:creationId xmlns:a16="http://schemas.microsoft.com/office/drawing/2014/main" id="{1AFFBDBB-5E64-4957-8782-BB623E97CCB3}"/>
                  </a:ext>
                </a:extLst>
              </p:cNvPr>
              <p:cNvSpPr txBox="1">
                <a:spLocks noChangeArrowheads="1"/>
              </p:cNvSpPr>
              <p:nvPr/>
            </p:nvSpPr>
            <p:spPr bwMode="auto">
              <a:xfrm>
                <a:off x="2680"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p>
            </p:txBody>
          </p:sp>
          <p:sp>
            <p:nvSpPr>
              <p:cNvPr id="158794" name="Text Box 74">
                <a:extLst>
                  <a:ext uri="{FF2B5EF4-FFF2-40B4-BE49-F238E27FC236}">
                    <a16:creationId xmlns:a16="http://schemas.microsoft.com/office/drawing/2014/main" id="{05514B4D-D5F6-405A-B591-191A781A66B4}"/>
                  </a:ext>
                </a:extLst>
              </p:cNvPr>
              <p:cNvSpPr txBox="1">
                <a:spLocks noChangeArrowheads="1"/>
              </p:cNvSpPr>
              <p:nvPr/>
            </p:nvSpPr>
            <p:spPr bwMode="auto">
              <a:xfrm>
                <a:off x="2584"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a:t>
                </a:r>
                <a:r>
                  <a:rPr lang="en-US" altLang="en-US" b="1" baseline="30000">
                    <a:solidFill>
                      <a:srgbClr val="FF0066"/>
                    </a:solidFill>
                    <a:latin typeface="Times New Roman" panose="02020603050405020304" pitchFamily="18" charset="0"/>
                  </a:rPr>
                  <a:t>-</a:t>
                </a:r>
              </a:p>
            </p:txBody>
          </p:sp>
          <p:sp>
            <p:nvSpPr>
              <p:cNvPr id="158795" name="Text Box 75">
                <a:extLst>
                  <a:ext uri="{FF2B5EF4-FFF2-40B4-BE49-F238E27FC236}">
                    <a16:creationId xmlns:a16="http://schemas.microsoft.com/office/drawing/2014/main" id="{FDE85309-5EC7-4D4E-84DD-B8E57CAE2936}"/>
                  </a:ext>
                </a:extLst>
              </p:cNvPr>
              <p:cNvSpPr txBox="1">
                <a:spLocks noChangeArrowheads="1"/>
              </p:cNvSpPr>
              <p:nvPr/>
            </p:nvSpPr>
            <p:spPr bwMode="auto">
              <a:xfrm>
                <a:off x="2584"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a:t>
                </a:r>
              </a:p>
            </p:txBody>
          </p:sp>
          <p:sp>
            <p:nvSpPr>
              <p:cNvPr id="158796" name="Text Box 76">
                <a:extLst>
                  <a:ext uri="{FF2B5EF4-FFF2-40B4-BE49-F238E27FC236}">
                    <a16:creationId xmlns:a16="http://schemas.microsoft.com/office/drawing/2014/main" id="{CC709A53-3420-45DC-B7C1-28CB3AF288A2}"/>
                  </a:ext>
                </a:extLst>
              </p:cNvPr>
              <p:cNvSpPr txBox="1">
                <a:spLocks noChangeArrowheads="1"/>
              </p:cNvSpPr>
              <p:nvPr/>
            </p:nvSpPr>
            <p:spPr bwMode="auto">
              <a:xfrm>
                <a:off x="2568"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97" name="Text Box 77">
                <a:extLst>
                  <a:ext uri="{FF2B5EF4-FFF2-40B4-BE49-F238E27FC236}">
                    <a16:creationId xmlns:a16="http://schemas.microsoft.com/office/drawing/2014/main" id="{B267B59B-191C-46E8-B70F-EAB01569BE77}"/>
                  </a:ext>
                </a:extLst>
              </p:cNvPr>
              <p:cNvSpPr txBox="1">
                <a:spLocks noChangeArrowheads="1"/>
              </p:cNvSpPr>
              <p:nvPr/>
            </p:nvSpPr>
            <p:spPr bwMode="auto">
              <a:xfrm>
                <a:off x="2560"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CH</a:t>
                </a:r>
                <a:r>
                  <a:rPr lang="en-US" altLang="en-US" b="1" baseline="-25000">
                    <a:solidFill>
                      <a:srgbClr val="FF0066"/>
                    </a:solidFill>
                    <a:latin typeface="Times New Roman" panose="02020603050405020304" pitchFamily="18" charset="0"/>
                  </a:rPr>
                  <a:t>2</a:t>
                </a:r>
              </a:p>
            </p:txBody>
          </p:sp>
          <p:sp>
            <p:nvSpPr>
              <p:cNvPr id="158798" name="Text Box 78">
                <a:extLst>
                  <a:ext uri="{FF2B5EF4-FFF2-40B4-BE49-F238E27FC236}">
                    <a16:creationId xmlns:a16="http://schemas.microsoft.com/office/drawing/2014/main" id="{7B0DF0B2-CCDE-4269-844E-CC7B65361407}"/>
                  </a:ext>
                </a:extLst>
              </p:cNvPr>
              <p:cNvSpPr txBox="1">
                <a:spLocks noChangeArrowheads="1"/>
              </p:cNvSpPr>
              <p:nvPr/>
            </p:nvSpPr>
            <p:spPr bwMode="auto">
              <a:xfrm>
                <a:off x="2548" y="1161"/>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COOH</a:t>
                </a:r>
              </a:p>
            </p:txBody>
          </p:sp>
          <p:sp>
            <p:nvSpPr>
              <p:cNvPr id="158799" name="Line 79">
                <a:extLst>
                  <a:ext uri="{FF2B5EF4-FFF2-40B4-BE49-F238E27FC236}">
                    <a16:creationId xmlns:a16="http://schemas.microsoft.com/office/drawing/2014/main" id="{2C1538F9-9D83-425A-95B8-261B5B39D5C6}"/>
                  </a:ext>
                </a:extLst>
              </p:cNvPr>
              <p:cNvSpPr>
                <a:spLocks noChangeShapeType="1"/>
              </p:cNvSpPr>
              <p:nvPr/>
            </p:nvSpPr>
            <p:spPr bwMode="auto">
              <a:xfrm>
                <a:off x="2680"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0" name="Line 80">
                <a:extLst>
                  <a:ext uri="{FF2B5EF4-FFF2-40B4-BE49-F238E27FC236}">
                    <a16:creationId xmlns:a16="http://schemas.microsoft.com/office/drawing/2014/main" id="{F58DC277-EDEC-4CB5-A171-CD8445D92DD5}"/>
                  </a:ext>
                </a:extLst>
              </p:cNvPr>
              <p:cNvSpPr>
                <a:spLocks noChangeShapeType="1"/>
              </p:cNvSpPr>
              <p:nvPr/>
            </p:nvSpPr>
            <p:spPr bwMode="auto">
              <a:xfrm>
                <a:off x="2680"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1" name="Line 81">
                <a:extLst>
                  <a:ext uri="{FF2B5EF4-FFF2-40B4-BE49-F238E27FC236}">
                    <a16:creationId xmlns:a16="http://schemas.microsoft.com/office/drawing/2014/main" id="{7E88FCA2-F250-4DEE-A066-931CD92FC247}"/>
                  </a:ext>
                </a:extLst>
              </p:cNvPr>
              <p:cNvSpPr>
                <a:spLocks noChangeShapeType="1"/>
              </p:cNvSpPr>
              <p:nvPr/>
            </p:nvSpPr>
            <p:spPr bwMode="auto">
              <a:xfrm>
                <a:off x="2680"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2" name="Line 82">
                <a:extLst>
                  <a:ext uri="{FF2B5EF4-FFF2-40B4-BE49-F238E27FC236}">
                    <a16:creationId xmlns:a16="http://schemas.microsoft.com/office/drawing/2014/main" id="{E3D1E80C-4595-4C25-B063-41D49697035A}"/>
                  </a:ext>
                </a:extLst>
              </p:cNvPr>
              <p:cNvSpPr>
                <a:spLocks noChangeShapeType="1"/>
              </p:cNvSpPr>
              <p:nvPr/>
            </p:nvSpPr>
            <p:spPr bwMode="auto">
              <a:xfrm>
                <a:off x="2680"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3" name="Text Box 83">
                <a:extLst>
                  <a:ext uri="{FF2B5EF4-FFF2-40B4-BE49-F238E27FC236}">
                    <a16:creationId xmlns:a16="http://schemas.microsoft.com/office/drawing/2014/main" id="{A5CDC950-FC2E-469D-8715-50C7093462DF}"/>
                  </a:ext>
                </a:extLst>
              </p:cNvPr>
              <p:cNvSpPr txBox="1">
                <a:spLocks noChangeArrowheads="1"/>
              </p:cNvSpPr>
              <p:nvPr/>
            </p:nvSpPr>
            <p:spPr bwMode="auto">
              <a:xfrm>
                <a:off x="2272"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r>
                  <a:rPr lang="en-US" altLang="en-US" b="1" baseline="-25000">
                    <a:solidFill>
                      <a:srgbClr val="FF0066"/>
                    </a:solidFill>
                    <a:latin typeface="Times New Roman" panose="02020603050405020304" pitchFamily="18" charset="0"/>
                  </a:rPr>
                  <a:t>3</a:t>
                </a:r>
                <a:r>
                  <a:rPr lang="en-US" altLang="en-US" b="1">
                    <a:solidFill>
                      <a:srgbClr val="FF0066"/>
                    </a:solidFill>
                    <a:latin typeface="Times New Roman" panose="02020603050405020304" pitchFamily="18" charset="0"/>
                  </a:rPr>
                  <a:t>N-</a:t>
                </a:r>
              </a:p>
            </p:txBody>
          </p:sp>
          <p:sp>
            <p:nvSpPr>
              <p:cNvPr id="158804" name="Text Box 84">
                <a:extLst>
                  <a:ext uri="{FF2B5EF4-FFF2-40B4-BE49-F238E27FC236}">
                    <a16:creationId xmlns:a16="http://schemas.microsoft.com/office/drawing/2014/main" id="{D04A72C1-9D01-4224-AE9A-E975482F5B58}"/>
                  </a:ext>
                </a:extLst>
              </p:cNvPr>
              <p:cNvSpPr txBox="1">
                <a:spLocks noChangeArrowheads="1"/>
              </p:cNvSpPr>
              <p:nvPr/>
            </p:nvSpPr>
            <p:spPr bwMode="auto">
              <a:xfrm>
                <a:off x="2392"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a:t>
                </a:r>
              </a:p>
            </p:txBody>
          </p:sp>
        </p:grpSp>
        <p:sp>
          <p:nvSpPr>
            <p:cNvPr id="158805" name="Line 85">
              <a:extLst>
                <a:ext uri="{FF2B5EF4-FFF2-40B4-BE49-F238E27FC236}">
                  <a16:creationId xmlns:a16="http://schemas.microsoft.com/office/drawing/2014/main" id="{3340DFC0-BE84-4524-8E73-27A283CA73E8}"/>
                </a:ext>
              </a:extLst>
            </p:cNvPr>
            <p:cNvSpPr>
              <a:spLocks noChangeShapeType="1"/>
            </p:cNvSpPr>
            <p:nvPr/>
          </p:nvSpPr>
          <p:spPr bwMode="auto">
            <a:xfrm>
              <a:off x="2928" y="816"/>
              <a:ext cx="28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06" name="Line 86">
              <a:extLst>
                <a:ext uri="{FF2B5EF4-FFF2-40B4-BE49-F238E27FC236}">
                  <a16:creationId xmlns:a16="http://schemas.microsoft.com/office/drawing/2014/main" id="{A5DE8053-E8A6-4703-BE65-5EBF74B9B77E}"/>
                </a:ext>
              </a:extLst>
            </p:cNvPr>
            <p:cNvSpPr>
              <a:spLocks noChangeShapeType="1"/>
            </p:cNvSpPr>
            <p:nvPr/>
          </p:nvSpPr>
          <p:spPr bwMode="auto">
            <a:xfrm flipH="1">
              <a:off x="2922" y="912"/>
              <a:ext cx="246"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807" name="Group 87">
              <a:extLst>
                <a:ext uri="{FF2B5EF4-FFF2-40B4-BE49-F238E27FC236}">
                  <a16:creationId xmlns:a16="http://schemas.microsoft.com/office/drawing/2014/main" id="{D4BEEDFF-13CD-4447-B098-26BB591C1407}"/>
                </a:ext>
              </a:extLst>
            </p:cNvPr>
            <p:cNvGrpSpPr>
              <a:grpSpLocks/>
            </p:cNvGrpSpPr>
            <p:nvPr/>
          </p:nvGrpSpPr>
          <p:grpSpPr bwMode="auto">
            <a:xfrm>
              <a:off x="2992" y="240"/>
              <a:ext cx="781" cy="1152"/>
              <a:chOff x="2992" y="240"/>
              <a:chExt cx="781" cy="1152"/>
            </a:xfrm>
          </p:grpSpPr>
          <p:sp>
            <p:nvSpPr>
              <p:cNvPr id="158808" name="Text Box 88">
                <a:extLst>
                  <a:ext uri="{FF2B5EF4-FFF2-40B4-BE49-F238E27FC236}">
                    <a16:creationId xmlns:a16="http://schemas.microsoft.com/office/drawing/2014/main" id="{F4BE3028-B1DD-443F-B17D-E19D453D1F01}"/>
                  </a:ext>
                </a:extLst>
              </p:cNvPr>
              <p:cNvSpPr txBox="1">
                <a:spLocks noChangeArrowheads="1"/>
              </p:cNvSpPr>
              <p:nvPr/>
            </p:nvSpPr>
            <p:spPr bwMode="auto">
              <a:xfrm>
                <a:off x="3400"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p>
            </p:txBody>
          </p:sp>
          <p:sp>
            <p:nvSpPr>
              <p:cNvPr id="158809" name="Text Box 89">
                <a:extLst>
                  <a:ext uri="{FF2B5EF4-FFF2-40B4-BE49-F238E27FC236}">
                    <a16:creationId xmlns:a16="http://schemas.microsoft.com/office/drawing/2014/main" id="{4B64FDA9-A7BB-43A5-A1FF-689D6E87EB6B}"/>
                  </a:ext>
                </a:extLst>
              </p:cNvPr>
              <p:cNvSpPr txBox="1">
                <a:spLocks noChangeArrowheads="1"/>
              </p:cNvSpPr>
              <p:nvPr/>
            </p:nvSpPr>
            <p:spPr bwMode="auto">
              <a:xfrm>
                <a:off x="3304"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10" name="Text Box 90">
                <a:extLst>
                  <a:ext uri="{FF2B5EF4-FFF2-40B4-BE49-F238E27FC236}">
                    <a16:creationId xmlns:a16="http://schemas.microsoft.com/office/drawing/2014/main" id="{309E54F5-32FB-4891-B284-907C786F237C}"/>
                  </a:ext>
                </a:extLst>
              </p:cNvPr>
              <p:cNvSpPr txBox="1">
                <a:spLocks noChangeArrowheads="1"/>
              </p:cNvSpPr>
              <p:nvPr/>
            </p:nvSpPr>
            <p:spPr bwMode="auto">
              <a:xfrm>
                <a:off x="3304"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a:t>
                </a:r>
              </a:p>
            </p:txBody>
          </p:sp>
          <p:sp>
            <p:nvSpPr>
              <p:cNvPr id="158811" name="Text Box 91">
                <a:extLst>
                  <a:ext uri="{FF2B5EF4-FFF2-40B4-BE49-F238E27FC236}">
                    <a16:creationId xmlns:a16="http://schemas.microsoft.com/office/drawing/2014/main" id="{8AA8D43A-B887-43AC-A44F-116543F693B5}"/>
                  </a:ext>
                </a:extLst>
              </p:cNvPr>
              <p:cNvSpPr txBox="1">
                <a:spLocks noChangeArrowheads="1"/>
              </p:cNvSpPr>
              <p:nvPr/>
            </p:nvSpPr>
            <p:spPr bwMode="auto">
              <a:xfrm>
                <a:off x="3288"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12" name="Text Box 92">
                <a:extLst>
                  <a:ext uri="{FF2B5EF4-FFF2-40B4-BE49-F238E27FC236}">
                    <a16:creationId xmlns:a16="http://schemas.microsoft.com/office/drawing/2014/main" id="{F59459D0-8210-481E-B06D-99A2898B69A0}"/>
                  </a:ext>
                </a:extLst>
              </p:cNvPr>
              <p:cNvSpPr txBox="1">
                <a:spLocks noChangeArrowheads="1"/>
              </p:cNvSpPr>
              <p:nvPr/>
            </p:nvSpPr>
            <p:spPr bwMode="auto">
              <a:xfrm>
                <a:off x="3280"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13" name="Text Box 93">
                <a:extLst>
                  <a:ext uri="{FF2B5EF4-FFF2-40B4-BE49-F238E27FC236}">
                    <a16:creationId xmlns:a16="http://schemas.microsoft.com/office/drawing/2014/main" id="{5643DB3D-EAA5-4DBA-B810-D08C1D0B41CE}"/>
                  </a:ext>
                </a:extLst>
              </p:cNvPr>
              <p:cNvSpPr txBox="1">
                <a:spLocks noChangeArrowheads="1"/>
              </p:cNvSpPr>
              <p:nvPr/>
            </p:nvSpPr>
            <p:spPr bwMode="auto">
              <a:xfrm>
                <a:off x="3268" y="1161"/>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14" name="Line 94">
                <a:extLst>
                  <a:ext uri="{FF2B5EF4-FFF2-40B4-BE49-F238E27FC236}">
                    <a16:creationId xmlns:a16="http://schemas.microsoft.com/office/drawing/2014/main" id="{46F4C663-2B92-4268-8C99-265414DF8D03}"/>
                  </a:ext>
                </a:extLst>
              </p:cNvPr>
              <p:cNvSpPr>
                <a:spLocks noChangeShapeType="1"/>
              </p:cNvSpPr>
              <p:nvPr/>
            </p:nvSpPr>
            <p:spPr bwMode="auto">
              <a:xfrm>
                <a:off x="3400"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5" name="Line 95">
                <a:extLst>
                  <a:ext uri="{FF2B5EF4-FFF2-40B4-BE49-F238E27FC236}">
                    <a16:creationId xmlns:a16="http://schemas.microsoft.com/office/drawing/2014/main" id="{EA41CEE4-2B51-467A-9F05-B8B5BBD55785}"/>
                  </a:ext>
                </a:extLst>
              </p:cNvPr>
              <p:cNvSpPr>
                <a:spLocks noChangeShapeType="1"/>
              </p:cNvSpPr>
              <p:nvPr/>
            </p:nvSpPr>
            <p:spPr bwMode="auto">
              <a:xfrm>
                <a:off x="3400"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6" name="Line 96">
                <a:extLst>
                  <a:ext uri="{FF2B5EF4-FFF2-40B4-BE49-F238E27FC236}">
                    <a16:creationId xmlns:a16="http://schemas.microsoft.com/office/drawing/2014/main" id="{291BB4A1-8147-42BE-8F4A-CFEB85DC2622}"/>
                  </a:ext>
                </a:extLst>
              </p:cNvPr>
              <p:cNvSpPr>
                <a:spLocks noChangeShapeType="1"/>
              </p:cNvSpPr>
              <p:nvPr/>
            </p:nvSpPr>
            <p:spPr bwMode="auto">
              <a:xfrm>
                <a:off x="3400"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7" name="Line 97">
                <a:extLst>
                  <a:ext uri="{FF2B5EF4-FFF2-40B4-BE49-F238E27FC236}">
                    <a16:creationId xmlns:a16="http://schemas.microsoft.com/office/drawing/2014/main" id="{0C09CD5B-B6DB-4A90-B44E-7A075BB71277}"/>
                  </a:ext>
                </a:extLst>
              </p:cNvPr>
              <p:cNvSpPr>
                <a:spLocks noChangeShapeType="1"/>
              </p:cNvSpPr>
              <p:nvPr/>
            </p:nvSpPr>
            <p:spPr bwMode="auto">
              <a:xfrm>
                <a:off x="3400"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18" name="Text Box 98">
                <a:extLst>
                  <a:ext uri="{FF2B5EF4-FFF2-40B4-BE49-F238E27FC236}">
                    <a16:creationId xmlns:a16="http://schemas.microsoft.com/office/drawing/2014/main" id="{1FF37F8F-D531-4721-A84E-28AB24C72ED3}"/>
                  </a:ext>
                </a:extLst>
              </p:cNvPr>
              <p:cNvSpPr txBox="1">
                <a:spLocks noChangeArrowheads="1"/>
              </p:cNvSpPr>
              <p:nvPr/>
            </p:nvSpPr>
            <p:spPr bwMode="auto">
              <a:xfrm>
                <a:off x="2992"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r>
                  <a:rPr lang="en-US" altLang="en-US" b="1" baseline="-25000">
                    <a:solidFill>
                      <a:srgbClr val="333399"/>
                    </a:solidFill>
                    <a:latin typeface="Times New Roman" panose="02020603050405020304" pitchFamily="18" charset="0"/>
                  </a:rPr>
                  <a:t>3</a:t>
                </a:r>
                <a:r>
                  <a:rPr lang="en-US" altLang="en-US" b="1">
                    <a:solidFill>
                      <a:srgbClr val="333399"/>
                    </a:solidFill>
                    <a:latin typeface="Times New Roman" panose="02020603050405020304" pitchFamily="18" charset="0"/>
                  </a:rPr>
                  <a:t>N-</a:t>
                </a:r>
              </a:p>
            </p:txBody>
          </p:sp>
          <p:sp>
            <p:nvSpPr>
              <p:cNvPr id="158819" name="Text Box 99">
                <a:extLst>
                  <a:ext uri="{FF2B5EF4-FFF2-40B4-BE49-F238E27FC236}">
                    <a16:creationId xmlns:a16="http://schemas.microsoft.com/office/drawing/2014/main" id="{BD9ACE6F-1FC1-4775-8AAD-B5BF446D487D}"/>
                  </a:ext>
                </a:extLst>
              </p:cNvPr>
              <p:cNvSpPr txBox="1">
                <a:spLocks noChangeArrowheads="1"/>
              </p:cNvSpPr>
              <p:nvPr/>
            </p:nvSpPr>
            <p:spPr bwMode="auto">
              <a:xfrm>
                <a:off x="3112"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a:t>
                </a:r>
              </a:p>
            </p:txBody>
          </p:sp>
        </p:grpSp>
      </p:grpSp>
      <p:grpSp>
        <p:nvGrpSpPr>
          <p:cNvPr id="158820" name="Group 100">
            <a:extLst>
              <a:ext uri="{FF2B5EF4-FFF2-40B4-BE49-F238E27FC236}">
                <a16:creationId xmlns:a16="http://schemas.microsoft.com/office/drawing/2014/main" id="{D2A6474D-A057-4C9D-B036-CA852498A7DD}"/>
              </a:ext>
            </a:extLst>
          </p:cNvPr>
          <p:cNvGrpSpPr>
            <a:grpSpLocks/>
          </p:cNvGrpSpPr>
          <p:nvPr/>
        </p:nvGrpSpPr>
        <p:grpSpPr bwMode="auto">
          <a:xfrm>
            <a:off x="6248400" y="304800"/>
            <a:ext cx="2581275" cy="2176463"/>
            <a:chOff x="3936" y="192"/>
            <a:chExt cx="1626" cy="1371"/>
          </a:xfrm>
        </p:grpSpPr>
        <p:sp>
          <p:nvSpPr>
            <p:cNvPr id="158821" name="Line 101">
              <a:extLst>
                <a:ext uri="{FF2B5EF4-FFF2-40B4-BE49-F238E27FC236}">
                  <a16:creationId xmlns:a16="http://schemas.microsoft.com/office/drawing/2014/main" id="{3DEAA57D-D86B-4BA7-82F1-7CCCB3F2FB69}"/>
                </a:ext>
              </a:extLst>
            </p:cNvPr>
            <p:cNvSpPr>
              <a:spLocks noChangeShapeType="1"/>
            </p:cNvSpPr>
            <p:nvPr/>
          </p:nvSpPr>
          <p:spPr bwMode="auto">
            <a:xfrm>
              <a:off x="4462" y="1400"/>
              <a:ext cx="0" cy="163"/>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822" name="Group 102">
              <a:extLst>
                <a:ext uri="{FF2B5EF4-FFF2-40B4-BE49-F238E27FC236}">
                  <a16:creationId xmlns:a16="http://schemas.microsoft.com/office/drawing/2014/main" id="{F9273A09-28C0-45BB-BD16-2884E6031697}"/>
                </a:ext>
              </a:extLst>
            </p:cNvPr>
            <p:cNvGrpSpPr>
              <a:grpSpLocks/>
            </p:cNvGrpSpPr>
            <p:nvPr/>
          </p:nvGrpSpPr>
          <p:grpSpPr bwMode="auto">
            <a:xfrm>
              <a:off x="3936" y="192"/>
              <a:ext cx="1626" cy="1202"/>
              <a:chOff x="3936" y="192"/>
              <a:chExt cx="1626" cy="1202"/>
            </a:xfrm>
          </p:grpSpPr>
          <p:sp>
            <p:nvSpPr>
              <p:cNvPr id="158823" name="Rectangle 103">
                <a:extLst>
                  <a:ext uri="{FF2B5EF4-FFF2-40B4-BE49-F238E27FC236}">
                    <a16:creationId xmlns:a16="http://schemas.microsoft.com/office/drawing/2014/main" id="{04E49458-FC90-41CA-AA85-B9099EEAD245}"/>
                  </a:ext>
                </a:extLst>
              </p:cNvPr>
              <p:cNvSpPr>
                <a:spLocks noChangeArrowheads="1"/>
              </p:cNvSpPr>
              <p:nvPr/>
            </p:nvSpPr>
            <p:spPr bwMode="auto">
              <a:xfrm>
                <a:off x="3984" y="192"/>
                <a:ext cx="1578" cy="1202"/>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58824" name="Group 104">
                <a:extLst>
                  <a:ext uri="{FF2B5EF4-FFF2-40B4-BE49-F238E27FC236}">
                    <a16:creationId xmlns:a16="http://schemas.microsoft.com/office/drawing/2014/main" id="{743368B0-4E12-4F64-8FF2-4D85D36635E1}"/>
                  </a:ext>
                </a:extLst>
              </p:cNvPr>
              <p:cNvGrpSpPr>
                <a:grpSpLocks/>
              </p:cNvGrpSpPr>
              <p:nvPr/>
            </p:nvGrpSpPr>
            <p:grpSpPr bwMode="auto">
              <a:xfrm>
                <a:off x="3936" y="240"/>
                <a:ext cx="781" cy="1152"/>
                <a:chOff x="3936" y="240"/>
                <a:chExt cx="781" cy="1152"/>
              </a:xfrm>
            </p:grpSpPr>
            <p:sp>
              <p:nvSpPr>
                <p:cNvPr id="158825" name="Text Box 105">
                  <a:extLst>
                    <a:ext uri="{FF2B5EF4-FFF2-40B4-BE49-F238E27FC236}">
                      <a16:creationId xmlns:a16="http://schemas.microsoft.com/office/drawing/2014/main" id="{A7846694-061B-4183-8A0D-B4D57296CA68}"/>
                    </a:ext>
                  </a:extLst>
                </p:cNvPr>
                <p:cNvSpPr txBox="1">
                  <a:spLocks noChangeArrowheads="1"/>
                </p:cNvSpPr>
                <p:nvPr/>
              </p:nvSpPr>
              <p:spPr bwMode="auto">
                <a:xfrm>
                  <a:off x="4344"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p>
              </p:txBody>
            </p:sp>
            <p:sp>
              <p:nvSpPr>
                <p:cNvPr id="158826" name="Text Box 106">
                  <a:extLst>
                    <a:ext uri="{FF2B5EF4-FFF2-40B4-BE49-F238E27FC236}">
                      <a16:creationId xmlns:a16="http://schemas.microsoft.com/office/drawing/2014/main" id="{CC65501C-88E3-4346-88AF-B80458BB802D}"/>
                    </a:ext>
                  </a:extLst>
                </p:cNvPr>
                <p:cNvSpPr txBox="1">
                  <a:spLocks noChangeArrowheads="1"/>
                </p:cNvSpPr>
                <p:nvPr/>
              </p:nvSpPr>
              <p:spPr bwMode="auto">
                <a:xfrm>
                  <a:off x="4248"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27" name="Text Box 107">
                  <a:extLst>
                    <a:ext uri="{FF2B5EF4-FFF2-40B4-BE49-F238E27FC236}">
                      <a16:creationId xmlns:a16="http://schemas.microsoft.com/office/drawing/2014/main" id="{0005692C-402F-4ACB-9533-ABD95159D376}"/>
                    </a:ext>
                  </a:extLst>
                </p:cNvPr>
                <p:cNvSpPr txBox="1">
                  <a:spLocks noChangeArrowheads="1"/>
                </p:cNvSpPr>
                <p:nvPr/>
              </p:nvSpPr>
              <p:spPr bwMode="auto">
                <a:xfrm>
                  <a:off x="4248"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a:t>
                  </a:r>
                </a:p>
              </p:txBody>
            </p:sp>
            <p:sp>
              <p:nvSpPr>
                <p:cNvPr id="158828" name="Text Box 108">
                  <a:extLst>
                    <a:ext uri="{FF2B5EF4-FFF2-40B4-BE49-F238E27FC236}">
                      <a16:creationId xmlns:a16="http://schemas.microsoft.com/office/drawing/2014/main" id="{68A911AB-5F2F-4B47-8E17-475955D953E8}"/>
                    </a:ext>
                  </a:extLst>
                </p:cNvPr>
                <p:cNvSpPr txBox="1">
                  <a:spLocks noChangeArrowheads="1"/>
                </p:cNvSpPr>
                <p:nvPr/>
              </p:nvSpPr>
              <p:spPr bwMode="auto">
                <a:xfrm>
                  <a:off x="4232"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29" name="Text Box 109">
                  <a:extLst>
                    <a:ext uri="{FF2B5EF4-FFF2-40B4-BE49-F238E27FC236}">
                      <a16:creationId xmlns:a16="http://schemas.microsoft.com/office/drawing/2014/main" id="{F14C9F62-CB72-4392-8C71-B0143ECAF684}"/>
                    </a:ext>
                  </a:extLst>
                </p:cNvPr>
                <p:cNvSpPr txBox="1">
                  <a:spLocks noChangeArrowheads="1"/>
                </p:cNvSpPr>
                <p:nvPr/>
              </p:nvSpPr>
              <p:spPr bwMode="auto">
                <a:xfrm>
                  <a:off x="4224"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CH</a:t>
                  </a:r>
                  <a:r>
                    <a:rPr lang="en-US" altLang="en-US" b="1" baseline="-25000">
                      <a:solidFill>
                        <a:srgbClr val="333399"/>
                      </a:solidFill>
                      <a:latin typeface="Times New Roman" panose="02020603050405020304" pitchFamily="18" charset="0"/>
                    </a:rPr>
                    <a:t>2</a:t>
                  </a:r>
                </a:p>
              </p:txBody>
            </p:sp>
            <p:sp>
              <p:nvSpPr>
                <p:cNvPr id="158830" name="Text Box 110">
                  <a:extLst>
                    <a:ext uri="{FF2B5EF4-FFF2-40B4-BE49-F238E27FC236}">
                      <a16:creationId xmlns:a16="http://schemas.microsoft.com/office/drawing/2014/main" id="{B8E3F19C-54CE-4858-836D-E228A087960B}"/>
                    </a:ext>
                  </a:extLst>
                </p:cNvPr>
                <p:cNvSpPr txBox="1">
                  <a:spLocks noChangeArrowheads="1"/>
                </p:cNvSpPr>
                <p:nvPr/>
              </p:nvSpPr>
              <p:spPr bwMode="auto">
                <a:xfrm>
                  <a:off x="4212" y="1161"/>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COO</a:t>
                  </a:r>
                  <a:r>
                    <a:rPr lang="en-US" altLang="en-US" b="1" baseline="30000">
                      <a:solidFill>
                        <a:srgbClr val="333399"/>
                      </a:solidFill>
                      <a:latin typeface="Times New Roman" panose="02020603050405020304" pitchFamily="18" charset="0"/>
                    </a:rPr>
                    <a:t>-</a:t>
                  </a:r>
                </a:p>
              </p:txBody>
            </p:sp>
            <p:sp>
              <p:nvSpPr>
                <p:cNvPr id="158831" name="Line 111">
                  <a:extLst>
                    <a:ext uri="{FF2B5EF4-FFF2-40B4-BE49-F238E27FC236}">
                      <a16:creationId xmlns:a16="http://schemas.microsoft.com/office/drawing/2014/main" id="{BB4DAEAE-8E21-4E62-BA4E-843260442739}"/>
                    </a:ext>
                  </a:extLst>
                </p:cNvPr>
                <p:cNvSpPr>
                  <a:spLocks noChangeShapeType="1"/>
                </p:cNvSpPr>
                <p:nvPr/>
              </p:nvSpPr>
              <p:spPr bwMode="auto">
                <a:xfrm>
                  <a:off x="4344"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2" name="Line 112">
                  <a:extLst>
                    <a:ext uri="{FF2B5EF4-FFF2-40B4-BE49-F238E27FC236}">
                      <a16:creationId xmlns:a16="http://schemas.microsoft.com/office/drawing/2014/main" id="{07DC1E56-6F04-471A-A3C9-07919CD4B2F2}"/>
                    </a:ext>
                  </a:extLst>
                </p:cNvPr>
                <p:cNvSpPr>
                  <a:spLocks noChangeShapeType="1"/>
                </p:cNvSpPr>
                <p:nvPr/>
              </p:nvSpPr>
              <p:spPr bwMode="auto">
                <a:xfrm>
                  <a:off x="4344"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3" name="Line 113">
                  <a:extLst>
                    <a:ext uri="{FF2B5EF4-FFF2-40B4-BE49-F238E27FC236}">
                      <a16:creationId xmlns:a16="http://schemas.microsoft.com/office/drawing/2014/main" id="{45DCDFB2-D272-40F9-9DF1-D7B3BC726B13}"/>
                    </a:ext>
                  </a:extLst>
                </p:cNvPr>
                <p:cNvSpPr>
                  <a:spLocks noChangeShapeType="1"/>
                </p:cNvSpPr>
                <p:nvPr/>
              </p:nvSpPr>
              <p:spPr bwMode="auto">
                <a:xfrm>
                  <a:off x="4344"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4" name="Line 114">
                  <a:extLst>
                    <a:ext uri="{FF2B5EF4-FFF2-40B4-BE49-F238E27FC236}">
                      <a16:creationId xmlns:a16="http://schemas.microsoft.com/office/drawing/2014/main" id="{91762F31-3B53-45AE-9B90-4BE77138E479}"/>
                    </a:ext>
                  </a:extLst>
                </p:cNvPr>
                <p:cNvSpPr>
                  <a:spLocks noChangeShapeType="1"/>
                </p:cNvSpPr>
                <p:nvPr/>
              </p:nvSpPr>
              <p:spPr bwMode="auto">
                <a:xfrm>
                  <a:off x="4344"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5" name="Text Box 115">
                  <a:extLst>
                    <a:ext uri="{FF2B5EF4-FFF2-40B4-BE49-F238E27FC236}">
                      <a16:creationId xmlns:a16="http://schemas.microsoft.com/office/drawing/2014/main" id="{559AE139-4C81-4598-BC4D-F493DB131813}"/>
                    </a:ext>
                  </a:extLst>
                </p:cNvPr>
                <p:cNvSpPr txBox="1">
                  <a:spLocks noChangeArrowheads="1"/>
                </p:cNvSpPr>
                <p:nvPr/>
              </p:nvSpPr>
              <p:spPr bwMode="auto">
                <a:xfrm>
                  <a:off x="3936"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H</a:t>
                  </a:r>
                  <a:r>
                    <a:rPr lang="en-US" altLang="en-US" b="1" baseline="-25000">
                      <a:solidFill>
                        <a:srgbClr val="333399"/>
                      </a:solidFill>
                      <a:latin typeface="Times New Roman" panose="02020603050405020304" pitchFamily="18" charset="0"/>
                    </a:rPr>
                    <a:t>3</a:t>
                  </a:r>
                  <a:r>
                    <a:rPr lang="en-US" altLang="en-US" b="1">
                      <a:solidFill>
                        <a:srgbClr val="333399"/>
                      </a:solidFill>
                      <a:latin typeface="Times New Roman" panose="02020603050405020304" pitchFamily="18" charset="0"/>
                    </a:rPr>
                    <a:t>N-</a:t>
                  </a:r>
                </a:p>
              </p:txBody>
            </p:sp>
            <p:sp>
              <p:nvSpPr>
                <p:cNvPr id="158836" name="Text Box 116">
                  <a:extLst>
                    <a:ext uri="{FF2B5EF4-FFF2-40B4-BE49-F238E27FC236}">
                      <a16:creationId xmlns:a16="http://schemas.microsoft.com/office/drawing/2014/main" id="{B3A113AE-FEE9-42C2-ADF8-7867FEDD4976}"/>
                    </a:ext>
                  </a:extLst>
                </p:cNvPr>
                <p:cNvSpPr txBox="1">
                  <a:spLocks noChangeArrowheads="1"/>
                </p:cNvSpPr>
                <p:nvPr/>
              </p:nvSpPr>
              <p:spPr bwMode="auto">
                <a:xfrm>
                  <a:off x="4056" y="288"/>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333399"/>
                      </a:solidFill>
                      <a:latin typeface="Times New Roman" panose="02020603050405020304" pitchFamily="18" charset="0"/>
                    </a:rPr>
                    <a:t>+</a:t>
                  </a:r>
                </a:p>
              </p:txBody>
            </p:sp>
          </p:grpSp>
          <p:sp>
            <p:nvSpPr>
              <p:cNvPr id="158837" name="Line 117">
                <a:extLst>
                  <a:ext uri="{FF2B5EF4-FFF2-40B4-BE49-F238E27FC236}">
                    <a16:creationId xmlns:a16="http://schemas.microsoft.com/office/drawing/2014/main" id="{8279141F-FA13-4D99-809D-8DD9A31484F8}"/>
                  </a:ext>
                </a:extLst>
              </p:cNvPr>
              <p:cNvSpPr>
                <a:spLocks noChangeShapeType="1"/>
              </p:cNvSpPr>
              <p:nvPr/>
            </p:nvSpPr>
            <p:spPr bwMode="auto">
              <a:xfrm>
                <a:off x="4608" y="816"/>
                <a:ext cx="282"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38" name="Line 118">
                <a:extLst>
                  <a:ext uri="{FF2B5EF4-FFF2-40B4-BE49-F238E27FC236}">
                    <a16:creationId xmlns:a16="http://schemas.microsoft.com/office/drawing/2014/main" id="{C20E579B-17C7-4CEF-BD54-355C24AF5DAD}"/>
                  </a:ext>
                </a:extLst>
              </p:cNvPr>
              <p:cNvSpPr>
                <a:spLocks noChangeShapeType="1"/>
              </p:cNvSpPr>
              <p:nvPr/>
            </p:nvSpPr>
            <p:spPr bwMode="auto">
              <a:xfrm flipH="1">
                <a:off x="4602" y="912"/>
                <a:ext cx="246" cy="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8839" name="Group 119">
                <a:extLst>
                  <a:ext uri="{FF2B5EF4-FFF2-40B4-BE49-F238E27FC236}">
                    <a16:creationId xmlns:a16="http://schemas.microsoft.com/office/drawing/2014/main" id="{C395274A-9C31-433B-BAC6-B9770BEDE610}"/>
                  </a:ext>
                </a:extLst>
              </p:cNvPr>
              <p:cNvGrpSpPr>
                <a:grpSpLocks/>
              </p:cNvGrpSpPr>
              <p:nvPr/>
            </p:nvGrpSpPr>
            <p:grpSpPr bwMode="auto">
              <a:xfrm>
                <a:off x="4780" y="240"/>
                <a:ext cx="781" cy="1152"/>
                <a:chOff x="4780" y="240"/>
                <a:chExt cx="781" cy="1152"/>
              </a:xfrm>
            </p:grpSpPr>
            <p:sp>
              <p:nvSpPr>
                <p:cNvPr id="158840" name="Text Box 120">
                  <a:extLst>
                    <a:ext uri="{FF2B5EF4-FFF2-40B4-BE49-F238E27FC236}">
                      <a16:creationId xmlns:a16="http://schemas.microsoft.com/office/drawing/2014/main" id="{C8AD9DE0-C2D8-408C-9584-38620574808D}"/>
                    </a:ext>
                  </a:extLst>
                </p:cNvPr>
                <p:cNvSpPr txBox="1">
                  <a:spLocks noChangeArrowheads="1"/>
                </p:cNvSpPr>
                <p:nvPr/>
              </p:nvSpPr>
              <p:spPr bwMode="auto">
                <a:xfrm>
                  <a:off x="5188" y="432"/>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-H</a:t>
                  </a:r>
                </a:p>
              </p:txBody>
            </p:sp>
            <p:sp>
              <p:nvSpPr>
                <p:cNvPr id="158841" name="Text Box 121">
                  <a:extLst>
                    <a:ext uri="{FF2B5EF4-FFF2-40B4-BE49-F238E27FC236}">
                      <a16:creationId xmlns:a16="http://schemas.microsoft.com/office/drawing/2014/main" id="{D296CFB3-B69B-4FD0-A28C-32BDA478BBAC}"/>
                    </a:ext>
                  </a:extLst>
                </p:cNvPr>
                <p:cNvSpPr txBox="1">
                  <a:spLocks noChangeArrowheads="1"/>
                </p:cNvSpPr>
                <p:nvPr/>
              </p:nvSpPr>
              <p:spPr bwMode="auto">
                <a:xfrm>
                  <a:off x="5092" y="240"/>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COO</a:t>
                  </a:r>
                  <a:r>
                    <a:rPr lang="en-US" altLang="en-US" b="1" baseline="30000">
                      <a:solidFill>
                        <a:srgbClr val="008000"/>
                      </a:solidFill>
                      <a:latin typeface="Times New Roman" panose="02020603050405020304" pitchFamily="18" charset="0"/>
                    </a:rPr>
                    <a:t>-</a:t>
                  </a:r>
                </a:p>
              </p:txBody>
            </p:sp>
            <p:sp>
              <p:nvSpPr>
                <p:cNvPr id="158842" name="Text Box 122">
                  <a:extLst>
                    <a:ext uri="{FF2B5EF4-FFF2-40B4-BE49-F238E27FC236}">
                      <a16:creationId xmlns:a16="http://schemas.microsoft.com/office/drawing/2014/main" id="{1F8DDE9E-16C1-40EA-AAE1-0CA9A06273AF}"/>
                    </a:ext>
                  </a:extLst>
                </p:cNvPr>
                <p:cNvSpPr txBox="1">
                  <a:spLocks noChangeArrowheads="1"/>
                </p:cNvSpPr>
                <p:nvPr/>
              </p:nvSpPr>
              <p:spPr bwMode="auto">
                <a:xfrm>
                  <a:off x="5092" y="432"/>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a:t>
                  </a:r>
                </a:p>
              </p:txBody>
            </p:sp>
            <p:sp>
              <p:nvSpPr>
                <p:cNvPr id="158843" name="Text Box 123">
                  <a:extLst>
                    <a:ext uri="{FF2B5EF4-FFF2-40B4-BE49-F238E27FC236}">
                      <a16:creationId xmlns:a16="http://schemas.microsoft.com/office/drawing/2014/main" id="{E9DBF1BF-3841-48CF-8F9D-CBEA7363F3E5}"/>
                    </a:ext>
                  </a:extLst>
                </p:cNvPr>
                <p:cNvSpPr txBox="1">
                  <a:spLocks noChangeArrowheads="1"/>
                </p:cNvSpPr>
                <p:nvPr/>
              </p:nvSpPr>
              <p:spPr bwMode="auto">
                <a:xfrm>
                  <a:off x="5076" y="67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CH</a:t>
                  </a:r>
                  <a:r>
                    <a:rPr lang="en-US" altLang="en-US" b="1" baseline="-25000">
                      <a:solidFill>
                        <a:srgbClr val="008000"/>
                      </a:solidFill>
                      <a:latin typeface="Times New Roman" panose="02020603050405020304" pitchFamily="18" charset="0"/>
                    </a:rPr>
                    <a:t>2</a:t>
                  </a:r>
                </a:p>
              </p:txBody>
            </p:sp>
            <p:sp>
              <p:nvSpPr>
                <p:cNvPr id="158844" name="Text Box 124">
                  <a:extLst>
                    <a:ext uri="{FF2B5EF4-FFF2-40B4-BE49-F238E27FC236}">
                      <a16:creationId xmlns:a16="http://schemas.microsoft.com/office/drawing/2014/main" id="{D323C095-1B4E-40CC-BFD5-677420CEE5CD}"/>
                    </a:ext>
                  </a:extLst>
                </p:cNvPr>
                <p:cNvSpPr txBox="1">
                  <a:spLocks noChangeArrowheads="1"/>
                </p:cNvSpPr>
                <p:nvPr/>
              </p:nvSpPr>
              <p:spPr bwMode="auto">
                <a:xfrm>
                  <a:off x="5068" y="912"/>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CH</a:t>
                  </a:r>
                  <a:r>
                    <a:rPr lang="en-US" altLang="en-US" b="1" baseline="-25000">
                      <a:solidFill>
                        <a:srgbClr val="008000"/>
                      </a:solidFill>
                      <a:latin typeface="Times New Roman" panose="02020603050405020304" pitchFamily="18" charset="0"/>
                    </a:rPr>
                    <a:t>2</a:t>
                  </a:r>
                </a:p>
              </p:txBody>
            </p:sp>
            <p:sp>
              <p:nvSpPr>
                <p:cNvPr id="158845" name="Text Box 125">
                  <a:extLst>
                    <a:ext uri="{FF2B5EF4-FFF2-40B4-BE49-F238E27FC236}">
                      <a16:creationId xmlns:a16="http://schemas.microsoft.com/office/drawing/2014/main" id="{A8CF6919-F0A3-4685-A0F8-3FA4FD84A5AB}"/>
                    </a:ext>
                  </a:extLst>
                </p:cNvPr>
                <p:cNvSpPr txBox="1">
                  <a:spLocks noChangeArrowheads="1"/>
                </p:cNvSpPr>
                <p:nvPr/>
              </p:nvSpPr>
              <p:spPr bwMode="auto">
                <a:xfrm>
                  <a:off x="5056" y="1161"/>
                  <a:ext cx="46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COO</a:t>
                  </a:r>
                  <a:r>
                    <a:rPr lang="en-US" altLang="en-US" b="1" baseline="30000">
                      <a:solidFill>
                        <a:srgbClr val="008000"/>
                      </a:solidFill>
                      <a:latin typeface="Times New Roman" panose="02020603050405020304" pitchFamily="18" charset="0"/>
                    </a:rPr>
                    <a:t>-</a:t>
                  </a:r>
                </a:p>
              </p:txBody>
            </p:sp>
            <p:sp>
              <p:nvSpPr>
                <p:cNvPr id="158846" name="Line 126">
                  <a:extLst>
                    <a:ext uri="{FF2B5EF4-FFF2-40B4-BE49-F238E27FC236}">
                      <a16:creationId xmlns:a16="http://schemas.microsoft.com/office/drawing/2014/main" id="{462AF7B4-E933-4365-92A8-1BBF8E2F699A}"/>
                    </a:ext>
                  </a:extLst>
                </p:cNvPr>
                <p:cNvSpPr>
                  <a:spLocks noChangeShapeType="1"/>
                </p:cNvSpPr>
                <p:nvPr/>
              </p:nvSpPr>
              <p:spPr bwMode="auto">
                <a:xfrm>
                  <a:off x="5188" y="38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47" name="Line 127">
                  <a:extLst>
                    <a:ext uri="{FF2B5EF4-FFF2-40B4-BE49-F238E27FC236}">
                      <a16:creationId xmlns:a16="http://schemas.microsoft.com/office/drawing/2014/main" id="{64306B8C-E2FF-4339-8DE0-5942BA964666}"/>
                    </a:ext>
                  </a:extLst>
                </p:cNvPr>
                <p:cNvSpPr>
                  <a:spLocks noChangeShapeType="1"/>
                </p:cNvSpPr>
                <p:nvPr/>
              </p:nvSpPr>
              <p:spPr bwMode="auto">
                <a:xfrm>
                  <a:off x="5188" y="62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48" name="Line 128">
                  <a:extLst>
                    <a:ext uri="{FF2B5EF4-FFF2-40B4-BE49-F238E27FC236}">
                      <a16:creationId xmlns:a16="http://schemas.microsoft.com/office/drawing/2014/main" id="{C3CEB070-872C-475C-9DD8-C3E10629647A}"/>
                    </a:ext>
                  </a:extLst>
                </p:cNvPr>
                <p:cNvSpPr>
                  <a:spLocks noChangeShapeType="1"/>
                </p:cNvSpPr>
                <p:nvPr/>
              </p:nvSpPr>
              <p:spPr bwMode="auto">
                <a:xfrm>
                  <a:off x="5188" y="86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49" name="Line 129">
                  <a:extLst>
                    <a:ext uri="{FF2B5EF4-FFF2-40B4-BE49-F238E27FC236}">
                      <a16:creationId xmlns:a16="http://schemas.microsoft.com/office/drawing/2014/main" id="{8D0B3AE3-963B-4D86-9283-F684D7B6A862}"/>
                    </a:ext>
                  </a:extLst>
                </p:cNvPr>
                <p:cNvSpPr>
                  <a:spLocks noChangeShapeType="1"/>
                </p:cNvSpPr>
                <p:nvPr/>
              </p:nvSpPr>
              <p:spPr bwMode="auto">
                <a:xfrm>
                  <a:off x="5188" y="1104"/>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50" name="Text Box 130">
                  <a:extLst>
                    <a:ext uri="{FF2B5EF4-FFF2-40B4-BE49-F238E27FC236}">
                      <a16:creationId xmlns:a16="http://schemas.microsoft.com/office/drawing/2014/main" id="{E8E9B10E-8C9A-46C4-8FA6-37DD91EA7B2B}"/>
                    </a:ext>
                  </a:extLst>
                </p:cNvPr>
                <p:cNvSpPr txBox="1">
                  <a:spLocks noChangeArrowheads="1"/>
                </p:cNvSpPr>
                <p:nvPr/>
              </p:nvSpPr>
              <p:spPr bwMode="auto">
                <a:xfrm>
                  <a:off x="4780" y="432"/>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008000"/>
                      </a:solidFill>
                      <a:latin typeface="Times New Roman" panose="02020603050405020304" pitchFamily="18" charset="0"/>
                    </a:rPr>
                    <a:t>H</a:t>
                  </a:r>
                  <a:r>
                    <a:rPr lang="en-US" altLang="en-US" b="1" baseline="-25000">
                      <a:solidFill>
                        <a:srgbClr val="008000"/>
                      </a:solidFill>
                      <a:latin typeface="Times New Roman" panose="02020603050405020304" pitchFamily="18" charset="0"/>
                    </a:rPr>
                    <a:t>2</a:t>
                  </a:r>
                  <a:r>
                    <a:rPr lang="en-US" altLang="en-US" b="1">
                      <a:solidFill>
                        <a:srgbClr val="008000"/>
                      </a:solidFill>
                      <a:latin typeface="Times New Roman" panose="02020603050405020304" pitchFamily="18" charset="0"/>
                    </a:rPr>
                    <a:t>N-</a:t>
                  </a:r>
                </a:p>
              </p:txBody>
            </p:sp>
            <p:sp>
              <p:nvSpPr>
                <p:cNvPr id="158851" name="Text Box 131">
                  <a:extLst>
                    <a:ext uri="{FF2B5EF4-FFF2-40B4-BE49-F238E27FC236}">
                      <a16:creationId xmlns:a16="http://schemas.microsoft.com/office/drawing/2014/main" id="{3864F833-E695-4616-9436-43FB038600C1}"/>
                    </a:ext>
                  </a:extLst>
                </p:cNvPr>
                <p:cNvSpPr txBox="1">
                  <a:spLocks noChangeArrowheads="1"/>
                </p:cNvSpPr>
                <p:nvPr/>
              </p:nvSpPr>
              <p:spPr bwMode="auto">
                <a:xfrm>
                  <a:off x="4900" y="288"/>
                  <a:ext cx="110" cy="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grpSp>
        <p:nvGrpSpPr>
          <p:cNvPr id="158852" name="Group 132">
            <a:extLst>
              <a:ext uri="{FF2B5EF4-FFF2-40B4-BE49-F238E27FC236}">
                <a16:creationId xmlns:a16="http://schemas.microsoft.com/office/drawing/2014/main" id="{9E17B4F2-63C9-4070-A9F8-49020CEF869F}"/>
              </a:ext>
            </a:extLst>
          </p:cNvPr>
          <p:cNvGrpSpPr>
            <a:grpSpLocks/>
          </p:cNvGrpSpPr>
          <p:nvPr/>
        </p:nvGrpSpPr>
        <p:grpSpPr bwMode="auto">
          <a:xfrm>
            <a:off x="7543800" y="3200400"/>
            <a:ext cx="1373188" cy="1828800"/>
            <a:chOff x="4752" y="2016"/>
            <a:chExt cx="865" cy="1152"/>
          </a:xfrm>
        </p:grpSpPr>
        <p:sp>
          <p:nvSpPr>
            <p:cNvPr id="158853" name="Text Box 133">
              <a:extLst>
                <a:ext uri="{FF2B5EF4-FFF2-40B4-BE49-F238E27FC236}">
                  <a16:creationId xmlns:a16="http://schemas.microsoft.com/office/drawing/2014/main" id="{738F9DA0-9AFB-47C2-A7C0-F4325903784B}"/>
                </a:ext>
              </a:extLst>
            </p:cNvPr>
            <p:cNvSpPr txBox="1">
              <a:spLocks noChangeArrowheads="1"/>
            </p:cNvSpPr>
            <p:nvPr/>
          </p:nvSpPr>
          <p:spPr bwMode="auto">
            <a:xfrm>
              <a:off x="5160" y="2208"/>
              <a:ext cx="27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-H</a:t>
              </a:r>
            </a:p>
          </p:txBody>
        </p:sp>
        <p:sp>
          <p:nvSpPr>
            <p:cNvPr id="158854" name="Text Box 134">
              <a:extLst>
                <a:ext uri="{FF2B5EF4-FFF2-40B4-BE49-F238E27FC236}">
                  <a16:creationId xmlns:a16="http://schemas.microsoft.com/office/drawing/2014/main" id="{08F87B94-BEFE-4F1F-B4E4-3FA87472BA01}"/>
                </a:ext>
              </a:extLst>
            </p:cNvPr>
            <p:cNvSpPr txBox="1">
              <a:spLocks noChangeArrowheads="1"/>
            </p:cNvSpPr>
            <p:nvPr/>
          </p:nvSpPr>
          <p:spPr bwMode="auto">
            <a:xfrm>
              <a:off x="5064" y="2016"/>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a:t>
              </a:r>
              <a:r>
                <a:rPr lang="en-US" altLang="en-US" b="1">
                  <a:solidFill>
                    <a:srgbClr val="FF0066"/>
                  </a:solidFill>
                  <a:latin typeface="Times New Roman" panose="02020603050405020304" pitchFamily="18" charset="0"/>
                </a:rPr>
                <a:t>H</a:t>
              </a:r>
            </a:p>
          </p:txBody>
        </p:sp>
        <p:sp>
          <p:nvSpPr>
            <p:cNvPr id="158855" name="Text Box 135">
              <a:extLst>
                <a:ext uri="{FF2B5EF4-FFF2-40B4-BE49-F238E27FC236}">
                  <a16:creationId xmlns:a16="http://schemas.microsoft.com/office/drawing/2014/main" id="{91ADFDE3-897B-4107-B5C4-3C4109F035DD}"/>
                </a:ext>
              </a:extLst>
            </p:cNvPr>
            <p:cNvSpPr txBox="1">
              <a:spLocks noChangeArrowheads="1"/>
            </p:cNvSpPr>
            <p:nvPr/>
          </p:nvSpPr>
          <p:spPr bwMode="auto">
            <a:xfrm>
              <a:off x="5064" y="2208"/>
              <a:ext cx="2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a:t>
              </a:r>
            </a:p>
          </p:txBody>
        </p:sp>
        <p:sp>
          <p:nvSpPr>
            <p:cNvPr id="158856" name="Text Box 136">
              <a:extLst>
                <a:ext uri="{FF2B5EF4-FFF2-40B4-BE49-F238E27FC236}">
                  <a16:creationId xmlns:a16="http://schemas.microsoft.com/office/drawing/2014/main" id="{D0DE9C75-52AF-4809-9BF5-A762BF1FAC6B}"/>
                </a:ext>
              </a:extLst>
            </p:cNvPr>
            <p:cNvSpPr txBox="1">
              <a:spLocks noChangeArrowheads="1"/>
            </p:cNvSpPr>
            <p:nvPr/>
          </p:nvSpPr>
          <p:spPr bwMode="auto">
            <a:xfrm>
              <a:off x="5048" y="2448"/>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857" name="Text Box 137">
              <a:extLst>
                <a:ext uri="{FF2B5EF4-FFF2-40B4-BE49-F238E27FC236}">
                  <a16:creationId xmlns:a16="http://schemas.microsoft.com/office/drawing/2014/main" id="{F0DFAEBF-0BCE-4C18-BACE-68D58C808674}"/>
                </a:ext>
              </a:extLst>
            </p:cNvPr>
            <p:cNvSpPr txBox="1">
              <a:spLocks noChangeArrowheads="1"/>
            </p:cNvSpPr>
            <p:nvPr/>
          </p:nvSpPr>
          <p:spPr bwMode="auto">
            <a:xfrm>
              <a:off x="5040" y="2688"/>
              <a:ext cx="37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CH</a:t>
              </a:r>
              <a:r>
                <a:rPr lang="en-US" altLang="en-US" b="1" baseline="-25000">
                  <a:latin typeface="Times New Roman" panose="02020603050405020304" pitchFamily="18" charset="0"/>
                </a:rPr>
                <a:t>2</a:t>
              </a:r>
            </a:p>
          </p:txBody>
        </p:sp>
        <p:sp>
          <p:nvSpPr>
            <p:cNvPr id="158858" name="Text Box 138">
              <a:extLst>
                <a:ext uri="{FF2B5EF4-FFF2-40B4-BE49-F238E27FC236}">
                  <a16:creationId xmlns:a16="http://schemas.microsoft.com/office/drawing/2014/main" id="{30AE1AD6-DB00-40FF-B6A1-A6EEC6A5E60F}"/>
                </a:ext>
              </a:extLst>
            </p:cNvPr>
            <p:cNvSpPr txBox="1">
              <a:spLocks noChangeArrowheads="1"/>
            </p:cNvSpPr>
            <p:nvPr/>
          </p:nvSpPr>
          <p:spPr bwMode="auto">
            <a:xfrm>
              <a:off x="5028" y="2937"/>
              <a:ext cx="55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COO</a:t>
              </a:r>
              <a:r>
                <a:rPr lang="en-US" altLang="en-US" b="1">
                  <a:solidFill>
                    <a:srgbClr val="FF0066"/>
                  </a:solidFill>
                  <a:latin typeface="Times New Roman" panose="02020603050405020304" pitchFamily="18" charset="0"/>
                </a:rPr>
                <a:t>H</a:t>
              </a:r>
            </a:p>
          </p:txBody>
        </p:sp>
        <p:sp>
          <p:nvSpPr>
            <p:cNvPr id="158859" name="Line 139">
              <a:extLst>
                <a:ext uri="{FF2B5EF4-FFF2-40B4-BE49-F238E27FC236}">
                  <a16:creationId xmlns:a16="http://schemas.microsoft.com/office/drawing/2014/main" id="{42C68111-A790-4D26-972F-7FF66D88770E}"/>
                </a:ext>
              </a:extLst>
            </p:cNvPr>
            <p:cNvSpPr>
              <a:spLocks noChangeShapeType="1"/>
            </p:cNvSpPr>
            <p:nvPr/>
          </p:nvSpPr>
          <p:spPr bwMode="auto">
            <a:xfrm>
              <a:off x="5160" y="216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0" name="Line 140">
              <a:extLst>
                <a:ext uri="{FF2B5EF4-FFF2-40B4-BE49-F238E27FC236}">
                  <a16:creationId xmlns:a16="http://schemas.microsoft.com/office/drawing/2014/main" id="{E3C31334-1C4B-46EC-AD9F-151F4A718E4F}"/>
                </a:ext>
              </a:extLst>
            </p:cNvPr>
            <p:cNvSpPr>
              <a:spLocks noChangeShapeType="1"/>
            </p:cNvSpPr>
            <p:nvPr/>
          </p:nvSpPr>
          <p:spPr bwMode="auto">
            <a:xfrm>
              <a:off x="5160" y="240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1" name="Line 141">
              <a:extLst>
                <a:ext uri="{FF2B5EF4-FFF2-40B4-BE49-F238E27FC236}">
                  <a16:creationId xmlns:a16="http://schemas.microsoft.com/office/drawing/2014/main" id="{BA2323A0-5F47-47DD-B5E8-2F99EBEC6276}"/>
                </a:ext>
              </a:extLst>
            </p:cNvPr>
            <p:cNvSpPr>
              <a:spLocks noChangeShapeType="1"/>
            </p:cNvSpPr>
            <p:nvPr/>
          </p:nvSpPr>
          <p:spPr bwMode="auto">
            <a:xfrm>
              <a:off x="5160" y="264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2" name="Line 142">
              <a:extLst>
                <a:ext uri="{FF2B5EF4-FFF2-40B4-BE49-F238E27FC236}">
                  <a16:creationId xmlns:a16="http://schemas.microsoft.com/office/drawing/2014/main" id="{00A0AA8E-0557-4C5B-9BCA-0A810E7B61A1}"/>
                </a:ext>
              </a:extLst>
            </p:cNvPr>
            <p:cNvSpPr>
              <a:spLocks noChangeShapeType="1"/>
            </p:cNvSpPr>
            <p:nvPr/>
          </p:nvSpPr>
          <p:spPr bwMode="auto">
            <a:xfrm>
              <a:off x="5160" y="2880"/>
              <a:ext cx="0" cy="9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863" name="Text Box 143">
              <a:extLst>
                <a:ext uri="{FF2B5EF4-FFF2-40B4-BE49-F238E27FC236}">
                  <a16:creationId xmlns:a16="http://schemas.microsoft.com/office/drawing/2014/main" id="{BA228430-9F9D-4FF8-88F1-0ACF63B82CE2}"/>
                </a:ext>
              </a:extLst>
            </p:cNvPr>
            <p:cNvSpPr txBox="1">
              <a:spLocks noChangeArrowheads="1"/>
            </p:cNvSpPr>
            <p:nvPr/>
          </p:nvSpPr>
          <p:spPr bwMode="auto">
            <a:xfrm>
              <a:off x="4752" y="2208"/>
              <a:ext cx="419"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solidFill>
                    <a:srgbClr val="FF0066"/>
                  </a:solidFill>
                  <a:latin typeface="Times New Roman" panose="02020603050405020304" pitchFamily="18" charset="0"/>
                </a:rPr>
                <a:t>H</a:t>
              </a:r>
              <a:r>
                <a:rPr lang="en-US" altLang="en-US" b="1" baseline="-25000">
                  <a:latin typeface="Times New Roman" panose="02020603050405020304" pitchFamily="18" charset="0"/>
                </a:rPr>
                <a:t>3</a:t>
              </a:r>
              <a:r>
                <a:rPr lang="en-US" altLang="en-US" b="1">
                  <a:latin typeface="Times New Roman" panose="02020603050405020304" pitchFamily="18" charset="0"/>
                </a:rPr>
                <a:t>N-</a:t>
              </a:r>
            </a:p>
          </p:txBody>
        </p:sp>
        <p:sp>
          <p:nvSpPr>
            <p:cNvPr id="158864" name="Text Box 144">
              <a:extLst>
                <a:ext uri="{FF2B5EF4-FFF2-40B4-BE49-F238E27FC236}">
                  <a16:creationId xmlns:a16="http://schemas.microsoft.com/office/drawing/2014/main" id="{EBDF9DA5-EEF7-498B-B597-C09AB95CD0AB}"/>
                </a:ext>
              </a:extLst>
            </p:cNvPr>
            <p:cNvSpPr txBox="1">
              <a:spLocks noChangeArrowheads="1"/>
            </p:cNvSpPr>
            <p:nvPr/>
          </p:nvSpPr>
          <p:spPr bwMode="auto">
            <a:xfrm>
              <a:off x="4872" y="2064"/>
              <a:ext cx="19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b="1">
                  <a:latin typeface="Times New Roman" panose="02020603050405020304" pitchFamily="18" charset="0"/>
                </a:rPr>
                <a:t>+</a:t>
              </a:r>
            </a:p>
          </p:txBody>
        </p:sp>
      </p:grpSp>
      <p:sp>
        <p:nvSpPr>
          <p:cNvPr id="158865" name="Text Box 145">
            <a:extLst>
              <a:ext uri="{FF2B5EF4-FFF2-40B4-BE49-F238E27FC236}">
                <a16:creationId xmlns:a16="http://schemas.microsoft.com/office/drawing/2014/main" id="{32A89E52-7682-4DA3-A0DD-A33526F04B98}"/>
              </a:ext>
            </a:extLst>
          </p:cNvPr>
          <p:cNvSpPr txBox="1">
            <a:spLocks noChangeArrowheads="1"/>
          </p:cNvSpPr>
          <p:nvPr/>
        </p:nvSpPr>
        <p:spPr bwMode="auto">
          <a:xfrm>
            <a:off x="7467600" y="5029200"/>
            <a:ext cx="1524000" cy="398463"/>
          </a:xfrm>
          <a:prstGeom prst="rect">
            <a:avLst/>
          </a:prstGeom>
          <a:solidFill>
            <a:srgbClr val="FF99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latin typeface="Times New Roman" panose="02020603050405020304" pitchFamily="18" charset="0"/>
              </a:rPr>
              <a:t>Γλουταμικό</a:t>
            </a:r>
          </a:p>
        </p:txBody>
      </p:sp>
      <p:sp>
        <p:nvSpPr>
          <p:cNvPr id="158866" name="Oval 146">
            <a:extLst>
              <a:ext uri="{FF2B5EF4-FFF2-40B4-BE49-F238E27FC236}">
                <a16:creationId xmlns:a16="http://schemas.microsoft.com/office/drawing/2014/main" id="{93495FD9-F155-4A1A-AAC9-8518C55E171D}"/>
              </a:ext>
            </a:extLst>
          </p:cNvPr>
          <p:cNvSpPr>
            <a:spLocks noChangeArrowheads="1"/>
          </p:cNvSpPr>
          <p:nvPr/>
        </p:nvSpPr>
        <p:spPr bwMode="auto">
          <a:xfrm>
            <a:off x="2895600" y="5029200"/>
            <a:ext cx="76200" cy="762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867" name="Oval 147">
            <a:extLst>
              <a:ext uri="{FF2B5EF4-FFF2-40B4-BE49-F238E27FC236}">
                <a16:creationId xmlns:a16="http://schemas.microsoft.com/office/drawing/2014/main" id="{624E0EAB-3673-4BE3-A969-66400BD8C93D}"/>
              </a:ext>
            </a:extLst>
          </p:cNvPr>
          <p:cNvSpPr>
            <a:spLocks noChangeArrowheads="1"/>
          </p:cNvSpPr>
          <p:nvPr/>
        </p:nvSpPr>
        <p:spPr bwMode="auto">
          <a:xfrm>
            <a:off x="4648200" y="4267200"/>
            <a:ext cx="76200" cy="762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8868" name="Oval 148">
            <a:extLst>
              <a:ext uri="{FF2B5EF4-FFF2-40B4-BE49-F238E27FC236}">
                <a16:creationId xmlns:a16="http://schemas.microsoft.com/office/drawing/2014/main" id="{F7DEEACA-ACF7-4F46-A0B7-646F5710EBE3}"/>
              </a:ext>
            </a:extLst>
          </p:cNvPr>
          <p:cNvSpPr>
            <a:spLocks noChangeArrowheads="1"/>
          </p:cNvSpPr>
          <p:nvPr/>
        </p:nvSpPr>
        <p:spPr bwMode="auto">
          <a:xfrm>
            <a:off x="6419850" y="2876550"/>
            <a:ext cx="76200" cy="76200"/>
          </a:xfrm>
          <a:prstGeom prst="ellipse">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58852"/>
                                        </p:tgtEl>
                                        <p:attrNameLst>
                                          <p:attrName>style.visibility</p:attrName>
                                        </p:attrNameLst>
                                      </p:cBhvr>
                                      <p:to>
                                        <p:strVal val="visible"/>
                                      </p:to>
                                    </p:set>
                                    <p:animEffect transition="in" filter="box(in)">
                                      <p:cBhvr additive="repl">
                                        <p:cTn id="7" dur="500"/>
                                        <p:tgtEl>
                                          <p:spTgt spid="158852"/>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58865"/>
                                        </p:tgtEl>
                                        <p:attrNameLst>
                                          <p:attrName>style.visibility</p:attrName>
                                        </p:attrNameLst>
                                      </p:cBhvr>
                                      <p:to>
                                        <p:strVal val="visible"/>
                                      </p:to>
                                    </p:set>
                                    <p:animEffect transition="in" filter="box(in)">
                                      <p:cBhvr additive="repl">
                                        <p:cTn id="10" dur="500"/>
                                        <p:tgtEl>
                                          <p:spTgt spid="1588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fill="hold" nodeType="clickEffect">
                                  <p:stCondLst>
                                    <p:cond delay="0"/>
                                  </p:stCondLst>
                                  <p:childTnLst>
                                    <p:set>
                                      <p:cBhvr additive="repl">
                                        <p:cTn id="14" dur="1" fill="hold">
                                          <p:stCondLst>
                                            <p:cond delay="0"/>
                                          </p:stCondLst>
                                        </p:cTn>
                                        <p:tgtEl>
                                          <p:spTgt spid="158724"/>
                                        </p:tgtEl>
                                        <p:attrNameLst>
                                          <p:attrName>style.visibility</p:attrName>
                                        </p:attrNameLst>
                                      </p:cBhvr>
                                      <p:to>
                                        <p:strVal val="visible"/>
                                      </p:to>
                                    </p:set>
                                    <p:animEffect transition="in" filter="dissolve">
                                      <p:cBhvr additive="repl">
                                        <p:cTn id="15" dur="500"/>
                                        <p:tgtEl>
                                          <p:spTgt spid="158724"/>
                                        </p:tgtEl>
                                      </p:cBhvr>
                                    </p:animEffect>
                                  </p:childTnLst>
                                </p:cTn>
                              </p:par>
                            </p:childTnLst>
                          </p:cTn>
                        </p:par>
                        <p:par>
                          <p:cTn id="16" fill="hold" nodeType="afterGroup">
                            <p:stCondLst>
                              <p:cond delay="500"/>
                            </p:stCondLst>
                            <p:childTnLst>
                              <p:par>
                                <p:cTn id="17" presetID="4" presetClass="entr" presetSubtype="16" fill="hold" nodeType="afterEffect">
                                  <p:stCondLst>
                                    <p:cond delay="0"/>
                                  </p:stCondLst>
                                  <p:childTnLst>
                                    <p:set>
                                      <p:cBhvr additive="repl">
                                        <p:cTn id="18" dur="1" fill="hold">
                                          <p:stCondLst>
                                            <p:cond delay="0"/>
                                          </p:stCondLst>
                                        </p:cTn>
                                        <p:tgtEl>
                                          <p:spTgt spid="158733"/>
                                        </p:tgtEl>
                                        <p:attrNameLst>
                                          <p:attrName>style.visibility</p:attrName>
                                        </p:attrNameLst>
                                      </p:cBhvr>
                                      <p:to>
                                        <p:strVal val="visible"/>
                                      </p:to>
                                    </p:set>
                                    <p:animEffect transition="in" filter="box(in)">
                                      <p:cBhvr additive="repl">
                                        <p:cTn id="19" dur="500"/>
                                        <p:tgtEl>
                                          <p:spTgt spid="158733"/>
                                        </p:tgtEl>
                                      </p:cBhvr>
                                    </p:animEffect>
                                  </p:childTnLst>
                                </p:cTn>
                              </p:par>
                            </p:childTnLst>
                          </p:cTn>
                        </p:par>
                        <p:par>
                          <p:cTn id="20" fill="hold" nodeType="afterGroup">
                            <p:stCondLst>
                              <p:cond delay="1000"/>
                            </p:stCondLst>
                            <p:childTnLst>
                              <p:par>
                                <p:cTn id="21" presetID="4" presetClass="entr" presetSubtype="16" fill="hold" nodeType="afterEffect">
                                  <p:stCondLst>
                                    <p:cond delay="0"/>
                                  </p:stCondLst>
                                  <p:childTnLst>
                                    <p:set>
                                      <p:cBhvr additive="repl">
                                        <p:cTn id="22" dur="1" fill="hold">
                                          <p:stCondLst>
                                            <p:cond delay="0"/>
                                          </p:stCondLst>
                                        </p:cTn>
                                        <p:tgtEl>
                                          <p:spTgt spid="158755"/>
                                        </p:tgtEl>
                                        <p:attrNameLst>
                                          <p:attrName>style.visibility</p:attrName>
                                        </p:attrNameLst>
                                      </p:cBhvr>
                                      <p:to>
                                        <p:strVal val="visible"/>
                                      </p:to>
                                    </p:set>
                                    <p:animEffect transition="in" filter="box(in)">
                                      <p:cBhvr additive="repl">
                                        <p:cTn id="23" dur="500"/>
                                        <p:tgtEl>
                                          <p:spTgt spid="158755"/>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additive="repl">
                                        <p:cTn id="26" dur="1" fill="hold">
                                          <p:stCondLst>
                                            <p:cond delay="0"/>
                                          </p:stCondLst>
                                        </p:cTn>
                                        <p:tgtEl>
                                          <p:spTgt spid="158746"/>
                                        </p:tgtEl>
                                        <p:attrNameLst>
                                          <p:attrName>style.visibility</p:attrName>
                                        </p:attrNameLst>
                                      </p:cBhvr>
                                      <p:to>
                                        <p:strVal val="visible"/>
                                      </p:to>
                                    </p:set>
                                    <p:animEffect transition="in" filter="wipe(left)">
                                      <p:cBhvr additive="repl">
                                        <p:cTn id="27" dur="500"/>
                                        <p:tgtEl>
                                          <p:spTgt spid="1587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additive="repl">
                                        <p:cTn id="31" dur="1" fill="hold">
                                          <p:stCondLst>
                                            <p:cond delay="0"/>
                                          </p:stCondLst>
                                        </p:cTn>
                                        <p:tgtEl>
                                          <p:spTgt spid="158751"/>
                                        </p:tgtEl>
                                        <p:attrNameLst>
                                          <p:attrName>style.visibility</p:attrName>
                                        </p:attrNameLst>
                                      </p:cBhvr>
                                      <p:to>
                                        <p:strVal val="visible"/>
                                      </p:to>
                                    </p:set>
                                    <p:animEffect transition="in" filter="wipe(down)">
                                      <p:cBhvr additive="repl">
                                        <p:cTn id="32" dur="500"/>
                                        <p:tgtEl>
                                          <p:spTgt spid="1587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additive="repl">
                                        <p:cTn id="36" dur="1" fill="hold">
                                          <p:stCondLst>
                                            <p:cond delay="0"/>
                                          </p:stCondLst>
                                        </p:cTn>
                                        <p:tgtEl>
                                          <p:spTgt spid="158723"/>
                                        </p:tgtEl>
                                        <p:attrNameLst>
                                          <p:attrName>style.visibility</p:attrName>
                                        </p:attrNameLst>
                                      </p:cBhvr>
                                      <p:to>
                                        <p:strVal val="visible"/>
                                      </p:to>
                                    </p:set>
                                    <p:animEffect transition="in" filter="wipe(down)">
                                      <p:cBhvr additive="repl">
                                        <p:cTn id="37" dur="500"/>
                                        <p:tgtEl>
                                          <p:spTgt spid="1587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additive="repl">
                                        <p:cTn id="41" dur="1" fill="hold">
                                          <p:stCondLst>
                                            <p:cond delay="0"/>
                                          </p:stCondLst>
                                        </p:cTn>
                                        <p:tgtEl>
                                          <p:spTgt spid="158722"/>
                                        </p:tgtEl>
                                        <p:attrNameLst>
                                          <p:attrName>style.visibility</p:attrName>
                                        </p:attrNameLst>
                                      </p:cBhvr>
                                      <p:to>
                                        <p:strVal val="visible"/>
                                      </p:to>
                                    </p:set>
                                    <p:animEffect transition="in" filter="wipe(down)">
                                      <p:cBhvr additive="repl">
                                        <p:cTn id="42" dur="500"/>
                                        <p:tgtEl>
                                          <p:spTgt spid="1587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additive="repl">
                                        <p:cTn id="46" dur="1" fill="hold">
                                          <p:stCondLst>
                                            <p:cond delay="0"/>
                                          </p:stCondLst>
                                        </p:cTn>
                                        <p:tgtEl>
                                          <p:spTgt spid="158721"/>
                                        </p:tgtEl>
                                        <p:attrNameLst>
                                          <p:attrName>style.visibility</p:attrName>
                                        </p:attrNameLst>
                                      </p:cBhvr>
                                      <p:to>
                                        <p:strVal val="visible"/>
                                      </p:to>
                                    </p:set>
                                    <p:animEffect transition="in" filter="wipe(down)">
                                      <p:cBhvr additive="repl">
                                        <p:cTn id="47" dur="500"/>
                                        <p:tgtEl>
                                          <p:spTgt spid="1587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additive="repl">
                                        <p:cTn id="51" dur="1" fill="hold">
                                          <p:stCondLst>
                                            <p:cond delay="0"/>
                                          </p:stCondLst>
                                        </p:cTn>
                                        <p:tgtEl>
                                          <p:spTgt spid="158734"/>
                                        </p:tgtEl>
                                        <p:attrNameLst>
                                          <p:attrName>style.visibility</p:attrName>
                                        </p:attrNameLst>
                                      </p:cBhvr>
                                      <p:to>
                                        <p:strVal val="visible"/>
                                      </p:to>
                                    </p:set>
                                    <p:animEffect transition="in" filter="wipe(left)">
                                      <p:cBhvr additive="repl">
                                        <p:cTn id="52" dur="500"/>
                                        <p:tgtEl>
                                          <p:spTgt spid="1587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additive="repl">
                                        <p:cTn id="56" dur="1" fill="hold">
                                          <p:stCondLst>
                                            <p:cond delay="0"/>
                                          </p:stCondLst>
                                        </p:cTn>
                                        <p:tgtEl>
                                          <p:spTgt spid="158866"/>
                                        </p:tgtEl>
                                        <p:attrNameLst>
                                          <p:attrName>style.visibility</p:attrName>
                                        </p:attrNameLst>
                                      </p:cBhvr>
                                      <p:to>
                                        <p:strVal val="visible"/>
                                      </p:to>
                                    </p:set>
                                    <p:animEffect transition="in" filter="box(in)">
                                      <p:cBhvr additive="repl">
                                        <p:cTn id="57" dur="500"/>
                                        <p:tgtEl>
                                          <p:spTgt spid="1588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additive="repl">
                                        <p:cTn id="61" dur="1" fill="hold">
                                          <p:stCondLst>
                                            <p:cond delay="0"/>
                                          </p:stCondLst>
                                        </p:cTn>
                                        <p:tgtEl>
                                          <p:spTgt spid="158743"/>
                                        </p:tgtEl>
                                        <p:attrNameLst>
                                          <p:attrName>style.visibility</p:attrName>
                                        </p:attrNameLst>
                                      </p:cBhvr>
                                      <p:to>
                                        <p:strVal val="visible"/>
                                      </p:to>
                                    </p:set>
                                    <p:animEffect transition="in" filter="wipe(down)">
                                      <p:cBhvr additive="repl">
                                        <p:cTn id="62" dur="500"/>
                                        <p:tgtEl>
                                          <p:spTgt spid="15874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additive="repl">
                                        <p:cTn id="66" dur="1" fill="hold">
                                          <p:stCondLst>
                                            <p:cond delay="0"/>
                                          </p:stCondLst>
                                        </p:cTn>
                                        <p:tgtEl>
                                          <p:spTgt spid="158735"/>
                                        </p:tgtEl>
                                        <p:attrNameLst>
                                          <p:attrName>style.visibility</p:attrName>
                                        </p:attrNameLst>
                                      </p:cBhvr>
                                      <p:to>
                                        <p:strVal val="visible"/>
                                      </p:to>
                                    </p:set>
                                    <p:animEffect transition="in" filter="wipe(left)">
                                      <p:cBhvr additive="repl">
                                        <p:cTn id="67" dur="500"/>
                                        <p:tgtEl>
                                          <p:spTgt spid="15873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additive="repl">
                                        <p:cTn id="71" dur="1" fill="hold">
                                          <p:stCondLst>
                                            <p:cond delay="0"/>
                                          </p:stCondLst>
                                        </p:cTn>
                                        <p:tgtEl>
                                          <p:spTgt spid="158867"/>
                                        </p:tgtEl>
                                        <p:attrNameLst>
                                          <p:attrName>style.visibility</p:attrName>
                                        </p:attrNameLst>
                                      </p:cBhvr>
                                      <p:to>
                                        <p:strVal val="visible"/>
                                      </p:to>
                                    </p:set>
                                    <p:animEffect transition="in" filter="box(in)">
                                      <p:cBhvr additive="repl">
                                        <p:cTn id="72" dur="500"/>
                                        <p:tgtEl>
                                          <p:spTgt spid="15886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additive="repl">
                                        <p:cTn id="76" dur="1" fill="hold">
                                          <p:stCondLst>
                                            <p:cond delay="0"/>
                                          </p:stCondLst>
                                        </p:cTn>
                                        <p:tgtEl>
                                          <p:spTgt spid="158740"/>
                                        </p:tgtEl>
                                        <p:attrNameLst>
                                          <p:attrName>style.visibility</p:attrName>
                                        </p:attrNameLst>
                                      </p:cBhvr>
                                      <p:to>
                                        <p:strVal val="visible"/>
                                      </p:to>
                                    </p:set>
                                    <p:animEffect transition="in" filter="wipe(down)">
                                      <p:cBhvr additive="repl">
                                        <p:cTn id="77" dur="500"/>
                                        <p:tgtEl>
                                          <p:spTgt spid="1587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additive="repl">
                                        <p:cTn id="81" dur="1" fill="hold">
                                          <p:stCondLst>
                                            <p:cond delay="0"/>
                                          </p:stCondLst>
                                        </p:cTn>
                                        <p:tgtEl>
                                          <p:spTgt spid="158736"/>
                                        </p:tgtEl>
                                        <p:attrNameLst>
                                          <p:attrName>style.visibility</p:attrName>
                                        </p:attrNameLst>
                                      </p:cBhvr>
                                      <p:to>
                                        <p:strVal val="visible"/>
                                      </p:to>
                                    </p:set>
                                    <p:animEffect transition="in" filter="wipe(left)">
                                      <p:cBhvr additive="repl">
                                        <p:cTn id="82" dur="500"/>
                                        <p:tgtEl>
                                          <p:spTgt spid="1587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additive="repl">
                                        <p:cTn id="86" dur="1" fill="hold">
                                          <p:stCondLst>
                                            <p:cond delay="0"/>
                                          </p:stCondLst>
                                        </p:cTn>
                                        <p:tgtEl>
                                          <p:spTgt spid="158868"/>
                                        </p:tgtEl>
                                        <p:attrNameLst>
                                          <p:attrName>style.visibility</p:attrName>
                                        </p:attrNameLst>
                                      </p:cBhvr>
                                      <p:to>
                                        <p:strVal val="visible"/>
                                      </p:to>
                                    </p:set>
                                    <p:animEffect transition="in" filter="box(in)">
                                      <p:cBhvr additive="repl">
                                        <p:cTn id="87" dur="500"/>
                                        <p:tgtEl>
                                          <p:spTgt spid="15886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additive="repl">
                                        <p:cTn id="91" dur="1" fill="hold">
                                          <p:stCondLst>
                                            <p:cond delay="0"/>
                                          </p:stCondLst>
                                        </p:cTn>
                                        <p:tgtEl>
                                          <p:spTgt spid="158737"/>
                                        </p:tgtEl>
                                        <p:attrNameLst>
                                          <p:attrName>style.visibility</p:attrName>
                                        </p:attrNameLst>
                                      </p:cBhvr>
                                      <p:to>
                                        <p:strVal val="visible"/>
                                      </p:to>
                                    </p:set>
                                    <p:animEffect transition="in" filter="wipe(down)">
                                      <p:cBhvr additive="repl">
                                        <p:cTn id="92" dur="500"/>
                                        <p:tgtEl>
                                          <p:spTgt spid="15873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additive="repl">
                                        <p:cTn id="96" dur="1" fill="hold">
                                          <p:stCondLst>
                                            <p:cond delay="0"/>
                                          </p:stCondLst>
                                        </p:cTn>
                                        <p:tgtEl>
                                          <p:spTgt spid="158732"/>
                                        </p:tgtEl>
                                        <p:attrNameLst>
                                          <p:attrName>style.visibility</p:attrName>
                                        </p:attrNameLst>
                                      </p:cBhvr>
                                      <p:to>
                                        <p:strVal val="visible"/>
                                      </p:to>
                                    </p:set>
                                    <p:animEffect transition="in" filter="wipe(left)">
                                      <p:cBhvr additive="repl">
                                        <p:cTn id="97" dur="500"/>
                                        <p:tgtEl>
                                          <p:spTgt spid="1587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nodeType="clickEffect">
                                  <p:stCondLst>
                                    <p:cond delay="0"/>
                                  </p:stCondLst>
                                  <p:childTnLst>
                                    <p:set>
                                      <p:cBhvr additive="repl">
                                        <p:cTn id="101" dur="1" fill="hold">
                                          <p:stCondLst>
                                            <p:cond delay="0"/>
                                          </p:stCondLst>
                                        </p:cTn>
                                        <p:tgtEl>
                                          <p:spTgt spid="158730"/>
                                        </p:tgtEl>
                                        <p:attrNameLst>
                                          <p:attrName>style.visibility</p:attrName>
                                        </p:attrNameLst>
                                      </p:cBhvr>
                                      <p:to>
                                        <p:strVal val="visible"/>
                                      </p:to>
                                    </p:set>
                                    <p:animEffect transition="in" filter="wipe(down)">
                                      <p:cBhvr additive="repl">
                                        <p:cTn id="102" dur="500"/>
                                        <p:tgtEl>
                                          <p:spTgt spid="15873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additive="repl">
                                        <p:cTn id="106" dur="1" fill="hold">
                                          <p:stCondLst>
                                            <p:cond delay="0"/>
                                          </p:stCondLst>
                                        </p:cTn>
                                        <p:tgtEl>
                                          <p:spTgt spid="158731"/>
                                        </p:tgtEl>
                                        <p:attrNameLst>
                                          <p:attrName>style.visibility</p:attrName>
                                        </p:attrNameLst>
                                      </p:cBhvr>
                                      <p:to>
                                        <p:strVal val="visible"/>
                                      </p:to>
                                    </p:set>
                                    <p:animEffect transition="in" filter="wipe(down)">
                                      <p:cBhvr additive="repl">
                                        <p:cTn id="107" dur="500"/>
                                        <p:tgtEl>
                                          <p:spTgt spid="15873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nodeType="clickEffect">
                                  <p:stCondLst>
                                    <p:cond delay="0"/>
                                  </p:stCondLst>
                                  <p:childTnLst>
                                    <p:set>
                                      <p:cBhvr additive="repl">
                                        <p:cTn id="111" dur="1" fill="hold">
                                          <p:stCondLst>
                                            <p:cond delay="0"/>
                                          </p:stCondLst>
                                        </p:cTn>
                                        <p:tgtEl>
                                          <p:spTgt spid="158756"/>
                                        </p:tgtEl>
                                        <p:attrNameLst>
                                          <p:attrName>style.visibility</p:attrName>
                                        </p:attrNameLst>
                                      </p:cBhvr>
                                      <p:to>
                                        <p:strVal val="visible"/>
                                      </p:to>
                                    </p:set>
                                    <p:animEffect transition="in" filter="wipe(up)">
                                      <p:cBhvr additive="repl">
                                        <p:cTn id="112" dur="500"/>
                                        <p:tgtEl>
                                          <p:spTgt spid="1587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childTnLst>
                                    <p:set>
                                      <p:cBhvr additive="repl">
                                        <p:cTn id="116" dur="1" fill="hold">
                                          <p:stCondLst>
                                            <p:cond delay="0"/>
                                          </p:stCondLst>
                                        </p:cTn>
                                        <p:tgtEl>
                                          <p:spTgt spid="158789"/>
                                        </p:tgtEl>
                                        <p:attrNameLst>
                                          <p:attrName>style.visibility</p:attrName>
                                        </p:attrNameLst>
                                      </p:cBhvr>
                                      <p:to>
                                        <p:strVal val="visible"/>
                                      </p:to>
                                    </p:set>
                                    <p:animEffect transition="in" filter="wipe(up)">
                                      <p:cBhvr additive="repl">
                                        <p:cTn id="117" dur="500"/>
                                        <p:tgtEl>
                                          <p:spTgt spid="15878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1" fill="hold" nodeType="clickEffect">
                                  <p:stCondLst>
                                    <p:cond delay="0"/>
                                  </p:stCondLst>
                                  <p:childTnLst>
                                    <p:set>
                                      <p:cBhvr additive="repl">
                                        <p:cTn id="121" dur="1" fill="hold">
                                          <p:stCondLst>
                                            <p:cond delay="0"/>
                                          </p:stCondLst>
                                        </p:cTn>
                                        <p:tgtEl>
                                          <p:spTgt spid="158820"/>
                                        </p:tgtEl>
                                        <p:attrNameLst>
                                          <p:attrName>style.visibility</p:attrName>
                                        </p:attrNameLst>
                                      </p:cBhvr>
                                      <p:to>
                                        <p:strVal val="visible"/>
                                      </p:to>
                                    </p:set>
                                    <p:animEffect transition="in" filter="wipe(up)">
                                      <p:cBhvr additive="repl">
                                        <p:cTn id="122" dur="500"/>
                                        <p:tgtEl>
                                          <p:spTgt spid="158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9745" name="Picture 1">
            <a:extLst>
              <a:ext uri="{FF2B5EF4-FFF2-40B4-BE49-F238E27FC236}">
                <a16:creationId xmlns:a16="http://schemas.microsoft.com/office/drawing/2014/main" id="{11080DFE-3C36-4315-A22A-D69E7C964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8001000" cy="6505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9746" name="Rectangle 2">
            <a:extLst>
              <a:ext uri="{FF2B5EF4-FFF2-40B4-BE49-F238E27FC236}">
                <a16:creationId xmlns:a16="http://schemas.microsoft.com/office/drawing/2014/main" id="{469E7BB5-7190-4159-A027-14B5E7517932}"/>
              </a:ext>
            </a:extLst>
          </p:cNvPr>
          <p:cNvSpPr>
            <a:spLocks noChangeArrowheads="1"/>
          </p:cNvSpPr>
          <p:nvPr/>
        </p:nvSpPr>
        <p:spPr bwMode="auto">
          <a:xfrm rot="16200000">
            <a:off x="-2903537" y="3116262"/>
            <a:ext cx="68580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3600">
                <a:solidFill>
                  <a:srgbClr val="CC9900"/>
                </a:solidFill>
              </a:rPr>
              <a:t>Καμπύλη ογκομέτρησης ιστιδίνης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0769" name="Picture 1">
            <a:extLst>
              <a:ext uri="{FF2B5EF4-FFF2-40B4-BE49-F238E27FC236}">
                <a16:creationId xmlns:a16="http://schemas.microsoft.com/office/drawing/2014/main" id="{F1D71C00-779A-4D7A-9918-60558B396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066800"/>
            <a:ext cx="8078787" cy="579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0" name="Text Box 2">
            <a:extLst>
              <a:ext uri="{FF2B5EF4-FFF2-40B4-BE49-F238E27FC236}">
                <a16:creationId xmlns:a16="http://schemas.microsoft.com/office/drawing/2014/main" id="{E629C2A1-640D-49ED-B9EB-3009F17006A3}"/>
              </a:ext>
            </a:extLst>
          </p:cNvPr>
          <p:cNvSpPr txBox="1">
            <a:spLocks noChangeArrowheads="1"/>
          </p:cNvSpPr>
          <p:nvPr/>
        </p:nvSpPr>
        <p:spPr bwMode="auto">
          <a:xfrm>
            <a:off x="457200" y="0"/>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CC00"/>
                </a:solidFill>
              </a:rPr>
              <a:t>Ο πεπτιδικός δεσμός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3" name="Text Box 1">
            <a:extLst>
              <a:ext uri="{FF2B5EF4-FFF2-40B4-BE49-F238E27FC236}">
                <a16:creationId xmlns:a16="http://schemas.microsoft.com/office/drawing/2014/main" id="{13A28A64-DAD6-448F-951F-44EFAE8F6C21}"/>
              </a:ext>
            </a:extLst>
          </p:cNvPr>
          <p:cNvSpPr txBox="1">
            <a:spLocks noChangeArrowheads="1"/>
          </p:cNvSpPr>
          <p:nvPr/>
        </p:nvSpPr>
        <p:spPr bwMode="auto">
          <a:xfrm>
            <a:off x="457200" y="0"/>
            <a:ext cx="82296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7F7F7F"/>
                </a:solidFill>
              </a:rPr>
              <a:t>Ενα πεπτίδιο</a:t>
            </a:r>
          </a:p>
        </p:txBody>
      </p:sp>
      <p:pic>
        <p:nvPicPr>
          <p:cNvPr id="161794" name="Picture 2">
            <a:extLst>
              <a:ext uri="{FF2B5EF4-FFF2-40B4-BE49-F238E27FC236}">
                <a16:creationId xmlns:a16="http://schemas.microsoft.com/office/drawing/2014/main" id="{9F4C4533-BA7F-4CFB-849C-7EB5D42F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990600"/>
            <a:ext cx="8162925"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2817" name="Picture 1">
            <a:extLst>
              <a:ext uri="{FF2B5EF4-FFF2-40B4-BE49-F238E27FC236}">
                <a16:creationId xmlns:a16="http://schemas.microsoft.com/office/drawing/2014/main" id="{B96637BA-8BB9-4828-953A-DA79C8F4B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312863"/>
            <a:ext cx="8535987" cy="423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41" name="Picture 1">
            <a:extLst>
              <a:ext uri="{FF2B5EF4-FFF2-40B4-BE49-F238E27FC236}">
                <a16:creationId xmlns:a16="http://schemas.microsoft.com/office/drawing/2014/main" id="{FA2032B6-3C29-4B0B-BD4A-A2816D0ED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379413"/>
            <a:ext cx="5462587" cy="6097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4865" name="Picture 1">
            <a:extLst>
              <a:ext uri="{FF2B5EF4-FFF2-40B4-BE49-F238E27FC236}">
                <a16:creationId xmlns:a16="http://schemas.microsoft.com/office/drawing/2014/main" id="{2E6446C6-2735-4A22-BE90-0921DBB99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219200"/>
            <a:ext cx="9104312"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866" name="Text Box 2">
            <a:extLst>
              <a:ext uri="{FF2B5EF4-FFF2-40B4-BE49-F238E27FC236}">
                <a16:creationId xmlns:a16="http://schemas.microsoft.com/office/drawing/2014/main" id="{05A8DDC5-E22F-46D8-9873-EB65185AFD66}"/>
              </a:ext>
            </a:extLst>
          </p:cNvPr>
          <p:cNvSpPr txBox="1">
            <a:spLocks noChangeArrowheads="1"/>
          </p:cNvSpPr>
          <p:nvPr/>
        </p:nvSpPr>
        <p:spPr bwMode="auto">
          <a:xfrm>
            <a:off x="457200" y="274638"/>
            <a:ext cx="822960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008000"/>
                </a:solidFill>
              </a:rPr>
              <a:t>Υπολογισμός </a:t>
            </a:r>
            <a:r>
              <a:rPr lang="en-US" altLang="en-US" sz="4000">
                <a:solidFill>
                  <a:srgbClr val="008000"/>
                </a:solidFill>
              </a:rPr>
              <a:t>pI </a:t>
            </a:r>
            <a:r>
              <a:rPr lang="el-GR" altLang="en-US" sz="4000">
                <a:solidFill>
                  <a:srgbClr val="008000"/>
                </a:solidFill>
              </a:rPr>
              <a:t>στις πρωτεΐνες μέσω του </a:t>
            </a:r>
            <a:r>
              <a:rPr lang="en-US" altLang="en-US" sz="4000">
                <a:solidFill>
                  <a:srgbClr val="008000"/>
                </a:solidFill>
              </a:rPr>
              <a:t>WWW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89" name="Text Box 1">
            <a:extLst>
              <a:ext uri="{FF2B5EF4-FFF2-40B4-BE49-F238E27FC236}">
                <a16:creationId xmlns:a16="http://schemas.microsoft.com/office/drawing/2014/main" id="{C168000C-6763-492F-88C4-1946165C4399}"/>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Ελεγχος από το </a:t>
            </a:r>
            <a:r>
              <a:rPr lang="en-US" altLang="en-US" sz="3800"/>
              <a:t>pH </a:t>
            </a:r>
            <a:r>
              <a:rPr lang="el-GR" altLang="en-US" sz="3800"/>
              <a:t>της πρωτεϊνικής λειτουργίας</a:t>
            </a:r>
          </a:p>
        </p:txBody>
      </p:sp>
      <p:sp>
        <p:nvSpPr>
          <p:cNvPr id="165890" name="Text Box 2">
            <a:extLst>
              <a:ext uri="{FF2B5EF4-FFF2-40B4-BE49-F238E27FC236}">
                <a16:creationId xmlns:a16="http://schemas.microsoft.com/office/drawing/2014/main" id="{CC0C50E4-F6EF-43D1-AD12-E8FDF0EBC5F3}"/>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lnSpc>
                <a:spcPct val="90000"/>
              </a:lnSpc>
              <a:spcBef>
                <a:spcPts val="800"/>
              </a:spcBef>
              <a:buClrTx/>
              <a:buFontTx/>
              <a:buNone/>
            </a:pPr>
            <a:r>
              <a:rPr lang="el-GR" altLang="en-US" sz="3200"/>
              <a:t>Η πρωτεϊνική  λειτουργία τροποποιείται ανάλογα με το μικροπεριβάλλον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3" name="Line 1">
            <a:extLst>
              <a:ext uri="{FF2B5EF4-FFF2-40B4-BE49-F238E27FC236}">
                <a16:creationId xmlns:a16="http://schemas.microsoft.com/office/drawing/2014/main" id="{29E2B37E-6116-4972-9D2B-A337CC81AFB2}"/>
              </a:ext>
            </a:extLst>
          </p:cNvPr>
          <p:cNvSpPr>
            <a:spLocks noChangeShapeType="1"/>
          </p:cNvSpPr>
          <p:nvPr/>
        </p:nvSpPr>
        <p:spPr bwMode="auto">
          <a:xfrm>
            <a:off x="990600" y="6848475"/>
            <a:ext cx="81534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914" name="Line 2">
            <a:extLst>
              <a:ext uri="{FF2B5EF4-FFF2-40B4-BE49-F238E27FC236}">
                <a16:creationId xmlns:a16="http://schemas.microsoft.com/office/drawing/2014/main" id="{C9EAEA1B-66C6-4E59-AE4E-F042249964C9}"/>
              </a:ext>
            </a:extLst>
          </p:cNvPr>
          <p:cNvSpPr>
            <a:spLocks noChangeShapeType="1"/>
          </p:cNvSpPr>
          <p:nvPr/>
        </p:nvSpPr>
        <p:spPr bwMode="auto">
          <a:xfrm>
            <a:off x="0" y="609600"/>
            <a:ext cx="81534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915" name="Text Box 3">
            <a:extLst>
              <a:ext uri="{FF2B5EF4-FFF2-40B4-BE49-F238E27FC236}">
                <a16:creationId xmlns:a16="http://schemas.microsoft.com/office/drawing/2014/main" id="{1DC2C8B5-0E6C-41D3-A69B-1F220712E62E}"/>
              </a:ext>
            </a:extLst>
          </p:cNvPr>
          <p:cNvSpPr txBox="1">
            <a:spLocks noChangeArrowheads="1"/>
          </p:cNvSpPr>
          <p:nvPr/>
        </p:nvSpPr>
        <p:spPr bwMode="auto">
          <a:xfrm>
            <a:off x="533400" y="5394325"/>
            <a:ext cx="61722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2800" b="1">
                <a:latin typeface="Tahoma" panose="020B0604030504040204" pitchFamily="34" charset="0"/>
                <a:cs typeface="Times New Roman" panose="02020603050405020304" pitchFamily="18" charset="0"/>
              </a:rPr>
              <a:t>Influenza Hemagglutinin protein</a:t>
            </a:r>
          </a:p>
        </p:txBody>
      </p:sp>
      <p:sp>
        <p:nvSpPr>
          <p:cNvPr id="166916" name="Text Box 4">
            <a:extLst>
              <a:ext uri="{FF2B5EF4-FFF2-40B4-BE49-F238E27FC236}">
                <a16:creationId xmlns:a16="http://schemas.microsoft.com/office/drawing/2014/main" id="{7CB3EB61-5E58-446D-A8E0-BDBE69EF63AF}"/>
              </a:ext>
            </a:extLst>
          </p:cNvPr>
          <p:cNvSpPr txBox="1">
            <a:spLocks noChangeArrowheads="1"/>
          </p:cNvSpPr>
          <p:nvPr/>
        </p:nvSpPr>
        <p:spPr bwMode="auto">
          <a:xfrm>
            <a:off x="381000" y="990600"/>
            <a:ext cx="8305800" cy="289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625"/>
              </a:spcBef>
              <a:buClrTx/>
              <a:buFontTx/>
              <a:buNone/>
            </a:pPr>
            <a:r>
              <a:rPr lang="el-GR" altLang="en-US" sz="2600">
                <a:solidFill>
                  <a:srgbClr val="FF3399"/>
                </a:solidFill>
                <a:latin typeface="Times New Roman" panose="02020603050405020304" pitchFamily="18" charset="0"/>
              </a:rPr>
              <a:t>Αλλαγή στην διαμόρφωση</a:t>
            </a:r>
          </a:p>
          <a:p>
            <a:pPr algn="ctr">
              <a:spcBef>
                <a:spcPts val="1625"/>
              </a:spcBef>
              <a:buClrTx/>
              <a:buFontTx/>
              <a:buNone/>
            </a:pPr>
            <a:r>
              <a:rPr lang="el-GR" altLang="en-US" sz="2600">
                <a:solidFill>
                  <a:srgbClr val="3399FF"/>
                </a:solidFill>
                <a:latin typeface="Times New Roman" panose="02020603050405020304" pitchFamily="18" charset="0"/>
              </a:rPr>
              <a:t>Καταλυτική δραστικότητα</a:t>
            </a:r>
          </a:p>
          <a:p>
            <a:pPr algn="ctr">
              <a:spcBef>
                <a:spcPts val="1625"/>
              </a:spcBef>
              <a:buClrTx/>
              <a:buFontTx/>
              <a:buNone/>
            </a:pPr>
            <a:r>
              <a:rPr lang="el-GR" altLang="en-US" sz="2600">
                <a:solidFill>
                  <a:srgbClr val="99CC00"/>
                </a:solidFill>
                <a:latin typeface="Times New Roman" panose="02020603050405020304" pitchFamily="18" charset="0"/>
              </a:rPr>
              <a:t>Συγγένεια πρόσδεσης</a:t>
            </a:r>
          </a:p>
          <a:p>
            <a:pPr algn="ctr">
              <a:spcBef>
                <a:spcPts val="1625"/>
              </a:spcBef>
              <a:buClrTx/>
              <a:buFontTx/>
              <a:buNone/>
            </a:pPr>
            <a:r>
              <a:rPr lang="el-GR" altLang="en-US" sz="2600">
                <a:solidFill>
                  <a:srgbClr val="FF9900"/>
                </a:solidFill>
                <a:latin typeface="Times New Roman" panose="02020603050405020304" pitchFamily="18" charset="0"/>
                <a:cs typeface="Times New Roman" panose="02020603050405020304" pitchFamily="18" charset="0"/>
              </a:rPr>
              <a:t>Σταθερότητα</a:t>
            </a:r>
          </a:p>
          <a:p>
            <a:pPr>
              <a:spcBef>
                <a:spcPts val="1625"/>
              </a:spcBef>
              <a:buClrTx/>
              <a:buFontTx/>
              <a:buNone/>
            </a:pPr>
            <a:endParaRPr lang="el-GR" altLang="en-US" sz="2600">
              <a:solidFill>
                <a:srgbClr val="FF9900"/>
              </a:solidFill>
              <a:latin typeface="Times New Roman" panose="02020603050405020304" pitchFamily="18" charset="0"/>
              <a:cs typeface="Times New Roman" panose="02020603050405020304" pitchFamily="18" charset="0"/>
            </a:endParaRPr>
          </a:p>
        </p:txBody>
      </p:sp>
      <p:sp>
        <p:nvSpPr>
          <p:cNvPr id="166917" name="Text Box 5">
            <a:extLst>
              <a:ext uri="{FF2B5EF4-FFF2-40B4-BE49-F238E27FC236}">
                <a16:creationId xmlns:a16="http://schemas.microsoft.com/office/drawing/2014/main" id="{0021CC90-E1BB-439F-9114-71669E9941DC}"/>
              </a:ext>
            </a:extLst>
          </p:cNvPr>
          <p:cNvSpPr txBox="1">
            <a:spLocks noChangeArrowheads="1"/>
          </p:cNvSpPr>
          <p:nvPr/>
        </p:nvSpPr>
        <p:spPr bwMode="auto">
          <a:xfrm>
            <a:off x="533400" y="5943600"/>
            <a:ext cx="65532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l-GR" altLang="en-US" sz="2400" b="1">
                <a:solidFill>
                  <a:srgbClr val="FF6600"/>
                </a:solidFill>
                <a:latin typeface="Tahoma" panose="020B0604030504040204" pitchFamily="34" charset="0"/>
              </a:rPr>
              <a:t>Κόκκινο</a:t>
            </a:r>
            <a:r>
              <a:rPr lang="en-US" altLang="en-US" sz="2400">
                <a:latin typeface="Tahoma" panose="020B0604030504040204" pitchFamily="34" charset="0"/>
              </a:rPr>
              <a:t>: </a:t>
            </a:r>
            <a:r>
              <a:rPr lang="el-GR" altLang="en-US" sz="2400">
                <a:latin typeface="Tahoma" panose="020B0604030504040204" pitchFamily="34" charset="0"/>
              </a:rPr>
              <a:t>περιοχή της αιμοσυγκολλητίνης ευαίσθητη στο </a:t>
            </a:r>
            <a:r>
              <a:rPr lang="en-US" altLang="en-US" sz="2400">
                <a:latin typeface="Tahoma" panose="020B0604030504040204" pitchFamily="34" charset="0"/>
              </a:rPr>
              <a:t>pH</a:t>
            </a:r>
          </a:p>
        </p:txBody>
      </p:sp>
      <p:sp>
        <p:nvSpPr>
          <p:cNvPr id="166918" name="Text Box 6">
            <a:extLst>
              <a:ext uri="{FF2B5EF4-FFF2-40B4-BE49-F238E27FC236}">
                <a16:creationId xmlns:a16="http://schemas.microsoft.com/office/drawing/2014/main" id="{A04972E8-CDCD-46FE-A906-F8CCB4825C2E}"/>
              </a:ext>
            </a:extLst>
          </p:cNvPr>
          <p:cNvSpPr txBox="1">
            <a:spLocks noChangeArrowheads="1"/>
          </p:cNvSpPr>
          <p:nvPr/>
        </p:nvSpPr>
        <p:spPr bwMode="auto">
          <a:xfrm>
            <a:off x="0" y="30163"/>
            <a:ext cx="86868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3200" b="1">
                <a:latin typeface="Tahoma" panose="020B0604030504040204" pitchFamily="34" charset="0"/>
              </a:rPr>
              <a:t> </a:t>
            </a:r>
            <a:r>
              <a:rPr lang="el-GR" altLang="en-US" sz="2800">
                <a:latin typeface="Arial Narrow" panose="020B0606020202030204" pitchFamily="34" charset="0"/>
              </a:rPr>
              <a:t>το </a:t>
            </a:r>
            <a:r>
              <a:rPr lang="en-US" altLang="en-US" sz="2800">
                <a:latin typeface="Arial Narrow" panose="020B0606020202030204" pitchFamily="34" charset="0"/>
              </a:rPr>
              <a:t>pH </a:t>
            </a:r>
            <a:r>
              <a:rPr lang="el-GR" altLang="en-US" sz="2800">
                <a:latin typeface="Arial Narrow" panose="020B0606020202030204" pitchFamily="34" charset="0"/>
              </a:rPr>
              <a:t>έχει πολύ σημαντικές επιδράσεις στις πρωτεΐνες</a:t>
            </a:r>
          </a:p>
        </p:txBody>
      </p:sp>
      <p:pic>
        <p:nvPicPr>
          <p:cNvPr id="166919" name="Picture 7">
            <a:extLst>
              <a:ext uri="{FF2B5EF4-FFF2-40B4-BE49-F238E27FC236}">
                <a16:creationId xmlns:a16="http://schemas.microsoft.com/office/drawing/2014/main" id="{6F4F7A99-620A-4D9B-AAD6-10D755E5A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5600"/>
            <a:ext cx="7239000" cy="288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232DA1F-D4DE-44EC-AFB6-9B7CAA6DDBA3}"/>
              </a:ext>
            </a:extLst>
          </p:cNvPr>
          <p:cNvSpPr txBox="1">
            <a:spLocks noChangeArrowheads="1"/>
          </p:cNvSpPr>
          <p:nvPr/>
        </p:nvSpPr>
        <p:spPr bwMode="auto">
          <a:xfrm>
            <a:off x="457200" y="0"/>
            <a:ext cx="8229600"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br>
              <a:rPr lang="el-GR" altLang="en-US" sz="3400"/>
            </a:br>
            <a:r>
              <a:rPr lang="en-US" altLang="en-US" sz="3400">
                <a:solidFill>
                  <a:srgbClr val="7030A0"/>
                </a:solidFill>
              </a:rPr>
              <a:t>O</a:t>
            </a:r>
            <a:r>
              <a:rPr lang="el-GR" altLang="en-US" sz="3400">
                <a:solidFill>
                  <a:srgbClr val="7030A0"/>
                </a:solidFill>
              </a:rPr>
              <a:t>ΞΕΑ-ΒΑΣΕΙΣ</a:t>
            </a:r>
            <a:br>
              <a:rPr lang="el-GR" altLang="en-US" sz="3400">
                <a:solidFill>
                  <a:srgbClr val="7030A0"/>
                </a:solidFill>
              </a:rPr>
            </a:br>
            <a:r>
              <a:rPr lang="el-GR" altLang="en-US" sz="3400"/>
              <a:t>Η έννοια το συστήματος των διαλυτών</a:t>
            </a:r>
            <a:br>
              <a:rPr lang="en-US" altLang="en-US" sz="3400"/>
            </a:br>
            <a:endParaRPr lang="en-US" altLang="en-US" sz="3400"/>
          </a:p>
        </p:txBody>
      </p:sp>
      <p:sp>
        <p:nvSpPr>
          <p:cNvPr id="21506" name="Text Box 2">
            <a:extLst>
              <a:ext uri="{FF2B5EF4-FFF2-40B4-BE49-F238E27FC236}">
                <a16:creationId xmlns:a16="http://schemas.microsoft.com/office/drawing/2014/main" id="{545E5C51-FE80-42B0-A1E9-2791CD3051F9}"/>
              </a:ext>
            </a:extLst>
          </p:cNvPr>
          <p:cNvSpPr txBox="1">
            <a:spLocks noChangeArrowheads="1"/>
          </p:cNvSpPr>
          <p:nvPr/>
        </p:nvSpPr>
        <p:spPr bwMode="auto">
          <a:xfrm>
            <a:off x="457200" y="1600200"/>
            <a:ext cx="4038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500"/>
              </a:spcBef>
              <a:buClrTx/>
              <a:buFontTx/>
              <a:buNone/>
            </a:pPr>
            <a:r>
              <a:rPr lang="en-US" altLang="en-US" sz="2000" dirty="0">
                <a:solidFill>
                  <a:srgbClr val="C00000"/>
                </a:solidFill>
              </a:rPr>
              <a:t>A</a:t>
            </a:r>
            <a:r>
              <a:rPr lang="el-GR" altLang="en-US" sz="2000" dirty="0" err="1">
                <a:solidFill>
                  <a:srgbClr val="C00000"/>
                </a:solidFill>
              </a:rPr>
              <a:t>υτοϊονισμός</a:t>
            </a:r>
            <a:endParaRPr lang="el-GR" altLang="en-US" sz="2000" dirty="0">
              <a:solidFill>
                <a:srgbClr val="C00000"/>
              </a:solidFill>
            </a:endParaRPr>
          </a:p>
          <a:p>
            <a:pPr>
              <a:lnSpc>
                <a:spcPct val="80000"/>
              </a:lnSpc>
              <a:spcBef>
                <a:spcPts val="500"/>
              </a:spcBef>
              <a:buClrTx/>
              <a:buFontTx/>
              <a:buNone/>
            </a:pPr>
            <a:r>
              <a:rPr lang="el-GR" altLang="en-US" sz="2000" dirty="0"/>
              <a:t>2Η</a:t>
            </a:r>
            <a:r>
              <a:rPr lang="el-GR" altLang="en-US" sz="2000" baseline="-25000" dirty="0"/>
              <a:t>2</a:t>
            </a:r>
            <a:r>
              <a:rPr lang="el-GR" altLang="en-US" sz="2000" dirty="0"/>
              <a:t>Ο⇄Η</a:t>
            </a:r>
            <a:r>
              <a:rPr lang="el-GR" altLang="en-US" sz="2000" baseline="-25000" dirty="0"/>
              <a:t>3</a:t>
            </a:r>
            <a:r>
              <a:rPr lang="el-GR" altLang="en-US" sz="2000" dirty="0"/>
              <a:t>Ο</a:t>
            </a:r>
            <a:r>
              <a:rPr lang="el-GR" altLang="en-US" sz="2000" baseline="30000" dirty="0"/>
              <a:t>+</a:t>
            </a:r>
            <a:r>
              <a:rPr lang="el-GR" altLang="en-US" sz="2000" dirty="0"/>
              <a:t>+ΟΗ</a:t>
            </a:r>
            <a:r>
              <a:rPr lang="el-GR" altLang="en-US" sz="2000" baseline="30000" dirty="0"/>
              <a:t>-</a:t>
            </a:r>
          </a:p>
          <a:p>
            <a:pPr>
              <a:lnSpc>
                <a:spcPct val="80000"/>
              </a:lnSpc>
              <a:spcBef>
                <a:spcPts val="500"/>
              </a:spcBef>
              <a:buClrTx/>
              <a:buFontTx/>
              <a:buNone/>
            </a:pPr>
            <a:r>
              <a:rPr lang="el-GR" altLang="en-US" sz="2000" dirty="0"/>
              <a:t>2ΝΗ</a:t>
            </a:r>
            <a:r>
              <a:rPr lang="el-GR" altLang="en-US" sz="2000" baseline="-25000" dirty="0"/>
              <a:t>3</a:t>
            </a:r>
            <a:r>
              <a:rPr lang="el-GR" altLang="en-US" sz="2000" dirty="0"/>
              <a:t> ⇄ΝΗ</a:t>
            </a:r>
            <a:r>
              <a:rPr lang="el-GR" altLang="en-US" sz="2000" baseline="-25000" dirty="0"/>
              <a:t>4</a:t>
            </a:r>
            <a:r>
              <a:rPr lang="el-GR" altLang="en-US" sz="2000" baseline="30000" dirty="0"/>
              <a:t>+</a:t>
            </a:r>
            <a:r>
              <a:rPr lang="el-GR" altLang="en-US" sz="2000" dirty="0"/>
              <a:t>+ΝΗ</a:t>
            </a:r>
            <a:r>
              <a:rPr lang="el-GR" altLang="en-US" sz="2000" baseline="-25000" dirty="0"/>
              <a:t>2</a:t>
            </a:r>
            <a:r>
              <a:rPr lang="el-GR" altLang="en-US" sz="2000" baseline="30000" dirty="0"/>
              <a:t>-</a:t>
            </a:r>
          </a:p>
          <a:p>
            <a:pPr>
              <a:lnSpc>
                <a:spcPct val="80000"/>
              </a:lnSpc>
              <a:spcBef>
                <a:spcPts val="500"/>
              </a:spcBef>
              <a:buClrTx/>
              <a:buFontTx/>
              <a:buNone/>
            </a:pPr>
            <a:r>
              <a:rPr lang="el-GR" altLang="en-US" sz="2000" dirty="0"/>
              <a:t>2Η</a:t>
            </a:r>
            <a:r>
              <a:rPr lang="el-GR" altLang="en-US" sz="2000" baseline="-25000" dirty="0"/>
              <a:t>2</a:t>
            </a:r>
            <a:r>
              <a:rPr lang="en-US" altLang="en-US" sz="2000" dirty="0"/>
              <a:t>S</a:t>
            </a:r>
            <a:r>
              <a:rPr lang="el-GR" altLang="en-US" sz="2000" dirty="0"/>
              <a:t>Ο</a:t>
            </a:r>
            <a:r>
              <a:rPr lang="el-GR" altLang="en-US" sz="2000" baseline="-25000" dirty="0"/>
              <a:t>4</a:t>
            </a:r>
            <a:r>
              <a:rPr lang="el-GR" altLang="en-US" sz="2000" dirty="0"/>
              <a:t> ⇄</a:t>
            </a:r>
            <a:r>
              <a:rPr lang="en-US" altLang="en-US" sz="2000" dirty="0"/>
              <a:t>H</a:t>
            </a:r>
            <a:r>
              <a:rPr lang="en-US" altLang="en-US" sz="2000" baseline="-25000" dirty="0"/>
              <a:t>3</a:t>
            </a:r>
            <a:r>
              <a:rPr lang="en-US" altLang="en-US" sz="2000" dirty="0"/>
              <a:t>SO</a:t>
            </a:r>
            <a:r>
              <a:rPr lang="en-US" altLang="en-US" sz="2000" baseline="-25000" dirty="0"/>
              <a:t>4</a:t>
            </a:r>
            <a:r>
              <a:rPr lang="en-US" altLang="en-US" sz="2000" baseline="30000" dirty="0"/>
              <a:t>+</a:t>
            </a:r>
            <a:r>
              <a:rPr lang="en-US" altLang="en-US" sz="2000" dirty="0"/>
              <a:t>+HSO</a:t>
            </a:r>
            <a:r>
              <a:rPr lang="en-US" altLang="en-US" sz="2000" baseline="-25000" dirty="0"/>
              <a:t>4</a:t>
            </a:r>
            <a:r>
              <a:rPr lang="en-US" altLang="en-US" sz="2000" baseline="30000" dirty="0"/>
              <a:t>-</a:t>
            </a:r>
          </a:p>
          <a:p>
            <a:pPr>
              <a:lnSpc>
                <a:spcPct val="80000"/>
              </a:lnSpc>
              <a:spcBef>
                <a:spcPts val="500"/>
              </a:spcBef>
              <a:buClrTx/>
              <a:buFontTx/>
              <a:buNone/>
            </a:pPr>
            <a:r>
              <a:rPr lang="en-US" altLang="en-US" sz="2000" dirty="0"/>
              <a:t>2OPCl</a:t>
            </a:r>
            <a:r>
              <a:rPr lang="en-US" altLang="en-US" sz="2000" baseline="-25000" dirty="0"/>
              <a:t>3</a:t>
            </a:r>
            <a:r>
              <a:rPr lang="el-GR" altLang="en-US" sz="2000" dirty="0"/>
              <a:t> ⇄</a:t>
            </a:r>
            <a:r>
              <a:rPr lang="en-US" altLang="en-US" sz="2000" dirty="0"/>
              <a:t>OPCl</a:t>
            </a:r>
            <a:r>
              <a:rPr lang="en-US" altLang="en-US" sz="2000" baseline="-25000" dirty="0"/>
              <a:t>2</a:t>
            </a:r>
            <a:r>
              <a:rPr lang="en-US" altLang="en-US" sz="2000" baseline="30000" dirty="0"/>
              <a:t>+</a:t>
            </a:r>
            <a:r>
              <a:rPr lang="en-US" altLang="en-US" sz="2000" dirty="0"/>
              <a:t>+OPCl</a:t>
            </a:r>
            <a:r>
              <a:rPr lang="en-US" altLang="en-US" sz="2000" baseline="-25000" dirty="0"/>
              <a:t>4</a:t>
            </a:r>
            <a:r>
              <a:rPr lang="en-US" altLang="en-US" sz="2000" baseline="30000" dirty="0"/>
              <a:t>-</a:t>
            </a:r>
          </a:p>
          <a:p>
            <a:pPr>
              <a:lnSpc>
                <a:spcPct val="80000"/>
              </a:lnSpc>
              <a:spcBef>
                <a:spcPts val="500"/>
              </a:spcBef>
              <a:buClrTx/>
              <a:buFontTx/>
              <a:buNone/>
            </a:pPr>
            <a:endParaRPr lang="en-US" altLang="en-US" sz="2000" baseline="30000" dirty="0"/>
          </a:p>
          <a:p>
            <a:pPr>
              <a:lnSpc>
                <a:spcPct val="80000"/>
              </a:lnSpc>
              <a:spcBef>
                <a:spcPts val="500"/>
              </a:spcBef>
              <a:buClr>
                <a:srgbClr val="CCCCFF"/>
              </a:buClr>
              <a:buFont typeface="Wingdings" panose="05000000000000000000" pitchFamily="2" charset="2"/>
              <a:buChar char=""/>
            </a:pPr>
            <a:r>
              <a:rPr lang="el-GR" altLang="en-US" sz="2000" dirty="0">
                <a:solidFill>
                  <a:srgbClr val="FF0000"/>
                </a:solidFill>
              </a:rPr>
              <a:t>Οξύ</a:t>
            </a:r>
            <a:r>
              <a:rPr lang="en-US" altLang="en-US" sz="2000" dirty="0"/>
              <a:t>: </a:t>
            </a:r>
            <a:r>
              <a:rPr lang="el-GR" altLang="en-US" sz="2000" i="1" dirty="0"/>
              <a:t>Το είδος που αυξάνει την συγκέντρωση του χαρακτηριστικού </a:t>
            </a:r>
            <a:r>
              <a:rPr lang="el-GR" altLang="en-US" sz="2000" i="1" dirty="0" err="1"/>
              <a:t>κατιόντος</a:t>
            </a:r>
            <a:r>
              <a:rPr lang="el-GR" altLang="en-US" sz="2000" i="1" dirty="0"/>
              <a:t> του διαλύτη </a:t>
            </a:r>
          </a:p>
          <a:p>
            <a:pPr>
              <a:lnSpc>
                <a:spcPct val="80000"/>
              </a:lnSpc>
              <a:spcBef>
                <a:spcPts val="500"/>
              </a:spcBef>
              <a:buClr>
                <a:srgbClr val="CCCCFF"/>
              </a:buClr>
              <a:buFont typeface="Wingdings" panose="05000000000000000000" pitchFamily="2" charset="2"/>
              <a:buChar char=""/>
            </a:pPr>
            <a:r>
              <a:rPr lang="el-GR" altLang="en-US" sz="2000" dirty="0">
                <a:solidFill>
                  <a:srgbClr val="0070C0"/>
                </a:solidFill>
              </a:rPr>
              <a:t>Βάση</a:t>
            </a:r>
            <a:r>
              <a:rPr lang="en-US" altLang="en-US" sz="2000" dirty="0"/>
              <a:t>: </a:t>
            </a:r>
            <a:r>
              <a:rPr lang="el-GR" altLang="en-US" sz="2000" i="1" dirty="0"/>
              <a:t>Το είδος που αυξάνει την συγκέντρωση του χαρακτηριστικού ανιόντος του διαλύτη </a:t>
            </a:r>
          </a:p>
          <a:p>
            <a:pPr>
              <a:lnSpc>
                <a:spcPct val="80000"/>
              </a:lnSpc>
              <a:spcBef>
                <a:spcPts val="500"/>
              </a:spcBef>
              <a:buClr>
                <a:srgbClr val="CCCCFF"/>
              </a:buClr>
              <a:buFont typeface="Wingdings" panose="05000000000000000000" pitchFamily="2" charset="2"/>
              <a:buChar char=""/>
            </a:pPr>
            <a:r>
              <a:rPr lang="el-GR" altLang="en-US" sz="2000" i="1" dirty="0"/>
              <a:t>Κ</a:t>
            </a:r>
            <a:r>
              <a:rPr lang="en-US" altLang="en-US" sz="2000" i="1" baseline="-25000" dirty="0"/>
              <a:t>w</a:t>
            </a:r>
            <a:r>
              <a:rPr lang="en-US" altLang="en-US" sz="2000" i="1" dirty="0"/>
              <a:t>=[</a:t>
            </a:r>
            <a:r>
              <a:rPr lang="el-GR" altLang="en-US" sz="2000" dirty="0"/>
              <a:t>Η</a:t>
            </a:r>
            <a:r>
              <a:rPr lang="el-GR" altLang="en-US" sz="2000" baseline="-25000" dirty="0"/>
              <a:t>3</a:t>
            </a:r>
            <a:r>
              <a:rPr lang="el-GR" altLang="en-US" sz="2000" dirty="0"/>
              <a:t>Ο</a:t>
            </a:r>
            <a:r>
              <a:rPr lang="el-GR" altLang="en-US" sz="2000" baseline="30000" dirty="0"/>
              <a:t>+</a:t>
            </a:r>
            <a:r>
              <a:rPr lang="en-US" altLang="en-US" sz="2000" i="1" dirty="0"/>
              <a:t>][</a:t>
            </a:r>
            <a:r>
              <a:rPr lang="el-GR" altLang="en-US" sz="2000" dirty="0"/>
              <a:t>ΟΗ</a:t>
            </a:r>
            <a:r>
              <a:rPr lang="el-GR" altLang="en-US" sz="2000" baseline="30000" dirty="0"/>
              <a:t>-</a:t>
            </a:r>
            <a:r>
              <a:rPr lang="en-US" altLang="en-US" sz="2000" i="1" dirty="0"/>
              <a:t>]=10</a:t>
            </a:r>
            <a:r>
              <a:rPr lang="en-US" altLang="en-US" sz="2000" i="1" baseline="30000" dirty="0"/>
              <a:t>-14</a:t>
            </a:r>
          </a:p>
          <a:p>
            <a:pPr>
              <a:lnSpc>
                <a:spcPct val="80000"/>
              </a:lnSpc>
              <a:spcBef>
                <a:spcPts val="500"/>
              </a:spcBef>
              <a:buClr>
                <a:srgbClr val="CCCCFF"/>
              </a:buClr>
              <a:buFont typeface="Wingdings" panose="05000000000000000000" pitchFamily="2" charset="2"/>
              <a:buChar char=""/>
            </a:pPr>
            <a:r>
              <a:rPr lang="el-GR" altLang="en-US" sz="2000" i="1" dirty="0"/>
              <a:t>Κ</a:t>
            </a:r>
            <a:r>
              <a:rPr lang="en-US" altLang="en-US" sz="2000" i="1" baseline="-25000" dirty="0"/>
              <a:t>AB</a:t>
            </a:r>
            <a:r>
              <a:rPr lang="en-US" altLang="en-US" sz="2000" i="1" dirty="0"/>
              <a:t>=[</a:t>
            </a:r>
            <a:r>
              <a:rPr lang="en-US" altLang="en-US" sz="2000" dirty="0"/>
              <a:t>A</a:t>
            </a:r>
            <a:r>
              <a:rPr lang="el-GR" altLang="en-US" sz="2000" baseline="30000" dirty="0"/>
              <a:t>+</a:t>
            </a:r>
            <a:r>
              <a:rPr lang="en-US" altLang="en-US" sz="2000" i="1" dirty="0"/>
              <a:t>][</a:t>
            </a:r>
            <a:r>
              <a:rPr lang="en-US" altLang="en-US" sz="2000" dirty="0"/>
              <a:t>B</a:t>
            </a:r>
            <a:r>
              <a:rPr lang="el-GR" altLang="en-US" sz="2000" baseline="30000" dirty="0"/>
              <a:t>-</a:t>
            </a:r>
            <a:r>
              <a:rPr lang="en-US" altLang="en-US" sz="2000" i="1" dirty="0"/>
              <a:t>]</a:t>
            </a:r>
          </a:p>
          <a:p>
            <a:pPr>
              <a:lnSpc>
                <a:spcPct val="80000"/>
              </a:lnSpc>
              <a:spcBef>
                <a:spcPts val="500"/>
              </a:spcBef>
              <a:buClrTx/>
              <a:buFontTx/>
              <a:buNone/>
            </a:pPr>
            <a:endParaRPr lang="en-US" altLang="en-US" sz="2000" i="1" dirty="0"/>
          </a:p>
        </p:txBody>
      </p:sp>
      <p:pic>
        <p:nvPicPr>
          <p:cNvPr id="21507" name="Picture 3">
            <a:extLst>
              <a:ext uri="{FF2B5EF4-FFF2-40B4-BE49-F238E27FC236}">
                <a16:creationId xmlns:a16="http://schemas.microsoft.com/office/drawing/2014/main" id="{199DDD8C-8D22-45B4-B507-2BCE8997B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987550"/>
            <a:ext cx="3889375"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6395"/>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7" name="Line 1">
            <a:extLst>
              <a:ext uri="{FF2B5EF4-FFF2-40B4-BE49-F238E27FC236}">
                <a16:creationId xmlns:a16="http://schemas.microsoft.com/office/drawing/2014/main" id="{D430DBA2-8AFA-44F8-91AF-8A445C25FD53}"/>
              </a:ext>
            </a:extLst>
          </p:cNvPr>
          <p:cNvSpPr>
            <a:spLocks noChangeShapeType="1"/>
          </p:cNvSpPr>
          <p:nvPr/>
        </p:nvSpPr>
        <p:spPr bwMode="auto">
          <a:xfrm>
            <a:off x="990600" y="6629400"/>
            <a:ext cx="81534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938" name="Line 2">
            <a:extLst>
              <a:ext uri="{FF2B5EF4-FFF2-40B4-BE49-F238E27FC236}">
                <a16:creationId xmlns:a16="http://schemas.microsoft.com/office/drawing/2014/main" id="{A6F11732-E949-456D-A59B-A8DFFF9D20C6}"/>
              </a:ext>
            </a:extLst>
          </p:cNvPr>
          <p:cNvSpPr>
            <a:spLocks noChangeShapeType="1"/>
          </p:cNvSpPr>
          <p:nvPr/>
        </p:nvSpPr>
        <p:spPr bwMode="auto">
          <a:xfrm>
            <a:off x="0" y="609600"/>
            <a:ext cx="81534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939" name="Text Box 3">
            <a:extLst>
              <a:ext uri="{FF2B5EF4-FFF2-40B4-BE49-F238E27FC236}">
                <a16:creationId xmlns:a16="http://schemas.microsoft.com/office/drawing/2014/main" id="{F7EB240C-93E2-422B-BA31-8A084FA4900F}"/>
              </a:ext>
            </a:extLst>
          </p:cNvPr>
          <p:cNvSpPr txBox="1">
            <a:spLocks noChangeArrowheads="1"/>
          </p:cNvSpPr>
          <p:nvPr/>
        </p:nvSpPr>
        <p:spPr bwMode="auto">
          <a:xfrm>
            <a:off x="0" y="0"/>
            <a:ext cx="86868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2000"/>
              </a:spcBef>
              <a:buClrTx/>
              <a:buFontTx/>
              <a:buNone/>
            </a:pPr>
            <a:r>
              <a:rPr lang="en-US" altLang="en-US" sz="3200" b="1">
                <a:latin typeface="Tahoma" panose="020B0604030504040204" pitchFamily="34" charset="0"/>
              </a:rPr>
              <a:t> pH </a:t>
            </a:r>
            <a:r>
              <a:rPr lang="el-GR" altLang="en-US" sz="3200" b="1">
                <a:latin typeface="Tahoma" panose="020B0604030504040204" pitchFamily="34" charset="0"/>
              </a:rPr>
              <a:t>και πρωτε</a:t>
            </a:r>
            <a:r>
              <a:rPr lang="el-GR" altLang="en-US" sz="3200" b="1">
                <a:latin typeface="Tahoma" panose="020B0604030504040204" pitchFamily="34" charset="0"/>
                <a:cs typeface="Tahoma" panose="020B0604030504040204" pitchFamily="34" charset="0"/>
              </a:rPr>
              <a:t>ϊ</a:t>
            </a:r>
            <a:r>
              <a:rPr lang="el-GR" altLang="en-US" sz="3200" b="1">
                <a:latin typeface="Tahoma" panose="020B0604030504040204" pitchFamily="34" charset="0"/>
              </a:rPr>
              <a:t>νική λειτουργία</a:t>
            </a:r>
          </a:p>
        </p:txBody>
      </p:sp>
      <p:sp>
        <p:nvSpPr>
          <p:cNvPr id="167940" name="AutoShape 4">
            <a:extLst>
              <a:ext uri="{FF2B5EF4-FFF2-40B4-BE49-F238E27FC236}">
                <a16:creationId xmlns:a16="http://schemas.microsoft.com/office/drawing/2014/main" id="{6C8073D5-1148-4F9E-8DEB-5CF0740257C2}"/>
              </a:ext>
            </a:extLst>
          </p:cNvPr>
          <p:cNvSpPr>
            <a:spLocks noChangeArrowheads="1"/>
          </p:cNvSpPr>
          <p:nvPr/>
        </p:nvSpPr>
        <p:spPr bwMode="auto">
          <a:xfrm>
            <a:off x="381000" y="838200"/>
            <a:ext cx="3048000" cy="3276600"/>
          </a:xfrm>
          <a:prstGeom prst="flowChartAlternateProcess">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941" name="Text Box 5">
            <a:extLst>
              <a:ext uri="{FF2B5EF4-FFF2-40B4-BE49-F238E27FC236}">
                <a16:creationId xmlns:a16="http://schemas.microsoft.com/office/drawing/2014/main" id="{8DA9D3E9-0609-4FB8-B373-F2D51E48571C}"/>
              </a:ext>
            </a:extLst>
          </p:cNvPr>
          <p:cNvSpPr txBox="1">
            <a:spLocks noChangeArrowheads="1"/>
          </p:cNvSpPr>
          <p:nvPr/>
        </p:nvSpPr>
        <p:spPr bwMode="auto">
          <a:xfrm>
            <a:off x="381000" y="928688"/>
            <a:ext cx="31242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250"/>
              </a:spcBef>
              <a:buClrTx/>
              <a:buFontTx/>
              <a:buNone/>
            </a:pPr>
            <a:r>
              <a:rPr lang="el-GR" altLang="en-US" sz="2000" b="1">
                <a:latin typeface="Tahoma" panose="020B0604030504040204" pitchFamily="34" charset="0"/>
              </a:rPr>
              <a:t>Αναδίπλωση της πρωτε</a:t>
            </a:r>
            <a:r>
              <a:rPr lang="el-GR" altLang="en-US" sz="2000" b="1">
                <a:latin typeface="Tahoma" panose="020B0604030504040204" pitchFamily="34" charset="0"/>
                <a:cs typeface="Tahoma" panose="020B0604030504040204" pitchFamily="34" charset="0"/>
              </a:rPr>
              <a:t>ΐ</a:t>
            </a:r>
            <a:r>
              <a:rPr lang="el-GR" altLang="en-US" sz="2000" b="1">
                <a:latin typeface="Tahoma" panose="020B0604030504040204" pitchFamily="34" charset="0"/>
              </a:rPr>
              <a:t>νης</a:t>
            </a:r>
          </a:p>
        </p:txBody>
      </p:sp>
      <p:pic>
        <p:nvPicPr>
          <p:cNvPr id="167942" name="Picture 6">
            <a:extLst>
              <a:ext uri="{FF2B5EF4-FFF2-40B4-BE49-F238E27FC236}">
                <a16:creationId xmlns:a16="http://schemas.microsoft.com/office/drawing/2014/main" id="{1C9855B6-900C-4A26-A95F-72EF44206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0025"/>
            <a:ext cx="1295400"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43" name="Picture 7">
            <a:extLst>
              <a:ext uri="{FF2B5EF4-FFF2-40B4-BE49-F238E27FC236}">
                <a16:creationId xmlns:a16="http://schemas.microsoft.com/office/drawing/2014/main" id="{8F87ED71-FEF5-4CB5-AB0A-32BF72BCF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2819400" cy="277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4" name="Line 8">
            <a:extLst>
              <a:ext uri="{FF2B5EF4-FFF2-40B4-BE49-F238E27FC236}">
                <a16:creationId xmlns:a16="http://schemas.microsoft.com/office/drawing/2014/main" id="{387CE00C-D9A8-4BED-BDB8-0E176D22820C}"/>
              </a:ext>
            </a:extLst>
          </p:cNvPr>
          <p:cNvSpPr>
            <a:spLocks noChangeShapeType="1"/>
          </p:cNvSpPr>
          <p:nvPr/>
        </p:nvSpPr>
        <p:spPr bwMode="auto">
          <a:xfrm>
            <a:off x="1752600" y="2057400"/>
            <a:ext cx="1588" cy="533400"/>
          </a:xfrm>
          <a:prstGeom prst="line">
            <a:avLst/>
          </a:prstGeom>
          <a:noFill/>
          <a:ln w="63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7945" name="Group 9">
            <a:extLst>
              <a:ext uri="{FF2B5EF4-FFF2-40B4-BE49-F238E27FC236}">
                <a16:creationId xmlns:a16="http://schemas.microsoft.com/office/drawing/2014/main" id="{F6B451BD-635C-4236-8FBB-B4DCDC315A2D}"/>
              </a:ext>
            </a:extLst>
          </p:cNvPr>
          <p:cNvGrpSpPr>
            <a:grpSpLocks/>
          </p:cNvGrpSpPr>
          <p:nvPr/>
        </p:nvGrpSpPr>
        <p:grpSpPr bwMode="auto">
          <a:xfrm>
            <a:off x="2819400" y="2133600"/>
            <a:ext cx="2886075" cy="3724275"/>
            <a:chOff x="1776" y="1344"/>
            <a:chExt cx="1818" cy="2346"/>
          </a:xfrm>
        </p:grpSpPr>
        <p:sp>
          <p:nvSpPr>
            <p:cNvPr id="167946" name="AutoShape 10">
              <a:extLst>
                <a:ext uri="{FF2B5EF4-FFF2-40B4-BE49-F238E27FC236}">
                  <a16:creationId xmlns:a16="http://schemas.microsoft.com/office/drawing/2014/main" id="{68649188-56EB-4724-8D9A-AFFBC84137CC}"/>
                </a:ext>
              </a:extLst>
            </p:cNvPr>
            <p:cNvSpPr>
              <a:spLocks noChangeArrowheads="1"/>
            </p:cNvSpPr>
            <p:nvPr/>
          </p:nvSpPr>
          <p:spPr bwMode="auto">
            <a:xfrm>
              <a:off x="1776" y="1344"/>
              <a:ext cx="1773" cy="2346"/>
            </a:xfrm>
            <a:prstGeom prst="flowChartAlternateProcess">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947" name="Text Box 11">
              <a:extLst>
                <a:ext uri="{FF2B5EF4-FFF2-40B4-BE49-F238E27FC236}">
                  <a16:creationId xmlns:a16="http://schemas.microsoft.com/office/drawing/2014/main" id="{AA822A32-9206-416E-85CE-AA00050F17B2}"/>
                </a:ext>
              </a:extLst>
            </p:cNvPr>
            <p:cNvSpPr txBox="1">
              <a:spLocks noChangeArrowheads="1"/>
            </p:cNvSpPr>
            <p:nvPr/>
          </p:nvSpPr>
          <p:spPr bwMode="auto">
            <a:xfrm>
              <a:off x="1820" y="1399"/>
              <a:ext cx="177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125"/>
                </a:spcBef>
                <a:buClrTx/>
                <a:buFontTx/>
                <a:buNone/>
              </a:pPr>
              <a:r>
                <a:rPr lang="el-GR" altLang="en-US" b="1">
                  <a:latin typeface="Tahoma" panose="020B0604030504040204" pitchFamily="34" charset="0"/>
                </a:rPr>
                <a:t>Πρωτε</a:t>
              </a:r>
              <a:r>
                <a:rPr lang="el-GR" altLang="en-US" b="1">
                  <a:latin typeface="Tahoma" panose="020B0604030504040204" pitchFamily="34" charset="0"/>
                  <a:cs typeface="Tahoma" panose="020B0604030504040204" pitchFamily="34" charset="0"/>
                </a:rPr>
                <a:t>ϊ</a:t>
              </a:r>
              <a:r>
                <a:rPr lang="el-GR" altLang="en-US" b="1">
                  <a:latin typeface="Tahoma" panose="020B0604030504040204" pitchFamily="34" charset="0"/>
                </a:rPr>
                <a:t>νική συνάθροιση</a:t>
              </a:r>
            </a:p>
          </p:txBody>
        </p:sp>
        <p:pic>
          <p:nvPicPr>
            <p:cNvPr id="167948" name="Picture 12">
              <a:extLst>
                <a:ext uri="{FF2B5EF4-FFF2-40B4-BE49-F238E27FC236}">
                  <a16:creationId xmlns:a16="http://schemas.microsoft.com/office/drawing/2014/main" id="{C2641014-0436-4419-970F-45058F343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 y="1782"/>
              <a:ext cx="1239" cy="633"/>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49" name="Picture 13">
              <a:extLst>
                <a:ext uri="{FF2B5EF4-FFF2-40B4-BE49-F238E27FC236}">
                  <a16:creationId xmlns:a16="http://schemas.microsoft.com/office/drawing/2014/main" id="{3ABCC29C-CD8E-4C6E-887B-D7A1511C2E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 y="2875"/>
              <a:ext cx="750" cy="651"/>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50" name="Line 14">
              <a:extLst>
                <a:ext uri="{FF2B5EF4-FFF2-40B4-BE49-F238E27FC236}">
                  <a16:creationId xmlns:a16="http://schemas.microsoft.com/office/drawing/2014/main" id="{7989A639-98E0-4A71-97FF-F7817690BB5D}"/>
                </a:ext>
              </a:extLst>
            </p:cNvPr>
            <p:cNvSpPr>
              <a:spLocks noChangeShapeType="1"/>
            </p:cNvSpPr>
            <p:nvPr/>
          </p:nvSpPr>
          <p:spPr bwMode="auto">
            <a:xfrm>
              <a:off x="2666" y="2328"/>
              <a:ext cx="0" cy="377"/>
            </a:xfrm>
            <a:prstGeom prst="line">
              <a:avLst/>
            </a:prstGeom>
            <a:noFill/>
            <a:ln w="63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7951" name="Group 15">
            <a:extLst>
              <a:ext uri="{FF2B5EF4-FFF2-40B4-BE49-F238E27FC236}">
                <a16:creationId xmlns:a16="http://schemas.microsoft.com/office/drawing/2014/main" id="{F9C77D2B-5129-458E-87E7-F5305ABE799E}"/>
              </a:ext>
            </a:extLst>
          </p:cNvPr>
          <p:cNvGrpSpPr>
            <a:grpSpLocks/>
          </p:cNvGrpSpPr>
          <p:nvPr/>
        </p:nvGrpSpPr>
        <p:grpSpPr bwMode="auto">
          <a:xfrm>
            <a:off x="5562600" y="2971800"/>
            <a:ext cx="3419475" cy="3876675"/>
            <a:chOff x="3504" y="1872"/>
            <a:chExt cx="2154" cy="2442"/>
          </a:xfrm>
        </p:grpSpPr>
        <p:sp>
          <p:nvSpPr>
            <p:cNvPr id="167952" name="AutoShape 16">
              <a:extLst>
                <a:ext uri="{FF2B5EF4-FFF2-40B4-BE49-F238E27FC236}">
                  <a16:creationId xmlns:a16="http://schemas.microsoft.com/office/drawing/2014/main" id="{F7580394-FE17-4A45-B7F0-E0369A7D4844}"/>
                </a:ext>
              </a:extLst>
            </p:cNvPr>
            <p:cNvSpPr>
              <a:spLocks noChangeArrowheads="1"/>
            </p:cNvSpPr>
            <p:nvPr/>
          </p:nvSpPr>
          <p:spPr bwMode="auto">
            <a:xfrm>
              <a:off x="3504" y="1872"/>
              <a:ext cx="2051" cy="2442"/>
            </a:xfrm>
            <a:prstGeom prst="flowChartAlternateProcess">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7953" name="Text Box 17">
              <a:extLst>
                <a:ext uri="{FF2B5EF4-FFF2-40B4-BE49-F238E27FC236}">
                  <a16:creationId xmlns:a16="http://schemas.microsoft.com/office/drawing/2014/main" id="{6ADAEB83-E36D-4166-898B-F10FC58B9E7E}"/>
                </a:ext>
              </a:extLst>
            </p:cNvPr>
            <p:cNvSpPr txBox="1">
              <a:spLocks noChangeArrowheads="1"/>
            </p:cNvSpPr>
            <p:nvPr/>
          </p:nvSpPr>
          <p:spPr bwMode="auto">
            <a:xfrm>
              <a:off x="3555" y="1929"/>
              <a:ext cx="2103"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250"/>
                </a:spcBef>
                <a:buClrTx/>
                <a:buFontTx/>
                <a:buNone/>
              </a:pPr>
              <a:r>
                <a:rPr lang="el-GR" altLang="en-US" sz="2000" b="1">
                  <a:latin typeface="Tahoma" panose="020B0604030504040204" pitchFamily="34" charset="0"/>
                </a:rPr>
                <a:t>Σχεδιασμός πρωτε</a:t>
              </a:r>
              <a:r>
                <a:rPr lang="el-GR" altLang="en-US" sz="2000" b="1">
                  <a:latin typeface="Tahoma" panose="020B0604030504040204" pitchFamily="34" charset="0"/>
                  <a:cs typeface="Tahoma" panose="020B0604030504040204" pitchFamily="34" charset="0"/>
                </a:rPr>
                <a:t>ϊ</a:t>
              </a:r>
              <a:r>
                <a:rPr lang="el-GR" altLang="en-US" sz="2000" b="1">
                  <a:latin typeface="Tahoma" panose="020B0604030504040204" pitchFamily="34" charset="0"/>
                </a:rPr>
                <a:t>νών?</a:t>
              </a:r>
            </a:p>
          </p:txBody>
        </p:sp>
        <p:pic>
          <p:nvPicPr>
            <p:cNvPr id="167954" name="Picture 18">
              <a:extLst>
                <a:ext uri="{FF2B5EF4-FFF2-40B4-BE49-F238E27FC236}">
                  <a16:creationId xmlns:a16="http://schemas.microsoft.com/office/drawing/2014/main" id="{663EBB1D-E8F9-4341-A643-4FE3BFCD89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 y="2327"/>
              <a:ext cx="1074" cy="891"/>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55" name="Picture 19">
              <a:extLst>
                <a:ext uri="{FF2B5EF4-FFF2-40B4-BE49-F238E27FC236}">
                  <a16:creationId xmlns:a16="http://schemas.microsoft.com/office/drawing/2014/main" id="{58A4AAB5-B874-4366-B086-5A834B702B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610" y="3817"/>
              <a:ext cx="1897" cy="201"/>
            </a:xfrm>
            <a:prstGeom prst="rect">
              <a:avLst/>
            </a:prstGeom>
            <a:solidFill>
              <a:srgbClr val="BBE0E3"/>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56" name="Line 20">
              <a:extLst>
                <a:ext uri="{FF2B5EF4-FFF2-40B4-BE49-F238E27FC236}">
                  <a16:creationId xmlns:a16="http://schemas.microsoft.com/office/drawing/2014/main" id="{0AE2F173-D32E-45FB-8345-6C63ED428BEF}"/>
                </a:ext>
              </a:extLst>
            </p:cNvPr>
            <p:cNvSpPr>
              <a:spLocks noChangeShapeType="1"/>
            </p:cNvSpPr>
            <p:nvPr/>
          </p:nvSpPr>
          <p:spPr bwMode="auto">
            <a:xfrm>
              <a:off x="4635" y="3295"/>
              <a:ext cx="0" cy="392"/>
            </a:xfrm>
            <a:prstGeom prst="line">
              <a:avLst/>
            </a:prstGeom>
            <a:noFill/>
            <a:ln w="63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1" name="Text Box 1">
            <a:extLst>
              <a:ext uri="{FF2B5EF4-FFF2-40B4-BE49-F238E27FC236}">
                <a16:creationId xmlns:a16="http://schemas.microsoft.com/office/drawing/2014/main" id="{53425210-1554-4D8B-9EED-BCC7D39BA9D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0000"/>
                </a:solidFill>
              </a:rPr>
              <a:t>Πρωτε</a:t>
            </a:r>
            <a:r>
              <a:rPr lang="en-US" altLang="en-US" sz="3800">
                <a:solidFill>
                  <a:srgbClr val="FF0000"/>
                </a:solidFill>
              </a:rPr>
              <a:t>ï</a:t>
            </a:r>
            <a:r>
              <a:rPr lang="el-GR" altLang="en-US" sz="3800">
                <a:solidFill>
                  <a:srgbClr val="FF0000"/>
                </a:solidFill>
              </a:rPr>
              <a:t>νικός έλεγχος</a:t>
            </a:r>
          </a:p>
        </p:txBody>
      </p:sp>
      <p:sp>
        <p:nvSpPr>
          <p:cNvPr id="168962" name="Text Box 2">
            <a:extLst>
              <a:ext uri="{FF2B5EF4-FFF2-40B4-BE49-F238E27FC236}">
                <a16:creationId xmlns:a16="http://schemas.microsoft.com/office/drawing/2014/main" id="{5088F59E-B896-44E8-8C4C-5D72DCA7A4DA}"/>
              </a:ext>
            </a:extLst>
          </p:cNvPr>
          <p:cNvSpPr txBox="1">
            <a:spLocks noChangeArrowheads="1"/>
          </p:cNvSpPr>
          <p:nvPr/>
        </p:nvSpPr>
        <p:spPr bwMode="auto">
          <a:xfrm>
            <a:off x="0" y="1600200"/>
            <a:ext cx="9144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Η </a:t>
            </a:r>
            <a:r>
              <a:rPr lang="el-GR" altLang="en-US" sz="2400">
                <a:solidFill>
                  <a:srgbClr val="0000FF"/>
                </a:solidFill>
              </a:rPr>
              <a:t>πρωτε</a:t>
            </a:r>
            <a:r>
              <a:rPr lang="en-US" altLang="en-US" sz="2400">
                <a:solidFill>
                  <a:srgbClr val="0000FF"/>
                </a:solidFill>
              </a:rPr>
              <a:t>ï</a:t>
            </a:r>
            <a:r>
              <a:rPr lang="el-GR" altLang="en-US" sz="2400">
                <a:solidFill>
                  <a:srgbClr val="0000FF"/>
                </a:solidFill>
              </a:rPr>
              <a:t>νική λειτουργία </a:t>
            </a:r>
            <a:r>
              <a:rPr lang="el-GR" altLang="en-US" sz="2400"/>
              <a:t>τροποποιείται από το </a:t>
            </a:r>
            <a:r>
              <a:rPr lang="en-US" altLang="en-US" sz="2400">
                <a:solidFill>
                  <a:srgbClr val="FF0000"/>
                </a:solidFill>
              </a:rPr>
              <a:t>pH</a:t>
            </a:r>
            <a:r>
              <a:rPr lang="en-US" altLang="en-US" sz="2400"/>
              <a:t> </a:t>
            </a:r>
            <a:r>
              <a:rPr lang="el-GR" altLang="en-US" sz="2400"/>
              <a:t>του περιβάλλοντος στο οποίο λειτουργεί η πρωτε</a:t>
            </a:r>
            <a:r>
              <a:rPr lang="en-US" altLang="en-US" sz="2400"/>
              <a:t>î</a:t>
            </a:r>
            <a:r>
              <a:rPr lang="el-GR" altLang="en-US" sz="2400"/>
              <a:t>νη (</a:t>
            </a:r>
            <a:r>
              <a:rPr lang="el-GR" altLang="en-US" sz="2000"/>
              <a:t>π.χ οι ενδοσωμιακές πρωτεάσες δρούν σε όξινο </a:t>
            </a:r>
            <a:r>
              <a:rPr lang="en-US" altLang="en-US" sz="2000"/>
              <a:t>pH</a:t>
            </a:r>
            <a:r>
              <a:rPr lang="en-US" altLang="en-US" sz="2400"/>
              <a:t>)</a:t>
            </a:r>
            <a:r>
              <a:rPr lang="el-GR" altLang="en-US" sz="2400"/>
              <a:t>.</a:t>
            </a:r>
            <a:r>
              <a:rPr lang="en-US" altLang="en-US" sz="2400"/>
              <a:t> </a:t>
            </a:r>
          </a:p>
          <a:p>
            <a:pPr>
              <a:spcBef>
                <a:spcPts val="600"/>
              </a:spcBef>
              <a:buClr>
                <a:srgbClr val="CCCCFF"/>
              </a:buClr>
              <a:buFont typeface="Wingdings" panose="05000000000000000000" pitchFamily="2" charset="2"/>
              <a:buChar char=""/>
            </a:pPr>
            <a:br>
              <a:rPr lang="en-US" altLang="en-US" sz="2400"/>
            </a:br>
            <a:r>
              <a:rPr lang="el-GR" altLang="en-US" sz="2400"/>
              <a:t>Μεταβολές στο </a:t>
            </a:r>
            <a:r>
              <a:rPr lang="en-US" altLang="en-US" sz="2400">
                <a:solidFill>
                  <a:srgbClr val="FF0000"/>
                </a:solidFill>
              </a:rPr>
              <a:t> pH </a:t>
            </a:r>
            <a:r>
              <a:rPr lang="el-GR" altLang="en-US" sz="2400"/>
              <a:t>μπορεί να αλλοιώσουν σημαντικά  την πρωτε</a:t>
            </a:r>
            <a:r>
              <a:rPr lang="en-US" altLang="en-US" sz="2400"/>
              <a:t>ï</a:t>
            </a:r>
            <a:r>
              <a:rPr lang="el-GR" altLang="en-US" sz="2400"/>
              <a:t>νική δομή και  λειτουργία.</a:t>
            </a:r>
          </a:p>
          <a:p>
            <a:pPr>
              <a:spcBef>
                <a:spcPts val="600"/>
              </a:spcBef>
              <a:buClrTx/>
              <a:buFontTx/>
              <a:buNone/>
            </a:pPr>
            <a:endParaRPr lang="el-GR" altLang="en-US" sz="2400"/>
          </a:p>
          <a:p>
            <a:pPr>
              <a:spcBef>
                <a:spcPts val="600"/>
              </a:spcBef>
              <a:buClr>
                <a:srgbClr val="3333FF"/>
              </a:buClr>
              <a:buFont typeface="Arial" panose="020B0604020202020204" pitchFamily="34" charset="0"/>
              <a:buChar char="•"/>
            </a:pPr>
            <a:r>
              <a:rPr lang="el-GR" altLang="en-US" sz="2400">
                <a:solidFill>
                  <a:srgbClr val="3333FF"/>
                </a:solidFill>
              </a:rPr>
              <a:t>Τροποποίηση της επιφανειακής κατανομής </a:t>
            </a:r>
            <a:r>
              <a:rPr lang="el-GR" altLang="en-US" sz="2400"/>
              <a:t>του φορτίου  μιας πρωτε</a:t>
            </a:r>
            <a:r>
              <a:rPr lang="en-US" altLang="en-US" sz="2400"/>
              <a:t>î</a:t>
            </a:r>
            <a:r>
              <a:rPr lang="el-GR" altLang="en-US" sz="2400"/>
              <a:t>νης  από μεταβολές του </a:t>
            </a:r>
            <a:r>
              <a:rPr lang="en-US" altLang="en-US" sz="2400"/>
              <a:t> </a:t>
            </a:r>
            <a:r>
              <a:rPr lang="en-US" altLang="en-US" sz="2400">
                <a:solidFill>
                  <a:srgbClr val="FF0000"/>
                </a:solidFill>
              </a:rPr>
              <a:t>pH</a:t>
            </a:r>
            <a:r>
              <a:rPr lang="en-US" altLang="en-US" sz="2400"/>
              <a:t> </a:t>
            </a:r>
            <a:r>
              <a:rPr lang="el-GR" altLang="en-US" sz="2400"/>
              <a:t> μπορεί έμμεσα να επηρεάσει την βιοχημική λειτουργία με μακράς –απόστασης αλληλεπιδράσεις που αλλοιώνουν  την έκταση ιονισμού ουσιωδών λειτουργικών ομάδων σε ένα </a:t>
            </a:r>
            <a:r>
              <a:rPr lang="el-GR" altLang="en-US" sz="2400">
                <a:solidFill>
                  <a:srgbClr val="3333FF"/>
                </a:solidFill>
              </a:rPr>
              <a:t>ενεργό κέντρο </a:t>
            </a:r>
            <a:r>
              <a:rPr lang="el-GR" altLang="en-US" sz="2400"/>
              <a:t>ή σε κάποια </a:t>
            </a:r>
            <a:r>
              <a:rPr lang="el-GR" altLang="en-US" sz="2400">
                <a:solidFill>
                  <a:srgbClr val="3333FF"/>
                </a:solidFill>
              </a:rPr>
              <a:t>θέση πρόσδεσης</a:t>
            </a:r>
            <a:r>
              <a:rPr lang="el-GR" altLang="en-US" sz="2400"/>
              <a:t>. </a:t>
            </a:r>
            <a:br>
              <a:rPr lang="en-US" altLang="en-US" sz="2400"/>
            </a:br>
            <a:endParaRPr lang="en-US" altLang="en-US" sz="24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5" name="Text Box 1">
            <a:extLst>
              <a:ext uri="{FF2B5EF4-FFF2-40B4-BE49-F238E27FC236}">
                <a16:creationId xmlns:a16="http://schemas.microsoft.com/office/drawing/2014/main" id="{DC274701-F3E4-4E22-9347-97268A5BF29D}"/>
              </a:ext>
            </a:extLst>
          </p:cNvPr>
          <p:cNvSpPr txBox="1">
            <a:spLocks noChangeArrowheads="1"/>
          </p:cNvSpPr>
          <p:nvPr/>
        </p:nvSpPr>
        <p:spPr bwMode="auto">
          <a:xfrm>
            <a:off x="171450" y="134938"/>
            <a:ext cx="90138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b="1"/>
              <a:t>Γιατί τόσο ενδιαφέρον για τις </a:t>
            </a:r>
            <a:r>
              <a:rPr lang="en-US" altLang="en-US" sz="4000" b="1"/>
              <a:t>pK</a:t>
            </a:r>
            <a:r>
              <a:rPr lang="en-US" altLang="en-US" sz="4000" b="1" baseline="-25000"/>
              <a:t>a</a:t>
            </a:r>
            <a:r>
              <a:rPr lang="el-GR" altLang="en-US" sz="4000" b="1"/>
              <a:t>?</a:t>
            </a:r>
          </a:p>
        </p:txBody>
      </p:sp>
      <p:sp>
        <p:nvSpPr>
          <p:cNvPr id="169986" name="Text Box 2">
            <a:extLst>
              <a:ext uri="{FF2B5EF4-FFF2-40B4-BE49-F238E27FC236}">
                <a16:creationId xmlns:a16="http://schemas.microsoft.com/office/drawing/2014/main" id="{BB3818C0-7DCD-43F0-96DF-ECAF84CC826A}"/>
              </a:ext>
            </a:extLst>
          </p:cNvPr>
          <p:cNvSpPr txBox="1">
            <a:spLocks noChangeArrowheads="1"/>
          </p:cNvSpPr>
          <p:nvPr/>
        </p:nvSpPr>
        <p:spPr bwMode="auto">
          <a:xfrm>
            <a:off x="71438" y="1266825"/>
            <a:ext cx="8969375" cy="501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9600" indent="-600075">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1pPr>
            <a:lvl2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2pPr>
            <a:lvl3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3pPr>
            <a:lvl4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4pPr>
            <a:lvl5pPr>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SzPct val="80000"/>
              <a:buFontTx/>
              <a:buNone/>
            </a:pPr>
            <a:r>
              <a:rPr lang="el-GR" altLang="en-US" sz="2600" b="1">
                <a:solidFill>
                  <a:srgbClr val="9966FF"/>
                </a:solidFill>
              </a:rPr>
              <a:t>Η σταθερότητα των πρωτεϊνών είναι εξαρτώμενη από το </a:t>
            </a:r>
            <a:r>
              <a:rPr lang="en-US" altLang="en-US" sz="2600" b="1">
                <a:solidFill>
                  <a:srgbClr val="9966FF"/>
                </a:solidFill>
              </a:rPr>
              <a:t> pH</a:t>
            </a:r>
            <a:r>
              <a:rPr lang="en-US" altLang="en-US" sz="2600" b="1"/>
              <a:t> </a:t>
            </a:r>
          </a:p>
          <a:p>
            <a:pPr>
              <a:spcBef>
                <a:spcPts val="1250"/>
              </a:spcBef>
              <a:buSzPct val="80000"/>
              <a:buFont typeface="Arial" panose="020B0604020202020204" pitchFamily="34" charset="0"/>
              <a:buChar char="•"/>
            </a:pPr>
            <a:r>
              <a:rPr lang="el-GR" altLang="en-US" sz="2000" b="1"/>
              <a:t>Εάν η </a:t>
            </a:r>
            <a:r>
              <a:rPr lang="en-US" altLang="en-US" sz="2000" b="1"/>
              <a:t> </a:t>
            </a:r>
            <a:r>
              <a:rPr lang="en-US" altLang="en-US" sz="2000" b="1">
                <a:solidFill>
                  <a:srgbClr val="0099CC"/>
                </a:solidFill>
              </a:rPr>
              <a:t>pK</a:t>
            </a:r>
            <a:r>
              <a:rPr lang="en-US" altLang="en-US" sz="2000" b="1" baseline="-25000">
                <a:solidFill>
                  <a:srgbClr val="0099CC"/>
                </a:solidFill>
              </a:rPr>
              <a:t>a</a:t>
            </a:r>
            <a:r>
              <a:rPr lang="en-US" altLang="en-US" sz="2000" b="1">
                <a:solidFill>
                  <a:srgbClr val="0099CC"/>
                </a:solidFill>
              </a:rPr>
              <a:t> </a:t>
            </a:r>
            <a:r>
              <a:rPr lang="el-GR" altLang="en-US" sz="2000" b="1">
                <a:solidFill>
                  <a:srgbClr val="0099CC"/>
                </a:solidFill>
              </a:rPr>
              <a:t>ενός κατάλοιπου είναι διαφορετική στην αναδιπλωμένη κατάσταση από τη τιμή του στη αποδιαταγμένη</a:t>
            </a:r>
            <a:r>
              <a:rPr lang="el-GR" altLang="en-US" sz="2000" b="1"/>
              <a:t>, η σταθερότητα της πρωτεΐνης θα εξαρτάται από το </a:t>
            </a:r>
            <a:r>
              <a:rPr lang="en-US" altLang="en-US" sz="2000" b="1"/>
              <a:t> pH</a:t>
            </a:r>
          </a:p>
        </p:txBody>
      </p:sp>
      <p:sp>
        <p:nvSpPr>
          <p:cNvPr id="169987" name="Rectangle 3">
            <a:extLst>
              <a:ext uri="{FF2B5EF4-FFF2-40B4-BE49-F238E27FC236}">
                <a16:creationId xmlns:a16="http://schemas.microsoft.com/office/drawing/2014/main" id="{DA0E69FB-2A1D-4A02-BA2F-F17F566B6449}"/>
              </a:ext>
            </a:extLst>
          </p:cNvPr>
          <p:cNvSpPr>
            <a:spLocks noChangeArrowheads="1"/>
          </p:cNvSpPr>
          <p:nvPr/>
        </p:nvSpPr>
        <p:spPr bwMode="auto">
          <a:xfrm>
            <a:off x="1857375" y="3357563"/>
            <a:ext cx="3535363"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8013" indent="-600075">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1pPr>
            <a:lvl2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2pPr>
            <a:lvl3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3pPr>
            <a:lvl4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4pPr>
            <a:lvl5pPr>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8013" algn="l"/>
                <a:tab pos="1055688" algn="l"/>
                <a:tab pos="1504950" algn="l"/>
                <a:tab pos="1954213" algn="l"/>
                <a:tab pos="2403475" algn="l"/>
                <a:tab pos="2852738" algn="l"/>
                <a:tab pos="3302000" algn="l"/>
                <a:tab pos="3751263" algn="l"/>
                <a:tab pos="4200525" algn="l"/>
                <a:tab pos="4649788" algn="l"/>
                <a:tab pos="5099050" algn="l"/>
                <a:tab pos="5548313" algn="l"/>
                <a:tab pos="5997575" algn="l"/>
                <a:tab pos="6446838" algn="l"/>
                <a:tab pos="6896100" algn="l"/>
                <a:tab pos="7345363" algn="l"/>
                <a:tab pos="7794625" algn="l"/>
                <a:tab pos="8243888" algn="l"/>
                <a:tab pos="8693150" algn="l"/>
                <a:tab pos="9142413" algn="l"/>
                <a:tab pos="9591675"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SzPct val="60000"/>
              <a:buFontTx/>
              <a:buNone/>
            </a:pPr>
            <a:endParaRPr lang="el-GR" altLang="en-US" sz="2800" b="1">
              <a:latin typeface="Comic Sans MS" panose="030F0702030302020204" pitchFamily="66" charset="0"/>
            </a:endParaRPr>
          </a:p>
          <a:p>
            <a:pPr>
              <a:spcBef>
                <a:spcPts val="600"/>
              </a:spcBef>
              <a:buSzPct val="60000"/>
              <a:buFont typeface="Times New Roman" panose="02020603050405020304" pitchFamily="18" charset="0"/>
              <a:buBlip>
                <a:blip r:embed="rId3"/>
              </a:buBlip>
            </a:pPr>
            <a:r>
              <a:rPr lang="el-GR" altLang="en-US" sz="2400" b="1"/>
              <a:t>Οι πρωτεΐνες είναι πιο σταθερές  πλησίον του </a:t>
            </a:r>
            <a:r>
              <a:rPr lang="en-US" altLang="en-US" sz="2400" b="1"/>
              <a:t> pH </a:t>
            </a:r>
            <a:r>
              <a:rPr lang="el-GR" altLang="en-US" sz="2400" b="1"/>
              <a:t>στο οποίο </a:t>
            </a:r>
            <a:r>
              <a:rPr lang="el-GR" altLang="en-US" sz="2400" b="1">
                <a:solidFill>
                  <a:srgbClr val="9966FF"/>
                </a:solidFill>
              </a:rPr>
              <a:t>λειτουργούν</a:t>
            </a:r>
            <a:r>
              <a:rPr lang="el-GR" altLang="en-US" sz="2400" b="1"/>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699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699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69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09" name="Text Box 1">
            <a:extLst>
              <a:ext uri="{FF2B5EF4-FFF2-40B4-BE49-F238E27FC236}">
                <a16:creationId xmlns:a16="http://schemas.microsoft.com/office/drawing/2014/main" id="{12591C3A-04B8-4DB6-BA54-1A049ACB36E8}"/>
              </a:ext>
            </a:extLst>
          </p:cNvPr>
          <p:cNvSpPr txBox="1">
            <a:spLocks noChangeArrowheads="1"/>
          </p:cNvSpPr>
          <p:nvPr/>
        </p:nvSpPr>
        <p:spPr bwMode="auto">
          <a:xfrm>
            <a:off x="428625" y="106363"/>
            <a:ext cx="8229600"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b="1">
                <a:solidFill>
                  <a:srgbClr val="FF9900"/>
                </a:solidFill>
                <a:latin typeface="Arial Narrow" panose="020B0606020202030204" pitchFamily="34" charset="0"/>
              </a:rPr>
              <a:t>Παράγοντες που επιδρούν στις τιμές </a:t>
            </a:r>
            <a:r>
              <a:rPr lang="en-US" altLang="en-US" sz="3600" b="1">
                <a:solidFill>
                  <a:srgbClr val="FF9900"/>
                </a:solidFill>
                <a:latin typeface="Arial Narrow" panose="020B0606020202030204" pitchFamily="34" charset="0"/>
              </a:rPr>
              <a:t>pka</a:t>
            </a:r>
          </a:p>
        </p:txBody>
      </p:sp>
      <p:sp>
        <p:nvSpPr>
          <p:cNvPr id="171010" name="Text Box 2">
            <a:extLst>
              <a:ext uri="{FF2B5EF4-FFF2-40B4-BE49-F238E27FC236}">
                <a16:creationId xmlns:a16="http://schemas.microsoft.com/office/drawing/2014/main" id="{1497C5DE-E30A-48FA-BCFF-3898D4BA25E7}"/>
              </a:ext>
            </a:extLst>
          </p:cNvPr>
          <p:cNvSpPr txBox="1">
            <a:spLocks noChangeArrowheads="1"/>
          </p:cNvSpPr>
          <p:nvPr/>
        </p:nvSpPr>
        <p:spPr bwMode="auto">
          <a:xfrm>
            <a:off x="142875" y="914400"/>
            <a:ext cx="9001125"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0075" indent="-6000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1pPr>
            <a:lvl2pPr marL="981075" indent="-5238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2pPr>
            <a:lvl3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3pPr>
            <a:lvl4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4pPr>
            <a:lvl5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600"/>
              </a:spcBef>
              <a:buSzPct val="80000"/>
              <a:buFont typeface="Times New Roman" panose="02020603050405020304" pitchFamily="18" charset="0"/>
              <a:buBlip>
                <a:blip r:embed="rId3"/>
              </a:buBlip>
            </a:pPr>
            <a:r>
              <a:rPr lang="en-US" altLang="en-US" sz="2400" b="1">
                <a:latin typeface="Arial Narrow" panose="020B0606020202030204" pitchFamily="34" charset="0"/>
              </a:rPr>
              <a:t>Ta </a:t>
            </a:r>
            <a:r>
              <a:rPr lang="el-GR" altLang="en-US" sz="2400" b="1">
                <a:latin typeface="Arial Narrow" panose="020B0606020202030204" pitchFamily="34" charset="0"/>
              </a:rPr>
              <a:t>ιονιζόμενα κατάλοιπα εντός των αναδιπλωμένων πρωτεϊνών αντιμετωπίζουν δυσκολίες</a:t>
            </a:r>
            <a:r>
              <a:rPr lang="en-US" altLang="en-US" sz="2400" b="1">
                <a:latin typeface="Arial Narrow" panose="020B0606020202030204" pitchFamily="34" charset="0"/>
              </a:rPr>
              <a:t>,</a:t>
            </a:r>
            <a:r>
              <a:rPr lang="el-GR" altLang="en-US" sz="2400" b="1">
                <a:latin typeface="Arial Narrow" panose="020B0606020202030204" pitchFamily="34" charset="0"/>
              </a:rPr>
              <a:t> συγκριτικά με το νερό</a:t>
            </a:r>
            <a:r>
              <a:rPr lang="en-US" altLang="en-US" sz="2400" b="1">
                <a:latin typeface="Arial Narrow" panose="020B0606020202030204" pitchFamily="34" charset="0"/>
              </a:rPr>
              <a:t>:</a:t>
            </a:r>
          </a:p>
          <a:p>
            <a:pPr>
              <a:lnSpc>
                <a:spcPct val="90000"/>
              </a:lnSpc>
              <a:spcBef>
                <a:spcPts val="1500"/>
              </a:spcBef>
              <a:buSzPct val="80000"/>
              <a:buFont typeface="Times New Roman" panose="02020603050405020304" pitchFamily="18" charset="0"/>
              <a:buAutoNum type="arabicPeriod"/>
            </a:pPr>
            <a:r>
              <a:rPr lang="el-GR" altLang="en-US" sz="2400" b="1">
                <a:latin typeface="Arial Narrow" panose="020B0606020202030204" pitchFamily="34" charset="0"/>
              </a:rPr>
              <a:t>Είναι μερικώς μη επιδιαλυτωμένα από την πρωτεΐνη</a:t>
            </a:r>
          </a:p>
          <a:p>
            <a:pPr lvl="1">
              <a:lnSpc>
                <a:spcPct val="90000"/>
              </a:lnSpc>
              <a:spcBef>
                <a:spcPts val="600"/>
              </a:spcBef>
              <a:buSzPct val="60000"/>
              <a:buFont typeface="Times New Roman" panose="02020603050405020304" pitchFamily="18" charset="0"/>
              <a:buBlip>
                <a:blip r:embed="rId4"/>
              </a:buBlip>
            </a:pPr>
            <a:r>
              <a:rPr lang="el-GR" altLang="en-US" sz="2400" b="1">
                <a:latin typeface="Arial Narrow" panose="020B0606020202030204" pitchFamily="34" charset="0"/>
              </a:rPr>
              <a:t>Αυτό είναι μη ευνοϊκό ειδικά για την φορτισμένη μορφή (επειδή είναι ένα ιόν)</a:t>
            </a:r>
            <a:r>
              <a:rPr lang="en-US" altLang="en-US" sz="2400" b="1">
                <a:latin typeface="Arial Narrow" panose="020B0606020202030204" pitchFamily="34" charset="0"/>
              </a:rPr>
              <a:t> </a:t>
            </a:r>
          </a:p>
          <a:p>
            <a:pPr lvl="1">
              <a:lnSpc>
                <a:spcPct val="90000"/>
              </a:lnSpc>
              <a:spcBef>
                <a:spcPts val="600"/>
              </a:spcBef>
              <a:buSzPct val="60000"/>
              <a:buFont typeface="Times New Roman" panose="02020603050405020304" pitchFamily="18" charset="0"/>
              <a:buBlip>
                <a:blip r:embed="rId4"/>
              </a:buBlip>
            </a:pPr>
            <a:r>
              <a:rPr lang="el-GR" altLang="en-US" sz="2400" b="1">
                <a:latin typeface="Arial Narrow" panose="020B0606020202030204" pitchFamily="34" charset="0"/>
              </a:rPr>
              <a:t>Αλλά είναι επίσης και μη ευνοϊκό για την ουδέτερη μορφή (επειδή είναι  ένα δίπολο)</a:t>
            </a:r>
          </a:p>
          <a:p>
            <a:pPr>
              <a:lnSpc>
                <a:spcPct val="90000"/>
              </a:lnSpc>
              <a:spcBef>
                <a:spcPts val="1800"/>
              </a:spcBef>
              <a:buSzPct val="80000"/>
              <a:buFont typeface="Times New Roman" panose="02020603050405020304" pitchFamily="18" charset="0"/>
              <a:buAutoNum type="arabicPeriod"/>
            </a:pPr>
            <a:r>
              <a:rPr lang="el-GR" altLang="en-US" sz="2400" b="1">
                <a:latin typeface="Arial Narrow" panose="020B0606020202030204" pitchFamily="34" charset="0"/>
              </a:rPr>
              <a:t>Κάνουν νέες αλληλεπιδράσεις με </a:t>
            </a:r>
            <a:r>
              <a:rPr lang="el-GR" altLang="en-US" sz="2400" b="1" u="sng">
                <a:latin typeface="Arial Narrow" panose="020B0606020202030204" pitchFamily="34" charset="0"/>
              </a:rPr>
              <a:t>άλλα</a:t>
            </a:r>
            <a:r>
              <a:rPr lang="el-GR" altLang="en-US" sz="2400" b="1">
                <a:latin typeface="Arial Narrow" panose="020B0606020202030204" pitchFamily="34" charset="0"/>
              </a:rPr>
              <a:t> κατάλοιπα</a:t>
            </a:r>
          </a:p>
          <a:p>
            <a:pPr>
              <a:lnSpc>
                <a:spcPct val="90000"/>
              </a:lnSpc>
              <a:spcBef>
                <a:spcPts val="1800"/>
              </a:spcBef>
              <a:buSzPct val="80000"/>
              <a:buFont typeface="Times New Roman" panose="02020603050405020304" pitchFamily="18" charset="0"/>
              <a:buAutoNum type="arabicPeriod"/>
            </a:pPr>
            <a:r>
              <a:rPr lang="el-GR" altLang="en-US" sz="2400" b="1">
                <a:latin typeface="Arial Narrow" panose="020B0606020202030204" pitchFamily="34" charset="0"/>
              </a:rPr>
              <a:t>Αυτές οι νέες αλληλεπιδράσεις μπορεί να είναι ενεργητικά ευνοϊκές ή μη ευνοΐκές</a:t>
            </a:r>
          </a:p>
          <a:p>
            <a:pPr>
              <a:lnSpc>
                <a:spcPct val="90000"/>
              </a:lnSpc>
              <a:spcBef>
                <a:spcPts val="1800"/>
              </a:spcBef>
              <a:buSzPct val="80000"/>
              <a:buFont typeface="Times New Roman" panose="02020603050405020304" pitchFamily="18" charset="0"/>
              <a:buAutoNum type="arabicPeriod"/>
            </a:pPr>
            <a:r>
              <a:rPr lang="el-GR" altLang="en-US" sz="2400" b="1">
                <a:latin typeface="Arial Narrow" panose="020B0606020202030204" pitchFamily="34" charset="0"/>
              </a:rPr>
              <a:t>Συνήθως η φορτισμένη μορφή  είναι εκείνη που επηρεάζεται περισσότερο  από εκείνες τις αλληλεπιδράσεις παρά η ουδέτερη μορφή</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71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71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710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493"/>
                                          </p:stCondLst>
                                        </p:cTn>
                                        <p:tgtEl>
                                          <p:spTgt spid="1710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493"/>
                                          </p:stCondLst>
                                        </p:cTn>
                                        <p:tgtEl>
                                          <p:spTgt spid="1710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493"/>
                                          </p:stCondLst>
                                        </p:cTn>
                                        <p:tgtEl>
                                          <p:spTgt spid="1710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493"/>
                                          </p:stCondLst>
                                        </p:cTn>
                                        <p:tgtEl>
                                          <p:spTgt spid="1710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3" name="Text Box 1">
            <a:extLst>
              <a:ext uri="{FF2B5EF4-FFF2-40B4-BE49-F238E27FC236}">
                <a16:creationId xmlns:a16="http://schemas.microsoft.com/office/drawing/2014/main" id="{DC45A929-8899-4281-B2EB-A95503DC5B8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0000"/>
                </a:solidFill>
              </a:rPr>
              <a:t>Πρωτε</a:t>
            </a:r>
            <a:r>
              <a:rPr lang="en-US" altLang="en-US" sz="3800">
                <a:solidFill>
                  <a:srgbClr val="FF0000"/>
                </a:solidFill>
              </a:rPr>
              <a:t>ï</a:t>
            </a:r>
            <a:r>
              <a:rPr lang="el-GR" altLang="en-US" sz="3800">
                <a:solidFill>
                  <a:srgbClr val="FF0000"/>
                </a:solidFill>
              </a:rPr>
              <a:t>νικός έλεγχος</a:t>
            </a:r>
          </a:p>
        </p:txBody>
      </p:sp>
      <p:sp>
        <p:nvSpPr>
          <p:cNvPr id="172034" name="Text Box 2">
            <a:extLst>
              <a:ext uri="{FF2B5EF4-FFF2-40B4-BE49-F238E27FC236}">
                <a16:creationId xmlns:a16="http://schemas.microsoft.com/office/drawing/2014/main" id="{C05BACCE-4DFF-4201-89FB-657624AED5D1}"/>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Η </a:t>
            </a:r>
            <a:r>
              <a:rPr lang="el-GR" altLang="en-US" sz="3200">
                <a:solidFill>
                  <a:srgbClr val="0000FF"/>
                </a:solidFill>
              </a:rPr>
              <a:t>κατάσταση ιονισμού </a:t>
            </a:r>
            <a:r>
              <a:rPr lang="el-GR" altLang="en-US" sz="3200"/>
              <a:t>των λειτουργικών ομάδων εξαρτάται από την ιδιαίτερη ομάδα και το </a:t>
            </a:r>
            <a:r>
              <a:rPr lang="el-GR" altLang="en-US" sz="3200">
                <a:solidFill>
                  <a:srgbClr val="0000FF"/>
                </a:solidFill>
              </a:rPr>
              <a:t>τοπικό περιβάλλον </a:t>
            </a:r>
            <a:r>
              <a:rPr lang="el-GR" altLang="en-US" sz="3200"/>
              <a:t>στο οποίο ευρίσκεται.</a:t>
            </a:r>
          </a:p>
          <a:p>
            <a:pPr>
              <a:spcBef>
                <a:spcPts val="800"/>
              </a:spcBef>
              <a:buClr>
                <a:srgbClr val="CCCCFF"/>
              </a:buClr>
              <a:buFont typeface="Wingdings" panose="05000000000000000000" pitchFamily="2" charset="2"/>
              <a:buChar char=""/>
            </a:pPr>
            <a:r>
              <a:rPr lang="el-GR" altLang="en-US" sz="3200"/>
              <a:t>Η </a:t>
            </a:r>
            <a:r>
              <a:rPr lang="el-GR" altLang="en-US" sz="3200">
                <a:solidFill>
                  <a:srgbClr val="0000FF"/>
                </a:solidFill>
              </a:rPr>
              <a:t>αναδίπλωση</a:t>
            </a:r>
            <a:r>
              <a:rPr lang="el-GR" altLang="en-US" sz="3200"/>
              <a:t> μιας πρωτε</a:t>
            </a:r>
            <a:r>
              <a:rPr lang="en-US" altLang="en-US" sz="3200"/>
              <a:t>î</a:t>
            </a:r>
            <a:r>
              <a:rPr lang="el-GR" altLang="en-US" sz="3200"/>
              <a:t>νης μπορεί να δημιουργεί εξειδικευμένα τοπικά περιβάλλοντα όπου η </a:t>
            </a:r>
            <a:r>
              <a:rPr lang="el-GR" altLang="en-US" sz="3200">
                <a:solidFill>
                  <a:srgbClr val="0000FF"/>
                </a:solidFill>
              </a:rPr>
              <a:t>οξεο-βασική συμπεριφορά </a:t>
            </a:r>
            <a:r>
              <a:rPr lang="el-GR" altLang="en-US" sz="3200"/>
              <a:t>των ιονιζόμενων μπορεί να </a:t>
            </a:r>
            <a:r>
              <a:rPr lang="el-GR" altLang="en-US" sz="3200">
                <a:solidFill>
                  <a:srgbClr val="0000FF"/>
                </a:solidFill>
              </a:rPr>
              <a:t>διαταραχθεί</a:t>
            </a:r>
            <a:r>
              <a:rPr lang="en-US" altLang="en-US" sz="3200">
                <a:solidFill>
                  <a:srgbClr val="0000FF"/>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7" name="Text Box 1">
            <a:extLst>
              <a:ext uri="{FF2B5EF4-FFF2-40B4-BE49-F238E27FC236}">
                <a16:creationId xmlns:a16="http://schemas.microsoft.com/office/drawing/2014/main" id="{A7212157-9A7F-428A-9118-9D101F5BF15C}"/>
              </a:ext>
            </a:extLst>
          </p:cNvPr>
          <p:cNvSpPr txBox="1">
            <a:spLocks noChangeArrowheads="1"/>
          </p:cNvSpPr>
          <p:nvPr/>
        </p:nvSpPr>
        <p:spPr bwMode="auto">
          <a:xfrm>
            <a:off x="71438" y="106363"/>
            <a:ext cx="902811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b="1">
                <a:latin typeface="Arial Narrow" panose="020B0606020202030204" pitchFamily="34" charset="0"/>
              </a:rPr>
              <a:t>Απλοί κανόνες για την εικασία </a:t>
            </a:r>
            <a:r>
              <a:rPr lang="el-GR" altLang="en-US" sz="3600" b="1" i="1">
                <a:solidFill>
                  <a:srgbClr val="99CC00"/>
                </a:solidFill>
                <a:latin typeface="Arial Narrow" panose="020B0606020202030204" pitchFamily="34" charset="0"/>
              </a:rPr>
              <a:t>μεταθέσεων της </a:t>
            </a:r>
            <a:r>
              <a:rPr lang="en-US" altLang="en-US" sz="3600" b="1" i="1">
                <a:solidFill>
                  <a:srgbClr val="99CC00"/>
                </a:solidFill>
                <a:latin typeface="Arial Narrow" panose="020B0606020202030204" pitchFamily="34" charset="0"/>
              </a:rPr>
              <a:t> pK</a:t>
            </a:r>
            <a:r>
              <a:rPr lang="en-US" altLang="en-US" sz="3600" b="1" i="1" baseline="-25000">
                <a:solidFill>
                  <a:srgbClr val="99CC00"/>
                </a:solidFill>
                <a:latin typeface="Arial Narrow" panose="020B0606020202030204" pitchFamily="34" charset="0"/>
              </a:rPr>
              <a:t>a</a:t>
            </a:r>
          </a:p>
        </p:txBody>
      </p:sp>
      <p:sp>
        <p:nvSpPr>
          <p:cNvPr id="173058" name="Text Box 2">
            <a:extLst>
              <a:ext uri="{FF2B5EF4-FFF2-40B4-BE49-F238E27FC236}">
                <a16:creationId xmlns:a16="http://schemas.microsoft.com/office/drawing/2014/main" id="{B46D0E0A-FBEB-479E-9291-A7820D923EE8}"/>
              </a:ext>
            </a:extLst>
          </p:cNvPr>
          <p:cNvSpPr txBox="1">
            <a:spLocks noChangeArrowheads="1"/>
          </p:cNvSpPr>
          <p:nvPr/>
        </p:nvSpPr>
        <p:spPr bwMode="auto">
          <a:xfrm>
            <a:off x="128588" y="1962150"/>
            <a:ext cx="44434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500"/>
              </a:spcBef>
              <a:buClrTx/>
              <a:buSzPct val="80000"/>
              <a:buFontTx/>
              <a:buNone/>
            </a:pPr>
            <a:r>
              <a:rPr lang="en-US" altLang="en-US" sz="2600" b="1">
                <a:latin typeface="Comic Sans MS" panose="030F0702030302020204" pitchFamily="66" charset="0"/>
              </a:rPr>
              <a:t>   </a:t>
            </a:r>
            <a:r>
              <a:rPr lang="el-GR" altLang="en-US" sz="2000" b="1">
                <a:latin typeface="Arial Narrow" panose="020B0606020202030204" pitchFamily="34" charset="0"/>
              </a:rPr>
              <a:t>όξινα κατάλοιπα</a:t>
            </a:r>
          </a:p>
          <a:p>
            <a:pPr>
              <a:buClrTx/>
              <a:buSzPct val="80000"/>
              <a:buFontTx/>
              <a:buNone/>
            </a:pPr>
            <a:r>
              <a:rPr lang="en-US" altLang="en-US" sz="2000" b="1">
                <a:latin typeface="Arial Narrow" panose="020B0606020202030204" pitchFamily="34" charset="0"/>
              </a:rPr>
              <a:t>   (asp &amp; glu)</a:t>
            </a:r>
          </a:p>
          <a:p>
            <a:pPr>
              <a:spcBef>
                <a:spcPts val="5500"/>
              </a:spcBef>
              <a:buClrTx/>
              <a:buSzPct val="80000"/>
              <a:buFontTx/>
              <a:buNone/>
            </a:pPr>
            <a:r>
              <a:rPr lang="el-GR" altLang="en-US" sz="2000" b="1">
                <a:latin typeface="Arial Narrow" panose="020B0606020202030204" pitchFamily="34" charset="0"/>
              </a:rPr>
              <a:t>Εάν η φορτισμένη μορφή είναι «δυστυχής» </a:t>
            </a:r>
            <a:r>
              <a:rPr lang="en-US" altLang="en-US" sz="2000" b="1">
                <a:latin typeface="Arial Narrow" panose="020B0606020202030204" pitchFamily="34" charset="0"/>
              </a:rPr>
              <a:t>:</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η απελευθέρωση του πρωτονίου είναι πιο δύσκολη</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έτσι η </a:t>
            </a:r>
            <a:r>
              <a:rPr lang="en-US" altLang="en-US" sz="2000" b="1">
                <a:latin typeface="Arial Narrow" panose="020B0606020202030204" pitchFamily="34" charset="0"/>
              </a:rPr>
              <a:t> </a:t>
            </a:r>
            <a:r>
              <a:rPr lang="en-US" altLang="en-US" sz="2000" b="1">
                <a:solidFill>
                  <a:srgbClr val="9966FF"/>
                </a:solidFill>
                <a:latin typeface="Arial Narrow" panose="020B0606020202030204" pitchFamily="34" charset="0"/>
              </a:rPr>
              <a:t>pKa </a:t>
            </a:r>
            <a:r>
              <a:rPr lang="el-GR" altLang="en-US" sz="2000" b="1">
                <a:solidFill>
                  <a:srgbClr val="9966FF"/>
                </a:solidFill>
                <a:latin typeface="Arial Narrow" panose="020B0606020202030204" pitchFamily="34" charset="0"/>
              </a:rPr>
              <a:t>ανεβαίνει</a:t>
            </a:r>
          </a:p>
          <a:p>
            <a:pPr>
              <a:spcBef>
                <a:spcPts val="2250"/>
              </a:spcBef>
              <a:buClrTx/>
              <a:buSzPct val="80000"/>
              <a:buFontTx/>
              <a:buNone/>
            </a:pPr>
            <a:r>
              <a:rPr lang="el-GR" altLang="en-US" sz="2000" b="1">
                <a:latin typeface="Arial Narrow" panose="020B0606020202030204" pitchFamily="34" charset="0"/>
              </a:rPr>
              <a:t>Εάν η φορτισμένη μορφή είναι «ευτυχής»</a:t>
            </a:r>
            <a:r>
              <a:rPr lang="en-US" altLang="en-US" sz="2000" b="1">
                <a:latin typeface="Arial Narrow" panose="020B0606020202030204" pitchFamily="34" charset="0"/>
              </a:rPr>
              <a:t>:</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η απελευθέρωση του πρωτονίου είναι ευκολότερη</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άρα η </a:t>
            </a:r>
            <a:r>
              <a:rPr lang="en-US" altLang="en-US" sz="2000" b="1">
                <a:latin typeface="Arial Narrow" panose="020B0606020202030204" pitchFamily="34" charset="0"/>
              </a:rPr>
              <a:t> </a:t>
            </a:r>
            <a:r>
              <a:rPr lang="en-US" altLang="en-US" sz="2000" b="1">
                <a:solidFill>
                  <a:srgbClr val="FF0066"/>
                </a:solidFill>
                <a:latin typeface="Arial Narrow" panose="020B0606020202030204" pitchFamily="34" charset="0"/>
              </a:rPr>
              <a:t>pKa </a:t>
            </a:r>
            <a:r>
              <a:rPr lang="el-GR" altLang="en-US" sz="2000" b="1">
                <a:solidFill>
                  <a:srgbClr val="FF0066"/>
                </a:solidFill>
                <a:latin typeface="Arial Narrow" panose="020B0606020202030204" pitchFamily="34" charset="0"/>
              </a:rPr>
              <a:t>κατεβαίνει</a:t>
            </a:r>
          </a:p>
        </p:txBody>
      </p:sp>
      <p:sp>
        <p:nvSpPr>
          <p:cNvPr id="173059" name="Rectangle 3">
            <a:extLst>
              <a:ext uri="{FF2B5EF4-FFF2-40B4-BE49-F238E27FC236}">
                <a16:creationId xmlns:a16="http://schemas.microsoft.com/office/drawing/2014/main" id="{FFA9628A-6465-428A-AA80-A3A9443ED530}"/>
              </a:ext>
            </a:extLst>
          </p:cNvPr>
          <p:cNvSpPr>
            <a:spLocks noChangeArrowheads="1"/>
          </p:cNvSpPr>
          <p:nvPr/>
        </p:nvSpPr>
        <p:spPr bwMode="auto">
          <a:xfrm>
            <a:off x="4681538" y="1971675"/>
            <a:ext cx="446246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500"/>
              </a:spcBef>
              <a:buClrTx/>
              <a:buSzPct val="80000"/>
              <a:buFontTx/>
              <a:buNone/>
            </a:pPr>
            <a:r>
              <a:rPr lang="en-US" altLang="en-US" sz="2600" b="1">
                <a:latin typeface="Comic Sans MS" panose="030F0702030302020204" pitchFamily="66" charset="0"/>
              </a:rPr>
              <a:t>   </a:t>
            </a:r>
            <a:r>
              <a:rPr lang="el-GR" altLang="en-US" sz="2000" b="1">
                <a:latin typeface="Arial Narrow" panose="020B0606020202030204" pitchFamily="34" charset="0"/>
              </a:rPr>
              <a:t>βασικά κατάλοιπα</a:t>
            </a:r>
          </a:p>
          <a:p>
            <a:pPr>
              <a:buClrTx/>
              <a:buSzPct val="80000"/>
              <a:buFontTx/>
              <a:buNone/>
            </a:pPr>
            <a:r>
              <a:rPr lang="en-US" altLang="en-US" sz="2000" b="1">
                <a:latin typeface="Arial Narrow" panose="020B0606020202030204" pitchFamily="34" charset="0"/>
              </a:rPr>
              <a:t>   (arg, lys &amp; his)</a:t>
            </a:r>
          </a:p>
          <a:p>
            <a:pPr>
              <a:spcBef>
                <a:spcPts val="5500"/>
              </a:spcBef>
              <a:buClrTx/>
              <a:buSzPct val="80000"/>
              <a:buFontTx/>
              <a:buNone/>
            </a:pPr>
            <a:r>
              <a:rPr lang="el-GR" altLang="en-US" sz="2000" b="1">
                <a:latin typeface="Arial Narrow" panose="020B0606020202030204" pitchFamily="34" charset="0"/>
              </a:rPr>
              <a:t>Εάν η φορτισμένη μορφή είναι «δυστυχής»</a:t>
            </a:r>
            <a:r>
              <a:rPr lang="en-US" altLang="en-US" sz="2000" b="1">
                <a:latin typeface="Arial Narrow" panose="020B0606020202030204" pitchFamily="34" charset="0"/>
              </a:rPr>
              <a:t>:</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η απελευθέρωση του πρωτονίου  είναι ευκολότερη </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άρα η </a:t>
            </a:r>
            <a:r>
              <a:rPr lang="en-US" altLang="en-US" sz="2000" b="1">
                <a:latin typeface="Arial Narrow" panose="020B0606020202030204" pitchFamily="34" charset="0"/>
              </a:rPr>
              <a:t> </a:t>
            </a:r>
            <a:r>
              <a:rPr lang="en-US" altLang="en-US" sz="2000" b="1">
                <a:solidFill>
                  <a:srgbClr val="FF0066"/>
                </a:solidFill>
                <a:latin typeface="Arial Narrow" panose="020B0606020202030204" pitchFamily="34" charset="0"/>
              </a:rPr>
              <a:t>pKa </a:t>
            </a:r>
            <a:r>
              <a:rPr lang="el-GR" altLang="en-US" sz="2000" b="1">
                <a:solidFill>
                  <a:srgbClr val="FF0066"/>
                </a:solidFill>
                <a:latin typeface="Arial Narrow" panose="020B0606020202030204" pitchFamily="34" charset="0"/>
              </a:rPr>
              <a:t>κατεβαίνει</a:t>
            </a:r>
          </a:p>
          <a:p>
            <a:pPr>
              <a:spcBef>
                <a:spcPts val="2250"/>
              </a:spcBef>
              <a:buClrTx/>
              <a:buSzPct val="80000"/>
              <a:buFontTx/>
              <a:buNone/>
            </a:pPr>
            <a:r>
              <a:rPr lang="el-GR" altLang="en-US" sz="2000" b="1">
                <a:latin typeface="Arial Narrow" panose="020B0606020202030204" pitchFamily="34" charset="0"/>
              </a:rPr>
              <a:t>Εάν η φορτισμένη μορφή είναι «ευτυχής» </a:t>
            </a:r>
            <a:r>
              <a:rPr lang="en-US" altLang="en-US" sz="2000" b="1">
                <a:latin typeface="Arial Narrow" panose="020B0606020202030204" pitchFamily="34" charset="0"/>
              </a:rPr>
              <a:t>:</a:t>
            </a:r>
          </a:p>
          <a:p>
            <a:pPr>
              <a:spcBef>
                <a:spcPts val="250"/>
              </a:spcBef>
              <a:buClrTx/>
              <a:buSzPct val="80000"/>
              <a:buFontTx/>
              <a:buNone/>
            </a:pPr>
            <a:r>
              <a:rPr lang="en-US" altLang="en-US" sz="2000" b="1">
                <a:latin typeface="Arial Narrow" panose="020B0606020202030204" pitchFamily="34" charset="0"/>
              </a:rPr>
              <a:t>	</a:t>
            </a:r>
            <a:r>
              <a:rPr lang="el-GR" altLang="en-US" sz="2000" b="1">
                <a:latin typeface="Arial Narrow" panose="020B0606020202030204" pitchFamily="34" charset="0"/>
              </a:rPr>
              <a:t>η απελευθέρωση του πρωτονίου είναι πιο δύσκολη </a:t>
            </a:r>
          </a:p>
          <a:p>
            <a:pPr>
              <a:spcBef>
                <a:spcPts val="250"/>
              </a:spcBef>
              <a:buClrTx/>
              <a:buSzPct val="80000"/>
              <a:buFontTx/>
              <a:buNone/>
            </a:pPr>
            <a:r>
              <a:rPr lang="el-GR" altLang="en-US" sz="2000" b="1">
                <a:latin typeface="Arial Narrow" panose="020B0606020202030204" pitchFamily="34" charset="0"/>
              </a:rPr>
              <a:t>Έτσι η </a:t>
            </a:r>
            <a:r>
              <a:rPr lang="en-US" altLang="en-US" sz="2000" b="1">
                <a:latin typeface="Arial Narrow" panose="020B0606020202030204" pitchFamily="34" charset="0"/>
              </a:rPr>
              <a:t> </a:t>
            </a:r>
            <a:r>
              <a:rPr lang="en-US" altLang="en-US" sz="2000" b="1">
                <a:solidFill>
                  <a:srgbClr val="9966FF"/>
                </a:solidFill>
                <a:latin typeface="Arial Narrow" panose="020B0606020202030204" pitchFamily="34" charset="0"/>
              </a:rPr>
              <a:t>pKa </a:t>
            </a:r>
            <a:r>
              <a:rPr lang="el-GR" altLang="en-US" sz="2000" b="1">
                <a:solidFill>
                  <a:srgbClr val="9966FF"/>
                </a:solidFill>
                <a:latin typeface="Arial Narrow" panose="020B0606020202030204" pitchFamily="34" charset="0"/>
              </a:rPr>
              <a:t>ανεβαίνει</a:t>
            </a:r>
          </a:p>
        </p:txBody>
      </p:sp>
      <p:sp>
        <p:nvSpPr>
          <p:cNvPr id="173060" name="Text Box 4">
            <a:extLst>
              <a:ext uri="{FF2B5EF4-FFF2-40B4-BE49-F238E27FC236}">
                <a16:creationId xmlns:a16="http://schemas.microsoft.com/office/drawing/2014/main" id="{E559E1AD-B009-4A49-8227-D207EAFEE077}"/>
              </a:ext>
            </a:extLst>
          </p:cNvPr>
          <p:cNvSpPr txBox="1">
            <a:spLocks noChangeArrowheads="1"/>
          </p:cNvSpPr>
          <p:nvPr/>
        </p:nvSpPr>
        <p:spPr bwMode="auto">
          <a:xfrm>
            <a:off x="274638" y="2743200"/>
            <a:ext cx="44259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US" altLang="en-US" sz="2400" b="1">
                <a:effectLst>
                  <a:outerShdw blurRad="38100" dist="38100" dir="2700000" algn="tl">
                    <a:srgbClr val="C0C0C0"/>
                  </a:outerShdw>
                </a:effectLst>
                <a:latin typeface="Comic Sans MS" panose="030F0702030302020204" pitchFamily="66" charset="0"/>
              </a:rPr>
              <a:t>COOH  </a:t>
            </a:r>
            <a:r>
              <a:rPr lang="en-US" altLang="en-US" sz="2400" b="1">
                <a:effectLst>
                  <a:outerShdw blurRad="38100" dist="38100" dir="2700000" algn="tl">
                    <a:srgbClr val="C0C0C0"/>
                  </a:outerShdw>
                </a:effectLst>
                <a:latin typeface="Wingdings" panose="05000000000000000000" pitchFamily="2" charset="2"/>
              </a:rPr>
              <a:t></a:t>
            </a:r>
            <a:r>
              <a:rPr lang="en-US" altLang="en-US" sz="2400" b="1">
                <a:effectLst>
                  <a:outerShdw blurRad="38100" dist="38100" dir="2700000" algn="tl">
                    <a:srgbClr val="C0C0C0"/>
                  </a:outerShdw>
                </a:effectLst>
                <a:latin typeface="Comic Sans MS" panose="030F0702030302020204" pitchFamily="66" charset="0"/>
              </a:rPr>
              <a:t>  COO</a:t>
            </a:r>
            <a:r>
              <a:rPr lang="en-US" altLang="en-US" sz="2400" b="1" baseline="30000">
                <a:effectLst>
                  <a:outerShdw blurRad="38100" dist="38100" dir="2700000" algn="tl">
                    <a:srgbClr val="C0C0C0"/>
                  </a:outerShdw>
                </a:effectLst>
                <a:latin typeface="Comic Sans MS" panose="030F0702030302020204" pitchFamily="66" charset="0"/>
              </a:rPr>
              <a:t>–</a:t>
            </a:r>
            <a:r>
              <a:rPr lang="en-US" altLang="en-US" sz="2400" b="1">
                <a:effectLst>
                  <a:outerShdw blurRad="38100" dist="38100" dir="2700000" algn="tl">
                    <a:srgbClr val="C0C0C0"/>
                  </a:outerShdw>
                </a:effectLst>
                <a:latin typeface="Comic Sans MS" panose="030F0702030302020204" pitchFamily="66" charset="0"/>
              </a:rPr>
              <a:t> + H</a:t>
            </a:r>
            <a:r>
              <a:rPr lang="en-US" altLang="en-US" sz="2400" b="1" baseline="-25000">
                <a:effectLst>
                  <a:outerShdw blurRad="38100" dist="38100" dir="2700000" algn="tl">
                    <a:srgbClr val="C0C0C0"/>
                  </a:outerShdw>
                </a:effectLst>
                <a:latin typeface="Comic Sans MS" panose="030F0702030302020204" pitchFamily="66" charset="0"/>
              </a:rPr>
              <a:t>3</a:t>
            </a:r>
            <a:r>
              <a:rPr lang="en-US" altLang="en-US" sz="2400" b="1">
                <a:effectLst>
                  <a:outerShdw blurRad="38100" dist="38100" dir="2700000" algn="tl">
                    <a:srgbClr val="C0C0C0"/>
                  </a:outerShdw>
                </a:effectLst>
                <a:latin typeface="Comic Sans MS" panose="030F0702030302020204" pitchFamily="66" charset="0"/>
              </a:rPr>
              <a:t>O</a:t>
            </a:r>
            <a:r>
              <a:rPr lang="en-US" altLang="en-US" sz="2400" b="1" baseline="30000">
                <a:effectLst>
                  <a:outerShdw blurRad="38100" dist="38100" dir="2700000" algn="tl">
                    <a:srgbClr val="C0C0C0"/>
                  </a:outerShdw>
                </a:effectLst>
                <a:latin typeface="Comic Sans MS" panose="030F0702030302020204" pitchFamily="66" charset="0"/>
              </a:rPr>
              <a:t>+</a:t>
            </a:r>
          </a:p>
        </p:txBody>
      </p:sp>
      <p:sp>
        <p:nvSpPr>
          <p:cNvPr id="173061" name="Text Box 5">
            <a:extLst>
              <a:ext uri="{FF2B5EF4-FFF2-40B4-BE49-F238E27FC236}">
                <a16:creationId xmlns:a16="http://schemas.microsoft.com/office/drawing/2014/main" id="{B9735C12-9B4C-4499-84F9-AEE087DDF52D}"/>
              </a:ext>
            </a:extLst>
          </p:cNvPr>
          <p:cNvSpPr txBox="1">
            <a:spLocks noChangeArrowheads="1"/>
          </p:cNvSpPr>
          <p:nvPr/>
        </p:nvSpPr>
        <p:spPr bwMode="auto">
          <a:xfrm>
            <a:off x="4827588" y="2667000"/>
            <a:ext cx="44259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US" altLang="en-US" sz="2400" b="1">
                <a:effectLst>
                  <a:outerShdw blurRad="38100" dist="38100" dir="2700000" algn="tl">
                    <a:srgbClr val="C0C0C0"/>
                  </a:outerShdw>
                </a:effectLst>
                <a:latin typeface="Comic Sans MS" panose="030F0702030302020204" pitchFamily="66" charset="0"/>
              </a:rPr>
              <a:t>NH</a:t>
            </a:r>
            <a:r>
              <a:rPr lang="en-US" altLang="en-US" sz="2400" b="1" baseline="-25000">
                <a:effectLst>
                  <a:outerShdw blurRad="38100" dist="38100" dir="2700000" algn="tl">
                    <a:srgbClr val="C0C0C0"/>
                  </a:outerShdw>
                </a:effectLst>
                <a:latin typeface="Comic Sans MS" panose="030F0702030302020204" pitchFamily="66" charset="0"/>
              </a:rPr>
              <a:t>3</a:t>
            </a:r>
            <a:r>
              <a:rPr lang="en-US" altLang="en-US" sz="2400" b="1" baseline="30000">
                <a:effectLst>
                  <a:outerShdw blurRad="38100" dist="38100" dir="2700000" algn="tl">
                    <a:srgbClr val="C0C0C0"/>
                  </a:outerShdw>
                </a:effectLst>
                <a:latin typeface="Comic Sans MS" panose="030F0702030302020204" pitchFamily="66" charset="0"/>
              </a:rPr>
              <a:t>+</a:t>
            </a:r>
            <a:r>
              <a:rPr lang="en-US" altLang="en-US" sz="2400" b="1">
                <a:effectLst>
                  <a:outerShdw blurRad="38100" dist="38100" dir="2700000" algn="tl">
                    <a:srgbClr val="C0C0C0"/>
                  </a:outerShdw>
                </a:effectLst>
                <a:latin typeface="Comic Sans MS" panose="030F0702030302020204" pitchFamily="66" charset="0"/>
              </a:rPr>
              <a:t>  </a:t>
            </a:r>
            <a:r>
              <a:rPr lang="en-US" altLang="en-US" sz="2400" b="1">
                <a:effectLst>
                  <a:outerShdw blurRad="38100" dist="38100" dir="2700000" algn="tl">
                    <a:srgbClr val="C0C0C0"/>
                  </a:outerShdw>
                </a:effectLst>
                <a:latin typeface="Wingdings" panose="05000000000000000000" pitchFamily="2" charset="2"/>
              </a:rPr>
              <a:t></a:t>
            </a:r>
            <a:r>
              <a:rPr lang="en-US" altLang="en-US" sz="2400" b="1">
                <a:effectLst>
                  <a:outerShdw blurRad="38100" dist="38100" dir="2700000" algn="tl">
                    <a:srgbClr val="C0C0C0"/>
                  </a:outerShdw>
                </a:effectLst>
                <a:latin typeface="Comic Sans MS" panose="030F0702030302020204" pitchFamily="66" charset="0"/>
              </a:rPr>
              <a:t>  NH</a:t>
            </a:r>
            <a:r>
              <a:rPr lang="en-US" altLang="en-US" sz="2400" b="1" baseline="-25000">
                <a:effectLst>
                  <a:outerShdw blurRad="38100" dist="38100" dir="2700000" algn="tl">
                    <a:srgbClr val="C0C0C0"/>
                  </a:outerShdw>
                </a:effectLst>
                <a:latin typeface="Comic Sans MS" panose="030F0702030302020204" pitchFamily="66" charset="0"/>
              </a:rPr>
              <a:t>2</a:t>
            </a:r>
            <a:r>
              <a:rPr lang="en-US" altLang="en-US" sz="2400" b="1">
                <a:effectLst>
                  <a:outerShdw blurRad="38100" dist="38100" dir="2700000" algn="tl">
                    <a:srgbClr val="C0C0C0"/>
                  </a:outerShdw>
                </a:effectLst>
                <a:latin typeface="Comic Sans MS" panose="030F0702030302020204" pitchFamily="66" charset="0"/>
              </a:rPr>
              <a:t> + H</a:t>
            </a:r>
            <a:r>
              <a:rPr lang="en-US" altLang="en-US" sz="2400" b="1" baseline="-25000">
                <a:effectLst>
                  <a:outerShdw blurRad="38100" dist="38100" dir="2700000" algn="tl">
                    <a:srgbClr val="C0C0C0"/>
                  </a:outerShdw>
                </a:effectLst>
                <a:latin typeface="Comic Sans MS" panose="030F0702030302020204" pitchFamily="66" charset="0"/>
              </a:rPr>
              <a:t>3</a:t>
            </a:r>
            <a:r>
              <a:rPr lang="en-US" altLang="en-US" sz="2400" b="1">
                <a:effectLst>
                  <a:outerShdw blurRad="38100" dist="38100" dir="2700000" algn="tl">
                    <a:srgbClr val="C0C0C0"/>
                  </a:outerShdw>
                </a:effectLst>
                <a:latin typeface="Comic Sans MS" panose="030F0702030302020204" pitchFamily="66" charset="0"/>
              </a:rPr>
              <a:t>O</a:t>
            </a:r>
            <a:r>
              <a:rPr lang="en-US" altLang="en-US" sz="2400" b="1" baseline="30000">
                <a:effectLst>
                  <a:outerShdw blurRad="38100" dist="38100" dir="2700000" algn="tl">
                    <a:srgbClr val="C0C0C0"/>
                  </a:outerShdw>
                </a:effectLst>
                <a:latin typeface="Comic Sans MS" panose="030F0702030302020204" pitchFamily="66" charset="0"/>
              </a:rPr>
              <a:t>+</a:t>
            </a:r>
          </a:p>
        </p:txBody>
      </p:sp>
      <p:sp>
        <p:nvSpPr>
          <p:cNvPr id="173062" name="Line 6">
            <a:extLst>
              <a:ext uri="{FF2B5EF4-FFF2-40B4-BE49-F238E27FC236}">
                <a16:creationId xmlns:a16="http://schemas.microsoft.com/office/drawing/2014/main" id="{6BBE27DD-4853-42A1-B6F7-7D67ED32F19C}"/>
              </a:ext>
            </a:extLst>
          </p:cNvPr>
          <p:cNvSpPr>
            <a:spLocks noChangeShapeType="1"/>
          </p:cNvSpPr>
          <p:nvPr/>
        </p:nvSpPr>
        <p:spPr bwMode="auto">
          <a:xfrm>
            <a:off x="4511675" y="2052638"/>
            <a:ext cx="1588" cy="470693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063" name="Rectangle 7">
            <a:extLst>
              <a:ext uri="{FF2B5EF4-FFF2-40B4-BE49-F238E27FC236}">
                <a16:creationId xmlns:a16="http://schemas.microsoft.com/office/drawing/2014/main" id="{0D0C4B7D-D523-4E12-8312-DA0C970B550C}"/>
              </a:ext>
            </a:extLst>
          </p:cNvPr>
          <p:cNvSpPr>
            <a:spLocks noChangeArrowheads="1"/>
          </p:cNvSpPr>
          <p:nvPr/>
        </p:nvSpPr>
        <p:spPr bwMode="auto">
          <a:xfrm>
            <a:off x="304800" y="990600"/>
            <a:ext cx="8302625" cy="8382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650"/>
              </a:spcBef>
              <a:buClrTx/>
              <a:buSzPct val="80000"/>
              <a:buFontTx/>
              <a:buNone/>
            </a:pPr>
            <a:r>
              <a:rPr lang="el-GR" altLang="en-US" sz="2600" b="1">
                <a:latin typeface="Arial Narrow" panose="020B0606020202030204" pitchFamily="34" charset="0"/>
              </a:rPr>
              <a:t>υπενθύμιση</a:t>
            </a:r>
            <a:r>
              <a:rPr lang="en-US" altLang="en-US" sz="2600" b="1">
                <a:latin typeface="Arial Narrow" panose="020B0606020202030204" pitchFamily="34" charset="0"/>
              </a:rPr>
              <a:t>: </a:t>
            </a:r>
            <a:r>
              <a:rPr lang="el-GR" altLang="en-US" sz="2600" b="1">
                <a:latin typeface="Arial Narrow" panose="020B0606020202030204" pitchFamily="34" charset="0"/>
              </a:rPr>
              <a:t>μια </a:t>
            </a:r>
            <a:r>
              <a:rPr lang="en-US" altLang="en-US" sz="2600" b="1">
                <a:latin typeface="Arial Narrow" panose="020B0606020202030204" pitchFamily="34" charset="0"/>
              </a:rPr>
              <a:t> pK</a:t>
            </a:r>
            <a:r>
              <a:rPr lang="en-US" altLang="en-US" sz="2600" b="1" baseline="-25000">
                <a:latin typeface="Arial Narrow" panose="020B0606020202030204" pitchFamily="34" charset="0"/>
              </a:rPr>
              <a:t>a</a:t>
            </a:r>
            <a:r>
              <a:rPr lang="en-US" altLang="en-US" sz="2600" b="1">
                <a:latin typeface="Arial Narrow" panose="020B0606020202030204" pitchFamily="34" charset="0"/>
              </a:rPr>
              <a:t> </a:t>
            </a:r>
            <a:r>
              <a:rPr lang="el-GR" altLang="en-US" sz="2600" b="1">
                <a:latin typeface="Arial Narrow" panose="020B0606020202030204" pitchFamily="34" charset="0"/>
              </a:rPr>
              <a:t>είναι ακριβώς η </a:t>
            </a:r>
            <a:r>
              <a:rPr lang="en-US" altLang="en-US" sz="2600" b="1">
                <a:latin typeface="Arial Narrow" panose="020B0606020202030204" pitchFamily="34" charset="0"/>
              </a:rPr>
              <a:t> </a:t>
            </a:r>
            <a:r>
              <a:rPr lang="el-GR" altLang="en-US" sz="2600" b="1">
                <a:latin typeface="Arial Narrow" panose="020B0606020202030204" pitchFamily="34" charset="0"/>
              </a:rPr>
              <a:t>Δ</a:t>
            </a:r>
            <a:r>
              <a:rPr lang="en-US" altLang="en-US" sz="2600" b="1">
                <a:latin typeface="Arial Narrow" panose="020B0606020202030204" pitchFamily="34" charset="0"/>
              </a:rPr>
              <a:t>G </a:t>
            </a:r>
            <a:r>
              <a:rPr lang="el-GR" altLang="en-US" sz="2600" b="1">
                <a:latin typeface="Arial Narrow" panose="020B0606020202030204" pitchFamily="34" charset="0"/>
              </a:rPr>
              <a:t>της απελευθέρωσης του πρωτονίου</a:t>
            </a:r>
            <a:r>
              <a:rPr lang="el-GR" altLang="en-US" sz="2600" b="1">
                <a:latin typeface="Comic Sans MS" panose="030F0702030302020204" pitchFamily="66" charset="0"/>
              </a:rPr>
              <a:t> </a:t>
            </a:r>
            <a:r>
              <a:rPr lang="el-GR" altLang="en-US" sz="2600" b="1">
                <a:solidFill>
                  <a:srgbClr val="FF0000"/>
                </a:solidFill>
                <a:latin typeface="Comic Sans MS" panose="030F0702030302020204" pitchFamily="66" charset="0"/>
              </a:rPr>
              <a:t>Δ</a:t>
            </a:r>
            <a:r>
              <a:rPr lang="en-US" altLang="en-US" sz="2600" b="1">
                <a:solidFill>
                  <a:srgbClr val="FF0000"/>
                </a:solidFill>
                <a:latin typeface="Comic Sans MS" panose="030F0702030302020204" pitchFamily="66" charset="0"/>
              </a:rPr>
              <a:t>G</a:t>
            </a:r>
            <a:r>
              <a:rPr lang="en-US" altLang="en-US" sz="2600" b="1" baseline="30000">
                <a:solidFill>
                  <a:srgbClr val="FF0000"/>
                </a:solidFill>
                <a:latin typeface="Comic Sans MS" panose="030F0702030302020204" pitchFamily="66" charset="0"/>
              </a:rPr>
              <a:t>0</a:t>
            </a:r>
            <a:r>
              <a:rPr lang="en-US" altLang="en-US" sz="2600" b="1">
                <a:solidFill>
                  <a:srgbClr val="FF0000"/>
                </a:solidFill>
                <a:latin typeface="Comic Sans MS" panose="030F0702030302020204" pitchFamily="66" charset="0"/>
              </a:rPr>
              <a:t>=-2.303RTlogKa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7305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493"/>
                                          </p:stCondLst>
                                        </p:cTn>
                                        <p:tgtEl>
                                          <p:spTgt spid="17305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730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493"/>
                                          </p:stCondLst>
                                        </p:cTn>
                                        <p:tgtEl>
                                          <p:spTgt spid="173058">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493"/>
                                          </p:stCondLst>
                                        </p:cTn>
                                        <p:tgtEl>
                                          <p:spTgt spid="173058">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493"/>
                                          </p:stCondLst>
                                        </p:cTn>
                                        <p:tgtEl>
                                          <p:spTgt spid="173058">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493"/>
                                          </p:stCondLst>
                                        </p:cTn>
                                        <p:tgtEl>
                                          <p:spTgt spid="173058">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493"/>
                                          </p:stCondLst>
                                        </p:cTn>
                                        <p:tgtEl>
                                          <p:spTgt spid="173058">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493"/>
                                          </p:stCondLst>
                                        </p:cTn>
                                        <p:tgtEl>
                                          <p:spTgt spid="173058">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493"/>
                                          </p:stCondLst>
                                        </p:cTn>
                                        <p:tgtEl>
                                          <p:spTgt spid="173059">
                                            <p:txEl>
                                              <p:pRg st="0" end="0"/>
                                            </p:txEl>
                                          </p:spTgt>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493"/>
                                          </p:stCondLst>
                                        </p:cTn>
                                        <p:tgtEl>
                                          <p:spTgt spid="173059">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17306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493"/>
                                          </p:stCondLst>
                                        </p:cTn>
                                        <p:tgtEl>
                                          <p:spTgt spid="173059">
                                            <p:txEl>
                                              <p:pRg st="2" end="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493"/>
                                          </p:stCondLst>
                                        </p:cTn>
                                        <p:tgtEl>
                                          <p:spTgt spid="173059">
                                            <p:txEl>
                                              <p:pRg st="3" end="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493"/>
                                          </p:stCondLst>
                                        </p:cTn>
                                        <p:tgtEl>
                                          <p:spTgt spid="173059">
                                            <p:txEl>
                                              <p:pRg st="4" end="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fill="hold" nodeType="clickEffect">
                                  <p:stCondLst>
                                    <p:cond delay="0"/>
                                  </p:stCondLst>
                                  <p:childTnLst>
                                    <p:set>
                                      <p:cBhvr additive="repl">
                                        <p:cTn id="62" dur="1" fill="hold">
                                          <p:stCondLst>
                                            <p:cond delay="493"/>
                                          </p:stCondLst>
                                        </p:cTn>
                                        <p:tgtEl>
                                          <p:spTgt spid="173059">
                                            <p:txEl>
                                              <p:pRg st="5" end="5"/>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nodeType="clickEffect">
                                  <p:stCondLst>
                                    <p:cond delay="0"/>
                                  </p:stCondLst>
                                  <p:childTnLst>
                                    <p:set>
                                      <p:cBhvr additive="repl">
                                        <p:cTn id="66" dur="1" fill="hold">
                                          <p:stCondLst>
                                            <p:cond delay="493"/>
                                          </p:stCondLst>
                                        </p:cTn>
                                        <p:tgtEl>
                                          <p:spTgt spid="173059">
                                            <p:txEl>
                                              <p:pRg st="6" end="6"/>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fill="hold" nodeType="clickEffect">
                                  <p:stCondLst>
                                    <p:cond delay="0"/>
                                  </p:stCondLst>
                                  <p:childTnLst>
                                    <p:set>
                                      <p:cBhvr additive="repl">
                                        <p:cTn id="70" dur="1" fill="hold">
                                          <p:stCondLst>
                                            <p:cond delay="493"/>
                                          </p:stCondLst>
                                        </p:cTn>
                                        <p:tgtEl>
                                          <p:spTgt spid="173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1" name="Text Box 1">
            <a:extLst>
              <a:ext uri="{FF2B5EF4-FFF2-40B4-BE49-F238E27FC236}">
                <a16:creationId xmlns:a16="http://schemas.microsoft.com/office/drawing/2014/main" id="{04BFDEA5-2962-4102-8054-35DF603E9700}"/>
              </a:ext>
            </a:extLst>
          </p:cNvPr>
          <p:cNvSpPr txBox="1">
            <a:spLocks noChangeArrowheads="1"/>
          </p:cNvSpPr>
          <p:nvPr/>
        </p:nvSpPr>
        <p:spPr bwMode="auto">
          <a:xfrm>
            <a:off x="304800" y="234950"/>
            <a:ext cx="86868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b="1">
                <a:latin typeface="Arial Narrow" panose="020B0606020202030204" pitchFamily="34" charset="0"/>
              </a:rPr>
              <a:t>Παράδειγμα</a:t>
            </a:r>
            <a:r>
              <a:rPr lang="en-US" altLang="en-US" sz="2800" b="1">
                <a:latin typeface="Arial Narrow" panose="020B0606020202030204" pitchFamily="34" charset="0"/>
              </a:rPr>
              <a:t>:</a:t>
            </a:r>
            <a:r>
              <a:rPr lang="el-GR" altLang="en-US" sz="2800" b="1">
                <a:latin typeface="Arial Narrow" panose="020B0606020202030204" pitchFamily="34" charset="0"/>
              </a:rPr>
              <a:t> ένα </a:t>
            </a:r>
            <a:r>
              <a:rPr lang="el-GR" altLang="en-US" sz="2800" b="1">
                <a:solidFill>
                  <a:srgbClr val="339933"/>
                </a:solidFill>
                <a:latin typeface="Arial Narrow" panose="020B0606020202030204" pitchFamily="34" charset="0"/>
              </a:rPr>
              <a:t>γλουταμικό</a:t>
            </a:r>
            <a:r>
              <a:rPr lang="el-GR" altLang="en-US" sz="2800" b="1">
                <a:latin typeface="Arial Narrow" panose="020B0606020202030204" pitchFamily="34" charset="0"/>
              </a:rPr>
              <a:t> με </a:t>
            </a:r>
            <a:r>
              <a:rPr lang="el-GR" altLang="en-US" sz="2800" b="1">
                <a:solidFill>
                  <a:srgbClr val="9966FF"/>
                </a:solidFill>
                <a:latin typeface="Arial Narrow" panose="020B0606020202030204" pitchFamily="34" charset="0"/>
              </a:rPr>
              <a:t>υψηλή </a:t>
            </a:r>
            <a:r>
              <a:rPr lang="en-US" altLang="en-US" sz="2800" b="1">
                <a:solidFill>
                  <a:srgbClr val="9966FF"/>
                </a:solidFill>
                <a:latin typeface="Arial Narrow" panose="020B0606020202030204" pitchFamily="34" charset="0"/>
              </a:rPr>
              <a:t> pK</a:t>
            </a:r>
            <a:r>
              <a:rPr lang="en-US" altLang="en-US" sz="2800" b="1" baseline="-25000">
                <a:solidFill>
                  <a:srgbClr val="9966FF"/>
                </a:solidFill>
                <a:latin typeface="Arial Narrow" panose="020B0606020202030204" pitchFamily="34" charset="0"/>
              </a:rPr>
              <a:t>a</a:t>
            </a:r>
          </a:p>
        </p:txBody>
      </p:sp>
      <p:sp>
        <p:nvSpPr>
          <p:cNvPr id="174082" name="Text Box 2">
            <a:extLst>
              <a:ext uri="{FF2B5EF4-FFF2-40B4-BE49-F238E27FC236}">
                <a16:creationId xmlns:a16="http://schemas.microsoft.com/office/drawing/2014/main" id="{D9558FED-06DC-45D6-9E58-341F9D338F5A}"/>
              </a:ext>
            </a:extLst>
          </p:cNvPr>
          <p:cNvSpPr txBox="1">
            <a:spLocks noChangeArrowheads="1"/>
          </p:cNvSpPr>
          <p:nvPr/>
        </p:nvSpPr>
        <p:spPr bwMode="auto">
          <a:xfrm>
            <a:off x="3405188" y="1295400"/>
            <a:ext cx="5738812"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1pPr>
            <a:lvl2pPr indent="-276225">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lvl="1">
              <a:spcBef>
                <a:spcPts val="1100"/>
              </a:spcBef>
              <a:buClrTx/>
              <a:buFontTx/>
              <a:buNone/>
            </a:pPr>
            <a:r>
              <a:rPr lang="en-US" altLang="en-US" sz="2200" b="1">
                <a:latin typeface="Arial Narrow" panose="020B0606020202030204" pitchFamily="34" charset="0"/>
              </a:rPr>
              <a:t>	</a:t>
            </a:r>
            <a:r>
              <a:rPr lang="el-GR" altLang="en-US" sz="2200" b="1">
                <a:latin typeface="Arial Narrow" panose="020B0606020202030204" pitchFamily="34" charset="0"/>
              </a:rPr>
              <a:t>αυτό το γλουταμικό είναι εν μέρει θαμμένο και κάνει μη ευνοϊκές αλληλεπιδράσεις  με άλλα κατάλοιπα</a:t>
            </a:r>
          </a:p>
          <a:p>
            <a:pPr lvl="1">
              <a:spcBef>
                <a:spcPts val="1200"/>
              </a:spcBef>
              <a:buClrTx/>
              <a:buFontTx/>
              <a:buNone/>
            </a:pPr>
            <a:r>
              <a:rPr lang="en-US" altLang="en-US" sz="2400" b="1">
                <a:latin typeface="Arial Narrow" panose="020B0606020202030204" pitchFamily="34" charset="0"/>
              </a:rPr>
              <a:t>	</a:t>
            </a:r>
            <a:r>
              <a:rPr lang="el-GR" altLang="en-US" sz="2400" b="1">
                <a:latin typeface="Arial Narrow" panose="020B0606020202030204" pitchFamily="34" charset="0"/>
              </a:rPr>
              <a:t>αυτό είναι ιδιαίτερα μη ευνοϊκό για την φορτισμένη μορφή (συγκριτικά με την παρουσία νερού)</a:t>
            </a:r>
          </a:p>
          <a:p>
            <a:pPr lvl="1">
              <a:spcBef>
                <a:spcPts val="1200"/>
              </a:spcBef>
              <a:buClrTx/>
              <a:buFontTx/>
              <a:buNone/>
            </a:pPr>
            <a:r>
              <a:rPr lang="en-US" altLang="en-US" sz="2400" b="1">
                <a:latin typeface="Arial Narrow" panose="020B0606020202030204" pitchFamily="34" charset="0"/>
              </a:rPr>
              <a:t>	</a:t>
            </a:r>
            <a:r>
              <a:rPr lang="el-GR" altLang="en-US" sz="2400" b="1">
                <a:latin typeface="Arial Narrow" panose="020B0606020202030204" pitchFamily="34" charset="0"/>
              </a:rPr>
              <a:t>αυτό </a:t>
            </a:r>
            <a:r>
              <a:rPr lang="el-GR" altLang="en-US" sz="2400" b="1">
                <a:solidFill>
                  <a:srgbClr val="FF0066"/>
                </a:solidFill>
                <a:latin typeface="Arial Narrow" panose="020B0606020202030204" pitchFamily="34" charset="0"/>
              </a:rPr>
              <a:t>μεταθέτει την ισορροπία</a:t>
            </a:r>
            <a:r>
              <a:rPr lang="el-GR" altLang="en-US" sz="2400" b="1">
                <a:latin typeface="Arial Narrow" panose="020B0606020202030204" pitchFamily="34" charset="0"/>
              </a:rPr>
              <a:t> προς την πλευρά της ουδέτερης μορφής</a:t>
            </a:r>
          </a:p>
          <a:p>
            <a:pPr lvl="1">
              <a:spcBef>
                <a:spcPts val="1200"/>
              </a:spcBef>
              <a:buClrTx/>
              <a:buFontTx/>
              <a:buNone/>
            </a:pPr>
            <a:r>
              <a:rPr lang="en-US" altLang="en-US" sz="2400" b="1">
                <a:latin typeface="Arial Narrow" panose="020B0606020202030204" pitchFamily="34" charset="0"/>
              </a:rPr>
              <a:t>	</a:t>
            </a:r>
            <a:r>
              <a:rPr lang="el-GR" altLang="en-US" sz="2400" b="1">
                <a:latin typeface="Arial Narrow" panose="020B0606020202030204" pitchFamily="34" charset="0"/>
              </a:rPr>
              <a:t>έτσι θα πρωτονιωθεί ακόμη και σε χαμηλή </a:t>
            </a:r>
            <a:r>
              <a:rPr lang="en-US" altLang="en-US" sz="2400" b="1">
                <a:latin typeface="Arial Narrow" panose="020B0606020202030204" pitchFamily="34" charset="0"/>
              </a:rPr>
              <a:t> [H</a:t>
            </a:r>
            <a:r>
              <a:rPr lang="en-US" altLang="en-US" sz="2400" b="1" baseline="30000">
                <a:latin typeface="Arial Narrow" panose="020B0606020202030204" pitchFamily="34" charset="0"/>
              </a:rPr>
              <a:t>+</a:t>
            </a:r>
            <a:r>
              <a:rPr lang="en-US" altLang="en-US" sz="2400" b="1">
                <a:latin typeface="Arial Narrow" panose="020B0606020202030204" pitchFamily="34" charset="0"/>
              </a:rPr>
              <a:t>] ( </a:t>
            </a:r>
            <a:r>
              <a:rPr lang="el-GR" altLang="en-US" sz="2400" b="1">
                <a:latin typeface="Arial Narrow" panose="020B0606020202030204" pitchFamily="34" charset="0"/>
              </a:rPr>
              <a:t>Υψηλό </a:t>
            </a:r>
            <a:r>
              <a:rPr lang="en-US" altLang="en-US" sz="2400" b="1">
                <a:latin typeface="Arial Narrow" panose="020B0606020202030204" pitchFamily="34" charset="0"/>
              </a:rPr>
              <a:t>pH)</a:t>
            </a:r>
          </a:p>
          <a:p>
            <a:pPr lvl="1">
              <a:spcBef>
                <a:spcPts val="1200"/>
              </a:spcBef>
              <a:buClrTx/>
              <a:buFontTx/>
              <a:buNone/>
            </a:pPr>
            <a:r>
              <a:rPr lang="en-US" altLang="en-US" sz="2400" b="1">
                <a:latin typeface="Arial Narrow" panose="020B0606020202030204" pitchFamily="34" charset="0"/>
              </a:rPr>
              <a:t>	</a:t>
            </a:r>
            <a:r>
              <a:rPr lang="el-GR" altLang="en-US" sz="2400" b="1">
                <a:latin typeface="Arial Narrow" panose="020B0606020202030204" pitchFamily="34" charset="0"/>
              </a:rPr>
              <a:t>επομένως η </a:t>
            </a:r>
            <a:r>
              <a:rPr lang="en-US" altLang="en-US" sz="2400" b="1">
                <a:latin typeface="Arial Narrow" panose="020B0606020202030204" pitchFamily="34" charset="0"/>
              </a:rPr>
              <a:t> pKa </a:t>
            </a:r>
            <a:r>
              <a:rPr lang="el-GR" altLang="en-US" sz="2400" b="1">
                <a:latin typeface="Arial Narrow" panose="020B0606020202030204" pitchFamily="34" charset="0"/>
              </a:rPr>
              <a:t>του καταλοίπου αυξάνεται από</a:t>
            </a:r>
            <a:r>
              <a:rPr lang="en-US" altLang="en-US" sz="2400" b="1">
                <a:latin typeface="Arial Narrow" panose="020B0606020202030204" pitchFamily="34" charset="0"/>
              </a:rPr>
              <a:t> </a:t>
            </a:r>
            <a:r>
              <a:rPr lang="en-US" altLang="en-US" sz="2400" b="1">
                <a:solidFill>
                  <a:srgbClr val="FF0066"/>
                </a:solidFill>
                <a:latin typeface="Arial Narrow" panose="020B0606020202030204" pitchFamily="34" charset="0"/>
              </a:rPr>
              <a:t>4.4 </a:t>
            </a:r>
            <a:r>
              <a:rPr lang="el-GR" altLang="en-US" sz="2400" b="1">
                <a:solidFill>
                  <a:srgbClr val="FF0066"/>
                </a:solidFill>
                <a:latin typeface="Arial Narrow" panose="020B0606020202030204" pitchFamily="34" charset="0"/>
              </a:rPr>
              <a:t>σε</a:t>
            </a:r>
            <a:r>
              <a:rPr lang="en-US" altLang="en-US" sz="2400" b="1">
                <a:solidFill>
                  <a:srgbClr val="FF0066"/>
                </a:solidFill>
                <a:latin typeface="Arial Narrow" panose="020B0606020202030204" pitchFamily="34" charset="0"/>
              </a:rPr>
              <a:t> ~6</a:t>
            </a:r>
          </a:p>
        </p:txBody>
      </p:sp>
      <p:pic>
        <p:nvPicPr>
          <p:cNvPr id="174083" name="Picture 3">
            <a:extLst>
              <a:ext uri="{FF2B5EF4-FFF2-40B4-BE49-F238E27FC236}">
                <a16:creationId xmlns:a16="http://schemas.microsoft.com/office/drawing/2014/main" id="{8D574008-6CB4-4E01-A7AA-58D663132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30" t="13510" r="29430" b="21193"/>
          <a:stretch>
            <a:fillRect/>
          </a:stretch>
        </p:blipFill>
        <p:spPr bwMode="auto">
          <a:xfrm>
            <a:off x="369888" y="1930400"/>
            <a:ext cx="3556000" cy="3779838"/>
          </a:xfrm>
          <a:prstGeom prst="rect">
            <a:avLst/>
          </a:prstGeom>
          <a:noFill/>
          <a:ln>
            <a:noFill/>
          </a:ln>
          <a:effectLst/>
          <a:extLst>
            <a:ext uri="{909E8E84-426E-40DD-AFC4-6F175D3DCCD1}">
              <a14:hiddenFill xmlns:a14="http://schemas.microsoft.com/office/drawing/2010/main">
                <a:blipFill dpi="0" rotWithShape="0">
                  <a:blip/>
                  <a:srcRect l="29430" t="13510" r="29430" b="2119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4083"/>
                                        </p:tgtEl>
                                        <p:attrNameLst>
                                          <p:attrName>style.visibility</p:attrName>
                                        </p:attrNameLst>
                                      </p:cBhvr>
                                      <p:to>
                                        <p:strVal val="visible"/>
                                      </p:to>
                                    </p:set>
                                    <p:animEffect transition="in" filter="fade">
                                      <p:cBhvr additive="repl">
                                        <p:cTn id="7" dur="2000"/>
                                        <p:tgtEl>
                                          <p:spTgt spid="174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493"/>
                                          </p:stCondLst>
                                        </p:cTn>
                                        <p:tgtEl>
                                          <p:spTgt spid="17408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493"/>
                                          </p:stCondLst>
                                        </p:cTn>
                                        <p:tgtEl>
                                          <p:spTgt spid="17408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493"/>
                                          </p:stCondLst>
                                        </p:cTn>
                                        <p:tgtEl>
                                          <p:spTgt spid="17408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493"/>
                                          </p:stCondLst>
                                        </p:cTn>
                                        <p:tgtEl>
                                          <p:spTgt spid="17408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493"/>
                                          </p:stCondLst>
                                        </p:cTn>
                                        <p:tgtEl>
                                          <p:spTgt spid="174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5" name="Text Box 1">
            <a:extLst>
              <a:ext uri="{FF2B5EF4-FFF2-40B4-BE49-F238E27FC236}">
                <a16:creationId xmlns:a16="http://schemas.microsoft.com/office/drawing/2014/main" id="{1205D0D3-D99C-4ED9-8A9B-AF885CB0632A}"/>
              </a:ext>
            </a:extLst>
          </p:cNvPr>
          <p:cNvSpPr txBox="1">
            <a:spLocks noChangeArrowheads="1"/>
          </p:cNvSpPr>
          <p:nvPr/>
        </p:nvSpPr>
        <p:spPr bwMode="auto">
          <a:xfrm>
            <a:off x="304800" y="0"/>
            <a:ext cx="8686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b="1">
                <a:latin typeface="Arial Narrow" panose="020B0606020202030204" pitchFamily="34" charset="0"/>
              </a:rPr>
              <a:t>Παράδειγμα</a:t>
            </a:r>
            <a:r>
              <a:rPr lang="en-US" altLang="en-US" sz="2800" b="1">
                <a:latin typeface="Arial Narrow" panose="020B0606020202030204" pitchFamily="34" charset="0"/>
              </a:rPr>
              <a:t>:</a:t>
            </a:r>
            <a:r>
              <a:rPr lang="el-GR" altLang="en-US" sz="2800" b="1">
                <a:latin typeface="Arial Narrow" panose="020B0606020202030204" pitchFamily="34" charset="0"/>
              </a:rPr>
              <a:t> ένα </a:t>
            </a:r>
            <a:r>
              <a:rPr lang="el-GR" altLang="en-US" sz="2800" b="1">
                <a:solidFill>
                  <a:srgbClr val="3399FF"/>
                </a:solidFill>
                <a:latin typeface="Arial Narrow" panose="020B0606020202030204" pitchFamily="34" charset="0"/>
              </a:rPr>
              <a:t>ασπαρτικό</a:t>
            </a:r>
            <a:r>
              <a:rPr lang="el-GR" altLang="en-US" sz="2800" b="1">
                <a:latin typeface="Arial Narrow" panose="020B0606020202030204" pitchFamily="34" charset="0"/>
              </a:rPr>
              <a:t> με </a:t>
            </a:r>
            <a:r>
              <a:rPr lang="el-GR" altLang="en-US" sz="2800" b="1">
                <a:solidFill>
                  <a:srgbClr val="FF0066"/>
                </a:solidFill>
                <a:latin typeface="Arial Narrow" panose="020B0606020202030204" pitchFamily="34" charset="0"/>
              </a:rPr>
              <a:t>χαμηλή </a:t>
            </a:r>
            <a:r>
              <a:rPr lang="en-US" altLang="en-US" sz="2800" b="1">
                <a:solidFill>
                  <a:srgbClr val="FF0066"/>
                </a:solidFill>
                <a:latin typeface="Arial Narrow" panose="020B0606020202030204" pitchFamily="34" charset="0"/>
              </a:rPr>
              <a:t> pK</a:t>
            </a:r>
            <a:r>
              <a:rPr lang="en-US" altLang="en-US" sz="2800" b="1" baseline="-25000">
                <a:solidFill>
                  <a:srgbClr val="FF0066"/>
                </a:solidFill>
                <a:latin typeface="Arial Narrow" panose="020B0606020202030204" pitchFamily="34" charset="0"/>
              </a:rPr>
              <a:t>a</a:t>
            </a:r>
          </a:p>
        </p:txBody>
      </p:sp>
      <p:sp>
        <p:nvSpPr>
          <p:cNvPr id="175106" name="Text Box 2">
            <a:extLst>
              <a:ext uri="{FF2B5EF4-FFF2-40B4-BE49-F238E27FC236}">
                <a16:creationId xmlns:a16="http://schemas.microsoft.com/office/drawing/2014/main" id="{9ED097FB-FEC2-44F7-8B66-B47A7E4BFAC9}"/>
              </a:ext>
            </a:extLst>
          </p:cNvPr>
          <p:cNvSpPr txBox="1">
            <a:spLocks noChangeArrowheads="1"/>
          </p:cNvSpPr>
          <p:nvPr/>
        </p:nvSpPr>
        <p:spPr bwMode="auto">
          <a:xfrm>
            <a:off x="3405188" y="1066800"/>
            <a:ext cx="5738812"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1pPr>
            <a:lvl2pPr indent="-276225">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74295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lvl="1">
              <a:spcBef>
                <a:spcPts val="1100"/>
              </a:spcBef>
              <a:buClrTx/>
              <a:buFontTx/>
              <a:buNone/>
            </a:pPr>
            <a:r>
              <a:rPr lang="en-US" altLang="en-US" sz="2200">
                <a:latin typeface="Arial Narrow" panose="020B0606020202030204" pitchFamily="34" charset="0"/>
              </a:rPr>
              <a:t>	</a:t>
            </a:r>
            <a:r>
              <a:rPr lang="el-GR" altLang="en-US" sz="2200" b="1">
                <a:latin typeface="Arial Narrow" panose="020B0606020202030204" pitchFamily="34" charset="0"/>
              </a:rPr>
              <a:t>αυτό το ασπαρτικό είναι εν μέρει θαμμένο  αλλά κάνει ~4 υδρογονοδεσμούς με γειτονικά κατάλοιπα</a:t>
            </a:r>
          </a:p>
          <a:p>
            <a:pPr lvl="1">
              <a:spcBef>
                <a:spcPts val="1200"/>
              </a:spcBef>
              <a:buClrTx/>
              <a:buFontTx/>
              <a:buNone/>
            </a:pPr>
            <a:r>
              <a:rPr lang="en-US" altLang="en-US" sz="2400" b="1">
                <a:latin typeface="Arial Narrow" panose="020B0606020202030204" pitchFamily="34" charset="0"/>
              </a:rPr>
              <a:t>	</a:t>
            </a:r>
            <a:r>
              <a:rPr lang="el-GR" altLang="en-US" sz="2400" b="1">
                <a:latin typeface="Arial Narrow" panose="020B0606020202030204" pitchFamily="34" charset="0"/>
              </a:rPr>
              <a:t>είναι επίσης κοντά σε μερικά θετικά φορτισμένα κατάλοιπα</a:t>
            </a:r>
          </a:p>
          <a:p>
            <a:pPr lvl="1">
              <a:spcBef>
                <a:spcPts val="1200"/>
              </a:spcBef>
              <a:buClrTx/>
              <a:buFontTx/>
              <a:buNone/>
            </a:pPr>
            <a:r>
              <a:rPr lang="en-US" altLang="en-US" sz="2400" b="1">
                <a:latin typeface="Arial Narrow" panose="020B0606020202030204" pitchFamily="34" charset="0"/>
              </a:rPr>
              <a:t>	</a:t>
            </a:r>
            <a:r>
              <a:rPr lang="el-GR" altLang="en-US" sz="2400" b="1">
                <a:solidFill>
                  <a:srgbClr val="9966FF"/>
                </a:solidFill>
                <a:latin typeface="Arial Narrow" panose="020B0606020202030204" pitchFamily="34" charset="0"/>
              </a:rPr>
              <a:t>η φορτισμένη μορφή είναι πολύ «ευτυχής» εκεί, έτσι είναι πιο δύσκολο να προσλάβει ένα πρωτόνιο</a:t>
            </a:r>
          </a:p>
          <a:p>
            <a:pPr lvl="1">
              <a:spcBef>
                <a:spcPts val="1200"/>
              </a:spcBef>
              <a:buClrTx/>
              <a:buFontTx/>
              <a:buNone/>
            </a:pPr>
            <a:r>
              <a:rPr lang="en-US" altLang="en-US" sz="2400" b="1">
                <a:latin typeface="Arial Narrow" panose="020B0606020202030204" pitchFamily="34" charset="0"/>
              </a:rPr>
              <a:t>	</a:t>
            </a:r>
            <a:r>
              <a:rPr lang="el-GR" altLang="en-US" sz="2400" b="1">
                <a:latin typeface="Arial Narrow" panose="020B0606020202030204" pitchFamily="34" charset="0"/>
              </a:rPr>
              <a:t>επομένως πρέπει να αυξήσουμε την </a:t>
            </a:r>
            <a:r>
              <a:rPr lang="en-US" altLang="en-US" sz="2400" b="1">
                <a:latin typeface="Arial Narrow" panose="020B0606020202030204" pitchFamily="34" charset="0"/>
              </a:rPr>
              <a:t> [H</a:t>
            </a:r>
            <a:r>
              <a:rPr lang="en-US" altLang="en-US" sz="2400" b="1" baseline="30000">
                <a:latin typeface="Arial Narrow" panose="020B0606020202030204" pitchFamily="34" charset="0"/>
              </a:rPr>
              <a:t>+</a:t>
            </a:r>
            <a:r>
              <a:rPr lang="en-US" altLang="en-US" sz="2400" b="1">
                <a:latin typeface="Arial Narrow" panose="020B0606020202030204" pitchFamily="34" charset="0"/>
              </a:rPr>
              <a:t>] (</a:t>
            </a:r>
            <a:r>
              <a:rPr lang="el-GR" altLang="en-US" sz="2400" b="1">
                <a:latin typeface="Arial Narrow" panose="020B0606020202030204" pitchFamily="34" charset="0"/>
              </a:rPr>
              <a:t>χαμηλό</a:t>
            </a:r>
            <a:r>
              <a:rPr lang="en-US" altLang="en-US" sz="2400" b="1">
                <a:latin typeface="Arial Narrow" panose="020B0606020202030204" pitchFamily="34" charset="0"/>
              </a:rPr>
              <a:t> pH) </a:t>
            </a:r>
            <a:r>
              <a:rPr lang="el-GR" altLang="en-US" sz="2400" b="1">
                <a:latin typeface="Arial Narrow" panose="020B0606020202030204" pitchFamily="34" charset="0"/>
              </a:rPr>
              <a:t>για να  προστεθεί πρωτόνιο</a:t>
            </a:r>
          </a:p>
          <a:p>
            <a:pPr lvl="1">
              <a:spcBef>
                <a:spcPts val="1200"/>
              </a:spcBef>
              <a:buClrTx/>
              <a:buFontTx/>
              <a:buNone/>
            </a:pPr>
            <a:r>
              <a:rPr lang="en-US" altLang="en-US" sz="2400" b="1">
                <a:latin typeface="Comic Sans MS" panose="030F0702030302020204" pitchFamily="66" charset="0"/>
              </a:rPr>
              <a:t>	</a:t>
            </a:r>
            <a:r>
              <a:rPr lang="el-GR" altLang="en-US" sz="2400" b="1">
                <a:latin typeface="Arial Narrow" panose="020B0606020202030204" pitchFamily="34" charset="0"/>
              </a:rPr>
              <a:t>επομένως η </a:t>
            </a:r>
            <a:r>
              <a:rPr lang="en-US" altLang="en-US" sz="2400" b="1">
                <a:latin typeface="Arial Narrow" panose="020B0606020202030204" pitchFamily="34" charset="0"/>
              </a:rPr>
              <a:t> pKa </a:t>
            </a:r>
            <a:r>
              <a:rPr lang="el-GR" altLang="en-US" sz="2400" b="1">
                <a:latin typeface="Arial Narrow" panose="020B0606020202030204" pitchFamily="34" charset="0"/>
              </a:rPr>
              <a:t>του κατάλοιπου ελαττώνεται </a:t>
            </a:r>
            <a:r>
              <a:rPr lang="el-GR" altLang="en-US" sz="2400" b="1">
                <a:solidFill>
                  <a:srgbClr val="FF0066"/>
                </a:solidFill>
                <a:latin typeface="Arial Narrow" panose="020B0606020202030204" pitchFamily="34" charset="0"/>
              </a:rPr>
              <a:t>από </a:t>
            </a:r>
            <a:r>
              <a:rPr lang="en-US" altLang="en-US" sz="2400" b="1">
                <a:solidFill>
                  <a:srgbClr val="FF0066"/>
                </a:solidFill>
                <a:latin typeface="Arial Narrow" panose="020B0606020202030204" pitchFamily="34" charset="0"/>
              </a:rPr>
              <a:t> 4 </a:t>
            </a:r>
            <a:r>
              <a:rPr lang="el-GR" altLang="en-US" sz="2400" b="1">
                <a:solidFill>
                  <a:srgbClr val="FF0066"/>
                </a:solidFill>
                <a:latin typeface="Arial Narrow" panose="020B0606020202030204" pitchFamily="34" charset="0"/>
              </a:rPr>
              <a:t>σε </a:t>
            </a:r>
            <a:r>
              <a:rPr lang="en-US" altLang="en-US" sz="2400" b="1">
                <a:solidFill>
                  <a:srgbClr val="FF0066"/>
                </a:solidFill>
                <a:latin typeface="Arial Narrow" panose="020B0606020202030204" pitchFamily="34" charset="0"/>
              </a:rPr>
              <a:t> ~2</a:t>
            </a:r>
          </a:p>
        </p:txBody>
      </p:sp>
      <p:pic>
        <p:nvPicPr>
          <p:cNvPr id="175107" name="Picture 3">
            <a:extLst>
              <a:ext uri="{FF2B5EF4-FFF2-40B4-BE49-F238E27FC236}">
                <a16:creationId xmlns:a16="http://schemas.microsoft.com/office/drawing/2014/main" id="{1C0BDF6F-C2FA-4EE5-9A79-2829C589F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16" r="21716"/>
          <a:stretch>
            <a:fillRect/>
          </a:stretch>
        </p:blipFill>
        <p:spPr bwMode="auto">
          <a:xfrm>
            <a:off x="250825" y="1824038"/>
            <a:ext cx="3811588" cy="4510087"/>
          </a:xfrm>
          <a:prstGeom prst="rect">
            <a:avLst/>
          </a:prstGeom>
          <a:noFill/>
          <a:ln>
            <a:noFill/>
          </a:ln>
          <a:effectLst/>
          <a:extLst>
            <a:ext uri="{909E8E84-426E-40DD-AFC4-6F175D3DCCD1}">
              <a14:hiddenFill xmlns:a14="http://schemas.microsoft.com/office/drawing/2010/main">
                <a:blipFill dpi="0" rotWithShape="0">
                  <a:blip/>
                  <a:srcRect l="21716" r="2171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5107"/>
                                        </p:tgtEl>
                                        <p:attrNameLst>
                                          <p:attrName>style.visibility</p:attrName>
                                        </p:attrNameLst>
                                      </p:cBhvr>
                                      <p:to>
                                        <p:strVal val="visible"/>
                                      </p:to>
                                    </p:set>
                                    <p:animEffect transition="in" filter="fade">
                                      <p:cBhvr additive="repl">
                                        <p:cTn id="7" dur="2000"/>
                                        <p:tgtEl>
                                          <p:spTgt spid="175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493"/>
                                          </p:stCondLst>
                                        </p:cTn>
                                        <p:tgtEl>
                                          <p:spTgt spid="17510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fill="hold" nodeType="clickEffect">
                                  <p:stCondLst>
                                    <p:cond delay="0"/>
                                  </p:stCondLst>
                                  <p:childTnLst>
                                    <p:set>
                                      <p:cBhvr additive="repl">
                                        <p:cTn id="15" dur="1" fill="hold">
                                          <p:stCondLst>
                                            <p:cond delay="493"/>
                                          </p:stCondLst>
                                        </p:cTn>
                                        <p:tgtEl>
                                          <p:spTgt spid="175106">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fill="hold" nodeType="clickEffect">
                                  <p:stCondLst>
                                    <p:cond delay="0"/>
                                  </p:stCondLst>
                                  <p:childTnLst>
                                    <p:set>
                                      <p:cBhvr additive="repl">
                                        <p:cTn id="19" dur="1" fill="hold">
                                          <p:stCondLst>
                                            <p:cond delay="493"/>
                                          </p:stCondLst>
                                        </p:cTn>
                                        <p:tgtEl>
                                          <p:spTgt spid="175106">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fill="hold" nodeType="clickEffect">
                                  <p:stCondLst>
                                    <p:cond delay="0"/>
                                  </p:stCondLst>
                                  <p:childTnLst>
                                    <p:set>
                                      <p:cBhvr additive="repl">
                                        <p:cTn id="23" dur="1" fill="hold">
                                          <p:stCondLst>
                                            <p:cond delay="493"/>
                                          </p:stCondLst>
                                        </p:cTn>
                                        <p:tgtEl>
                                          <p:spTgt spid="175106">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fill="hold" nodeType="clickEffect">
                                  <p:stCondLst>
                                    <p:cond delay="0"/>
                                  </p:stCondLst>
                                  <p:childTnLst>
                                    <p:set>
                                      <p:cBhvr additive="repl">
                                        <p:cTn id="27" dur="1" fill="hold">
                                          <p:stCondLst>
                                            <p:cond delay="493"/>
                                          </p:stCondLst>
                                        </p:cTn>
                                        <p:tgtEl>
                                          <p:spTgt spid="175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29" name="Rectangle 1">
            <a:extLst>
              <a:ext uri="{FF2B5EF4-FFF2-40B4-BE49-F238E27FC236}">
                <a16:creationId xmlns:a16="http://schemas.microsoft.com/office/drawing/2014/main" id="{EE24A7A4-2993-4A13-8A8B-7673582D46D1}"/>
              </a:ext>
            </a:extLst>
          </p:cNvPr>
          <p:cNvSpPr>
            <a:spLocks noChangeArrowheads="1"/>
          </p:cNvSpPr>
          <p:nvPr/>
        </p:nvSpPr>
        <p:spPr bwMode="auto">
          <a:xfrm>
            <a:off x="0" y="260350"/>
            <a:ext cx="9144000" cy="635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800"/>
              </a:spcBef>
              <a:buClrTx/>
              <a:buFontTx/>
              <a:buNone/>
            </a:pPr>
            <a:r>
              <a:rPr lang="el-GR" altLang="en-US" sz="3200" b="1">
                <a:effectLst>
                  <a:outerShdw blurRad="38100" dist="38100" dir="2700000" algn="tl">
                    <a:srgbClr val="C0C0C0"/>
                  </a:outerShdw>
                </a:effectLst>
                <a:latin typeface="Verdana" panose="020B0604030504040204" pitchFamily="34" charset="0"/>
              </a:rPr>
              <a:t>Συνοψίζοντας…</a:t>
            </a:r>
          </a:p>
          <a:p>
            <a:pPr>
              <a:lnSpc>
                <a:spcPct val="90000"/>
              </a:lnSpc>
              <a:spcBef>
                <a:spcPts val="800"/>
              </a:spcBef>
              <a:buClrTx/>
              <a:buFontTx/>
              <a:buNone/>
            </a:pPr>
            <a:r>
              <a:rPr lang="en-US" altLang="en-US" sz="3200" b="1">
                <a:solidFill>
                  <a:srgbClr val="FF9900"/>
                </a:solidFill>
                <a:effectLst>
                  <a:outerShdw blurRad="38100" dist="38100" dir="2700000" algn="tl">
                    <a:srgbClr val="C0C0C0"/>
                  </a:outerShdw>
                </a:effectLst>
                <a:latin typeface="Verdana" panose="020B0604030504040204" pitchFamily="34" charset="0"/>
              </a:rPr>
              <a:t>O </a:t>
            </a:r>
            <a:r>
              <a:rPr lang="el-GR" altLang="en-US" sz="3200" b="1">
                <a:solidFill>
                  <a:srgbClr val="FF9900"/>
                </a:solidFill>
                <a:effectLst>
                  <a:outerShdw blurRad="38100" dist="38100" dir="2700000" algn="tl">
                    <a:srgbClr val="C0C0C0"/>
                  </a:outerShdw>
                </a:effectLst>
                <a:latin typeface="Verdana" panose="020B0604030504040204" pitchFamily="34" charset="0"/>
              </a:rPr>
              <a:t>ρόλος του Μικροπεριβάλλοντος  </a:t>
            </a:r>
            <a:r>
              <a:rPr lang="el-GR" altLang="en-US" sz="3200" b="1">
                <a:solidFill>
                  <a:srgbClr val="3366CC"/>
                </a:solidFill>
                <a:effectLst>
                  <a:outerShdw blurRad="38100" dist="38100" dir="2700000" algn="tl">
                    <a:srgbClr val="C0C0C0"/>
                  </a:outerShdw>
                </a:effectLst>
                <a:latin typeface="Verdana" panose="020B0604030504040204" pitchFamily="34" charset="0"/>
              </a:rPr>
              <a:t>και </a:t>
            </a:r>
            <a:r>
              <a:rPr lang="el-GR" altLang="en-US" sz="3200" b="1">
                <a:solidFill>
                  <a:srgbClr val="FF9900"/>
                </a:solidFill>
                <a:effectLst>
                  <a:outerShdw blurRad="38100" dist="38100" dir="2700000" algn="tl">
                    <a:srgbClr val="C0C0C0"/>
                  </a:outerShdw>
                </a:effectLst>
                <a:latin typeface="Verdana" panose="020B0604030504040204" pitchFamily="34" charset="0"/>
              </a:rPr>
              <a:t>οι  φαινόμενες </a:t>
            </a:r>
            <a:r>
              <a:rPr lang="en-US" altLang="en-US" sz="3200" b="1">
                <a:solidFill>
                  <a:srgbClr val="FF9900"/>
                </a:solidFill>
                <a:effectLst>
                  <a:outerShdw blurRad="38100" dist="38100" dir="2700000" algn="tl">
                    <a:srgbClr val="C0C0C0"/>
                  </a:outerShdw>
                </a:effectLst>
                <a:latin typeface="Verdana" panose="020B0604030504040204" pitchFamily="34" charset="0"/>
              </a:rPr>
              <a:t>p</a:t>
            </a:r>
            <a:r>
              <a:rPr lang="el-GR" altLang="en-US" sz="3200" b="1">
                <a:solidFill>
                  <a:srgbClr val="FF9900"/>
                </a:solidFill>
                <a:effectLst>
                  <a:outerShdw blurRad="38100" dist="38100" dir="2700000" algn="tl">
                    <a:srgbClr val="C0C0C0"/>
                  </a:outerShdw>
                </a:effectLst>
                <a:latin typeface="Verdana" panose="020B0604030504040204" pitchFamily="34" charset="0"/>
              </a:rPr>
              <a:t>Κ</a:t>
            </a:r>
            <a:r>
              <a:rPr lang="en-US" altLang="en-US" sz="3200" b="1">
                <a:solidFill>
                  <a:srgbClr val="FF9900"/>
                </a:solidFill>
                <a:effectLst>
                  <a:outerShdw blurRad="38100" dist="38100" dir="2700000" algn="tl">
                    <a:srgbClr val="C0C0C0"/>
                  </a:outerShdw>
                </a:effectLst>
                <a:latin typeface="Verdana" panose="020B0604030504040204" pitchFamily="34" charset="0"/>
              </a:rPr>
              <a:t>a</a:t>
            </a:r>
            <a:r>
              <a:rPr lang="en-US" altLang="en-US" sz="3200" b="1">
                <a:solidFill>
                  <a:srgbClr val="0066CC"/>
                </a:solidFill>
                <a:effectLst>
                  <a:outerShdw blurRad="38100" dist="38100" dir="2700000" algn="tl">
                    <a:srgbClr val="C0C0C0"/>
                  </a:outerShdw>
                </a:effectLst>
                <a:latin typeface="Verdana" panose="020B0604030504040204" pitchFamily="34" charset="0"/>
              </a:rPr>
              <a:t> </a:t>
            </a:r>
            <a:r>
              <a:rPr lang="el-GR" altLang="en-US" sz="3200" b="1">
                <a:solidFill>
                  <a:srgbClr val="0066CC"/>
                </a:solidFill>
                <a:effectLst>
                  <a:outerShdw blurRad="38100" dist="38100" dir="2700000" algn="tl">
                    <a:srgbClr val="C0C0C0"/>
                  </a:outerShdw>
                </a:effectLst>
                <a:latin typeface="Verdana" panose="020B0604030504040204" pitchFamily="34" charset="0"/>
              </a:rPr>
              <a:t>των ιονιζόμενων λειτουργικών ομάδων</a:t>
            </a:r>
            <a:r>
              <a:rPr lang="el-GR" altLang="en-US" sz="3200" b="1">
                <a:solidFill>
                  <a:srgbClr val="3366CC"/>
                </a:solidFill>
                <a:effectLst>
                  <a:outerShdw blurRad="38100" dist="38100" dir="2700000" algn="tl">
                    <a:srgbClr val="C0C0C0"/>
                  </a:outerShdw>
                </a:effectLst>
                <a:latin typeface="Verdana" panose="020B0604030504040204" pitchFamily="34" charset="0"/>
              </a:rPr>
              <a:t> των πρωτε</a:t>
            </a:r>
            <a:r>
              <a:rPr lang="el-GR" altLang="en-US" sz="3200" b="1">
                <a:solidFill>
                  <a:srgbClr val="3366CC"/>
                </a:solidFill>
                <a:latin typeface="Verdana" panose="020B0604030504040204" pitchFamily="34" charset="0"/>
              </a:rPr>
              <a:t>ϊνών</a:t>
            </a:r>
          </a:p>
          <a:p>
            <a:pPr>
              <a:lnSpc>
                <a:spcPct val="90000"/>
              </a:lnSpc>
              <a:spcBef>
                <a:spcPts val="800"/>
              </a:spcBef>
              <a:buFont typeface="Arial Narrow" panose="020B0606020202030204" pitchFamily="34" charset="0"/>
              <a:buChar char="•"/>
            </a:pPr>
            <a:r>
              <a:rPr lang="el-GR" altLang="en-US" sz="3200">
                <a:latin typeface="Arial Narrow" panose="020B0606020202030204" pitchFamily="34" charset="0"/>
              </a:rPr>
              <a:t>Υδρόφοβο μικροπεριβάλλον</a:t>
            </a:r>
          </a:p>
          <a:p>
            <a:pPr>
              <a:lnSpc>
                <a:spcPct val="90000"/>
              </a:lnSpc>
              <a:spcBef>
                <a:spcPts val="800"/>
              </a:spcBef>
              <a:buFont typeface="Arial Narrow" panose="020B0606020202030204" pitchFamily="34" charset="0"/>
              <a:buChar char="•"/>
            </a:pPr>
            <a:r>
              <a:rPr lang="el-GR" altLang="en-US" sz="3200">
                <a:latin typeface="Arial Narrow" panose="020B0606020202030204" pitchFamily="34" charset="0"/>
              </a:rPr>
              <a:t>Οι ηλεκτροστατικές επιδράσεις  στις πρωτεΐνες περιλαμβάνουν  μεταβολές στις </a:t>
            </a:r>
            <a:r>
              <a:rPr lang="en-US" altLang="en-US" sz="3200">
                <a:latin typeface="Arial Narrow" panose="020B0606020202030204" pitchFamily="34" charset="0"/>
              </a:rPr>
              <a:t>pka. E</a:t>
            </a:r>
            <a:r>
              <a:rPr lang="el-GR" altLang="en-US" sz="3200">
                <a:latin typeface="Arial Narrow" panose="020B0606020202030204" pitchFamily="34" charset="0"/>
              </a:rPr>
              <a:t>υνοϊκές  ηλεκτροστατικές αλληλεπιδράσεις αυξάνουν </a:t>
            </a:r>
            <a:r>
              <a:rPr lang="el-GR" altLang="en-US" sz="3200">
                <a:solidFill>
                  <a:srgbClr val="0066CC"/>
                </a:solidFill>
                <a:latin typeface="Arial Narrow" panose="020B0606020202030204" pitchFamily="34" charset="0"/>
              </a:rPr>
              <a:t>την τάση  μιας  ομάδας να ιονισθεί</a:t>
            </a:r>
          </a:p>
          <a:p>
            <a:pPr>
              <a:lnSpc>
                <a:spcPct val="90000"/>
              </a:lnSpc>
              <a:spcBef>
                <a:spcPts val="800"/>
              </a:spcBef>
              <a:buFont typeface="Arial Narrow" panose="020B0606020202030204" pitchFamily="34" charset="0"/>
              <a:buChar char="•"/>
            </a:pPr>
            <a:r>
              <a:rPr lang="el-GR" altLang="en-US" sz="3200">
                <a:latin typeface="Arial Narrow" panose="020B0606020202030204" pitchFamily="34" charset="0"/>
              </a:rPr>
              <a:t>Η προσιτότητα  σε ένα διαλύτη και η πολικότητα επηρεάζουν την </a:t>
            </a:r>
            <a:r>
              <a:rPr lang="en-US" altLang="en-US" sz="3200">
                <a:latin typeface="Arial Narrow" panose="020B0606020202030204" pitchFamily="34" charset="0"/>
              </a:rPr>
              <a:t>p</a:t>
            </a:r>
            <a:r>
              <a:rPr lang="el-GR" altLang="en-US" sz="3200">
                <a:latin typeface="Arial Narrow" panose="020B0606020202030204" pitchFamily="34" charset="0"/>
              </a:rPr>
              <a:t>Κ</a:t>
            </a:r>
            <a:r>
              <a:rPr lang="en-US" altLang="en-US" sz="3200">
                <a:latin typeface="Arial Narrow" panose="020B0606020202030204" pitchFamily="34" charset="0"/>
              </a:rPr>
              <a:t>a </a:t>
            </a:r>
          </a:p>
          <a:p>
            <a:pPr>
              <a:lnSpc>
                <a:spcPct val="90000"/>
              </a:lnSpc>
              <a:spcBef>
                <a:spcPts val="800"/>
              </a:spcBef>
              <a:buFont typeface="Arial Narrow" panose="020B0606020202030204" pitchFamily="34" charset="0"/>
              <a:buChar char="•"/>
            </a:pPr>
            <a:r>
              <a:rPr lang="en-US" altLang="en-US" sz="3200">
                <a:latin typeface="Arial Narrow" panose="020B0606020202030204" pitchFamily="34" charset="0"/>
              </a:rPr>
              <a:t>O </a:t>
            </a:r>
            <a:r>
              <a:rPr lang="el-GR" altLang="en-US" sz="3200">
                <a:latin typeface="Arial Narrow" panose="020B0606020202030204" pitchFamily="34" charset="0"/>
              </a:rPr>
              <a:t>ιονισμός επίσης γίνεται λιγότερο ευνοϊκός από το ογκώδες των περιβαλλόντων αλειφατικών ομάδων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3" name="Text Box 1">
            <a:extLst>
              <a:ext uri="{FF2B5EF4-FFF2-40B4-BE49-F238E27FC236}">
                <a16:creationId xmlns:a16="http://schemas.microsoft.com/office/drawing/2014/main" id="{BBB4DFF2-FCAF-4C50-B6FC-DD728488638D}"/>
              </a:ext>
            </a:extLst>
          </p:cNvPr>
          <p:cNvSpPr txBox="1">
            <a:spLocks noChangeArrowheads="1"/>
          </p:cNvSpPr>
          <p:nvPr/>
        </p:nvSpPr>
        <p:spPr bwMode="auto">
          <a:xfrm>
            <a:off x="571500" y="3071813"/>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7F7F7F"/>
                </a:solidFill>
              </a:rPr>
              <a:t>Τα ενεργά κέντρα των ενζύμων προάγουν την οξεο-βασική κατάλυση</a:t>
            </a:r>
          </a:p>
        </p:txBody>
      </p:sp>
      <p:sp>
        <p:nvSpPr>
          <p:cNvPr id="177154" name="Text Box 2">
            <a:extLst>
              <a:ext uri="{FF2B5EF4-FFF2-40B4-BE49-F238E27FC236}">
                <a16:creationId xmlns:a16="http://schemas.microsoft.com/office/drawing/2014/main" id="{71E46F37-96F8-47E7-A1DC-FF06B92485B1}"/>
              </a:ext>
            </a:extLst>
          </p:cNvPr>
          <p:cNvSpPr txBox="1">
            <a:spLocks noChangeArrowheads="1"/>
          </p:cNvSpPr>
          <p:nvPr/>
        </p:nvSpPr>
        <p:spPr bwMode="auto">
          <a:xfrm>
            <a:off x="1357313" y="428625"/>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spcBef>
                <a:spcPts val="1200"/>
              </a:spcBef>
              <a:buClrTx/>
              <a:buFontTx/>
              <a:buNone/>
            </a:pPr>
            <a:r>
              <a:rPr lang="el-GR" altLang="en-US" sz="4800">
                <a:solidFill>
                  <a:srgbClr val="C00000"/>
                </a:solidFill>
              </a:rPr>
              <a:t>Η χημεία του ενεργού κέντρου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B193C4B4-FB6B-459A-8225-92ACFD4A3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990600"/>
            <a:ext cx="7262812" cy="551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0" name="Text Box 2">
            <a:extLst>
              <a:ext uri="{FF2B5EF4-FFF2-40B4-BE49-F238E27FC236}">
                <a16:creationId xmlns:a16="http://schemas.microsoft.com/office/drawing/2014/main" id="{BA99D489-90A2-4BCE-950C-F4DE25289C1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Το υδατωμένο  πρωτόνιο</a:t>
            </a:r>
            <a:r>
              <a:rPr lang="el-GR" altLang="en-US" sz="3400">
                <a:solidFill>
                  <a:srgbClr val="545479"/>
                </a:solidFill>
              </a:rPr>
              <a:t> βασικός πρωταγωνιστής στις ΟΒ αντιδράσεις</a:t>
            </a:r>
            <a:br>
              <a:rPr lang="el-GR" altLang="en-US" sz="3400">
                <a:solidFill>
                  <a:srgbClr val="545479"/>
                </a:solidFill>
              </a:rPr>
            </a:br>
            <a:endParaRPr lang="el-GR" altLang="en-US" sz="3400">
              <a:solidFill>
                <a:srgbClr val="545479"/>
              </a:solidFill>
            </a:endParaRPr>
          </a:p>
        </p:txBody>
      </p:sp>
    </p:spTree>
  </p:cSld>
  <p:clrMapOvr>
    <a:masterClrMapping/>
  </p:clrMapOvr>
  <p:transition spd="med" advTm="17944"/>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7" name="Text Box 1">
            <a:extLst>
              <a:ext uri="{FF2B5EF4-FFF2-40B4-BE49-F238E27FC236}">
                <a16:creationId xmlns:a16="http://schemas.microsoft.com/office/drawing/2014/main" id="{70EDE9F2-19A1-4197-B1FF-114A417A831A}"/>
              </a:ext>
            </a:extLst>
          </p:cNvPr>
          <p:cNvSpPr txBox="1">
            <a:spLocks noChangeArrowheads="1"/>
          </p:cNvSpPr>
          <p:nvPr/>
        </p:nvSpPr>
        <p:spPr bwMode="auto">
          <a:xfrm>
            <a:off x="171450" y="106363"/>
            <a:ext cx="9013825"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b="1">
                <a:latin typeface="Arial Narrow" panose="020B0606020202030204" pitchFamily="34" charset="0"/>
              </a:rPr>
              <a:t>Λόγοι ενδιαφέροντος για τις </a:t>
            </a:r>
            <a:r>
              <a:rPr lang="en-US" altLang="en-US" sz="3600" b="1">
                <a:latin typeface="Arial Narrow" panose="020B0606020202030204" pitchFamily="34" charset="0"/>
              </a:rPr>
              <a:t>pK</a:t>
            </a:r>
            <a:r>
              <a:rPr lang="en-US" altLang="en-US" sz="3600" b="1" baseline="-25000">
                <a:latin typeface="Arial Narrow" panose="020B0606020202030204" pitchFamily="34" charset="0"/>
              </a:rPr>
              <a:t>a</a:t>
            </a:r>
          </a:p>
        </p:txBody>
      </p:sp>
      <p:sp>
        <p:nvSpPr>
          <p:cNvPr id="178178" name="Text Box 2">
            <a:extLst>
              <a:ext uri="{FF2B5EF4-FFF2-40B4-BE49-F238E27FC236}">
                <a16:creationId xmlns:a16="http://schemas.microsoft.com/office/drawing/2014/main" id="{FF4488CA-3529-4395-806E-3216B34D1C70}"/>
              </a:ext>
            </a:extLst>
          </p:cNvPr>
          <p:cNvSpPr txBox="1">
            <a:spLocks noChangeArrowheads="1"/>
          </p:cNvSpPr>
          <p:nvPr/>
        </p:nvSpPr>
        <p:spPr bwMode="auto">
          <a:xfrm>
            <a:off x="71438" y="1266825"/>
            <a:ext cx="89693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0075" indent="-6000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1pPr>
            <a:lvl2pPr marL="981075" indent="-523875">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2pPr>
            <a:lvl3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3pPr>
            <a:lvl4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4pPr>
            <a:lvl5pPr>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600075" algn="l"/>
                <a:tab pos="1047750" algn="l"/>
                <a:tab pos="1497013" algn="l"/>
                <a:tab pos="1946275" algn="l"/>
                <a:tab pos="2395538" algn="l"/>
                <a:tab pos="2844800" algn="l"/>
                <a:tab pos="3294063" algn="l"/>
                <a:tab pos="3743325" algn="l"/>
                <a:tab pos="4192588" algn="l"/>
                <a:tab pos="4641850" algn="l"/>
                <a:tab pos="5091113" algn="l"/>
                <a:tab pos="5540375" algn="l"/>
                <a:tab pos="5989638" algn="l"/>
                <a:tab pos="6438900" algn="l"/>
                <a:tab pos="6888163" algn="l"/>
                <a:tab pos="7337425" algn="l"/>
                <a:tab pos="7786688" algn="l"/>
                <a:tab pos="8235950" algn="l"/>
                <a:tab pos="8685213" algn="l"/>
                <a:tab pos="9134475" algn="l"/>
                <a:tab pos="9583738" algn="l"/>
              </a:tabLst>
              <a:defRPr>
                <a:solidFill>
                  <a:srgbClr val="000000"/>
                </a:solidFill>
                <a:latin typeface="Arial" panose="020B0604020202020204" pitchFamily="34" charset="0"/>
                <a:cs typeface="Arial" panose="020B0604020202020204" pitchFamily="34" charset="0"/>
              </a:defRPr>
            </a:lvl9pPr>
          </a:lstStyle>
          <a:p>
            <a:pPr>
              <a:spcBef>
                <a:spcPts val="1625"/>
              </a:spcBef>
              <a:buSzPct val="80000"/>
              <a:buFont typeface="Times New Roman" panose="02020603050405020304" pitchFamily="18" charset="0"/>
              <a:buBlip>
                <a:blip r:embed="rId3"/>
              </a:buBlip>
            </a:pPr>
            <a:r>
              <a:rPr lang="el-GR" altLang="en-US" sz="2600" b="1">
                <a:latin typeface="Arial Narrow" panose="020B0606020202030204" pitchFamily="34" charset="0"/>
              </a:rPr>
              <a:t>Η </a:t>
            </a:r>
            <a:r>
              <a:rPr lang="el-GR" altLang="en-US" sz="2600" b="1">
                <a:solidFill>
                  <a:srgbClr val="9966FF"/>
                </a:solidFill>
                <a:latin typeface="Arial Narrow" panose="020B0606020202030204" pitchFamily="34" charset="0"/>
              </a:rPr>
              <a:t>ενζυμική δραστικότητα είναι εξαρτώμενη από το </a:t>
            </a:r>
            <a:r>
              <a:rPr lang="en-US" altLang="en-US" sz="2600" b="1">
                <a:solidFill>
                  <a:srgbClr val="9966FF"/>
                </a:solidFill>
                <a:latin typeface="Arial Narrow" panose="020B0606020202030204" pitchFamily="34" charset="0"/>
              </a:rPr>
              <a:t>pH</a:t>
            </a:r>
          </a:p>
          <a:p>
            <a:pPr lvl="1">
              <a:spcBef>
                <a:spcPts val="600"/>
              </a:spcBef>
              <a:buSzPct val="60000"/>
              <a:buFont typeface="Times New Roman" panose="02020603050405020304" pitchFamily="18" charset="0"/>
              <a:buBlip>
                <a:blip r:embed="rId4"/>
              </a:buBlip>
            </a:pPr>
            <a:r>
              <a:rPr lang="el-GR" altLang="en-US" sz="2400" b="1">
                <a:latin typeface="Arial Narrow" panose="020B0606020202030204" pitchFamily="34" charset="0"/>
              </a:rPr>
              <a:t>Πολλά καταλυτικά στάδια περιλαμβάνουν προσθήκη ή απομάκρυνση πρωτονίων</a:t>
            </a:r>
          </a:p>
          <a:p>
            <a:pPr lvl="1">
              <a:spcBef>
                <a:spcPts val="600"/>
              </a:spcBef>
              <a:buSzPct val="60000"/>
              <a:buFont typeface="Times New Roman" panose="02020603050405020304" pitchFamily="18" charset="0"/>
              <a:buBlip>
                <a:blip r:embed="rId4"/>
              </a:buBlip>
            </a:pPr>
            <a:r>
              <a:rPr lang="el-GR" altLang="en-US" sz="2400" b="1">
                <a:latin typeface="Arial Narrow" panose="020B0606020202030204" pitchFamily="34" charset="0"/>
              </a:rPr>
              <a:t>Οι ταχύτητες αυτών των σταδίων θα εξαρτώνται από το </a:t>
            </a:r>
            <a:r>
              <a:rPr lang="en-US" altLang="en-US" sz="2400" b="1">
                <a:latin typeface="Arial Narrow" panose="020B0606020202030204" pitchFamily="34" charset="0"/>
              </a:rPr>
              <a:t> pH </a:t>
            </a:r>
            <a:r>
              <a:rPr lang="el-GR" altLang="en-US" sz="2400" b="1">
                <a:latin typeface="Arial Narrow" panose="020B0606020202030204" pitchFamily="34" charset="0"/>
              </a:rPr>
              <a:t>και από τις </a:t>
            </a:r>
            <a:r>
              <a:rPr lang="en-US" altLang="en-US" sz="2400" b="1">
                <a:latin typeface="Arial Narrow" panose="020B0606020202030204" pitchFamily="34" charset="0"/>
              </a:rPr>
              <a:t> pK</a:t>
            </a:r>
            <a:r>
              <a:rPr lang="en-US" altLang="en-US" sz="2400" b="1" baseline="-25000">
                <a:latin typeface="Arial Narrow" panose="020B0606020202030204" pitchFamily="34" charset="0"/>
              </a:rPr>
              <a:t>a</a:t>
            </a:r>
            <a:r>
              <a:rPr lang="en-US" altLang="en-US" sz="2400" b="1">
                <a:latin typeface="Arial Narrow" panose="020B0606020202030204" pitchFamily="34" charset="0"/>
              </a:rPr>
              <a:t> </a:t>
            </a:r>
            <a:r>
              <a:rPr lang="el-GR" altLang="en-US" sz="2400" b="1">
                <a:latin typeface="Arial Narrow" panose="020B0606020202030204" pitchFamily="34" charset="0"/>
              </a:rPr>
              <a:t>των καταλοίπων που εμπλέκονται</a:t>
            </a:r>
          </a:p>
        </p:txBody>
      </p:sp>
      <p:pic>
        <p:nvPicPr>
          <p:cNvPr id="178179" name="Picture 3">
            <a:extLst>
              <a:ext uri="{FF2B5EF4-FFF2-40B4-BE49-F238E27FC236}">
                <a16:creationId xmlns:a16="http://schemas.microsoft.com/office/drawing/2014/main" id="{8D6C0917-339A-4AB4-864A-251EA60E2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67138"/>
            <a:ext cx="4132263" cy="3090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8180" name="Rectangle 4">
            <a:extLst>
              <a:ext uri="{FF2B5EF4-FFF2-40B4-BE49-F238E27FC236}">
                <a16:creationId xmlns:a16="http://schemas.microsoft.com/office/drawing/2014/main" id="{06CE891F-1BED-45A1-A0EE-68A54CE1E2BA}"/>
              </a:ext>
            </a:extLst>
          </p:cNvPr>
          <p:cNvSpPr>
            <a:spLocks noChangeArrowheads="1"/>
          </p:cNvSpPr>
          <p:nvPr/>
        </p:nvSpPr>
        <p:spPr bwMode="auto">
          <a:xfrm>
            <a:off x="3560763" y="3565525"/>
            <a:ext cx="5394325" cy="217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1pPr>
            <a:lvl2pPr marL="981075" indent="-523875">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2pPr>
            <a:lvl3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3pPr>
            <a:lvl4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4pPr>
            <a:lvl5pPr>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81075"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 pos="9515475" algn="l"/>
                <a:tab pos="9964738" algn="l"/>
              </a:tabLst>
              <a:defRPr>
                <a:solidFill>
                  <a:srgbClr val="000000"/>
                </a:solidFill>
                <a:latin typeface="Arial" panose="020B0604020202020204" pitchFamily="34" charset="0"/>
                <a:cs typeface="Arial" panose="020B0604020202020204" pitchFamily="34" charset="0"/>
              </a:defRPr>
            </a:lvl9pPr>
          </a:lstStyle>
          <a:p>
            <a:pPr lvl="1">
              <a:spcBef>
                <a:spcPts val="600"/>
              </a:spcBef>
              <a:buSzPct val="60000"/>
              <a:buFont typeface="Times New Roman" panose="02020603050405020304" pitchFamily="18" charset="0"/>
              <a:buBlip>
                <a:blip r:embed="rId4"/>
              </a:buBlip>
            </a:pPr>
            <a:r>
              <a:rPr lang="el-GR" altLang="en-US" sz="2400" b="1">
                <a:latin typeface="Arial Narrow" panose="020B0606020202030204" pitchFamily="34" charset="0"/>
              </a:rPr>
              <a:t>Τα ένζυμα έχουν </a:t>
            </a:r>
            <a:r>
              <a:rPr lang="el-GR" altLang="en-US" sz="2400" b="1">
                <a:solidFill>
                  <a:srgbClr val="9966FF"/>
                </a:solidFill>
                <a:latin typeface="Arial Narrow" panose="020B0606020202030204" pitchFamily="34" charset="0"/>
              </a:rPr>
              <a:t>βέλτιστα </a:t>
            </a:r>
            <a:r>
              <a:rPr lang="en-US" altLang="en-US" sz="2400" b="1">
                <a:solidFill>
                  <a:srgbClr val="9966FF"/>
                </a:solidFill>
                <a:latin typeface="Arial Narrow" panose="020B0606020202030204" pitchFamily="34" charset="0"/>
              </a:rPr>
              <a:t> pH</a:t>
            </a:r>
          </a:p>
          <a:p>
            <a:pPr lvl="1">
              <a:spcBef>
                <a:spcPts val="600"/>
              </a:spcBef>
              <a:buSzPct val="60000"/>
              <a:buFont typeface="Times New Roman" panose="02020603050405020304" pitchFamily="18" charset="0"/>
              <a:buBlip>
                <a:blip r:embed="rId4"/>
              </a:buBlip>
            </a:pPr>
            <a:r>
              <a:rPr lang="en-US" altLang="en-US" sz="2400" b="1">
                <a:latin typeface="Arial Narrow" panose="020B0606020202030204" pitchFamily="34" charset="0"/>
              </a:rPr>
              <a:t>(</a:t>
            </a:r>
            <a:r>
              <a:rPr lang="el-GR" altLang="en-US" sz="2400" b="1">
                <a:latin typeface="Arial Narrow" panose="020B0606020202030204" pitchFamily="34" charset="0"/>
              </a:rPr>
              <a:t>μερικές φορές απώλεια της δραστικότητας σε μη</a:t>
            </a:r>
            <a:r>
              <a:rPr lang="en-US" altLang="en-US" sz="2400" b="1">
                <a:latin typeface="Arial Narrow" panose="020B0606020202030204" pitchFamily="34" charset="0"/>
              </a:rPr>
              <a:t>-</a:t>
            </a:r>
            <a:r>
              <a:rPr lang="el-GR" altLang="en-US" sz="2400" b="1">
                <a:latin typeface="Arial Narrow" panose="020B0606020202030204" pitchFamily="34" charset="0"/>
              </a:rPr>
              <a:t> βέλτιστα  </a:t>
            </a:r>
            <a:r>
              <a:rPr lang="en-US" altLang="en-US" sz="2400" b="1">
                <a:latin typeface="Arial Narrow" panose="020B0606020202030204" pitchFamily="34" charset="0"/>
              </a:rPr>
              <a:t>pH </a:t>
            </a:r>
            <a:r>
              <a:rPr lang="el-GR" altLang="en-US" sz="2400" b="1">
                <a:latin typeface="Arial Narrow" panose="020B0606020202030204" pitchFamily="34" charset="0"/>
              </a:rPr>
              <a:t>οφείλεται σε αποδιάταξη του ενζύμου)</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3"/>
                                          </p:stCondLst>
                                        </p:cTn>
                                        <p:tgtEl>
                                          <p:spTgt spid="178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3"/>
                                          </p:stCondLst>
                                        </p:cTn>
                                        <p:tgtEl>
                                          <p:spTgt spid="1781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493"/>
                                          </p:stCondLst>
                                        </p:cTn>
                                        <p:tgtEl>
                                          <p:spTgt spid="1781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493"/>
                                          </p:stCondLst>
                                        </p:cTn>
                                        <p:tgtEl>
                                          <p:spTgt spid="17818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781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493"/>
                                          </p:stCondLst>
                                        </p:cTn>
                                        <p:tgtEl>
                                          <p:spTgt spid="1781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1" name="Text Box 1">
            <a:extLst>
              <a:ext uri="{FF2B5EF4-FFF2-40B4-BE49-F238E27FC236}">
                <a16:creationId xmlns:a16="http://schemas.microsoft.com/office/drawing/2014/main" id="{9C477020-806B-407E-B347-01E66CF811E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FF3300"/>
                </a:solidFill>
              </a:rPr>
              <a:t>Το ενεργό κέντρο των ενζύμων μπορεί να τροποποιεί τις </a:t>
            </a:r>
            <a:r>
              <a:rPr lang="en-US" altLang="en-US" sz="4000">
                <a:solidFill>
                  <a:srgbClr val="FF3300"/>
                </a:solidFill>
              </a:rPr>
              <a:t>pka</a:t>
            </a:r>
          </a:p>
        </p:txBody>
      </p:sp>
      <p:sp>
        <p:nvSpPr>
          <p:cNvPr id="179202" name="Text Box 2">
            <a:extLst>
              <a:ext uri="{FF2B5EF4-FFF2-40B4-BE49-F238E27FC236}">
                <a16:creationId xmlns:a16="http://schemas.microsoft.com/office/drawing/2014/main" id="{7B75FB0F-552D-433A-84A6-5E4DA14E2C2A}"/>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n-US" altLang="en-US" sz="3200"/>
              <a:t>-C-H </a:t>
            </a:r>
            <a:r>
              <a:rPr lang="el-GR" altLang="en-US" sz="3200"/>
              <a:t>γαλακτικού </a:t>
            </a:r>
            <a:r>
              <a:rPr lang="en-US" altLang="en-US" sz="3200"/>
              <a:t>pka &gt;20 </a:t>
            </a:r>
            <a:r>
              <a:rPr lang="el-GR" altLang="en-US" sz="3200"/>
              <a:t>με τροποποίηση </a:t>
            </a:r>
            <a:r>
              <a:rPr lang="en-US" altLang="en-US" sz="3200"/>
              <a:t>pka</a:t>
            </a:r>
          </a:p>
          <a:p>
            <a:pPr>
              <a:spcBef>
                <a:spcPts val="800"/>
              </a:spcBef>
              <a:buClr>
                <a:srgbClr val="CCCCFF"/>
              </a:buClr>
              <a:buFont typeface="Wingdings" panose="05000000000000000000" pitchFamily="2" charset="2"/>
              <a:buChar char=""/>
            </a:pPr>
            <a:r>
              <a:rPr lang="el-GR" altLang="en-US" sz="3200"/>
              <a:t>-</a:t>
            </a:r>
            <a:r>
              <a:rPr lang="en-US" altLang="en-US" sz="3200"/>
              <a:t>COOH </a:t>
            </a:r>
            <a:r>
              <a:rPr lang="el-GR" altLang="en-US" sz="3200"/>
              <a:t>από </a:t>
            </a:r>
            <a:r>
              <a:rPr lang="en-US" altLang="en-US" sz="3200"/>
              <a:t>pka~3.9  pka~7 </a:t>
            </a:r>
            <a:r>
              <a:rPr lang="el-GR" altLang="en-US" sz="3200"/>
              <a:t>σε μη πολικό περιβάλλον</a:t>
            </a:r>
          </a:p>
          <a:p>
            <a:pPr>
              <a:spcBef>
                <a:spcPts val="800"/>
              </a:spcBef>
              <a:buClr>
                <a:srgbClr val="CCCCFF"/>
              </a:buClr>
              <a:buFont typeface="Wingdings" panose="05000000000000000000" pitchFamily="2" charset="2"/>
              <a:buChar char=""/>
            </a:pPr>
            <a:r>
              <a:rPr lang="el-GR" altLang="en-US" sz="3200"/>
              <a:t>-</a:t>
            </a:r>
            <a:r>
              <a:rPr lang="en-US" altLang="en-US" sz="3200"/>
              <a:t>COOH </a:t>
            </a:r>
            <a:r>
              <a:rPr lang="el-GR" altLang="en-US" sz="3200"/>
              <a:t>γλουταμικού</a:t>
            </a:r>
            <a:r>
              <a:rPr lang="en-US" altLang="en-US" sz="3200"/>
              <a:t>35 </a:t>
            </a:r>
            <a:r>
              <a:rPr lang="el-GR" altLang="en-US" sz="3200"/>
              <a:t>στο ενεργό κέντρο της λυσοζύμης  από </a:t>
            </a:r>
            <a:r>
              <a:rPr lang="en-US" altLang="en-US" sz="3200"/>
              <a:t>pka~ 4 pka~6</a:t>
            </a:r>
          </a:p>
          <a:p>
            <a:pPr>
              <a:spcBef>
                <a:spcPts val="800"/>
              </a:spcBef>
              <a:buClrTx/>
              <a:buFontTx/>
              <a:buNone/>
            </a:pPr>
            <a:endParaRPr lang="en-US" altLang="en-US" sz="3200"/>
          </a:p>
        </p:txBody>
      </p:sp>
      <p:sp>
        <p:nvSpPr>
          <p:cNvPr id="179203" name="Line 3">
            <a:extLst>
              <a:ext uri="{FF2B5EF4-FFF2-40B4-BE49-F238E27FC236}">
                <a16:creationId xmlns:a16="http://schemas.microsoft.com/office/drawing/2014/main" id="{5953E966-85DC-49D4-90F0-E66D6238E477}"/>
              </a:ext>
            </a:extLst>
          </p:cNvPr>
          <p:cNvSpPr>
            <a:spLocks noChangeShapeType="1"/>
          </p:cNvSpPr>
          <p:nvPr/>
        </p:nvSpPr>
        <p:spPr bwMode="auto">
          <a:xfrm>
            <a:off x="4427538" y="2205038"/>
            <a:ext cx="1587" cy="360362"/>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5" name="Text Box 1">
            <a:extLst>
              <a:ext uri="{FF2B5EF4-FFF2-40B4-BE49-F238E27FC236}">
                <a16:creationId xmlns:a16="http://schemas.microsoft.com/office/drawing/2014/main" id="{32A254F3-3280-4480-A6B1-39D4499F536D}"/>
              </a:ext>
            </a:extLst>
          </p:cNvPr>
          <p:cNvSpPr txBox="1">
            <a:spLocks noChangeArrowheads="1"/>
          </p:cNvSpPr>
          <p:nvPr/>
        </p:nvSpPr>
        <p:spPr bwMode="auto">
          <a:xfrm>
            <a:off x="457200" y="274638"/>
            <a:ext cx="800258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FF3300"/>
                </a:solidFill>
              </a:rPr>
              <a:t>Το ενεργό κέντρο της λυσοζύμης</a:t>
            </a:r>
          </a:p>
        </p:txBody>
      </p:sp>
      <p:sp>
        <p:nvSpPr>
          <p:cNvPr id="180226" name="Text Box 2">
            <a:extLst>
              <a:ext uri="{FF2B5EF4-FFF2-40B4-BE49-F238E27FC236}">
                <a16:creationId xmlns:a16="http://schemas.microsoft.com/office/drawing/2014/main" id="{AAA2DA81-E405-4DCF-AA90-B4DA8C1876DF}"/>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80227" name="Picture 3">
            <a:extLst>
              <a:ext uri="{FF2B5EF4-FFF2-40B4-BE49-F238E27FC236}">
                <a16:creationId xmlns:a16="http://schemas.microsoft.com/office/drawing/2014/main" id="{7FF8C8F5-3918-47AE-9082-6DCA87424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732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49" name="Text Box 1">
            <a:extLst>
              <a:ext uri="{FF2B5EF4-FFF2-40B4-BE49-F238E27FC236}">
                <a16:creationId xmlns:a16="http://schemas.microsoft.com/office/drawing/2014/main" id="{C6F52B41-FFBA-4208-9A5C-D1F83F4280E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4000">
                <a:solidFill>
                  <a:srgbClr val="FF3300"/>
                </a:solidFill>
              </a:rPr>
              <a:t>Το ενεργό κέντρο των ενζύμων μπορεί να τροποποιεί τις </a:t>
            </a:r>
            <a:r>
              <a:rPr lang="en-US" altLang="en-US" sz="4000">
                <a:solidFill>
                  <a:srgbClr val="FF3300"/>
                </a:solidFill>
              </a:rPr>
              <a:t>pka</a:t>
            </a:r>
          </a:p>
        </p:txBody>
      </p:sp>
      <p:sp>
        <p:nvSpPr>
          <p:cNvPr id="181250" name="Text Box 2">
            <a:extLst>
              <a:ext uri="{FF2B5EF4-FFF2-40B4-BE49-F238E27FC236}">
                <a16:creationId xmlns:a16="http://schemas.microsoft.com/office/drawing/2014/main" id="{EE1F7876-BD2C-4908-A9E9-2740F8CB739C}"/>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Το μικροπεριβάλλον της πρωτεΐνης τροποποιεί την  </a:t>
            </a:r>
            <a:r>
              <a:rPr lang="en-US" altLang="en-US" sz="2800"/>
              <a:t>pk</a:t>
            </a:r>
            <a:r>
              <a:rPr lang="en-US" altLang="en-US" sz="2800" baseline="-25000"/>
              <a:t>a</a:t>
            </a:r>
            <a:r>
              <a:rPr lang="en-US" altLang="en-US" sz="2800"/>
              <a:t> </a:t>
            </a:r>
            <a:r>
              <a:rPr lang="el-GR" altLang="en-US" sz="2800"/>
              <a:t>του  </a:t>
            </a:r>
            <a:r>
              <a:rPr lang="en-US" altLang="en-US" sz="2800"/>
              <a:t>Glu35</a:t>
            </a:r>
            <a:r>
              <a:rPr lang="el-GR" altLang="en-US" sz="2800"/>
              <a:t> σε </a:t>
            </a:r>
            <a:r>
              <a:rPr lang="en-US" altLang="en-US" sz="2800"/>
              <a:t>pk</a:t>
            </a:r>
            <a:r>
              <a:rPr lang="en-US" altLang="en-US" sz="2800" baseline="-25000"/>
              <a:t>a</a:t>
            </a:r>
            <a:r>
              <a:rPr lang="en-US" altLang="en-US" sz="2800"/>
              <a:t>~ 7 </a:t>
            </a:r>
            <a:r>
              <a:rPr lang="el-GR" altLang="en-US" sz="2800"/>
              <a:t>αντί του αναμενόμενου </a:t>
            </a:r>
            <a:r>
              <a:rPr lang="en-US" altLang="en-US" sz="2800"/>
              <a:t>pk</a:t>
            </a:r>
            <a:r>
              <a:rPr lang="en-US" altLang="en-US" sz="2800" baseline="-25000"/>
              <a:t>a</a:t>
            </a:r>
            <a:r>
              <a:rPr lang="en-US" altLang="en-US" sz="2800"/>
              <a:t>~4 (</a:t>
            </a:r>
            <a:r>
              <a:rPr lang="el-GR" altLang="en-US" sz="2800"/>
              <a:t>ανευρίσκεται σε υδρόφοβο θύλακο) για να μπορεί να δώσει το Η</a:t>
            </a:r>
            <a:r>
              <a:rPr lang="el-GR" altLang="en-US" sz="2800" baseline="30000"/>
              <a:t>+ </a:t>
            </a:r>
            <a:r>
              <a:rPr lang="el-GR" altLang="en-US" sz="2800"/>
              <a:t>στην ομάδα </a:t>
            </a:r>
            <a:r>
              <a:rPr lang="en-US" altLang="en-US" sz="2800"/>
              <a:t>C-O-R </a:t>
            </a:r>
            <a:r>
              <a:rPr lang="el-GR" altLang="en-US" sz="2800"/>
              <a:t>για την διάσπαση του δεσμού </a:t>
            </a:r>
            <a:r>
              <a:rPr lang="en-US" altLang="en-US" sz="2800"/>
              <a:t>C-O</a:t>
            </a:r>
            <a:r>
              <a:rPr lang="el-GR" altLang="en-US" sz="2800"/>
              <a:t>. Στην ιονισμένη μορφή σταθεροποιεί το θετικό φορτίο της μεταβατικής κατάστασης</a:t>
            </a:r>
          </a:p>
          <a:p>
            <a:pPr>
              <a:spcBef>
                <a:spcPts val="700"/>
              </a:spcBef>
              <a:buClrTx/>
              <a:buFontTx/>
              <a:buNone/>
            </a:pPr>
            <a:endParaRPr lang="el-GR" altLang="en-US" sz="2800"/>
          </a:p>
          <a:p>
            <a:pPr>
              <a:spcBef>
                <a:spcPts val="700"/>
              </a:spcBef>
              <a:buClr>
                <a:srgbClr val="CCCCFF"/>
              </a:buClr>
              <a:buFont typeface="Wingdings" panose="05000000000000000000" pitchFamily="2" charset="2"/>
              <a:buChar char=""/>
            </a:pPr>
            <a:r>
              <a:rPr lang="el-GR" altLang="en-US" sz="2800"/>
              <a:t>Το </a:t>
            </a:r>
            <a:r>
              <a:rPr lang="en-US" altLang="en-US" sz="2800"/>
              <a:t>Asp52 </a:t>
            </a:r>
            <a:r>
              <a:rPr lang="el-GR" altLang="en-US" sz="2800"/>
              <a:t>με τ</a:t>
            </a:r>
            <a:r>
              <a:rPr lang="en-US" altLang="en-US" sz="2800"/>
              <a:t>o</a:t>
            </a:r>
            <a:r>
              <a:rPr lang="el-GR" altLang="en-US" sz="2800"/>
              <a:t> αναμενόμεν</a:t>
            </a:r>
            <a:r>
              <a:rPr lang="en-US" altLang="en-US" sz="2800"/>
              <a:t>o </a:t>
            </a:r>
            <a:r>
              <a:rPr lang="el-GR" altLang="en-US" sz="2800"/>
              <a:t> </a:t>
            </a:r>
            <a:r>
              <a:rPr lang="en-US" altLang="en-US" sz="2800"/>
              <a:t>pk</a:t>
            </a:r>
            <a:r>
              <a:rPr lang="en-US" altLang="en-US" sz="2800" baseline="-25000"/>
              <a:t>a</a:t>
            </a:r>
            <a:r>
              <a:rPr lang="en-US" altLang="en-US" sz="2800"/>
              <a:t> </a:t>
            </a:r>
            <a:r>
              <a:rPr lang="el-GR" altLang="en-US" sz="2800"/>
              <a:t>και το αρνητικό φορτίο σταθεροποιεί ένα  θετικό φορτίο στο σάκχαρο κατά την κατάλυση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3" name="Rectangle 1">
            <a:extLst>
              <a:ext uri="{FF2B5EF4-FFF2-40B4-BE49-F238E27FC236}">
                <a16:creationId xmlns:a16="http://schemas.microsoft.com/office/drawing/2014/main" id="{030E0448-F167-400B-B500-272FA06576B5}"/>
              </a:ext>
            </a:extLst>
          </p:cNvPr>
          <p:cNvSpPr>
            <a:spLocks noGrp="1" noChangeArrowheads="1"/>
          </p:cNvSpPr>
          <p:nvPr>
            <p:ph type="title" idx="4294967295"/>
          </p:nvPr>
        </p:nvSpPr>
        <p:spPr>
          <a:xfrm>
            <a:off x="457200" y="219075"/>
            <a:ext cx="8229600" cy="1252538"/>
          </a:xfrm>
          <a:ln/>
          <a:extLst>
            <a:ext uri="{91240B29-F687-4F45-9708-019B960494DF}">
              <a14:hiddenLine xmlns:a14="http://schemas.microsoft.com/office/drawing/2010/main" w="9525" cap="flat">
                <a:solidFill>
                  <a:srgbClr val="3465A4"/>
                </a:solidFill>
                <a:round/>
                <a:headEnd/>
                <a:tailEnd/>
              </a14:hiddenLine>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a:t>Μελέτη για το σπίτι....</a:t>
            </a:r>
          </a:p>
        </p:txBody>
      </p:sp>
      <p:sp>
        <p:nvSpPr>
          <p:cNvPr id="182274" name="Rectangle 2">
            <a:extLst>
              <a:ext uri="{FF2B5EF4-FFF2-40B4-BE49-F238E27FC236}">
                <a16:creationId xmlns:a16="http://schemas.microsoft.com/office/drawing/2014/main" id="{A5146335-9ACA-4CCC-A61E-D258BEDAEDDA}"/>
              </a:ext>
            </a:extLst>
          </p:cNvPr>
          <p:cNvSpPr>
            <a:spLocks noGrp="1" noChangeArrowheads="1"/>
          </p:cNvSpPr>
          <p:nvPr>
            <p:ph type="subTitle" idx="4294967295"/>
          </p:nvPr>
        </p:nvSpPr>
        <p:spPr>
          <a:xfrm>
            <a:off x="457200" y="1600200"/>
            <a:ext cx="8229600" cy="4530725"/>
          </a:xfrm>
          <a:ln/>
          <a:extLst>
            <a:ext uri="{91240B29-F687-4F45-9708-019B960494DF}">
              <a14:hiddenLine xmlns:a14="http://schemas.microsoft.com/office/drawing/2010/main" w="9525" cap="flat">
                <a:solidFill>
                  <a:srgbClr val="3465A4"/>
                </a:solidFill>
                <a:round/>
                <a:headEnd/>
                <a:tailEnd/>
              </a14:hiddenLine>
            </a:ext>
          </a:extLst>
        </p:spPr>
        <p:txBody>
          <a:bodyPr lIns="0" tIns="0" rIns="0" bIns="0"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7" name="Text Box 1">
            <a:extLst>
              <a:ext uri="{FF2B5EF4-FFF2-40B4-BE49-F238E27FC236}">
                <a16:creationId xmlns:a16="http://schemas.microsoft.com/office/drawing/2014/main" id="{C1D3F0F3-B128-4919-949F-0424AC240C44}"/>
              </a:ext>
            </a:extLst>
          </p:cNvPr>
          <p:cNvSpPr txBox="1">
            <a:spLocks noChangeArrowheads="1"/>
          </p:cNvSpPr>
          <p:nvPr/>
        </p:nvSpPr>
        <p:spPr bwMode="auto">
          <a:xfrm>
            <a:off x="0" y="404813"/>
            <a:ext cx="7812088" cy="619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000000"/>
                </a:solidFill>
                <a:latin typeface="Arial" panose="020B0604020202020204" pitchFamily="34" charset="0"/>
                <a:cs typeface="Arial" panose="020B0604020202020204" pitchFamily="34" charset="0"/>
              </a:defRPr>
            </a:lvl9pPr>
          </a:lstStyle>
          <a:p>
            <a:pPr>
              <a:spcBef>
                <a:spcPts val="450"/>
              </a:spcBef>
              <a:buClr>
                <a:srgbClr val="0E1E20"/>
              </a:buClr>
              <a:buFont typeface="Arial" panose="020B0604020202020204" pitchFamily="34" charset="0"/>
              <a:buChar char="•"/>
            </a:pPr>
            <a:r>
              <a:rPr lang="el-GR" altLang="en-US">
                <a:solidFill>
                  <a:srgbClr val="0E1E20"/>
                </a:solidFill>
              </a:rPr>
              <a:t>Μια υπόθεση… Ένα φάρμακο που περιέχει δακτύλιο πυριδίνης είναι γνωστόν ότι προσδένει μια πρωτεΐνη του πλάσματος. Ενας από τους συναδέλφους σας θεωρεί ότι  ο δακτύλιος της πυριδίνης (ιόν πυριδινίου) είναι πρωτονιωμένος και μπορεί να χρησιμεύσει ως δότης υδρογόνου σε υδρογονοδεσμό. Ο συνάδελφος συνεχίζει να πιστεύει ότι η αλκοολομάδα σε ένα κατάλοιπο σερίνης της πρωτεΐνης δύναται να δράσει ως δέκτης υδρογόνου σε υδρογονοδεσμό. Η συγκεκριμένη πιθανή αλληλεπίδραση δεικνύεται</a:t>
            </a:r>
            <a:r>
              <a:rPr lang="en-US" altLang="en-US">
                <a:solidFill>
                  <a:srgbClr val="0E1E20"/>
                </a:solidFill>
              </a:rPr>
              <a:t>  </a:t>
            </a:r>
            <a:r>
              <a:rPr lang="el-GR" altLang="en-US">
                <a:solidFill>
                  <a:srgbClr val="0E1E20"/>
                </a:solidFill>
              </a:rPr>
              <a:t>δεξιά: </a:t>
            </a:r>
          </a:p>
          <a:p>
            <a:pPr>
              <a:spcBef>
                <a:spcPts val="450"/>
              </a:spcBef>
              <a:buClrTx/>
              <a:buFontTx/>
              <a:buNone/>
            </a:pPr>
            <a:r>
              <a:rPr lang="el-GR" altLang="en-US">
                <a:solidFill>
                  <a:srgbClr val="0E1E20"/>
                </a:solidFill>
              </a:rPr>
              <a:t>Εσείς τι νομίζετε για την πιθανότητα ύπαρξης αυτού του υδρογονοδεσμού ?</a:t>
            </a:r>
          </a:p>
          <a:p>
            <a:pPr>
              <a:spcBef>
                <a:spcPts val="450"/>
              </a:spcBef>
              <a:buClrTx/>
              <a:buFontTx/>
              <a:buNone/>
            </a:pPr>
            <a:r>
              <a:rPr lang="el-GR" altLang="en-US">
                <a:solidFill>
                  <a:srgbClr val="0E1E20"/>
                </a:solidFill>
              </a:rPr>
              <a:t> </a:t>
            </a:r>
          </a:p>
          <a:p>
            <a:pPr>
              <a:spcBef>
                <a:spcPts val="450"/>
              </a:spcBef>
              <a:buClrTx/>
              <a:buFontTx/>
              <a:buNone/>
            </a:pPr>
            <a:r>
              <a:rPr lang="el-GR" altLang="en-US">
                <a:solidFill>
                  <a:srgbClr val="333399"/>
                </a:solidFill>
              </a:rPr>
              <a:t>Α. Είναι μια ωραία ιδέα!</a:t>
            </a:r>
          </a:p>
          <a:p>
            <a:pPr>
              <a:spcBef>
                <a:spcPts val="450"/>
              </a:spcBef>
              <a:buClrTx/>
              <a:buFontTx/>
              <a:buNone/>
            </a:pPr>
            <a:r>
              <a:rPr lang="el-GR" altLang="en-US">
                <a:solidFill>
                  <a:srgbClr val="333399"/>
                </a:solidFill>
              </a:rPr>
              <a:t>Β. Η αλκοόλη θα πρωτονιωθεί  (-ΟΗ</a:t>
            </a:r>
            <a:r>
              <a:rPr lang="el-GR" altLang="en-US" baseline="-25000">
                <a:solidFill>
                  <a:srgbClr val="333399"/>
                </a:solidFill>
              </a:rPr>
              <a:t>2</a:t>
            </a:r>
            <a:r>
              <a:rPr lang="el-GR" altLang="en-US" baseline="30000">
                <a:solidFill>
                  <a:srgbClr val="333399"/>
                </a:solidFill>
              </a:rPr>
              <a:t>+</a:t>
            </a:r>
            <a:r>
              <a:rPr lang="el-GR" altLang="en-US">
                <a:solidFill>
                  <a:srgbClr val="333399"/>
                </a:solidFill>
              </a:rPr>
              <a:t>)στο  </a:t>
            </a:r>
            <a:r>
              <a:rPr lang="en-US" altLang="en-US">
                <a:solidFill>
                  <a:srgbClr val="333399"/>
                </a:solidFill>
              </a:rPr>
              <a:t>pH </a:t>
            </a:r>
            <a:r>
              <a:rPr lang="el-GR" altLang="en-US">
                <a:solidFill>
                  <a:srgbClr val="333399"/>
                </a:solidFill>
              </a:rPr>
              <a:t>του αίματος, επομένως δεν μπορεί να δράσει ως δέκτης υδρογόνου στον υδρογονοδεσμό</a:t>
            </a:r>
          </a:p>
          <a:p>
            <a:pPr>
              <a:spcBef>
                <a:spcPts val="450"/>
              </a:spcBef>
              <a:buClrTx/>
              <a:buFontTx/>
              <a:buNone/>
            </a:pPr>
            <a:r>
              <a:rPr lang="el-GR" altLang="en-US">
                <a:solidFill>
                  <a:srgbClr val="333399"/>
                </a:solidFill>
              </a:rPr>
              <a:t>Γ. Ο δακτύλιος της πυριδίνης δεν θα πρωτονιωθεί στο </a:t>
            </a:r>
            <a:r>
              <a:rPr lang="en-US" altLang="en-US">
                <a:solidFill>
                  <a:srgbClr val="333399"/>
                </a:solidFill>
              </a:rPr>
              <a:t>pH </a:t>
            </a:r>
            <a:r>
              <a:rPr lang="el-GR" altLang="en-US">
                <a:solidFill>
                  <a:srgbClr val="333399"/>
                </a:solidFill>
              </a:rPr>
              <a:t>του αίματος,(</a:t>
            </a:r>
            <a:r>
              <a:rPr lang="en-US" altLang="en-US">
                <a:solidFill>
                  <a:srgbClr val="333399"/>
                </a:solidFill>
              </a:rPr>
              <a:t>pH=7.4)</a:t>
            </a:r>
            <a:r>
              <a:rPr lang="el-GR" altLang="en-US">
                <a:solidFill>
                  <a:srgbClr val="333399"/>
                </a:solidFill>
              </a:rPr>
              <a:t> επομένως δεν μπορεί να δράσει ως δότης υδρογόνου στον υδρογοδεσμό </a:t>
            </a:r>
          </a:p>
          <a:p>
            <a:pPr>
              <a:spcBef>
                <a:spcPts val="450"/>
              </a:spcBef>
              <a:buClrTx/>
              <a:buFontTx/>
              <a:buNone/>
            </a:pPr>
            <a:r>
              <a:rPr lang="el-GR" altLang="en-US">
                <a:solidFill>
                  <a:srgbClr val="333399"/>
                </a:solidFill>
              </a:rPr>
              <a:t>Δ. Σύμφωνα με το ανωτέρω σχήμα, το ιόν  πυριδινίου  δρα ως δέκτης υδρογόνου στον υδρογονοδεσμό και η αλκοόλη δρα ως δότης υδρογόνου στον  υδρογονοδεσμό.</a:t>
            </a:r>
          </a:p>
          <a:p>
            <a:pPr>
              <a:spcBef>
                <a:spcPts val="450"/>
              </a:spcBef>
              <a:buClrTx/>
              <a:buFontTx/>
              <a:buNone/>
            </a:pPr>
            <a:r>
              <a:rPr lang="el-GR" altLang="en-US">
                <a:solidFill>
                  <a:srgbClr val="333399"/>
                </a:solidFill>
              </a:rPr>
              <a:t>Δίδεται ιόν πυριδινίου  </a:t>
            </a:r>
            <a:r>
              <a:rPr lang="el-GR" altLang="en-US">
                <a:solidFill>
                  <a:srgbClr val="333399"/>
                </a:solidFill>
                <a:latin typeface="Wingdings" panose="05000000000000000000" pitchFamily="2" charset="2"/>
              </a:rPr>
              <a:t></a:t>
            </a:r>
            <a:r>
              <a:rPr lang="el-GR" altLang="en-US">
                <a:solidFill>
                  <a:srgbClr val="333399"/>
                </a:solidFill>
              </a:rPr>
              <a:t>. πυριδίνη +Η</a:t>
            </a:r>
            <a:r>
              <a:rPr lang="el-GR" altLang="en-US" baseline="30000">
                <a:solidFill>
                  <a:srgbClr val="333399"/>
                </a:solidFill>
              </a:rPr>
              <a:t>+</a:t>
            </a:r>
            <a:r>
              <a:rPr lang="el-GR" altLang="en-US">
                <a:solidFill>
                  <a:srgbClr val="333399"/>
                </a:solidFill>
              </a:rPr>
              <a:t>  </a:t>
            </a:r>
            <a:r>
              <a:rPr lang="en-US" altLang="en-US">
                <a:solidFill>
                  <a:srgbClr val="333399"/>
                </a:solidFill>
              </a:rPr>
              <a:t>pka=5.1</a:t>
            </a:r>
          </a:p>
          <a:p>
            <a:pPr>
              <a:spcBef>
                <a:spcPts val="450"/>
              </a:spcBef>
              <a:buClrTx/>
              <a:buFontTx/>
              <a:buNone/>
            </a:pPr>
            <a:r>
              <a:rPr lang="el-GR" altLang="en-US" b="1"/>
              <a:t>Επιλέξτε και αιτιολογήστε </a:t>
            </a:r>
            <a:r>
              <a:rPr lang="el-GR" altLang="en-US"/>
              <a:t>!</a:t>
            </a:r>
          </a:p>
        </p:txBody>
      </p:sp>
      <p:pic>
        <p:nvPicPr>
          <p:cNvPr id="183298" name="Picture 2">
            <a:extLst>
              <a:ext uri="{FF2B5EF4-FFF2-40B4-BE49-F238E27FC236}">
                <a16:creationId xmlns:a16="http://schemas.microsoft.com/office/drawing/2014/main" id="{75F27EC3-19F4-42DE-B103-5E14E2CB2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33375"/>
            <a:ext cx="1979612" cy="237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Text Box 1">
            <a:extLst>
              <a:ext uri="{FF2B5EF4-FFF2-40B4-BE49-F238E27FC236}">
                <a16:creationId xmlns:a16="http://schemas.microsoft.com/office/drawing/2014/main" id="{26021F88-AEB2-4D36-B053-65F21C49BD6F}"/>
              </a:ext>
            </a:extLst>
          </p:cNvPr>
          <p:cNvSpPr txBox="1">
            <a:spLocks noChangeArrowheads="1"/>
          </p:cNvSpPr>
          <p:nvPr/>
        </p:nvSpPr>
        <p:spPr bwMode="auto">
          <a:xfrm>
            <a:off x="179388" y="274638"/>
            <a:ext cx="8964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solidFill>
                  <a:srgbClr val="993366"/>
                </a:solidFill>
              </a:rPr>
              <a:t>Α. Ποια η Κα για κάθε ένωση?</a:t>
            </a:r>
            <a:br>
              <a:rPr lang="el-GR" altLang="en-US" sz="2400">
                <a:solidFill>
                  <a:srgbClr val="993366"/>
                </a:solidFill>
              </a:rPr>
            </a:br>
            <a:r>
              <a:rPr lang="el-GR" altLang="en-US" sz="2400">
                <a:solidFill>
                  <a:srgbClr val="993366"/>
                </a:solidFill>
              </a:rPr>
              <a:t>Β. Να αναγραφούν οι ισορροπίες των οξέων στο νερό και να καθοριστούν το  οξύ, η βάση, το συζυγές οξύ, η συζυγής βάση</a:t>
            </a:r>
          </a:p>
        </p:txBody>
      </p:sp>
      <p:pic>
        <p:nvPicPr>
          <p:cNvPr id="184322" name="Picture 2">
            <a:extLst>
              <a:ext uri="{FF2B5EF4-FFF2-40B4-BE49-F238E27FC236}">
                <a16:creationId xmlns:a16="http://schemas.microsoft.com/office/drawing/2014/main" id="{34BD28C3-B244-4B92-A6B8-ABF9FD0C9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23" name="Picture 3">
            <a:extLst>
              <a:ext uri="{FF2B5EF4-FFF2-40B4-BE49-F238E27FC236}">
                <a16:creationId xmlns:a16="http://schemas.microsoft.com/office/drawing/2014/main" id="{E88C0F47-19C5-4A2C-92DE-3745DB6C0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5263"/>
            <a:ext cx="9144000"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5" name="Text Box 1">
            <a:extLst>
              <a:ext uri="{FF2B5EF4-FFF2-40B4-BE49-F238E27FC236}">
                <a16:creationId xmlns:a16="http://schemas.microsoft.com/office/drawing/2014/main" id="{1FCAC215-7AE8-4CEB-8DF5-A2E16F7B7E6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a:solidFill>
                  <a:srgbClr val="666699"/>
                </a:solidFill>
              </a:rPr>
              <a:t>pK</a:t>
            </a:r>
            <a:r>
              <a:rPr lang="en-US" altLang="en-US" sz="3800" baseline="-25000">
                <a:solidFill>
                  <a:srgbClr val="666699"/>
                </a:solidFill>
              </a:rPr>
              <a:t>a</a:t>
            </a:r>
            <a:r>
              <a:rPr lang="en-US" altLang="en-US" sz="3800">
                <a:solidFill>
                  <a:srgbClr val="666699"/>
                </a:solidFill>
              </a:rPr>
              <a:t> , pK</a:t>
            </a:r>
            <a:r>
              <a:rPr lang="en-US" altLang="en-US" sz="3800" baseline="-25000">
                <a:solidFill>
                  <a:srgbClr val="666699"/>
                </a:solidFill>
              </a:rPr>
              <a:t>b</a:t>
            </a:r>
            <a:r>
              <a:rPr lang="en-US" altLang="en-US" sz="3800">
                <a:solidFill>
                  <a:srgbClr val="666699"/>
                </a:solidFill>
              </a:rPr>
              <a:t>, </a:t>
            </a:r>
            <a:r>
              <a:rPr lang="el-GR" altLang="en-US" sz="3800">
                <a:solidFill>
                  <a:srgbClr val="666699"/>
                </a:solidFill>
              </a:rPr>
              <a:t>και ισχυς </a:t>
            </a:r>
            <a:r>
              <a:rPr lang="en-US" altLang="en-US" sz="3800">
                <a:solidFill>
                  <a:srgbClr val="666699"/>
                </a:solidFill>
              </a:rPr>
              <a:t> </a:t>
            </a:r>
            <a:r>
              <a:rPr lang="el-GR" altLang="en-US" sz="3800">
                <a:solidFill>
                  <a:srgbClr val="666699"/>
                </a:solidFill>
              </a:rPr>
              <a:t>Οξέος</a:t>
            </a:r>
            <a:r>
              <a:rPr lang="en-US" altLang="en-US" sz="3800">
                <a:solidFill>
                  <a:srgbClr val="666699"/>
                </a:solidFill>
              </a:rPr>
              <a:t>/ </a:t>
            </a:r>
            <a:r>
              <a:rPr lang="el-GR" altLang="en-US" sz="3800">
                <a:solidFill>
                  <a:srgbClr val="666699"/>
                </a:solidFill>
              </a:rPr>
              <a:t>Βάσεως</a:t>
            </a:r>
          </a:p>
        </p:txBody>
      </p:sp>
      <p:sp>
        <p:nvSpPr>
          <p:cNvPr id="185346" name="Text Box 2">
            <a:extLst>
              <a:ext uri="{FF2B5EF4-FFF2-40B4-BE49-F238E27FC236}">
                <a16:creationId xmlns:a16="http://schemas.microsoft.com/office/drawing/2014/main" id="{B91C892E-F26B-4569-A4FC-DF269AE3A886}"/>
              </a:ext>
            </a:extLst>
          </p:cNvPr>
          <p:cNvSpPr txBox="1">
            <a:spLocks noChangeArrowheads="1"/>
          </p:cNvSpPr>
          <p:nvPr/>
        </p:nvSpPr>
        <p:spPr bwMode="auto">
          <a:xfrm>
            <a:off x="1143000" y="2286000"/>
            <a:ext cx="38100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600"/>
              </a:spcBef>
              <a:buClr>
                <a:srgbClr val="CCCCFF"/>
              </a:buClr>
              <a:buFont typeface="Wingdings" panose="05000000000000000000" pitchFamily="2" charset="2"/>
              <a:buChar char=""/>
            </a:pPr>
            <a:r>
              <a:rPr lang="el-GR" altLang="en-US" sz="2400">
                <a:solidFill>
                  <a:srgbClr val="000076"/>
                </a:solidFill>
              </a:rPr>
              <a:t>Οσο χαμηλότερη η </a:t>
            </a:r>
            <a:r>
              <a:rPr lang="en-US" altLang="en-US" sz="2400">
                <a:solidFill>
                  <a:srgbClr val="000076"/>
                </a:solidFill>
              </a:rPr>
              <a:t>pK</a:t>
            </a:r>
            <a:r>
              <a:rPr lang="en-US" altLang="en-US" sz="2400" baseline="-25000">
                <a:solidFill>
                  <a:srgbClr val="000076"/>
                </a:solidFill>
              </a:rPr>
              <a:t>a</a:t>
            </a:r>
            <a:r>
              <a:rPr lang="en-US" altLang="en-US" sz="2400">
                <a:solidFill>
                  <a:srgbClr val="000076"/>
                </a:solidFill>
              </a:rPr>
              <a:t> </a:t>
            </a:r>
            <a:r>
              <a:rPr lang="el-GR" altLang="en-US" sz="2400">
                <a:solidFill>
                  <a:srgbClr val="000076"/>
                </a:solidFill>
              </a:rPr>
              <a:t>τόσο</a:t>
            </a:r>
            <a:r>
              <a:rPr lang="en-US" altLang="en-US" sz="2400">
                <a:solidFill>
                  <a:srgbClr val="000076"/>
                </a:solidFill>
              </a:rPr>
              <a:t> ______ </a:t>
            </a:r>
            <a:r>
              <a:rPr lang="el-GR" altLang="en-US" sz="2400">
                <a:solidFill>
                  <a:srgbClr val="000076"/>
                </a:solidFill>
              </a:rPr>
              <a:t>το οξύ</a:t>
            </a:r>
          </a:p>
          <a:p>
            <a:pPr>
              <a:lnSpc>
                <a:spcPct val="90000"/>
              </a:lnSpc>
              <a:spcBef>
                <a:spcPts val="600"/>
              </a:spcBef>
              <a:buClr>
                <a:srgbClr val="CCCCFF"/>
              </a:buClr>
              <a:buFont typeface="Wingdings" panose="05000000000000000000" pitchFamily="2" charset="2"/>
              <a:buChar char=""/>
            </a:pPr>
            <a:r>
              <a:rPr lang="el-GR" altLang="en-US" sz="2400">
                <a:solidFill>
                  <a:srgbClr val="000076"/>
                </a:solidFill>
              </a:rPr>
              <a:t>Οσο υψηλότερη η </a:t>
            </a:r>
            <a:r>
              <a:rPr lang="en-US" altLang="en-US" sz="2400">
                <a:solidFill>
                  <a:srgbClr val="000076"/>
                </a:solidFill>
              </a:rPr>
              <a:t> pK</a:t>
            </a:r>
            <a:r>
              <a:rPr lang="en-US" altLang="en-US" sz="2400" baseline="-25000">
                <a:solidFill>
                  <a:srgbClr val="000076"/>
                </a:solidFill>
              </a:rPr>
              <a:t>a</a:t>
            </a:r>
            <a:r>
              <a:rPr lang="en-US" altLang="en-US" sz="2400">
                <a:solidFill>
                  <a:srgbClr val="000076"/>
                </a:solidFill>
              </a:rPr>
              <a:t>, </a:t>
            </a:r>
            <a:r>
              <a:rPr lang="el-GR" altLang="en-US" sz="2400">
                <a:solidFill>
                  <a:srgbClr val="000076"/>
                </a:solidFill>
              </a:rPr>
              <a:t>τόσο </a:t>
            </a:r>
            <a:r>
              <a:rPr lang="en-US" altLang="en-US" sz="2400">
                <a:solidFill>
                  <a:srgbClr val="000076"/>
                </a:solidFill>
              </a:rPr>
              <a:t> ______ </a:t>
            </a:r>
            <a:r>
              <a:rPr lang="el-GR" altLang="en-US" sz="2400">
                <a:solidFill>
                  <a:srgbClr val="000076"/>
                </a:solidFill>
              </a:rPr>
              <a:t>είναι το οξύ</a:t>
            </a:r>
          </a:p>
          <a:p>
            <a:pPr>
              <a:lnSpc>
                <a:spcPct val="90000"/>
              </a:lnSpc>
              <a:spcBef>
                <a:spcPts val="600"/>
              </a:spcBef>
              <a:buClr>
                <a:srgbClr val="CCCCFF"/>
              </a:buClr>
              <a:buFont typeface="Wingdings" panose="05000000000000000000" pitchFamily="2" charset="2"/>
              <a:buChar char=""/>
            </a:pPr>
            <a:r>
              <a:rPr lang="el-GR" altLang="en-US" sz="2400">
                <a:solidFill>
                  <a:srgbClr val="000076"/>
                </a:solidFill>
              </a:rPr>
              <a:t>Οσο χαμηλώτερη η </a:t>
            </a:r>
            <a:r>
              <a:rPr lang="en-US" altLang="en-US" sz="2400">
                <a:solidFill>
                  <a:srgbClr val="000076"/>
                </a:solidFill>
              </a:rPr>
              <a:t> pK</a:t>
            </a:r>
            <a:r>
              <a:rPr lang="en-US" altLang="en-US" sz="2400" baseline="-25000">
                <a:solidFill>
                  <a:srgbClr val="000076"/>
                </a:solidFill>
              </a:rPr>
              <a:t>a</a:t>
            </a:r>
            <a:r>
              <a:rPr lang="en-US" altLang="en-US" sz="2400">
                <a:solidFill>
                  <a:srgbClr val="000076"/>
                </a:solidFill>
              </a:rPr>
              <a:t> </a:t>
            </a:r>
            <a:r>
              <a:rPr lang="el-GR" altLang="en-US" sz="2400">
                <a:solidFill>
                  <a:srgbClr val="000076"/>
                </a:solidFill>
              </a:rPr>
              <a:t>ενός  ασθενούς οξέος</a:t>
            </a:r>
            <a:r>
              <a:rPr lang="en-US" altLang="en-US" sz="2400">
                <a:solidFill>
                  <a:srgbClr val="000076"/>
                </a:solidFill>
              </a:rPr>
              <a:t> </a:t>
            </a:r>
            <a:r>
              <a:rPr lang="el-GR" altLang="en-US" sz="2400">
                <a:solidFill>
                  <a:srgbClr val="000076"/>
                </a:solidFill>
              </a:rPr>
              <a:t>τόσο</a:t>
            </a:r>
            <a:r>
              <a:rPr lang="en-US" altLang="en-US" sz="2400">
                <a:solidFill>
                  <a:srgbClr val="000076"/>
                </a:solidFill>
              </a:rPr>
              <a:t> ______</a:t>
            </a:r>
            <a:r>
              <a:rPr lang="el-GR" altLang="en-US" sz="2400">
                <a:solidFill>
                  <a:srgbClr val="000076"/>
                </a:solidFill>
              </a:rPr>
              <a:t>η </a:t>
            </a:r>
            <a:r>
              <a:rPr lang="en-US" altLang="en-US" sz="2400">
                <a:solidFill>
                  <a:srgbClr val="000076"/>
                </a:solidFill>
              </a:rPr>
              <a:t> pK</a:t>
            </a:r>
            <a:r>
              <a:rPr lang="en-US" altLang="en-US" sz="2400" baseline="-25000">
                <a:solidFill>
                  <a:srgbClr val="000076"/>
                </a:solidFill>
              </a:rPr>
              <a:t>b</a:t>
            </a:r>
            <a:r>
              <a:rPr lang="en-US" altLang="en-US" sz="2400">
                <a:solidFill>
                  <a:srgbClr val="000076"/>
                </a:solidFill>
              </a:rPr>
              <a:t> </a:t>
            </a:r>
            <a:r>
              <a:rPr lang="el-GR" altLang="en-US" sz="2400">
                <a:solidFill>
                  <a:srgbClr val="000076"/>
                </a:solidFill>
              </a:rPr>
              <a:t>της συζυγούς </a:t>
            </a:r>
            <a:r>
              <a:rPr lang="en-US" altLang="en-US" sz="2400">
                <a:solidFill>
                  <a:srgbClr val="000076"/>
                </a:solidFill>
              </a:rPr>
              <a:t> </a:t>
            </a:r>
            <a:r>
              <a:rPr lang="el-GR" altLang="en-US" sz="2400">
                <a:solidFill>
                  <a:srgbClr val="000076"/>
                </a:solidFill>
              </a:rPr>
              <a:t>βάσεως και </a:t>
            </a:r>
            <a:r>
              <a:rPr lang="en-US" altLang="en-US" sz="2400">
                <a:solidFill>
                  <a:srgbClr val="000076"/>
                </a:solidFill>
              </a:rPr>
              <a:t> _____ </a:t>
            </a:r>
            <a:r>
              <a:rPr lang="el-GR" altLang="en-US" sz="2400">
                <a:solidFill>
                  <a:srgbClr val="000076"/>
                </a:solidFill>
              </a:rPr>
              <a:t>η συζυγής του βάση</a:t>
            </a:r>
          </a:p>
        </p:txBody>
      </p:sp>
      <p:sp>
        <p:nvSpPr>
          <p:cNvPr id="185347" name="Rectangle 3">
            <a:extLst>
              <a:ext uri="{FF2B5EF4-FFF2-40B4-BE49-F238E27FC236}">
                <a16:creationId xmlns:a16="http://schemas.microsoft.com/office/drawing/2014/main" id="{9A997339-7249-4694-B10F-B1E4D4216CED}"/>
              </a:ext>
            </a:extLst>
          </p:cNvPr>
          <p:cNvSpPr>
            <a:spLocks noChangeArrowheads="1"/>
          </p:cNvSpPr>
          <p:nvPr/>
        </p:nvSpPr>
        <p:spPr bwMode="auto">
          <a:xfrm rot="1500000">
            <a:off x="4860925" y="3419475"/>
            <a:ext cx="4038600" cy="381000"/>
          </a:xfrm>
          <a:prstGeom prst="rect">
            <a:avLst/>
          </a:prstGeom>
          <a:solidFill>
            <a:srgbClr val="CCCC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5348" name="Text Box 4">
            <a:extLst>
              <a:ext uri="{FF2B5EF4-FFF2-40B4-BE49-F238E27FC236}">
                <a16:creationId xmlns:a16="http://schemas.microsoft.com/office/drawing/2014/main" id="{AC102F20-7E9B-4926-BC50-1F42A56C3ED0}"/>
              </a:ext>
            </a:extLst>
          </p:cNvPr>
          <p:cNvSpPr txBox="1">
            <a:spLocks noChangeArrowheads="1"/>
          </p:cNvSpPr>
          <p:nvPr/>
        </p:nvSpPr>
        <p:spPr bwMode="auto">
          <a:xfrm>
            <a:off x="5480050" y="2133600"/>
            <a:ext cx="8413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HA</a:t>
            </a:r>
          </a:p>
        </p:txBody>
      </p:sp>
      <p:sp>
        <p:nvSpPr>
          <p:cNvPr id="185349" name="Text Box 5">
            <a:extLst>
              <a:ext uri="{FF2B5EF4-FFF2-40B4-BE49-F238E27FC236}">
                <a16:creationId xmlns:a16="http://schemas.microsoft.com/office/drawing/2014/main" id="{0F244BAC-2B86-467D-A3B0-B4D9E3D90322}"/>
              </a:ext>
            </a:extLst>
          </p:cNvPr>
          <p:cNvSpPr txBox="1">
            <a:spLocks noChangeArrowheads="1"/>
          </p:cNvSpPr>
          <p:nvPr/>
        </p:nvSpPr>
        <p:spPr bwMode="auto">
          <a:xfrm>
            <a:off x="8153400" y="3384550"/>
            <a:ext cx="600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A</a:t>
            </a:r>
            <a:r>
              <a:rPr lang="en-US" altLang="en-US" sz="3600" baseline="30000">
                <a:effectLst>
                  <a:outerShdw blurRad="38100" dist="38100" dir="2700000" algn="tl">
                    <a:srgbClr val="C0C0C0"/>
                  </a:outerShdw>
                </a:effectLst>
                <a:latin typeface="Times New Roman" panose="02020603050405020304" pitchFamily="18" charset="0"/>
              </a:rPr>
              <a:t>-</a:t>
            </a:r>
          </a:p>
        </p:txBody>
      </p:sp>
      <p:sp>
        <p:nvSpPr>
          <p:cNvPr id="185350" name="AutoShape 6">
            <a:extLst>
              <a:ext uri="{FF2B5EF4-FFF2-40B4-BE49-F238E27FC236}">
                <a16:creationId xmlns:a16="http://schemas.microsoft.com/office/drawing/2014/main" id="{A1C98727-A752-4445-B997-66C841F78987}"/>
              </a:ext>
            </a:extLst>
          </p:cNvPr>
          <p:cNvSpPr>
            <a:spLocks noChangeArrowheads="1"/>
          </p:cNvSpPr>
          <p:nvPr/>
        </p:nvSpPr>
        <p:spPr bwMode="auto">
          <a:xfrm>
            <a:off x="6477000" y="3765550"/>
            <a:ext cx="457200" cy="1295400"/>
          </a:xfrm>
          <a:prstGeom prst="triangle">
            <a:avLst>
              <a:gd name="adj" fmla="val 50000"/>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5351" name="Text Box 7">
            <a:extLst>
              <a:ext uri="{FF2B5EF4-FFF2-40B4-BE49-F238E27FC236}">
                <a16:creationId xmlns:a16="http://schemas.microsoft.com/office/drawing/2014/main" id="{66F8B780-F94B-42FF-8BA9-FF84F2275EA5}"/>
              </a:ext>
            </a:extLst>
          </p:cNvPr>
          <p:cNvSpPr txBox="1">
            <a:spLocks noChangeArrowheads="1"/>
          </p:cNvSpPr>
          <p:nvPr/>
        </p:nvSpPr>
        <p:spPr bwMode="auto">
          <a:xfrm>
            <a:off x="5562600" y="5562600"/>
            <a:ext cx="2863850" cy="71755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solidFill>
                  <a:srgbClr val="000076"/>
                </a:solidFill>
                <a:effectLst>
                  <a:outerShdw blurRad="38100" dist="38100" dir="2700000" algn="tl">
                    <a:srgbClr val="C0C0C0"/>
                  </a:outerShdw>
                </a:effectLst>
                <a:latin typeface="Times New Roman" panose="02020603050405020304" pitchFamily="18" charset="0"/>
              </a:rPr>
              <a:t>pK</a:t>
            </a:r>
            <a:r>
              <a:rPr lang="en-US" altLang="en-US" sz="3600" baseline="-25000">
                <a:solidFill>
                  <a:srgbClr val="000076"/>
                </a:solidFill>
                <a:effectLst>
                  <a:outerShdw blurRad="38100" dist="38100" dir="2700000" algn="tl">
                    <a:srgbClr val="C0C0C0"/>
                  </a:outerShdw>
                </a:effectLst>
                <a:latin typeface="Times New Roman" panose="02020603050405020304" pitchFamily="18" charset="0"/>
              </a:rPr>
              <a:t>a</a:t>
            </a:r>
            <a:r>
              <a:rPr lang="en-US" altLang="en-US" sz="3600">
                <a:solidFill>
                  <a:srgbClr val="000076"/>
                </a:solidFill>
                <a:effectLst>
                  <a:outerShdw blurRad="38100" dist="38100" dir="2700000" algn="tl">
                    <a:srgbClr val="C0C0C0"/>
                  </a:outerShdw>
                </a:effectLst>
                <a:latin typeface="Times New Roman" panose="02020603050405020304" pitchFamily="18" charset="0"/>
              </a:rPr>
              <a:t> </a:t>
            </a:r>
            <a:r>
              <a:rPr lang="el-GR" altLang="en-US" sz="3600">
                <a:solidFill>
                  <a:srgbClr val="000076"/>
                </a:solidFill>
                <a:effectLst>
                  <a:outerShdw blurRad="38100" dist="38100" dir="2700000" algn="tl">
                    <a:srgbClr val="C0C0C0"/>
                  </a:outerShdw>
                </a:effectLst>
                <a:latin typeface="Times New Roman" panose="02020603050405020304" pitchFamily="18" charset="0"/>
              </a:rPr>
              <a:t>+</a:t>
            </a:r>
            <a:r>
              <a:rPr lang="en-US" altLang="en-US" sz="3600">
                <a:solidFill>
                  <a:srgbClr val="000076"/>
                </a:solidFill>
                <a:effectLst>
                  <a:outerShdw blurRad="38100" dist="38100" dir="2700000" algn="tl">
                    <a:srgbClr val="C0C0C0"/>
                  </a:outerShdw>
                </a:effectLst>
                <a:latin typeface="Times New Roman" panose="02020603050405020304" pitchFamily="18" charset="0"/>
              </a:rPr>
              <a:t>pK</a:t>
            </a:r>
            <a:r>
              <a:rPr lang="en-US" altLang="en-US" sz="3600" baseline="-25000">
                <a:solidFill>
                  <a:srgbClr val="000076"/>
                </a:solidFill>
                <a:effectLst>
                  <a:outerShdw blurRad="38100" dist="38100" dir="2700000" algn="tl">
                    <a:srgbClr val="C0C0C0"/>
                  </a:outerShdw>
                </a:effectLst>
                <a:latin typeface="Times New Roman" panose="02020603050405020304" pitchFamily="18" charset="0"/>
              </a:rPr>
              <a:t>b</a:t>
            </a:r>
            <a:r>
              <a:rPr lang="en-US" altLang="en-US" sz="3600">
                <a:solidFill>
                  <a:srgbClr val="000076"/>
                </a:solidFill>
                <a:effectLst>
                  <a:outerShdw blurRad="38100" dist="38100" dir="2700000" algn="tl">
                    <a:srgbClr val="C0C0C0"/>
                  </a:outerShdw>
                </a:effectLst>
                <a:latin typeface="Times New Roman" panose="02020603050405020304" pitchFamily="18" charset="0"/>
              </a:rPr>
              <a:t> = 14</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5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53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5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69" name="Text Box 1">
            <a:extLst>
              <a:ext uri="{FF2B5EF4-FFF2-40B4-BE49-F238E27FC236}">
                <a16:creationId xmlns:a16="http://schemas.microsoft.com/office/drawing/2014/main" id="{0BD4462F-91F1-4F61-83B3-EB0EFF2E4A74}"/>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25B56BA4-6202-41BB-9FB7-08C2A2F1E8CC}" type="slidenum">
              <a:rPr lang="en-US" altLang="en-US" sz="1000"/>
              <a:pPr algn="r">
                <a:buClrTx/>
                <a:buFontTx/>
                <a:buNone/>
              </a:pPr>
              <a:t>178</a:t>
            </a:fld>
            <a:endParaRPr lang="en-US" altLang="en-US" sz="1000"/>
          </a:p>
        </p:txBody>
      </p:sp>
      <p:sp>
        <p:nvSpPr>
          <p:cNvPr id="186370" name="Text Box 2">
            <a:extLst>
              <a:ext uri="{FF2B5EF4-FFF2-40B4-BE49-F238E27FC236}">
                <a16:creationId xmlns:a16="http://schemas.microsoft.com/office/drawing/2014/main" id="{C9994DED-A53D-4EF1-9A5C-8E905D1D3E9B}"/>
              </a:ext>
            </a:extLst>
          </p:cNvPr>
          <p:cNvSpPr txBox="1">
            <a:spLocks noChangeArrowheads="1"/>
          </p:cNvSpPr>
          <p:nvPr/>
        </p:nvSpPr>
        <p:spPr bwMode="auto">
          <a:xfrm>
            <a:off x="381000" y="304800"/>
            <a:ext cx="830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Ποιο από τα ακόλουθα μόρια δεν είναι ένα οξύ κατά </a:t>
            </a:r>
            <a:r>
              <a:rPr lang="en-US" altLang="en-US"/>
              <a:t> Bronsted-Lowry?</a:t>
            </a:r>
          </a:p>
        </p:txBody>
      </p:sp>
      <p:sp>
        <p:nvSpPr>
          <p:cNvPr id="186371" name="Text Box 3">
            <a:extLst>
              <a:ext uri="{FF2B5EF4-FFF2-40B4-BE49-F238E27FC236}">
                <a16:creationId xmlns:a16="http://schemas.microsoft.com/office/drawing/2014/main" id="{19CE42E4-C8F9-439F-8BC7-CF61E83AB898}"/>
              </a:ext>
            </a:extLst>
          </p:cNvPr>
          <p:cNvSpPr txBox="1">
            <a:spLocks noChangeArrowheads="1"/>
          </p:cNvSpPr>
          <p:nvPr/>
        </p:nvSpPr>
        <p:spPr bwMode="auto">
          <a:xfrm>
            <a:off x="685800" y="1219200"/>
            <a:ext cx="6019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US" altLang="en-US"/>
              <a:t>HBr                       NH</a:t>
            </a:r>
            <a:r>
              <a:rPr lang="en-US" altLang="en-US" baseline="-25000"/>
              <a:t>3</a:t>
            </a:r>
            <a:r>
              <a:rPr lang="en-US" altLang="en-US"/>
              <a:t>                         </a:t>
            </a:r>
            <a:r>
              <a:rPr lang="el-GR" altLang="en-US"/>
              <a:t>      </a:t>
            </a:r>
            <a:r>
              <a:rPr lang="en-US" altLang="en-US"/>
              <a:t>CCl</a:t>
            </a:r>
            <a:r>
              <a:rPr lang="en-US" altLang="en-US" baseline="-25000"/>
              <a:t>4</a:t>
            </a:r>
          </a:p>
        </p:txBody>
      </p:sp>
      <p:graphicFrame>
        <p:nvGraphicFramePr>
          <p:cNvPr id="186372" name="Object 4">
            <a:extLst>
              <a:ext uri="{FF2B5EF4-FFF2-40B4-BE49-F238E27FC236}">
                <a16:creationId xmlns:a16="http://schemas.microsoft.com/office/drawing/2014/main" id="{1780656B-FC22-4A16-9280-CCDCDC807819}"/>
              </a:ext>
            </a:extLst>
          </p:cNvPr>
          <p:cNvGraphicFramePr>
            <a:graphicFrameLocks noChangeAspect="1"/>
          </p:cNvGraphicFramePr>
          <p:nvPr/>
        </p:nvGraphicFramePr>
        <p:xfrm>
          <a:off x="6096000" y="1676400"/>
          <a:ext cx="274638" cy="895350"/>
        </p:xfrm>
        <a:graphic>
          <a:graphicData uri="http://schemas.openxmlformats.org/presentationml/2006/ole">
            <mc:AlternateContent xmlns:mc="http://schemas.openxmlformats.org/markup-compatibility/2006">
              <mc:Choice xmlns:v="urn:schemas-microsoft-com:vml" Requires="v">
                <p:oleObj spid="_x0000_s186538" r:id="rId4" imgW="173880" imgH="571680" progId="">
                  <p:embed/>
                </p:oleObj>
              </mc:Choice>
              <mc:Fallback>
                <p:oleObj r:id="rId4" imgW="173880" imgH="5716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74638" cy="895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3" name="Text Box 5">
            <a:extLst>
              <a:ext uri="{FF2B5EF4-FFF2-40B4-BE49-F238E27FC236}">
                <a16:creationId xmlns:a16="http://schemas.microsoft.com/office/drawing/2014/main" id="{973BC978-A04D-433E-880E-453714980247}"/>
              </a:ext>
            </a:extLst>
          </p:cNvPr>
          <p:cNvSpPr txBox="1">
            <a:spLocks noChangeArrowheads="1"/>
          </p:cNvSpPr>
          <p:nvPr/>
        </p:nvSpPr>
        <p:spPr bwMode="auto">
          <a:xfrm>
            <a:off x="685800" y="2209800"/>
            <a:ext cx="48006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US" altLang="en-US">
                <a:solidFill>
                  <a:srgbClr val="9900CC"/>
                </a:solidFill>
              </a:rPr>
              <a:t>To o</a:t>
            </a:r>
            <a:r>
              <a:rPr lang="el-GR" altLang="en-US">
                <a:solidFill>
                  <a:srgbClr val="9900CC"/>
                </a:solidFill>
              </a:rPr>
              <a:t>ξύ κατά </a:t>
            </a:r>
            <a:r>
              <a:rPr lang="en-US" altLang="en-US">
                <a:solidFill>
                  <a:srgbClr val="9900CC"/>
                </a:solidFill>
              </a:rPr>
              <a:t>Bronsted-Lowry </a:t>
            </a:r>
            <a:r>
              <a:rPr lang="el-GR" altLang="en-US">
                <a:solidFill>
                  <a:srgbClr val="9900CC"/>
                </a:solidFill>
              </a:rPr>
              <a:t>πρέπει να περιέχει ένα πρωτόνιο</a:t>
            </a:r>
          </a:p>
        </p:txBody>
      </p:sp>
      <p:sp>
        <p:nvSpPr>
          <p:cNvPr id="186374" name="Text Box 6">
            <a:extLst>
              <a:ext uri="{FF2B5EF4-FFF2-40B4-BE49-F238E27FC236}">
                <a16:creationId xmlns:a16="http://schemas.microsoft.com/office/drawing/2014/main" id="{A96A8497-C488-432F-B005-634C35BD7B04}"/>
              </a:ext>
            </a:extLst>
          </p:cNvPr>
          <p:cNvSpPr txBox="1">
            <a:spLocks noChangeArrowheads="1"/>
          </p:cNvSpPr>
          <p:nvPr/>
        </p:nvSpPr>
        <p:spPr bwMode="auto">
          <a:xfrm>
            <a:off x="304800" y="3124200"/>
            <a:ext cx="815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Ποιο από τα ακόλουθα δεν είναι μια βάση </a:t>
            </a:r>
            <a:r>
              <a:rPr lang="en-US" altLang="en-US"/>
              <a:t>Bronsted-Lowry?</a:t>
            </a:r>
          </a:p>
        </p:txBody>
      </p:sp>
      <p:graphicFrame>
        <p:nvGraphicFramePr>
          <p:cNvPr id="186375" name="Object 7">
            <a:extLst>
              <a:ext uri="{FF2B5EF4-FFF2-40B4-BE49-F238E27FC236}">
                <a16:creationId xmlns:a16="http://schemas.microsoft.com/office/drawing/2014/main" id="{58D523EF-1A57-4E96-AB6B-B557FE15D13A}"/>
              </a:ext>
            </a:extLst>
          </p:cNvPr>
          <p:cNvGraphicFramePr>
            <a:graphicFrameLocks noChangeAspect="1"/>
          </p:cNvGraphicFramePr>
          <p:nvPr/>
        </p:nvGraphicFramePr>
        <p:xfrm>
          <a:off x="1676400" y="3657600"/>
          <a:ext cx="4648200" cy="1079500"/>
        </p:xfrm>
        <a:graphic>
          <a:graphicData uri="http://schemas.openxmlformats.org/presentationml/2006/ole">
            <mc:AlternateContent xmlns:mc="http://schemas.openxmlformats.org/markup-compatibility/2006">
              <mc:Choice xmlns:v="urn:schemas-microsoft-com:vml" Requires="v">
                <p:oleObj spid="_x0000_s186539" r:id="rId6" imgW="3498840" imgH="813240" progId="">
                  <p:embed/>
                </p:oleObj>
              </mc:Choice>
              <mc:Fallback>
                <p:oleObj r:id="rId6" imgW="3498840" imgH="8132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657600"/>
                        <a:ext cx="4648200" cy="10795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6376" name="Object 8">
            <a:extLst>
              <a:ext uri="{FF2B5EF4-FFF2-40B4-BE49-F238E27FC236}">
                <a16:creationId xmlns:a16="http://schemas.microsoft.com/office/drawing/2014/main" id="{9B1F9FB7-9BA1-4FCD-966B-7A4DD6F8094D}"/>
              </a:ext>
            </a:extLst>
          </p:cNvPr>
          <p:cNvGraphicFramePr>
            <a:graphicFrameLocks noChangeAspect="1"/>
          </p:cNvGraphicFramePr>
          <p:nvPr/>
        </p:nvGraphicFramePr>
        <p:xfrm>
          <a:off x="1981200" y="4419600"/>
          <a:ext cx="274638" cy="895350"/>
        </p:xfrm>
        <a:graphic>
          <a:graphicData uri="http://schemas.openxmlformats.org/presentationml/2006/ole">
            <mc:AlternateContent xmlns:mc="http://schemas.openxmlformats.org/markup-compatibility/2006">
              <mc:Choice xmlns:v="urn:schemas-microsoft-com:vml" Requires="v">
                <p:oleObj spid="_x0000_s186540" r:id="rId8" imgW="173880" imgH="571680" progId="">
                  <p:embed/>
                </p:oleObj>
              </mc:Choice>
              <mc:Fallback>
                <p:oleObj r:id="rId8" imgW="173880" imgH="57168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419600"/>
                        <a:ext cx="274638" cy="895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7" name="Text Box 9">
            <a:extLst>
              <a:ext uri="{FF2B5EF4-FFF2-40B4-BE49-F238E27FC236}">
                <a16:creationId xmlns:a16="http://schemas.microsoft.com/office/drawing/2014/main" id="{132656C5-6D20-4238-85AC-4A554DC578D1}"/>
              </a:ext>
            </a:extLst>
          </p:cNvPr>
          <p:cNvSpPr txBox="1">
            <a:spLocks noChangeArrowheads="1"/>
          </p:cNvSpPr>
          <p:nvPr/>
        </p:nvSpPr>
        <p:spPr bwMode="auto">
          <a:xfrm>
            <a:off x="381000" y="5562600"/>
            <a:ext cx="807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solidFill>
                  <a:srgbClr val="9900CC"/>
                </a:solidFill>
              </a:rPr>
              <a:t>Οι βάσεις κατά </a:t>
            </a:r>
            <a:r>
              <a:rPr lang="en-US" altLang="en-US">
                <a:solidFill>
                  <a:srgbClr val="9900CC"/>
                </a:solidFill>
              </a:rPr>
              <a:t>Bronsted-Lowry </a:t>
            </a:r>
            <a:r>
              <a:rPr lang="el-GR" altLang="en-US">
                <a:solidFill>
                  <a:srgbClr val="9900CC"/>
                </a:solidFill>
              </a:rPr>
              <a:t>πρέπει να έχουν ένα μονήρες ζεύγος </a:t>
            </a:r>
            <a:r>
              <a:rPr lang="en-US" altLang="en-US">
                <a:solidFill>
                  <a:srgbClr val="9900CC"/>
                </a:solidFill>
              </a:rPr>
              <a:t>e </a:t>
            </a:r>
            <a:r>
              <a:rPr lang="el-GR" altLang="en-US">
                <a:solidFill>
                  <a:srgbClr val="9900CC"/>
                </a:solidFill>
              </a:rPr>
              <a:t>ή π δεσμό για να είναι δότες</a:t>
            </a:r>
            <a:r>
              <a:rPr lang="en-US" altLang="en-US">
                <a:solidFill>
                  <a:srgbClr val="9900CC"/>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86372"/>
                                        </p:tgtEl>
                                        <p:attrNameLst>
                                          <p:attrName>style.visibility</p:attrName>
                                        </p:attrNameLst>
                                      </p:cBhvr>
                                      <p:to>
                                        <p:strVal val="visible"/>
                                      </p:to>
                                    </p:set>
                                    <p:anim calcmode="lin" valueType="num">
                                      <p:cBhvr additive="repl">
                                        <p:cTn id="7" dur="500" fill="hold"/>
                                        <p:tgtEl>
                                          <p:spTgt spid="186372"/>
                                        </p:tgtEl>
                                        <p:attrNameLst>
                                          <p:attrName>ppt_x</p:attrName>
                                        </p:attrNameLst>
                                      </p:cBhvr>
                                      <p:tavLst>
                                        <p:tav>
                                          <p:val>
                                            <p:strVal val="0-#ppt_w/2"/>
                                          </p:val>
                                        </p:tav>
                                        <p:tav>
                                          <p:val>
                                            <p:strVal val="#ppt_x"/>
                                          </p:val>
                                        </p:tav>
                                      </p:tavLst>
                                    </p:anim>
                                    <p:anim calcmode="lin" valueType="num">
                                      <p:cBhvr additive="repl">
                                        <p:cTn id="8" dur="500" fill="hold"/>
                                        <p:tgtEl>
                                          <p:spTgt spid="186372"/>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86373"/>
                                        </p:tgtEl>
                                        <p:attrNameLst>
                                          <p:attrName>style.visibility</p:attrName>
                                        </p:attrNameLst>
                                      </p:cBhvr>
                                      <p:to>
                                        <p:strVal val="visible"/>
                                      </p:to>
                                    </p:set>
                                    <p:anim calcmode="lin" valueType="num">
                                      <p:cBhvr additive="repl">
                                        <p:cTn id="13" dur="500" fill="hold"/>
                                        <p:tgtEl>
                                          <p:spTgt spid="186373"/>
                                        </p:tgtEl>
                                        <p:attrNameLst>
                                          <p:attrName>ppt_x</p:attrName>
                                        </p:attrNameLst>
                                      </p:cBhvr>
                                      <p:tavLst>
                                        <p:tav>
                                          <p:val>
                                            <p:strVal val="0-#ppt_w/2"/>
                                          </p:val>
                                        </p:tav>
                                        <p:tav>
                                          <p:val>
                                            <p:strVal val="#ppt_x"/>
                                          </p:val>
                                        </p:tav>
                                      </p:tavLst>
                                    </p:anim>
                                    <p:anim calcmode="lin" valueType="num">
                                      <p:cBhvr additive="repl">
                                        <p:cTn id="14" dur="500" fill="hold"/>
                                        <p:tgtEl>
                                          <p:spTgt spid="186373"/>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86376"/>
                                        </p:tgtEl>
                                        <p:attrNameLst>
                                          <p:attrName>style.visibility</p:attrName>
                                        </p:attrNameLst>
                                      </p:cBhvr>
                                      <p:to>
                                        <p:strVal val="visible"/>
                                      </p:to>
                                    </p:set>
                                    <p:anim calcmode="lin" valueType="num">
                                      <p:cBhvr additive="repl">
                                        <p:cTn id="19" dur="500" fill="hold"/>
                                        <p:tgtEl>
                                          <p:spTgt spid="186376"/>
                                        </p:tgtEl>
                                        <p:attrNameLst>
                                          <p:attrName>ppt_x</p:attrName>
                                        </p:attrNameLst>
                                      </p:cBhvr>
                                      <p:tavLst>
                                        <p:tav>
                                          <p:val>
                                            <p:strVal val="0-#ppt_w/2"/>
                                          </p:val>
                                        </p:tav>
                                        <p:tav>
                                          <p:val>
                                            <p:strVal val="#ppt_x"/>
                                          </p:val>
                                        </p:tav>
                                      </p:tavLst>
                                    </p:anim>
                                    <p:anim calcmode="lin" valueType="num">
                                      <p:cBhvr additive="repl">
                                        <p:cTn id="20" dur="500" fill="hold"/>
                                        <p:tgtEl>
                                          <p:spTgt spid="186376"/>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186377"/>
                                        </p:tgtEl>
                                        <p:attrNameLst>
                                          <p:attrName>style.visibility</p:attrName>
                                        </p:attrNameLst>
                                      </p:cBhvr>
                                      <p:to>
                                        <p:strVal val="visible"/>
                                      </p:to>
                                    </p:set>
                                    <p:anim calcmode="lin" valueType="num">
                                      <p:cBhvr additive="repl">
                                        <p:cTn id="25" dur="500" fill="hold"/>
                                        <p:tgtEl>
                                          <p:spTgt spid="186377"/>
                                        </p:tgtEl>
                                        <p:attrNameLst>
                                          <p:attrName>ppt_x</p:attrName>
                                        </p:attrNameLst>
                                      </p:cBhvr>
                                      <p:tavLst>
                                        <p:tav>
                                          <p:val>
                                            <p:strVal val="0-#ppt_w/2"/>
                                          </p:val>
                                        </p:tav>
                                        <p:tav>
                                          <p:val>
                                            <p:strVal val="#ppt_x"/>
                                          </p:val>
                                        </p:tav>
                                      </p:tavLst>
                                    </p:anim>
                                    <p:anim calcmode="lin" valueType="num">
                                      <p:cBhvr additive="repl">
                                        <p:cTn id="26" dur="500" fill="hold"/>
                                        <p:tgtEl>
                                          <p:spTgt spid="186377"/>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3" name="Text Box 1">
            <a:extLst>
              <a:ext uri="{FF2B5EF4-FFF2-40B4-BE49-F238E27FC236}">
                <a16:creationId xmlns:a16="http://schemas.microsoft.com/office/drawing/2014/main" id="{FB0B7FCA-10AD-42C8-9338-58BC5374EAFA}"/>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E3D0DC5B-2841-4EC0-854C-513EFF8E0A05}" type="slidenum">
              <a:rPr lang="en-US" altLang="en-US" sz="1000"/>
              <a:pPr algn="r">
                <a:buClrTx/>
                <a:buFontTx/>
                <a:buNone/>
              </a:pPr>
              <a:t>179</a:t>
            </a:fld>
            <a:endParaRPr lang="en-US" altLang="en-US" sz="1000"/>
          </a:p>
        </p:txBody>
      </p:sp>
      <p:pic>
        <p:nvPicPr>
          <p:cNvPr id="187394" name="Picture 2">
            <a:extLst>
              <a:ext uri="{FF2B5EF4-FFF2-40B4-BE49-F238E27FC236}">
                <a16:creationId xmlns:a16="http://schemas.microsoft.com/office/drawing/2014/main" id="{68F4AC49-22DE-4A66-B7D4-9DDC9FDD9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6705600" cy="3328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7395" name="Text Box 3">
            <a:extLst>
              <a:ext uri="{FF2B5EF4-FFF2-40B4-BE49-F238E27FC236}">
                <a16:creationId xmlns:a16="http://schemas.microsoft.com/office/drawing/2014/main" id="{02D79BD0-B931-4AE7-8A96-04A35D12EA73}"/>
              </a:ext>
            </a:extLst>
          </p:cNvPr>
          <p:cNvSpPr txBox="1">
            <a:spLocks noChangeArrowheads="1"/>
          </p:cNvSpPr>
          <p:nvPr/>
        </p:nvSpPr>
        <p:spPr bwMode="auto">
          <a:xfrm>
            <a:off x="228600" y="838200"/>
            <a:ext cx="8610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lgn="just">
              <a:spcBef>
                <a:spcPts val="563"/>
              </a:spcBef>
              <a:buFont typeface="Arial" panose="020B0604020202020204" pitchFamily="34" charset="0"/>
              <a:buChar char="•"/>
            </a:pPr>
            <a:r>
              <a:rPr lang="el-GR" altLang="en-US"/>
              <a:t>Δύο άλλα παραδείγματα δεικνύονται κατωτέρω.</a:t>
            </a:r>
            <a:r>
              <a:rPr lang="en-US" altLang="en-US"/>
              <a:t> </a:t>
            </a:r>
            <a:r>
              <a:rPr lang="el-GR" altLang="en-US"/>
              <a:t>Παρατηρείστε ότι σε κάθε αντίδραση, το ηλεκτρονικό ζεύγος δεν απομακρύνεται από την βάση  κατά </a:t>
            </a:r>
            <a:r>
              <a:rPr lang="en-US" altLang="en-US"/>
              <a:t>Lewis.</a:t>
            </a:r>
            <a:r>
              <a:rPr lang="el-GR" altLang="en-US"/>
              <a:t>Προσφέρεται σε ένα άτομο του οξέος κατά </a:t>
            </a:r>
            <a:r>
              <a:rPr lang="en-US" altLang="en-US"/>
              <a:t> Lewis </a:t>
            </a:r>
            <a:r>
              <a:rPr lang="el-GR" altLang="en-US"/>
              <a:t>και ένας νέος ομοιοπολικός δεσμός σχηματίζεται.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D263F787-89D1-4404-9164-A501B1A78D1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Αντιδράσεις Οξέος-Βάσεως κατά Β</a:t>
            </a:r>
            <a:r>
              <a:rPr lang="en-US" altLang="en-US" sz="3200"/>
              <a:t>rønsted-Lowry</a:t>
            </a:r>
          </a:p>
        </p:txBody>
      </p:sp>
      <p:sp>
        <p:nvSpPr>
          <p:cNvPr id="23554" name="Text Box 2">
            <a:extLst>
              <a:ext uri="{FF2B5EF4-FFF2-40B4-BE49-F238E27FC236}">
                <a16:creationId xmlns:a16="http://schemas.microsoft.com/office/drawing/2014/main" id="{951813A3-5873-4DD1-BC1E-41A73B684475}"/>
              </a:ext>
            </a:extLst>
          </p:cNvPr>
          <p:cNvSpPr txBox="1">
            <a:spLocks noChangeArrowheads="1"/>
          </p:cNvSpPr>
          <p:nvPr/>
        </p:nvSpPr>
        <p:spPr bwMode="auto">
          <a:xfrm>
            <a:off x="457200" y="1600200"/>
            <a:ext cx="8229600"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500"/>
              </a:spcBef>
              <a:buClr>
                <a:srgbClr val="CCCCFF"/>
              </a:buClr>
              <a:buFont typeface="Wingdings" panose="05000000000000000000" pitchFamily="2" charset="2"/>
              <a:buChar char=""/>
            </a:pPr>
            <a:r>
              <a:rPr lang="en-US" altLang="en-US" sz="2000"/>
              <a:t>M</a:t>
            </a:r>
            <a:r>
              <a:rPr lang="el-GR" altLang="en-US" sz="2000"/>
              <a:t>ια αντίδραση οξέος-βάσεως κατά </a:t>
            </a:r>
            <a:r>
              <a:rPr lang="en-US" altLang="en-US" sz="2000"/>
              <a:t>Brønsted-Lowry </a:t>
            </a:r>
            <a:r>
              <a:rPr lang="el-GR" altLang="en-US" sz="2000"/>
              <a:t>έχει ως αποτέλεσμα την μεταφορά πρωτονίου από το οξύ στην βάση</a:t>
            </a:r>
          </a:p>
          <a:p>
            <a:pPr>
              <a:spcBef>
                <a:spcPts val="500"/>
              </a:spcBef>
              <a:buClr>
                <a:srgbClr val="CCCCFF"/>
              </a:buClr>
              <a:buFont typeface="Wingdings" panose="05000000000000000000" pitchFamily="2" charset="2"/>
              <a:buChar char=""/>
            </a:pPr>
            <a:r>
              <a:rPr lang="el-GR" altLang="en-US" sz="2000"/>
              <a:t>Κατά την αντίδραση διασπάται ένας δεσμός και σχηματίζεται ένας άλλος</a:t>
            </a:r>
          </a:p>
          <a:p>
            <a:pPr>
              <a:spcBef>
                <a:spcPts val="500"/>
              </a:spcBef>
              <a:buClr>
                <a:srgbClr val="CCCCFF"/>
              </a:buClr>
              <a:buFont typeface="Wingdings" panose="05000000000000000000" pitchFamily="2" charset="2"/>
              <a:buChar char=""/>
            </a:pPr>
            <a:r>
              <a:rPr lang="el-GR" altLang="en-US" sz="2000"/>
              <a:t>Το ζεύγος ηλεκτρονίων της Β</a:t>
            </a:r>
            <a:r>
              <a:rPr lang="en-US" altLang="en-US" sz="2000"/>
              <a:t>: </a:t>
            </a:r>
            <a:r>
              <a:rPr lang="el-GR" altLang="en-US" sz="2000"/>
              <a:t>σχηματίζει έναν νέο δεσμό με το πρωτόνιο του οξέος</a:t>
            </a:r>
          </a:p>
          <a:p>
            <a:pPr>
              <a:spcBef>
                <a:spcPts val="500"/>
              </a:spcBef>
              <a:buClr>
                <a:srgbClr val="CCCCFF"/>
              </a:buClr>
              <a:buFont typeface="Wingdings" panose="05000000000000000000" pitchFamily="2" charset="2"/>
              <a:buChar char=""/>
            </a:pPr>
            <a:r>
              <a:rPr lang="el-GR" altLang="en-US" sz="2000"/>
              <a:t>Το οξύ Η-Α χάνει ένα πρωτόνιο αφήνοντας το ηλεκτρονικό ζεύγος</a:t>
            </a:r>
          </a:p>
          <a:p>
            <a:pPr>
              <a:spcBef>
                <a:spcPts val="500"/>
              </a:spcBef>
              <a:buClrTx/>
              <a:buFontTx/>
              <a:buNone/>
            </a:pPr>
            <a:r>
              <a:rPr lang="el-GR" altLang="en-US" sz="2000"/>
              <a:t>     του Η-Α στο Α</a:t>
            </a:r>
          </a:p>
          <a:p>
            <a:pPr>
              <a:spcBef>
                <a:spcPts val="500"/>
              </a:spcBef>
              <a:buClrTx/>
              <a:buFontTx/>
              <a:buNone/>
            </a:pPr>
            <a:endParaRPr lang="el-GR" altLang="en-US" sz="2000"/>
          </a:p>
        </p:txBody>
      </p:sp>
      <p:pic>
        <p:nvPicPr>
          <p:cNvPr id="23555" name="Picture 3">
            <a:extLst>
              <a:ext uri="{FF2B5EF4-FFF2-40B4-BE49-F238E27FC236}">
                <a16:creationId xmlns:a16="http://schemas.microsoft.com/office/drawing/2014/main" id="{994EAE4D-5E4C-49ED-9E21-CC8C46517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4286250"/>
            <a:ext cx="7286625" cy="218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63157"/>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7" name="Text Box 1">
            <a:extLst>
              <a:ext uri="{FF2B5EF4-FFF2-40B4-BE49-F238E27FC236}">
                <a16:creationId xmlns:a16="http://schemas.microsoft.com/office/drawing/2014/main" id="{846860EB-3858-42A0-BA73-A6AD46AFC279}"/>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37FEDCD0-EB2E-4F5C-9969-FE7FFE751559}" type="slidenum">
              <a:rPr lang="en-US" altLang="en-US" sz="1000"/>
              <a:pPr algn="r">
                <a:buClrTx/>
                <a:buFontTx/>
                <a:buNone/>
              </a:pPr>
              <a:t>180</a:t>
            </a:fld>
            <a:endParaRPr lang="en-US" altLang="en-US" sz="1000"/>
          </a:p>
        </p:txBody>
      </p:sp>
      <p:sp>
        <p:nvSpPr>
          <p:cNvPr id="188418" name="Text Box 2">
            <a:extLst>
              <a:ext uri="{FF2B5EF4-FFF2-40B4-BE49-F238E27FC236}">
                <a16:creationId xmlns:a16="http://schemas.microsoft.com/office/drawing/2014/main" id="{7C8A491A-CA86-4683-A73A-3F4DC5CEB0E8}"/>
              </a:ext>
            </a:extLst>
          </p:cNvPr>
          <p:cNvSpPr txBox="1">
            <a:spLocks noChangeArrowheads="1"/>
          </p:cNvSpPr>
          <p:nvPr/>
        </p:nvSpPr>
        <p:spPr bwMode="auto">
          <a:xfrm>
            <a:off x="228600" y="685800"/>
            <a:ext cx="8305800"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just">
              <a:spcBef>
                <a:spcPts val="1125"/>
              </a:spcBef>
              <a:buClrTx/>
              <a:buFontTx/>
              <a:buNone/>
            </a:pPr>
            <a:r>
              <a:rPr lang="el-GR" altLang="en-US"/>
              <a:t>Θεωρείστε αντίδραση οξέος-βάσεως κατά  </a:t>
            </a:r>
            <a:r>
              <a:rPr lang="en-US" altLang="en-US"/>
              <a:t>Lewis </a:t>
            </a:r>
            <a:r>
              <a:rPr lang="el-GR" altLang="en-US"/>
              <a:t>μεταξύ του  κυκλοεξενίου και του </a:t>
            </a:r>
            <a:r>
              <a:rPr lang="en-US" altLang="en-US"/>
              <a:t> H—Cl. </a:t>
            </a:r>
            <a:r>
              <a:rPr lang="el-GR" altLang="en-US"/>
              <a:t>Το οξύ κατά </a:t>
            </a:r>
            <a:r>
              <a:rPr lang="en-US" altLang="en-US"/>
              <a:t> Br</a:t>
            </a:r>
            <a:r>
              <a:rPr lang="en-US" altLang="en-US" sz="1900"/>
              <a:t>Ø</a:t>
            </a:r>
            <a:r>
              <a:rPr lang="en-US" altLang="en-US"/>
              <a:t>nsted-Lowry HCl </a:t>
            </a:r>
            <a:r>
              <a:rPr lang="el-GR" altLang="en-US"/>
              <a:t>είναι επίσης ένα οξύ κατά </a:t>
            </a:r>
            <a:r>
              <a:rPr lang="en-US" altLang="en-US"/>
              <a:t> Lewis, </a:t>
            </a:r>
            <a:r>
              <a:rPr lang="el-GR" altLang="en-US"/>
              <a:t>και το κυκλοεξένιο έχοντας ενα π δεσμό είναι η βάση κατά </a:t>
            </a:r>
            <a:r>
              <a:rPr lang="en-US" altLang="en-US"/>
              <a:t> Lewis.</a:t>
            </a:r>
          </a:p>
        </p:txBody>
      </p:sp>
      <p:pic>
        <p:nvPicPr>
          <p:cNvPr id="188419" name="Picture 3">
            <a:extLst>
              <a:ext uri="{FF2B5EF4-FFF2-40B4-BE49-F238E27FC236}">
                <a16:creationId xmlns:a16="http://schemas.microsoft.com/office/drawing/2014/main" id="{6A4A1FF7-9BE3-4C1D-9914-D3BEDC2CF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4419600" cy="190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1" name="Text Box 1">
            <a:extLst>
              <a:ext uri="{FF2B5EF4-FFF2-40B4-BE49-F238E27FC236}">
                <a16:creationId xmlns:a16="http://schemas.microsoft.com/office/drawing/2014/main" id="{E4A4EBD4-D50F-476E-BFDC-B161106CCAA9}"/>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94DDEE60-230A-43EA-BB08-784999FCE5E7}" type="slidenum">
              <a:rPr lang="en-US" altLang="en-US" sz="1000"/>
              <a:pPr algn="r">
                <a:buClrTx/>
                <a:buFontTx/>
                <a:buNone/>
              </a:pPr>
              <a:t>181</a:t>
            </a:fld>
            <a:endParaRPr lang="en-US" altLang="en-US" sz="1000"/>
          </a:p>
        </p:txBody>
      </p:sp>
      <p:sp>
        <p:nvSpPr>
          <p:cNvPr id="189442" name="Text Box 2">
            <a:extLst>
              <a:ext uri="{FF2B5EF4-FFF2-40B4-BE49-F238E27FC236}">
                <a16:creationId xmlns:a16="http://schemas.microsoft.com/office/drawing/2014/main" id="{78B07956-0A48-444E-827A-98A72C940EF8}"/>
              </a:ext>
            </a:extLst>
          </p:cNvPr>
          <p:cNvSpPr txBox="1">
            <a:spLocks noChangeArrowheads="1"/>
          </p:cNvSpPr>
          <p:nvPr/>
        </p:nvSpPr>
        <p:spPr bwMode="auto">
          <a:xfrm>
            <a:off x="228600" y="762000"/>
            <a:ext cx="8610600" cy="205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73050" indent="-27305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1pPr>
            <a:lvl2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2pPr>
            <a:lvl3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3pPr>
            <a:lvl4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4pPr>
            <a:lvl5pP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000000"/>
                </a:solidFill>
                <a:latin typeface="Arial" panose="020B0604020202020204" pitchFamily="34" charset="0"/>
                <a:cs typeface="Arial" panose="020B0604020202020204" pitchFamily="34" charset="0"/>
              </a:defRPr>
            </a:lvl9pPr>
          </a:lstStyle>
          <a:p>
            <a:pPr algn="just">
              <a:spcBef>
                <a:spcPts val="1125"/>
              </a:spcBef>
              <a:buFont typeface="Arial" panose="020B0604020202020204" pitchFamily="34" charset="0"/>
              <a:buChar char="•"/>
            </a:pPr>
            <a:r>
              <a:rPr lang="el-GR" altLang="en-US"/>
              <a:t>Για να σχεδιάσουμε το προ</a:t>
            </a:r>
            <a:r>
              <a:rPr lang="en-US" altLang="en-US"/>
              <a:t>ï</a:t>
            </a:r>
            <a:r>
              <a:rPr lang="el-GR" altLang="en-US"/>
              <a:t>όν της αντίδρασης , το ηλεκτρονικό ζεύγος στο π δεσμό της βάσης κατά </a:t>
            </a:r>
            <a:r>
              <a:rPr lang="en-US" altLang="en-US"/>
              <a:t>Lewis base </a:t>
            </a:r>
            <a:r>
              <a:rPr lang="el-GR" altLang="en-US"/>
              <a:t>σχηματίζει ένα νέο δεσμό με το πρωτόνιο του οξέος κατά </a:t>
            </a:r>
            <a:r>
              <a:rPr lang="en-US" altLang="en-US"/>
              <a:t> Lewis, </a:t>
            </a:r>
            <a:r>
              <a:rPr lang="el-GR" altLang="en-US"/>
              <a:t>δημιουργώντας ένα </a:t>
            </a:r>
            <a:r>
              <a:rPr lang="el-GR" altLang="en-US" i="1"/>
              <a:t>καρβοκατιόν</a:t>
            </a:r>
            <a:r>
              <a:rPr lang="en-US" altLang="en-US"/>
              <a:t>. </a:t>
            </a:r>
          </a:p>
          <a:p>
            <a:pPr algn="just">
              <a:spcBef>
                <a:spcPts val="1125"/>
              </a:spcBef>
              <a:buFont typeface="Arial" panose="020B0604020202020204" pitchFamily="34" charset="0"/>
              <a:buChar char="•"/>
            </a:pPr>
            <a:r>
              <a:rPr lang="el-GR" altLang="en-US"/>
              <a:t>Ο δεσμός</a:t>
            </a:r>
            <a:r>
              <a:rPr lang="en-US" altLang="en-US"/>
              <a:t> H—Cl </a:t>
            </a:r>
            <a:r>
              <a:rPr lang="el-GR" altLang="en-US"/>
              <a:t>πρέπει να σπάσει</a:t>
            </a:r>
            <a:r>
              <a:rPr lang="en-US" altLang="en-US"/>
              <a:t>, </a:t>
            </a:r>
            <a:r>
              <a:rPr lang="el-GR" altLang="en-US"/>
              <a:t>δίδοντας τα δύο του ηλεκτρόνια στο </a:t>
            </a:r>
            <a:r>
              <a:rPr lang="en-US" altLang="en-US"/>
              <a:t>Cl, </a:t>
            </a:r>
            <a:r>
              <a:rPr lang="el-GR" altLang="en-US"/>
              <a:t>σχηματίζοντας </a:t>
            </a:r>
            <a:r>
              <a:rPr lang="en-US" altLang="en-US"/>
              <a:t> :Cl</a:t>
            </a:r>
            <a:r>
              <a:rPr lang="en-US" altLang="en-US" sz="2000"/>
              <a:t>¯</a:t>
            </a:r>
            <a:r>
              <a:rPr lang="en-US" altLang="en-US"/>
              <a:t>.</a:t>
            </a:r>
          </a:p>
          <a:p>
            <a:pPr algn="just">
              <a:spcBef>
                <a:spcPts val="1125"/>
              </a:spcBef>
              <a:buFont typeface="Arial" panose="020B0604020202020204" pitchFamily="34" charset="0"/>
              <a:buChar char="•"/>
            </a:pPr>
            <a:r>
              <a:rPr lang="el-GR" altLang="en-US"/>
              <a:t>Επειδή δύο ηλεκτρονικά ζεύγη εμπλέκονται δύο καμπύλα τόξα σχεδιάζονται.</a:t>
            </a:r>
            <a:r>
              <a:rPr lang="en-US" altLang="en-US"/>
              <a:t> </a:t>
            </a:r>
          </a:p>
        </p:txBody>
      </p:sp>
      <p:pic>
        <p:nvPicPr>
          <p:cNvPr id="189443" name="Picture 3">
            <a:extLst>
              <a:ext uri="{FF2B5EF4-FFF2-40B4-BE49-F238E27FC236}">
                <a16:creationId xmlns:a16="http://schemas.microsoft.com/office/drawing/2014/main" id="{ABF4703F-9EE8-4942-90D4-132FF3761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0"/>
            <a:ext cx="6096000" cy="123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5" name="Text Box 1">
            <a:extLst>
              <a:ext uri="{FF2B5EF4-FFF2-40B4-BE49-F238E27FC236}">
                <a16:creationId xmlns:a16="http://schemas.microsoft.com/office/drawing/2014/main" id="{FB53A1E5-6979-4AAD-8061-B56A78E74A1B}"/>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03808261-CE20-4067-A0FA-42785991E029}" type="slidenum">
              <a:rPr lang="en-US" altLang="en-US" sz="1000"/>
              <a:pPr algn="r">
                <a:buClrTx/>
                <a:buFontTx/>
                <a:buNone/>
              </a:pPr>
              <a:t>182</a:t>
            </a:fld>
            <a:endParaRPr lang="en-US" altLang="en-US" sz="1000"/>
          </a:p>
        </p:txBody>
      </p:sp>
      <p:sp>
        <p:nvSpPr>
          <p:cNvPr id="190466" name="Text Box 2">
            <a:extLst>
              <a:ext uri="{FF2B5EF4-FFF2-40B4-BE49-F238E27FC236}">
                <a16:creationId xmlns:a16="http://schemas.microsoft.com/office/drawing/2014/main" id="{DB5B6E2C-AE11-4FE1-A200-A02614134D5E}"/>
              </a:ext>
            </a:extLst>
          </p:cNvPr>
          <p:cNvSpPr txBox="1">
            <a:spLocks noChangeArrowheads="1"/>
          </p:cNvSpPr>
          <p:nvPr/>
        </p:nvSpPr>
        <p:spPr bwMode="auto">
          <a:xfrm>
            <a:off x="228600" y="228600"/>
            <a:ext cx="670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Ποια δεν είναι μια βάση κατά </a:t>
            </a:r>
            <a:r>
              <a:rPr lang="en-US" altLang="en-US"/>
              <a:t> Lewis?</a:t>
            </a:r>
          </a:p>
        </p:txBody>
      </p:sp>
      <p:graphicFrame>
        <p:nvGraphicFramePr>
          <p:cNvPr id="190467" name="Object 3">
            <a:extLst>
              <a:ext uri="{FF2B5EF4-FFF2-40B4-BE49-F238E27FC236}">
                <a16:creationId xmlns:a16="http://schemas.microsoft.com/office/drawing/2014/main" id="{14AB021D-B374-4AF3-AE9B-08E17F6912D3}"/>
              </a:ext>
            </a:extLst>
          </p:cNvPr>
          <p:cNvGraphicFramePr>
            <a:graphicFrameLocks noChangeAspect="1"/>
          </p:cNvGraphicFramePr>
          <p:nvPr/>
        </p:nvGraphicFramePr>
        <p:xfrm>
          <a:off x="1524000" y="838200"/>
          <a:ext cx="4635500" cy="514350"/>
        </p:xfrm>
        <a:graphic>
          <a:graphicData uri="http://schemas.openxmlformats.org/presentationml/2006/ole">
            <mc:AlternateContent xmlns:mc="http://schemas.openxmlformats.org/markup-compatibility/2006">
              <mc:Choice xmlns:v="urn:schemas-microsoft-com:vml" Requires="v">
                <p:oleObj spid="_x0000_s190633" r:id="rId4" imgW="2871000" imgH="318600" progId="">
                  <p:embed/>
                </p:oleObj>
              </mc:Choice>
              <mc:Fallback>
                <p:oleObj r:id="rId4" imgW="2871000" imgH="3186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838200"/>
                        <a:ext cx="4635500" cy="5143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0468" name="Object 4">
            <a:extLst>
              <a:ext uri="{FF2B5EF4-FFF2-40B4-BE49-F238E27FC236}">
                <a16:creationId xmlns:a16="http://schemas.microsoft.com/office/drawing/2014/main" id="{0397A105-636A-4A10-B6B5-2C07C5490371}"/>
              </a:ext>
            </a:extLst>
          </p:cNvPr>
          <p:cNvGraphicFramePr>
            <a:graphicFrameLocks noChangeAspect="1"/>
          </p:cNvGraphicFramePr>
          <p:nvPr/>
        </p:nvGraphicFramePr>
        <p:xfrm>
          <a:off x="4419600" y="1447800"/>
          <a:ext cx="223838" cy="671513"/>
        </p:xfrm>
        <a:graphic>
          <a:graphicData uri="http://schemas.openxmlformats.org/presentationml/2006/ole">
            <mc:AlternateContent xmlns:mc="http://schemas.openxmlformats.org/markup-compatibility/2006">
              <mc:Choice xmlns:v="urn:schemas-microsoft-com:vml" Requires="v">
                <p:oleObj spid="_x0000_s190634" r:id="rId6" imgW="142200" imgH="428760" progId="">
                  <p:embed/>
                </p:oleObj>
              </mc:Choice>
              <mc:Fallback>
                <p:oleObj r:id="rId6" imgW="142200" imgH="42876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447800"/>
                        <a:ext cx="223838" cy="6715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69" name="Text Box 5">
            <a:extLst>
              <a:ext uri="{FF2B5EF4-FFF2-40B4-BE49-F238E27FC236}">
                <a16:creationId xmlns:a16="http://schemas.microsoft.com/office/drawing/2014/main" id="{138423BE-2CC0-4DB6-9EF3-5DAEF5568659}"/>
              </a:ext>
            </a:extLst>
          </p:cNvPr>
          <p:cNvSpPr txBox="1">
            <a:spLocks noChangeArrowheads="1"/>
          </p:cNvSpPr>
          <p:nvPr/>
        </p:nvSpPr>
        <p:spPr bwMode="auto">
          <a:xfrm>
            <a:off x="762000" y="2133600"/>
            <a:ext cx="8001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Η βάση κατά </a:t>
            </a:r>
            <a:r>
              <a:rPr lang="en-US" altLang="en-US"/>
              <a:t>Lewis </a:t>
            </a:r>
            <a:r>
              <a:rPr lang="el-GR" altLang="en-US"/>
              <a:t>πρέπει να έχει ένα ζεύγος ηλεκτρονίων για  να δώσει</a:t>
            </a:r>
          </a:p>
        </p:txBody>
      </p:sp>
      <p:sp>
        <p:nvSpPr>
          <p:cNvPr id="190470" name="Text Box 6">
            <a:extLst>
              <a:ext uri="{FF2B5EF4-FFF2-40B4-BE49-F238E27FC236}">
                <a16:creationId xmlns:a16="http://schemas.microsoft.com/office/drawing/2014/main" id="{2E0CFE91-B14C-4536-A582-77AC03BD1DAD}"/>
              </a:ext>
            </a:extLst>
          </p:cNvPr>
          <p:cNvSpPr txBox="1">
            <a:spLocks noChangeArrowheads="1"/>
          </p:cNvSpPr>
          <p:nvPr/>
        </p:nvSpPr>
        <p:spPr bwMode="auto">
          <a:xfrm>
            <a:off x="304800" y="2667000"/>
            <a:ext cx="441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Ποιο δεν είναι ένα οξύ κατά </a:t>
            </a:r>
            <a:r>
              <a:rPr lang="en-US" altLang="en-US"/>
              <a:t> Lewis?</a:t>
            </a:r>
          </a:p>
        </p:txBody>
      </p:sp>
      <p:graphicFrame>
        <p:nvGraphicFramePr>
          <p:cNvPr id="190471" name="Object 7">
            <a:extLst>
              <a:ext uri="{FF2B5EF4-FFF2-40B4-BE49-F238E27FC236}">
                <a16:creationId xmlns:a16="http://schemas.microsoft.com/office/drawing/2014/main" id="{3701F12D-5003-49D5-BBC1-E212DA3DAC6B}"/>
              </a:ext>
            </a:extLst>
          </p:cNvPr>
          <p:cNvGraphicFramePr>
            <a:graphicFrameLocks noChangeAspect="1"/>
          </p:cNvGraphicFramePr>
          <p:nvPr/>
        </p:nvGraphicFramePr>
        <p:xfrm>
          <a:off x="1981200" y="3276600"/>
          <a:ext cx="3738563" cy="1052513"/>
        </p:xfrm>
        <a:graphic>
          <a:graphicData uri="http://schemas.openxmlformats.org/presentationml/2006/ole">
            <mc:AlternateContent xmlns:mc="http://schemas.openxmlformats.org/markup-compatibility/2006">
              <mc:Choice xmlns:v="urn:schemas-microsoft-com:vml" Requires="v">
                <p:oleObj spid="_x0000_s190635" r:id="rId8" imgW="2824920" imgH="795240" progId="">
                  <p:embed/>
                </p:oleObj>
              </mc:Choice>
              <mc:Fallback>
                <p:oleObj r:id="rId8" imgW="2824920" imgH="795240"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276600"/>
                        <a:ext cx="3738563" cy="10525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72" name="Text Box 8">
            <a:extLst>
              <a:ext uri="{FF2B5EF4-FFF2-40B4-BE49-F238E27FC236}">
                <a16:creationId xmlns:a16="http://schemas.microsoft.com/office/drawing/2014/main" id="{0F5C8310-9135-4B2B-B219-39B244E1D9E2}"/>
              </a:ext>
            </a:extLst>
          </p:cNvPr>
          <p:cNvSpPr txBox="1">
            <a:spLocks noChangeArrowheads="1"/>
          </p:cNvSpPr>
          <p:nvPr/>
        </p:nvSpPr>
        <p:spPr bwMode="auto">
          <a:xfrm>
            <a:off x="685800" y="4648200"/>
            <a:ext cx="7696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Όλα είναι οξέα κατά </a:t>
            </a:r>
            <a:r>
              <a:rPr lang="en-US" altLang="en-US"/>
              <a:t> Lewis </a:t>
            </a:r>
            <a:r>
              <a:rPr lang="el-GR" altLang="en-US"/>
              <a:t>επειδή είτε περιέχουν μια μη συμπληρωμένη στοιβάδα σθένους ή ένα όξινο πρωτόνιο</a:t>
            </a:r>
            <a:r>
              <a:rPr lang="en-US" altLang="en-US"/>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190468"/>
                                        </p:tgtEl>
                                        <p:attrNameLst>
                                          <p:attrName>style.visibility</p:attrName>
                                        </p:attrNameLst>
                                      </p:cBhvr>
                                      <p:to>
                                        <p:strVal val="visible"/>
                                      </p:to>
                                    </p:set>
                                    <p:anim calcmode="lin" valueType="num">
                                      <p:cBhvr additive="repl">
                                        <p:cTn id="7" dur="500" fill="hold"/>
                                        <p:tgtEl>
                                          <p:spTgt spid="190468"/>
                                        </p:tgtEl>
                                        <p:attrNameLst>
                                          <p:attrName>ppt_x</p:attrName>
                                        </p:attrNameLst>
                                      </p:cBhvr>
                                      <p:tavLst>
                                        <p:tav>
                                          <p:val>
                                            <p:strVal val="0-#ppt_w/2"/>
                                          </p:val>
                                        </p:tav>
                                        <p:tav>
                                          <p:val>
                                            <p:strVal val="#ppt_x"/>
                                          </p:val>
                                        </p:tav>
                                      </p:tavLst>
                                    </p:anim>
                                    <p:anim calcmode="lin" valueType="num">
                                      <p:cBhvr additive="repl">
                                        <p:cTn id="8" dur="500" fill="hold"/>
                                        <p:tgtEl>
                                          <p:spTgt spid="190468"/>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90469"/>
                                        </p:tgtEl>
                                        <p:attrNameLst>
                                          <p:attrName>style.visibility</p:attrName>
                                        </p:attrNameLst>
                                      </p:cBhvr>
                                      <p:to>
                                        <p:strVal val="visible"/>
                                      </p:to>
                                    </p:set>
                                    <p:anim calcmode="lin" valueType="num">
                                      <p:cBhvr additive="repl">
                                        <p:cTn id="13" dur="500" fill="hold"/>
                                        <p:tgtEl>
                                          <p:spTgt spid="190469"/>
                                        </p:tgtEl>
                                        <p:attrNameLst>
                                          <p:attrName>ppt_x</p:attrName>
                                        </p:attrNameLst>
                                      </p:cBhvr>
                                      <p:tavLst>
                                        <p:tav>
                                          <p:val>
                                            <p:strVal val="0-#ppt_w/2"/>
                                          </p:val>
                                        </p:tav>
                                        <p:tav>
                                          <p:val>
                                            <p:strVal val="#ppt_x"/>
                                          </p:val>
                                        </p:tav>
                                      </p:tavLst>
                                    </p:anim>
                                    <p:anim calcmode="lin" valueType="num">
                                      <p:cBhvr additive="repl">
                                        <p:cTn id="14" dur="500" fill="hold"/>
                                        <p:tgtEl>
                                          <p:spTgt spid="190469"/>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90472"/>
                                        </p:tgtEl>
                                        <p:attrNameLst>
                                          <p:attrName>style.visibility</p:attrName>
                                        </p:attrNameLst>
                                      </p:cBhvr>
                                      <p:to>
                                        <p:strVal val="visible"/>
                                      </p:to>
                                    </p:set>
                                    <p:anim calcmode="lin" valueType="num">
                                      <p:cBhvr additive="repl">
                                        <p:cTn id="19" dur="500" fill="hold"/>
                                        <p:tgtEl>
                                          <p:spTgt spid="190472"/>
                                        </p:tgtEl>
                                        <p:attrNameLst>
                                          <p:attrName>ppt_x</p:attrName>
                                        </p:attrNameLst>
                                      </p:cBhvr>
                                      <p:tavLst>
                                        <p:tav>
                                          <p:val>
                                            <p:strVal val="0-#ppt_w/2"/>
                                          </p:val>
                                        </p:tav>
                                        <p:tav>
                                          <p:val>
                                            <p:strVal val="#ppt_x"/>
                                          </p:val>
                                        </p:tav>
                                      </p:tavLst>
                                    </p:anim>
                                    <p:anim calcmode="lin" valueType="num">
                                      <p:cBhvr additive="repl">
                                        <p:cTn id="20" dur="500" fill="hold"/>
                                        <p:tgtEl>
                                          <p:spTgt spid="190472"/>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89" name="Text Box 1">
            <a:extLst>
              <a:ext uri="{FF2B5EF4-FFF2-40B4-BE49-F238E27FC236}">
                <a16:creationId xmlns:a16="http://schemas.microsoft.com/office/drawing/2014/main" id="{367EC3F2-C26E-4ADE-A311-4B43A1EAD230}"/>
              </a:ext>
            </a:extLst>
          </p:cNvPr>
          <p:cNvSpPr txBox="1">
            <a:spLocks noChangeArrowheads="1"/>
          </p:cNvSpPr>
          <p:nvPr/>
        </p:nvSpPr>
        <p:spPr bwMode="auto">
          <a:xfrm>
            <a:off x="2179638" y="0"/>
            <a:ext cx="4784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200" b="1">
                <a:solidFill>
                  <a:srgbClr val="D9D8EC"/>
                </a:solidFill>
              </a:rPr>
              <a:t>Lewis Acids and Bases </a:t>
            </a:r>
          </a:p>
        </p:txBody>
      </p:sp>
      <p:sp>
        <p:nvSpPr>
          <p:cNvPr id="191490" name="Line 2">
            <a:extLst>
              <a:ext uri="{FF2B5EF4-FFF2-40B4-BE49-F238E27FC236}">
                <a16:creationId xmlns:a16="http://schemas.microsoft.com/office/drawing/2014/main" id="{651E10E9-AB0A-4D86-B203-330BFB6A795E}"/>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1491" name="Text Box 3">
            <a:extLst>
              <a:ext uri="{FF2B5EF4-FFF2-40B4-BE49-F238E27FC236}">
                <a16:creationId xmlns:a16="http://schemas.microsoft.com/office/drawing/2014/main" id="{4C7211C0-62E5-4F23-8826-46E499596C84}"/>
              </a:ext>
            </a:extLst>
          </p:cNvPr>
          <p:cNvSpPr txBox="1">
            <a:spLocks noChangeArrowheads="1"/>
          </p:cNvSpPr>
          <p:nvPr/>
        </p:nvSpPr>
        <p:spPr bwMode="auto">
          <a:xfrm>
            <a:off x="152400" y="814388"/>
            <a:ext cx="8294688"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990000"/>
                </a:solidFill>
              </a:rPr>
              <a:t>Lewis acids (also called “electrophiles”) are e</a:t>
            </a:r>
            <a:r>
              <a:rPr lang="en-US" altLang="en-US" sz="2200" b="1" baseline="30000">
                <a:solidFill>
                  <a:srgbClr val="990000"/>
                </a:solidFill>
              </a:rPr>
              <a:t>-</a:t>
            </a:r>
            <a:r>
              <a:rPr lang="en-US" altLang="en-US" sz="2200" b="1">
                <a:solidFill>
                  <a:srgbClr val="990000"/>
                </a:solidFill>
              </a:rPr>
              <a:t> pair acceptors</a:t>
            </a:r>
          </a:p>
          <a:p>
            <a:pPr>
              <a:buClrTx/>
              <a:buFontTx/>
              <a:buNone/>
            </a:pPr>
            <a:endParaRPr lang="en-US" altLang="en-US" sz="2200" b="1">
              <a:solidFill>
                <a:srgbClr val="990000"/>
              </a:solidFill>
            </a:endParaRPr>
          </a:p>
          <a:p>
            <a:pPr>
              <a:buClrTx/>
              <a:buFontTx/>
              <a:buNone/>
            </a:pPr>
            <a:r>
              <a:rPr lang="en-US" altLang="en-US" sz="2200" b="1">
                <a:solidFill>
                  <a:srgbClr val="990000"/>
                </a:solidFill>
              </a:rPr>
              <a:t>All Brønsted-Lowry acids are Lewis acids</a:t>
            </a:r>
          </a:p>
        </p:txBody>
      </p:sp>
      <p:sp>
        <p:nvSpPr>
          <p:cNvPr id="191492" name="Text Box 4">
            <a:extLst>
              <a:ext uri="{FF2B5EF4-FFF2-40B4-BE49-F238E27FC236}">
                <a16:creationId xmlns:a16="http://schemas.microsoft.com/office/drawing/2014/main" id="{4CE9C76A-68B6-41BF-8554-91CFCD11F3BF}"/>
              </a:ext>
            </a:extLst>
          </p:cNvPr>
          <p:cNvSpPr txBox="1">
            <a:spLocks noChangeArrowheads="1"/>
          </p:cNvSpPr>
          <p:nvPr/>
        </p:nvSpPr>
        <p:spPr bwMode="auto">
          <a:xfrm>
            <a:off x="457200" y="5638800"/>
            <a:ext cx="760095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D9D8EC"/>
                </a:solidFill>
              </a:rPr>
              <a:t>The Lewis definition is a broader way of defining acidity</a:t>
            </a:r>
          </a:p>
        </p:txBody>
      </p:sp>
      <p:graphicFrame>
        <p:nvGraphicFramePr>
          <p:cNvPr id="191493" name="Object 5">
            <a:extLst>
              <a:ext uri="{FF2B5EF4-FFF2-40B4-BE49-F238E27FC236}">
                <a16:creationId xmlns:a16="http://schemas.microsoft.com/office/drawing/2014/main" id="{294BA65D-3675-4DA1-8EC3-0F57DA96BFBB}"/>
              </a:ext>
            </a:extLst>
          </p:cNvPr>
          <p:cNvGraphicFramePr>
            <a:graphicFrameLocks noChangeAspect="1"/>
          </p:cNvGraphicFramePr>
          <p:nvPr/>
        </p:nvGraphicFramePr>
        <p:xfrm>
          <a:off x="571500" y="2057400"/>
          <a:ext cx="8001000" cy="1189038"/>
        </p:xfrm>
        <a:graphic>
          <a:graphicData uri="http://schemas.openxmlformats.org/presentationml/2006/ole">
            <mc:AlternateContent xmlns:mc="http://schemas.openxmlformats.org/markup-compatibility/2006">
              <mc:Choice xmlns:v="urn:schemas-microsoft-com:vml" Requires="v">
                <p:oleObj spid="_x0000_s191554" r:id="rId4" imgW="4775760" imgH="708840" progId="">
                  <p:embed/>
                </p:oleObj>
              </mc:Choice>
              <mc:Fallback>
                <p:oleObj r:id="rId4" imgW="4775760" imgH="7088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057400"/>
                        <a:ext cx="8001000" cy="11890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1494" name="Group 6">
            <a:extLst>
              <a:ext uri="{FF2B5EF4-FFF2-40B4-BE49-F238E27FC236}">
                <a16:creationId xmlns:a16="http://schemas.microsoft.com/office/drawing/2014/main" id="{60418869-30B4-482B-B0C2-FEB56ADE4CCD}"/>
              </a:ext>
            </a:extLst>
          </p:cNvPr>
          <p:cNvGrpSpPr>
            <a:grpSpLocks/>
          </p:cNvGrpSpPr>
          <p:nvPr/>
        </p:nvGrpSpPr>
        <p:grpSpPr bwMode="auto">
          <a:xfrm>
            <a:off x="304800" y="3429000"/>
            <a:ext cx="3848100" cy="812800"/>
            <a:chOff x="192" y="2160"/>
            <a:chExt cx="2424" cy="512"/>
          </a:xfrm>
        </p:grpSpPr>
        <p:sp>
          <p:nvSpPr>
            <p:cNvPr id="191495" name="Line 7">
              <a:extLst>
                <a:ext uri="{FF2B5EF4-FFF2-40B4-BE49-F238E27FC236}">
                  <a16:creationId xmlns:a16="http://schemas.microsoft.com/office/drawing/2014/main" id="{39E0521B-3FFF-482D-B03C-E38D4DAF439A}"/>
                </a:ext>
              </a:extLst>
            </p:cNvPr>
            <p:cNvSpPr>
              <a:spLocks noChangeShapeType="1"/>
            </p:cNvSpPr>
            <p:nvPr/>
          </p:nvSpPr>
          <p:spPr bwMode="auto">
            <a:xfrm flipH="1" flipV="1">
              <a:off x="714" y="2159"/>
              <a:ext cx="102" cy="291"/>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1496" name="Text Box 8">
              <a:extLst>
                <a:ext uri="{FF2B5EF4-FFF2-40B4-BE49-F238E27FC236}">
                  <a16:creationId xmlns:a16="http://schemas.microsoft.com/office/drawing/2014/main" id="{3ADE5A22-79A3-4DF1-8B02-5DBEE9BC45C3}"/>
                </a:ext>
              </a:extLst>
            </p:cNvPr>
            <p:cNvSpPr txBox="1">
              <a:spLocks noChangeArrowheads="1"/>
            </p:cNvSpPr>
            <p:nvPr/>
          </p:nvSpPr>
          <p:spPr bwMode="auto">
            <a:xfrm>
              <a:off x="192" y="2403"/>
              <a:ext cx="2424"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D9D8EC"/>
                  </a:solidFill>
                </a:rPr>
                <a:t>HA accepts an electron pair</a:t>
              </a:r>
            </a:p>
          </p:txBody>
        </p:sp>
      </p:grpSp>
      <p:sp>
        <p:nvSpPr>
          <p:cNvPr id="191497" name="Text Box 9">
            <a:extLst>
              <a:ext uri="{FF2B5EF4-FFF2-40B4-BE49-F238E27FC236}">
                <a16:creationId xmlns:a16="http://schemas.microsoft.com/office/drawing/2014/main" id="{D4E0F071-678E-421E-9E6C-923E7EC3DE99}"/>
              </a:ext>
            </a:extLst>
          </p:cNvPr>
          <p:cNvSpPr txBox="1">
            <a:spLocks noChangeArrowheads="1"/>
          </p:cNvSpPr>
          <p:nvPr/>
        </p:nvSpPr>
        <p:spPr bwMode="auto">
          <a:xfrm>
            <a:off x="381000" y="4572000"/>
            <a:ext cx="82296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375"/>
              </a:spcBef>
              <a:buClrTx/>
              <a:buFontTx/>
              <a:buNone/>
            </a:pPr>
            <a:r>
              <a:rPr lang="en-US" altLang="en-US" sz="2200" b="1">
                <a:solidFill>
                  <a:srgbClr val="D9D8EC"/>
                </a:solidFill>
              </a:rPr>
              <a:t>Any atom with an empty orbital can accept an electron pair and is therefore a Lewis acid</a:t>
            </a:r>
          </a:p>
        </p:txBody>
      </p:sp>
      <p:pic>
        <p:nvPicPr>
          <p:cNvPr id="191498" name="Picture 10">
            <a:extLst>
              <a:ext uri="{FF2B5EF4-FFF2-40B4-BE49-F238E27FC236}">
                <a16:creationId xmlns:a16="http://schemas.microsoft.com/office/drawing/2014/main" id="{83CC2F72-2715-40EF-8259-D24B39728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0"/>
            <a:ext cx="10969625" cy="6942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499" name="Text Box 11">
            <a:extLst>
              <a:ext uri="{FF2B5EF4-FFF2-40B4-BE49-F238E27FC236}">
                <a16:creationId xmlns:a16="http://schemas.microsoft.com/office/drawing/2014/main" id="{AECE7DB5-9989-48A6-B3D6-52A418B9585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8F8CC7"/>
                </a:solidFill>
              </a:rPr>
              <a:t>Ποιοι είναι οι υβριδισμοί του Ν και του Β στις ενώσεις?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91494"/>
                                        </p:tgtEl>
                                        <p:attrNameLst>
                                          <p:attrName>style.visibility</p:attrName>
                                        </p:attrNameLst>
                                      </p:cBhvr>
                                      <p:to>
                                        <p:strVal val="visible"/>
                                      </p:to>
                                    </p:set>
                                    <p:animEffect transition="in" filter="dissolve">
                                      <p:cBhvr additive="repl">
                                        <p:cTn id="7" dur="500"/>
                                        <p:tgtEl>
                                          <p:spTgt spid="191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91497"/>
                                        </p:tgtEl>
                                        <p:attrNameLst>
                                          <p:attrName>style.visibility</p:attrName>
                                        </p:attrNameLst>
                                      </p:cBhvr>
                                      <p:to>
                                        <p:strVal val="visible"/>
                                      </p:to>
                                    </p:set>
                                    <p:animEffect transition="in" filter="dissolve">
                                      <p:cBhvr additive="repl">
                                        <p:cTn id="12" dur="500"/>
                                        <p:tgtEl>
                                          <p:spTgt spid="1914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191492"/>
                                        </p:tgtEl>
                                        <p:attrNameLst>
                                          <p:attrName>style.visibility</p:attrName>
                                        </p:attrNameLst>
                                      </p:cBhvr>
                                      <p:to>
                                        <p:strVal val="visible"/>
                                      </p:to>
                                    </p:set>
                                    <p:animEffect transition="in" filter="dissolve">
                                      <p:cBhvr additive="repl">
                                        <p:cTn id="17"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3" name="Text Box 1">
            <a:extLst>
              <a:ext uri="{FF2B5EF4-FFF2-40B4-BE49-F238E27FC236}">
                <a16:creationId xmlns:a16="http://schemas.microsoft.com/office/drawing/2014/main" id="{44AE1598-B09D-4253-BF5F-55236A19E1CB}"/>
              </a:ext>
            </a:extLst>
          </p:cNvPr>
          <p:cNvSpPr txBox="1">
            <a:spLocks noChangeArrowheads="1"/>
          </p:cNvSpPr>
          <p:nvPr/>
        </p:nvSpPr>
        <p:spPr bwMode="auto">
          <a:xfrm>
            <a:off x="214313" y="1857375"/>
            <a:ext cx="8610600" cy="307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spcBef>
                <a:spcPts val="625"/>
              </a:spcBef>
              <a:buFont typeface="Arial" panose="020B0604020202020204" pitchFamily="34" charset="0"/>
              <a:buChar char="•"/>
            </a:pPr>
            <a:r>
              <a:rPr lang="el-GR" altLang="en-US" sz="2000"/>
              <a:t>Οποιαδήποτε αντίδραση στην οποία  μια ουσία δίδει ένα ζεύγος ηλεκτρονίων σε μια άλλη  καλείται οξεοβασική αντίδραση κατά </a:t>
            </a:r>
            <a:r>
              <a:rPr lang="en-US" altLang="en-US" sz="2000"/>
              <a:t>Lewis.</a:t>
            </a:r>
          </a:p>
          <a:p>
            <a:pPr>
              <a:spcBef>
                <a:spcPts val="625"/>
              </a:spcBef>
              <a:buFont typeface="Arial" panose="020B0604020202020204" pitchFamily="34" charset="0"/>
              <a:buChar char="•"/>
            </a:pPr>
            <a:r>
              <a:rPr lang="el-GR" altLang="en-US" sz="2000"/>
              <a:t>Σε μια οξεοβασική αντίδραση κατά </a:t>
            </a:r>
            <a:r>
              <a:rPr lang="en-US" altLang="en-US" sz="2000"/>
              <a:t> Lewis, </a:t>
            </a:r>
            <a:r>
              <a:rPr lang="el-GR" altLang="en-US" sz="2000"/>
              <a:t>μια βάση κατά </a:t>
            </a:r>
            <a:r>
              <a:rPr lang="en-US" altLang="en-US" sz="2000"/>
              <a:t>Lewis </a:t>
            </a:r>
            <a:r>
              <a:rPr lang="el-GR" altLang="en-US" sz="2000"/>
              <a:t>δίδει ένα ζεύγος ηλεκτρονίων σε ένα οξύ κατά </a:t>
            </a:r>
            <a:r>
              <a:rPr lang="en-US" altLang="en-US" sz="2000"/>
              <a:t> Lewis</a:t>
            </a:r>
            <a:r>
              <a:rPr lang="el-GR" altLang="en-US" sz="2000"/>
              <a:t>.</a:t>
            </a:r>
          </a:p>
          <a:p>
            <a:pPr>
              <a:spcBef>
                <a:spcPts val="625"/>
              </a:spcBef>
              <a:buFont typeface="Arial" panose="020B0604020202020204" pitchFamily="34" charset="0"/>
              <a:buChar char="•"/>
            </a:pPr>
            <a:r>
              <a:rPr lang="el-GR" altLang="en-US" sz="2000"/>
              <a:t>Οι οξεοβασικές αντιδράσεις κατά </a:t>
            </a:r>
            <a:r>
              <a:rPr lang="en-US" altLang="en-US" sz="2000"/>
              <a:t>Lewis </a:t>
            </a:r>
            <a:r>
              <a:rPr lang="el-GR" altLang="en-US" sz="2000"/>
              <a:t> δεικνύουν ένα γενικό μηχανισμό-μοτίβο που ισχύει στην οργανική χημεία. </a:t>
            </a:r>
            <a:r>
              <a:rPr lang="el-GR" altLang="en-US" sz="2000">
                <a:solidFill>
                  <a:srgbClr val="0000E5"/>
                </a:solidFill>
              </a:rPr>
              <a:t>Ουσίες πλούσιες σε ηλεκτρόνια αντιδρούν με ουσίες φτωχές σε ηλεκτρόνια</a:t>
            </a:r>
            <a:r>
              <a:rPr lang="en-US" altLang="en-US" sz="2000"/>
              <a:t>.</a:t>
            </a:r>
          </a:p>
          <a:p>
            <a:pPr>
              <a:spcBef>
                <a:spcPts val="625"/>
              </a:spcBef>
              <a:buFont typeface="Arial" panose="020B0604020202020204" pitchFamily="34" charset="0"/>
              <a:buChar char="•"/>
            </a:pPr>
            <a:r>
              <a:rPr lang="el-GR" altLang="en-US" sz="2000"/>
              <a:t>Στην απλούστερη οξεοβασική αντίδραση κατά </a:t>
            </a:r>
            <a:r>
              <a:rPr lang="en-US" altLang="en-US" sz="2000"/>
              <a:t> Lewis </a:t>
            </a:r>
            <a:r>
              <a:rPr lang="el-GR" altLang="en-US" sz="2000"/>
              <a:t>δημιουργείται ένας δεσμός και δεν διασπώνται δεσμοί. Ακολουθεί το παράδειγμα.</a:t>
            </a:r>
          </a:p>
        </p:txBody>
      </p:sp>
      <p:pic>
        <p:nvPicPr>
          <p:cNvPr id="192514" name="Picture 2">
            <a:extLst>
              <a:ext uri="{FF2B5EF4-FFF2-40B4-BE49-F238E27FC236}">
                <a16:creationId xmlns:a16="http://schemas.microsoft.com/office/drawing/2014/main" id="{4E540E68-9D9B-4E54-B675-8A66C87B4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5143500"/>
            <a:ext cx="5638800" cy="131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5" name="Text Box 3">
            <a:extLst>
              <a:ext uri="{FF2B5EF4-FFF2-40B4-BE49-F238E27FC236}">
                <a16:creationId xmlns:a16="http://schemas.microsoft.com/office/drawing/2014/main" id="{2F669923-EDB7-44E2-A25A-42F363C3CE3F}"/>
              </a:ext>
            </a:extLst>
          </p:cNvPr>
          <p:cNvSpPr txBox="1">
            <a:spLocks noChangeArrowheads="1"/>
          </p:cNvSpPr>
          <p:nvPr/>
        </p:nvSpPr>
        <p:spPr bwMode="auto">
          <a:xfrm>
            <a:off x="3132138" y="0"/>
            <a:ext cx="3048000"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2600">
                <a:solidFill>
                  <a:srgbClr val="6767FF"/>
                </a:solidFill>
              </a:rPr>
              <a:t>O</a:t>
            </a:r>
            <a:r>
              <a:rPr lang="el-GR" altLang="en-US" sz="2600">
                <a:solidFill>
                  <a:srgbClr val="6767FF"/>
                </a:solidFill>
              </a:rPr>
              <a:t>ξέα και Βασεις κατά </a:t>
            </a:r>
            <a:r>
              <a:rPr lang="en-US" altLang="en-US" sz="2800">
                <a:solidFill>
                  <a:srgbClr val="6767FF"/>
                </a:solidFill>
              </a:rPr>
              <a:t>Lewis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7" name="Text Box 1">
            <a:extLst>
              <a:ext uri="{FF2B5EF4-FFF2-40B4-BE49-F238E27FC236}">
                <a16:creationId xmlns:a16="http://schemas.microsoft.com/office/drawing/2014/main" id="{5F7DA039-9E32-424F-953E-CB4120F07022}"/>
              </a:ext>
            </a:extLst>
          </p:cNvPr>
          <p:cNvSpPr txBox="1">
            <a:spLocks noChangeArrowheads="1"/>
          </p:cNvSpPr>
          <p:nvPr/>
        </p:nvSpPr>
        <p:spPr bwMode="auto">
          <a:xfrm>
            <a:off x="76200" y="457200"/>
            <a:ext cx="434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US" altLang="en-US" sz="2400">
                <a:solidFill>
                  <a:srgbClr val="6767FF"/>
                </a:solidFill>
              </a:rPr>
              <a:t>O</a:t>
            </a:r>
            <a:r>
              <a:rPr lang="el-GR" altLang="en-US" sz="2400">
                <a:solidFill>
                  <a:srgbClr val="6767FF"/>
                </a:solidFill>
              </a:rPr>
              <a:t>ξέα και Βασεις κατά </a:t>
            </a:r>
            <a:r>
              <a:rPr lang="en-US" altLang="en-US" sz="2400">
                <a:solidFill>
                  <a:srgbClr val="6767FF"/>
                </a:solidFill>
              </a:rPr>
              <a:t>Lewis</a:t>
            </a:r>
            <a:r>
              <a:rPr lang="en-US" altLang="en-US" sz="2400"/>
              <a:t> </a:t>
            </a:r>
          </a:p>
        </p:txBody>
      </p:sp>
      <p:sp>
        <p:nvSpPr>
          <p:cNvPr id="193538" name="Text Box 2">
            <a:extLst>
              <a:ext uri="{FF2B5EF4-FFF2-40B4-BE49-F238E27FC236}">
                <a16:creationId xmlns:a16="http://schemas.microsoft.com/office/drawing/2014/main" id="{4AC125AC-06CF-43B5-BEBE-043C13E8B57A}"/>
              </a:ext>
            </a:extLst>
          </p:cNvPr>
          <p:cNvSpPr txBox="1">
            <a:spLocks noChangeArrowheads="1"/>
          </p:cNvSpPr>
          <p:nvPr/>
        </p:nvSpPr>
        <p:spPr bwMode="auto">
          <a:xfrm>
            <a:off x="0" y="1000125"/>
            <a:ext cx="8839200"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23838" indent="-214313">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1pPr>
            <a:lvl2pPr marL="684213" indent="-217488">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2pPr>
            <a:lvl3pPr>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3pPr>
            <a:lvl4pPr>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4pPr>
            <a:lvl5pPr>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23838" algn="l"/>
                <a:tab pos="671513" algn="l"/>
                <a:tab pos="1120775" algn="l"/>
                <a:tab pos="1570038" algn="l"/>
                <a:tab pos="2019300" algn="l"/>
                <a:tab pos="2468563" algn="l"/>
                <a:tab pos="2917825" algn="l"/>
                <a:tab pos="3367088" algn="l"/>
                <a:tab pos="3816350" algn="l"/>
                <a:tab pos="4265613" algn="l"/>
                <a:tab pos="4714875" algn="l"/>
                <a:tab pos="5164138" algn="l"/>
                <a:tab pos="5613400" algn="l"/>
                <a:tab pos="6062663" algn="l"/>
                <a:tab pos="6511925" algn="l"/>
                <a:tab pos="6961188" algn="l"/>
                <a:tab pos="7410450" algn="l"/>
                <a:tab pos="7859713" algn="l"/>
                <a:tab pos="8308975" algn="l"/>
                <a:tab pos="8758238" algn="l"/>
                <a:tab pos="9207500" algn="l"/>
              </a:tabLst>
              <a:defRPr>
                <a:solidFill>
                  <a:srgbClr val="000000"/>
                </a:solidFill>
                <a:latin typeface="Arial" panose="020B0604020202020204" pitchFamily="34" charset="0"/>
                <a:cs typeface="Arial" panose="020B0604020202020204" pitchFamily="34" charset="0"/>
              </a:defRPr>
            </a:lvl9pPr>
          </a:lstStyle>
          <a:p>
            <a:pPr>
              <a:spcBef>
                <a:spcPts val="625"/>
              </a:spcBef>
              <a:buClrTx/>
              <a:buFontTx/>
              <a:buNone/>
            </a:pPr>
            <a:r>
              <a:rPr lang="el-GR" altLang="en-US" sz="2000"/>
              <a:t>     Ένα οξύ κατά </a:t>
            </a:r>
            <a:r>
              <a:rPr lang="en-US" altLang="en-US" sz="2000"/>
              <a:t> Lewis </a:t>
            </a:r>
            <a:r>
              <a:rPr lang="el-GR" altLang="en-US" sz="2000"/>
              <a:t>πρέπει να μπορεί να δεχθεί ένα   ηλεκτρονικό    ζεύγος, αλλά αυτό μπορεί να συμβεί με πολλούς τρόπους</a:t>
            </a:r>
            <a:r>
              <a:rPr lang="en-US" altLang="en-US" sz="2000"/>
              <a:t>.</a:t>
            </a:r>
          </a:p>
          <a:p>
            <a:pPr>
              <a:spcBef>
                <a:spcPts val="625"/>
              </a:spcBef>
              <a:buClrTx/>
              <a:buFontTx/>
              <a:buNone/>
            </a:pPr>
            <a:r>
              <a:rPr lang="el-GR" altLang="en-US" sz="2000"/>
              <a:t>     Όλα τα οξέα κατά </a:t>
            </a:r>
            <a:r>
              <a:rPr lang="en-US" altLang="en-US" sz="2000"/>
              <a:t> BrØnsted-Lowry </a:t>
            </a:r>
            <a:r>
              <a:rPr lang="el-GR" altLang="en-US" sz="2000"/>
              <a:t>είναι επίσης οξέα κατά </a:t>
            </a:r>
            <a:r>
              <a:rPr lang="en-US" altLang="en-US" sz="2000"/>
              <a:t>Lewis, </a:t>
            </a:r>
            <a:r>
              <a:rPr lang="el-GR" altLang="en-US" sz="2000"/>
              <a:t>αλλά το αντίθετο δεν είναι αναγκαία αληθές.</a:t>
            </a:r>
          </a:p>
          <a:p>
            <a:pPr lvl="1">
              <a:spcBef>
                <a:spcPts val="625"/>
              </a:spcBef>
              <a:buClrTx/>
              <a:buFontTx/>
              <a:buNone/>
            </a:pPr>
            <a:r>
              <a:rPr lang="el-GR" altLang="en-US" sz="2000"/>
              <a:t>Οποια ουσία παρουσιάζει έλλειμμα ηλεκτρονίων και μπορεί να δεχθεί ένα ηλεκτρονικό ζεύγος είναι ένα οξύ κατά </a:t>
            </a:r>
            <a:r>
              <a:rPr lang="en-US" altLang="en-US" sz="2000"/>
              <a:t>Lewis.</a:t>
            </a:r>
          </a:p>
          <a:p>
            <a:pPr>
              <a:spcBef>
                <a:spcPts val="625"/>
              </a:spcBef>
              <a:buClrTx/>
              <a:buFontTx/>
              <a:buNone/>
            </a:pPr>
            <a:r>
              <a:rPr lang="el-GR" altLang="en-US" sz="2000"/>
              <a:t>   </a:t>
            </a:r>
          </a:p>
          <a:p>
            <a:pPr>
              <a:spcBef>
                <a:spcPts val="688"/>
              </a:spcBef>
              <a:buClrTx/>
              <a:buFontTx/>
              <a:buNone/>
            </a:pPr>
            <a:r>
              <a:rPr lang="el-GR" altLang="en-US" sz="2000"/>
              <a:t>Παραδείγματα οξέων κατά </a:t>
            </a:r>
            <a:r>
              <a:rPr lang="en-US" altLang="en-US" sz="2000"/>
              <a:t> Lewis (</a:t>
            </a:r>
            <a:r>
              <a:rPr lang="el-GR" altLang="en-US" sz="2000"/>
              <a:t>τα οποία δεν είναι οξέα κατά </a:t>
            </a:r>
            <a:r>
              <a:rPr lang="en-US" altLang="en-US" sz="2000"/>
              <a:t> BrØnsted-Lowry) </a:t>
            </a:r>
            <a:r>
              <a:rPr lang="el-GR" altLang="en-US" sz="2000"/>
              <a:t> αποτελούν τα </a:t>
            </a:r>
            <a:r>
              <a:rPr lang="en-US" altLang="en-US" sz="2000"/>
              <a:t>BF</a:t>
            </a:r>
            <a:r>
              <a:rPr lang="en-US" altLang="en-US" sz="2000" baseline="-25000"/>
              <a:t>3</a:t>
            </a:r>
            <a:r>
              <a:rPr lang="en-US" altLang="en-US" sz="2000"/>
              <a:t> </a:t>
            </a:r>
            <a:r>
              <a:rPr lang="el-GR" altLang="en-US" sz="2000"/>
              <a:t>και</a:t>
            </a:r>
            <a:r>
              <a:rPr lang="en-US" altLang="en-US" sz="2000"/>
              <a:t> AlCl</a:t>
            </a:r>
            <a:r>
              <a:rPr lang="en-US" altLang="en-US" sz="2000" baseline="-25000"/>
              <a:t>3</a:t>
            </a:r>
            <a:r>
              <a:rPr lang="en-US" altLang="en-US" sz="2000"/>
              <a:t>. </a:t>
            </a:r>
            <a:r>
              <a:rPr lang="el-GR" altLang="en-US" sz="2000"/>
              <a:t>Αυτές οι ενώσεις περιέχουν στοιχεία της ομάδας </a:t>
            </a:r>
            <a:r>
              <a:rPr lang="en-US" altLang="en-US" sz="2000"/>
              <a:t>3A </a:t>
            </a:r>
            <a:r>
              <a:rPr lang="el-GR" altLang="en-US" sz="2000"/>
              <a:t>του περιοδικού πίνακα που μπορούν να δεχθούν ένα ηλεκτρονικό ζεύγος</a:t>
            </a:r>
            <a:r>
              <a:rPr lang="en-US" altLang="en-US" sz="2000"/>
              <a:t> </a:t>
            </a:r>
            <a:r>
              <a:rPr lang="el-GR" altLang="en-US" sz="2000"/>
              <a:t>επειδή δεν έχουν συμπληρωμένες τις στοιβάδες σθένους με ηλεκτρόνια</a:t>
            </a:r>
            <a:r>
              <a:rPr lang="en-US" altLang="en-US" sz="2200"/>
              <a:t>. </a:t>
            </a:r>
          </a:p>
        </p:txBody>
      </p:sp>
      <p:pic>
        <p:nvPicPr>
          <p:cNvPr id="193539" name="Picture 3">
            <a:extLst>
              <a:ext uri="{FF2B5EF4-FFF2-40B4-BE49-F238E27FC236}">
                <a16:creationId xmlns:a16="http://schemas.microsoft.com/office/drawing/2014/main" id="{C9713FD9-0390-4C27-A47D-54A1E3D6E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995863"/>
            <a:ext cx="6477000" cy="1709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1" name="Text Box 1">
            <a:extLst>
              <a:ext uri="{FF2B5EF4-FFF2-40B4-BE49-F238E27FC236}">
                <a16:creationId xmlns:a16="http://schemas.microsoft.com/office/drawing/2014/main" id="{CEAD117E-E6CC-4E7D-B36E-2431B8A9B0F7}"/>
              </a:ext>
            </a:extLst>
          </p:cNvPr>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a:t>Ασκηση</a:t>
            </a:r>
            <a:r>
              <a:rPr lang="en-US" altLang="en-US" sz="2600"/>
              <a:t>:K</a:t>
            </a:r>
            <a:r>
              <a:rPr lang="el-GR" altLang="en-US" sz="2600"/>
              <a:t>αθορίστε το οξύ και τη βάση κατά </a:t>
            </a:r>
            <a:r>
              <a:rPr lang="en-US" altLang="en-US" sz="2600"/>
              <a:t>Lewis</a:t>
            </a:r>
          </a:p>
        </p:txBody>
      </p:sp>
      <p:pic>
        <p:nvPicPr>
          <p:cNvPr id="194562" name="Picture 2">
            <a:extLst>
              <a:ext uri="{FF2B5EF4-FFF2-40B4-BE49-F238E27FC236}">
                <a16:creationId xmlns:a16="http://schemas.microsoft.com/office/drawing/2014/main" id="{395BF16D-AABD-4FCB-B92D-45203814D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5" name="Text Box 1">
            <a:extLst>
              <a:ext uri="{FF2B5EF4-FFF2-40B4-BE49-F238E27FC236}">
                <a16:creationId xmlns:a16="http://schemas.microsoft.com/office/drawing/2014/main" id="{4C506438-A8AE-4992-8CF5-DD2825D36481}"/>
              </a:ext>
            </a:extLst>
          </p:cNvPr>
          <p:cNvSpPr txBox="1">
            <a:spLocks noChangeArrowheads="1"/>
          </p:cNvSpPr>
          <p:nvPr/>
        </p:nvSpPr>
        <p:spPr bwMode="auto">
          <a:xfrm>
            <a:off x="0" y="0"/>
            <a:ext cx="72771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US" altLang="en-US" sz="2800">
                <a:solidFill>
                  <a:srgbClr val="6767FF"/>
                </a:solidFill>
              </a:rPr>
              <a:t>O</a:t>
            </a:r>
            <a:r>
              <a:rPr lang="el-GR" altLang="en-US" sz="2800">
                <a:solidFill>
                  <a:srgbClr val="6767FF"/>
                </a:solidFill>
              </a:rPr>
              <a:t>ξέα και Βασεις κατά </a:t>
            </a:r>
            <a:r>
              <a:rPr lang="en-US" altLang="en-US" sz="2800">
                <a:solidFill>
                  <a:srgbClr val="6767FF"/>
                </a:solidFill>
              </a:rPr>
              <a:t>Lewis</a:t>
            </a:r>
            <a:r>
              <a:rPr lang="en-US" altLang="en-US" sz="2800"/>
              <a:t> </a:t>
            </a:r>
          </a:p>
          <a:p>
            <a:pPr>
              <a:spcBef>
                <a:spcPts val="1250"/>
              </a:spcBef>
              <a:buClrTx/>
              <a:buFontTx/>
              <a:buNone/>
            </a:pPr>
            <a:r>
              <a:rPr lang="en-US" altLang="en-US" sz="2000">
                <a:solidFill>
                  <a:srgbClr val="6767FF"/>
                </a:solidFill>
              </a:rPr>
              <a:t>M</a:t>
            </a:r>
            <a:r>
              <a:rPr lang="el-GR" altLang="en-US" sz="2000">
                <a:solidFill>
                  <a:srgbClr val="6767FF"/>
                </a:solidFill>
              </a:rPr>
              <a:t>ερικές επισημάνσεις….</a:t>
            </a:r>
          </a:p>
        </p:txBody>
      </p:sp>
      <p:sp>
        <p:nvSpPr>
          <p:cNvPr id="195586" name="Text Box 2">
            <a:extLst>
              <a:ext uri="{FF2B5EF4-FFF2-40B4-BE49-F238E27FC236}">
                <a16:creationId xmlns:a16="http://schemas.microsoft.com/office/drawing/2014/main" id="{FA8E0087-5E89-4643-8252-062B1C4BB384}"/>
              </a:ext>
            </a:extLst>
          </p:cNvPr>
          <p:cNvSpPr txBox="1">
            <a:spLocks noChangeArrowheads="1"/>
          </p:cNvSpPr>
          <p:nvPr/>
        </p:nvSpPr>
        <p:spPr bwMode="auto">
          <a:xfrm>
            <a:off x="304800" y="1079500"/>
            <a:ext cx="8610600" cy="346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spcBef>
                <a:spcPts val="625"/>
              </a:spcBef>
              <a:buFont typeface="Arial" panose="020B0604020202020204" pitchFamily="34" charset="0"/>
              <a:buChar char="•"/>
            </a:pPr>
            <a:r>
              <a:rPr lang="el-GR" altLang="en-US" sz="2000"/>
              <a:t>Ο ορισμός των οξέων και βάσεων κατά </a:t>
            </a:r>
            <a:r>
              <a:rPr lang="en-US" altLang="en-US" sz="2000"/>
              <a:t> Lewis </a:t>
            </a:r>
            <a:r>
              <a:rPr lang="el-GR" altLang="en-US" sz="2000"/>
              <a:t>είναι πιο γενικός από τον ορισμό κατά</a:t>
            </a:r>
            <a:r>
              <a:rPr lang="en-US" altLang="en-US" sz="2000"/>
              <a:t> BrØnsted-Lowry.</a:t>
            </a:r>
          </a:p>
          <a:p>
            <a:pPr>
              <a:spcBef>
                <a:spcPts val="625"/>
              </a:spcBef>
              <a:buFont typeface="Arial" panose="020B0604020202020204" pitchFamily="34" charset="0"/>
              <a:buChar char="•"/>
            </a:pPr>
            <a:r>
              <a:rPr lang="el-GR" altLang="en-US" sz="2000"/>
              <a:t>Ένα οξύ κατά </a:t>
            </a:r>
            <a:r>
              <a:rPr lang="en-US" altLang="en-US" sz="2000"/>
              <a:t>Lewis </a:t>
            </a:r>
            <a:r>
              <a:rPr lang="el-GR" altLang="en-US" sz="2000"/>
              <a:t>είναι ένας δέκτης ζεύγους ηλεκτρονίων</a:t>
            </a:r>
            <a:r>
              <a:rPr lang="en-US" altLang="en-US" sz="2000"/>
              <a:t>.</a:t>
            </a:r>
          </a:p>
          <a:p>
            <a:pPr>
              <a:spcBef>
                <a:spcPts val="625"/>
              </a:spcBef>
              <a:buFont typeface="Arial" panose="020B0604020202020204" pitchFamily="34" charset="0"/>
              <a:buChar char="•"/>
            </a:pPr>
            <a:r>
              <a:rPr lang="el-GR" altLang="en-US" sz="2000"/>
              <a:t>Μια βάση κατά </a:t>
            </a:r>
            <a:r>
              <a:rPr lang="en-US" altLang="en-US" sz="2000"/>
              <a:t>Lewis </a:t>
            </a:r>
            <a:r>
              <a:rPr lang="el-GR" altLang="en-US" sz="2000"/>
              <a:t>είναι ένας δότης ηλεκτρονικού ζεύγους</a:t>
            </a:r>
            <a:r>
              <a:rPr lang="en-US" altLang="en-US" sz="2000"/>
              <a:t>.</a:t>
            </a:r>
          </a:p>
          <a:p>
            <a:pPr>
              <a:spcBef>
                <a:spcPts val="625"/>
              </a:spcBef>
              <a:buFont typeface="Arial" panose="020B0604020202020204" pitchFamily="34" charset="0"/>
              <a:buChar char="•"/>
            </a:pPr>
            <a:r>
              <a:rPr lang="el-GR" altLang="en-US" sz="2000"/>
              <a:t>Οι βάσεις κατά </a:t>
            </a:r>
            <a:r>
              <a:rPr lang="en-US" altLang="en-US" sz="2000"/>
              <a:t>Lewis </a:t>
            </a:r>
            <a:r>
              <a:rPr lang="el-GR" altLang="en-US" sz="2000"/>
              <a:t>είναι δομικά όμοιες με τις βάσεις κατά </a:t>
            </a:r>
            <a:r>
              <a:rPr lang="en-US" altLang="en-US" sz="2000"/>
              <a:t> BrØnsted-Lowry. </a:t>
            </a:r>
            <a:r>
              <a:rPr lang="el-GR" altLang="en-US" sz="2000"/>
              <a:t>Αμφότερες έχουν ένα διαθέσιμο ηλεκτρονικό ζεύγος-ένα μονήρες ζεύγος ηλεκτρονίων ή ένα ηλεκτρονικό ζεύγος σε ένα π δεσμό.</a:t>
            </a:r>
          </a:p>
          <a:p>
            <a:pPr>
              <a:spcBef>
                <a:spcPts val="625"/>
              </a:spcBef>
              <a:buFont typeface="Arial" panose="020B0604020202020204" pitchFamily="34" charset="0"/>
              <a:buChar char="•"/>
            </a:pPr>
            <a:r>
              <a:rPr lang="el-GR" altLang="en-US" sz="2000"/>
              <a:t>Μια βάση κατά </a:t>
            </a:r>
            <a:r>
              <a:rPr lang="en-US" altLang="en-US" sz="2000"/>
              <a:t> BrØnsted -Lowry </a:t>
            </a:r>
            <a:r>
              <a:rPr lang="el-GR" altLang="en-US" sz="2000"/>
              <a:t>πάντα δίδει αυτό το ηλεκτρονικό ζεύγος σε ένα πρωτόνιο</a:t>
            </a:r>
            <a:r>
              <a:rPr lang="en-US" altLang="en-US" sz="2000"/>
              <a:t>, </a:t>
            </a:r>
            <a:r>
              <a:rPr lang="el-GR" altLang="en-US" sz="2000"/>
              <a:t>αλλά μια βάση κατά </a:t>
            </a:r>
            <a:r>
              <a:rPr lang="en-US" altLang="en-US" sz="2000"/>
              <a:t>Lewis </a:t>
            </a:r>
            <a:r>
              <a:rPr lang="el-GR" altLang="en-US" sz="2000"/>
              <a:t>δίδει αυτό το ηλεκτρονικό ζεύγος σε όποια ένωση έχει έλλειμμα ηλεκτρονίων</a:t>
            </a:r>
            <a:r>
              <a:rPr lang="en-US" altLang="en-US" sz="2000"/>
              <a:t>.</a:t>
            </a:r>
          </a:p>
        </p:txBody>
      </p:sp>
      <p:pic>
        <p:nvPicPr>
          <p:cNvPr id="195587" name="Picture 3">
            <a:extLst>
              <a:ext uri="{FF2B5EF4-FFF2-40B4-BE49-F238E27FC236}">
                <a16:creationId xmlns:a16="http://schemas.microsoft.com/office/drawing/2014/main" id="{229445F3-D4F4-4A99-A18E-05A9BBCC4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857750"/>
            <a:ext cx="5105400" cy="160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8" name="Text Box 4">
            <a:extLst>
              <a:ext uri="{FF2B5EF4-FFF2-40B4-BE49-F238E27FC236}">
                <a16:creationId xmlns:a16="http://schemas.microsoft.com/office/drawing/2014/main" id="{C1BF77CB-8ABB-49D4-99BA-71AD8E6349E2}"/>
              </a:ext>
            </a:extLst>
          </p:cNvPr>
          <p:cNvSpPr txBox="1">
            <a:spLocks noChangeArrowheads="1"/>
          </p:cNvSpPr>
          <p:nvPr/>
        </p:nvSpPr>
        <p:spPr bwMode="auto">
          <a:xfrm>
            <a:off x="3124200" y="152400"/>
            <a:ext cx="3048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09" name="Text Box 1">
            <a:extLst>
              <a:ext uri="{FF2B5EF4-FFF2-40B4-BE49-F238E27FC236}">
                <a16:creationId xmlns:a16="http://schemas.microsoft.com/office/drawing/2014/main" id="{88A93D11-B4D3-4BE7-8127-56A047660C5C}"/>
              </a:ext>
            </a:extLst>
          </p:cNvPr>
          <p:cNvSpPr txBox="1">
            <a:spLocks noChangeArrowheads="1"/>
          </p:cNvSpPr>
          <p:nvPr/>
        </p:nvSpPr>
        <p:spPr bwMode="auto">
          <a:xfrm>
            <a:off x="228600" y="1143000"/>
            <a:ext cx="3657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Σημείωση….</a:t>
            </a:r>
          </a:p>
        </p:txBody>
      </p:sp>
      <p:sp>
        <p:nvSpPr>
          <p:cNvPr id="196610" name="Text Box 2">
            <a:extLst>
              <a:ext uri="{FF2B5EF4-FFF2-40B4-BE49-F238E27FC236}">
                <a16:creationId xmlns:a16="http://schemas.microsoft.com/office/drawing/2014/main" id="{3423651A-8DAD-4A74-A03E-6303C34D5BE5}"/>
              </a:ext>
            </a:extLst>
          </p:cNvPr>
          <p:cNvSpPr txBox="1">
            <a:spLocks noChangeArrowheads="1"/>
          </p:cNvSpPr>
          <p:nvPr/>
        </p:nvSpPr>
        <p:spPr bwMode="auto">
          <a:xfrm>
            <a:off x="228600" y="1593850"/>
            <a:ext cx="8610600" cy="341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4313" indent="-214313">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1pPr>
            <a:lvl2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2pPr>
            <a:lvl3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3pPr>
            <a:lvl4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4pPr>
            <a:lvl5pP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solidFill>
                  <a:srgbClr val="000000"/>
                </a:solidFill>
                <a:latin typeface="Arial" panose="020B0604020202020204" pitchFamily="34" charset="0"/>
                <a:cs typeface="Arial" panose="020B0604020202020204" pitchFamily="34" charset="0"/>
              </a:defRPr>
            </a:lvl9pPr>
          </a:lstStyle>
          <a:p>
            <a:pPr>
              <a:spcBef>
                <a:spcPts val="688"/>
              </a:spcBef>
              <a:buFont typeface="Arial" panose="020B0604020202020204" pitchFamily="34" charset="0"/>
              <a:buChar char="•"/>
            </a:pPr>
            <a:r>
              <a:rPr lang="el-GR" altLang="en-US" sz="2200"/>
              <a:t>Οι ισχυρές βάσεις έχουν ασθενή συζυγή οξέα με υψηλές </a:t>
            </a:r>
            <a:r>
              <a:rPr lang="en-US" altLang="en-US" sz="2200"/>
              <a:t>p</a:t>
            </a:r>
            <a:r>
              <a:rPr lang="en-US" altLang="en-US" sz="2200" i="1"/>
              <a:t>K</a:t>
            </a:r>
            <a:r>
              <a:rPr lang="en-US" altLang="en-US" sz="2200" baseline="-25000"/>
              <a:t>a</a:t>
            </a:r>
            <a:r>
              <a:rPr lang="en-US" altLang="en-US" sz="2200"/>
              <a:t> </a:t>
            </a:r>
            <a:r>
              <a:rPr lang="el-GR" altLang="en-US" sz="2200"/>
              <a:t>συνήθως </a:t>
            </a:r>
            <a:r>
              <a:rPr lang="en-US" altLang="en-US" sz="2200"/>
              <a:t> &gt; 12.</a:t>
            </a:r>
          </a:p>
          <a:p>
            <a:pPr>
              <a:spcBef>
                <a:spcPts val="688"/>
              </a:spcBef>
              <a:buFont typeface="Arial" panose="020B0604020202020204" pitchFamily="34" charset="0"/>
              <a:buChar char="•"/>
            </a:pPr>
            <a:r>
              <a:rPr lang="el-GR" altLang="en-US" sz="2200"/>
              <a:t>Οι ισχυρές βάσεις έχουν ένα καθαρό αρνητικό φορτίο,αλλά δεν είναι όλα τα αρνητικά παράγωγα ισχυρές βάσις.</a:t>
            </a:r>
            <a:r>
              <a:rPr lang="en-US" altLang="en-US" sz="2200"/>
              <a:t> </a:t>
            </a:r>
            <a:r>
              <a:rPr lang="el-GR" altLang="en-US" sz="2200"/>
              <a:t>Για παράδειγμα κανένα από τα ιόντα</a:t>
            </a:r>
            <a:r>
              <a:rPr lang="en-US" altLang="en-US" sz="2200"/>
              <a:t> F</a:t>
            </a:r>
            <a:r>
              <a:rPr lang="en-US" altLang="en-US" sz="2000"/>
              <a:t>¯</a:t>
            </a:r>
            <a:r>
              <a:rPr lang="en-US" altLang="en-US" sz="2200"/>
              <a:t>, Cl</a:t>
            </a:r>
            <a:r>
              <a:rPr lang="en-US" altLang="en-US" sz="2000"/>
              <a:t>¯</a:t>
            </a:r>
            <a:r>
              <a:rPr lang="en-US" altLang="en-US" sz="2200"/>
              <a:t>,  Br</a:t>
            </a:r>
            <a:r>
              <a:rPr lang="en-US" altLang="en-US" sz="2000"/>
              <a:t>¯</a:t>
            </a:r>
            <a:r>
              <a:rPr lang="en-US" altLang="en-US" sz="2200"/>
              <a:t>, or I</a:t>
            </a:r>
            <a:r>
              <a:rPr lang="en-US" altLang="en-US" sz="2000"/>
              <a:t>¯</a:t>
            </a:r>
            <a:r>
              <a:rPr lang="en-US" altLang="en-US" sz="2200"/>
              <a:t>, </a:t>
            </a:r>
            <a:r>
              <a:rPr lang="el-GR" altLang="en-US" sz="2200"/>
              <a:t>δεν είναι ισχυρή βάση.</a:t>
            </a:r>
          </a:p>
          <a:p>
            <a:pPr>
              <a:spcBef>
                <a:spcPts val="688"/>
              </a:spcBef>
              <a:buFont typeface="Arial" panose="020B0604020202020204" pitchFamily="34" charset="0"/>
              <a:buChar char="•"/>
            </a:pPr>
            <a:r>
              <a:rPr lang="el-GR" altLang="en-US" sz="2200"/>
              <a:t>Τα </a:t>
            </a:r>
            <a:r>
              <a:rPr lang="el-GR" altLang="en-US" sz="2200" i="1"/>
              <a:t>καρβανιόντα</a:t>
            </a:r>
            <a:r>
              <a:rPr lang="el-GR" altLang="en-US" sz="2200"/>
              <a:t>, αρνητικά φορτισμένα άτομα άνθρακα είναι ιδιαίτερα ισχυρές  βάσεις. Παράδειγμα το </a:t>
            </a:r>
            <a:r>
              <a:rPr lang="en-US" altLang="en-US" sz="2200"/>
              <a:t>butyllithium.</a:t>
            </a:r>
          </a:p>
          <a:p>
            <a:pPr>
              <a:spcBef>
                <a:spcPts val="688"/>
              </a:spcBef>
              <a:buFont typeface="Arial" panose="020B0604020202020204" pitchFamily="34" charset="0"/>
              <a:buChar char="•"/>
            </a:pPr>
            <a:r>
              <a:rPr lang="el-GR" altLang="en-US" sz="2200"/>
              <a:t>Δύο άλλες ασθενείς οργανικές βάσεις είναι η τριαιθυλαμίνη και η πυριδίνη.</a:t>
            </a:r>
          </a:p>
        </p:txBody>
      </p:sp>
      <p:pic>
        <p:nvPicPr>
          <p:cNvPr id="196611" name="Picture 3">
            <a:extLst>
              <a:ext uri="{FF2B5EF4-FFF2-40B4-BE49-F238E27FC236}">
                <a16:creationId xmlns:a16="http://schemas.microsoft.com/office/drawing/2014/main" id="{C5E14455-25D8-40E6-BF2C-98D1115F4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105400"/>
            <a:ext cx="1905000" cy="132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6612" name="Picture 4">
            <a:extLst>
              <a:ext uri="{FF2B5EF4-FFF2-40B4-BE49-F238E27FC236}">
                <a16:creationId xmlns:a16="http://schemas.microsoft.com/office/drawing/2014/main" id="{EC2CFBD4-DD9F-407F-B28C-17CE697AC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135563"/>
            <a:ext cx="4038600" cy="1265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6613" name="Text Box 5">
            <a:extLst>
              <a:ext uri="{FF2B5EF4-FFF2-40B4-BE49-F238E27FC236}">
                <a16:creationId xmlns:a16="http://schemas.microsoft.com/office/drawing/2014/main" id="{AA0311A8-F9E1-4B65-9A29-4FFF682E3E0C}"/>
              </a:ext>
            </a:extLst>
          </p:cNvPr>
          <p:cNvSpPr txBox="1">
            <a:spLocks noChangeArrowheads="1"/>
          </p:cNvSpPr>
          <p:nvPr/>
        </p:nvSpPr>
        <p:spPr bwMode="auto">
          <a:xfrm>
            <a:off x="76200" y="669925"/>
            <a:ext cx="7848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63"/>
              </a:spcBef>
              <a:buClrTx/>
              <a:buFontTx/>
              <a:buNone/>
            </a:pPr>
            <a:r>
              <a:rPr lang="el-GR" altLang="en-US" sz="2500">
                <a:solidFill>
                  <a:srgbClr val="6767FF"/>
                </a:solidFill>
              </a:rPr>
              <a:t>Οξέα – βάσεις στην οργανική χημεία</a:t>
            </a:r>
          </a:p>
        </p:txBody>
      </p:sp>
      <p:sp>
        <p:nvSpPr>
          <p:cNvPr id="196614" name="Text Box 6">
            <a:extLst>
              <a:ext uri="{FF2B5EF4-FFF2-40B4-BE49-F238E27FC236}">
                <a16:creationId xmlns:a16="http://schemas.microsoft.com/office/drawing/2014/main" id="{D989FB31-EF02-48DD-B92D-75FD33D9B0ED}"/>
              </a:ext>
            </a:extLst>
          </p:cNvPr>
          <p:cNvSpPr txBox="1">
            <a:spLocks noChangeArrowheads="1"/>
          </p:cNvSpPr>
          <p:nvPr/>
        </p:nvSpPr>
        <p:spPr bwMode="auto">
          <a:xfrm>
            <a:off x="3124200" y="152400"/>
            <a:ext cx="30480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FontTx/>
              <a:buNone/>
            </a:pPr>
            <a:r>
              <a:rPr lang="el-GR" altLang="en-US" sz="2600"/>
              <a:t>Οξέα και Βάσεις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3" name="Text Box 1">
            <a:extLst>
              <a:ext uri="{FF2B5EF4-FFF2-40B4-BE49-F238E27FC236}">
                <a16:creationId xmlns:a16="http://schemas.microsoft.com/office/drawing/2014/main" id="{C6CEC309-E08C-4A96-B78C-5AD4479D81F0}"/>
              </a:ext>
            </a:extLst>
          </p:cNvPr>
          <p:cNvSpPr txBox="1">
            <a:spLocks noChangeArrowheads="1"/>
          </p:cNvSpPr>
          <p:nvPr/>
        </p:nvSpPr>
        <p:spPr bwMode="auto">
          <a:xfrm>
            <a:off x="152400" y="1616075"/>
            <a:ext cx="861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Μερικές ισχυρές βάσεις που χρησιμοποιούνται σε οργανικές αντιδράσεις.</a:t>
            </a:r>
            <a:r>
              <a:rPr lang="en-US" altLang="en-US"/>
              <a:t> </a:t>
            </a:r>
          </a:p>
        </p:txBody>
      </p:sp>
      <p:pic>
        <p:nvPicPr>
          <p:cNvPr id="197634" name="Picture 2">
            <a:extLst>
              <a:ext uri="{FF2B5EF4-FFF2-40B4-BE49-F238E27FC236}">
                <a16:creationId xmlns:a16="http://schemas.microsoft.com/office/drawing/2014/main" id="{3CEE80F6-19E2-4D75-9221-17270048E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8229600" cy="289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7635" name="Text Box 3">
            <a:extLst>
              <a:ext uri="{FF2B5EF4-FFF2-40B4-BE49-F238E27FC236}">
                <a16:creationId xmlns:a16="http://schemas.microsoft.com/office/drawing/2014/main" id="{27F89A51-65E7-4AB8-82D3-883BB1EB51A4}"/>
              </a:ext>
            </a:extLst>
          </p:cNvPr>
          <p:cNvSpPr txBox="1">
            <a:spLocks noChangeArrowheads="1"/>
          </p:cNvSpPr>
          <p:nvPr/>
        </p:nvSpPr>
        <p:spPr bwMode="auto">
          <a:xfrm>
            <a:off x="76200" y="1143000"/>
            <a:ext cx="78486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63"/>
              </a:spcBef>
              <a:buClrTx/>
              <a:buFontTx/>
              <a:buNone/>
            </a:pPr>
            <a:r>
              <a:rPr lang="el-GR" altLang="en-US" sz="2500"/>
              <a:t>Οξέα – βάσεις στην οργανική χημεία</a:t>
            </a:r>
          </a:p>
        </p:txBody>
      </p:sp>
      <p:sp>
        <p:nvSpPr>
          <p:cNvPr id="197636" name="Text Box 4">
            <a:extLst>
              <a:ext uri="{FF2B5EF4-FFF2-40B4-BE49-F238E27FC236}">
                <a16:creationId xmlns:a16="http://schemas.microsoft.com/office/drawing/2014/main" id="{66C20B18-04E5-43C6-9F03-8A3CD19619ED}"/>
              </a:ext>
            </a:extLst>
          </p:cNvPr>
          <p:cNvSpPr txBox="1">
            <a:spLocks noChangeArrowheads="1"/>
          </p:cNvSpPr>
          <p:nvPr/>
        </p:nvSpPr>
        <p:spPr bwMode="auto">
          <a:xfrm>
            <a:off x="3124200" y="501650"/>
            <a:ext cx="30480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FontTx/>
              <a:buNone/>
            </a:pPr>
            <a:r>
              <a:rPr lang="el-GR" altLang="en-US" sz="2600">
                <a:solidFill>
                  <a:srgbClr val="6767FF"/>
                </a:solidFill>
              </a:rPr>
              <a:t>Οξέα και Βάσεις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8AFCB181-0C04-44CA-9245-F24DD849E51D}"/>
              </a:ext>
            </a:extLst>
          </p:cNvPr>
          <p:cNvSpPr txBox="1">
            <a:spLocks noChangeArrowheads="1"/>
          </p:cNvSpPr>
          <p:nvPr/>
        </p:nvSpPr>
        <p:spPr bwMode="auto">
          <a:xfrm>
            <a:off x="457200" y="274638"/>
            <a:ext cx="822960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solidFill>
                  <a:srgbClr val="0000F1"/>
                </a:solidFill>
              </a:rPr>
              <a:t>Αντιδράσεις Οξέος-Βάσεως κατά Β</a:t>
            </a:r>
            <a:r>
              <a:rPr lang="en-US" altLang="en-US" sz="3200">
                <a:solidFill>
                  <a:srgbClr val="0000F1"/>
                </a:solidFill>
              </a:rPr>
              <a:t>rønsted-Lowry</a:t>
            </a:r>
          </a:p>
        </p:txBody>
      </p:sp>
      <p:sp>
        <p:nvSpPr>
          <p:cNvPr id="24578" name="Text Box 2">
            <a:extLst>
              <a:ext uri="{FF2B5EF4-FFF2-40B4-BE49-F238E27FC236}">
                <a16:creationId xmlns:a16="http://schemas.microsoft.com/office/drawing/2014/main" id="{34B550F8-D765-4256-A843-8E8737FC8B1C}"/>
              </a:ext>
            </a:extLst>
          </p:cNvPr>
          <p:cNvSpPr txBox="1">
            <a:spLocks noChangeArrowheads="1"/>
          </p:cNvSpPr>
          <p:nvPr/>
        </p:nvSpPr>
        <p:spPr bwMode="auto">
          <a:xfrm>
            <a:off x="428625" y="1428750"/>
            <a:ext cx="82296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450"/>
              </a:spcBef>
              <a:buClr>
                <a:srgbClr val="CCCCFF"/>
              </a:buClr>
              <a:buFont typeface="Wingdings" panose="05000000000000000000" pitchFamily="2" charset="2"/>
              <a:buChar char=""/>
            </a:pPr>
            <a:r>
              <a:rPr lang="el-GR" altLang="en-US"/>
              <a:t>Η κίνηση των ηλεκτρονίων στις αντιδράσεις δεικνύεται με τον συμβολισμό των καμπύλων τόξων. Επειδή δύο ζεύγη ηλεκτρονίων εμπλέκονται στις αντιδράσεις, δύο καμπύλα τόξα απαιτούνται </a:t>
            </a:r>
          </a:p>
          <a:p>
            <a:pPr>
              <a:spcBef>
                <a:spcPts val="450"/>
              </a:spcBef>
              <a:buClr>
                <a:srgbClr val="CCCCFF"/>
              </a:buClr>
              <a:buFont typeface="Wingdings" panose="05000000000000000000" pitchFamily="2" charset="2"/>
              <a:buChar char=""/>
            </a:pPr>
            <a:r>
              <a:rPr lang="el-GR" altLang="en-US"/>
              <a:t>Απώλεια ενός πρωτονίου από ένα οξύ δημιουργεί την συζυγή του βάση</a:t>
            </a:r>
          </a:p>
          <a:p>
            <a:pPr>
              <a:spcBef>
                <a:spcPts val="450"/>
              </a:spcBef>
              <a:buClr>
                <a:srgbClr val="CCCCFF"/>
              </a:buClr>
              <a:buFont typeface="Wingdings" panose="05000000000000000000" pitchFamily="2" charset="2"/>
              <a:buChar char=""/>
            </a:pPr>
            <a:r>
              <a:rPr lang="el-GR" altLang="en-US"/>
              <a:t>Κέρδος ενός πρωτονίου από μια βάση δημιουργεί το συζυγές οξύ</a:t>
            </a:r>
          </a:p>
          <a:p>
            <a:pPr>
              <a:spcBef>
                <a:spcPts val="450"/>
              </a:spcBef>
              <a:buClr>
                <a:srgbClr val="CCCCFF"/>
              </a:buClr>
              <a:buFont typeface="Wingdings" panose="05000000000000000000" pitchFamily="2" charset="2"/>
              <a:buChar char=""/>
            </a:pPr>
            <a:r>
              <a:rPr lang="el-GR" altLang="en-US"/>
              <a:t>Το διπλό τόξο σε μια αντίδραση χρειάζεται για να δείξει ότι η αντίδραση προχωρά και προς τις δύο κατευθύνσεις</a:t>
            </a:r>
            <a:r>
              <a:rPr lang="en-US" altLang="en-US"/>
              <a:t>. A</a:t>
            </a:r>
            <a:r>
              <a:rPr lang="el-GR" altLang="en-US"/>
              <a:t>υτά τα διπλά τόξα είναι για την ισορροπία</a:t>
            </a:r>
          </a:p>
          <a:p>
            <a:pPr>
              <a:spcBef>
                <a:spcPts val="500"/>
              </a:spcBef>
              <a:buClrTx/>
              <a:buFontTx/>
              <a:buNone/>
            </a:pPr>
            <a:r>
              <a:rPr lang="el-GR" altLang="en-US" sz="2000">
                <a:solidFill>
                  <a:srgbClr val="0000F1"/>
                </a:solidFill>
              </a:rPr>
              <a:t>Παραδείγματα</a:t>
            </a:r>
            <a:r>
              <a:rPr lang="en-US" altLang="en-US" sz="2000">
                <a:solidFill>
                  <a:srgbClr val="0000F1"/>
                </a:solidFill>
              </a:rPr>
              <a:t>:</a:t>
            </a:r>
          </a:p>
          <a:p>
            <a:pPr>
              <a:spcBef>
                <a:spcPts val="500"/>
              </a:spcBef>
              <a:buClrTx/>
              <a:buFontTx/>
              <a:buNone/>
            </a:pPr>
            <a:endParaRPr lang="el-GR" altLang="en-US" sz="2000"/>
          </a:p>
          <a:p>
            <a:pPr>
              <a:spcBef>
                <a:spcPts val="500"/>
              </a:spcBef>
              <a:buClrTx/>
              <a:buFontTx/>
              <a:buNone/>
            </a:pPr>
            <a:endParaRPr lang="el-GR" altLang="en-US" sz="2000"/>
          </a:p>
        </p:txBody>
      </p:sp>
      <p:pic>
        <p:nvPicPr>
          <p:cNvPr id="24579" name="Picture 3">
            <a:extLst>
              <a:ext uri="{FF2B5EF4-FFF2-40B4-BE49-F238E27FC236}">
                <a16:creationId xmlns:a16="http://schemas.microsoft.com/office/drawing/2014/main" id="{F6BC57F0-0CAE-4563-9E67-608093949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6781800" cy="218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5455"/>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7" name="Text Box 1">
            <a:extLst>
              <a:ext uri="{FF2B5EF4-FFF2-40B4-BE49-F238E27FC236}">
                <a16:creationId xmlns:a16="http://schemas.microsoft.com/office/drawing/2014/main" id="{E62BBADC-8A80-4E25-9022-BDE4A2DC5102}"/>
              </a:ext>
            </a:extLst>
          </p:cNvPr>
          <p:cNvSpPr txBox="1">
            <a:spLocks noChangeArrowheads="1"/>
          </p:cNvSpPr>
          <p:nvPr/>
        </p:nvSpPr>
        <p:spPr bwMode="auto">
          <a:xfrm>
            <a:off x="457200" y="0"/>
            <a:ext cx="822960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t>Ποια είναι οξέα και ποια βάσεις κατά </a:t>
            </a:r>
            <a:r>
              <a:rPr lang="en-US" altLang="en-US" sz="2400"/>
              <a:t>Lewis?</a:t>
            </a:r>
            <a:br>
              <a:rPr lang="en-US" altLang="en-US" sz="2400"/>
            </a:br>
            <a:r>
              <a:rPr lang="el-GR" altLang="en-US" sz="2400"/>
              <a:t>Δείξατε σχηματικά την αντίδραση της </a:t>
            </a:r>
            <a:r>
              <a:rPr lang="en-US" altLang="en-US" sz="2400"/>
              <a:t>CH</a:t>
            </a:r>
            <a:r>
              <a:rPr lang="en-US" altLang="en-US" sz="2400" baseline="-25000"/>
              <a:t>3</a:t>
            </a:r>
            <a:r>
              <a:rPr lang="en-US" altLang="en-US" sz="2400"/>
              <a:t>CH</a:t>
            </a:r>
            <a:r>
              <a:rPr lang="en-US" altLang="en-US" sz="2400" baseline="-25000"/>
              <a:t>2</a:t>
            </a:r>
            <a:r>
              <a:rPr lang="en-US" altLang="en-US" sz="2400"/>
              <a:t>NHCH</a:t>
            </a:r>
            <a:r>
              <a:rPr lang="en-US" altLang="en-US" sz="2400" baseline="-25000"/>
              <a:t>3</a:t>
            </a:r>
            <a:r>
              <a:rPr lang="en-US" altLang="en-US" sz="2400"/>
              <a:t> </a:t>
            </a:r>
            <a:r>
              <a:rPr lang="el-GR" altLang="en-US" sz="2400"/>
              <a:t>και </a:t>
            </a:r>
            <a:r>
              <a:rPr lang="en-US" altLang="en-US" sz="2400"/>
              <a:t>AlCl</a:t>
            </a:r>
            <a:r>
              <a:rPr lang="en-US" altLang="en-US" sz="2400" baseline="-25000"/>
              <a:t>3</a:t>
            </a:r>
          </a:p>
        </p:txBody>
      </p:sp>
      <p:sp>
        <p:nvSpPr>
          <p:cNvPr id="198658" name="Text Box 2">
            <a:extLst>
              <a:ext uri="{FF2B5EF4-FFF2-40B4-BE49-F238E27FC236}">
                <a16:creationId xmlns:a16="http://schemas.microsoft.com/office/drawing/2014/main" id="{CFFE7AC4-1CC2-467C-B136-22DBF4588B95}"/>
              </a:ext>
            </a:extLst>
          </p:cNvPr>
          <p:cNvSpPr txBox="1">
            <a:spLocks noChangeArrowheads="1"/>
          </p:cNvSpPr>
          <p:nvPr/>
        </p:nvSpPr>
        <p:spPr bwMode="auto">
          <a:xfrm>
            <a:off x="395288" y="4076700"/>
            <a:ext cx="8208962"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Α. Ποιος είναι ο υβριδισμός του </a:t>
            </a:r>
            <a:r>
              <a:rPr lang="en-US" altLang="en-US" sz="2400"/>
              <a:t>Al </a:t>
            </a:r>
            <a:r>
              <a:rPr lang="el-GR" altLang="en-US" sz="2400"/>
              <a:t>πριν </a:t>
            </a:r>
            <a:r>
              <a:rPr lang="el-GR" altLang="en-US" sz="2400" b="1"/>
              <a:t>και</a:t>
            </a:r>
            <a:r>
              <a:rPr lang="el-GR" altLang="en-US" sz="2400"/>
              <a:t> μετά την αντίδραση</a:t>
            </a:r>
          </a:p>
          <a:p>
            <a:pPr>
              <a:spcBef>
                <a:spcPts val="600"/>
              </a:spcBef>
              <a:buClr>
                <a:srgbClr val="CCCCFF"/>
              </a:buClr>
              <a:buFont typeface="Wingdings" panose="05000000000000000000" pitchFamily="2" charset="2"/>
              <a:buChar char=""/>
            </a:pPr>
            <a:r>
              <a:rPr lang="el-GR" altLang="en-US" sz="2400"/>
              <a:t>Β. Το Α</a:t>
            </a:r>
            <a:r>
              <a:rPr lang="en-US" altLang="en-US" sz="2400"/>
              <a:t>l </a:t>
            </a:r>
            <a:r>
              <a:rPr lang="el-GR" altLang="en-US" sz="2400"/>
              <a:t>έχει συμπληρωμένη οκτάδα πριν </a:t>
            </a:r>
            <a:r>
              <a:rPr lang="el-GR" altLang="en-US" sz="2400" b="1"/>
              <a:t>και</a:t>
            </a:r>
            <a:r>
              <a:rPr lang="el-GR" altLang="en-US" sz="2400"/>
              <a:t> μετά την αντίδραση?</a:t>
            </a:r>
          </a:p>
          <a:p>
            <a:pPr>
              <a:spcBef>
                <a:spcPts val="600"/>
              </a:spcBef>
              <a:buClr>
                <a:srgbClr val="CCCCFF"/>
              </a:buClr>
              <a:buFont typeface="Wingdings" panose="05000000000000000000" pitchFamily="2" charset="2"/>
              <a:buChar char=""/>
            </a:pPr>
            <a:r>
              <a:rPr lang="el-GR" altLang="en-US" sz="2400"/>
              <a:t>Γ. Ποιο είναι το ηλεκτρονιόφιλο </a:t>
            </a:r>
            <a:r>
              <a:rPr lang="el-GR" altLang="en-US" sz="2400" b="1"/>
              <a:t>και </a:t>
            </a:r>
            <a:r>
              <a:rPr lang="el-GR" altLang="en-US" sz="2400"/>
              <a:t>ποιο το νουκλεόφιλο?</a:t>
            </a:r>
          </a:p>
        </p:txBody>
      </p:sp>
      <p:pic>
        <p:nvPicPr>
          <p:cNvPr id="198659" name="Picture 3">
            <a:extLst>
              <a:ext uri="{FF2B5EF4-FFF2-40B4-BE49-F238E27FC236}">
                <a16:creationId xmlns:a16="http://schemas.microsoft.com/office/drawing/2014/main" id="{837533F9-46FB-4A0E-BD70-3F698E033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7797800" cy="218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9681" name="Picture 1">
            <a:extLst>
              <a:ext uri="{FF2B5EF4-FFF2-40B4-BE49-F238E27FC236}">
                <a16:creationId xmlns:a16="http://schemas.microsoft.com/office/drawing/2014/main" id="{929C6BF3-DFA4-49D8-AE9C-FF375B13F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6100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Text Box 1">
            <a:extLst>
              <a:ext uri="{FF2B5EF4-FFF2-40B4-BE49-F238E27FC236}">
                <a16:creationId xmlns:a16="http://schemas.microsoft.com/office/drawing/2014/main" id="{C3814B8E-3B3C-4FC6-8425-7494F8EA660C}"/>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6C885060-0A79-45CA-B3DE-66F402B6E5F4}" type="slidenum">
              <a:rPr lang="en-US" altLang="en-US" sz="1000"/>
              <a:pPr algn="r">
                <a:buClrTx/>
                <a:buFontTx/>
                <a:buNone/>
              </a:pPr>
              <a:t>192</a:t>
            </a:fld>
            <a:endParaRPr lang="en-US" altLang="en-US" sz="1000"/>
          </a:p>
        </p:txBody>
      </p:sp>
      <p:sp>
        <p:nvSpPr>
          <p:cNvPr id="200706" name="Text Box 2">
            <a:extLst>
              <a:ext uri="{FF2B5EF4-FFF2-40B4-BE49-F238E27FC236}">
                <a16:creationId xmlns:a16="http://schemas.microsoft.com/office/drawing/2014/main" id="{9BC511BF-6EE1-4546-B486-B48A750565DE}"/>
              </a:ext>
            </a:extLst>
          </p:cNvPr>
          <p:cNvSpPr txBox="1">
            <a:spLocks noChangeArrowheads="1"/>
          </p:cNvSpPr>
          <p:nvPr/>
        </p:nvSpPr>
        <p:spPr bwMode="auto">
          <a:xfrm>
            <a:off x="228600" y="228600"/>
            <a:ext cx="7772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250"/>
              </a:spcBef>
              <a:buClrTx/>
              <a:buFontTx/>
              <a:buNone/>
            </a:pPr>
            <a:r>
              <a:rPr lang="el-GR" altLang="en-US" sz="2000" b="1">
                <a:solidFill>
                  <a:srgbClr val="9900CC"/>
                </a:solidFill>
              </a:rPr>
              <a:t>Διέκρινε το οξύ , την βάση, το συζυγές οξύ  και την συζυγή βάση στην ακόλουθη αντίδραση</a:t>
            </a:r>
            <a:r>
              <a:rPr lang="en-US" altLang="en-US" sz="2000" b="1">
                <a:solidFill>
                  <a:srgbClr val="9900CC"/>
                </a:solidFill>
              </a:rPr>
              <a:t>.</a:t>
            </a:r>
          </a:p>
        </p:txBody>
      </p:sp>
      <p:graphicFrame>
        <p:nvGraphicFramePr>
          <p:cNvPr id="200707" name="Object 3">
            <a:extLst>
              <a:ext uri="{FF2B5EF4-FFF2-40B4-BE49-F238E27FC236}">
                <a16:creationId xmlns:a16="http://schemas.microsoft.com/office/drawing/2014/main" id="{4CFBABB1-B18E-4379-A716-7938B0D54A4B}"/>
              </a:ext>
            </a:extLst>
          </p:cNvPr>
          <p:cNvGraphicFramePr>
            <a:graphicFrameLocks noChangeAspect="1"/>
          </p:cNvGraphicFramePr>
          <p:nvPr/>
        </p:nvGraphicFramePr>
        <p:xfrm>
          <a:off x="1371600" y="1371600"/>
          <a:ext cx="6213475" cy="941388"/>
        </p:xfrm>
        <a:graphic>
          <a:graphicData uri="http://schemas.openxmlformats.org/presentationml/2006/ole">
            <mc:AlternateContent xmlns:mc="http://schemas.openxmlformats.org/markup-compatibility/2006">
              <mc:Choice xmlns:v="urn:schemas-microsoft-com:vml" Requires="v">
                <p:oleObj spid="_x0000_s200821" r:id="rId4" imgW="5098320" imgH="771480" progId="">
                  <p:embed/>
                </p:oleObj>
              </mc:Choice>
              <mc:Fallback>
                <p:oleObj r:id="rId4" imgW="5098320" imgH="7714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371600"/>
                        <a:ext cx="6213475" cy="9413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08" name="Text Box 4">
            <a:extLst>
              <a:ext uri="{FF2B5EF4-FFF2-40B4-BE49-F238E27FC236}">
                <a16:creationId xmlns:a16="http://schemas.microsoft.com/office/drawing/2014/main" id="{30067346-71D0-4C33-9194-514BE1967FAC}"/>
              </a:ext>
            </a:extLst>
          </p:cNvPr>
          <p:cNvSpPr txBox="1">
            <a:spLocks noChangeArrowheads="1"/>
          </p:cNvSpPr>
          <p:nvPr/>
        </p:nvSpPr>
        <p:spPr bwMode="auto">
          <a:xfrm>
            <a:off x="1752600" y="2590800"/>
            <a:ext cx="60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Ο</a:t>
            </a:r>
          </a:p>
        </p:txBody>
      </p:sp>
      <p:sp>
        <p:nvSpPr>
          <p:cNvPr id="200709" name="Text Box 5">
            <a:extLst>
              <a:ext uri="{FF2B5EF4-FFF2-40B4-BE49-F238E27FC236}">
                <a16:creationId xmlns:a16="http://schemas.microsoft.com/office/drawing/2014/main" id="{9E243B85-C4E5-4340-9BD6-9BF93BC35182}"/>
              </a:ext>
            </a:extLst>
          </p:cNvPr>
          <p:cNvSpPr txBox="1">
            <a:spLocks noChangeArrowheads="1"/>
          </p:cNvSpPr>
          <p:nvPr/>
        </p:nvSpPr>
        <p:spPr bwMode="auto">
          <a:xfrm>
            <a:off x="3352800" y="2514600"/>
            <a:ext cx="60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US" altLang="en-US"/>
              <a:t>B</a:t>
            </a:r>
          </a:p>
        </p:txBody>
      </p:sp>
      <p:sp>
        <p:nvSpPr>
          <p:cNvPr id="200710" name="Text Box 6">
            <a:extLst>
              <a:ext uri="{FF2B5EF4-FFF2-40B4-BE49-F238E27FC236}">
                <a16:creationId xmlns:a16="http://schemas.microsoft.com/office/drawing/2014/main" id="{C65E9242-5BFA-4CEE-9E91-FC5A2DC7F771}"/>
              </a:ext>
            </a:extLst>
          </p:cNvPr>
          <p:cNvSpPr txBox="1">
            <a:spLocks noChangeArrowheads="1"/>
          </p:cNvSpPr>
          <p:nvPr/>
        </p:nvSpPr>
        <p:spPr bwMode="auto">
          <a:xfrm>
            <a:off x="5257800" y="2362200"/>
            <a:ext cx="99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Σ</a:t>
            </a:r>
            <a:r>
              <a:rPr lang="en-US" altLang="en-US"/>
              <a:t>B</a:t>
            </a:r>
          </a:p>
        </p:txBody>
      </p:sp>
      <p:sp>
        <p:nvSpPr>
          <p:cNvPr id="200711" name="Text Box 7">
            <a:extLst>
              <a:ext uri="{FF2B5EF4-FFF2-40B4-BE49-F238E27FC236}">
                <a16:creationId xmlns:a16="http://schemas.microsoft.com/office/drawing/2014/main" id="{F870A973-A9CE-46EC-9ABF-D493DDFD161C}"/>
              </a:ext>
            </a:extLst>
          </p:cNvPr>
          <p:cNvSpPr txBox="1">
            <a:spLocks noChangeArrowheads="1"/>
          </p:cNvSpPr>
          <p:nvPr/>
        </p:nvSpPr>
        <p:spPr bwMode="auto">
          <a:xfrm>
            <a:off x="6781800" y="2286000"/>
            <a:ext cx="68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ΣΟ</a:t>
            </a:r>
          </a:p>
        </p:txBody>
      </p:sp>
      <p:graphicFrame>
        <p:nvGraphicFramePr>
          <p:cNvPr id="200712" name="Object 8">
            <a:extLst>
              <a:ext uri="{FF2B5EF4-FFF2-40B4-BE49-F238E27FC236}">
                <a16:creationId xmlns:a16="http://schemas.microsoft.com/office/drawing/2014/main" id="{D47AE824-0F1F-423A-A75E-2312ADBB53B5}"/>
              </a:ext>
            </a:extLst>
          </p:cNvPr>
          <p:cNvGraphicFramePr>
            <a:graphicFrameLocks noChangeAspect="1"/>
          </p:cNvGraphicFramePr>
          <p:nvPr/>
        </p:nvGraphicFramePr>
        <p:xfrm>
          <a:off x="990600" y="4343400"/>
          <a:ext cx="6934200" cy="1533525"/>
        </p:xfrm>
        <a:graphic>
          <a:graphicData uri="http://schemas.openxmlformats.org/presentationml/2006/ole">
            <mc:AlternateContent xmlns:mc="http://schemas.openxmlformats.org/markup-compatibility/2006">
              <mc:Choice xmlns:v="urn:schemas-microsoft-com:vml" Requires="v">
                <p:oleObj spid="_x0000_s200822" r:id="rId6" imgW="5069880" imgH="1120680" progId="">
                  <p:embed/>
                </p:oleObj>
              </mc:Choice>
              <mc:Fallback>
                <p:oleObj r:id="rId6" imgW="5069880" imgH="112068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343400"/>
                        <a:ext cx="6934200" cy="15335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0713" name="Text Box 9">
            <a:extLst>
              <a:ext uri="{FF2B5EF4-FFF2-40B4-BE49-F238E27FC236}">
                <a16:creationId xmlns:a16="http://schemas.microsoft.com/office/drawing/2014/main" id="{9B6BF5DD-0AFB-4680-8D45-32F7E9275145}"/>
              </a:ext>
            </a:extLst>
          </p:cNvPr>
          <p:cNvSpPr txBox="1">
            <a:spLocks noChangeArrowheads="1"/>
          </p:cNvSpPr>
          <p:nvPr/>
        </p:nvSpPr>
        <p:spPr bwMode="auto">
          <a:xfrm>
            <a:off x="609600" y="3276600"/>
            <a:ext cx="807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b="1">
                <a:solidFill>
                  <a:srgbClr val="9900CC"/>
                </a:solidFill>
              </a:rPr>
              <a:t>Χρησιμοποίησε τα καμπύλα τόξα για να δείξεις την κίνηση των ζευγών ηλεκτρονίων</a:t>
            </a:r>
            <a:r>
              <a:rPr lang="en-US" altLang="en-US" b="1">
                <a:solidFill>
                  <a:srgbClr val="9900CC"/>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00708"/>
                                        </p:tgtEl>
                                        <p:attrNameLst>
                                          <p:attrName>style.visibility</p:attrName>
                                        </p:attrNameLst>
                                      </p:cBhvr>
                                      <p:to>
                                        <p:strVal val="visible"/>
                                      </p:to>
                                    </p:set>
                                    <p:anim calcmode="lin" valueType="num">
                                      <p:cBhvr additive="repl">
                                        <p:cTn id="7" dur="500" fill="hold"/>
                                        <p:tgtEl>
                                          <p:spTgt spid="200708"/>
                                        </p:tgtEl>
                                        <p:attrNameLst>
                                          <p:attrName>ppt_x</p:attrName>
                                        </p:attrNameLst>
                                      </p:cBhvr>
                                      <p:tavLst>
                                        <p:tav>
                                          <p:val>
                                            <p:strVal val="0-#ppt_w/2"/>
                                          </p:val>
                                        </p:tav>
                                        <p:tav>
                                          <p:val>
                                            <p:strVal val="#ppt_x"/>
                                          </p:val>
                                        </p:tav>
                                      </p:tavLst>
                                    </p:anim>
                                    <p:anim calcmode="lin" valueType="num">
                                      <p:cBhvr additive="repl">
                                        <p:cTn id="8" dur="500" fill="hold"/>
                                        <p:tgtEl>
                                          <p:spTgt spid="200708"/>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00709"/>
                                        </p:tgtEl>
                                        <p:attrNameLst>
                                          <p:attrName>style.visibility</p:attrName>
                                        </p:attrNameLst>
                                      </p:cBhvr>
                                      <p:to>
                                        <p:strVal val="visible"/>
                                      </p:to>
                                    </p:set>
                                    <p:anim calcmode="lin" valueType="num">
                                      <p:cBhvr additive="repl">
                                        <p:cTn id="13" dur="500" fill="hold"/>
                                        <p:tgtEl>
                                          <p:spTgt spid="200709"/>
                                        </p:tgtEl>
                                        <p:attrNameLst>
                                          <p:attrName>ppt_x</p:attrName>
                                        </p:attrNameLst>
                                      </p:cBhvr>
                                      <p:tavLst>
                                        <p:tav>
                                          <p:val>
                                            <p:strVal val="0-#ppt_w/2"/>
                                          </p:val>
                                        </p:tav>
                                        <p:tav>
                                          <p:val>
                                            <p:strVal val="#ppt_x"/>
                                          </p:val>
                                        </p:tav>
                                      </p:tavLst>
                                    </p:anim>
                                    <p:anim calcmode="lin" valueType="num">
                                      <p:cBhvr additive="repl">
                                        <p:cTn id="14" dur="500" fill="hold"/>
                                        <p:tgtEl>
                                          <p:spTgt spid="200709"/>
                                        </p:tgtEl>
                                        <p:attrNameLst>
                                          <p:attrName>ppt_y</p:attrName>
                                        </p:attrNameLst>
                                      </p:cBhvr>
                                      <p:tavLst>
                                        <p:tav>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200710"/>
                                        </p:tgtEl>
                                        <p:attrNameLst>
                                          <p:attrName>style.visibility</p:attrName>
                                        </p:attrNameLst>
                                      </p:cBhvr>
                                      <p:to>
                                        <p:strVal val="visible"/>
                                      </p:to>
                                    </p:set>
                                    <p:anim calcmode="lin" valueType="num">
                                      <p:cBhvr additive="repl">
                                        <p:cTn id="19" dur="500" fill="hold"/>
                                        <p:tgtEl>
                                          <p:spTgt spid="200710"/>
                                        </p:tgtEl>
                                        <p:attrNameLst>
                                          <p:attrName>ppt_x</p:attrName>
                                        </p:attrNameLst>
                                      </p:cBhvr>
                                      <p:tavLst>
                                        <p:tav>
                                          <p:val>
                                            <p:strVal val="0-#ppt_w/2"/>
                                          </p:val>
                                        </p:tav>
                                        <p:tav>
                                          <p:val>
                                            <p:strVal val="#ppt_x"/>
                                          </p:val>
                                        </p:tav>
                                      </p:tavLst>
                                    </p:anim>
                                    <p:anim calcmode="lin" valueType="num">
                                      <p:cBhvr additive="repl">
                                        <p:cTn id="20" dur="500" fill="hold"/>
                                        <p:tgtEl>
                                          <p:spTgt spid="200710"/>
                                        </p:tgtEl>
                                        <p:attrNameLst>
                                          <p:attrName>ppt_y</p:attrName>
                                        </p:attrNameLst>
                                      </p:cBhvr>
                                      <p:tavLst>
                                        <p:tav>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200711"/>
                                        </p:tgtEl>
                                        <p:attrNameLst>
                                          <p:attrName>style.visibility</p:attrName>
                                        </p:attrNameLst>
                                      </p:cBhvr>
                                      <p:to>
                                        <p:strVal val="visible"/>
                                      </p:to>
                                    </p:set>
                                    <p:anim calcmode="lin" valueType="num">
                                      <p:cBhvr additive="repl">
                                        <p:cTn id="25" dur="500" fill="hold"/>
                                        <p:tgtEl>
                                          <p:spTgt spid="200711"/>
                                        </p:tgtEl>
                                        <p:attrNameLst>
                                          <p:attrName>ppt_x</p:attrName>
                                        </p:attrNameLst>
                                      </p:cBhvr>
                                      <p:tavLst>
                                        <p:tav>
                                          <p:val>
                                            <p:strVal val="0-#ppt_w/2"/>
                                          </p:val>
                                        </p:tav>
                                        <p:tav>
                                          <p:val>
                                            <p:strVal val="#ppt_x"/>
                                          </p:val>
                                        </p:tav>
                                      </p:tavLst>
                                    </p:anim>
                                    <p:anim calcmode="lin" valueType="num">
                                      <p:cBhvr additive="repl">
                                        <p:cTn id="26" dur="500" fill="hold"/>
                                        <p:tgtEl>
                                          <p:spTgt spid="200711"/>
                                        </p:tgtEl>
                                        <p:attrNameLst>
                                          <p:attrName>ppt_y</p:attrName>
                                        </p:attrNameLst>
                                      </p:cBhvr>
                                      <p:tavLst>
                                        <p:tav>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additive="repl">
                                        <p:cTn id="30" dur="1" fill="hold">
                                          <p:stCondLst>
                                            <p:cond delay="0"/>
                                          </p:stCondLst>
                                        </p:cTn>
                                        <p:tgtEl>
                                          <p:spTgt spid="200712"/>
                                        </p:tgtEl>
                                        <p:attrNameLst>
                                          <p:attrName>style.visibility</p:attrName>
                                        </p:attrNameLst>
                                      </p:cBhvr>
                                      <p:to>
                                        <p:strVal val="visible"/>
                                      </p:to>
                                    </p:set>
                                    <p:anim calcmode="lin" valueType="num">
                                      <p:cBhvr additive="repl">
                                        <p:cTn id="31" dur="500" fill="hold"/>
                                        <p:tgtEl>
                                          <p:spTgt spid="200712"/>
                                        </p:tgtEl>
                                        <p:attrNameLst>
                                          <p:attrName>ppt_x</p:attrName>
                                        </p:attrNameLst>
                                      </p:cBhvr>
                                      <p:tavLst>
                                        <p:tav>
                                          <p:val>
                                            <p:strVal val="0-#ppt_w/2"/>
                                          </p:val>
                                        </p:tav>
                                        <p:tav>
                                          <p:val>
                                            <p:strVal val="#ppt_x"/>
                                          </p:val>
                                        </p:tav>
                                      </p:tavLst>
                                    </p:anim>
                                    <p:anim calcmode="lin" valueType="num">
                                      <p:cBhvr additive="repl">
                                        <p:cTn id="32" dur="500" fill="hold"/>
                                        <p:tgtEl>
                                          <p:spTgt spid="200712"/>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29" name="Text Box 1">
            <a:extLst>
              <a:ext uri="{FF2B5EF4-FFF2-40B4-BE49-F238E27FC236}">
                <a16:creationId xmlns:a16="http://schemas.microsoft.com/office/drawing/2014/main" id="{5B315478-8073-4E5E-AEA7-01C6403327F0}"/>
              </a:ext>
            </a:extLst>
          </p:cNvPr>
          <p:cNvSpPr txBox="1">
            <a:spLocks noChangeArrowheads="1"/>
          </p:cNvSpPr>
          <p:nvPr/>
        </p:nvSpPr>
        <p:spPr bwMode="auto">
          <a:xfrm>
            <a:off x="228600" y="228600"/>
            <a:ext cx="84582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875"/>
              </a:spcBef>
              <a:buClrTx/>
              <a:buFontTx/>
              <a:buNone/>
            </a:pPr>
            <a:r>
              <a:rPr lang="el-GR" altLang="en-US" sz="2000" b="1">
                <a:solidFill>
                  <a:srgbClr val="9900CC"/>
                </a:solidFill>
              </a:rPr>
              <a:t>Σχεδίασε τα προ</a:t>
            </a:r>
            <a:r>
              <a:rPr lang="en-US" altLang="en-US" sz="2000" b="1">
                <a:solidFill>
                  <a:srgbClr val="9900CC"/>
                </a:solidFill>
              </a:rPr>
              <a:t>ï</a:t>
            </a:r>
            <a:r>
              <a:rPr lang="el-GR" altLang="en-US" sz="2000" b="1">
                <a:solidFill>
                  <a:srgbClr val="9900CC"/>
                </a:solidFill>
              </a:rPr>
              <a:t>όντα της ακόλουθης αντίδρασης (χρησιμοποίησε τα καμπύλα τόξα για να φανεί η μετακίνηση των ζευγών ηλεκτρονίων </a:t>
            </a:r>
            <a:r>
              <a:rPr lang="el-GR" altLang="en-US" sz="1400" b="1">
                <a:solidFill>
                  <a:srgbClr val="FF0066"/>
                </a:solidFill>
              </a:rPr>
              <a:t>(υπάρχει ένα λάθος?)</a:t>
            </a:r>
          </a:p>
        </p:txBody>
      </p:sp>
      <p:graphicFrame>
        <p:nvGraphicFramePr>
          <p:cNvPr id="201730" name="Object 2">
            <a:extLst>
              <a:ext uri="{FF2B5EF4-FFF2-40B4-BE49-F238E27FC236}">
                <a16:creationId xmlns:a16="http://schemas.microsoft.com/office/drawing/2014/main" id="{5EBD3978-93C8-40B2-8C70-B83DF989CBA9}"/>
              </a:ext>
            </a:extLst>
          </p:cNvPr>
          <p:cNvGraphicFramePr>
            <a:graphicFrameLocks noChangeAspect="1"/>
          </p:cNvGraphicFramePr>
          <p:nvPr/>
        </p:nvGraphicFramePr>
        <p:xfrm>
          <a:off x="609600" y="1371600"/>
          <a:ext cx="3990975" cy="438150"/>
        </p:xfrm>
        <a:graphic>
          <a:graphicData uri="http://schemas.openxmlformats.org/presentationml/2006/ole">
            <mc:AlternateContent xmlns:mc="http://schemas.openxmlformats.org/markup-compatibility/2006">
              <mc:Choice xmlns:v="urn:schemas-microsoft-com:vml" Requires="v">
                <p:oleObj spid="_x0000_s202055" r:id="rId4" imgW="2344680" imgH="257760" progId="">
                  <p:embed/>
                </p:oleObj>
              </mc:Choice>
              <mc:Fallback>
                <p:oleObj r:id="rId4" imgW="2344680" imgH="2577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3990975" cy="4381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1" name="Object 3">
            <a:extLst>
              <a:ext uri="{FF2B5EF4-FFF2-40B4-BE49-F238E27FC236}">
                <a16:creationId xmlns:a16="http://schemas.microsoft.com/office/drawing/2014/main" id="{47D641AE-51C6-4DED-9503-D36A67E29AB0}"/>
              </a:ext>
            </a:extLst>
          </p:cNvPr>
          <p:cNvGraphicFramePr>
            <a:graphicFrameLocks noChangeAspect="1"/>
          </p:cNvGraphicFramePr>
          <p:nvPr/>
        </p:nvGraphicFramePr>
        <p:xfrm>
          <a:off x="381000" y="2209800"/>
          <a:ext cx="4200525" cy="993775"/>
        </p:xfrm>
        <a:graphic>
          <a:graphicData uri="http://schemas.openxmlformats.org/presentationml/2006/ole">
            <mc:AlternateContent xmlns:mc="http://schemas.openxmlformats.org/markup-compatibility/2006">
              <mc:Choice xmlns:v="urn:schemas-microsoft-com:vml" Requires="v">
                <p:oleObj spid="_x0000_s202056" r:id="rId6" imgW="2611080" imgH="617760" progId="">
                  <p:embed/>
                </p:oleObj>
              </mc:Choice>
              <mc:Fallback>
                <p:oleObj r:id="rId6" imgW="2611080" imgH="61776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209800"/>
                        <a:ext cx="4200525" cy="9937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2" name="Object 4">
            <a:extLst>
              <a:ext uri="{FF2B5EF4-FFF2-40B4-BE49-F238E27FC236}">
                <a16:creationId xmlns:a16="http://schemas.microsoft.com/office/drawing/2014/main" id="{6C502E7B-1E62-4382-A4B9-AF06735C9F22}"/>
              </a:ext>
            </a:extLst>
          </p:cNvPr>
          <p:cNvGraphicFramePr>
            <a:graphicFrameLocks noChangeAspect="1"/>
          </p:cNvGraphicFramePr>
          <p:nvPr/>
        </p:nvGraphicFramePr>
        <p:xfrm>
          <a:off x="4876800" y="2514600"/>
          <a:ext cx="2414588" cy="546100"/>
        </p:xfrm>
        <a:graphic>
          <a:graphicData uri="http://schemas.openxmlformats.org/presentationml/2006/ole">
            <mc:AlternateContent xmlns:mc="http://schemas.openxmlformats.org/markup-compatibility/2006">
              <mc:Choice xmlns:v="urn:schemas-microsoft-com:vml" Requires="v">
                <p:oleObj spid="_x0000_s202057" r:id="rId8" imgW="1347480" imgH="305280" progId="">
                  <p:embed/>
                </p:oleObj>
              </mc:Choice>
              <mc:Fallback>
                <p:oleObj r:id="rId8" imgW="1347480" imgH="30528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514600"/>
                        <a:ext cx="2414588" cy="5461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3" name="Object 5">
            <a:extLst>
              <a:ext uri="{FF2B5EF4-FFF2-40B4-BE49-F238E27FC236}">
                <a16:creationId xmlns:a16="http://schemas.microsoft.com/office/drawing/2014/main" id="{4DB35477-783E-4BFA-AE2C-7D2F6A2F2B7E}"/>
              </a:ext>
            </a:extLst>
          </p:cNvPr>
          <p:cNvGraphicFramePr>
            <a:graphicFrameLocks noChangeAspect="1"/>
          </p:cNvGraphicFramePr>
          <p:nvPr/>
        </p:nvGraphicFramePr>
        <p:xfrm>
          <a:off x="457200" y="3810000"/>
          <a:ext cx="4489450" cy="476250"/>
        </p:xfrm>
        <a:graphic>
          <a:graphicData uri="http://schemas.openxmlformats.org/presentationml/2006/ole">
            <mc:AlternateContent xmlns:mc="http://schemas.openxmlformats.org/markup-compatibility/2006">
              <mc:Choice xmlns:v="urn:schemas-microsoft-com:vml" Requires="v">
                <p:oleObj spid="_x0000_s202058" r:id="rId10" imgW="2714400" imgH="289440" progId="">
                  <p:embed/>
                </p:oleObj>
              </mc:Choice>
              <mc:Fallback>
                <p:oleObj r:id="rId10" imgW="2714400" imgH="289440" progId="">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3810000"/>
                        <a:ext cx="4489450" cy="4762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4" name="Object 6">
            <a:extLst>
              <a:ext uri="{FF2B5EF4-FFF2-40B4-BE49-F238E27FC236}">
                <a16:creationId xmlns:a16="http://schemas.microsoft.com/office/drawing/2014/main" id="{C33F7ED0-847E-474F-AC1A-C6E274BED8FB}"/>
              </a:ext>
            </a:extLst>
          </p:cNvPr>
          <p:cNvGraphicFramePr>
            <a:graphicFrameLocks noChangeAspect="1"/>
          </p:cNvGraphicFramePr>
          <p:nvPr/>
        </p:nvGraphicFramePr>
        <p:xfrm>
          <a:off x="609600" y="4572000"/>
          <a:ext cx="4013200" cy="1381125"/>
        </p:xfrm>
        <a:graphic>
          <a:graphicData uri="http://schemas.openxmlformats.org/presentationml/2006/ole">
            <mc:AlternateContent xmlns:mc="http://schemas.openxmlformats.org/markup-compatibility/2006">
              <mc:Choice xmlns:v="urn:schemas-microsoft-com:vml" Requires="v">
                <p:oleObj spid="_x0000_s202059" r:id="rId12" imgW="2692800" imgH="924120" progId="">
                  <p:embed/>
                </p:oleObj>
              </mc:Choice>
              <mc:Fallback>
                <p:oleObj r:id="rId12" imgW="2692800" imgH="924120" progId="">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572000"/>
                        <a:ext cx="4013200" cy="13811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735" name="Object 7">
            <a:extLst>
              <a:ext uri="{FF2B5EF4-FFF2-40B4-BE49-F238E27FC236}">
                <a16:creationId xmlns:a16="http://schemas.microsoft.com/office/drawing/2014/main" id="{A07794D9-27B0-4891-B0D0-F695813CA872}"/>
              </a:ext>
            </a:extLst>
          </p:cNvPr>
          <p:cNvGraphicFramePr>
            <a:graphicFrameLocks noChangeAspect="1"/>
          </p:cNvGraphicFramePr>
          <p:nvPr/>
        </p:nvGraphicFramePr>
        <p:xfrm>
          <a:off x="4876800" y="5105400"/>
          <a:ext cx="3038475" cy="392113"/>
        </p:xfrm>
        <a:graphic>
          <a:graphicData uri="http://schemas.openxmlformats.org/presentationml/2006/ole">
            <mc:AlternateContent xmlns:mc="http://schemas.openxmlformats.org/markup-compatibility/2006">
              <mc:Choice xmlns:v="urn:schemas-microsoft-com:vml" Requires="v">
                <p:oleObj spid="_x0000_s202060" r:id="rId14" imgW="1971360" imgH="253800" progId="">
                  <p:embed/>
                </p:oleObj>
              </mc:Choice>
              <mc:Fallback>
                <p:oleObj r:id="rId14" imgW="1971360" imgH="253800" progId="">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5105400"/>
                        <a:ext cx="3038475" cy="3921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01731"/>
                                        </p:tgtEl>
                                        <p:attrNameLst>
                                          <p:attrName>style.visibility</p:attrName>
                                        </p:attrNameLst>
                                      </p:cBhvr>
                                      <p:to>
                                        <p:strVal val="visible"/>
                                      </p:to>
                                    </p:set>
                                    <p:anim calcmode="lin" valueType="num">
                                      <p:cBhvr additive="repl">
                                        <p:cTn id="7" dur="500" fill="hold"/>
                                        <p:tgtEl>
                                          <p:spTgt spid="201731"/>
                                        </p:tgtEl>
                                        <p:attrNameLst>
                                          <p:attrName>ppt_x</p:attrName>
                                        </p:attrNameLst>
                                      </p:cBhvr>
                                      <p:tavLst>
                                        <p:tav tm="100000">
                                          <p:val>
                                            <p:strVal val="0-#ppt_w/2"/>
                                          </p:val>
                                        </p:tav>
                                        <p:tav>
                                          <p:val>
                                            <p:strVal val="#ppt_x"/>
                                          </p:val>
                                        </p:tav>
                                      </p:tavLst>
                                    </p:anim>
                                    <p:anim calcmode="lin" valueType="num">
                                      <p:cBhvr additive="repl">
                                        <p:cTn id="8" dur="500" fill="hold"/>
                                        <p:tgtEl>
                                          <p:spTgt spid="201731"/>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01732"/>
                                        </p:tgtEl>
                                        <p:attrNameLst>
                                          <p:attrName>style.visibility</p:attrName>
                                        </p:attrNameLst>
                                      </p:cBhvr>
                                      <p:to>
                                        <p:strVal val="visible"/>
                                      </p:to>
                                    </p:set>
                                    <p:anim calcmode="lin" valueType="num">
                                      <p:cBhvr additive="repl">
                                        <p:cTn id="13" dur="500" fill="hold"/>
                                        <p:tgtEl>
                                          <p:spTgt spid="201732"/>
                                        </p:tgtEl>
                                        <p:attrNameLst>
                                          <p:attrName>ppt_x</p:attrName>
                                        </p:attrNameLst>
                                      </p:cBhvr>
                                      <p:tavLst>
                                        <p:tav tm="100000">
                                          <p:val>
                                            <p:strVal val="0-#ppt_w/2"/>
                                          </p:val>
                                        </p:tav>
                                        <p:tav>
                                          <p:val>
                                            <p:strVal val="#ppt_x"/>
                                          </p:val>
                                        </p:tav>
                                      </p:tavLst>
                                    </p:anim>
                                    <p:anim calcmode="lin" valueType="num">
                                      <p:cBhvr additive="repl">
                                        <p:cTn id="14" dur="500" fill="hold"/>
                                        <p:tgtEl>
                                          <p:spTgt spid="201732"/>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201734"/>
                                        </p:tgtEl>
                                        <p:attrNameLst>
                                          <p:attrName>style.visibility</p:attrName>
                                        </p:attrNameLst>
                                      </p:cBhvr>
                                      <p:to>
                                        <p:strVal val="visible"/>
                                      </p:to>
                                    </p:set>
                                    <p:anim calcmode="lin" valueType="num">
                                      <p:cBhvr additive="repl">
                                        <p:cTn id="19" dur="500" fill="hold"/>
                                        <p:tgtEl>
                                          <p:spTgt spid="201734"/>
                                        </p:tgtEl>
                                        <p:attrNameLst>
                                          <p:attrName>ppt_x</p:attrName>
                                        </p:attrNameLst>
                                      </p:cBhvr>
                                      <p:tavLst>
                                        <p:tav tm="100000">
                                          <p:val>
                                            <p:strVal val="0-#ppt_w/2"/>
                                          </p:val>
                                        </p:tav>
                                        <p:tav>
                                          <p:val>
                                            <p:strVal val="#ppt_x"/>
                                          </p:val>
                                        </p:tav>
                                      </p:tavLst>
                                    </p:anim>
                                    <p:anim calcmode="lin" valueType="num">
                                      <p:cBhvr additive="repl">
                                        <p:cTn id="20" dur="500" fill="hold"/>
                                        <p:tgtEl>
                                          <p:spTgt spid="201734"/>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201735"/>
                                        </p:tgtEl>
                                        <p:attrNameLst>
                                          <p:attrName>style.visibility</p:attrName>
                                        </p:attrNameLst>
                                      </p:cBhvr>
                                      <p:to>
                                        <p:strVal val="visible"/>
                                      </p:to>
                                    </p:set>
                                    <p:anim calcmode="lin" valueType="num">
                                      <p:cBhvr additive="repl">
                                        <p:cTn id="25" dur="500" fill="hold"/>
                                        <p:tgtEl>
                                          <p:spTgt spid="201735"/>
                                        </p:tgtEl>
                                        <p:attrNameLst>
                                          <p:attrName>ppt_x</p:attrName>
                                        </p:attrNameLst>
                                      </p:cBhvr>
                                      <p:tavLst>
                                        <p:tav tm="100000">
                                          <p:val>
                                            <p:strVal val="0-#ppt_w/2"/>
                                          </p:val>
                                        </p:tav>
                                        <p:tav>
                                          <p:val>
                                            <p:strVal val="#ppt_x"/>
                                          </p:val>
                                        </p:tav>
                                      </p:tavLst>
                                    </p:anim>
                                    <p:anim calcmode="lin" valueType="num">
                                      <p:cBhvr additive="repl">
                                        <p:cTn id="26" dur="500" fill="hold"/>
                                        <p:tgtEl>
                                          <p:spTgt spid="20173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3" name="Text Box 1">
            <a:extLst>
              <a:ext uri="{FF2B5EF4-FFF2-40B4-BE49-F238E27FC236}">
                <a16:creationId xmlns:a16="http://schemas.microsoft.com/office/drawing/2014/main" id="{9FD9AB65-F678-4D3C-BA43-BBBF1109B329}"/>
              </a:ext>
            </a:extLst>
          </p:cNvPr>
          <p:cNvSpPr txBox="1">
            <a:spLocks noChangeArrowheads="1"/>
          </p:cNvSpPr>
          <p:nvPr/>
        </p:nvSpPr>
        <p:spPr bwMode="auto">
          <a:xfrm>
            <a:off x="457200" y="0"/>
            <a:ext cx="82296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2060"/>
                </a:solidFill>
              </a:rPr>
              <a:t>Δίδονται οι ενώσεις </a:t>
            </a:r>
            <a:r>
              <a:rPr lang="el-GR" altLang="en-US" sz="3800"/>
              <a:t>….</a:t>
            </a:r>
          </a:p>
        </p:txBody>
      </p:sp>
      <p:sp>
        <p:nvSpPr>
          <p:cNvPr id="202754" name="Text Box 2">
            <a:extLst>
              <a:ext uri="{FF2B5EF4-FFF2-40B4-BE49-F238E27FC236}">
                <a16:creationId xmlns:a16="http://schemas.microsoft.com/office/drawing/2014/main" id="{E34C9193-250B-4F69-BFCC-F1EE707A127E}"/>
              </a:ext>
            </a:extLst>
          </p:cNvPr>
          <p:cNvSpPr txBox="1">
            <a:spLocks noChangeArrowheads="1"/>
          </p:cNvSpPr>
          <p:nvPr/>
        </p:nvSpPr>
        <p:spPr bwMode="auto">
          <a:xfrm>
            <a:off x="0" y="3786188"/>
            <a:ext cx="8658225"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450"/>
              </a:spcBef>
              <a:buClr>
                <a:srgbClr val="CCCCFF"/>
              </a:buClr>
              <a:buFont typeface="Wingdings" panose="05000000000000000000" pitchFamily="2" charset="2"/>
              <a:buChar char=""/>
            </a:pPr>
            <a:r>
              <a:rPr lang="el-GR" altLang="en-US"/>
              <a:t>Ποια είναι η συζυγής βάση του βενζοϊκού οξέος</a:t>
            </a:r>
          </a:p>
          <a:p>
            <a:pPr>
              <a:spcBef>
                <a:spcPts val="450"/>
              </a:spcBef>
              <a:buClrTx/>
              <a:buFontTx/>
              <a:buNone/>
            </a:pPr>
            <a:endParaRPr lang="el-GR" altLang="en-US"/>
          </a:p>
          <a:p>
            <a:pPr>
              <a:spcBef>
                <a:spcPts val="450"/>
              </a:spcBef>
              <a:buClr>
                <a:srgbClr val="CCCCFF"/>
              </a:buClr>
              <a:buFont typeface="Wingdings" panose="05000000000000000000" pitchFamily="2" charset="2"/>
              <a:buChar char=""/>
            </a:pPr>
            <a:r>
              <a:rPr lang="el-GR" altLang="en-US"/>
              <a:t>Ποια ένωση έχει την ισχυρότερη συζυγή βάση</a:t>
            </a:r>
          </a:p>
          <a:p>
            <a:pPr>
              <a:spcBef>
                <a:spcPts val="450"/>
              </a:spcBef>
              <a:buClrTx/>
              <a:buFontTx/>
              <a:buNone/>
            </a:pPr>
            <a:endParaRPr lang="el-GR" altLang="en-US"/>
          </a:p>
          <a:p>
            <a:pPr>
              <a:spcBef>
                <a:spcPts val="450"/>
              </a:spcBef>
              <a:buClrTx/>
              <a:buFontTx/>
              <a:buNone/>
            </a:pPr>
            <a:endParaRPr lang="el-GR" altLang="en-US"/>
          </a:p>
          <a:p>
            <a:pPr>
              <a:spcBef>
                <a:spcPts val="450"/>
              </a:spcBef>
              <a:buClr>
                <a:srgbClr val="CCCCFF"/>
              </a:buClr>
              <a:buFont typeface="Wingdings" panose="05000000000000000000" pitchFamily="2" charset="2"/>
              <a:buChar char=""/>
            </a:pPr>
            <a:r>
              <a:rPr lang="el-GR" altLang="en-US"/>
              <a:t>Ποιο είναι το ισχυρότερο-ασθενέστερο οξύ</a:t>
            </a:r>
          </a:p>
          <a:p>
            <a:pPr>
              <a:spcBef>
                <a:spcPts val="450"/>
              </a:spcBef>
              <a:buClrTx/>
              <a:buFontTx/>
              <a:buNone/>
            </a:pPr>
            <a:endParaRPr lang="el-GR" altLang="en-US"/>
          </a:p>
        </p:txBody>
      </p:sp>
      <p:pic>
        <p:nvPicPr>
          <p:cNvPr id="202755" name="Picture 3">
            <a:extLst>
              <a:ext uri="{FF2B5EF4-FFF2-40B4-BE49-F238E27FC236}">
                <a16:creationId xmlns:a16="http://schemas.microsoft.com/office/drawing/2014/main" id="{A15BC2C2-75E4-42D0-84C6-D86946D0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75"/>
            <a:ext cx="7864475" cy="209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6" name="Picture 4">
            <a:extLst>
              <a:ext uri="{FF2B5EF4-FFF2-40B4-BE49-F238E27FC236}">
                <a16:creationId xmlns:a16="http://schemas.microsoft.com/office/drawing/2014/main" id="{5346D3C7-4831-47D9-84B7-D8770346F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3429000"/>
            <a:ext cx="3106737" cy="99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7" name="Picture 5">
            <a:extLst>
              <a:ext uri="{FF2B5EF4-FFF2-40B4-BE49-F238E27FC236}">
                <a16:creationId xmlns:a16="http://schemas.microsoft.com/office/drawing/2014/main" id="{223AF938-808F-4D8A-AFF7-427B4F638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357688"/>
            <a:ext cx="1466850" cy="75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8" name="Picture 6">
            <a:extLst>
              <a:ext uri="{FF2B5EF4-FFF2-40B4-BE49-F238E27FC236}">
                <a16:creationId xmlns:a16="http://schemas.microsoft.com/office/drawing/2014/main" id="{76613CA4-98D2-4D17-A087-29514C15A5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5857875"/>
            <a:ext cx="6173788" cy="26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7" name="Text Box 1">
            <a:extLst>
              <a:ext uri="{FF2B5EF4-FFF2-40B4-BE49-F238E27FC236}">
                <a16:creationId xmlns:a16="http://schemas.microsoft.com/office/drawing/2014/main" id="{AD4DF848-BCB0-4A4B-9C39-C1216415CB8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Ερώτηση</a:t>
            </a:r>
          </a:p>
        </p:txBody>
      </p:sp>
      <p:sp>
        <p:nvSpPr>
          <p:cNvPr id="203778" name="Text Box 2">
            <a:extLst>
              <a:ext uri="{FF2B5EF4-FFF2-40B4-BE49-F238E27FC236}">
                <a16:creationId xmlns:a16="http://schemas.microsoft.com/office/drawing/2014/main" id="{886B0400-AB57-485D-AB37-DD15D33B72EB}"/>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b="1"/>
              <a:t>Ποια  είναι η ισχυρότερη βάση από τις κατωτέρω;</a:t>
            </a:r>
          </a:p>
          <a:p>
            <a:pPr>
              <a:spcBef>
                <a:spcPts val="800"/>
              </a:spcBef>
              <a:buClrTx/>
              <a:buFontTx/>
              <a:buNone/>
            </a:pPr>
            <a:endParaRPr lang="el-GR" altLang="en-US" sz="3200" b="1"/>
          </a:p>
        </p:txBody>
      </p:sp>
      <p:pic>
        <p:nvPicPr>
          <p:cNvPr id="203779" name="Picture 3">
            <a:extLst>
              <a:ext uri="{FF2B5EF4-FFF2-40B4-BE49-F238E27FC236}">
                <a16:creationId xmlns:a16="http://schemas.microsoft.com/office/drawing/2014/main" id="{745D5324-0519-457C-9406-E48B420A3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698750"/>
            <a:ext cx="6702425" cy="146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1" name="Text Box 1">
            <a:extLst>
              <a:ext uri="{FF2B5EF4-FFF2-40B4-BE49-F238E27FC236}">
                <a16:creationId xmlns:a16="http://schemas.microsoft.com/office/drawing/2014/main" id="{76D09480-2B78-4C89-84A8-9105776E6E2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a:t>A </a:t>
            </a:r>
            <a:r>
              <a:rPr lang="el-GR" altLang="en-US" sz="3800"/>
              <a:t>πάντηση</a:t>
            </a:r>
          </a:p>
        </p:txBody>
      </p:sp>
      <p:sp>
        <p:nvSpPr>
          <p:cNvPr id="204802" name="Text Box 2">
            <a:extLst>
              <a:ext uri="{FF2B5EF4-FFF2-40B4-BE49-F238E27FC236}">
                <a16:creationId xmlns:a16="http://schemas.microsoft.com/office/drawing/2014/main" id="{8D419B89-5F2F-4039-91F0-2E90BBFC323E}"/>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600"/>
              </a:spcBef>
              <a:buClr>
                <a:srgbClr val="CCCCFF"/>
              </a:buClr>
              <a:buFont typeface="Wingdings" panose="05000000000000000000" pitchFamily="2" charset="2"/>
              <a:buChar char=""/>
            </a:pPr>
            <a:r>
              <a:rPr lang="en-GB" altLang="en-US" sz="2400" b="1">
                <a:solidFill>
                  <a:srgbClr val="CC0000"/>
                </a:solidFill>
              </a:rPr>
              <a:t>T</a:t>
            </a:r>
            <a:r>
              <a:rPr lang="el-GR" altLang="en-US" sz="2400" b="1">
                <a:solidFill>
                  <a:srgbClr val="CC0000"/>
                </a:solidFill>
              </a:rPr>
              <a:t>α αρνητικά φορτισμένα άτομα ανήκουν στην ίδια περίοδο του περιοδικού πίνακα. Οι ηλεκτραρνητικότητές τους διαφέρουν σημαντικά. Το  </a:t>
            </a:r>
            <a:r>
              <a:rPr lang="en-US" altLang="en-US" sz="2400" b="1">
                <a:solidFill>
                  <a:srgbClr val="CC0000"/>
                </a:solidFill>
              </a:rPr>
              <a:t>Si </a:t>
            </a:r>
            <a:r>
              <a:rPr lang="el-GR" altLang="en-US" sz="2400" b="1">
                <a:solidFill>
                  <a:srgbClr val="CC0000"/>
                </a:solidFill>
              </a:rPr>
              <a:t>είναι το λιγότερο ηλεκτραρνητικό και επομένως είναι το λιγότερο ικανό να φέρει αρνητικό φορτίο. Επομένως αυτό το ανιόν είναι το λιγότερο σταθερό. Οσο  λιγότερο σταθερό είναι το ανιόν τόσο πιο δραστικό είναι. Εφόσον το ανιόν το περιέχον το πυρίτιο είναι πιο δραστικό, είναι και περισσότερο δραστική (ισχυρότερη) βάση.</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5" name="Text Box 1">
            <a:extLst>
              <a:ext uri="{FF2B5EF4-FFF2-40B4-BE49-F238E27FC236}">
                <a16:creationId xmlns:a16="http://schemas.microsoft.com/office/drawing/2014/main" id="{96726118-941A-4A3B-9266-8FD6C96599C8}"/>
              </a:ext>
            </a:extLst>
          </p:cNvPr>
          <p:cNvSpPr txBox="1">
            <a:spLocks noChangeArrowheads="1"/>
          </p:cNvSpPr>
          <p:nvPr/>
        </p:nvSpPr>
        <p:spPr bwMode="auto">
          <a:xfrm>
            <a:off x="0" y="0"/>
            <a:ext cx="9144000" cy="654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000" b="1">
                <a:solidFill>
                  <a:srgbClr val="9933FF"/>
                </a:solidFill>
              </a:rPr>
              <a:t>Κατατάξτε τα ακόλουθα κατά σειρά αυξανόμενης βασικότητας </a:t>
            </a:r>
            <a:r>
              <a:rPr lang="en-US" altLang="en-US" sz="3000" b="1">
                <a:solidFill>
                  <a:srgbClr val="9933FF"/>
                </a:solidFill>
              </a:rPr>
              <a:t> (</a:t>
            </a:r>
            <a:r>
              <a:rPr lang="el-GR" altLang="en-US" sz="3000" b="1">
                <a:solidFill>
                  <a:srgbClr val="9933FF"/>
                </a:solidFill>
              </a:rPr>
              <a:t>πρώτα την ασθενέστερη</a:t>
            </a:r>
            <a:r>
              <a:rPr lang="en-US" altLang="en-US" sz="3000" b="1">
                <a:solidFill>
                  <a:srgbClr val="9933FF"/>
                </a:solidFill>
              </a:rPr>
              <a:t>, </a:t>
            </a:r>
            <a:r>
              <a:rPr lang="el-GR" altLang="en-US" sz="3000" b="1">
                <a:solidFill>
                  <a:srgbClr val="9933FF"/>
                </a:solidFill>
              </a:rPr>
              <a:t>την ισχυρότερη τελευταία</a:t>
            </a:r>
            <a:r>
              <a:rPr lang="en-US" altLang="en-US" sz="3000" b="1">
                <a:solidFill>
                  <a:srgbClr val="9933FF"/>
                </a:solidFill>
              </a:rPr>
              <a:t>)</a:t>
            </a:r>
          </a:p>
          <a:p>
            <a:pPr>
              <a:buClrTx/>
              <a:buFontTx/>
              <a:buNone/>
            </a:pPr>
            <a:endParaRPr lang="en-US" altLang="en-US" sz="3000" b="1">
              <a:solidFill>
                <a:srgbClr val="9933FF"/>
              </a:solidFill>
            </a:endParaRPr>
          </a:p>
          <a:p>
            <a:pPr>
              <a:lnSpc>
                <a:spcPct val="150000"/>
              </a:lnSpc>
              <a:buClrTx/>
              <a:buFontTx/>
              <a:buNone/>
            </a:pPr>
            <a:r>
              <a:rPr lang="en-US" altLang="en-US" sz="3000" b="1">
                <a:solidFill>
                  <a:srgbClr val="D9D8EC"/>
                </a:solidFill>
              </a:rPr>
              <a:t>     </a:t>
            </a:r>
            <a:r>
              <a:rPr lang="en-US" altLang="en-US" sz="3000" b="1"/>
              <a:t>CH</a:t>
            </a:r>
            <a:r>
              <a:rPr lang="en-US" altLang="en-US" sz="3000" b="1" baseline="-25000"/>
              <a:t>3</a:t>
            </a:r>
            <a:r>
              <a:rPr lang="en-US" altLang="en-US" sz="3000" b="1"/>
              <a:t>CH</a:t>
            </a:r>
            <a:r>
              <a:rPr lang="en-US" altLang="en-US" sz="3000" b="1" baseline="-25000"/>
              <a:t>2</a:t>
            </a:r>
            <a:r>
              <a:rPr lang="en-US" altLang="en-US" sz="4000" b="1" baseline="30000"/>
              <a:t>-</a:t>
            </a:r>
            <a:r>
              <a:rPr lang="en-US" altLang="en-US" sz="3000" b="1"/>
              <a:t>         CH</a:t>
            </a:r>
            <a:r>
              <a:rPr lang="en-US" altLang="en-US" sz="3000" b="1" baseline="-25000"/>
              <a:t>3</a:t>
            </a:r>
            <a:r>
              <a:rPr lang="en-US" altLang="en-US" sz="3000" b="1"/>
              <a:t>CH</a:t>
            </a:r>
            <a:r>
              <a:rPr lang="en-US" altLang="en-US" sz="3000" b="1" baseline="-25000"/>
              <a:t>2</a:t>
            </a:r>
            <a:r>
              <a:rPr lang="en-US" altLang="en-US" sz="3000" b="1"/>
              <a:t>O</a:t>
            </a:r>
            <a:r>
              <a:rPr lang="en-US" altLang="en-US" sz="4000" b="1" baseline="30000"/>
              <a:t>-</a:t>
            </a:r>
            <a:r>
              <a:rPr lang="en-US" altLang="en-US" sz="3000" b="1"/>
              <a:t>         ClCH</a:t>
            </a:r>
            <a:r>
              <a:rPr lang="en-US" altLang="en-US" sz="3000" b="1" baseline="-25000"/>
              <a:t>2</a:t>
            </a:r>
            <a:r>
              <a:rPr lang="en-US" altLang="en-US" sz="3000" b="1"/>
              <a:t>CH</a:t>
            </a:r>
            <a:r>
              <a:rPr lang="en-US" altLang="en-US" sz="3000" b="1" baseline="-25000"/>
              <a:t>2</a:t>
            </a:r>
            <a:r>
              <a:rPr lang="en-US" altLang="en-US" sz="3000" b="1"/>
              <a:t>O</a:t>
            </a:r>
            <a:r>
              <a:rPr lang="en-US" altLang="en-US" sz="4000" b="1" baseline="30000"/>
              <a:t>-</a:t>
            </a:r>
          </a:p>
          <a:p>
            <a:pPr>
              <a:lnSpc>
                <a:spcPct val="150000"/>
              </a:lnSpc>
              <a:buClrTx/>
              <a:buFontTx/>
              <a:buNone/>
            </a:pPr>
            <a:r>
              <a:rPr lang="en-US" altLang="en-US" sz="3000" b="1"/>
              <a:t>          1                        2                         3</a:t>
            </a:r>
          </a:p>
          <a:p>
            <a:pPr>
              <a:lnSpc>
                <a:spcPct val="150000"/>
              </a:lnSpc>
              <a:buClrTx/>
              <a:buFontTx/>
              <a:buNone/>
            </a:pPr>
            <a:r>
              <a:rPr lang="en-US" altLang="en-US" sz="3000" b="1"/>
              <a:t>			A) 3, 2, 1</a:t>
            </a:r>
          </a:p>
          <a:p>
            <a:pPr>
              <a:lnSpc>
                <a:spcPct val="125000"/>
              </a:lnSpc>
              <a:buClrTx/>
              <a:buFontTx/>
              <a:buNone/>
            </a:pPr>
            <a:r>
              <a:rPr lang="en-US" altLang="en-US" sz="3000" b="1"/>
              <a:t>			B) 1, 3, 2</a:t>
            </a:r>
          </a:p>
          <a:p>
            <a:pPr>
              <a:lnSpc>
                <a:spcPct val="125000"/>
              </a:lnSpc>
              <a:buClrTx/>
              <a:buFontTx/>
              <a:buNone/>
            </a:pPr>
            <a:r>
              <a:rPr lang="en-US" altLang="en-US" sz="3000" b="1"/>
              <a:t>			C) 1, 2, 3</a:t>
            </a:r>
          </a:p>
          <a:p>
            <a:pPr>
              <a:lnSpc>
                <a:spcPct val="125000"/>
              </a:lnSpc>
              <a:buClrTx/>
              <a:buFontTx/>
              <a:buNone/>
            </a:pPr>
            <a:r>
              <a:rPr lang="en-US" altLang="en-US" sz="3000" b="1"/>
              <a:t>			D) 2, 1, 3</a:t>
            </a:r>
          </a:p>
          <a:p>
            <a:pPr>
              <a:lnSpc>
                <a:spcPct val="125000"/>
              </a:lnSpc>
              <a:buClrTx/>
              <a:buFontTx/>
              <a:buNone/>
            </a:pPr>
            <a:r>
              <a:rPr lang="en-US" altLang="en-US" sz="3000" b="1"/>
              <a:t>			E) 3, 1,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3" name="Text Box 1">
            <a:extLst>
              <a:ext uri="{FF2B5EF4-FFF2-40B4-BE49-F238E27FC236}">
                <a16:creationId xmlns:a16="http://schemas.microsoft.com/office/drawing/2014/main" id="{7827D393-2DE5-4C01-BFBA-A497F8B632C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Ερώτηση</a:t>
            </a:r>
            <a:r>
              <a:rPr lang="en-US" altLang="en-US" sz="3400"/>
              <a:t>: </a:t>
            </a:r>
            <a:r>
              <a:rPr lang="el-GR" altLang="en-US" sz="3400"/>
              <a:t>Ποιο είναι το ισχυρότερο οξύ?</a:t>
            </a:r>
          </a:p>
        </p:txBody>
      </p:sp>
      <p:pic>
        <p:nvPicPr>
          <p:cNvPr id="207874" name="Picture 2">
            <a:extLst>
              <a:ext uri="{FF2B5EF4-FFF2-40B4-BE49-F238E27FC236}">
                <a16:creationId xmlns:a16="http://schemas.microsoft.com/office/drawing/2014/main" id="{95CAC09E-518B-4F81-ACC2-8396C7967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2486025"/>
            <a:ext cx="3898900" cy="2759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7" name="Text Box 1">
            <a:extLst>
              <a:ext uri="{FF2B5EF4-FFF2-40B4-BE49-F238E27FC236}">
                <a16:creationId xmlns:a16="http://schemas.microsoft.com/office/drawing/2014/main" id="{7F4B56DA-D80D-4F49-90CC-B79F1D595E8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08898" name="Text Box 2">
            <a:extLst>
              <a:ext uri="{FF2B5EF4-FFF2-40B4-BE49-F238E27FC236}">
                <a16:creationId xmlns:a16="http://schemas.microsoft.com/office/drawing/2014/main" id="{200AD292-CA45-4043-B411-0C8C623E7D39}"/>
              </a:ext>
            </a:extLst>
          </p:cNvPr>
          <p:cNvSpPr txBox="1">
            <a:spLocks noChangeArrowheads="1"/>
          </p:cNvSpPr>
          <p:nvPr/>
        </p:nvSpPr>
        <p:spPr bwMode="auto">
          <a:xfrm>
            <a:off x="457200" y="1600200"/>
            <a:ext cx="8229600"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Και οι δύο συζυγείς βάσεις μπορούν να σταθεροποιηθούν με επαγωγή. Όμως τα ηλεκτραρνητικά φθόρια στο δεύτερο μόριο είναι πιο  κοντά στο αρνητικό φορτίο και έτσι έχουν μεγαλύτερη δράση απεντόπισης από τα αντίστοιχα στο πρώτο μόριο. Οσο μεγαλύτερη είναι η απεντόπιση, έχει ως αποτέλεσμα σταθερότερη συζυγή βάση, και επομένως ισορροπία προς τα δεξιά περισσότερο από το πρώτο μόριο. Αρα μεγαλύτερη έκφραση της οξύτητας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4E00E7B-D045-4439-A206-791BCB951117}"/>
              </a:ext>
            </a:extLst>
          </p:cNvPr>
          <p:cNvSpPr>
            <a:spLocks noGrp="1" noChangeArrowheads="1"/>
          </p:cNvSpPr>
          <p:nvPr>
            <p:ph type="title"/>
          </p:nvPr>
        </p:nvSpPr>
        <p:spPr>
          <a:xfrm>
            <a:off x="457200" y="274638"/>
            <a:ext cx="8229600" cy="1143000"/>
          </a:xfrm>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a:t>Εισαγωγή στην Χημική Ισορροπία</a:t>
            </a:r>
          </a:p>
        </p:txBody>
      </p:sp>
      <p:sp>
        <p:nvSpPr>
          <p:cNvPr id="6146" name="Rectangle 2">
            <a:extLst>
              <a:ext uri="{FF2B5EF4-FFF2-40B4-BE49-F238E27FC236}">
                <a16:creationId xmlns:a16="http://schemas.microsoft.com/office/drawing/2014/main" id="{6FC36434-6D00-4E32-888A-95CB78E6FB8B}"/>
              </a:ext>
            </a:extLst>
          </p:cNvPr>
          <p:cNvSpPr>
            <a:spLocks noGrp="1" noChangeArrowheads="1"/>
          </p:cNvSpPr>
          <p:nvPr>
            <p:ph type="subTitle" idx="1"/>
          </p:nvPr>
        </p:nvSpPr>
        <p:spPr bwMode="auto">
          <a:xfrm>
            <a:off x="0" y="1600200"/>
            <a:ext cx="9072563"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l-GR" altLang="en-US"/>
              <a:t>α. Η Εννοια της Χημικής Ισορροπίας</a:t>
            </a:r>
          </a:p>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l-GR" altLang="en-US"/>
              <a:t>β. Η Σταθερά Χημικής Ισορροπίας Κ</a:t>
            </a:r>
          </a:p>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l-GR" altLang="en-US"/>
              <a:t>γ. Επιδράσεις στην Κ (</a:t>
            </a:r>
            <a:r>
              <a:rPr lang="el-GR" altLang="en-US">
                <a:solidFill>
                  <a:srgbClr val="333333"/>
                </a:solidFill>
              </a:rPr>
              <a:t>Αρχή του </a:t>
            </a:r>
            <a:r>
              <a:rPr lang="el-GR" altLang="en-US">
                <a:solidFill>
                  <a:srgbClr val="333333"/>
                </a:solidFill>
                <a:latin typeface="arial;helvetica" charset="0"/>
              </a:rPr>
              <a:t>Le Châtelier)</a:t>
            </a:r>
          </a:p>
        </p:txBody>
      </p:sp>
    </p:spTree>
  </p:cSld>
  <p:clrMapOvr>
    <a:masterClrMapping/>
  </p:clrMapOvr>
  <p:transition advTm="18414">
    <p:strips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A756F540-B730-4D3C-9D7B-FC61C9A9924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0000F1"/>
                </a:solidFill>
              </a:rPr>
              <a:t>Παραδείγματα Οξέων και βάσεων κατά  </a:t>
            </a:r>
            <a:r>
              <a:rPr lang="en-US" altLang="en-US" sz="3800">
                <a:solidFill>
                  <a:srgbClr val="0000F1"/>
                </a:solidFill>
              </a:rPr>
              <a:t>Brønsted-Lowry</a:t>
            </a:r>
          </a:p>
        </p:txBody>
      </p:sp>
      <p:pic>
        <p:nvPicPr>
          <p:cNvPr id="25602" name="Picture 2">
            <a:extLst>
              <a:ext uri="{FF2B5EF4-FFF2-40B4-BE49-F238E27FC236}">
                <a16:creationId xmlns:a16="http://schemas.microsoft.com/office/drawing/2014/main" id="{ED500EBB-8919-4D10-A319-C5EEA717C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8429625" cy="485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73061"/>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1" name="Text Box 1">
            <a:extLst>
              <a:ext uri="{FF2B5EF4-FFF2-40B4-BE49-F238E27FC236}">
                <a16:creationId xmlns:a16="http://schemas.microsoft.com/office/drawing/2014/main" id="{39601785-5DC3-431B-AB70-994E3D1C550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Ερώτηση</a:t>
            </a:r>
            <a:r>
              <a:rPr lang="en-US" altLang="en-US" sz="3400"/>
              <a:t>: </a:t>
            </a:r>
            <a:r>
              <a:rPr lang="el-GR" altLang="en-US" sz="3400"/>
              <a:t>Ποιο είναι το ισχυρότερο οξύ?</a:t>
            </a:r>
          </a:p>
        </p:txBody>
      </p:sp>
      <p:pic>
        <p:nvPicPr>
          <p:cNvPr id="209922" name="Picture 2">
            <a:extLst>
              <a:ext uri="{FF2B5EF4-FFF2-40B4-BE49-F238E27FC236}">
                <a16:creationId xmlns:a16="http://schemas.microsoft.com/office/drawing/2014/main" id="{B3E0959A-8958-4429-A464-DE26A5A39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3635375" cy="216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5" name="Text Box 1">
            <a:extLst>
              <a:ext uri="{FF2B5EF4-FFF2-40B4-BE49-F238E27FC236}">
                <a16:creationId xmlns:a16="http://schemas.microsoft.com/office/drawing/2014/main" id="{10F9E350-5FCF-4366-967E-3A80CFAA41D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0946" name="Text Box 2">
            <a:extLst>
              <a:ext uri="{FF2B5EF4-FFF2-40B4-BE49-F238E27FC236}">
                <a16:creationId xmlns:a16="http://schemas.microsoft.com/office/drawing/2014/main" id="{ACA4FBC0-C613-431D-AC9E-895C43EBF135}"/>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500"/>
              </a:spcBef>
              <a:buClr>
                <a:srgbClr val="CCCCFF"/>
              </a:buClr>
              <a:buFont typeface="Wingdings" panose="05000000000000000000" pitchFamily="2" charset="2"/>
              <a:buChar char=""/>
            </a:pPr>
            <a:r>
              <a:rPr lang="el-GR" altLang="en-US" sz="2000"/>
              <a:t>Κανένα από αυτά τα μόρια δεν είναι καλά οξέα επειδή δεν υπάρχει δυνατότητα συντονισμού για την απεντόπιση του φορτίου. Όμως το πρώτο μόριο περιέχει οξυγόνο, ένα ηλεκτραρνητικό άτομο. Αυτό δημιουργεί μια επαγωγική δράση που βοηθά στην απεντόπιση του αρνητικού φορτίου στην συζυγή βάση. Στο δεύτερο μόριο δεν υπάρχει τέτοια απεντόπιση. Ετσι η συζυγής βάση στο πρώτο μόριο θα είναι πιο σταθερή και ετσι το πρώτο μόριο θα έχει μεγαλύτερη πιθανότητα να εκφράσει οξύτητα.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69" name="Text Box 1">
            <a:extLst>
              <a:ext uri="{FF2B5EF4-FFF2-40B4-BE49-F238E27FC236}">
                <a16:creationId xmlns:a16="http://schemas.microsoft.com/office/drawing/2014/main" id="{4915D894-5E5E-4049-AC4E-B7910834415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Ποιο είναι το ισχυρότερο οξύ??</a:t>
            </a:r>
          </a:p>
        </p:txBody>
      </p:sp>
      <p:pic>
        <p:nvPicPr>
          <p:cNvPr id="211970" name="Picture 2">
            <a:extLst>
              <a:ext uri="{FF2B5EF4-FFF2-40B4-BE49-F238E27FC236}">
                <a16:creationId xmlns:a16="http://schemas.microsoft.com/office/drawing/2014/main" id="{0BD488A3-9B39-42CF-8195-F0E29DDE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228850"/>
            <a:ext cx="4851400" cy="327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3" name="Text Box 1">
            <a:extLst>
              <a:ext uri="{FF2B5EF4-FFF2-40B4-BE49-F238E27FC236}">
                <a16:creationId xmlns:a16="http://schemas.microsoft.com/office/drawing/2014/main" id="{44CD7285-13A6-47DB-85DE-9E943C60015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2994" name="Text Box 2">
            <a:extLst>
              <a:ext uri="{FF2B5EF4-FFF2-40B4-BE49-F238E27FC236}">
                <a16:creationId xmlns:a16="http://schemas.microsoft.com/office/drawing/2014/main" id="{F7782F71-B61B-478D-B954-1A80EEAC58B7}"/>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Το οξυγόνο είναι πιο ηλεκτραρνητικό από το άζωτο. Επομένως θα έλκει περισσότερη ηλεκτρονική πυκνότητα με επαγωγή απ’ότι το άζωτο. Επομένως θα απεντοπίζεται  καλύτερα το αρνητικό φορτίο στο μόριο με το οξυγόνο απ’ότι στο μόριο που φέρει το άζωτο. Η διάχυση του φορτίου σε άλλες περιοχές του  μορίου καθιστά την συζυγή βάση περισσότερο σταθερή, ωθώντας την ισορροπία προς αυτή την πλευρά, άρα ένα ισχυρότερο οξύ.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7" name="Text Box 1">
            <a:extLst>
              <a:ext uri="{FF2B5EF4-FFF2-40B4-BE49-F238E27FC236}">
                <a16:creationId xmlns:a16="http://schemas.microsoft.com/office/drawing/2014/main" id="{E0B2BABA-ECDA-444E-87EC-22FE2577FAC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Ποιο είναι το ισχυρότερο οξύ?</a:t>
            </a:r>
          </a:p>
        </p:txBody>
      </p:sp>
      <p:pic>
        <p:nvPicPr>
          <p:cNvPr id="214018" name="Picture 2">
            <a:extLst>
              <a:ext uri="{FF2B5EF4-FFF2-40B4-BE49-F238E27FC236}">
                <a16:creationId xmlns:a16="http://schemas.microsoft.com/office/drawing/2014/main" id="{A386F8B0-FC78-4B30-A596-7CCE9B8D7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325" y="2228850"/>
            <a:ext cx="4957763" cy="327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1" name="Text Box 1">
            <a:extLst>
              <a:ext uri="{FF2B5EF4-FFF2-40B4-BE49-F238E27FC236}">
                <a16:creationId xmlns:a16="http://schemas.microsoft.com/office/drawing/2014/main" id="{9A60BC12-3261-4068-B9A5-2C18831781D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5042" name="Text Box 2">
            <a:extLst>
              <a:ext uri="{FF2B5EF4-FFF2-40B4-BE49-F238E27FC236}">
                <a16:creationId xmlns:a16="http://schemas.microsoft.com/office/drawing/2014/main" id="{8D5CA6EB-0D20-486C-9FB0-B19028A5B72C}"/>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t>Το χλώριο είναι πιο ηλεκτραρνητικό από το βρώμιο. Επομένως τα 3 χλώρια θα τραβήξουν περισσότερη ηλεκτρονική πυκνότητα προς την πλευρά τους με επαγωγή απ΄’ότι τα βρώμια. Αυτό θα απεντοπίζει καλύτερα το φορτίο στο μόριο με το χλώριο απ΄ότι στο μόριο με το βρώμιο, Αυτή η διασπορά του φορτίου σε άλλες περιοχές του  μορίου καθιστά την συζυγή βάση πιο σταθερή, άρα ισορροπία προς αυτή την πλευρά, άρα ισχυρότερο οξύ.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5" name="Text Box 1">
            <a:extLst>
              <a:ext uri="{FF2B5EF4-FFF2-40B4-BE49-F238E27FC236}">
                <a16:creationId xmlns:a16="http://schemas.microsoft.com/office/drawing/2014/main" id="{DC3C736C-E0D6-44A1-88F2-113E6DF96E5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solidFill>
                  <a:srgbClr val="FF0000"/>
                </a:solidFill>
              </a:rPr>
              <a:t>Γιατί η φαινόλη είναι πιο όξινη από την κυκλοεξανόλη?</a:t>
            </a:r>
          </a:p>
        </p:txBody>
      </p:sp>
      <p:sp>
        <p:nvSpPr>
          <p:cNvPr id="216066" name="Text Box 2">
            <a:extLst>
              <a:ext uri="{FF2B5EF4-FFF2-40B4-BE49-F238E27FC236}">
                <a16:creationId xmlns:a16="http://schemas.microsoft.com/office/drawing/2014/main" id="{6ADF31DF-C537-4DC3-A37C-41A317F0FB9F}"/>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33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Tx/>
              <a:buFontTx/>
              <a:buNone/>
            </a:pPr>
            <a:endParaRPr lang="el-GR" altLang="en-US" sz="3200"/>
          </a:p>
          <a:p>
            <a:pPr>
              <a:lnSpc>
                <a:spcPct val="90000"/>
              </a:lnSpc>
              <a:spcBef>
                <a:spcPts val="800"/>
              </a:spcBef>
              <a:buClr>
                <a:srgbClr val="CCCCFF"/>
              </a:buClr>
              <a:buFont typeface="Wingdings" panose="05000000000000000000" pitchFamily="2" charset="2"/>
              <a:buChar char=""/>
            </a:pPr>
            <a:r>
              <a:rPr lang="el-GR" altLang="en-US" sz="3200"/>
              <a:t>Η αυξημένη οξύτητα της φαινόλης οφείλεται στην σταθεροποίηση της συζυγούς βάσεως λόγω συντονισμού</a:t>
            </a:r>
          </a:p>
        </p:txBody>
      </p:sp>
      <p:pic>
        <p:nvPicPr>
          <p:cNvPr id="216067" name="Picture 3">
            <a:extLst>
              <a:ext uri="{FF2B5EF4-FFF2-40B4-BE49-F238E27FC236}">
                <a16:creationId xmlns:a16="http://schemas.microsoft.com/office/drawing/2014/main" id="{267E7492-0CBE-47FB-A9B2-A7003E14D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84313"/>
            <a:ext cx="6818312" cy="2409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6068" name="Picture 4">
            <a:extLst>
              <a:ext uri="{FF2B5EF4-FFF2-40B4-BE49-F238E27FC236}">
                <a16:creationId xmlns:a16="http://schemas.microsoft.com/office/drawing/2014/main" id="{237C4BAE-4EFF-4D78-9220-050B0EF27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716338"/>
            <a:ext cx="7269162" cy="140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89" name="Text Box 1">
            <a:extLst>
              <a:ext uri="{FF2B5EF4-FFF2-40B4-BE49-F238E27FC236}">
                <a16:creationId xmlns:a16="http://schemas.microsoft.com/office/drawing/2014/main" id="{3019B08D-9199-4046-B277-91997E9B9D5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17090" name="Text Box 2">
            <a:extLst>
              <a:ext uri="{FF2B5EF4-FFF2-40B4-BE49-F238E27FC236}">
                <a16:creationId xmlns:a16="http://schemas.microsoft.com/office/drawing/2014/main" id="{B64889BA-E928-49DA-9C45-883488839100}"/>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Η συζυγής βάση του  πρώτου οξέος μπορεί να απεντοπίσει το αρνητικό της φορτίο μέσω συντονισμού. Διαχέοντας το φορτίο σε άλλες περιοχές του μορίου καθίσταται η συζυγής βάση πιο σταθερή, με μετάθεση της ισορροπίας προς τα δεξιά. Αυτό κατά συνέπεια σημαίνει ισχυρότερο οξύ ( διίσταται περισσότερο αποδίδοντας πρωτόνια)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3" name="Text Box 1">
            <a:extLst>
              <a:ext uri="{FF2B5EF4-FFF2-40B4-BE49-F238E27FC236}">
                <a16:creationId xmlns:a16="http://schemas.microsoft.com/office/drawing/2014/main" id="{A88FD243-7AE0-4B06-9D87-E0D0B63FAA3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Επίδραση της απεντόπισης στις </a:t>
            </a:r>
            <a:r>
              <a:rPr lang="en-US" altLang="en-US" sz="3800"/>
              <a:t>pka </a:t>
            </a:r>
            <a:r>
              <a:rPr lang="el-GR" altLang="en-US" sz="3800"/>
              <a:t>της-ΟΗ και –ΝΗ</a:t>
            </a:r>
            <a:r>
              <a:rPr lang="el-GR" altLang="en-US" sz="3800" baseline="-25000"/>
              <a:t>3</a:t>
            </a:r>
            <a:r>
              <a:rPr lang="el-GR" altLang="en-US" sz="3800" baseline="30000"/>
              <a:t>+</a:t>
            </a:r>
          </a:p>
        </p:txBody>
      </p:sp>
      <p:pic>
        <p:nvPicPr>
          <p:cNvPr id="218114" name="Picture 2">
            <a:extLst>
              <a:ext uri="{FF2B5EF4-FFF2-40B4-BE49-F238E27FC236}">
                <a16:creationId xmlns:a16="http://schemas.microsoft.com/office/drawing/2014/main" id="{E508BC63-C95C-47D3-B054-5C2993EFD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72"/>
          <a:stretch>
            <a:fillRect/>
          </a:stretch>
        </p:blipFill>
        <p:spPr bwMode="auto">
          <a:xfrm>
            <a:off x="214313" y="1428750"/>
            <a:ext cx="8929687" cy="5429250"/>
          </a:xfrm>
          <a:prstGeom prst="rect">
            <a:avLst/>
          </a:prstGeom>
          <a:noFill/>
          <a:ln>
            <a:noFill/>
          </a:ln>
          <a:effectLst/>
          <a:extLst>
            <a:ext uri="{909E8E84-426E-40DD-AFC4-6F175D3DCCD1}">
              <a14:hiddenFill xmlns:a14="http://schemas.microsoft.com/office/drawing/2010/main">
                <a:blipFill dpi="0" rotWithShape="0">
                  <a:blip/>
                  <a:srcRect b="1547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7" name="Text Box 1">
            <a:extLst>
              <a:ext uri="{FF2B5EF4-FFF2-40B4-BE49-F238E27FC236}">
                <a16:creationId xmlns:a16="http://schemas.microsoft.com/office/drawing/2014/main" id="{B2926128-DC20-47A8-AA8D-7C1A5008400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Ποιο είναι πιο ισχυρό οξύ?</a:t>
            </a:r>
          </a:p>
        </p:txBody>
      </p:sp>
      <p:pic>
        <p:nvPicPr>
          <p:cNvPr id="219138" name="Picture 2">
            <a:extLst>
              <a:ext uri="{FF2B5EF4-FFF2-40B4-BE49-F238E27FC236}">
                <a16:creationId xmlns:a16="http://schemas.microsoft.com/office/drawing/2014/main" id="{EF803820-47B5-4ED3-9928-6A1F6E3C9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924050"/>
            <a:ext cx="5168900" cy="3881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4439930F-C6B2-440D-BACE-96DA28D8FA0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a:t>O</a:t>
            </a:r>
            <a:r>
              <a:rPr lang="el-GR" altLang="en-US" sz="3800"/>
              <a:t>ξινη </a:t>
            </a:r>
            <a:r>
              <a:rPr lang="el-GR" altLang="en-US" sz="3800">
                <a:solidFill>
                  <a:srgbClr val="7030A0"/>
                </a:solidFill>
              </a:rPr>
              <a:t>ισχύς</a:t>
            </a:r>
            <a:r>
              <a:rPr lang="el-GR" altLang="en-US" sz="3800"/>
              <a:t> και </a:t>
            </a:r>
            <a:r>
              <a:rPr lang="en-US" altLang="en-US" sz="3800"/>
              <a:t>pka</a:t>
            </a:r>
          </a:p>
        </p:txBody>
      </p:sp>
      <p:pic>
        <p:nvPicPr>
          <p:cNvPr id="26626" name="Picture 2">
            <a:extLst>
              <a:ext uri="{FF2B5EF4-FFF2-40B4-BE49-F238E27FC236}">
                <a16:creationId xmlns:a16="http://schemas.microsoft.com/office/drawing/2014/main" id="{A5C18282-CA1E-4D54-B96D-0D662F236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2384425"/>
            <a:ext cx="8058150" cy="296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7" name="Picture 3">
            <a:extLst>
              <a:ext uri="{FF2B5EF4-FFF2-40B4-BE49-F238E27FC236}">
                <a16:creationId xmlns:a16="http://schemas.microsoft.com/office/drawing/2014/main" id="{2BAE8F56-2E3C-4DF9-8027-E5DBDDF38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714500"/>
            <a:ext cx="2533650" cy="742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83121F83-6E2C-42F9-8F2E-3C94110816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1857375"/>
            <a:ext cx="1162050" cy="39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A1AC04A5-DA80-4B7A-9542-9D37E42D24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4276725"/>
            <a:ext cx="7791450" cy="2581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9379"/>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1" name="Text Box 1">
            <a:extLst>
              <a:ext uri="{FF2B5EF4-FFF2-40B4-BE49-F238E27FC236}">
                <a16:creationId xmlns:a16="http://schemas.microsoft.com/office/drawing/2014/main" id="{7D03E5F2-307F-43E9-BC80-219C5407774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20162" name="Text Box 2">
            <a:extLst>
              <a:ext uri="{FF2B5EF4-FFF2-40B4-BE49-F238E27FC236}">
                <a16:creationId xmlns:a16="http://schemas.microsoft.com/office/drawing/2014/main" id="{FB4485B8-F379-46E2-B3C0-4EDDAF6FDB38}"/>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Η συζυγής βάση του δευτέρου οξέος μπορεί να απεντοπίσει το αρνητικό της φορτίο μέσω συντονισμού. Η διάχυση του φορτίου σε άλλες περιοχές  του μορίου καθιστά  την συζυγή βάση πιο σταθερή, ωθώντας την αντίδραση  προς αυτή την πλευρά της ισορροπίας, άρα ισχυρότερο το οξύ (μεγαλύτερη πιθανότητα να εγκαταλείψει το πρωτόνιό του).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5" name="Text Box 1">
            <a:extLst>
              <a:ext uri="{FF2B5EF4-FFF2-40B4-BE49-F238E27FC236}">
                <a16:creationId xmlns:a16="http://schemas.microsoft.com/office/drawing/2014/main" id="{1E029BF4-277B-462A-B07B-44BA69ED224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a:t>Α.Ποιά μόρια έχουν την δυνατότητα να δράσουν ως δότες και δέκτες Η σε υδρογονοδεσμό?</a:t>
            </a:r>
            <a:br>
              <a:rPr lang="el-GR" altLang="en-US" sz="2000"/>
            </a:br>
            <a:r>
              <a:rPr lang="el-GR" altLang="en-US" sz="2000"/>
              <a:t>Β.Ποιά είναι τα πιο όξινα μόρια?</a:t>
            </a:r>
          </a:p>
        </p:txBody>
      </p:sp>
      <p:pic>
        <p:nvPicPr>
          <p:cNvPr id="221186" name="Picture 2">
            <a:extLst>
              <a:ext uri="{FF2B5EF4-FFF2-40B4-BE49-F238E27FC236}">
                <a16:creationId xmlns:a16="http://schemas.microsoft.com/office/drawing/2014/main" id="{96B10013-A5DA-4118-8F3B-5A2DA4E68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600200"/>
            <a:ext cx="5462587" cy="453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09" name="Text Box 1">
            <a:extLst>
              <a:ext uri="{FF2B5EF4-FFF2-40B4-BE49-F238E27FC236}">
                <a16:creationId xmlns:a16="http://schemas.microsoft.com/office/drawing/2014/main" id="{57D5038F-C0EA-4F40-890F-46B93FD35214}"/>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Απάντηση..</a:t>
            </a:r>
          </a:p>
        </p:txBody>
      </p:sp>
      <p:sp>
        <p:nvSpPr>
          <p:cNvPr id="222210" name="Text Box 2">
            <a:extLst>
              <a:ext uri="{FF2B5EF4-FFF2-40B4-BE49-F238E27FC236}">
                <a16:creationId xmlns:a16="http://schemas.microsoft.com/office/drawing/2014/main" id="{A2F93464-5552-4965-8B23-E364E8FB26FB}"/>
              </a:ext>
            </a:extLst>
          </p:cNvPr>
          <p:cNvSpPr txBox="1">
            <a:spLocks noChangeArrowheads="1"/>
          </p:cNvSpPr>
          <p:nvPr/>
        </p:nvSpPr>
        <p:spPr bwMode="auto">
          <a:xfrm>
            <a:off x="457200" y="1600200"/>
            <a:ext cx="8229600" cy="43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Α.Οποιοδήποτε μόριο με –ΟΗ ή ΝΗ δεσμό έχει θέσεις δότου και δέκτη</a:t>
            </a:r>
          </a:p>
          <a:p>
            <a:pPr>
              <a:spcBef>
                <a:spcPts val="800"/>
              </a:spcBef>
              <a:buClr>
                <a:srgbClr val="CCCCFF"/>
              </a:buClr>
              <a:buFont typeface="Wingdings" panose="05000000000000000000" pitchFamily="2" charset="2"/>
              <a:buChar char=""/>
            </a:pPr>
            <a:r>
              <a:rPr lang="el-GR" altLang="en-US" sz="3200"/>
              <a:t>Β. Τα δύο μόρια με κύκλο έχουν συζυγείς βάσεις  με το αρνητικό φορτίο στο ηλεκτραρνητικό άτομο του οξυγόνου. Αμφότερες οι συζυγείς βάσεις έχουν επίσης δύο δομές συντονισμού</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3" name="Text Box 1">
            <a:extLst>
              <a:ext uri="{FF2B5EF4-FFF2-40B4-BE49-F238E27FC236}">
                <a16:creationId xmlns:a16="http://schemas.microsoft.com/office/drawing/2014/main" id="{AE2853C9-A2E7-421D-A7AE-8E9074E3EEF6}"/>
              </a:ext>
            </a:extLst>
          </p:cNvPr>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fld id="{311B6E8E-DE46-441C-9DC4-56C9EED837BB}" type="slidenum">
              <a:rPr lang="en-US" altLang="en-US" sz="1000"/>
              <a:pPr algn="r">
                <a:buClrTx/>
                <a:buFontTx/>
                <a:buNone/>
              </a:pPr>
              <a:t>213</a:t>
            </a:fld>
            <a:endParaRPr lang="en-US" altLang="en-US" sz="1000"/>
          </a:p>
        </p:txBody>
      </p:sp>
      <p:sp>
        <p:nvSpPr>
          <p:cNvPr id="223234" name="Text Box 2">
            <a:extLst>
              <a:ext uri="{FF2B5EF4-FFF2-40B4-BE49-F238E27FC236}">
                <a16:creationId xmlns:a16="http://schemas.microsoft.com/office/drawing/2014/main" id="{A13DF531-B2D5-49A1-AC26-BAF9AFBDE654}"/>
              </a:ext>
            </a:extLst>
          </p:cNvPr>
          <p:cNvSpPr txBox="1">
            <a:spLocks noChangeArrowheads="1"/>
          </p:cNvSpPr>
          <p:nvPr/>
        </p:nvSpPr>
        <p:spPr bwMode="auto">
          <a:xfrm>
            <a:off x="500063" y="1643063"/>
            <a:ext cx="6934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l-GR" altLang="en-US" sz="2400">
                <a:solidFill>
                  <a:srgbClr val="002060"/>
                </a:solidFill>
              </a:rPr>
              <a:t>Ποιο είναι το ισχυρότερο οξύ και γιατί?</a:t>
            </a:r>
          </a:p>
        </p:txBody>
      </p:sp>
      <p:graphicFrame>
        <p:nvGraphicFramePr>
          <p:cNvPr id="223235" name="Object 3">
            <a:extLst>
              <a:ext uri="{FF2B5EF4-FFF2-40B4-BE49-F238E27FC236}">
                <a16:creationId xmlns:a16="http://schemas.microsoft.com/office/drawing/2014/main" id="{F975253D-8032-4163-98F6-14E796098093}"/>
              </a:ext>
            </a:extLst>
          </p:cNvPr>
          <p:cNvGraphicFramePr>
            <a:graphicFrameLocks noChangeAspect="1"/>
          </p:cNvGraphicFramePr>
          <p:nvPr/>
        </p:nvGraphicFramePr>
        <p:xfrm>
          <a:off x="2438400" y="3276600"/>
          <a:ext cx="3198813" cy="1393825"/>
        </p:xfrm>
        <a:graphic>
          <a:graphicData uri="http://schemas.openxmlformats.org/presentationml/2006/ole">
            <mc:AlternateContent xmlns:mc="http://schemas.openxmlformats.org/markup-compatibility/2006">
              <mc:Choice xmlns:v="urn:schemas-microsoft-com:vml" Requires="v">
                <p:oleObj spid="_x0000_s223345" r:id="rId4" imgW="2512440" imgH="1095480" progId="">
                  <p:embed/>
                </p:oleObj>
              </mc:Choice>
              <mc:Fallback>
                <p:oleObj r:id="rId4" imgW="2512440" imgH="10954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276600"/>
                        <a:ext cx="3198813" cy="13938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3236" name="Object 4">
            <a:extLst>
              <a:ext uri="{FF2B5EF4-FFF2-40B4-BE49-F238E27FC236}">
                <a16:creationId xmlns:a16="http://schemas.microsoft.com/office/drawing/2014/main" id="{FB0FFEAB-CA17-4100-9793-95BC4B1651DC}"/>
              </a:ext>
            </a:extLst>
          </p:cNvPr>
          <p:cNvGraphicFramePr>
            <a:graphicFrameLocks noChangeAspect="1"/>
          </p:cNvGraphicFramePr>
          <p:nvPr/>
        </p:nvGraphicFramePr>
        <p:xfrm>
          <a:off x="2819400" y="4800600"/>
          <a:ext cx="246063" cy="838200"/>
        </p:xfrm>
        <a:graphic>
          <a:graphicData uri="http://schemas.openxmlformats.org/presentationml/2006/ole">
            <mc:AlternateContent xmlns:mc="http://schemas.openxmlformats.org/markup-compatibility/2006">
              <mc:Choice xmlns:v="urn:schemas-microsoft-com:vml" Requires="v">
                <p:oleObj spid="_x0000_s223346" r:id="rId6" imgW="142200" imgH="486360" progId="">
                  <p:embed/>
                </p:oleObj>
              </mc:Choice>
              <mc:Fallback>
                <p:oleObj r:id="rId6" imgW="142200" imgH="48636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800600"/>
                        <a:ext cx="246063" cy="838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3237" name="Text Box 5">
            <a:extLst>
              <a:ext uri="{FF2B5EF4-FFF2-40B4-BE49-F238E27FC236}">
                <a16:creationId xmlns:a16="http://schemas.microsoft.com/office/drawing/2014/main" id="{E41345D2-274D-4204-A222-666DE961C87A}"/>
              </a:ext>
            </a:extLst>
          </p:cNvPr>
          <p:cNvSpPr txBox="1">
            <a:spLocks noChangeArrowheads="1"/>
          </p:cNvSpPr>
          <p:nvPr/>
        </p:nvSpPr>
        <p:spPr bwMode="auto">
          <a:xfrm>
            <a:off x="3810000" y="4953000"/>
            <a:ext cx="4572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l-GR" altLang="en-US"/>
              <a:t>Επειδή </a:t>
            </a:r>
            <a:r>
              <a:rPr lang="en-US" altLang="en-US"/>
              <a:t> </a:t>
            </a:r>
            <a:r>
              <a:rPr lang="el-GR" altLang="en-US"/>
              <a:t>ο δεσμός</a:t>
            </a:r>
            <a:r>
              <a:rPr lang="en-US" altLang="en-US"/>
              <a:t>C-H </a:t>
            </a:r>
            <a:r>
              <a:rPr lang="el-GR" altLang="en-US"/>
              <a:t>περιλαμβάνει </a:t>
            </a:r>
            <a:r>
              <a:rPr lang="en-US" altLang="en-US"/>
              <a:t>sp</a:t>
            </a:r>
            <a:r>
              <a:rPr lang="en-US" altLang="en-US" baseline="30000"/>
              <a:t>2</a:t>
            </a:r>
            <a:r>
              <a:rPr lang="el-GR" altLang="en-US" baseline="30000"/>
              <a:t> </a:t>
            </a:r>
            <a:r>
              <a:rPr lang="el-GR" altLang="en-US"/>
              <a:t>υβριδοποιημένο τροχιακό στην  πρώτη ένωση αντί του </a:t>
            </a:r>
            <a:r>
              <a:rPr lang="en-US" altLang="en-US"/>
              <a:t>sp</a:t>
            </a:r>
            <a:r>
              <a:rPr lang="en-US" altLang="en-US" baseline="30000"/>
              <a:t>3</a:t>
            </a:r>
            <a:r>
              <a:rPr lang="el-GR" altLang="en-US"/>
              <a:t> στην δεύτερη</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23236"/>
                                        </p:tgtEl>
                                        <p:attrNameLst>
                                          <p:attrName>style.visibility</p:attrName>
                                        </p:attrNameLst>
                                      </p:cBhvr>
                                      <p:to>
                                        <p:strVal val="visible"/>
                                      </p:to>
                                    </p:set>
                                    <p:anim calcmode="lin" valueType="num">
                                      <p:cBhvr additive="repl">
                                        <p:cTn id="7" dur="500" fill="hold"/>
                                        <p:tgtEl>
                                          <p:spTgt spid="223236"/>
                                        </p:tgtEl>
                                        <p:attrNameLst>
                                          <p:attrName>ppt_x</p:attrName>
                                        </p:attrNameLst>
                                      </p:cBhvr>
                                      <p:tavLst>
                                        <p:tav>
                                          <p:val>
                                            <p:strVal val="0-#ppt_w/2"/>
                                          </p:val>
                                        </p:tav>
                                        <p:tav>
                                          <p:val>
                                            <p:strVal val="#ppt_x"/>
                                          </p:val>
                                        </p:tav>
                                      </p:tavLst>
                                    </p:anim>
                                    <p:anim calcmode="lin" valueType="num">
                                      <p:cBhvr additive="repl">
                                        <p:cTn id="8" dur="500" fill="hold"/>
                                        <p:tgtEl>
                                          <p:spTgt spid="223236"/>
                                        </p:tgtEl>
                                        <p:attrNameLst>
                                          <p:attrName>ppt_y</p:attrName>
                                        </p:attrNameLst>
                                      </p:cBhvr>
                                      <p:tavLst>
                                        <p:tav>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223237"/>
                                        </p:tgtEl>
                                        <p:attrNameLst>
                                          <p:attrName>style.visibility</p:attrName>
                                        </p:attrNameLst>
                                      </p:cBhvr>
                                      <p:to>
                                        <p:strVal val="visible"/>
                                      </p:to>
                                    </p:set>
                                    <p:anim calcmode="lin" valueType="num">
                                      <p:cBhvr additive="repl">
                                        <p:cTn id="13" dur="500" fill="hold"/>
                                        <p:tgtEl>
                                          <p:spTgt spid="223237"/>
                                        </p:tgtEl>
                                        <p:attrNameLst>
                                          <p:attrName>ppt_x</p:attrName>
                                        </p:attrNameLst>
                                      </p:cBhvr>
                                      <p:tavLst>
                                        <p:tav>
                                          <p:val>
                                            <p:strVal val="0-#ppt_w/2"/>
                                          </p:val>
                                        </p:tav>
                                        <p:tav>
                                          <p:val>
                                            <p:strVal val="#ppt_x"/>
                                          </p:val>
                                        </p:tav>
                                      </p:tavLst>
                                    </p:anim>
                                    <p:anim calcmode="lin" valueType="num">
                                      <p:cBhvr additive="repl">
                                        <p:cTn id="14" dur="500" fill="hold"/>
                                        <p:tgtEl>
                                          <p:spTgt spid="223237"/>
                                        </p:tgtEl>
                                        <p:attrNameLst>
                                          <p:attrName>ppt_y</p:attrName>
                                        </p:attrNameLst>
                                      </p:cBhvr>
                                      <p:tavLst>
                                        <p:tav>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7" name="Text Box 1">
            <a:extLst>
              <a:ext uri="{FF2B5EF4-FFF2-40B4-BE49-F238E27FC236}">
                <a16:creationId xmlns:a16="http://schemas.microsoft.com/office/drawing/2014/main" id="{A8EDB973-E015-4C4B-9CD1-3B713633589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solidFill>
                  <a:srgbClr val="595959"/>
                </a:solidFill>
              </a:rPr>
              <a:t>Για κάθε ζεύγος των ενώσεων</a:t>
            </a:r>
            <a:r>
              <a:rPr lang="en-US" altLang="en-US" sz="2400">
                <a:solidFill>
                  <a:srgbClr val="595959"/>
                </a:solidFill>
              </a:rPr>
              <a:t>:</a:t>
            </a:r>
            <a:br>
              <a:rPr lang="en-US" altLang="en-US" sz="2400">
                <a:solidFill>
                  <a:srgbClr val="595959"/>
                </a:solidFill>
              </a:rPr>
            </a:br>
            <a:r>
              <a:rPr lang="el-GR" altLang="en-US" sz="2400">
                <a:solidFill>
                  <a:srgbClr val="595959"/>
                </a:solidFill>
              </a:rPr>
              <a:t>[1] Ποιο δεικνυόμενο Η είναι πιο όξινο?</a:t>
            </a:r>
            <a:br>
              <a:rPr lang="el-GR" altLang="en-US" sz="2400">
                <a:solidFill>
                  <a:srgbClr val="595959"/>
                </a:solidFill>
              </a:rPr>
            </a:br>
            <a:r>
              <a:rPr lang="el-GR" altLang="en-US" sz="2400">
                <a:solidFill>
                  <a:srgbClr val="595959"/>
                </a:solidFill>
              </a:rPr>
              <a:t>[2] Σχεδίασε την συζυγή βάση του κάθε οξέος</a:t>
            </a:r>
            <a:br>
              <a:rPr lang="el-GR" altLang="en-US" sz="2400">
                <a:solidFill>
                  <a:srgbClr val="595959"/>
                </a:solidFill>
              </a:rPr>
            </a:br>
            <a:r>
              <a:rPr lang="el-GR" altLang="en-US" sz="2400">
                <a:solidFill>
                  <a:srgbClr val="595959"/>
                </a:solidFill>
              </a:rPr>
              <a:t>[3] Ποια συζυγής  βάση είναι ισχυρότερη?</a:t>
            </a:r>
          </a:p>
        </p:txBody>
      </p:sp>
      <p:pic>
        <p:nvPicPr>
          <p:cNvPr id="224258" name="Picture 2">
            <a:extLst>
              <a:ext uri="{FF2B5EF4-FFF2-40B4-BE49-F238E27FC236}">
                <a16:creationId xmlns:a16="http://schemas.microsoft.com/office/drawing/2014/main" id="{B20E8D90-190D-4C8A-87A4-78CEA1BF9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428875"/>
            <a:ext cx="8343900" cy="271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1" name="Text Box 1">
            <a:extLst>
              <a:ext uri="{FF2B5EF4-FFF2-40B4-BE49-F238E27FC236}">
                <a16:creationId xmlns:a16="http://schemas.microsoft.com/office/drawing/2014/main" id="{DE8CBDC0-408F-41E8-A88D-8E0BDDA0E02C}"/>
              </a:ext>
            </a:extLst>
          </p:cNvPr>
          <p:cNvSpPr txBox="1">
            <a:spLocks noChangeArrowheads="1"/>
          </p:cNvSpPr>
          <p:nvPr/>
        </p:nvSpPr>
        <p:spPr bwMode="auto">
          <a:xfrm>
            <a:off x="0" y="1600200"/>
            <a:ext cx="9144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4350" indent="-504825">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1pPr>
            <a:lvl2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2pPr>
            <a:lvl3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3pPr>
            <a:lvl4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4pPr>
            <a:lvl5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r>
              <a:rPr lang="el-GR" altLang="en-US" sz="2800" b="1"/>
              <a:t>1CH</a:t>
            </a:r>
            <a:r>
              <a:rPr lang="el-GR" altLang="en-US" sz="2800" b="1" baseline="-25000"/>
              <a:t>4  </a:t>
            </a:r>
            <a:r>
              <a:rPr lang="el-GR" altLang="en-US" sz="2800" b="1"/>
              <a:t>2H</a:t>
            </a:r>
            <a:r>
              <a:rPr lang="el-GR" altLang="en-US" sz="2800" b="1" baseline="-25000"/>
              <a:t>2</a:t>
            </a:r>
            <a:r>
              <a:rPr lang="el-GR" altLang="en-US" sz="2800" b="1"/>
              <a:t>O 3Br</a:t>
            </a:r>
            <a:r>
              <a:rPr lang="el-GR" altLang="en-US" sz="2800" b="1" baseline="30000"/>
              <a:t>(+) </a:t>
            </a:r>
            <a:r>
              <a:rPr lang="el-GR" altLang="en-US" sz="2800" b="1"/>
              <a:t>4H</a:t>
            </a:r>
            <a:r>
              <a:rPr lang="el-GR" altLang="en-US" sz="2800" b="1" baseline="-25000"/>
              <a:t>2</a:t>
            </a:r>
            <a:r>
              <a:rPr lang="el-GR" altLang="en-US" sz="2800" b="1"/>
              <a:t>C=CH</a:t>
            </a:r>
            <a:r>
              <a:rPr lang="el-GR" altLang="en-US" sz="2800" b="1" baseline="-25000"/>
              <a:t>2 </a:t>
            </a:r>
            <a:r>
              <a:rPr lang="el-GR" altLang="en-US" sz="2800" b="1"/>
              <a:t>5BF</a:t>
            </a:r>
            <a:r>
              <a:rPr lang="el-GR" altLang="en-US" sz="2800" b="1" baseline="-25000"/>
              <a:t>3 </a:t>
            </a:r>
            <a:r>
              <a:rPr lang="el-GR" altLang="en-US" sz="2800" b="1"/>
              <a:t>6NO</a:t>
            </a:r>
            <a:r>
              <a:rPr lang="el-GR" altLang="en-US" sz="2800" b="1" baseline="-25000"/>
              <a:t>2</a:t>
            </a:r>
            <a:r>
              <a:rPr lang="el-GR" altLang="en-US" sz="2800" b="1" baseline="30000"/>
              <a:t>(+) </a:t>
            </a:r>
            <a:r>
              <a:rPr lang="el-GR" altLang="en-US" sz="2800" b="1"/>
              <a:t>7NH</a:t>
            </a:r>
            <a:r>
              <a:rPr lang="el-GR" altLang="en-US" sz="2800" b="1" baseline="-25000"/>
              <a:t>3  </a:t>
            </a:r>
            <a:r>
              <a:rPr lang="el-GR" altLang="en-US" sz="2800" b="1"/>
              <a:t>8Br</a:t>
            </a:r>
            <a:r>
              <a:rPr lang="el-GR" altLang="en-US" sz="2800" b="1" baseline="30000"/>
              <a:t>(-)</a:t>
            </a:r>
          </a:p>
          <a:p>
            <a:pPr>
              <a:spcBef>
                <a:spcPts val="800"/>
              </a:spcBef>
              <a:buClrTx/>
              <a:buFontTx/>
              <a:buNone/>
            </a:pPr>
            <a:r>
              <a:rPr lang="el-GR" altLang="en-US" sz="3200"/>
              <a:t>     [    ]       3,5,6                                                                                                                                      [    ]       1,4,5                                                                                                                                                     [    ]       2,3,5                                                                                                                                                      [    ]       4,5,6                     </a:t>
            </a:r>
            <a:r>
              <a:rPr lang="el-GR" altLang="en-US" sz="3200" baseline="30000"/>
              <a:t>                                                                                                                                                                          </a:t>
            </a:r>
            <a:r>
              <a:rPr lang="el-GR" altLang="en-US" sz="3200"/>
              <a:t>[    ]      1,3,5.6 </a:t>
            </a:r>
          </a:p>
          <a:p>
            <a:pPr>
              <a:spcBef>
                <a:spcPts val="800"/>
              </a:spcBef>
              <a:buClrTx/>
              <a:buFontTx/>
              <a:buNone/>
            </a:pPr>
            <a:endParaRPr lang="el-GR" altLang="en-US" sz="3200"/>
          </a:p>
        </p:txBody>
      </p:sp>
      <p:sp>
        <p:nvSpPr>
          <p:cNvPr id="225282" name="Rectangle 2">
            <a:extLst>
              <a:ext uri="{FF2B5EF4-FFF2-40B4-BE49-F238E27FC236}">
                <a16:creationId xmlns:a16="http://schemas.microsoft.com/office/drawing/2014/main" id="{4E1BA0EA-8E4F-46CC-A28F-E86A3B5E7357}"/>
              </a:ext>
            </a:extLst>
          </p:cNvPr>
          <p:cNvSpPr>
            <a:spLocks noChangeArrowheads="1"/>
          </p:cNvSpPr>
          <p:nvPr/>
        </p:nvSpPr>
        <p:spPr bwMode="auto">
          <a:xfrm>
            <a:off x="533400" y="228600"/>
            <a:ext cx="82296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t>Ποιά από τα ακόλουθα μόρια ή ιόντα είναι ηλεκτρονιόφιλα</a:t>
            </a:r>
            <a:r>
              <a:rPr lang="el-GR" altLang="en-US" b="1"/>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5" name="Text Box 1">
            <a:extLst>
              <a:ext uri="{FF2B5EF4-FFF2-40B4-BE49-F238E27FC236}">
                <a16:creationId xmlns:a16="http://schemas.microsoft.com/office/drawing/2014/main" id="{1748B981-FBAC-4DD7-8C59-AF2E7FB7E63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Ποιά από τα ακόλουθα μόρια ή ιόντα είναι πυρηνόφιλα (νουκλεόφιλα);</a:t>
            </a:r>
          </a:p>
        </p:txBody>
      </p:sp>
      <p:sp>
        <p:nvSpPr>
          <p:cNvPr id="226306" name="Text Box 2">
            <a:extLst>
              <a:ext uri="{FF2B5EF4-FFF2-40B4-BE49-F238E27FC236}">
                <a16:creationId xmlns:a16="http://schemas.microsoft.com/office/drawing/2014/main" id="{218B8632-18FE-4F1B-9A58-9111CC9E8AE6}"/>
              </a:ext>
            </a:extLst>
          </p:cNvPr>
          <p:cNvSpPr txBox="1">
            <a:spLocks noChangeArrowheads="1"/>
          </p:cNvSpPr>
          <p:nvPr/>
        </p:nvSpPr>
        <p:spPr bwMode="auto">
          <a:xfrm>
            <a:off x="0" y="1600200"/>
            <a:ext cx="9144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2400" b="1"/>
              <a:t>1CH</a:t>
            </a:r>
            <a:r>
              <a:rPr lang="el-GR" altLang="en-US" sz="2400" b="1" baseline="-25000"/>
              <a:t>4 </a:t>
            </a:r>
            <a:r>
              <a:rPr lang="el-GR" altLang="en-US" sz="2400" b="1"/>
              <a:t>2H</a:t>
            </a:r>
            <a:r>
              <a:rPr lang="el-GR" altLang="en-US" sz="2400" b="1" baseline="-25000"/>
              <a:t>2</a:t>
            </a:r>
            <a:r>
              <a:rPr lang="el-GR" altLang="en-US" sz="2400" b="1"/>
              <a:t>O 3BH</a:t>
            </a:r>
            <a:r>
              <a:rPr lang="el-GR" altLang="en-US" sz="2400" b="1" baseline="-25000"/>
              <a:t>3 </a:t>
            </a:r>
            <a:r>
              <a:rPr lang="el-GR" altLang="en-US" sz="2400" b="1"/>
              <a:t>4H</a:t>
            </a:r>
            <a:r>
              <a:rPr lang="el-GR" altLang="en-US" sz="2400" b="1" baseline="-25000"/>
              <a:t>2</a:t>
            </a:r>
            <a:r>
              <a:rPr lang="el-GR" altLang="en-US" sz="2400" b="1"/>
              <a:t>C=CH</a:t>
            </a:r>
            <a:r>
              <a:rPr lang="el-GR" altLang="en-US" sz="2400" b="1" baseline="-25000"/>
              <a:t>2 </a:t>
            </a:r>
            <a:r>
              <a:rPr lang="el-GR" altLang="en-US" sz="2400" b="1"/>
              <a:t>5OH</a:t>
            </a:r>
            <a:r>
              <a:rPr lang="el-GR" altLang="en-US" sz="2400" b="1" baseline="30000"/>
              <a:t>(–) </a:t>
            </a:r>
            <a:r>
              <a:rPr lang="el-GR" altLang="en-US" sz="2400" b="1"/>
              <a:t>6Br</a:t>
            </a:r>
            <a:r>
              <a:rPr lang="el-GR" altLang="en-US" sz="2400" b="1" baseline="30000"/>
              <a:t>(+) </a:t>
            </a:r>
            <a:r>
              <a:rPr lang="el-GR" altLang="en-US" sz="2400" b="1"/>
              <a:t>7NH</a:t>
            </a:r>
            <a:r>
              <a:rPr lang="el-GR" altLang="en-US" sz="2400" b="1" baseline="-25000"/>
              <a:t>3 </a:t>
            </a:r>
            <a:r>
              <a:rPr lang="el-GR" altLang="en-US" sz="2400" b="1"/>
              <a:t>8B</a:t>
            </a:r>
            <a:r>
              <a:rPr lang="el-GR" altLang="en-US" sz="3200" b="1"/>
              <a:t>r</a:t>
            </a:r>
            <a:r>
              <a:rPr lang="el-GR" altLang="en-US" sz="3200" b="1" baseline="30000"/>
              <a:t>(–)</a:t>
            </a:r>
          </a:p>
          <a:p>
            <a:pPr>
              <a:spcBef>
                <a:spcPts val="800"/>
              </a:spcBef>
              <a:buClr>
                <a:srgbClr val="CCCCFF"/>
              </a:buClr>
              <a:buFont typeface="Wingdings" panose="05000000000000000000" pitchFamily="2" charset="2"/>
              <a:buChar char=""/>
            </a:pPr>
            <a:r>
              <a:rPr lang="en-US" altLang="en-US" sz="3200">
                <a:latin typeface="Times New Roman" panose="02020603050405020304" pitchFamily="18" charset="0"/>
              </a:rPr>
              <a:t>[    ]    </a:t>
            </a:r>
            <a:r>
              <a:rPr lang="el-GR" altLang="en-US" sz="3200">
                <a:latin typeface="Times New Roman" panose="02020603050405020304" pitchFamily="18" charset="0"/>
              </a:rPr>
              <a:t>2,4,5,7,8</a:t>
            </a:r>
            <a:r>
              <a:rPr lang="en-US" altLang="en-US" sz="3200">
                <a:latin typeface="Times New Roman" panose="02020603050405020304" pitchFamily="18" charset="0"/>
              </a:rPr>
              <a:t>            </a:t>
            </a:r>
            <a:r>
              <a:rPr lang="el-GR" altLang="en-US" sz="3200">
                <a:latin typeface="Times New Roman" panose="02020603050405020304" pitchFamily="18" charset="0"/>
              </a:rPr>
              <a:t>                     </a:t>
            </a:r>
            <a:r>
              <a:rPr lang="en-US" altLang="en-US" sz="3200">
                <a:latin typeface="Times New Roman" panose="02020603050405020304" pitchFamily="18" charset="0"/>
              </a:rPr>
              <a:t>                                                                                                          [    ]    </a:t>
            </a:r>
            <a:r>
              <a:rPr lang="el-GR" altLang="en-US" sz="3200">
                <a:latin typeface="Times New Roman" panose="02020603050405020304" pitchFamily="18" charset="0"/>
              </a:rPr>
              <a:t>1,2,4,7,8                        </a:t>
            </a:r>
            <a:r>
              <a:rPr lang="en-US" altLang="en-US" sz="3200">
                <a:latin typeface="Times New Roman" panose="02020603050405020304" pitchFamily="18" charset="0"/>
              </a:rPr>
              <a:t>                                                                                                                         [    ]     </a:t>
            </a:r>
            <a:r>
              <a:rPr lang="el-GR" altLang="en-US" sz="3200">
                <a:latin typeface="Times New Roman" panose="02020603050405020304" pitchFamily="18" charset="0"/>
              </a:rPr>
              <a:t>3,4,5,8                                                                                                                                                   </a:t>
            </a:r>
            <a:r>
              <a:rPr lang="en-US" altLang="en-US" sz="3200">
                <a:latin typeface="Times New Roman" panose="02020603050405020304" pitchFamily="18" charset="0"/>
              </a:rPr>
              <a:t>[    ]    </a:t>
            </a:r>
            <a:r>
              <a:rPr lang="el-GR" altLang="en-US" sz="3200">
                <a:latin typeface="Times New Roman" panose="02020603050405020304" pitchFamily="18" charset="0"/>
              </a:rPr>
              <a:t> 1,4,5,7,8                                              </a:t>
            </a:r>
            <a:r>
              <a:rPr lang="en-US" altLang="en-US" sz="3200" baseline="30000">
                <a:latin typeface="Times New Roman" panose="02020603050405020304" pitchFamily="18" charset="0"/>
              </a:rPr>
              <a:t>                                                                                                                                                                      </a:t>
            </a:r>
            <a:r>
              <a:rPr lang="en-US" altLang="en-US" sz="3200">
                <a:latin typeface="Times New Roman" panose="02020603050405020304" pitchFamily="18" charset="0"/>
              </a:rPr>
              <a:t>[    ]     </a:t>
            </a:r>
            <a:r>
              <a:rPr lang="el-GR" altLang="en-US" sz="3200">
                <a:latin typeface="Times New Roman" panose="02020603050405020304" pitchFamily="18" charset="0"/>
              </a:rPr>
              <a:t>κανένα</a:t>
            </a:r>
          </a:p>
          <a:p>
            <a:pPr>
              <a:spcBef>
                <a:spcPts val="800"/>
              </a:spcBef>
              <a:buClrTx/>
              <a:buFontTx/>
              <a:buNone/>
            </a:pPr>
            <a:endParaRPr lang="el-GR" altLang="en-US" sz="32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1B460F-B730-4FEF-871E-43CC0B7C5580}"/>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14F208A8-C5BE-4DB4-A93A-F0080A682D7A}"/>
              </a:ext>
            </a:extLst>
          </p:cNvPr>
          <p:cNvSpPr>
            <a:spLocks noGrp="1" noChangeArrowheads="1"/>
          </p:cNvSpPr>
          <p:nvPr>
            <p:ph idx="1"/>
          </p:nvPr>
        </p:nvSpPr>
        <p:spPr bwMode="auto">
          <a:xfrm>
            <a:off x="0" y="3506857"/>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Ποιο είναι το </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pH </a:t>
            </a:r>
            <a:r>
              <a:rPr kumimoji="0" lang="el-GR"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ενός διαλύματος </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0.100 M NaHSO</a:t>
            </a:r>
            <a:r>
              <a:rPr kumimoji="0" lang="en-US" altLang="en-US" sz="2000" b="0" i="0" u="none" strike="noStrike" cap="none" normalizeH="0" baseline="-25000" dirty="0">
                <a:ln>
                  <a:noFill/>
                </a:ln>
                <a:solidFill>
                  <a:srgbClr val="000000"/>
                </a:solidFill>
                <a:effectLst/>
                <a:latin typeface="Tahoma" panose="020B0604030504040204" pitchFamily="34" charset="0"/>
                <a:cs typeface="Tahoma" panose="020B0604030504040204" pitchFamily="34" charset="0"/>
              </a:rPr>
              <a:t>4</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 </a:t>
            </a:r>
            <a:r>
              <a:rPr kumimoji="0" lang="el-GR"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Το θειικό</a:t>
            </a:r>
            <a:r>
              <a:rPr kumimoji="0" lang="el-GR" altLang="en-US" sz="2000" b="0" i="0" u="none" strike="noStrike" cap="none" normalizeH="0" dirty="0">
                <a:ln>
                  <a:noFill/>
                </a:ln>
                <a:solidFill>
                  <a:srgbClr val="000000"/>
                </a:solidFill>
                <a:effectLst/>
                <a:latin typeface="Tahoma" panose="020B0604030504040204" pitchFamily="34" charset="0"/>
                <a:cs typeface="Tahoma" panose="020B0604030504040204" pitchFamily="34" charset="0"/>
              </a:rPr>
              <a:t> οξύ είναι λίαν ισχυρό και η </a:t>
            </a:r>
            <a:r>
              <a:rPr kumimoji="0" lang="en-US" altLang="en-US" sz="2000" b="0" i="0" u="none" strike="noStrike" cap="none" normalizeH="0" baseline="0" dirty="0">
                <a:ln>
                  <a:noFill/>
                </a:ln>
                <a:solidFill>
                  <a:srgbClr val="000000"/>
                </a:solidFill>
                <a:effectLst/>
                <a:latin typeface="MathJax_Main"/>
                <a:cs typeface="Tahoma" panose="020B0604030504040204" pitchFamily="34" charset="0"/>
              </a:rPr>
              <a:t>p</a:t>
            </a:r>
            <a:r>
              <a:rPr kumimoji="0" lang="en-US" altLang="en-US" sz="2000" b="0" i="0" u="none" strike="noStrike" cap="none" normalizeH="0" baseline="0" dirty="0">
                <a:ln>
                  <a:noFill/>
                </a:ln>
                <a:solidFill>
                  <a:srgbClr val="000000"/>
                </a:solidFill>
                <a:effectLst/>
                <a:latin typeface="MathJax_Math-italic"/>
                <a:cs typeface="Tahoma" panose="020B0604030504040204" pitchFamily="34" charset="0"/>
              </a:rPr>
              <a:t>K</a:t>
            </a:r>
            <a:r>
              <a:rPr kumimoji="0" lang="en-US" altLang="en-US" sz="2000" b="0" i="0" u="none" strike="noStrike" cap="none" normalizeH="0" baseline="0" dirty="0">
                <a:ln>
                  <a:noFill/>
                </a:ln>
                <a:solidFill>
                  <a:srgbClr val="000000"/>
                </a:solidFill>
                <a:effectLst/>
                <a:latin typeface="MathJax_Main"/>
                <a:cs typeface="Tahoma" panose="020B0604030504040204" pitchFamily="34" charset="0"/>
              </a:rPr>
              <a:t>a2</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a:t>
            </a:r>
            <a:r>
              <a:rPr kumimoji="0" lang="el-GR"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του </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HSO</a:t>
            </a:r>
            <a:r>
              <a:rPr kumimoji="0" lang="en-US" altLang="en-US" sz="2000" b="0" i="0" u="none" strike="noStrike" cap="none" normalizeH="0" baseline="-25000" dirty="0">
                <a:ln>
                  <a:noFill/>
                </a:ln>
                <a:solidFill>
                  <a:srgbClr val="000000"/>
                </a:solidFill>
                <a:effectLst/>
                <a:latin typeface="Tahoma" panose="020B0604030504040204" pitchFamily="34" charset="0"/>
                <a:cs typeface="Tahoma" panose="020B0604030504040204" pitchFamily="34" charset="0"/>
              </a:rPr>
              <a:t>4</a:t>
            </a:r>
            <a:r>
              <a:rPr kumimoji="0" lang="en-US" altLang="en-US" sz="2000" b="0" i="0" u="none" strike="noStrike" cap="none" normalizeH="0" baseline="30000" dirty="0">
                <a:ln>
                  <a:noFill/>
                </a:ln>
                <a:solidFill>
                  <a:srgbClr val="000000"/>
                </a:solidFill>
                <a:effectLst/>
                <a:latin typeface="Tahoma" panose="020B0604030504040204" pitchFamily="34" charset="0"/>
                <a:cs typeface="Tahoma" panose="020B0604030504040204" pitchFamily="34" charset="0"/>
              </a:rPr>
              <a:t>−</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a:t>
            </a:r>
            <a:r>
              <a:rPr kumimoji="0" lang="el-GR"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είναι</a:t>
            </a:r>
            <a:r>
              <a:rPr kumimoji="0" lang="en-US" altLang="en-US"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 1.92.</a:t>
            </a:r>
            <a:r>
              <a:rPr kumimoji="0" lang="en-US" altLang="en-US" sz="20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39193466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29" name="Rectangle 1">
            <a:extLst>
              <a:ext uri="{FF2B5EF4-FFF2-40B4-BE49-F238E27FC236}">
                <a16:creationId xmlns:a16="http://schemas.microsoft.com/office/drawing/2014/main" id="{DA90B195-E8BD-4E95-A7FE-4C7BA276AEC6}"/>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227330" name="Text Box 2">
            <a:extLst>
              <a:ext uri="{FF2B5EF4-FFF2-40B4-BE49-F238E27FC236}">
                <a16:creationId xmlns:a16="http://schemas.microsoft.com/office/drawing/2014/main" id="{3DB55F38-8EED-488E-99A0-D1BFDDA5EEC3}"/>
              </a:ext>
            </a:extLst>
          </p:cNvPr>
          <p:cNvSpPr txBox="1">
            <a:spLocks noChangeArrowheads="1"/>
          </p:cNvSpPr>
          <p:nvPr/>
        </p:nvSpPr>
        <p:spPr bwMode="auto">
          <a:xfrm>
            <a:off x="225425" y="1377950"/>
            <a:ext cx="8535988" cy="150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Ρυθμιστικά διπρωτικών</a:t>
            </a:r>
          </a:p>
          <a:p>
            <a:pPr>
              <a:buClrTx/>
              <a:buFontTx/>
              <a:buNone/>
            </a:pPr>
            <a:endParaRPr lang="en-US" altLang="en-US" i="1"/>
          </a:p>
          <a:p>
            <a:pPr lvl="1">
              <a:buClrTx/>
              <a:buFontTx/>
              <a:buNone/>
            </a:pPr>
            <a:r>
              <a:rPr lang="en-US" altLang="en-US" sz="1600"/>
              <a:t>	</a:t>
            </a:r>
            <a:r>
              <a:rPr lang="el-GR" altLang="en-US">
                <a:solidFill>
                  <a:srgbClr val="CC3300"/>
                </a:solidFill>
              </a:rPr>
              <a:t>Παράδειγμα </a:t>
            </a:r>
            <a:r>
              <a:rPr lang="en-US" altLang="en-US">
                <a:solidFill>
                  <a:srgbClr val="CC3300"/>
                </a:solidFill>
              </a:rPr>
              <a:t> 1:</a:t>
            </a:r>
          </a:p>
          <a:p>
            <a:pPr lvl="2">
              <a:buClr>
                <a:srgbClr val="CC3300"/>
              </a:buClr>
              <a:buSzPct val="60000"/>
              <a:buFont typeface="Wingdings" panose="05000000000000000000" pitchFamily="2" charset="2"/>
              <a:buChar char=""/>
            </a:pPr>
            <a:r>
              <a:rPr lang="el-GR" altLang="en-US" sz="1600"/>
              <a:t>Πόσα </a:t>
            </a:r>
            <a:r>
              <a:rPr lang="en-US" altLang="en-US" sz="1600"/>
              <a:t> grams Na</a:t>
            </a:r>
            <a:r>
              <a:rPr lang="en-US" altLang="en-US" sz="1600" baseline="-25000"/>
              <a:t>2</a:t>
            </a:r>
            <a:r>
              <a:rPr lang="en-US" altLang="en-US" sz="1600"/>
              <a:t>CO</a:t>
            </a:r>
            <a:r>
              <a:rPr lang="en-US" altLang="en-US" sz="1600" baseline="-25000"/>
              <a:t>3</a:t>
            </a:r>
            <a:r>
              <a:rPr lang="en-US" altLang="en-US" sz="1600"/>
              <a:t> (FM 105.99) </a:t>
            </a:r>
            <a:r>
              <a:rPr lang="el-GR" altLang="en-US" sz="1600"/>
              <a:t>θα πρέπει να αναμιχθούν με </a:t>
            </a:r>
            <a:r>
              <a:rPr lang="en-US" altLang="en-US" sz="1600"/>
              <a:t> 5.00 g NaHCO</a:t>
            </a:r>
            <a:r>
              <a:rPr lang="en-US" altLang="en-US" sz="1600" baseline="-25000"/>
              <a:t>3</a:t>
            </a:r>
            <a:r>
              <a:rPr lang="en-US" altLang="en-US" sz="1600"/>
              <a:t> (FM 84.01) </a:t>
            </a:r>
            <a:r>
              <a:rPr lang="el-GR" altLang="en-US" sz="1600"/>
              <a:t>για την παραγωγή </a:t>
            </a:r>
            <a:r>
              <a:rPr lang="en-US" altLang="en-US" sz="1600"/>
              <a:t>100 mL </a:t>
            </a:r>
            <a:r>
              <a:rPr lang="el-GR" altLang="en-US" sz="1600"/>
              <a:t>ρυθμιστικού με </a:t>
            </a:r>
            <a:r>
              <a:rPr lang="en-US" altLang="en-US" sz="1600"/>
              <a:t> pH 10.00?</a:t>
            </a:r>
          </a:p>
        </p:txBody>
      </p:sp>
      <p:sp>
        <p:nvSpPr>
          <p:cNvPr id="227331" name="Text Box 3">
            <a:extLst>
              <a:ext uri="{FF2B5EF4-FFF2-40B4-BE49-F238E27FC236}">
                <a16:creationId xmlns:a16="http://schemas.microsoft.com/office/drawing/2014/main" id="{385CDBD0-F757-46AF-9B2C-B2CB6AC54C09}"/>
              </a:ext>
            </a:extLst>
          </p:cNvPr>
          <p:cNvSpPr txBox="1">
            <a:spLocks noChangeArrowheads="1"/>
          </p:cNvSpPr>
          <p:nvPr/>
        </p:nvSpPr>
        <p:spPr bwMode="auto">
          <a:xfrm>
            <a:off x="4181475" y="2876550"/>
            <a:ext cx="1212850"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FM = 84.01</a:t>
            </a:r>
          </a:p>
        </p:txBody>
      </p:sp>
      <p:sp>
        <p:nvSpPr>
          <p:cNvPr id="227332" name="Text Box 4">
            <a:extLst>
              <a:ext uri="{FF2B5EF4-FFF2-40B4-BE49-F238E27FC236}">
                <a16:creationId xmlns:a16="http://schemas.microsoft.com/office/drawing/2014/main" id="{CFF11155-A148-470C-B432-ADD0A29CB773}"/>
              </a:ext>
            </a:extLst>
          </p:cNvPr>
          <p:cNvSpPr txBox="1">
            <a:spLocks noChangeArrowheads="1"/>
          </p:cNvSpPr>
          <p:nvPr/>
        </p:nvSpPr>
        <p:spPr bwMode="auto">
          <a:xfrm>
            <a:off x="6438900" y="2886075"/>
            <a:ext cx="1325563"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FM = 105.99</a:t>
            </a:r>
          </a:p>
        </p:txBody>
      </p:sp>
      <p:sp>
        <p:nvSpPr>
          <p:cNvPr id="227333" name="Text Box 5">
            <a:extLst>
              <a:ext uri="{FF2B5EF4-FFF2-40B4-BE49-F238E27FC236}">
                <a16:creationId xmlns:a16="http://schemas.microsoft.com/office/drawing/2014/main" id="{4C3AB423-9B23-48D7-B4B0-BBBE68F468B1}"/>
              </a:ext>
            </a:extLst>
          </p:cNvPr>
          <p:cNvSpPr txBox="1">
            <a:spLocks noChangeArrowheads="1"/>
          </p:cNvSpPr>
          <p:nvPr/>
        </p:nvSpPr>
        <p:spPr bwMode="auto">
          <a:xfrm>
            <a:off x="1955800" y="2857500"/>
            <a:ext cx="1212850" cy="336550"/>
          </a:xfrm>
          <a:prstGeom prst="rect">
            <a:avLst/>
          </a:prstGeom>
          <a:solidFill>
            <a:srgbClr val="CCEC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1600">
                <a:solidFill>
                  <a:srgbClr val="CC3300"/>
                </a:solidFill>
              </a:rPr>
              <a:t>FM = 62.03</a:t>
            </a:r>
          </a:p>
        </p:txBody>
      </p:sp>
      <p:grpSp>
        <p:nvGrpSpPr>
          <p:cNvPr id="227334" name="Group 6">
            <a:extLst>
              <a:ext uri="{FF2B5EF4-FFF2-40B4-BE49-F238E27FC236}">
                <a16:creationId xmlns:a16="http://schemas.microsoft.com/office/drawing/2014/main" id="{BDE9A5FB-1E84-48E9-9557-12D78A799D59}"/>
              </a:ext>
            </a:extLst>
          </p:cNvPr>
          <p:cNvGrpSpPr>
            <a:grpSpLocks/>
          </p:cNvGrpSpPr>
          <p:nvPr/>
        </p:nvGrpSpPr>
        <p:grpSpPr bwMode="auto">
          <a:xfrm>
            <a:off x="2047875" y="3403600"/>
            <a:ext cx="5878513" cy="1030288"/>
            <a:chOff x="1290" y="2144"/>
            <a:chExt cx="3703" cy="649"/>
          </a:xfrm>
        </p:grpSpPr>
        <p:pic>
          <p:nvPicPr>
            <p:cNvPr id="227335" name="Picture 7">
              <a:extLst>
                <a:ext uri="{FF2B5EF4-FFF2-40B4-BE49-F238E27FC236}">
                  <a16:creationId xmlns:a16="http://schemas.microsoft.com/office/drawing/2014/main" id="{669504C1-79E3-4221-AC47-844DC968C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 y="2144"/>
              <a:ext cx="3703" cy="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7336" name="Object 8">
              <a:extLst>
                <a:ext uri="{FF2B5EF4-FFF2-40B4-BE49-F238E27FC236}">
                  <a16:creationId xmlns:a16="http://schemas.microsoft.com/office/drawing/2014/main" id="{1949B4BF-8904-47AE-90AF-79D9A7F265C7}"/>
                </a:ext>
              </a:extLst>
            </p:cNvPr>
            <p:cNvGraphicFramePr>
              <a:graphicFrameLocks noChangeAspect="1"/>
            </p:cNvGraphicFramePr>
            <p:nvPr/>
          </p:nvGraphicFramePr>
          <p:xfrm>
            <a:off x="1951" y="2188"/>
            <a:ext cx="524" cy="120"/>
          </p:xfrm>
          <a:graphic>
            <a:graphicData uri="http://schemas.openxmlformats.org/presentationml/2006/ole">
              <mc:AlternateContent xmlns:mc="http://schemas.openxmlformats.org/markup-compatibility/2006">
                <mc:Choice xmlns:v="urn:schemas-microsoft-com:vml" Requires="v">
                  <p:oleObj spid="_x0000_s227445" r:id="rId5" imgW="910440" imgH="204840" progId="">
                    <p:embed/>
                  </p:oleObj>
                </mc:Choice>
                <mc:Fallback>
                  <p:oleObj r:id="rId5" imgW="910440" imgH="20484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 y="2188"/>
                          <a:ext cx="524" cy="1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7337" name="Object 9">
              <a:extLst>
                <a:ext uri="{FF2B5EF4-FFF2-40B4-BE49-F238E27FC236}">
                  <a16:creationId xmlns:a16="http://schemas.microsoft.com/office/drawing/2014/main" id="{C2F74B70-D484-40B9-88FF-116994409C85}"/>
                </a:ext>
              </a:extLst>
            </p:cNvPr>
            <p:cNvGraphicFramePr>
              <a:graphicFrameLocks noChangeAspect="1"/>
            </p:cNvGraphicFramePr>
            <p:nvPr/>
          </p:nvGraphicFramePr>
          <p:xfrm>
            <a:off x="3392" y="2223"/>
            <a:ext cx="587" cy="120"/>
          </p:xfrm>
          <a:graphic>
            <a:graphicData uri="http://schemas.openxmlformats.org/presentationml/2006/ole">
              <mc:AlternateContent xmlns:mc="http://schemas.openxmlformats.org/markup-compatibility/2006">
                <mc:Choice xmlns:v="urn:schemas-microsoft-com:vml" Requires="v">
                  <p:oleObj spid="_x0000_s227446" r:id="rId7" imgW="989640" imgH="204840" progId="">
                    <p:embed/>
                  </p:oleObj>
                </mc:Choice>
                <mc:Fallback>
                  <p:oleObj r:id="rId7" imgW="989640" imgH="204840"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2" y="2223"/>
                          <a:ext cx="587" cy="12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3" name="Rectangle 1">
            <a:extLst>
              <a:ext uri="{FF2B5EF4-FFF2-40B4-BE49-F238E27FC236}">
                <a16:creationId xmlns:a16="http://schemas.microsoft.com/office/drawing/2014/main" id="{E27D6A61-DC2C-4DDC-B540-CCE28B9278FE}"/>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228354" name="Text Box 2">
            <a:extLst>
              <a:ext uri="{FF2B5EF4-FFF2-40B4-BE49-F238E27FC236}">
                <a16:creationId xmlns:a16="http://schemas.microsoft.com/office/drawing/2014/main" id="{A6BECAF6-8072-441D-898D-C22C172F9932}"/>
              </a:ext>
            </a:extLst>
          </p:cNvPr>
          <p:cNvSpPr txBox="1">
            <a:spLocks noChangeArrowheads="1"/>
          </p:cNvSpPr>
          <p:nvPr/>
        </p:nvSpPr>
        <p:spPr bwMode="auto">
          <a:xfrm>
            <a:off x="225425" y="1377950"/>
            <a:ext cx="875665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Ρυθμιστικά διπρωτικών</a:t>
            </a:r>
          </a:p>
          <a:p>
            <a:pPr>
              <a:buClrTx/>
              <a:buFontTx/>
              <a:buNone/>
            </a:pPr>
            <a:endParaRPr lang="en-US" altLang="en-US" i="1"/>
          </a:p>
          <a:p>
            <a:pPr lvl="1">
              <a:buClrTx/>
              <a:buFontTx/>
              <a:buNone/>
            </a:pPr>
            <a:r>
              <a:rPr lang="en-US" altLang="en-US" sz="1600"/>
              <a:t>	</a:t>
            </a:r>
            <a:r>
              <a:rPr lang="el-GR" altLang="en-US">
                <a:solidFill>
                  <a:srgbClr val="CC3300"/>
                </a:solidFill>
              </a:rPr>
              <a:t>Παράδειγμα </a:t>
            </a:r>
            <a:r>
              <a:rPr lang="en-US" altLang="en-US">
                <a:solidFill>
                  <a:srgbClr val="CC3300"/>
                </a:solidFill>
              </a:rPr>
              <a:t> 2:</a:t>
            </a:r>
          </a:p>
          <a:p>
            <a:pPr lvl="2">
              <a:buClr>
                <a:srgbClr val="CC3300"/>
              </a:buClr>
              <a:buSzPct val="60000"/>
              <a:buFont typeface="Wingdings" panose="05000000000000000000" pitchFamily="2" charset="2"/>
              <a:buChar char=""/>
            </a:pPr>
            <a:r>
              <a:rPr lang="el-GR" altLang="en-US" sz="1600"/>
              <a:t>Πόσα </a:t>
            </a:r>
            <a:r>
              <a:rPr lang="en-US" altLang="en-US" sz="1600"/>
              <a:t>milliliters 0.202 M NaOH </a:t>
            </a:r>
            <a:r>
              <a:rPr lang="el-GR" altLang="en-US" sz="1600"/>
              <a:t>θα πρέπει να προστεθούν σε </a:t>
            </a:r>
            <a:r>
              <a:rPr lang="en-US" altLang="en-US" sz="1600"/>
              <a:t> 25.0 mL 0.0233 M </a:t>
            </a:r>
            <a:r>
              <a:rPr lang="el-GR" altLang="en-US" sz="1600"/>
              <a:t>σαλυκιλικού οξέος </a:t>
            </a:r>
            <a:r>
              <a:rPr lang="en-US" altLang="en-US" sz="1600"/>
              <a:t>(2-hydroxybenzoic acid) </a:t>
            </a:r>
            <a:r>
              <a:rPr lang="el-GR" altLang="en-US" sz="1600"/>
              <a:t>για να φέρουν το </a:t>
            </a:r>
            <a:r>
              <a:rPr lang="en-US" altLang="en-US" sz="1600"/>
              <a:t> pH </a:t>
            </a:r>
            <a:r>
              <a:rPr lang="el-GR" altLang="en-US" sz="1600"/>
              <a:t>στο</a:t>
            </a:r>
            <a:r>
              <a:rPr lang="en-US" altLang="en-US" sz="1600"/>
              <a:t> 3.50?</a:t>
            </a:r>
          </a:p>
        </p:txBody>
      </p:sp>
      <p:pic>
        <p:nvPicPr>
          <p:cNvPr id="228355" name="Picture 3">
            <a:extLst>
              <a:ext uri="{FF2B5EF4-FFF2-40B4-BE49-F238E27FC236}">
                <a16:creationId xmlns:a16="http://schemas.microsoft.com/office/drawing/2014/main" id="{834018D9-32B9-46F7-A6CF-2CC9B9D52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2959100"/>
            <a:ext cx="7924800" cy="137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8356" name="Object 4">
            <a:extLst>
              <a:ext uri="{FF2B5EF4-FFF2-40B4-BE49-F238E27FC236}">
                <a16:creationId xmlns:a16="http://schemas.microsoft.com/office/drawing/2014/main" id="{28C1E52A-9D11-47A5-B244-F9C89A982AD3}"/>
              </a:ext>
            </a:extLst>
          </p:cNvPr>
          <p:cNvGraphicFramePr>
            <a:graphicFrameLocks noChangeAspect="1"/>
          </p:cNvGraphicFramePr>
          <p:nvPr/>
        </p:nvGraphicFramePr>
        <p:xfrm>
          <a:off x="2298700" y="3302000"/>
          <a:ext cx="866775" cy="200025"/>
        </p:xfrm>
        <a:graphic>
          <a:graphicData uri="http://schemas.openxmlformats.org/presentationml/2006/ole">
            <mc:AlternateContent xmlns:mc="http://schemas.openxmlformats.org/markup-compatibility/2006">
              <mc:Choice xmlns:v="urn:schemas-microsoft-com:vml" Requires="v">
                <p:oleObj spid="_x0000_s228465" r:id="rId5" imgW="907920" imgH="204840" progId="">
                  <p:embed/>
                </p:oleObj>
              </mc:Choice>
              <mc:Fallback>
                <p:oleObj r:id="rId5" imgW="907920" imgH="20484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3302000"/>
                        <a:ext cx="866775" cy="2000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8357" name="Object 5">
            <a:extLst>
              <a:ext uri="{FF2B5EF4-FFF2-40B4-BE49-F238E27FC236}">
                <a16:creationId xmlns:a16="http://schemas.microsoft.com/office/drawing/2014/main" id="{138901B9-FF18-4B21-BBF9-483E8EDF08E8}"/>
              </a:ext>
            </a:extLst>
          </p:cNvPr>
          <p:cNvGraphicFramePr>
            <a:graphicFrameLocks noChangeAspect="1"/>
          </p:cNvGraphicFramePr>
          <p:nvPr/>
        </p:nvGraphicFramePr>
        <p:xfrm>
          <a:off x="5481638" y="3359150"/>
          <a:ext cx="790575" cy="200025"/>
        </p:xfrm>
        <a:graphic>
          <a:graphicData uri="http://schemas.openxmlformats.org/presentationml/2006/ole">
            <mc:AlternateContent xmlns:mc="http://schemas.openxmlformats.org/markup-compatibility/2006">
              <mc:Choice xmlns:v="urn:schemas-microsoft-com:vml" Requires="v">
                <p:oleObj spid="_x0000_s228466" r:id="rId7" imgW="838800" imgH="204840" progId="">
                  <p:embed/>
                </p:oleObj>
              </mc:Choice>
              <mc:Fallback>
                <p:oleObj r:id="rId7" imgW="838800" imgH="20484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1638" y="3359150"/>
                        <a:ext cx="790575" cy="2000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1C57517D-6952-4E92-9127-3256197AD836}"/>
              </a:ext>
            </a:extLst>
          </p:cNvPr>
          <p:cNvSpPr>
            <a:spLocks noChangeArrowheads="1"/>
          </p:cNvSpPr>
          <p:nvPr/>
        </p:nvSpPr>
        <p:spPr bwMode="auto">
          <a:xfrm>
            <a:off x="152400" y="6324600"/>
            <a:ext cx="18256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7650" name="Picture 2">
            <a:extLst>
              <a:ext uri="{FF2B5EF4-FFF2-40B4-BE49-F238E27FC236}">
                <a16:creationId xmlns:a16="http://schemas.microsoft.com/office/drawing/2014/main" id="{1A45905E-352B-4288-BD88-1CFBB978D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49"/>
          <a:stretch>
            <a:fillRect/>
          </a:stretch>
        </p:blipFill>
        <p:spPr bwMode="auto">
          <a:xfrm>
            <a:off x="533400" y="41275"/>
            <a:ext cx="8129588" cy="5978525"/>
          </a:xfrm>
          <a:prstGeom prst="rect">
            <a:avLst/>
          </a:prstGeom>
          <a:noFill/>
          <a:ln>
            <a:noFill/>
          </a:ln>
          <a:effectLst/>
          <a:extLst>
            <a:ext uri="{909E8E84-426E-40DD-AFC4-6F175D3DCCD1}">
              <a14:hiddenFill xmlns:a14="http://schemas.microsoft.com/office/drawing/2010/main">
                <a:blipFill dpi="0" rotWithShape="0">
                  <a:blip/>
                  <a:srcRect t="194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9407">
    <p:cover dir="r"/>
  </p:transition>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7" name="Text Box 1">
            <a:extLst>
              <a:ext uri="{FF2B5EF4-FFF2-40B4-BE49-F238E27FC236}">
                <a16:creationId xmlns:a16="http://schemas.microsoft.com/office/drawing/2014/main" id="{95447146-F8B4-4D10-893C-7AB2440AE9B6}"/>
              </a:ext>
            </a:extLst>
          </p:cNvPr>
          <p:cNvSpPr txBox="1">
            <a:spLocks noChangeArrowheads="1"/>
          </p:cNvSpPr>
          <p:nvPr/>
        </p:nvSpPr>
        <p:spPr bwMode="auto">
          <a:xfrm>
            <a:off x="0" y="2327275"/>
            <a:ext cx="91440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434082"/>
              </a:buClr>
              <a:buFont typeface="Arial" panose="020B0604020202020204" pitchFamily="34" charset="0"/>
              <a:buChar char="•"/>
            </a:pPr>
            <a:r>
              <a:rPr lang="el-GR" altLang="en-US" sz="3200">
                <a:solidFill>
                  <a:srgbClr val="434082"/>
                </a:solidFill>
              </a:rPr>
              <a:t>1. Ποιο είναι το </a:t>
            </a:r>
            <a:r>
              <a:rPr lang="en-US" altLang="en-US" sz="3200">
                <a:solidFill>
                  <a:srgbClr val="434082"/>
                </a:solidFill>
              </a:rPr>
              <a:t>pH </a:t>
            </a:r>
            <a:r>
              <a:rPr lang="el-GR" altLang="en-US" sz="3200">
                <a:solidFill>
                  <a:srgbClr val="434082"/>
                </a:solidFill>
              </a:rPr>
              <a:t>ενός διαλύματος 0.1 Μ Η</a:t>
            </a:r>
            <a:r>
              <a:rPr lang="el-GR" altLang="en-US" sz="3200" baseline="-25000">
                <a:solidFill>
                  <a:srgbClr val="434082"/>
                </a:solidFill>
              </a:rPr>
              <a:t>3</a:t>
            </a:r>
            <a:r>
              <a:rPr lang="el-GR" altLang="en-US" sz="3200">
                <a:solidFill>
                  <a:srgbClr val="434082"/>
                </a:solidFill>
              </a:rPr>
              <a:t>ΡΟ</a:t>
            </a:r>
            <a:r>
              <a:rPr lang="el-GR" altLang="en-US" sz="3200" baseline="-25000">
                <a:solidFill>
                  <a:srgbClr val="434082"/>
                </a:solidFill>
              </a:rPr>
              <a:t>4</a:t>
            </a:r>
            <a:r>
              <a:rPr lang="el-GR" altLang="en-US" sz="3200">
                <a:solidFill>
                  <a:srgbClr val="434082"/>
                </a:solidFill>
              </a:rPr>
              <a:t>?</a:t>
            </a:r>
          </a:p>
          <a:p>
            <a:pPr>
              <a:spcBef>
                <a:spcPts val="800"/>
              </a:spcBef>
              <a:buClrTx/>
              <a:buFontTx/>
              <a:buNone/>
            </a:pPr>
            <a:endParaRPr lang="el-GR" altLang="en-US" sz="3200">
              <a:solidFill>
                <a:srgbClr val="434082"/>
              </a:solidFill>
            </a:endParaRPr>
          </a:p>
          <a:p>
            <a:pPr>
              <a:spcBef>
                <a:spcPts val="800"/>
              </a:spcBef>
              <a:buClr>
                <a:srgbClr val="434082"/>
              </a:buClr>
              <a:buFont typeface="Arial" panose="020B0604020202020204" pitchFamily="34" charset="0"/>
              <a:buChar char="•"/>
            </a:pPr>
            <a:r>
              <a:rPr lang="el-GR" altLang="en-US" sz="3200">
                <a:solidFill>
                  <a:srgbClr val="434082"/>
                </a:solidFill>
              </a:rPr>
              <a:t>2. Ποιο είναι το </a:t>
            </a:r>
            <a:r>
              <a:rPr lang="en-US" altLang="en-US" sz="3200">
                <a:solidFill>
                  <a:srgbClr val="434082"/>
                </a:solidFill>
              </a:rPr>
              <a:t>pH </a:t>
            </a:r>
            <a:r>
              <a:rPr lang="el-GR" altLang="en-US" sz="3200">
                <a:solidFill>
                  <a:srgbClr val="434082"/>
                </a:solidFill>
              </a:rPr>
              <a:t>ενός διαλύματος 0.1 Μ</a:t>
            </a:r>
            <a:r>
              <a:rPr lang="en-US" altLang="en-US" sz="3200">
                <a:solidFill>
                  <a:srgbClr val="434082"/>
                </a:solidFill>
              </a:rPr>
              <a:t>  Na</a:t>
            </a:r>
            <a:r>
              <a:rPr lang="en-US" altLang="en-US" sz="3200" baseline="-25000">
                <a:solidFill>
                  <a:srgbClr val="434082"/>
                </a:solidFill>
              </a:rPr>
              <a:t>3</a:t>
            </a:r>
            <a:r>
              <a:rPr lang="en-US" altLang="en-US" sz="3200">
                <a:solidFill>
                  <a:srgbClr val="434082"/>
                </a:solidFill>
              </a:rPr>
              <a:t>PO</a:t>
            </a:r>
            <a:r>
              <a:rPr lang="en-US" altLang="en-US" sz="3200" baseline="-25000">
                <a:solidFill>
                  <a:srgbClr val="434082"/>
                </a:solidFill>
              </a:rPr>
              <a:t>4</a:t>
            </a:r>
            <a:r>
              <a:rPr lang="en-US" altLang="en-US" sz="3200">
                <a:solidFill>
                  <a:srgbClr val="434082"/>
                </a:solidFill>
              </a:rPr>
              <a:t>?</a:t>
            </a:r>
          </a:p>
          <a:p>
            <a:pPr>
              <a:spcBef>
                <a:spcPts val="800"/>
              </a:spcBef>
              <a:buClrTx/>
              <a:buFontTx/>
              <a:buNone/>
            </a:pPr>
            <a:endParaRPr lang="en-US" altLang="en-US" sz="3200">
              <a:solidFill>
                <a:srgbClr val="434082"/>
              </a:solidFill>
            </a:endParaRPr>
          </a:p>
          <a:p>
            <a:pPr>
              <a:spcBef>
                <a:spcPts val="800"/>
              </a:spcBef>
              <a:buClr>
                <a:srgbClr val="434082"/>
              </a:buClr>
              <a:buFont typeface="Arial" panose="020B0604020202020204" pitchFamily="34" charset="0"/>
              <a:buChar char="•"/>
            </a:pPr>
            <a:r>
              <a:rPr lang="el-GR" altLang="en-US" sz="3200">
                <a:solidFill>
                  <a:srgbClr val="434082"/>
                </a:solidFill>
              </a:rPr>
              <a:t>Δίδονται </a:t>
            </a:r>
            <a:r>
              <a:rPr lang="en-US" altLang="en-US" sz="3200">
                <a:solidFill>
                  <a:srgbClr val="434082"/>
                </a:solidFill>
              </a:rPr>
              <a:t>pka</a:t>
            </a:r>
            <a:r>
              <a:rPr lang="en-US" altLang="en-US" sz="3200" baseline="-25000">
                <a:solidFill>
                  <a:srgbClr val="434082"/>
                </a:solidFill>
              </a:rPr>
              <a:t>1</a:t>
            </a:r>
            <a:r>
              <a:rPr lang="en-US" altLang="en-US" sz="3200">
                <a:solidFill>
                  <a:srgbClr val="434082"/>
                </a:solidFill>
              </a:rPr>
              <a:t>=2.1</a:t>
            </a:r>
            <a:r>
              <a:rPr lang="el-GR" altLang="en-US" sz="3200">
                <a:solidFill>
                  <a:srgbClr val="434082"/>
                </a:solidFill>
              </a:rPr>
              <a:t>5</a:t>
            </a:r>
            <a:r>
              <a:rPr lang="en-US" altLang="en-US" sz="3200">
                <a:solidFill>
                  <a:srgbClr val="434082"/>
                </a:solidFill>
              </a:rPr>
              <a:t>  pka</a:t>
            </a:r>
            <a:r>
              <a:rPr lang="en-US" altLang="en-US" sz="3200" baseline="-25000">
                <a:solidFill>
                  <a:srgbClr val="434082"/>
                </a:solidFill>
              </a:rPr>
              <a:t>2</a:t>
            </a:r>
            <a:r>
              <a:rPr lang="en-US" altLang="en-US" sz="3200">
                <a:solidFill>
                  <a:srgbClr val="434082"/>
                </a:solidFill>
              </a:rPr>
              <a:t>=7.</a:t>
            </a:r>
            <a:r>
              <a:rPr lang="el-GR" altLang="en-US" sz="3200">
                <a:solidFill>
                  <a:srgbClr val="434082"/>
                </a:solidFill>
              </a:rPr>
              <a:t>20</a:t>
            </a:r>
            <a:r>
              <a:rPr lang="en-US" altLang="en-US" sz="3200">
                <a:solidFill>
                  <a:srgbClr val="434082"/>
                </a:solidFill>
              </a:rPr>
              <a:t> pka</a:t>
            </a:r>
            <a:r>
              <a:rPr lang="en-US" altLang="en-US" sz="3200" baseline="-25000">
                <a:solidFill>
                  <a:srgbClr val="434082"/>
                </a:solidFill>
              </a:rPr>
              <a:t>3</a:t>
            </a:r>
            <a:r>
              <a:rPr lang="en-US" altLang="en-US" sz="3200">
                <a:solidFill>
                  <a:srgbClr val="434082"/>
                </a:solidFill>
              </a:rPr>
              <a:t>=12</a:t>
            </a:r>
            <a:r>
              <a:rPr lang="el-GR" altLang="en-US" sz="3200">
                <a:solidFill>
                  <a:srgbClr val="434082"/>
                </a:solidFill>
              </a:rPr>
              <a:t>.15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3" name="Text Box 1">
            <a:extLst>
              <a:ext uri="{FF2B5EF4-FFF2-40B4-BE49-F238E27FC236}">
                <a16:creationId xmlns:a16="http://schemas.microsoft.com/office/drawing/2014/main" id="{21CA5E5F-879D-4A08-95CD-9B86D4DB8AB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Πρόβλημα</a:t>
            </a:r>
          </a:p>
        </p:txBody>
      </p:sp>
      <p:sp>
        <p:nvSpPr>
          <p:cNvPr id="238594" name="Text Box 2">
            <a:extLst>
              <a:ext uri="{FF2B5EF4-FFF2-40B4-BE49-F238E27FC236}">
                <a16:creationId xmlns:a16="http://schemas.microsoft.com/office/drawing/2014/main" id="{5086C265-185B-49CB-8A08-FB74CB37F729}"/>
              </a:ext>
            </a:extLst>
          </p:cNvPr>
          <p:cNvSpPr txBox="1">
            <a:spLocks noChangeArrowheads="1"/>
          </p:cNvSpPr>
          <p:nvPr/>
        </p:nvSpPr>
        <p:spPr bwMode="auto">
          <a:xfrm>
            <a:off x="457200" y="1295400"/>
            <a:ext cx="8686800" cy="483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700"/>
              </a:spcBef>
              <a:buClrTx/>
              <a:buFontTx/>
              <a:buNone/>
            </a:pPr>
            <a:r>
              <a:rPr lang="el-GR" altLang="en-US" sz="2800"/>
              <a:t>Δίδεται 1 λίτρο 0.1 Μ γλυκίνης.</a:t>
            </a:r>
          </a:p>
          <a:p>
            <a:pPr>
              <a:lnSpc>
                <a:spcPct val="80000"/>
              </a:lnSpc>
              <a:spcBef>
                <a:spcPts val="700"/>
              </a:spcBef>
              <a:buClrTx/>
              <a:buFontTx/>
              <a:buNone/>
            </a:pPr>
            <a:r>
              <a:rPr lang="el-GR" altLang="en-US" sz="2800"/>
              <a:t>Α.  Ποιες τιμές </a:t>
            </a:r>
            <a:r>
              <a:rPr lang="en-US" altLang="en-US" sz="2800"/>
              <a:t>pH </a:t>
            </a:r>
            <a:r>
              <a:rPr lang="el-GR" altLang="en-US" sz="2800"/>
              <a:t>αναλογούν σε ένα αποτελεσματικό ρυθμιστικό διάλυμα γλυκίνης?</a:t>
            </a:r>
          </a:p>
          <a:p>
            <a:pPr>
              <a:lnSpc>
                <a:spcPct val="80000"/>
              </a:lnSpc>
              <a:spcBef>
                <a:spcPts val="700"/>
              </a:spcBef>
              <a:buClrTx/>
              <a:buFontTx/>
              <a:buNone/>
            </a:pPr>
            <a:r>
              <a:rPr lang="el-GR" altLang="en-US" sz="2800"/>
              <a:t>Δίδονται </a:t>
            </a:r>
            <a:r>
              <a:rPr lang="en-US" altLang="en-US" sz="2800"/>
              <a:t>pka 2.34 </a:t>
            </a:r>
            <a:r>
              <a:rPr lang="el-GR" altLang="en-US" sz="2800"/>
              <a:t>και 9.6</a:t>
            </a:r>
          </a:p>
          <a:p>
            <a:pPr>
              <a:lnSpc>
                <a:spcPct val="80000"/>
              </a:lnSpc>
              <a:spcBef>
                <a:spcPts val="700"/>
              </a:spcBef>
              <a:buClrTx/>
              <a:buFontTx/>
              <a:buNone/>
            </a:pPr>
            <a:endParaRPr lang="el-GR" altLang="en-US" sz="2800"/>
          </a:p>
          <a:p>
            <a:pPr>
              <a:lnSpc>
                <a:spcPct val="80000"/>
              </a:lnSpc>
              <a:spcBef>
                <a:spcPts val="700"/>
              </a:spcBef>
              <a:buClrTx/>
              <a:buFontTx/>
              <a:buNone/>
            </a:pPr>
            <a:endParaRPr lang="en-US" altLang="en-US" sz="2800"/>
          </a:p>
          <a:p>
            <a:pPr>
              <a:lnSpc>
                <a:spcPct val="80000"/>
              </a:lnSpc>
              <a:spcBef>
                <a:spcPts val="700"/>
              </a:spcBef>
              <a:buClrTx/>
              <a:buFontTx/>
              <a:buNone/>
            </a:pPr>
            <a:r>
              <a:rPr lang="el-GR" altLang="en-US" sz="2800">
                <a:solidFill>
                  <a:srgbClr val="FF3399"/>
                </a:solidFill>
              </a:rPr>
              <a:t>Απάντηση </a:t>
            </a:r>
          </a:p>
          <a:p>
            <a:pPr>
              <a:lnSpc>
                <a:spcPct val="80000"/>
              </a:lnSpc>
              <a:spcBef>
                <a:spcPts val="700"/>
              </a:spcBef>
              <a:buClrTx/>
              <a:buFontTx/>
              <a:buNone/>
            </a:pPr>
            <a:r>
              <a:rPr lang="el-GR" altLang="en-US" sz="2800">
                <a:solidFill>
                  <a:srgbClr val="FF3399"/>
                </a:solidFill>
              </a:rPr>
              <a:t>1.3-3.3  8.6-10.6</a:t>
            </a:r>
          </a:p>
          <a:p>
            <a:pPr>
              <a:lnSpc>
                <a:spcPct val="80000"/>
              </a:lnSpc>
              <a:spcBef>
                <a:spcPts val="700"/>
              </a:spcBef>
              <a:buClrTx/>
              <a:buFontTx/>
              <a:buNone/>
            </a:pPr>
            <a:r>
              <a:rPr lang="en-US" altLang="en-US" sz="2800">
                <a:solidFill>
                  <a:srgbClr val="FF3399"/>
                </a:solidFill>
              </a:rPr>
              <a:t>pH=pka±1</a:t>
            </a:r>
          </a:p>
          <a:p>
            <a:pPr>
              <a:lnSpc>
                <a:spcPct val="80000"/>
              </a:lnSpc>
              <a:spcBef>
                <a:spcPts val="700"/>
              </a:spcBef>
              <a:buClrTx/>
              <a:buFontTx/>
              <a:buNone/>
            </a:pPr>
            <a:r>
              <a:rPr lang="el-GR" altLang="en-US" sz="2800">
                <a:solidFill>
                  <a:srgbClr val="FF3399"/>
                </a:solidFill>
              </a:rPr>
              <a:t>Να αναγραφούν οι εξισώσεις Η</a:t>
            </a:r>
            <a:r>
              <a:rPr lang="en-US" altLang="en-US" sz="2800">
                <a:solidFill>
                  <a:srgbClr val="FF3399"/>
                </a:solidFill>
              </a:rPr>
              <a:t>enderson </a:t>
            </a:r>
            <a:r>
              <a:rPr lang="el-GR" altLang="en-US" sz="2800">
                <a:solidFill>
                  <a:srgbClr val="FF3399"/>
                </a:solidFill>
              </a:rPr>
              <a:t>με τις αντίστοιχες μορφές του αμινοξέος….</a:t>
            </a:r>
          </a:p>
          <a:p>
            <a:pPr>
              <a:lnSpc>
                <a:spcPct val="80000"/>
              </a:lnSpc>
              <a:spcBef>
                <a:spcPts val="700"/>
              </a:spcBef>
              <a:buClrTx/>
              <a:buFontTx/>
              <a:buNone/>
            </a:pPr>
            <a:endParaRPr lang="el-GR" altLang="en-US" sz="2800">
              <a:solidFill>
                <a:srgbClr val="FF3399"/>
              </a:solidFill>
            </a:endParaRPr>
          </a:p>
        </p:txBody>
      </p:sp>
      <p:pic>
        <p:nvPicPr>
          <p:cNvPr id="238595" name="Picture 3">
            <a:extLst>
              <a:ext uri="{FF2B5EF4-FFF2-40B4-BE49-F238E27FC236}">
                <a16:creationId xmlns:a16="http://schemas.microsoft.com/office/drawing/2014/main" id="{E7DDCA2B-A9AE-400D-8DBC-75B2AA45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14600"/>
            <a:ext cx="29718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7" name="Text Box 1">
            <a:extLst>
              <a:ext uri="{FF2B5EF4-FFF2-40B4-BE49-F238E27FC236}">
                <a16:creationId xmlns:a16="http://schemas.microsoft.com/office/drawing/2014/main" id="{8DE0E4E9-CE9D-4B41-9725-D8F5B1D8EA4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Πρόβλημα συνέχεια…</a:t>
            </a:r>
          </a:p>
        </p:txBody>
      </p:sp>
      <p:sp>
        <p:nvSpPr>
          <p:cNvPr id="239618" name="Text Box 2">
            <a:extLst>
              <a:ext uri="{FF2B5EF4-FFF2-40B4-BE49-F238E27FC236}">
                <a16:creationId xmlns:a16="http://schemas.microsoft.com/office/drawing/2014/main" id="{DA47265E-92AC-49B8-8509-31353B28B86D}"/>
              </a:ext>
            </a:extLst>
          </p:cNvPr>
          <p:cNvSpPr txBox="1">
            <a:spLocks noChangeArrowheads="1"/>
          </p:cNvSpPr>
          <p:nvPr/>
        </p:nvSpPr>
        <p:spPr bwMode="auto">
          <a:xfrm>
            <a:off x="0" y="1066800"/>
            <a:ext cx="91440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r>
              <a:rPr lang="el-GR" altLang="en-US" sz="2800"/>
              <a:t>Δίδεται 1 λίτρο 0.1 Μ γλυκίνης. </a:t>
            </a:r>
          </a:p>
          <a:p>
            <a:pPr>
              <a:spcBef>
                <a:spcPts val="700"/>
              </a:spcBef>
              <a:buClrTx/>
              <a:buFontTx/>
              <a:buNone/>
            </a:pPr>
            <a:r>
              <a:rPr lang="el-GR" altLang="en-US" sz="2800"/>
              <a:t>Β. Σε ένα </a:t>
            </a:r>
            <a:r>
              <a:rPr lang="en-US" altLang="en-US" sz="2800"/>
              <a:t>0.1 M </a:t>
            </a:r>
            <a:r>
              <a:rPr lang="el-GR" altLang="en-US" sz="2800"/>
              <a:t>διάλυμα </a:t>
            </a:r>
            <a:r>
              <a:rPr lang="en-US" altLang="en-US" sz="2800"/>
              <a:t>pH 9.0, </a:t>
            </a:r>
            <a:r>
              <a:rPr lang="el-GR" altLang="en-US" sz="2800"/>
              <a:t>πόσο είναι το ποσοστό (%) της μορφής που έχει την αμινομάδα ως-ΝΗ</a:t>
            </a:r>
            <a:r>
              <a:rPr lang="el-GR" altLang="en-US" sz="2800" baseline="-25000"/>
              <a:t>3</a:t>
            </a:r>
            <a:r>
              <a:rPr lang="el-GR" altLang="en-US" sz="2800" baseline="30000"/>
              <a:t>+</a:t>
            </a:r>
            <a:r>
              <a:rPr lang="el-GR" altLang="en-US" sz="2800"/>
              <a:t>?</a:t>
            </a:r>
          </a:p>
          <a:p>
            <a:pPr>
              <a:spcBef>
                <a:spcPts val="700"/>
              </a:spcBef>
              <a:buClrTx/>
              <a:buFontTx/>
              <a:buNone/>
            </a:pPr>
            <a:endParaRPr lang="el-GR" altLang="en-US" sz="2800">
              <a:solidFill>
                <a:srgbClr val="FF3399"/>
              </a:solidFill>
            </a:endParaRPr>
          </a:p>
          <a:p>
            <a:pPr>
              <a:spcBef>
                <a:spcPts val="700"/>
              </a:spcBef>
              <a:buClrTx/>
              <a:buFontTx/>
              <a:buNone/>
            </a:pPr>
            <a:r>
              <a:rPr lang="el-GR" altLang="en-US" sz="2800">
                <a:solidFill>
                  <a:srgbClr val="FF3399"/>
                </a:solidFill>
              </a:rPr>
              <a:t>Απάντηση </a:t>
            </a:r>
          </a:p>
          <a:p>
            <a:pPr>
              <a:spcBef>
                <a:spcPts val="700"/>
              </a:spcBef>
              <a:buClrTx/>
              <a:buFontTx/>
              <a:buNone/>
            </a:pPr>
            <a:r>
              <a:rPr lang="en-US" altLang="en-US" sz="2800">
                <a:solidFill>
                  <a:srgbClr val="FF3399"/>
                </a:solidFill>
              </a:rPr>
              <a:t>pH=pka+logA/HA</a:t>
            </a:r>
          </a:p>
          <a:p>
            <a:pPr>
              <a:spcBef>
                <a:spcPts val="700"/>
              </a:spcBef>
              <a:buClrTx/>
              <a:buFontTx/>
              <a:buNone/>
            </a:pPr>
            <a:r>
              <a:rPr lang="en-US" altLang="en-US" sz="2800">
                <a:solidFill>
                  <a:srgbClr val="FF3399"/>
                </a:solidFill>
              </a:rPr>
              <a:t>9.0=9.6+logA/HA </a:t>
            </a:r>
            <a:r>
              <a:rPr lang="el-GR" altLang="en-US" sz="2800">
                <a:solidFill>
                  <a:srgbClr val="FF3399"/>
                </a:solidFill>
              </a:rPr>
              <a:t>-&gt;</a:t>
            </a:r>
            <a:r>
              <a:rPr lang="en-US" altLang="en-US" sz="2800">
                <a:solidFill>
                  <a:srgbClr val="FF3399"/>
                </a:solidFill>
              </a:rPr>
              <a:t>logA/HA=-0.6 </a:t>
            </a:r>
            <a:r>
              <a:rPr lang="el-GR" altLang="en-US" sz="2800">
                <a:solidFill>
                  <a:srgbClr val="FF3399"/>
                </a:solidFill>
              </a:rPr>
              <a:t>-&gt;</a:t>
            </a:r>
            <a:r>
              <a:rPr lang="en-US" altLang="en-US" sz="2800">
                <a:solidFill>
                  <a:srgbClr val="FF3399"/>
                </a:solidFill>
              </a:rPr>
              <a:t> A/HA=0.25 HA+A=0.1 </a:t>
            </a:r>
            <a:r>
              <a:rPr lang="el-GR" altLang="en-US" sz="2800">
                <a:solidFill>
                  <a:srgbClr val="FF3399"/>
                </a:solidFill>
              </a:rPr>
              <a:t>-&gt;</a:t>
            </a:r>
            <a:r>
              <a:rPr lang="en-US" altLang="en-US" sz="2800">
                <a:solidFill>
                  <a:srgbClr val="FF3399"/>
                </a:solidFill>
              </a:rPr>
              <a:t> HA+0.25HA=0.1 </a:t>
            </a:r>
            <a:r>
              <a:rPr lang="el-GR" altLang="en-US" sz="2800">
                <a:solidFill>
                  <a:srgbClr val="FF3399"/>
                </a:solidFill>
              </a:rPr>
              <a:t>-&gt; </a:t>
            </a:r>
            <a:r>
              <a:rPr lang="en-US" altLang="en-US" sz="2800">
                <a:solidFill>
                  <a:srgbClr val="FF3399"/>
                </a:solidFill>
              </a:rPr>
              <a:t>1.25HA=0.1</a:t>
            </a:r>
            <a:r>
              <a:rPr lang="el-GR" altLang="en-US" sz="2800">
                <a:solidFill>
                  <a:srgbClr val="FF3399"/>
                </a:solidFill>
              </a:rPr>
              <a:t>-&gt;</a:t>
            </a:r>
            <a:r>
              <a:rPr lang="en-US" altLang="en-US" sz="2800">
                <a:solidFill>
                  <a:srgbClr val="FF3399"/>
                </a:solidFill>
              </a:rPr>
              <a:t> HA=0.08 M </a:t>
            </a:r>
            <a:r>
              <a:rPr lang="el-GR" altLang="en-US" sz="2800">
                <a:solidFill>
                  <a:srgbClr val="FF3399"/>
                </a:solidFill>
              </a:rPr>
              <a:t>που σημαίνει 80%.</a:t>
            </a:r>
          </a:p>
          <a:p>
            <a:pPr>
              <a:spcBef>
                <a:spcPts val="700"/>
              </a:spcBef>
              <a:buClrTx/>
              <a:buFontTx/>
              <a:buNone/>
            </a:pPr>
            <a:r>
              <a:rPr lang="el-GR" altLang="en-US" sz="2800">
                <a:solidFill>
                  <a:srgbClr val="FF3399"/>
                </a:solidFill>
              </a:rPr>
              <a:t>Ποιες είναι οι μορφές ΗΑ, Α της γλυκίνης?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1" name="Text Box 1">
            <a:extLst>
              <a:ext uri="{FF2B5EF4-FFF2-40B4-BE49-F238E27FC236}">
                <a16:creationId xmlns:a16="http://schemas.microsoft.com/office/drawing/2014/main" id="{DC776B12-03A5-411A-8A23-CEEE3BA9E325}"/>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Πρόβλημα συνέχεια…</a:t>
            </a:r>
          </a:p>
        </p:txBody>
      </p:sp>
      <p:sp>
        <p:nvSpPr>
          <p:cNvPr id="240642" name="Text Box 2">
            <a:extLst>
              <a:ext uri="{FF2B5EF4-FFF2-40B4-BE49-F238E27FC236}">
                <a16:creationId xmlns:a16="http://schemas.microsoft.com/office/drawing/2014/main" id="{685BBAC9-D533-4431-AFDC-FAAA97C9D096}"/>
              </a:ext>
            </a:extLst>
          </p:cNvPr>
          <p:cNvSpPr txBox="1">
            <a:spLocks noChangeArrowheads="1"/>
          </p:cNvSpPr>
          <p:nvPr/>
        </p:nvSpPr>
        <p:spPr bwMode="auto">
          <a:xfrm>
            <a:off x="457200" y="1600200"/>
            <a:ext cx="86868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600"/>
              </a:spcBef>
              <a:buClrTx/>
              <a:buFontTx/>
              <a:buNone/>
            </a:pPr>
            <a:r>
              <a:rPr lang="el-GR" altLang="en-US" sz="2400"/>
              <a:t>Δίδεται 0.1 Μ διαλύματος γλυκίνης. Πόσα </a:t>
            </a:r>
            <a:r>
              <a:rPr lang="en-US" altLang="en-US" sz="2400"/>
              <a:t>ml 5M KOH </a:t>
            </a:r>
            <a:r>
              <a:rPr lang="el-GR" altLang="en-US" sz="2400"/>
              <a:t>απαιτούνται για να μεταβάλλουν το </a:t>
            </a:r>
            <a:r>
              <a:rPr lang="en-US" altLang="en-US" sz="2400"/>
              <a:t>pH </a:t>
            </a:r>
            <a:r>
              <a:rPr lang="el-GR" altLang="en-US" sz="2400"/>
              <a:t>από 9 σε 10 για 1λίτρο διαλύματος 0.1Μ  γλυκίνης ?</a:t>
            </a:r>
          </a:p>
          <a:p>
            <a:pPr>
              <a:lnSpc>
                <a:spcPct val="80000"/>
              </a:lnSpc>
              <a:spcBef>
                <a:spcPts val="600"/>
              </a:spcBef>
              <a:buClrTx/>
              <a:buFontTx/>
              <a:buNone/>
            </a:pPr>
            <a:r>
              <a:rPr lang="el-GR" altLang="en-US" sz="2400">
                <a:solidFill>
                  <a:srgbClr val="FF3399"/>
                </a:solidFill>
              </a:rPr>
              <a:t>Απάντηση </a:t>
            </a:r>
          </a:p>
          <a:p>
            <a:pPr>
              <a:lnSpc>
                <a:spcPct val="80000"/>
              </a:lnSpc>
              <a:spcBef>
                <a:spcPts val="600"/>
              </a:spcBef>
              <a:buClrTx/>
              <a:buFontTx/>
              <a:buNone/>
            </a:pPr>
            <a:r>
              <a:rPr lang="en-US" altLang="en-US" sz="2400">
                <a:solidFill>
                  <a:srgbClr val="FF3399"/>
                </a:solidFill>
              </a:rPr>
              <a:t>pH=pka+logA/HA</a:t>
            </a:r>
          </a:p>
          <a:p>
            <a:pPr>
              <a:lnSpc>
                <a:spcPct val="80000"/>
              </a:lnSpc>
              <a:spcBef>
                <a:spcPts val="600"/>
              </a:spcBef>
              <a:buClrTx/>
              <a:buFontTx/>
              <a:buNone/>
            </a:pPr>
            <a:r>
              <a:rPr lang="el-GR" altLang="en-US" sz="2400">
                <a:solidFill>
                  <a:srgbClr val="FF3399"/>
                </a:solidFill>
              </a:rPr>
              <a:t>10</a:t>
            </a:r>
            <a:r>
              <a:rPr lang="en-US" altLang="en-US" sz="2400">
                <a:solidFill>
                  <a:srgbClr val="FF3399"/>
                </a:solidFill>
              </a:rPr>
              <a:t>.0=9.6+logA/HA </a:t>
            </a:r>
            <a:r>
              <a:rPr lang="el-GR" altLang="en-US" sz="2400">
                <a:solidFill>
                  <a:srgbClr val="FF3399"/>
                </a:solidFill>
              </a:rPr>
              <a:t>-&gt;</a:t>
            </a:r>
            <a:r>
              <a:rPr lang="en-US" altLang="en-US" sz="2400">
                <a:solidFill>
                  <a:srgbClr val="FF3399"/>
                </a:solidFill>
              </a:rPr>
              <a:t>logA/HA</a:t>
            </a:r>
            <a:r>
              <a:rPr lang="el-GR" altLang="en-US" sz="2400">
                <a:solidFill>
                  <a:srgbClr val="FF3399"/>
                </a:solidFill>
              </a:rPr>
              <a:t>=</a:t>
            </a:r>
            <a:r>
              <a:rPr lang="en-US" altLang="en-US" sz="2400">
                <a:solidFill>
                  <a:srgbClr val="FF3399"/>
                </a:solidFill>
              </a:rPr>
              <a:t>0.</a:t>
            </a:r>
            <a:r>
              <a:rPr lang="el-GR" altLang="en-US" sz="2400">
                <a:solidFill>
                  <a:srgbClr val="FF3399"/>
                </a:solidFill>
              </a:rPr>
              <a:t>4</a:t>
            </a:r>
            <a:r>
              <a:rPr lang="en-US" altLang="en-US" sz="2400">
                <a:solidFill>
                  <a:srgbClr val="FF3399"/>
                </a:solidFill>
              </a:rPr>
              <a:t> </a:t>
            </a:r>
            <a:r>
              <a:rPr lang="el-GR" altLang="en-US" sz="2400">
                <a:solidFill>
                  <a:srgbClr val="FF3399"/>
                </a:solidFill>
              </a:rPr>
              <a:t>-&gt;</a:t>
            </a:r>
            <a:r>
              <a:rPr lang="en-US" altLang="en-US" sz="2400">
                <a:solidFill>
                  <a:srgbClr val="FF3399"/>
                </a:solidFill>
              </a:rPr>
              <a:t> A/HA=</a:t>
            </a:r>
            <a:r>
              <a:rPr lang="el-GR" altLang="en-US" sz="2400">
                <a:solidFill>
                  <a:srgbClr val="FF3399"/>
                </a:solidFill>
              </a:rPr>
              <a:t>2</a:t>
            </a:r>
            <a:r>
              <a:rPr lang="en-US" altLang="en-US" sz="2400">
                <a:solidFill>
                  <a:srgbClr val="FF3399"/>
                </a:solidFill>
              </a:rPr>
              <a:t>.5 </a:t>
            </a:r>
            <a:r>
              <a:rPr lang="el-GR" altLang="en-US" sz="2400">
                <a:solidFill>
                  <a:srgbClr val="FF3399"/>
                </a:solidFill>
              </a:rPr>
              <a:t> </a:t>
            </a:r>
            <a:r>
              <a:rPr lang="en-US" altLang="en-US" sz="2400">
                <a:solidFill>
                  <a:srgbClr val="FF3399"/>
                </a:solidFill>
              </a:rPr>
              <a:t>HA+</a:t>
            </a:r>
            <a:r>
              <a:rPr lang="el-GR" altLang="en-US" sz="2400">
                <a:solidFill>
                  <a:srgbClr val="FF3399"/>
                </a:solidFill>
              </a:rPr>
              <a:t>2.5ΗΑ</a:t>
            </a:r>
            <a:r>
              <a:rPr lang="en-US" altLang="en-US" sz="2400">
                <a:solidFill>
                  <a:srgbClr val="FF3399"/>
                </a:solidFill>
              </a:rPr>
              <a:t>=0.1 </a:t>
            </a:r>
            <a:r>
              <a:rPr lang="el-GR" altLang="en-US" sz="2400">
                <a:solidFill>
                  <a:srgbClr val="FF3399"/>
                </a:solidFill>
              </a:rPr>
              <a:t>-&gt;</a:t>
            </a:r>
            <a:r>
              <a:rPr lang="en-US" altLang="en-US" sz="2400">
                <a:solidFill>
                  <a:srgbClr val="FF3399"/>
                </a:solidFill>
              </a:rPr>
              <a:t> </a:t>
            </a:r>
            <a:r>
              <a:rPr lang="el-GR" altLang="en-US" sz="2400">
                <a:solidFill>
                  <a:srgbClr val="FF3399"/>
                </a:solidFill>
              </a:rPr>
              <a:t>3.5</a:t>
            </a:r>
            <a:r>
              <a:rPr lang="en-US" altLang="en-US" sz="2400">
                <a:solidFill>
                  <a:srgbClr val="FF3399"/>
                </a:solidFill>
              </a:rPr>
              <a:t>HA=0.1 </a:t>
            </a:r>
            <a:r>
              <a:rPr lang="el-GR" altLang="en-US" sz="2400">
                <a:solidFill>
                  <a:srgbClr val="FF3399"/>
                </a:solidFill>
              </a:rPr>
              <a:t>-&gt; </a:t>
            </a:r>
            <a:r>
              <a:rPr lang="en-US" altLang="en-US" sz="2400">
                <a:solidFill>
                  <a:srgbClr val="FF3399"/>
                </a:solidFill>
              </a:rPr>
              <a:t>HA=0.</a:t>
            </a:r>
            <a:r>
              <a:rPr lang="el-GR" altLang="en-US" sz="2400">
                <a:solidFill>
                  <a:srgbClr val="FF3399"/>
                </a:solidFill>
              </a:rPr>
              <a:t>029</a:t>
            </a:r>
            <a:r>
              <a:rPr lang="en-US" altLang="en-US" sz="2400">
                <a:solidFill>
                  <a:srgbClr val="FF3399"/>
                </a:solidFill>
              </a:rPr>
              <a:t>moles/lit. A</a:t>
            </a:r>
            <a:r>
              <a:rPr lang="el-GR" altLang="en-US" sz="2400">
                <a:solidFill>
                  <a:srgbClr val="FF3399"/>
                </a:solidFill>
              </a:rPr>
              <a:t>πό </a:t>
            </a:r>
            <a:r>
              <a:rPr lang="en-US" altLang="en-US" sz="2400">
                <a:solidFill>
                  <a:srgbClr val="FF3399"/>
                </a:solidFill>
              </a:rPr>
              <a:t>pH 9 </a:t>
            </a:r>
            <a:r>
              <a:rPr lang="el-GR" altLang="en-US" sz="2400">
                <a:solidFill>
                  <a:srgbClr val="FF3399"/>
                </a:solidFill>
              </a:rPr>
              <a:t>σε </a:t>
            </a:r>
            <a:r>
              <a:rPr lang="en-US" altLang="en-US" sz="2400">
                <a:solidFill>
                  <a:srgbClr val="FF3399"/>
                </a:solidFill>
              </a:rPr>
              <a:t>pH 10, </a:t>
            </a:r>
            <a:r>
              <a:rPr lang="el-GR" altLang="en-US" sz="2400">
                <a:solidFill>
                  <a:srgbClr val="FF3399"/>
                </a:solidFill>
              </a:rPr>
              <a:t>σημαίνει ότι το ΗΑ μειώνεται λόγω της προσθήκης ΟΗ- με τα οποία αντιδρά. Επομένως από 0.08 Μ</a:t>
            </a:r>
            <a:r>
              <a:rPr lang="en-US" altLang="en-US" sz="2400">
                <a:solidFill>
                  <a:srgbClr val="FF3399"/>
                </a:solidFill>
              </a:rPr>
              <a:t> (</a:t>
            </a:r>
            <a:r>
              <a:rPr lang="el-GR" altLang="en-US" sz="2400">
                <a:solidFill>
                  <a:srgbClr val="FF3399"/>
                </a:solidFill>
              </a:rPr>
              <a:t>βλέπε προηγούμενη άσκηση) μειώνεται στα 0.029Μ, άρα η μεταβολή είναι 0.05</a:t>
            </a:r>
            <a:r>
              <a:rPr lang="en-US" altLang="en-US" sz="2400">
                <a:solidFill>
                  <a:srgbClr val="FF3399"/>
                </a:solidFill>
              </a:rPr>
              <a:t>1</a:t>
            </a:r>
            <a:r>
              <a:rPr lang="el-GR" altLang="en-US" sz="2400">
                <a:solidFill>
                  <a:srgbClr val="FF3399"/>
                </a:solidFill>
              </a:rPr>
              <a:t> </a:t>
            </a:r>
            <a:r>
              <a:rPr lang="en-US" altLang="en-US" sz="2400">
                <a:solidFill>
                  <a:srgbClr val="FF3399"/>
                </a:solidFill>
              </a:rPr>
              <a:t>moles.</a:t>
            </a:r>
            <a:r>
              <a:rPr lang="el-GR" altLang="en-US" sz="2400">
                <a:solidFill>
                  <a:srgbClr val="FF3399"/>
                </a:solidFill>
              </a:rPr>
              <a:t> </a:t>
            </a:r>
          </a:p>
          <a:p>
            <a:pPr>
              <a:lnSpc>
                <a:spcPct val="80000"/>
              </a:lnSpc>
              <a:spcBef>
                <a:spcPts val="600"/>
              </a:spcBef>
              <a:buClrTx/>
              <a:buFontTx/>
              <a:buNone/>
            </a:pPr>
            <a:r>
              <a:rPr lang="en-US" altLang="en-US" sz="2400">
                <a:solidFill>
                  <a:srgbClr val="FF3399"/>
                </a:solidFill>
              </a:rPr>
              <a:t>E</a:t>
            </a:r>
            <a:r>
              <a:rPr lang="el-GR" altLang="en-US" sz="2400">
                <a:solidFill>
                  <a:srgbClr val="FF3399"/>
                </a:solidFill>
              </a:rPr>
              <a:t>πομένως  0.05</a:t>
            </a:r>
            <a:r>
              <a:rPr lang="en-US" altLang="en-US" sz="2400">
                <a:solidFill>
                  <a:srgbClr val="FF3399"/>
                </a:solidFill>
              </a:rPr>
              <a:t>1</a:t>
            </a:r>
            <a:r>
              <a:rPr lang="el-GR" altLang="en-US" sz="2400">
                <a:solidFill>
                  <a:srgbClr val="FF3399"/>
                </a:solidFill>
              </a:rPr>
              <a:t> </a:t>
            </a:r>
            <a:r>
              <a:rPr lang="en-US" altLang="en-US" sz="2400">
                <a:solidFill>
                  <a:srgbClr val="FF3399"/>
                </a:solidFill>
              </a:rPr>
              <a:t>moles=YmlX5 moles/1000ml,-&gt;51=5Y-&gt;Y=51/5=10.2 ml KOH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5" name="Rectangle 1">
            <a:extLst>
              <a:ext uri="{FF2B5EF4-FFF2-40B4-BE49-F238E27FC236}">
                <a16:creationId xmlns:a16="http://schemas.microsoft.com/office/drawing/2014/main" id="{20BD7B50-0123-48E0-8A9D-1802C327069E}"/>
              </a:ext>
            </a:extLst>
          </p:cNvPr>
          <p:cNvSpPr>
            <a:spLocks noChangeArrowheads="1"/>
          </p:cNvSpPr>
          <p:nvPr/>
        </p:nvSpPr>
        <p:spPr bwMode="auto">
          <a:xfrm>
            <a:off x="0" y="1071563"/>
            <a:ext cx="9144000"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cs typeface="Times New Roman" panose="02020603050405020304" pitchFamily="18" charset="0"/>
              </a:rPr>
              <a:t>26. </a:t>
            </a:r>
            <a:r>
              <a:rPr lang="en-US" altLang="en-US" sz="2400">
                <a:cs typeface="Times New Roman" panose="02020603050405020304" pitchFamily="18" charset="0"/>
              </a:rPr>
              <a:t>Y</a:t>
            </a:r>
            <a:r>
              <a:rPr lang="el-GR" altLang="en-US" sz="2400">
                <a:cs typeface="Times New Roman" panose="02020603050405020304" pitchFamily="18" charset="0"/>
              </a:rPr>
              <a:t>πολογίστε το </a:t>
            </a:r>
            <a:r>
              <a:rPr lang="en-US" altLang="en-US" sz="2400">
                <a:cs typeface="Times New Roman" panose="02020603050405020304" pitchFamily="18" charset="0"/>
              </a:rPr>
              <a:t>pH</a:t>
            </a:r>
            <a:r>
              <a:rPr lang="el-GR" altLang="en-US" sz="2400">
                <a:cs typeface="Times New Roman" panose="02020603050405020304" pitchFamily="18" charset="0"/>
              </a:rPr>
              <a:t>  </a:t>
            </a:r>
            <a:r>
              <a:rPr lang="el-GR" altLang="en-US" sz="2400"/>
              <a:t>των τριών διαλυμάτων γλυκίνης </a:t>
            </a:r>
            <a:r>
              <a:rPr lang="el-GR" altLang="en-US" sz="2400">
                <a:cs typeface="Times New Roman" panose="02020603050405020304" pitchFamily="18" charset="0"/>
              </a:rPr>
              <a:t> 0.1 Μ</a:t>
            </a:r>
            <a:r>
              <a:rPr lang="el-GR" altLang="en-US" sz="2400"/>
              <a:t> (της κάθε μορφής)</a:t>
            </a:r>
            <a:r>
              <a:rPr lang="el-GR" altLang="en-US" sz="2400">
                <a:cs typeface="Times New Roman" panose="02020603050405020304" pitchFamily="18" charset="0"/>
              </a:rPr>
              <a:t> Δίδεται </a:t>
            </a:r>
            <a:r>
              <a:rPr lang="en-US" altLang="en-US" sz="2400">
                <a:cs typeface="Times New Roman" panose="02020603050405020304" pitchFamily="18" charset="0"/>
              </a:rPr>
              <a:t>pka</a:t>
            </a:r>
            <a:r>
              <a:rPr lang="el-GR" altLang="en-US" sz="2400">
                <a:cs typeface="Times New Roman" panose="02020603050405020304" pitchFamily="18" charset="0"/>
              </a:rPr>
              <a:t>1=2.34, </a:t>
            </a:r>
            <a:r>
              <a:rPr lang="en-US" altLang="en-US" sz="2400">
                <a:cs typeface="Times New Roman" panose="02020603050405020304" pitchFamily="18" charset="0"/>
              </a:rPr>
              <a:t>pka</a:t>
            </a:r>
            <a:r>
              <a:rPr lang="el-GR" altLang="en-US" sz="2400">
                <a:cs typeface="Times New Roman" panose="02020603050405020304" pitchFamily="18" charset="0"/>
              </a:rPr>
              <a:t>2=9.6. </a:t>
            </a:r>
          </a:p>
          <a:p>
            <a:pPr>
              <a:buClrTx/>
              <a:buFontTx/>
              <a:buNone/>
            </a:pPr>
            <a:endParaRPr lang="el-GR" altLang="en-US" sz="2400">
              <a:solidFill>
                <a:srgbClr val="0000FF"/>
              </a:solidFill>
            </a:endParaRPr>
          </a:p>
          <a:p>
            <a:pPr>
              <a:buClrTx/>
              <a:buFontTx/>
              <a:buNone/>
            </a:pPr>
            <a:r>
              <a:rPr lang="en-US" altLang="en-US" sz="2400">
                <a:solidFill>
                  <a:srgbClr val="0000FF"/>
                </a:solidFill>
                <a:cs typeface="Times New Roman" panose="02020603050405020304" pitchFamily="18" charset="0"/>
              </a:rPr>
              <a:t>O</a:t>
            </a:r>
            <a:r>
              <a:rPr lang="el-GR" altLang="en-US" sz="2400">
                <a:solidFill>
                  <a:srgbClr val="0000FF"/>
                </a:solidFill>
                <a:cs typeface="Times New Roman" panose="02020603050405020304" pitchFamily="18" charset="0"/>
              </a:rPr>
              <a:t>δηγίες</a:t>
            </a:r>
          </a:p>
          <a:p>
            <a:pPr>
              <a:buClrTx/>
              <a:buFontTx/>
              <a:buNone/>
            </a:pPr>
            <a:r>
              <a:rPr lang="el-GR" altLang="en-US" sz="2400">
                <a:solidFill>
                  <a:srgbClr val="0000FF"/>
                </a:solidFill>
              </a:rPr>
              <a:t>Να αναγραφούν και οι τρείς μορφές και οι ισορροπίες ιονισμού </a:t>
            </a:r>
          </a:p>
          <a:p>
            <a:pPr>
              <a:buClrTx/>
              <a:buFontTx/>
              <a:buNone/>
            </a:pPr>
            <a:endParaRPr lang="el-GR" altLang="en-US" sz="2400">
              <a:solidFill>
                <a:srgbClr val="0000FF"/>
              </a:solidFill>
            </a:endParaRPr>
          </a:p>
        </p:txBody>
      </p:sp>
      <p:sp>
        <p:nvSpPr>
          <p:cNvPr id="241666" name="Rectangle 2">
            <a:extLst>
              <a:ext uri="{FF2B5EF4-FFF2-40B4-BE49-F238E27FC236}">
                <a16:creationId xmlns:a16="http://schemas.microsoft.com/office/drawing/2014/main" id="{6C7D9753-485C-4A1D-9F76-508ADDC3C399}"/>
              </a:ext>
            </a:extLst>
          </p:cNvPr>
          <p:cNvSpPr>
            <a:spLocks noChangeArrowheads="1"/>
          </p:cNvSpPr>
          <p:nvPr/>
        </p:nvSpPr>
        <p:spPr bwMode="auto">
          <a:xfrm>
            <a:off x="0" y="3184525"/>
            <a:ext cx="769620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solidFill>
                  <a:srgbClr val="FF6600"/>
                </a:solidFill>
                <a:cs typeface="Times New Roman" panose="02020603050405020304" pitchFamily="18" charset="0"/>
              </a:rPr>
              <a:t>Απάντηση</a:t>
            </a:r>
          </a:p>
          <a:p>
            <a:pPr>
              <a:buClrTx/>
              <a:buFontTx/>
              <a:buNone/>
            </a:pPr>
            <a:r>
              <a:rPr lang="el-GR" altLang="en-US" sz="2400">
                <a:solidFill>
                  <a:srgbClr val="FF6600"/>
                </a:solidFill>
                <a:cs typeface="Times New Roman" panose="02020603050405020304" pitchFamily="18" charset="0"/>
              </a:rPr>
              <a:t>α. </a:t>
            </a:r>
            <a:r>
              <a:rPr lang="en-US" altLang="en-US" sz="2400">
                <a:solidFill>
                  <a:srgbClr val="FF6600"/>
                </a:solidFill>
                <a:cs typeface="Times New Roman" panose="02020603050405020304" pitchFamily="18" charset="0"/>
              </a:rPr>
              <a:t>pH</a:t>
            </a:r>
            <a:r>
              <a:rPr lang="el-GR" altLang="en-US" sz="2400">
                <a:solidFill>
                  <a:srgbClr val="FF6600"/>
                </a:solidFill>
                <a:cs typeface="Times New Roman" panose="02020603050405020304" pitchFamily="18" charset="0"/>
              </a:rPr>
              <a:t>=1.72 (με επίλυση δευτεροβάθμιας εξίσωσης για μεγαλύτερη ακρίβεια επειδή  η καρβοξυλομάδα είναι ισχυρότερο οξύ  από αυτήν του οξικού, γιατί?)</a:t>
            </a:r>
          </a:p>
          <a:p>
            <a:pPr>
              <a:buClrTx/>
              <a:buFontTx/>
              <a:buNone/>
            </a:pPr>
            <a:r>
              <a:rPr lang="el-GR" altLang="en-US" sz="2400">
                <a:solidFill>
                  <a:srgbClr val="FF6600"/>
                </a:solidFill>
                <a:cs typeface="Times New Roman" panose="02020603050405020304" pitchFamily="18" charset="0"/>
              </a:rPr>
              <a:t>β. </a:t>
            </a:r>
            <a:r>
              <a:rPr lang="en-US" altLang="en-US" sz="2400">
                <a:solidFill>
                  <a:srgbClr val="FF6600"/>
                </a:solidFill>
                <a:cs typeface="Times New Roman" panose="02020603050405020304" pitchFamily="18" charset="0"/>
              </a:rPr>
              <a:t>pH</a:t>
            </a:r>
            <a:r>
              <a:rPr lang="el-GR" altLang="en-US" sz="2400">
                <a:solidFill>
                  <a:srgbClr val="FF6600"/>
                </a:solidFill>
                <a:cs typeface="Times New Roman" panose="02020603050405020304" pitchFamily="18" charset="0"/>
              </a:rPr>
              <a:t>=(</a:t>
            </a:r>
            <a:r>
              <a:rPr lang="en-US" altLang="en-US" sz="2400">
                <a:solidFill>
                  <a:srgbClr val="FF6600"/>
                </a:solidFill>
                <a:cs typeface="Times New Roman" panose="02020603050405020304" pitchFamily="18" charset="0"/>
              </a:rPr>
              <a:t>pka</a:t>
            </a:r>
            <a:r>
              <a:rPr lang="el-GR" altLang="en-US" sz="2400">
                <a:solidFill>
                  <a:srgbClr val="FF6600"/>
                </a:solidFill>
                <a:cs typeface="Times New Roman" panose="02020603050405020304" pitchFamily="18" charset="0"/>
              </a:rPr>
              <a:t>1+</a:t>
            </a:r>
            <a:r>
              <a:rPr lang="en-US" altLang="en-US" sz="2400">
                <a:solidFill>
                  <a:srgbClr val="FF6600"/>
                </a:solidFill>
                <a:cs typeface="Times New Roman" panose="02020603050405020304" pitchFamily="18" charset="0"/>
              </a:rPr>
              <a:t>pka</a:t>
            </a:r>
            <a:r>
              <a:rPr lang="el-GR" altLang="en-US" sz="2400">
                <a:solidFill>
                  <a:srgbClr val="FF6600"/>
                </a:solidFill>
                <a:cs typeface="Times New Roman" panose="02020603050405020304" pitchFamily="18" charset="0"/>
              </a:rPr>
              <a:t>2)/2=5.97</a:t>
            </a:r>
          </a:p>
          <a:p>
            <a:pPr>
              <a:buClrTx/>
              <a:buFontTx/>
              <a:buNone/>
            </a:pPr>
            <a:r>
              <a:rPr lang="el-GR" altLang="en-US" sz="2400">
                <a:solidFill>
                  <a:srgbClr val="FF6600"/>
                </a:solidFill>
                <a:cs typeface="Times New Roman" panose="02020603050405020304" pitchFamily="18" charset="0"/>
              </a:rPr>
              <a:t>γ. </a:t>
            </a:r>
            <a:r>
              <a:rPr lang="en-US" altLang="en-US" sz="2400">
                <a:solidFill>
                  <a:srgbClr val="FF6600"/>
                </a:solidFill>
                <a:cs typeface="Times New Roman" panose="02020603050405020304" pitchFamily="18" charset="0"/>
              </a:rPr>
              <a:t>pH</a:t>
            </a:r>
            <a:r>
              <a:rPr lang="el-GR" altLang="en-US" sz="2400">
                <a:solidFill>
                  <a:srgbClr val="FF6600"/>
                </a:solidFill>
                <a:cs typeface="Times New Roman" panose="02020603050405020304" pitchFamily="18" charset="0"/>
              </a:rPr>
              <a:t> =11.3 (με υπολογισμό πρώτα της σταθεράς υδρολύσεως)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89" name="Rectangle 1">
            <a:extLst>
              <a:ext uri="{FF2B5EF4-FFF2-40B4-BE49-F238E27FC236}">
                <a16:creationId xmlns:a16="http://schemas.microsoft.com/office/drawing/2014/main" id="{46940B83-7DA3-4E5F-870D-BB077FDBE6B7}"/>
              </a:ext>
            </a:extLst>
          </p:cNvPr>
          <p:cNvSpPr>
            <a:spLocks noChangeArrowheads="1"/>
          </p:cNvSpPr>
          <p:nvPr/>
        </p:nvSpPr>
        <p:spPr bwMode="auto">
          <a:xfrm>
            <a:off x="457200" y="95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a:t>Πολυπρωτικές ισορροπίες Οξέων-Βάσεων</a:t>
            </a:r>
            <a:r>
              <a:rPr lang="en-US" altLang="en-US" sz="4400"/>
              <a:t> </a:t>
            </a:r>
          </a:p>
        </p:txBody>
      </p:sp>
      <p:sp>
        <p:nvSpPr>
          <p:cNvPr id="242690" name="Text Box 2">
            <a:extLst>
              <a:ext uri="{FF2B5EF4-FFF2-40B4-BE49-F238E27FC236}">
                <a16:creationId xmlns:a16="http://schemas.microsoft.com/office/drawing/2014/main" id="{2E400881-9E95-4EAF-80A6-192A3982F959}"/>
              </a:ext>
            </a:extLst>
          </p:cNvPr>
          <p:cNvSpPr txBox="1">
            <a:spLocks noChangeArrowheads="1"/>
          </p:cNvSpPr>
          <p:nvPr/>
        </p:nvSpPr>
        <p:spPr bwMode="auto">
          <a:xfrm>
            <a:off x="225425" y="1377950"/>
            <a:ext cx="8535988" cy="170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1pPr>
            <a:lvl2pPr marL="914400"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2pPr>
            <a:lvl3pPr marL="1362075" indent="-447675">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i="1"/>
              <a:t>Πολυπρωτικά οξέα και βάσεις</a:t>
            </a:r>
          </a:p>
          <a:p>
            <a:pPr>
              <a:buClrTx/>
              <a:buFontTx/>
              <a:buNone/>
            </a:pPr>
            <a:endParaRPr lang="en-US" altLang="en-US" i="1"/>
          </a:p>
          <a:p>
            <a:pPr lvl="1">
              <a:buClrTx/>
              <a:buFontTx/>
              <a:buNone/>
            </a:pPr>
            <a:r>
              <a:rPr lang="en-US" altLang="en-US"/>
              <a:t>2.)</a:t>
            </a:r>
            <a:r>
              <a:rPr lang="en-US" altLang="en-US" sz="1600"/>
              <a:t>	</a:t>
            </a:r>
            <a:r>
              <a:rPr lang="el-GR" altLang="en-US">
                <a:solidFill>
                  <a:srgbClr val="CC3300"/>
                </a:solidFill>
              </a:rPr>
              <a:t>Παράδειγμα</a:t>
            </a:r>
          </a:p>
          <a:p>
            <a:pPr lvl="2">
              <a:buClr>
                <a:srgbClr val="CC3300"/>
              </a:buClr>
              <a:buSzPct val="60000"/>
              <a:buFont typeface="Wingdings" panose="05000000000000000000" pitchFamily="2" charset="2"/>
              <a:buChar char=""/>
            </a:pPr>
            <a:r>
              <a:rPr lang="el-GR" altLang="en-US" sz="1600"/>
              <a:t>Πόσα </a:t>
            </a:r>
            <a:r>
              <a:rPr lang="en-US" altLang="en-US" sz="1600"/>
              <a:t>milliters 1.00 M KOH </a:t>
            </a:r>
            <a:r>
              <a:rPr lang="el-GR" altLang="en-US" sz="1600"/>
              <a:t>θα πρέπει να προστεθούν σε </a:t>
            </a:r>
            <a:r>
              <a:rPr lang="en-US" altLang="en-US" sz="1600"/>
              <a:t>100 mL </a:t>
            </a:r>
            <a:r>
              <a:rPr lang="el-GR" altLang="en-US" sz="1600"/>
              <a:t>διαλύματος που περιέχει </a:t>
            </a:r>
            <a:r>
              <a:rPr lang="en-US" altLang="en-US" sz="1600"/>
              <a:t> 10.0 g </a:t>
            </a:r>
            <a:r>
              <a:rPr lang="el-GR" altLang="en-US" sz="1600"/>
              <a:t>υδροχλωρική ιστιδίνη</a:t>
            </a:r>
            <a:r>
              <a:rPr lang="en-US" altLang="en-US" sz="1600"/>
              <a:t> (His</a:t>
            </a:r>
            <a:r>
              <a:rPr lang="en-US" altLang="en-US" b="1" baseline="30000"/>
              <a:t>.</a:t>
            </a:r>
            <a:r>
              <a:rPr lang="en-US" altLang="en-US" sz="1600"/>
              <a:t>HCl FM 191.62) </a:t>
            </a:r>
            <a:r>
              <a:rPr lang="el-GR" altLang="en-US" sz="1600"/>
              <a:t>για να πάρουμε ένα</a:t>
            </a:r>
            <a:r>
              <a:rPr lang="en-US" altLang="en-US" sz="1600"/>
              <a:t> pH 9.30?.</a:t>
            </a:r>
          </a:p>
        </p:txBody>
      </p:sp>
      <p:pic>
        <p:nvPicPr>
          <p:cNvPr id="242691" name="Picture 3">
            <a:extLst>
              <a:ext uri="{FF2B5EF4-FFF2-40B4-BE49-F238E27FC236}">
                <a16:creationId xmlns:a16="http://schemas.microsoft.com/office/drawing/2014/main" id="{81B5DE7E-C834-4E4D-95D1-6DA16811B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3214688"/>
            <a:ext cx="6291262" cy="344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3" name="Rectangle 1">
            <a:extLst>
              <a:ext uri="{FF2B5EF4-FFF2-40B4-BE49-F238E27FC236}">
                <a16:creationId xmlns:a16="http://schemas.microsoft.com/office/drawing/2014/main" id="{8DED4C06-C5B4-42FC-9CF8-18607DC74BE2}"/>
              </a:ext>
            </a:extLst>
          </p:cNvPr>
          <p:cNvSpPr>
            <a:spLocks noChangeArrowheads="1"/>
          </p:cNvSpPr>
          <p:nvPr/>
        </p:nvSpPr>
        <p:spPr bwMode="auto">
          <a:xfrm>
            <a:off x="0" y="2027238"/>
            <a:ext cx="9144000" cy="399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4000">
                <a:cs typeface="Times New Roman" panose="02020603050405020304" pitchFamily="18" charset="0"/>
              </a:rPr>
              <a:t>25. Ποιο είναι το </a:t>
            </a:r>
            <a:r>
              <a:rPr lang="en-GB" altLang="en-US" sz="4000" b="1">
                <a:cs typeface="Times New Roman" panose="02020603050405020304" pitchFamily="18" charset="0"/>
              </a:rPr>
              <a:t>pI </a:t>
            </a:r>
            <a:r>
              <a:rPr lang="el-GR" altLang="en-US" sz="4000" b="1">
                <a:cs typeface="Times New Roman" panose="02020603050405020304" pitchFamily="18" charset="0"/>
              </a:rPr>
              <a:t>ενός πενταπεπτιδίου που αποτελείται από  κατάλοιπα ασπαρτικού, λυσίνης, βαλίνης, αργινίνης και ιστιδίνης?</a:t>
            </a:r>
            <a:r>
              <a:rPr lang="el-GR" altLang="en-US" sz="2400">
                <a:cs typeface="Times New Roman" panose="02020603050405020304" pitchFamily="18" charset="0"/>
              </a:rPr>
              <a:t> </a:t>
            </a:r>
          </a:p>
          <a:p>
            <a:pPr algn="ctr">
              <a:buClrTx/>
              <a:buFontTx/>
              <a:buNone/>
            </a:pPr>
            <a:r>
              <a:rPr lang="en-GB" altLang="en-US" sz="2800">
                <a:solidFill>
                  <a:srgbClr val="9966FF"/>
                </a:solidFill>
                <a:cs typeface="Times New Roman" panose="02020603050405020304" pitchFamily="18" charset="0"/>
              </a:rPr>
              <a:t>  </a:t>
            </a:r>
          </a:p>
          <a:p>
            <a:pPr algn="ctr">
              <a:buClrTx/>
              <a:buFontTx/>
              <a:buNone/>
            </a:pPr>
            <a:r>
              <a:rPr lang="en-GB" altLang="en-US" sz="2800" i="1">
                <a:solidFill>
                  <a:srgbClr val="9966FF"/>
                </a:solidFill>
                <a:cs typeface="Times New Roman" panose="02020603050405020304" pitchFamily="18" charset="0"/>
              </a:rPr>
              <a:t>A</a:t>
            </a:r>
            <a:r>
              <a:rPr lang="el-GR" altLang="en-US" sz="2800" i="1">
                <a:solidFill>
                  <a:srgbClr val="9966FF"/>
                </a:solidFill>
              </a:rPr>
              <a:t>πάντηση</a:t>
            </a:r>
            <a:r>
              <a:rPr lang="en-GB" altLang="en-US" sz="2800" i="1">
                <a:solidFill>
                  <a:srgbClr val="9966FF"/>
                </a:solidFill>
                <a:cs typeface="Times New Roman" panose="02020603050405020304" pitchFamily="18" charset="0"/>
              </a:rPr>
              <a:t>: 10.2</a:t>
            </a:r>
          </a:p>
        </p:txBody>
      </p:sp>
      <p:pic>
        <p:nvPicPr>
          <p:cNvPr id="243714" name="Picture 2">
            <a:extLst>
              <a:ext uri="{FF2B5EF4-FFF2-40B4-BE49-F238E27FC236}">
                <a16:creationId xmlns:a16="http://schemas.microsoft.com/office/drawing/2014/main" id="{7B0940F9-8BA0-4463-BCF7-2C5183C7A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108325"/>
            <a:ext cx="835025" cy="2286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7" name="Text Box 1">
            <a:extLst>
              <a:ext uri="{FF2B5EF4-FFF2-40B4-BE49-F238E27FC236}">
                <a16:creationId xmlns:a16="http://schemas.microsoft.com/office/drawing/2014/main" id="{39CF5056-BE63-4464-97AE-3CA61C7B3FFD}"/>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CC0099"/>
                </a:solidFill>
              </a:rPr>
              <a:t>Ακολουθούν οι </a:t>
            </a:r>
            <a:r>
              <a:rPr lang="el-GR" altLang="en-US" sz="3800" b="1">
                <a:solidFill>
                  <a:srgbClr val="CC0099"/>
                </a:solidFill>
              </a:rPr>
              <a:t>διαδοχικοί </a:t>
            </a:r>
            <a:r>
              <a:rPr lang="el-GR" altLang="en-US" sz="3800">
                <a:solidFill>
                  <a:srgbClr val="CC0099"/>
                </a:solidFill>
              </a:rPr>
              <a:t>ιονισμοί του πεπτιδίου…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61" name="Picture 1">
            <a:extLst>
              <a:ext uri="{FF2B5EF4-FFF2-40B4-BE49-F238E27FC236}">
                <a16:creationId xmlns:a16="http://schemas.microsoft.com/office/drawing/2014/main" id="{78CE7AC7-690A-4BFA-9864-1C854F1DF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382000" cy="401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6785" name="Picture 1">
            <a:extLst>
              <a:ext uri="{FF2B5EF4-FFF2-40B4-BE49-F238E27FC236}">
                <a16:creationId xmlns:a16="http://schemas.microsoft.com/office/drawing/2014/main" id="{00B08DFE-697F-469C-A1DC-8EFAF85A2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7772400" cy="411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761DA597-81A5-4107-9600-36B98FE05F04}"/>
              </a:ext>
            </a:extLst>
          </p:cNvPr>
          <p:cNvSpPr txBox="1">
            <a:spLocks noChangeArrowheads="1"/>
          </p:cNvSpPr>
          <p:nvPr/>
        </p:nvSpPr>
        <p:spPr bwMode="auto">
          <a:xfrm>
            <a:off x="228600" y="746125"/>
            <a:ext cx="41148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63"/>
              </a:spcBef>
              <a:buClrTx/>
              <a:buFontTx/>
              <a:buNone/>
            </a:pPr>
            <a:r>
              <a:rPr lang="el-GR" altLang="en-US" sz="2500"/>
              <a:t>Οξινη ισχύς και </a:t>
            </a:r>
            <a:r>
              <a:rPr lang="en-US" altLang="en-US" sz="2500"/>
              <a:t>pka</a:t>
            </a:r>
          </a:p>
        </p:txBody>
      </p:sp>
      <p:sp>
        <p:nvSpPr>
          <p:cNvPr id="28674" name="Text Box 2">
            <a:extLst>
              <a:ext uri="{FF2B5EF4-FFF2-40B4-BE49-F238E27FC236}">
                <a16:creationId xmlns:a16="http://schemas.microsoft.com/office/drawing/2014/main" id="{DE3BACA0-13F1-4895-A202-330DDB7EE29E}"/>
              </a:ext>
            </a:extLst>
          </p:cNvPr>
          <p:cNvSpPr txBox="1">
            <a:spLocks noChangeArrowheads="1"/>
          </p:cNvSpPr>
          <p:nvPr/>
        </p:nvSpPr>
        <p:spPr bwMode="auto">
          <a:xfrm>
            <a:off x="3048000" y="152400"/>
            <a:ext cx="30480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625"/>
              </a:spcBef>
              <a:buClrTx/>
              <a:buFontTx/>
              <a:buNone/>
            </a:pPr>
            <a:r>
              <a:rPr lang="en-US" altLang="en-US" sz="2600"/>
              <a:t>O</a:t>
            </a:r>
            <a:r>
              <a:rPr lang="el-GR" altLang="en-US" sz="2600"/>
              <a:t>ξέα και Βάσεις</a:t>
            </a:r>
          </a:p>
        </p:txBody>
      </p:sp>
      <p:graphicFrame>
        <p:nvGraphicFramePr>
          <p:cNvPr id="28675" name="Object 3">
            <a:extLst>
              <a:ext uri="{FF2B5EF4-FFF2-40B4-BE49-F238E27FC236}">
                <a16:creationId xmlns:a16="http://schemas.microsoft.com/office/drawing/2014/main" id="{B5E94BC7-0822-48C3-B6B9-042A5634EAF1}"/>
              </a:ext>
            </a:extLst>
          </p:cNvPr>
          <p:cNvGraphicFramePr>
            <a:graphicFrameLocks noChangeAspect="1"/>
          </p:cNvGraphicFramePr>
          <p:nvPr/>
        </p:nvGraphicFramePr>
        <p:xfrm>
          <a:off x="304800" y="1371600"/>
          <a:ext cx="8458200" cy="4591050"/>
        </p:xfrm>
        <a:graphic>
          <a:graphicData uri="http://schemas.openxmlformats.org/presentationml/2006/ole">
            <mc:AlternateContent xmlns:mc="http://schemas.openxmlformats.org/markup-compatibility/2006">
              <mc:Choice xmlns:v="urn:schemas-microsoft-com:vml" Requires="v">
                <p:oleObj spid="_x0000_s28730" r:id="rId4" imgW="7621064" imgH="4133333" progId="">
                  <p:embed/>
                </p:oleObj>
              </mc:Choice>
              <mc:Fallback>
                <p:oleObj r:id="rId4" imgW="7621064" imgH="4133333"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458200" cy="45910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advTm="67212"/>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7809" name="Picture 1">
            <a:extLst>
              <a:ext uri="{FF2B5EF4-FFF2-40B4-BE49-F238E27FC236}">
                <a16:creationId xmlns:a16="http://schemas.microsoft.com/office/drawing/2014/main" id="{490448E2-265D-4E2C-AB8D-7A385BB6E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53440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8833" name="Picture 1">
            <a:extLst>
              <a:ext uri="{FF2B5EF4-FFF2-40B4-BE49-F238E27FC236}">
                <a16:creationId xmlns:a16="http://schemas.microsoft.com/office/drawing/2014/main" id="{16BB96C9-E17F-4453-9BDB-C6E74617E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83058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9857" name="Picture 1">
            <a:extLst>
              <a:ext uri="{FF2B5EF4-FFF2-40B4-BE49-F238E27FC236}">
                <a16:creationId xmlns:a16="http://schemas.microsoft.com/office/drawing/2014/main" id="{C6DDDE03-2ABD-4A10-AAEF-355AFE7FF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0881" name="Picture 1">
            <a:extLst>
              <a:ext uri="{FF2B5EF4-FFF2-40B4-BE49-F238E27FC236}">
                <a16:creationId xmlns:a16="http://schemas.microsoft.com/office/drawing/2014/main" id="{F0E8BE14-9BDC-46B7-90EB-6F5A0CFD6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229600" cy="4038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1905" name="Picture 1">
            <a:extLst>
              <a:ext uri="{FF2B5EF4-FFF2-40B4-BE49-F238E27FC236}">
                <a16:creationId xmlns:a16="http://schemas.microsoft.com/office/drawing/2014/main" id="{15DB475E-8E65-4302-B1D7-4A13AE535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1534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2929" name="Picture 1">
            <a:extLst>
              <a:ext uri="{FF2B5EF4-FFF2-40B4-BE49-F238E27FC236}">
                <a16:creationId xmlns:a16="http://schemas.microsoft.com/office/drawing/2014/main" id="{26F21356-4BB9-4BDE-A99D-A4CE095DF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41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3" name="Text Box 1">
            <a:extLst>
              <a:ext uri="{FF2B5EF4-FFF2-40B4-BE49-F238E27FC236}">
                <a16:creationId xmlns:a16="http://schemas.microsoft.com/office/drawing/2014/main" id="{4E1E5E06-97B9-4250-9756-496D6102B5D9}"/>
              </a:ext>
            </a:extLst>
          </p:cNvPr>
          <p:cNvSpPr txBox="1">
            <a:spLocks noChangeArrowheads="1"/>
          </p:cNvSpPr>
          <p:nvPr/>
        </p:nvSpPr>
        <p:spPr bwMode="auto">
          <a:xfrm>
            <a:off x="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1200"/>
              </a:spcBef>
              <a:buClr>
                <a:srgbClr val="CC0099"/>
              </a:buClr>
              <a:buFont typeface="Arial" panose="020B0604020202020204" pitchFamily="34" charset="0"/>
              <a:buChar char="•"/>
            </a:pPr>
            <a:r>
              <a:rPr lang="en-GB" altLang="en-US" sz="4800">
                <a:solidFill>
                  <a:srgbClr val="CC0099"/>
                </a:solidFill>
              </a:rPr>
              <a:t>pI = 1/2(pKa4 + pKa5)</a:t>
            </a:r>
            <a:br>
              <a:rPr lang="en-GB" altLang="en-US" sz="4800">
                <a:solidFill>
                  <a:srgbClr val="CC0099"/>
                </a:solidFill>
              </a:rPr>
            </a:br>
            <a:r>
              <a:rPr lang="en-GB" altLang="en-US" sz="4800">
                <a:solidFill>
                  <a:srgbClr val="CC0099"/>
                </a:solidFill>
              </a:rPr>
              <a:t>pI = 1/2(9.9 + 10.5)</a:t>
            </a:r>
            <a:br>
              <a:rPr lang="en-GB" altLang="en-US" sz="4800">
                <a:solidFill>
                  <a:srgbClr val="CC0099"/>
                </a:solidFill>
              </a:rPr>
            </a:br>
            <a:r>
              <a:rPr lang="en-GB" altLang="en-US" sz="4800">
                <a:solidFill>
                  <a:srgbClr val="CC0099"/>
                </a:solidFill>
              </a:rPr>
              <a:t>pI = 10.2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3820A-09F0-45CD-8E59-7E23EAD7F6F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844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E82A1E1A-236F-4030-BF50-75FC14D88B95}"/>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666699"/>
                </a:solidFill>
              </a:rPr>
              <a:t>Ισχύς Συζυγούς Οξέος-Βάσεως</a:t>
            </a:r>
            <a:r>
              <a:rPr lang="el-GR" altLang="en-US" sz="3800"/>
              <a:t> </a:t>
            </a:r>
          </a:p>
        </p:txBody>
      </p:sp>
      <p:sp>
        <p:nvSpPr>
          <p:cNvPr id="29698" name="Text Box 2">
            <a:extLst>
              <a:ext uri="{FF2B5EF4-FFF2-40B4-BE49-F238E27FC236}">
                <a16:creationId xmlns:a16="http://schemas.microsoft.com/office/drawing/2014/main" id="{CC2E1A27-CBDF-451C-B897-084B4A3817A6}"/>
              </a:ext>
            </a:extLst>
          </p:cNvPr>
          <p:cNvSpPr txBox="1">
            <a:spLocks noChangeArrowheads="1"/>
          </p:cNvSpPr>
          <p:nvPr/>
        </p:nvSpPr>
        <p:spPr bwMode="auto">
          <a:xfrm>
            <a:off x="457200" y="2185988"/>
            <a:ext cx="4033838" cy="302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solidFill>
                  <a:srgbClr val="6767FF"/>
                </a:solidFill>
              </a:rPr>
              <a:t>Οσο ισχυρότερο το συζυγές οξύ, τόσο ασθενέστερη είναι η συζυγής βάση και αντίστροφα</a:t>
            </a:r>
          </a:p>
        </p:txBody>
      </p:sp>
      <p:sp>
        <p:nvSpPr>
          <p:cNvPr id="29699" name="Rectangle 3">
            <a:extLst>
              <a:ext uri="{FF2B5EF4-FFF2-40B4-BE49-F238E27FC236}">
                <a16:creationId xmlns:a16="http://schemas.microsoft.com/office/drawing/2014/main" id="{0E2C3BC8-465D-49F9-A825-0CBDD587A05C}"/>
              </a:ext>
            </a:extLst>
          </p:cNvPr>
          <p:cNvSpPr>
            <a:spLocks noChangeArrowheads="1"/>
          </p:cNvSpPr>
          <p:nvPr/>
        </p:nvSpPr>
        <p:spPr bwMode="auto">
          <a:xfrm rot="1500000">
            <a:off x="4860925" y="4149725"/>
            <a:ext cx="4038600" cy="381000"/>
          </a:xfrm>
          <a:prstGeom prst="rect">
            <a:avLst/>
          </a:prstGeom>
          <a:solidFill>
            <a:srgbClr val="CCCC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700" name="Text Box 4">
            <a:extLst>
              <a:ext uri="{FF2B5EF4-FFF2-40B4-BE49-F238E27FC236}">
                <a16:creationId xmlns:a16="http://schemas.microsoft.com/office/drawing/2014/main" id="{5CF99133-515E-4474-9202-88FD741D6E27}"/>
              </a:ext>
            </a:extLst>
          </p:cNvPr>
          <p:cNvSpPr txBox="1">
            <a:spLocks noChangeArrowheads="1"/>
          </p:cNvSpPr>
          <p:nvPr/>
        </p:nvSpPr>
        <p:spPr bwMode="auto">
          <a:xfrm>
            <a:off x="5480050" y="2863850"/>
            <a:ext cx="8413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HA</a:t>
            </a:r>
          </a:p>
        </p:txBody>
      </p:sp>
      <p:sp>
        <p:nvSpPr>
          <p:cNvPr id="29701" name="Text Box 5">
            <a:extLst>
              <a:ext uri="{FF2B5EF4-FFF2-40B4-BE49-F238E27FC236}">
                <a16:creationId xmlns:a16="http://schemas.microsoft.com/office/drawing/2014/main" id="{EAD5814D-3F71-4DFA-A66A-207A68E704D8}"/>
              </a:ext>
            </a:extLst>
          </p:cNvPr>
          <p:cNvSpPr txBox="1">
            <a:spLocks noChangeArrowheads="1"/>
          </p:cNvSpPr>
          <p:nvPr/>
        </p:nvSpPr>
        <p:spPr bwMode="auto">
          <a:xfrm>
            <a:off x="8153400" y="4114800"/>
            <a:ext cx="600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A</a:t>
            </a:r>
            <a:r>
              <a:rPr lang="en-US" altLang="en-US" sz="3600" baseline="30000">
                <a:effectLst>
                  <a:outerShdw blurRad="38100" dist="38100" dir="2700000" algn="tl">
                    <a:srgbClr val="C0C0C0"/>
                  </a:outerShdw>
                </a:effectLst>
                <a:latin typeface="Times New Roman" panose="02020603050405020304" pitchFamily="18" charset="0"/>
              </a:rPr>
              <a:t>-</a:t>
            </a:r>
          </a:p>
        </p:txBody>
      </p:sp>
      <p:sp>
        <p:nvSpPr>
          <p:cNvPr id="29702" name="AutoShape 6">
            <a:extLst>
              <a:ext uri="{FF2B5EF4-FFF2-40B4-BE49-F238E27FC236}">
                <a16:creationId xmlns:a16="http://schemas.microsoft.com/office/drawing/2014/main" id="{500523BE-FAC0-4024-B1F4-D9E8A2F116A7}"/>
              </a:ext>
            </a:extLst>
          </p:cNvPr>
          <p:cNvSpPr>
            <a:spLocks noChangeArrowheads="1"/>
          </p:cNvSpPr>
          <p:nvPr/>
        </p:nvSpPr>
        <p:spPr bwMode="auto">
          <a:xfrm>
            <a:off x="6477000" y="4495800"/>
            <a:ext cx="457200" cy="1295400"/>
          </a:xfrm>
          <a:prstGeom prst="triangle">
            <a:avLst>
              <a:gd name="adj" fmla="val 50000"/>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EF8F5BF-1559-40B2-B6C2-B97596F9DA5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666699"/>
                </a:solidFill>
              </a:rPr>
              <a:t>Ισχύς Συζυγούς Οξέος-Βάσεως</a:t>
            </a:r>
          </a:p>
        </p:txBody>
      </p:sp>
      <p:sp>
        <p:nvSpPr>
          <p:cNvPr id="30722" name="Text Box 2">
            <a:extLst>
              <a:ext uri="{FF2B5EF4-FFF2-40B4-BE49-F238E27FC236}">
                <a16:creationId xmlns:a16="http://schemas.microsoft.com/office/drawing/2014/main" id="{DAF915E4-F77E-49CD-A3E2-A0E30B81801E}"/>
              </a:ext>
            </a:extLst>
          </p:cNvPr>
          <p:cNvSpPr txBox="1">
            <a:spLocks noChangeArrowheads="1"/>
          </p:cNvSpPr>
          <p:nvPr/>
        </p:nvSpPr>
        <p:spPr bwMode="auto">
          <a:xfrm>
            <a:off x="457200" y="2185988"/>
            <a:ext cx="4033838" cy="302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33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600"/>
              </a:spcBef>
              <a:buClrTx/>
              <a:buFontTx/>
              <a:buNone/>
            </a:pPr>
            <a:endParaRPr lang="en-US" altLang="en-US" sz="2400"/>
          </a:p>
          <a:p>
            <a:pPr>
              <a:lnSpc>
                <a:spcPct val="90000"/>
              </a:lnSpc>
              <a:spcBef>
                <a:spcPts val="700"/>
              </a:spcBef>
              <a:buClrTx/>
              <a:buFontTx/>
              <a:buNone/>
            </a:pPr>
            <a:endParaRPr lang="en-US" altLang="en-US" sz="2800">
              <a:solidFill>
                <a:srgbClr val="6767FF"/>
              </a:solidFill>
            </a:endParaRPr>
          </a:p>
          <a:p>
            <a:pPr>
              <a:lnSpc>
                <a:spcPct val="90000"/>
              </a:lnSpc>
              <a:spcBef>
                <a:spcPts val="700"/>
              </a:spcBef>
              <a:buClr>
                <a:srgbClr val="CCCCFF"/>
              </a:buClr>
              <a:buFont typeface="Wingdings" panose="05000000000000000000" pitchFamily="2" charset="2"/>
              <a:buChar char=""/>
            </a:pPr>
            <a:r>
              <a:rPr lang="en-US" altLang="en-US" sz="2800">
                <a:solidFill>
                  <a:srgbClr val="6767FF"/>
                </a:solidFill>
              </a:rPr>
              <a:t>K</a:t>
            </a:r>
            <a:r>
              <a:rPr lang="en-US" altLang="en-US" sz="2800" baseline="-25000">
                <a:solidFill>
                  <a:srgbClr val="6767FF"/>
                </a:solidFill>
              </a:rPr>
              <a:t>a</a:t>
            </a:r>
            <a:r>
              <a:rPr lang="en-US" altLang="en-US" sz="2800">
                <a:solidFill>
                  <a:srgbClr val="6767FF"/>
                </a:solidFill>
              </a:rPr>
              <a:t> * K</a:t>
            </a:r>
            <a:r>
              <a:rPr lang="en-US" altLang="en-US" sz="2800" baseline="-25000">
                <a:solidFill>
                  <a:srgbClr val="6767FF"/>
                </a:solidFill>
              </a:rPr>
              <a:t>b</a:t>
            </a:r>
            <a:r>
              <a:rPr lang="en-US" altLang="en-US" sz="2800">
                <a:solidFill>
                  <a:srgbClr val="6767FF"/>
                </a:solidFill>
              </a:rPr>
              <a:t> = 10</a:t>
            </a:r>
            <a:r>
              <a:rPr lang="en-US" altLang="en-US" sz="2800" baseline="30000">
                <a:solidFill>
                  <a:srgbClr val="6767FF"/>
                </a:solidFill>
              </a:rPr>
              <a:t>-14</a:t>
            </a:r>
          </a:p>
          <a:p>
            <a:pPr>
              <a:lnSpc>
                <a:spcPct val="90000"/>
              </a:lnSpc>
              <a:spcBef>
                <a:spcPts val="700"/>
              </a:spcBef>
              <a:buClr>
                <a:srgbClr val="CCCCFF"/>
              </a:buClr>
              <a:buFont typeface="Wingdings" panose="05000000000000000000" pitchFamily="2" charset="2"/>
              <a:buChar char=""/>
            </a:pPr>
            <a:r>
              <a:rPr lang="en-US" altLang="en-US" sz="2800">
                <a:solidFill>
                  <a:srgbClr val="6767FF"/>
                </a:solidFill>
              </a:rPr>
              <a:t>pK</a:t>
            </a:r>
            <a:r>
              <a:rPr lang="en-US" altLang="en-US" sz="2800" baseline="-25000">
                <a:solidFill>
                  <a:srgbClr val="6767FF"/>
                </a:solidFill>
              </a:rPr>
              <a:t>a</a:t>
            </a:r>
            <a:r>
              <a:rPr lang="en-US" altLang="en-US" sz="2800">
                <a:solidFill>
                  <a:srgbClr val="6767FF"/>
                </a:solidFill>
              </a:rPr>
              <a:t> + pK</a:t>
            </a:r>
            <a:r>
              <a:rPr lang="en-US" altLang="en-US" sz="2800" baseline="-25000">
                <a:solidFill>
                  <a:srgbClr val="6767FF"/>
                </a:solidFill>
              </a:rPr>
              <a:t>b</a:t>
            </a:r>
            <a:r>
              <a:rPr lang="en-US" altLang="en-US" sz="2800">
                <a:solidFill>
                  <a:srgbClr val="6767FF"/>
                </a:solidFill>
              </a:rPr>
              <a:t> = 14</a:t>
            </a:r>
          </a:p>
        </p:txBody>
      </p:sp>
      <p:sp>
        <p:nvSpPr>
          <p:cNvPr id="30723" name="Rectangle 3">
            <a:extLst>
              <a:ext uri="{FF2B5EF4-FFF2-40B4-BE49-F238E27FC236}">
                <a16:creationId xmlns:a16="http://schemas.microsoft.com/office/drawing/2014/main" id="{89FCA984-1177-4303-AB14-2B5D94B15F7F}"/>
              </a:ext>
            </a:extLst>
          </p:cNvPr>
          <p:cNvSpPr>
            <a:spLocks noChangeArrowheads="1"/>
          </p:cNvSpPr>
          <p:nvPr/>
        </p:nvSpPr>
        <p:spPr bwMode="auto">
          <a:xfrm rot="1500000">
            <a:off x="4860925" y="4181475"/>
            <a:ext cx="4038600" cy="381000"/>
          </a:xfrm>
          <a:prstGeom prst="rect">
            <a:avLst/>
          </a:prstGeom>
          <a:solidFill>
            <a:srgbClr val="CCCC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24" name="Text Box 4">
            <a:extLst>
              <a:ext uri="{FF2B5EF4-FFF2-40B4-BE49-F238E27FC236}">
                <a16:creationId xmlns:a16="http://schemas.microsoft.com/office/drawing/2014/main" id="{9F7EDA74-5DC5-4016-BFD1-C600ECA06F47}"/>
              </a:ext>
            </a:extLst>
          </p:cNvPr>
          <p:cNvSpPr txBox="1">
            <a:spLocks noChangeArrowheads="1"/>
          </p:cNvSpPr>
          <p:nvPr/>
        </p:nvSpPr>
        <p:spPr bwMode="auto">
          <a:xfrm>
            <a:off x="5480050" y="2895600"/>
            <a:ext cx="8413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HA</a:t>
            </a:r>
          </a:p>
        </p:txBody>
      </p:sp>
      <p:sp>
        <p:nvSpPr>
          <p:cNvPr id="30725" name="Text Box 5">
            <a:extLst>
              <a:ext uri="{FF2B5EF4-FFF2-40B4-BE49-F238E27FC236}">
                <a16:creationId xmlns:a16="http://schemas.microsoft.com/office/drawing/2014/main" id="{897FF40D-99C4-4375-B193-FDDAFC637970}"/>
              </a:ext>
            </a:extLst>
          </p:cNvPr>
          <p:cNvSpPr txBox="1">
            <a:spLocks noChangeArrowheads="1"/>
          </p:cNvSpPr>
          <p:nvPr/>
        </p:nvSpPr>
        <p:spPr bwMode="auto">
          <a:xfrm>
            <a:off x="8153400" y="4146550"/>
            <a:ext cx="600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effectLst>
                  <a:outerShdw blurRad="38100" dist="38100" dir="2700000" algn="tl">
                    <a:srgbClr val="C0C0C0"/>
                  </a:outerShdw>
                </a:effectLst>
                <a:latin typeface="Times New Roman" panose="02020603050405020304" pitchFamily="18" charset="0"/>
              </a:rPr>
              <a:t>A</a:t>
            </a:r>
            <a:r>
              <a:rPr lang="en-US" altLang="en-US" sz="3600" baseline="30000">
                <a:effectLst>
                  <a:outerShdw blurRad="38100" dist="38100" dir="2700000" algn="tl">
                    <a:srgbClr val="C0C0C0"/>
                  </a:outerShdw>
                </a:effectLst>
                <a:latin typeface="Times New Roman" panose="02020603050405020304" pitchFamily="18" charset="0"/>
              </a:rPr>
              <a:t>-</a:t>
            </a:r>
          </a:p>
        </p:txBody>
      </p:sp>
      <p:sp>
        <p:nvSpPr>
          <p:cNvPr id="30726" name="AutoShape 6">
            <a:extLst>
              <a:ext uri="{FF2B5EF4-FFF2-40B4-BE49-F238E27FC236}">
                <a16:creationId xmlns:a16="http://schemas.microsoft.com/office/drawing/2014/main" id="{E520CAF4-7514-42C7-A1CA-C479A9F26BC3}"/>
              </a:ext>
            </a:extLst>
          </p:cNvPr>
          <p:cNvSpPr>
            <a:spLocks noChangeArrowheads="1"/>
          </p:cNvSpPr>
          <p:nvPr/>
        </p:nvSpPr>
        <p:spPr bwMode="auto">
          <a:xfrm>
            <a:off x="6477000" y="4527550"/>
            <a:ext cx="457200" cy="1295400"/>
          </a:xfrm>
          <a:prstGeom prst="triangle">
            <a:avLst>
              <a:gd name="adj" fmla="val 50000"/>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advTm="21654"/>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2BE09CE9-811E-46E1-A4AE-6FBAC3D8A0E8}"/>
              </a:ext>
            </a:extLst>
          </p:cNvPr>
          <p:cNvSpPr txBox="1">
            <a:spLocks noChangeArrowheads="1"/>
          </p:cNvSpPr>
          <p:nvPr/>
        </p:nvSpPr>
        <p:spPr bwMode="auto">
          <a:xfrm>
            <a:off x="0" y="333375"/>
            <a:ext cx="88201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400">
                <a:solidFill>
                  <a:srgbClr val="7030A0"/>
                </a:solidFill>
              </a:rPr>
              <a:t>O</a:t>
            </a:r>
            <a:r>
              <a:rPr lang="el-GR" altLang="en-US" sz="3400">
                <a:solidFill>
                  <a:srgbClr val="7030A0"/>
                </a:solidFill>
              </a:rPr>
              <a:t>ΞΕΑ-ΒΑΣΕΙΣ</a:t>
            </a:r>
            <a:br>
              <a:rPr lang="el-GR" altLang="en-US" sz="3400">
                <a:solidFill>
                  <a:srgbClr val="7030A0"/>
                </a:solidFill>
              </a:rPr>
            </a:br>
            <a:r>
              <a:rPr lang="el-GR" altLang="en-US" sz="3600">
                <a:solidFill>
                  <a:srgbClr val="7030A0"/>
                </a:solidFill>
                <a:latin typeface="Times New Roman" panose="02020603050405020304" pitchFamily="18" charset="0"/>
              </a:rPr>
              <a:t>Μια γενικευμένη θεώρηση των οξέων και βάσεων</a:t>
            </a:r>
          </a:p>
        </p:txBody>
      </p:sp>
      <p:sp>
        <p:nvSpPr>
          <p:cNvPr id="32770" name="Text Box 2">
            <a:extLst>
              <a:ext uri="{FF2B5EF4-FFF2-40B4-BE49-F238E27FC236}">
                <a16:creationId xmlns:a16="http://schemas.microsoft.com/office/drawing/2014/main" id="{CA011E2F-4F41-4DD3-BB8F-E592A4FB990B}"/>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6550" indent="-333375">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rgbClr val="000000"/>
                </a:solidFill>
                <a:latin typeface="Arial" panose="020B0604020202020204" pitchFamily="34" charset="0"/>
                <a:cs typeface="Arial" panose="020B0604020202020204" pitchFamily="34" charset="0"/>
              </a:defRPr>
            </a:lvl9pPr>
          </a:lstStyle>
          <a:p>
            <a:pPr>
              <a:spcBef>
                <a:spcPts val="800"/>
              </a:spcBef>
              <a:buClrTx/>
              <a:buFontTx/>
              <a:buNone/>
            </a:pPr>
            <a:endParaRPr lang="el-GR" altLang="en-US" sz="3200">
              <a:solidFill>
                <a:srgbClr val="FF0000"/>
              </a:solidFill>
            </a:endParaRPr>
          </a:p>
          <a:p>
            <a:pPr>
              <a:spcBef>
                <a:spcPts val="800"/>
              </a:spcBef>
              <a:buClr>
                <a:srgbClr val="CCCCFF"/>
              </a:buClr>
              <a:buFont typeface="Wingdings" panose="05000000000000000000" pitchFamily="2" charset="2"/>
              <a:buChar char=""/>
            </a:pPr>
            <a:r>
              <a:rPr lang="el-GR" altLang="en-US" sz="3200">
                <a:solidFill>
                  <a:srgbClr val="FF0000"/>
                </a:solidFill>
                <a:latin typeface="DejaVu Serif Condensed" panose="02060606050605020204" pitchFamily="18" charset="0"/>
              </a:rPr>
              <a:t>Οξύτητα</a:t>
            </a:r>
            <a:r>
              <a:rPr lang="en-US" altLang="en-US" sz="3200">
                <a:solidFill>
                  <a:srgbClr val="FF0000"/>
                </a:solidFill>
                <a:latin typeface="DejaVu Serif Condensed" panose="02060606050605020204" pitchFamily="18" charset="0"/>
              </a:rPr>
              <a:t>: o  </a:t>
            </a:r>
            <a:r>
              <a:rPr lang="el-GR" altLang="en-US" sz="3200">
                <a:solidFill>
                  <a:srgbClr val="FF0000"/>
                </a:solidFill>
                <a:latin typeface="DejaVu Serif Condensed" panose="02060606050605020204" pitchFamily="18" charset="0"/>
              </a:rPr>
              <a:t>θετικός χαρακτήρας ενός  χημικού είδους που μειώνεται με την αντίδραση με μια βάση</a:t>
            </a:r>
          </a:p>
          <a:p>
            <a:pPr>
              <a:spcBef>
                <a:spcPts val="800"/>
              </a:spcBef>
              <a:buClr>
                <a:srgbClr val="CCCCFF"/>
              </a:buClr>
              <a:buFont typeface="Wingdings" panose="05000000000000000000" pitchFamily="2" charset="2"/>
              <a:buChar char=""/>
            </a:pPr>
            <a:r>
              <a:rPr lang="el-GR" altLang="en-US" sz="3200">
                <a:solidFill>
                  <a:srgbClr val="0070C0"/>
                </a:solidFill>
                <a:latin typeface="DejaVu Serif Condensed" panose="02060606050605020204" pitchFamily="18" charset="0"/>
              </a:rPr>
              <a:t>Βασικότητα</a:t>
            </a:r>
            <a:r>
              <a:rPr lang="en-US" altLang="en-US" sz="3200">
                <a:solidFill>
                  <a:srgbClr val="0070C0"/>
                </a:solidFill>
                <a:latin typeface="DejaVu Serif Condensed" panose="02060606050605020204" pitchFamily="18" charset="0"/>
              </a:rPr>
              <a:t>: o  </a:t>
            </a:r>
            <a:r>
              <a:rPr lang="el-GR" altLang="en-US" sz="3200">
                <a:solidFill>
                  <a:srgbClr val="0070C0"/>
                </a:solidFill>
                <a:latin typeface="DejaVu Serif Condensed" panose="02060606050605020204" pitchFamily="18" charset="0"/>
              </a:rPr>
              <a:t>αρνητικός  χαρακτήρας ενός χημικού  είδους  που μειώνεται με την αντίδραση με ένα οξύ</a:t>
            </a:r>
          </a:p>
          <a:p>
            <a:pPr>
              <a:spcBef>
                <a:spcPts val="800"/>
              </a:spcBef>
              <a:buClrTx/>
              <a:buFontTx/>
              <a:buNone/>
            </a:pPr>
            <a:endParaRPr lang="el-GR" altLang="en-US" sz="3200">
              <a:solidFill>
                <a:srgbClr val="0070C0"/>
              </a:solidFill>
              <a:latin typeface="DejaVu Serif Condensed" panose="02060606050605020204" pitchFamily="18" charset="0"/>
            </a:endParaRPr>
          </a:p>
        </p:txBody>
      </p:sp>
    </p:spTree>
  </p:cSld>
  <p:clrMapOvr>
    <a:masterClrMapping/>
  </p:clrMapOvr>
  <p:transition spd="med" advTm="19617"/>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A164C1B2-A0C6-4E37-B431-60D9395C61E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400">
                <a:solidFill>
                  <a:srgbClr val="7030A0"/>
                </a:solidFill>
              </a:rPr>
              <a:t>O</a:t>
            </a:r>
            <a:r>
              <a:rPr lang="el-GR" altLang="en-US" sz="3400">
                <a:solidFill>
                  <a:srgbClr val="7030A0"/>
                </a:solidFill>
              </a:rPr>
              <a:t>ΞΕΑ-ΒΑΣΕΙΣ </a:t>
            </a:r>
            <a:br>
              <a:rPr lang="en-US" altLang="en-US" sz="3400">
                <a:solidFill>
                  <a:srgbClr val="7030A0"/>
                </a:solidFill>
              </a:rPr>
            </a:br>
            <a:r>
              <a:rPr lang="el-GR" altLang="en-US" sz="3400">
                <a:solidFill>
                  <a:srgbClr val="8F8CC7"/>
                </a:solidFill>
              </a:rPr>
              <a:t>Ορισμός κατά </a:t>
            </a:r>
            <a:r>
              <a:rPr lang="en-US" altLang="en-US" sz="3400">
                <a:solidFill>
                  <a:srgbClr val="8F8CC7"/>
                </a:solidFill>
              </a:rPr>
              <a:t>Lewis</a:t>
            </a:r>
          </a:p>
        </p:txBody>
      </p:sp>
      <p:sp>
        <p:nvSpPr>
          <p:cNvPr id="33794" name="Text Box 2">
            <a:extLst>
              <a:ext uri="{FF2B5EF4-FFF2-40B4-BE49-F238E27FC236}">
                <a16:creationId xmlns:a16="http://schemas.microsoft.com/office/drawing/2014/main" id="{244F45EB-C21A-4A28-A369-BEFE64C4259A}"/>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750"/>
              </a:spcBef>
              <a:buClr>
                <a:srgbClr val="CCCCFF"/>
              </a:buClr>
              <a:buFont typeface="Wingdings" panose="05000000000000000000" pitchFamily="2" charset="2"/>
              <a:buChar char=""/>
            </a:pPr>
            <a:r>
              <a:rPr lang="el-GR" altLang="en-US" sz="3000"/>
              <a:t>Είναι ο πιο ευρέως χρησιμοποιούμενος εξαιτίας της απλότητος και της ευρείας εφαρμογής ειδικά στο πεδίο της οργανικής χημείας</a:t>
            </a:r>
          </a:p>
          <a:p>
            <a:pPr>
              <a:lnSpc>
                <a:spcPct val="80000"/>
              </a:lnSpc>
              <a:spcBef>
                <a:spcPts val="750"/>
              </a:spcBef>
              <a:buClr>
                <a:srgbClr val="CCCCFF"/>
              </a:buClr>
              <a:buFont typeface="Wingdings" panose="05000000000000000000" pitchFamily="2" charset="2"/>
              <a:buChar char=""/>
            </a:pPr>
            <a:r>
              <a:rPr lang="el-GR" altLang="en-US" sz="3000">
                <a:solidFill>
                  <a:srgbClr val="FF0000"/>
                </a:solidFill>
              </a:rPr>
              <a:t>Οξύ κατά </a:t>
            </a:r>
            <a:r>
              <a:rPr lang="en-US" altLang="en-US" sz="3000">
                <a:solidFill>
                  <a:srgbClr val="FF0000"/>
                </a:solidFill>
              </a:rPr>
              <a:t>Lewis: </a:t>
            </a:r>
            <a:r>
              <a:rPr lang="el-GR" altLang="en-US" sz="3000"/>
              <a:t>δέκτης ζεύγους ηλεκτρονίων</a:t>
            </a:r>
          </a:p>
          <a:p>
            <a:pPr>
              <a:lnSpc>
                <a:spcPct val="80000"/>
              </a:lnSpc>
              <a:spcBef>
                <a:spcPts val="750"/>
              </a:spcBef>
              <a:buClr>
                <a:srgbClr val="CCCCFF"/>
              </a:buClr>
              <a:buFont typeface="Wingdings" panose="05000000000000000000" pitchFamily="2" charset="2"/>
              <a:buChar char=""/>
            </a:pPr>
            <a:r>
              <a:rPr lang="el-GR" altLang="en-US" sz="3000">
                <a:solidFill>
                  <a:srgbClr val="0070C0"/>
                </a:solidFill>
              </a:rPr>
              <a:t>Βάση κατά </a:t>
            </a:r>
            <a:r>
              <a:rPr lang="en-US" altLang="en-US" sz="3000">
                <a:solidFill>
                  <a:srgbClr val="0070C0"/>
                </a:solidFill>
              </a:rPr>
              <a:t>Lewis: </a:t>
            </a:r>
            <a:r>
              <a:rPr lang="el-GR" altLang="en-US" sz="3000"/>
              <a:t>δότης ζεύγους ηλεκτρονίων</a:t>
            </a:r>
          </a:p>
          <a:p>
            <a:pPr>
              <a:lnSpc>
                <a:spcPct val="80000"/>
              </a:lnSpc>
              <a:spcBef>
                <a:spcPts val="750"/>
              </a:spcBef>
              <a:buClrTx/>
              <a:buFontTx/>
              <a:buNone/>
            </a:pPr>
            <a:r>
              <a:rPr lang="en-US" altLang="en-US" sz="3000" i="1"/>
              <a:t>R</a:t>
            </a:r>
            <a:r>
              <a:rPr lang="el-GR" altLang="en-US" sz="3000" i="1" baseline="-25000"/>
              <a:t>3</a:t>
            </a:r>
            <a:r>
              <a:rPr lang="el-GR" altLang="en-US" sz="3000" i="1"/>
              <a:t>Ν+Β</a:t>
            </a:r>
            <a:r>
              <a:rPr lang="en-US" altLang="en-US" sz="3000" i="1"/>
              <a:t>F</a:t>
            </a:r>
            <a:r>
              <a:rPr lang="el-GR" altLang="en-US" sz="3000" i="1" baseline="-25000"/>
              <a:t>3</a:t>
            </a:r>
            <a:r>
              <a:rPr lang="el-GR" altLang="en-US" sz="3000" i="1"/>
              <a:t> →</a:t>
            </a:r>
            <a:r>
              <a:rPr lang="en-US" altLang="en-US" sz="3000" i="1"/>
              <a:t> R</a:t>
            </a:r>
            <a:r>
              <a:rPr lang="el-GR" altLang="en-US" sz="3000" i="1" baseline="-25000"/>
              <a:t>3</a:t>
            </a:r>
            <a:r>
              <a:rPr lang="el-GR" altLang="en-US" sz="3000" i="1"/>
              <a:t>Ν ⇢ Β</a:t>
            </a:r>
            <a:r>
              <a:rPr lang="en-US" altLang="en-US" sz="3000" i="1"/>
              <a:t>F</a:t>
            </a:r>
            <a:r>
              <a:rPr lang="el-GR" altLang="en-US" sz="3000" i="1" baseline="-25000"/>
              <a:t>3</a:t>
            </a:r>
            <a:r>
              <a:rPr lang="el-GR" altLang="en-US" sz="3000" i="1"/>
              <a:t> </a:t>
            </a:r>
          </a:p>
          <a:p>
            <a:pPr>
              <a:lnSpc>
                <a:spcPct val="80000"/>
              </a:lnSpc>
              <a:spcBef>
                <a:spcPts val="750"/>
              </a:spcBef>
              <a:buClrTx/>
              <a:buFontTx/>
              <a:buNone/>
            </a:pPr>
            <a:r>
              <a:rPr lang="en-US" altLang="en-US" sz="3000" i="1"/>
              <a:t>4CO +Ni</a:t>
            </a:r>
            <a:r>
              <a:rPr lang="el-GR" altLang="en-US" sz="3000" i="1"/>
              <a:t> →</a:t>
            </a:r>
            <a:r>
              <a:rPr lang="en-US" altLang="en-US" sz="3000" i="1"/>
              <a:t>Ni(CO)</a:t>
            </a:r>
            <a:r>
              <a:rPr lang="en-US" altLang="en-US" sz="3000" i="1" baseline="-25000"/>
              <a:t>4</a:t>
            </a:r>
          </a:p>
          <a:p>
            <a:pPr>
              <a:lnSpc>
                <a:spcPct val="80000"/>
              </a:lnSpc>
              <a:spcBef>
                <a:spcPts val="750"/>
              </a:spcBef>
              <a:buClrTx/>
              <a:buFontTx/>
              <a:buNone/>
            </a:pPr>
            <a:r>
              <a:rPr lang="en-US" altLang="en-US" sz="3000" i="1"/>
              <a:t>Ag</a:t>
            </a:r>
            <a:r>
              <a:rPr lang="en-US" altLang="en-US" sz="3000" i="1" baseline="30000"/>
              <a:t>+</a:t>
            </a:r>
            <a:r>
              <a:rPr lang="en-US" altLang="en-US" sz="3000" i="1"/>
              <a:t>+ 2NH</a:t>
            </a:r>
            <a:r>
              <a:rPr lang="en-US" altLang="en-US" sz="3000" i="1" baseline="-25000"/>
              <a:t>3</a:t>
            </a:r>
            <a:r>
              <a:rPr lang="el-GR" altLang="en-US" sz="3000" i="1"/>
              <a:t> →</a:t>
            </a:r>
            <a:r>
              <a:rPr lang="en-US" altLang="en-US" sz="3000" i="1"/>
              <a:t>Ag(NH</a:t>
            </a:r>
            <a:r>
              <a:rPr lang="en-US" altLang="en-US" sz="3000" i="1" baseline="-25000"/>
              <a:t>3</a:t>
            </a:r>
            <a:r>
              <a:rPr lang="en-US" altLang="en-US" sz="3000" i="1"/>
              <a:t>)</a:t>
            </a:r>
            <a:r>
              <a:rPr lang="en-US" altLang="en-US" sz="3000" i="1" baseline="-25000"/>
              <a:t>2</a:t>
            </a:r>
            <a:r>
              <a:rPr lang="en-US" altLang="en-US" sz="3000" i="1" baseline="30000"/>
              <a:t>+</a:t>
            </a:r>
          </a:p>
        </p:txBody>
      </p:sp>
    </p:spTree>
  </p:cSld>
  <p:clrMapOvr>
    <a:masterClrMapping/>
  </p:clrMapOvr>
  <p:transition spd="med" advTm="2608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DFE31324-EFA2-498D-AC47-CAED24420D92}"/>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b="1">
                <a:solidFill>
                  <a:srgbClr val="4D4D4D"/>
                </a:solidFill>
              </a:rPr>
              <a:t>Ορισμός κατά </a:t>
            </a:r>
            <a:r>
              <a:rPr lang="en-US" altLang="en-US" sz="3800" b="1">
                <a:solidFill>
                  <a:srgbClr val="4D4D4D"/>
                </a:solidFill>
              </a:rPr>
              <a:t>Lewis</a:t>
            </a:r>
          </a:p>
        </p:txBody>
      </p:sp>
      <p:sp>
        <p:nvSpPr>
          <p:cNvPr id="34818" name="Text Box 2">
            <a:extLst>
              <a:ext uri="{FF2B5EF4-FFF2-40B4-BE49-F238E27FC236}">
                <a16:creationId xmlns:a16="http://schemas.microsoft.com/office/drawing/2014/main" id="{EB3BD8F5-EFBC-46F3-A15A-CA835044EEE7}"/>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solidFill>
                  <a:srgbClr val="6767FF"/>
                </a:solidFill>
              </a:rPr>
              <a:t>Οξύ </a:t>
            </a:r>
            <a:r>
              <a:rPr lang="en-US" altLang="en-US" sz="3200">
                <a:solidFill>
                  <a:srgbClr val="6767FF"/>
                </a:solidFill>
              </a:rPr>
              <a:t> = </a:t>
            </a:r>
            <a:r>
              <a:rPr lang="el-GR" altLang="en-US" sz="3200">
                <a:solidFill>
                  <a:srgbClr val="6767FF"/>
                </a:solidFill>
              </a:rPr>
              <a:t>δέκτης ζεύγους </a:t>
            </a:r>
            <a:r>
              <a:rPr lang="en-US" altLang="en-US" sz="3200">
                <a:solidFill>
                  <a:srgbClr val="6767FF"/>
                </a:solidFill>
              </a:rPr>
              <a:t>e  (</a:t>
            </a:r>
            <a:r>
              <a:rPr lang="el-GR" altLang="en-US" sz="3200" b="1">
                <a:solidFill>
                  <a:srgbClr val="6767FF"/>
                </a:solidFill>
              </a:rPr>
              <a:t>ηλεκτρονιόφιλο</a:t>
            </a:r>
            <a:r>
              <a:rPr lang="el-GR" altLang="en-US" sz="3200">
                <a:solidFill>
                  <a:srgbClr val="6767FF"/>
                </a:solidFill>
              </a:rPr>
              <a:t>)</a:t>
            </a:r>
          </a:p>
          <a:p>
            <a:pPr>
              <a:spcBef>
                <a:spcPts val="800"/>
              </a:spcBef>
              <a:buClrTx/>
              <a:buFontTx/>
              <a:buNone/>
            </a:pPr>
            <a:endParaRPr lang="en-US" altLang="en-US" sz="3200">
              <a:solidFill>
                <a:srgbClr val="6767FF"/>
              </a:solidFill>
            </a:endParaRPr>
          </a:p>
          <a:p>
            <a:pPr>
              <a:spcBef>
                <a:spcPts val="800"/>
              </a:spcBef>
              <a:buClrTx/>
              <a:buFontTx/>
              <a:buNone/>
            </a:pPr>
            <a:endParaRPr lang="en-US" altLang="en-US" sz="3200">
              <a:solidFill>
                <a:srgbClr val="6767FF"/>
              </a:solidFill>
            </a:endParaRPr>
          </a:p>
          <a:p>
            <a:pPr>
              <a:spcBef>
                <a:spcPts val="800"/>
              </a:spcBef>
              <a:buClr>
                <a:srgbClr val="CCCCFF"/>
              </a:buClr>
              <a:buFont typeface="Wingdings" panose="05000000000000000000" pitchFamily="2" charset="2"/>
              <a:buChar char=""/>
            </a:pPr>
            <a:r>
              <a:rPr lang="el-GR" altLang="en-US" sz="3200">
                <a:solidFill>
                  <a:srgbClr val="6767FF"/>
                </a:solidFill>
              </a:rPr>
              <a:t>Βάση</a:t>
            </a:r>
            <a:r>
              <a:rPr lang="en-US" altLang="en-US" sz="3200">
                <a:solidFill>
                  <a:srgbClr val="6767FF"/>
                </a:solidFill>
              </a:rPr>
              <a:t> = </a:t>
            </a:r>
            <a:r>
              <a:rPr lang="el-GR" altLang="en-US" sz="3200">
                <a:solidFill>
                  <a:srgbClr val="6767FF"/>
                </a:solidFill>
              </a:rPr>
              <a:t>δότης  ζεύγους </a:t>
            </a:r>
            <a:r>
              <a:rPr lang="en-US" altLang="en-US" sz="3200">
                <a:solidFill>
                  <a:srgbClr val="6767FF"/>
                </a:solidFill>
              </a:rPr>
              <a:t>e </a:t>
            </a:r>
            <a:r>
              <a:rPr lang="el-GR" altLang="en-US" sz="3200">
                <a:solidFill>
                  <a:srgbClr val="6767FF"/>
                </a:solidFill>
              </a:rPr>
              <a:t>(</a:t>
            </a:r>
            <a:r>
              <a:rPr lang="el-GR" altLang="en-US" sz="3200" b="1">
                <a:solidFill>
                  <a:srgbClr val="6767FF"/>
                </a:solidFill>
              </a:rPr>
              <a:t>πυρηνόφιλο ή νουκλεόφιλο</a:t>
            </a:r>
            <a:r>
              <a:rPr lang="el-GR" altLang="en-US" sz="3200">
                <a:solidFill>
                  <a:srgbClr val="6767FF"/>
                </a:solidFill>
              </a:rPr>
              <a:t>)</a:t>
            </a:r>
          </a:p>
        </p:txBody>
      </p:sp>
    </p:spTree>
  </p:cSld>
  <p:clrMapOvr>
    <a:masterClrMapping/>
  </p:clrMapOvr>
  <p:transition spd="med" advTm="67436"/>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6627AE13-FB4F-440B-B38E-E42C54977EBD}"/>
              </a:ext>
            </a:extLst>
          </p:cNvPr>
          <p:cNvSpPr>
            <a:spLocks noChangeArrowheads="1"/>
          </p:cNvSpPr>
          <p:nvPr/>
        </p:nvSpPr>
        <p:spPr bwMode="auto">
          <a:xfrm>
            <a:off x="-46038" y="15875"/>
            <a:ext cx="919003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2500" b="1">
                <a:solidFill>
                  <a:srgbClr val="6767FF"/>
                </a:solidFill>
              </a:rPr>
              <a:t>Η εισφορά του Ηλεκτρονικού Ζεύγους και ο Ορισμός των Οξέων και Βάσεων κατά </a:t>
            </a:r>
            <a:r>
              <a:rPr lang="en-US" altLang="en-US" sz="2500" b="1">
                <a:solidFill>
                  <a:srgbClr val="6767FF"/>
                </a:solidFill>
              </a:rPr>
              <a:t> Lewis</a:t>
            </a:r>
          </a:p>
        </p:txBody>
      </p:sp>
      <p:sp>
        <p:nvSpPr>
          <p:cNvPr id="35842" name="Line 2">
            <a:extLst>
              <a:ext uri="{FF2B5EF4-FFF2-40B4-BE49-F238E27FC236}">
                <a16:creationId xmlns:a16="http://schemas.microsoft.com/office/drawing/2014/main" id="{C001BB64-94D6-43CC-B46F-FB2BDBADA5DE}"/>
              </a:ext>
            </a:extLst>
          </p:cNvPr>
          <p:cNvSpPr>
            <a:spLocks noChangeShapeType="1"/>
          </p:cNvSpPr>
          <p:nvPr/>
        </p:nvSpPr>
        <p:spPr bwMode="auto">
          <a:xfrm>
            <a:off x="0" y="26988"/>
            <a:ext cx="8940800" cy="1587"/>
          </a:xfrm>
          <a:prstGeom prst="line">
            <a:avLst/>
          </a:prstGeom>
          <a:noFill/>
          <a:ln w="127080" cap="sq">
            <a:solidFill>
              <a:srgbClr val="00DFCA"/>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43" name="Rectangle 3">
            <a:extLst>
              <a:ext uri="{FF2B5EF4-FFF2-40B4-BE49-F238E27FC236}">
                <a16:creationId xmlns:a16="http://schemas.microsoft.com/office/drawing/2014/main" id="{877BE255-AF9C-44DE-8293-C2BB9091B5E3}"/>
              </a:ext>
            </a:extLst>
          </p:cNvPr>
          <p:cNvSpPr>
            <a:spLocks noChangeArrowheads="1"/>
          </p:cNvSpPr>
          <p:nvPr/>
        </p:nvSpPr>
        <p:spPr bwMode="auto">
          <a:xfrm>
            <a:off x="442913" y="823913"/>
            <a:ext cx="34131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solidFill>
                  <a:srgbClr val="666699"/>
                </a:solidFill>
              </a:rPr>
              <a:t>Ο ορισμός κατά </a:t>
            </a:r>
            <a:r>
              <a:rPr lang="en-US" altLang="en-US" sz="2400">
                <a:solidFill>
                  <a:srgbClr val="666699"/>
                </a:solidFill>
              </a:rPr>
              <a:t> Lewis </a:t>
            </a:r>
            <a:r>
              <a:rPr lang="en-US" altLang="en-US" sz="2400">
                <a:solidFill>
                  <a:srgbClr val="666699"/>
                </a:solidFill>
                <a:latin typeface="Times New Roman" panose="02020603050405020304" pitchFamily="18" charset="0"/>
              </a:rPr>
              <a:t>:</a:t>
            </a:r>
          </a:p>
        </p:txBody>
      </p:sp>
      <p:sp>
        <p:nvSpPr>
          <p:cNvPr id="35844" name="Rectangle 4">
            <a:extLst>
              <a:ext uri="{FF2B5EF4-FFF2-40B4-BE49-F238E27FC236}">
                <a16:creationId xmlns:a16="http://schemas.microsoft.com/office/drawing/2014/main" id="{A312FD08-2A30-49FE-AE22-02D1C71B630E}"/>
              </a:ext>
            </a:extLst>
          </p:cNvPr>
          <p:cNvSpPr>
            <a:spLocks noChangeArrowheads="1"/>
          </p:cNvSpPr>
          <p:nvPr/>
        </p:nvSpPr>
        <p:spPr bwMode="auto">
          <a:xfrm>
            <a:off x="976313" y="1509713"/>
            <a:ext cx="6259512"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i="1"/>
              <a:t>Βάση</a:t>
            </a:r>
            <a:r>
              <a:rPr lang="el-GR" altLang="en-US" sz="2400" i="1"/>
              <a:t> είναι μια ουσία που </a:t>
            </a:r>
            <a:r>
              <a:rPr lang="el-GR" altLang="en-US" sz="2400" b="1" i="1"/>
              <a:t>δίδει</a:t>
            </a:r>
            <a:r>
              <a:rPr lang="el-GR" altLang="en-US" sz="2400" i="1"/>
              <a:t> ένα ζεύγος </a:t>
            </a:r>
            <a:r>
              <a:rPr lang="en-US" altLang="en-US" sz="2400" i="1"/>
              <a:t>e</a:t>
            </a:r>
            <a:r>
              <a:rPr lang="en-US" altLang="en-US" sz="2400"/>
              <a:t>.</a:t>
            </a:r>
          </a:p>
        </p:txBody>
      </p:sp>
      <p:sp>
        <p:nvSpPr>
          <p:cNvPr id="35845" name="Oval 5">
            <a:extLst>
              <a:ext uri="{FF2B5EF4-FFF2-40B4-BE49-F238E27FC236}">
                <a16:creationId xmlns:a16="http://schemas.microsoft.com/office/drawing/2014/main" id="{6A70590D-6000-4EED-B6BB-B6A24AD204D9}"/>
              </a:ext>
            </a:extLst>
          </p:cNvPr>
          <p:cNvSpPr>
            <a:spLocks noChangeArrowheads="1"/>
          </p:cNvSpPr>
          <p:nvPr/>
        </p:nvSpPr>
        <p:spPr bwMode="auto">
          <a:xfrm>
            <a:off x="381000" y="1676400"/>
            <a:ext cx="139700" cy="139700"/>
          </a:xfrm>
          <a:prstGeom prst="ellipse">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6" name="Rectangle 6">
            <a:extLst>
              <a:ext uri="{FF2B5EF4-FFF2-40B4-BE49-F238E27FC236}">
                <a16:creationId xmlns:a16="http://schemas.microsoft.com/office/drawing/2014/main" id="{A852EAB1-B3CC-4ACD-8ED3-8A7095E2D020}"/>
              </a:ext>
            </a:extLst>
          </p:cNvPr>
          <p:cNvSpPr>
            <a:spLocks noChangeArrowheads="1"/>
          </p:cNvSpPr>
          <p:nvPr/>
        </p:nvSpPr>
        <p:spPr bwMode="auto">
          <a:xfrm>
            <a:off x="976313" y="2119313"/>
            <a:ext cx="64674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i="1"/>
              <a:t>O</a:t>
            </a:r>
            <a:r>
              <a:rPr lang="el-GR" altLang="en-US" sz="2400" b="1" i="1"/>
              <a:t>ξύ </a:t>
            </a:r>
            <a:r>
              <a:rPr lang="el-GR" altLang="en-US" sz="2400" i="1"/>
              <a:t>είναι μια ουσία που</a:t>
            </a:r>
            <a:r>
              <a:rPr lang="el-GR" altLang="en-US" sz="2400" b="1" i="1"/>
              <a:t> δέχεται </a:t>
            </a:r>
            <a:r>
              <a:rPr lang="el-GR" altLang="en-US" sz="2400" i="1"/>
              <a:t>ένα ζεύγος</a:t>
            </a:r>
            <a:r>
              <a:rPr lang="el-GR" altLang="en-US" sz="2400" b="1" i="1"/>
              <a:t> </a:t>
            </a:r>
            <a:r>
              <a:rPr lang="el-GR" altLang="en-US" sz="2400" i="1"/>
              <a:t> </a:t>
            </a:r>
            <a:r>
              <a:rPr lang="en-US" altLang="en-US" sz="2400" i="1"/>
              <a:t>e</a:t>
            </a:r>
            <a:r>
              <a:rPr lang="en-US" altLang="en-US" sz="2400"/>
              <a:t>.</a:t>
            </a:r>
          </a:p>
        </p:txBody>
      </p:sp>
      <p:sp>
        <p:nvSpPr>
          <p:cNvPr id="35847" name="Oval 7">
            <a:extLst>
              <a:ext uri="{FF2B5EF4-FFF2-40B4-BE49-F238E27FC236}">
                <a16:creationId xmlns:a16="http://schemas.microsoft.com/office/drawing/2014/main" id="{E941D8D6-9070-4760-8C07-04FEF4209098}"/>
              </a:ext>
            </a:extLst>
          </p:cNvPr>
          <p:cNvSpPr>
            <a:spLocks noChangeArrowheads="1"/>
          </p:cNvSpPr>
          <p:nvPr/>
        </p:nvSpPr>
        <p:spPr bwMode="auto">
          <a:xfrm>
            <a:off x="387350" y="2292350"/>
            <a:ext cx="139700" cy="139700"/>
          </a:xfrm>
          <a:prstGeom prst="ellipse">
            <a:avLst/>
          </a:prstGeom>
          <a:solidFill>
            <a:srgbClr val="6767FF"/>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8" name="Rectangle 8">
            <a:extLst>
              <a:ext uri="{FF2B5EF4-FFF2-40B4-BE49-F238E27FC236}">
                <a16:creationId xmlns:a16="http://schemas.microsoft.com/office/drawing/2014/main" id="{67E43F0E-1CA2-4FC0-A3B7-A4D84E0FCC08}"/>
              </a:ext>
            </a:extLst>
          </p:cNvPr>
          <p:cNvSpPr>
            <a:spLocks noChangeArrowheads="1"/>
          </p:cNvSpPr>
          <p:nvPr/>
        </p:nvSpPr>
        <p:spPr bwMode="auto">
          <a:xfrm>
            <a:off x="366713" y="2652713"/>
            <a:ext cx="8777287"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t>Τα πρωτόνια δρούν ως οξέα κατά</a:t>
            </a:r>
            <a:r>
              <a:rPr lang="en-US" altLang="en-US" sz="2400"/>
              <a:t> Lewis </a:t>
            </a:r>
            <a:r>
              <a:rPr lang="el-GR" altLang="en-US" sz="2400"/>
              <a:t>δεδομένου ότι δέχονται ένα ζεύγος ηλεκτρονίων </a:t>
            </a:r>
            <a:r>
              <a:rPr lang="en-US" altLang="en-US" sz="2400"/>
              <a:t> </a:t>
            </a:r>
            <a:r>
              <a:rPr lang="el-GR" altLang="en-US" sz="2400"/>
              <a:t>σε όλες τις αντιδράσεις</a:t>
            </a:r>
            <a:r>
              <a:rPr lang="en-US" altLang="en-US" sz="2400"/>
              <a:t>:</a:t>
            </a:r>
          </a:p>
        </p:txBody>
      </p:sp>
      <p:sp>
        <p:nvSpPr>
          <p:cNvPr id="35849" name="Rectangle 9">
            <a:extLst>
              <a:ext uri="{FF2B5EF4-FFF2-40B4-BE49-F238E27FC236}">
                <a16:creationId xmlns:a16="http://schemas.microsoft.com/office/drawing/2014/main" id="{B649F12A-284E-4FD9-9A5C-DB5BC7C74AAF}"/>
              </a:ext>
            </a:extLst>
          </p:cNvPr>
          <p:cNvSpPr>
            <a:spLocks noChangeArrowheads="1"/>
          </p:cNvSpPr>
          <p:nvPr/>
        </p:nvSpPr>
        <p:spPr bwMode="auto">
          <a:xfrm>
            <a:off x="2271713" y="3490913"/>
            <a:ext cx="4214812"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B      +     H</a:t>
            </a:r>
            <a:r>
              <a:rPr lang="en-US" altLang="en-US" sz="2400" baseline="30000">
                <a:latin typeface="Times New Roman" panose="02020603050405020304" pitchFamily="18" charset="0"/>
              </a:rPr>
              <a:t>+</a:t>
            </a:r>
            <a:r>
              <a:rPr lang="en-US" altLang="en-US" sz="2400">
                <a:latin typeface="Times New Roman" panose="02020603050405020304" pitchFamily="18" charset="0"/>
              </a:rPr>
              <a:t>                     B     H</a:t>
            </a:r>
            <a:r>
              <a:rPr lang="en-US" altLang="en-US" sz="2400" baseline="30000">
                <a:latin typeface="Times New Roman" panose="02020603050405020304" pitchFamily="18" charset="0"/>
              </a:rPr>
              <a:t>+</a:t>
            </a:r>
          </a:p>
        </p:txBody>
      </p:sp>
      <p:sp>
        <p:nvSpPr>
          <p:cNvPr id="35850" name="Rectangle 10">
            <a:extLst>
              <a:ext uri="{FF2B5EF4-FFF2-40B4-BE49-F238E27FC236}">
                <a16:creationId xmlns:a16="http://schemas.microsoft.com/office/drawing/2014/main" id="{73B7FC22-E9DA-4226-99A3-A38D9892A9AE}"/>
              </a:ext>
            </a:extLst>
          </p:cNvPr>
          <p:cNvSpPr>
            <a:spLocks noChangeArrowheads="1"/>
          </p:cNvSpPr>
          <p:nvPr/>
        </p:nvSpPr>
        <p:spPr bwMode="auto">
          <a:xfrm rot="5520000">
            <a:off x="2579688" y="3406775"/>
            <a:ext cx="40957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a:latin typeface="Times New Roman" panose="02020603050405020304" pitchFamily="18" charset="0"/>
              </a:rPr>
              <a:t>..</a:t>
            </a:r>
          </a:p>
        </p:txBody>
      </p:sp>
      <p:sp>
        <p:nvSpPr>
          <p:cNvPr id="35851" name="Line 11">
            <a:extLst>
              <a:ext uri="{FF2B5EF4-FFF2-40B4-BE49-F238E27FC236}">
                <a16:creationId xmlns:a16="http://schemas.microsoft.com/office/drawing/2014/main" id="{9E646102-D9F9-46D8-B30E-F1F3910D7D56}"/>
              </a:ext>
            </a:extLst>
          </p:cNvPr>
          <p:cNvSpPr>
            <a:spLocks noChangeShapeType="1"/>
          </p:cNvSpPr>
          <p:nvPr/>
        </p:nvSpPr>
        <p:spPr bwMode="auto">
          <a:xfrm>
            <a:off x="5724525" y="3716338"/>
            <a:ext cx="368300" cy="1587"/>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52" name="Line 12">
            <a:extLst>
              <a:ext uri="{FF2B5EF4-FFF2-40B4-BE49-F238E27FC236}">
                <a16:creationId xmlns:a16="http://schemas.microsoft.com/office/drawing/2014/main" id="{129D570F-005D-4AC5-B888-C18C0ABFA223}"/>
              </a:ext>
            </a:extLst>
          </p:cNvPr>
          <p:cNvSpPr>
            <a:spLocks noChangeShapeType="1"/>
          </p:cNvSpPr>
          <p:nvPr/>
        </p:nvSpPr>
        <p:spPr bwMode="auto">
          <a:xfrm>
            <a:off x="4427538" y="3644900"/>
            <a:ext cx="97790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53" name="Line 13">
            <a:extLst>
              <a:ext uri="{FF2B5EF4-FFF2-40B4-BE49-F238E27FC236}">
                <a16:creationId xmlns:a16="http://schemas.microsoft.com/office/drawing/2014/main" id="{DBBC10F4-C988-4D58-92D2-D2C13B75E527}"/>
              </a:ext>
            </a:extLst>
          </p:cNvPr>
          <p:cNvSpPr>
            <a:spLocks noChangeShapeType="1"/>
          </p:cNvSpPr>
          <p:nvPr/>
        </p:nvSpPr>
        <p:spPr bwMode="auto">
          <a:xfrm>
            <a:off x="4429125" y="3786188"/>
            <a:ext cx="977900" cy="1587"/>
          </a:xfrm>
          <a:prstGeom prst="line">
            <a:avLst/>
          </a:prstGeom>
          <a:noFill/>
          <a:ln w="1260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54" name="Rectangle 14">
            <a:extLst>
              <a:ext uri="{FF2B5EF4-FFF2-40B4-BE49-F238E27FC236}">
                <a16:creationId xmlns:a16="http://schemas.microsoft.com/office/drawing/2014/main" id="{E5538850-3D5E-4556-9229-1C5EEE412AE4}"/>
              </a:ext>
            </a:extLst>
          </p:cNvPr>
          <p:cNvSpPr>
            <a:spLocks noChangeArrowheads="1"/>
          </p:cNvSpPr>
          <p:nvPr/>
        </p:nvSpPr>
        <p:spPr bwMode="auto">
          <a:xfrm>
            <a:off x="214313" y="3933825"/>
            <a:ext cx="8929687"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t>Το προïόν οποιασδήποτε αντίδρασης οξέος-βάσεως κατά </a:t>
            </a:r>
            <a:r>
              <a:rPr lang="en-US" altLang="en-US" sz="2400"/>
              <a:t>Lewis </a:t>
            </a:r>
            <a:r>
              <a:rPr lang="el-GR" altLang="en-US" sz="2400"/>
              <a:t>ονομάζεται </a:t>
            </a:r>
            <a:r>
              <a:rPr lang="el-GR" altLang="en-US" sz="2400" b="1"/>
              <a:t>προ</a:t>
            </a:r>
            <a:r>
              <a:rPr lang="el-GR" altLang="en-US" b="1"/>
              <a:t>ï</a:t>
            </a:r>
            <a:r>
              <a:rPr lang="el-GR" altLang="en-US" sz="2400" b="1"/>
              <a:t>όν προσθήκης (</a:t>
            </a:r>
            <a:r>
              <a:rPr lang="en-US" altLang="en-US" sz="2400" b="1" i="1"/>
              <a:t>adduct</a:t>
            </a:r>
            <a:r>
              <a:rPr lang="el-GR" altLang="en-US" sz="2400" b="1" i="1"/>
              <a:t>)</a:t>
            </a:r>
            <a:r>
              <a:rPr lang="en-US" altLang="en-US" sz="2400" b="1" i="1"/>
              <a:t>,</a:t>
            </a:r>
            <a:r>
              <a:rPr lang="en-US" altLang="en-US" sz="2400"/>
              <a:t> </a:t>
            </a:r>
            <a:r>
              <a:rPr lang="el-GR" altLang="en-US" sz="2400"/>
              <a:t>και περιέχει έναν νέον ομοιοπολικό δεσμό</a:t>
            </a:r>
            <a:r>
              <a:rPr lang="en-US" altLang="en-US" sz="2400"/>
              <a:t> :</a:t>
            </a:r>
          </a:p>
        </p:txBody>
      </p:sp>
      <p:sp>
        <p:nvSpPr>
          <p:cNvPr id="35855" name="Rectangle 15">
            <a:extLst>
              <a:ext uri="{FF2B5EF4-FFF2-40B4-BE49-F238E27FC236}">
                <a16:creationId xmlns:a16="http://schemas.microsoft.com/office/drawing/2014/main" id="{F7D68B22-E499-47FA-BBD1-3E2E35D9BED0}"/>
              </a:ext>
            </a:extLst>
          </p:cNvPr>
          <p:cNvSpPr>
            <a:spLocks noChangeArrowheads="1"/>
          </p:cNvSpPr>
          <p:nvPr/>
        </p:nvSpPr>
        <p:spPr bwMode="auto">
          <a:xfrm>
            <a:off x="823913" y="5167313"/>
            <a:ext cx="8320087"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i="1">
                <a:solidFill>
                  <a:srgbClr val="000076"/>
                </a:solidFill>
                <a:latin typeface="Tahoma" panose="020B0604030504040204" pitchFamily="34" charset="0"/>
              </a:rPr>
              <a:t>Ένα βασικό χαρακτηριστικό μιας βάσης κατά </a:t>
            </a:r>
            <a:r>
              <a:rPr lang="en-US" altLang="en-US" sz="2000" b="1" i="1">
                <a:solidFill>
                  <a:srgbClr val="000076"/>
                </a:solidFill>
                <a:latin typeface="Tahoma" panose="020B0604030504040204" pitchFamily="34" charset="0"/>
              </a:rPr>
              <a:t> Lewis </a:t>
            </a:r>
            <a:r>
              <a:rPr lang="el-GR" altLang="en-US" sz="2000" b="1" i="1">
                <a:solidFill>
                  <a:srgbClr val="000076"/>
                </a:solidFill>
                <a:latin typeface="Tahoma" panose="020B0604030504040204" pitchFamily="34" charset="0"/>
              </a:rPr>
              <a:t>είναι εισφορά ενός μονήρους ζεύγους </a:t>
            </a:r>
            <a:r>
              <a:rPr lang="en-US" altLang="en-US" sz="2000" b="1" i="1">
                <a:solidFill>
                  <a:srgbClr val="000076"/>
                </a:solidFill>
                <a:latin typeface="Tahoma" panose="020B0604030504040204" pitchFamily="34" charset="0"/>
              </a:rPr>
              <a:t>e.</a:t>
            </a:r>
          </a:p>
        </p:txBody>
      </p:sp>
      <p:sp>
        <p:nvSpPr>
          <p:cNvPr id="35856" name="Rectangle 16">
            <a:extLst>
              <a:ext uri="{FF2B5EF4-FFF2-40B4-BE49-F238E27FC236}">
                <a16:creationId xmlns:a16="http://schemas.microsoft.com/office/drawing/2014/main" id="{CE0B9E3F-98F7-485C-868F-41988C8E8A7A}"/>
              </a:ext>
            </a:extLst>
          </p:cNvPr>
          <p:cNvSpPr>
            <a:spLocks noChangeArrowheads="1"/>
          </p:cNvSpPr>
          <p:nvPr/>
        </p:nvSpPr>
        <p:spPr bwMode="auto">
          <a:xfrm>
            <a:off x="823913" y="5853113"/>
            <a:ext cx="8320087" cy="70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i="1" dirty="0">
                <a:solidFill>
                  <a:srgbClr val="000076"/>
                </a:solidFill>
                <a:latin typeface="Tahoma" panose="020B0604030504040204" pitchFamily="34" charset="0"/>
              </a:rPr>
              <a:t>E</a:t>
            </a:r>
            <a:r>
              <a:rPr lang="el-GR" altLang="en-US" sz="2000" b="1" i="1" dirty="0">
                <a:solidFill>
                  <a:srgbClr val="000076"/>
                </a:solidFill>
                <a:latin typeface="Tahoma" panose="020B0604030504040204" pitchFamily="34" charset="0"/>
              </a:rPr>
              <a:t>να βασικό χαρακτηριστικό ενός οξέος κατά </a:t>
            </a:r>
            <a:r>
              <a:rPr lang="en-US" altLang="en-US" sz="2000" b="1" i="1" dirty="0">
                <a:solidFill>
                  <a:srgbClr val="000076"/>
                </a:solidFill>
                <a:latin typeface="Tahoma" panose="020B0604030504040204" pitchFamily="34" charset="0"/>
              </a:rPr>
              <a:t> Lewis </a:t>
            </a:r>
            <a:r>
              <a:rPr lang="el-GR" altLang="en-US" sz="2000" b="1" i="1" dirty="0">
                <a:solidFill>
                  <a:srgbClr val="000076"/>
                </a:solidFill>
                <a:latin typeface="Tahoma" panose="020B0604030504040204" pitchFamily="34" charset="0"/>
              </a:rPr>
              <a:t>είναι ένα κενό τροχιακό που δέχεται το μονήρες ζεύγος </a:t>
            </a:r>
            <a:r>
              <a:rPr lang="en-US" altLang="en-US" sz="2000" b="1" i="1" dirty="0">
                <a:solidFill>
                  <a:srgbClr val="000076"/>
                </a:solidFill>
                <a:latin typeface="Tahoma" panose="020B0604030504040204" pitchFamily="34" charset="0"/>
              </a:rPr>
              <a:t>e</a:t>
            </a:r>
          </a:p>
        </p:txBody>
      </p:sp>
      <p:sp>
        <p:nvSpPr>
          <p:cNvPr id="35857" name="Oval 17">
            <a:extLst>
              <a:ext uri="{FF2B5EF4-FFF2-40B4-BE49-F238E27FC236}">
                <a16:creationId xmlns:a16="http://schemas.microsoft.com/office/drawing/2014/main" id="{939B67A3-967C-4ADE-A35F-2B12E288BDC5}"/>
              </a:ext>
            </a:extLst>
          </p:cNvPr>
          <p:cNvSpPr>
            <a:spLocks noChangeArrowheads="1"/>
          </p:cNvSpPr>
          <p:nvPr/>
        </p:nvSpPr>
        <p:spPr bwMode="auto">
          <a:xfrm>
            <a:off x="311150" y="5340350"/>
            <a:ext cx="139700" cy="139700"/>
          </a:xfrm>
          <a:prstGeom prst="ellipse">
            <a:avLst/>
          </a:prstGeom>
          <a:solidFill>
            <a:srgbClr val="114FFB"/>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8" name="Oval 18">
            <a:extLst>
              <a:ext uri="{FF2B5EF4-FFF2-40B4-BE49-F238E27FC236}">
                <a16:creationId xmlns:a16="http://schemas.microsoft.com/office/drawing/2014/main" id="{008F0A73-5827-4736-892E-98836FC9BA99}"/>
              </a:ext>
            </a:extLst>
          </p:cNvPr>
          <p:cNvSpPr>
            <a:spLocks noChangeArrowheads="1"/>
          </p:cNvSpPr>
          <p:nvPr/>
        </p:nvSpPr>
        <p:spPr bwMode="auto">
          <a:xfrm>
            <a:off x="311150" y="6026150"/>
            <a:ext cx="139700" cy="139700"/>
          </a:xfrm>
          <a:prstGeom prst="ellipse">
            <a:avLst/>
          </a:prstGeom>
          <a:solidFill>
            <a:srgbClr val="114FFB"/>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59" name="Line 19">
            <a:extLst>
              <a:ext uri="{FF2B5EF4-FFF2-40B4-BE49-F238E27FC236}">
                <a16:creationId xmlns:a16="http://schemas.microsoft.com/office/drawing/2014/main" id="{1245B6E3-3498-45F9-910D-687F3F6455BB}"/>
              </a:ext>
            </a:extLst>
          </p:cNvPr>
          <p:cNvSpPr>
            <a:spLocks noChangeShapeType="1"/>
          </p:cNvSpPr>
          <p:nvPr/>
        </p:nvSpPr>
        <p:spPr bwMode="auto">
          <a:xfrm>
            <a:off x="0" y="6858000"/>
            <a:ext cx="8940800" cy="1588"/>
          </a:xfrm>
          <a:prstGeom prst="line">
            <a:avLst/>
          </a:prstGeom>
          <a:noFill/>
          <a:ln w="127080" cap="sq">
            <a:solidFill>
              <a:srgbClr val="FF500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advTm="52140">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E76B8E02-80A3-4B5B-BF41-451A50F44490}"/>
              </a:ext>
            </a:extLst>
          </p:cNvPr>
          <p:cNvSpPr>
            <a:spLocks noGrp="1" noChangeArrowheads="1"/>
          </p:cNvSpPr>
          <p:nvPr>
            <p:ph type="title"/>
          </p:nvPr>
        </p:nvSpPr>
        <p:spPr>
          <a:xfrm>
            <a:off x="457200" y="274638"/>
            <a:ext cx="8229600" cy="1143000"/>
          </a:xfrm>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sz="2200" b="1" i="1">
                <a:solidFill>
                  <a:srgbClr val="A50021"/>
                </a:solidFill>
                <a:cs typeface="Arial" panose="020B0604020202020204" pitchFamily="34" charset="0"/>
              </a:rPr>
              <a:t>Tο ρυθμιστικό διάλυμα </a:t>
            </a:r>
            <a:r>
              <a:rPr lang="en-GB" altLang="en-US" sz="2200" b="1" i="1">
                <a:solidFill>
                  <a:srgbClr val="A50021"/>
                </a:solidFill>
                <a:cs typeface="Arial" panose="020B0604020202020204" pitchFamily="34" charset="0"/>
              </a:rPr>
              <a:t>H</a:t>
            </a:r>
            <a:r>
              <a:rPr lang="el-GR" altLang="en-US" sz="2200" b="1" i="1" baseline="-22000">
                <a:solidFill>
                  <a:srgbClr val="A50021"/>
                </a:solidFill>
                <a:cs typeface="Arial" panose="020B0604020202020204" pitchFamily="34" charset="0"/>
              </a:rPr>
              <a:t>2</a:t>
            </a:r>
            <a:r>
              <a:rPr lang="en-GB" altLang="en-US" sz="2200" b="1" i="1">
                <a:solidFill>
                  <a:srgbClr val="A50021"/>
                </a:solidFill>
                <a:cs typeface="Arial" panose="020B0604020202020204" pitchFamily="34" charset="0"/>
              </a:rPr>
              <a:t>CO</a:t>
            </a:r>
            <a:r>
              <a:rPr lang="el-GR" altLang="en-US" sz="2200" b="1" i="1" baseline="-22000">
                <a:solidFill>
                  <a:srgbClr val="A50021"/>
                </a:solidFill>
                <a:cs typeface="Arial" panose="020B0604020202020204" pitchFamily="34" charset="0"/>
              </a:rPr>
              <a:t>3 </a:t>
            </a:r>
            <a:r>
              <a:rPr lang="el-GR" altLang="en-US" sz="2200" b="1" i="1">
                <a:solidFill>
                  <a:srgbClr val="A50021"/>
                </a:solidFill>
                <a:cs typeface="Arial" panose="020B0604020202020204" pitchFamily="34" charset="0"/>
              </a:rPr>
              <a:t>/ </a:t>
            </a:r>
            <a:r>
              <a:rPr lang="en-GB" altLang="en-US" sz="2200" b="1" i="1">
                <a:solidFill>
                  <a:srgbClr val="A50021"/>
                </a:solidFill>
                <a:cs typeface="Arial" panose="020B0604020202020204" pitchFamily="34" charset="0"/>
              </a:rPr>
              <a:t>HCO</a:t>
            </a:r>
            <a:r>
              <a:rPr lang="el-GR" altLang="en-US" sz="2200" b="1" i="1" baseline="-22000">
                <a:solidFill>
                  <a:srgbClr val="A50021"/>
                </a:solidFill>
                <a:cs typeface="Arial" panose="020B0604020202020204" pitchFamily="34" charset="0"/>
              </a:rPr>
              <a:t>3</a:t>
            </a:r>
            <a:r>
              <a:rPr lang="el-GR" altLang="en-US" sz="2200" b="1" i="1" baseline="22000">
                <a:solidFill>
                  <a:srgbClr val="A50021"/>
                </a:solidFill>
                <a:cs typeface="Arial" panose="020B0604020202020204" pitchFamily="34" charset="0"/>
              </a:rPr>
              <a:t>-  </a:t>
            </a:r>
            <a:r>
              <a:rPr lang="el-GR" altLang="en-US" sz="2200" b="1" i="1">
                <a:solidFill>
                  <a:srgbClr val="A50021"/>
                </a:solidFill>
                <a:cs typeface="Arial" panose="020B0604020202020204" pitchFamily="34" charset="0"/>
              </a:rPr>
              <a:t>στο αίμα</a:t>
            </a:r>
          </a:p>
        </p:txBody>
      </p:sp>
      <p:sp>
        <p:nvSpPr>
          <p:cNvPr id="8194" name="Rectangle 2">
            <a:extLst>
              <a:ext uri="{FF2B5EF4-FFF2-40B4-BE49-F238E27FC236}">
                <a16:creationId xmlns:a16="http://schemas.microsoft.com/office/drawing/2014/main" id="{D5E56ED8-5302-41BB-A14A-66F8C5D3B2D7}"/>
              </a:ext>
            </a:extLst>
          </p:cNvPr>
          <p:cNvSpPr>
            <a:spLocks noGrp="1" noChangeArrowheads="1"/>
          </p:cNvSpPr>
          <p:nvPr>
            <p:ph type="body" idx="1"/>
          </p:nvPr>
        </p:nvSpPr>
        <p:spPr>
          <a:xfrm>
            <a:off x="0" y="1600200"/>
            <a:ext cx="8686800" cy="4530725"/>
          </a:xfrm>
          <a:noFill/>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l-GR" altLang="en-US" sz="2800" baseline="33000" dirty="0">
              <a:latin typeface="Times New Roman" panose="02020603050405020304" pitchFamily="18" charset="0"/>
            </a:endParaRPr>
          </a:p>
        </p:txBody>
      </p:sp>
      <p:pic>
        <p:nvPicPr>
          <p:cNvPr id="8195" name="Picture 3">
            <a:extLst>
              <a:ext uri="{FF2B5EF4-FFF2-40B4-BE49-F238E27FC236}">
                <a16:creationId xmlns:a16="http://schemas.microsoft.com/office/drawing/2014/main" id="{3F93D7A0-2EC0-44E9-97F4-7D8887DB8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97250"/>
            <a:ext cx="7200900" cy="118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20685">
    <p:strips dir="l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D3C2CC-F359-4D79-A314-65E9AF32A66A}"/>
              </a:ext>
            </a:extLst>
          </p:cNvPr>
          <p:cNvSpPr>
            <a:spLocks noGrp="1"/>
          </p:cNvSpPr>
          <p:nvPr>
            <p:ph type="title"/>
          </p:nvPr>
        </p:nvSpPr>
        <p:spPr>
          <a:xfrm>
            <a:off x="0" y="188641"/>
            <a:ext cx="3579813" cy="2097490"/>
          </a:xfrm>
        </p:spPr>
        <p:txBody>
          <a:bodyPr/>
          <a:lstStyle/>
          <a:p>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n-US" sz="1400" dirty="0">
                <a:solidFill>
                  <a:srgbClr val="FF0000"/>
                </a:solidFill>
                <a:latin typeface="Tahoma" panose="020B0604030504040204" pitchFamily="34" charset="0"/>
              </a:rPr>
            </a:br>
            <a:br>
              <a:rPr lang="el-GR" sz="1400" dirty="0">
                <a:solidFill>
                  <a:srgbClr val="FF0000"/>
                </a:solidFill>
                <a:latin typeface="Tahoma" panose="020B0604030504040204" pitchFamily="34" charset="0"/>
              </a:rPr>
            </a:br>
            <a:br>
              <a:rPr lang="el-GR" sz="1400" dirty="0">
                <a:solidFill>
                  <a:srgbClr val="FF0000"/>
                </a:solidFill>
                <a:latin typeface="Tahoma" panose="020B0604030504040204" pitchFamily="34" charset="0"/>
              </a:rPr>
            </a:br>
            <a:br>
              <a:rPr lang="el-GR" sz="1400" dirty="0">
                <a:solidFill>
                  <a:srgbClr val="FF0000"/>
                </a:solidFill>
                <a:latin typeface="Tahoma" panose="020B0604030504040204" pitchFamily="34" charset="0"/>
              </a:rPr>
            </a:br>
            <a:br>
              <a:rPr lang="el-GR" sz="1400" dirty="0">
                <a:solidFill>
                  <a:srgbClr val="FF0000"/>
                </a:solidFill>
                <a:latin typeface="Tahoma" panose="020B0604030504040204" pitchFamily="34" charset="0"/>
              </a:rPr>
            </a:br>
            <a:br>
              <a:rPr lang="en-US" sz="1400" b="1" dirty="0">
                <a:solidFill>
                  <a:srgbClr val="137AC3"/>
                </a:solidFill>
              </a:rPr>
            </a:br>
            <a:r>
              <a:rPr lang="el-GR" sz="1400" dirty="0">
                <a:solidFill>
                  <a:srgbClr val="FF0000"/>
                </a:solidFill>
                <a:latin typeface="Tahoma" panose="020B0604030504040204" pitchFamily="34" charset="0"/>
              </a:rPr>
              <a:t>Οξύ </a:t>
            </a:r>
            <a:r>
              <a:rPr lang="en-US" sz="1400" dirty="0">
                <a:solidFill>
                  <a:srgbClr val="FF0000"/>
                </a:solidFill>
                <a:latin typeface="Tahoma" panose="020B0604030504040204" pitchFamily="34" charset="0"/>
              </a:rPr>
              <a:t>Lewis </a:t>
            </a:r>
            <a:r>
              <a:rPr lang="en-US" sz="1400" dirty="0">
                <a:latin typeface="Tahoma" panose="020B0604030504040204" pitchFamily="34" charset="0"/>
              </a:rPr>
              <a:t>: </a:t>
            </a:r>
            <a:r>
              <a:rPr lang="el-GR" sz="1400" dirty="0">
                <a:latin typeface="Tahoma" panose="020B0604030504040204" pitchFamily="34" charset="0"/>
              </a:rPr>
              <a:t>ένα είδος που δέχεται ένα ζεύγος ηλεκτρονίων (</a:t>
            </a:r>
            <a:r>
              <a:rPr lang="en-US" sz="1400" dirty="0">
                <a:latin typeface="Tahoma" panose="020B0604030504040204" pitchFamily="34" charset="0"/>
              </a:rPr>
              <a:t> </a:t>
            </a:r>
            <a:r>
              <a:rPr lang="el-GR" sz="1400" dirty="0" err="1">
                <a:solidFill>
                  <a:srgbClr val="00B0F0"/>
                </a:solidFill>
                <a:latin typeface="Tahoma" panose="020B0604030504040204" pitchFamily="34" charset="0"/>
              </a:rPr>
              <a:t>ηλεκτρονιόφιλο</a:t>
            </a:r>
            <a:r>
              <a:rPr lang="en-US" sz="1400" dirty="0">
                <a:solidFill>
                  <a:srgbClr val="00B0F0"/>
                </a:solidFill>
                <a:latin typeface="Tahoma" panose="020B0604030504040204" pitchFamily="34" charset="0"/>
              </a:rPr>
              <a:t>) </a:t>
            </a:r>
            <a:r>
              <a:rPr lang="el-GR" sz="1400" dirty="0">
                <a:latin typeface="Tahoma" panose="020B0604030504040204" pitchFamily="34" charset="0"/>
              </a:rPr>
              <a:t>και που έχει κενά τροχιακά</a:t>
            </a:r>
            <a:br>
              <a:rPr lang="en-US" sz="1400" dirty="0">
                <a:latin typeface="Tahoma" panose="020B0604030504040204" pitchFamily="34" charset="0"/>
              </a:rPr>
            </a:br>
            <a:r>
              <a:rPr lang="el-GR" sz="1400" dirty="0">
                <a:solidFill>
                  <a:srgbClr val="0000FF"/>
                </a:solidFill>
                <a:latin typeface="Tahoma" panose="020B0604030504040204" pitchFamily="34" charset="0"/>
              </a:rPr>
              <a:t>Βάση </a:t>
            </a:r>
            <a:r>
              <a:rPr lang="en-US" sz="1400" dirty="0">
                <a:solidFill>
                  <a:srgbClr val="0000FF"/>
                </a:solidFill>
                <a:latin typeface="Tahoma" panose="020B0604030504040204" pitchFamily="34" charset="0"/>
              </a:rPr>
              <a:t>Lewis </a:t>
            </a:r>
            <a:r>
              <a:rPr lang="en-US" sz="1400" dirty="0">
                <a:latin typeface="Tahoma" panose="020B0604030504040204" pitchFamily="34" charset="0"/>
              </a:rPr>
              <a:t>: </a:t>
            </a:r>
            <a:r>
              <a:rPr lang="el-GR" sz="1400" dirty="0">
                <a:latin typeface="Tahoma" panose="020B0604030504040204" pitchFamily="34" charset="0"/>
              </a:rPr>
              <a:t>ένα είδος που δίδει ένα ζεύγος </a:t>
            </a:r>
            <a:r>
              <a:rPr lang="el-GR" sz="1400" dirty="0" err="1">
                <a:latin typeface="Tahoma" panose="020B0604030504040204" pitchFamily="34" charset="0"/>
              </a:rPr>
              <a:t>ηλεκρονίων</a:t>
            </a:r>
            <a:r>
              <a:rPr lang="el-GR" sz="1400" dirty="0">
                <a:latin typeface="Tahoma" panose="020B0604030504040204" pitchFamily="34" charset="0"/>
              </a:rPr>
              <a:t> (</a:t>
            </a:r>
            <a:r>
              <a:rPr lang="el-GR" sz="1400" dirty="0" err="1">
                <a:solidFill>
                  <a:srgbClr val="30B3F6"/>
                </a:solidFill>
                <a:latin typeface="Tahoma" panose="020B0604030504040204" pitchFamily="34" charset="0"/>
              </a:rPr>
              <a:t>νουκλεόφιλο</a:t>
            </a:r>
            <a:r>
              <a:rPr lang="en-US" sz="1400" dirty="0">
                <a:latin typeface="Tahoma" panose="020B0604030504040204" pitchFamily="34" charset="0"/>
              </a:rPr>
              <a:t>) </a:t>
            </a:r>
            <a:r>
              <a:rPr lang="el-GR" sz="1400" dirty="0">
                <a:latin typeface="Tahoma" panose="020B0604030504040204" pitchFamily="34" charset="0"/>
              </a:rPr>
              <a:t>και έχει μονήρους ζεύγους</a:t>
            </a:r>
            <a:br>
              <a:rPr lang="en-US" dirty="0">
                <a:latin typeface="Tahoma" panose="020B0604030504040204" pitchFamily="34" charset="0"/>
              </a:rPr>
            </a:br>
            <a:endParaRPr lang="en-US" dirty="0"/>
          </a:p>
        </p:txBody>
      </p:sp>
      <p:pic>
        <p:nvPicPr>
          <p:cNvPr id="505860" name="Picture 4">
            <a:extLst>
              <a:ext uri="{FF2B5EF4-FFF2-40B4-BE49-F238E27FC236}">
                <a16:creationId xmlns:a16="http://schemas.microsoft.com/office/drawing/2014/main" id="{E3AD2E52-3CED-4ADA-8636-4B5C5F529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693987"/>
            <a:ext cx="5724128" cy="2560638"/>
          </a:xfrm>
          <a:prstGeom prst="rect">
            <a:avLst/>
          </a:prstGeom>
          <a:noFill/>
          <a:extLst>
            <a:ext uri="{909E8E84-426E-40DD-AFC4-6F175D3DCCD1}">
              <a14:hiddenFill xmlns:a14="http://schemas.microsoft.com/office/drawing/2010/main">
                <a:solidFill>
                  <a:srgbClr val="FFFFFF"/>
                </a:solidFill>
              </a14:hiddenFill>
            </a:ext>
          </a:extLst>
        </p:spPr>
      </p:pic>
      <p:pic>
        <p:nvPicPr>
          <p:cNvPr id="505862" name="Picture 6">
            <a:extLst>
              <a:ext uri="{FF2B5EF4-FFF2-40B4-BE49-F238E27FC236}">
                <a16:creationId xmlns:a16="http://schemas.microsoft.com/office/drawing/2014/main" id="{5AF51B0D-18A8-44ED-AF3D-CCF80D6D9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56783"/>
            <a:ext cx="8892480" cy="301466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E991B04D-4216-4F75-A090-A88A68C63BBA}"/>
              </a:ext>
            </a:extLst>
          </p:cNvPr>
          <p:cNvSpPr/>
          <p:nvPr/>
        </p:nvSpPr>
        <p:spPr>
          <a:xfrm>
            <a:off x="5868144" y="470249"/>
            <a:ext cx="3275856" cy="1815882"/>
          </a:xfrm>
          <a:prstGeom prst="rect">
            <a:avLst/>
          </a:prstGeom>
        </p:spPr>
        <p:txBody>
          <a:bodyPr wrap="square">
            <a:spAutoFit/>
          </a:bodyPr>
          <a:lstStyle/>
          <a:p>
            <a:r>
              <a:rPr lang="el-GR" sz="1400" dirty="0">
                <a:solidFill>
                  <a:srgbClr val="0070C0"/>
                </a:solidFill>
                <a:latin typeface="Tahoma" panose="020B0604030504040204" pitchFamily="34" charset="0"/>
                <a:ea typeface="+mj-ea"/>
                <a:cs typeface="+mj-cs"/>
              </a:rPr>
              <a:t>Με την προσέγγιση των μοριακών τροχιακών για τις αντιδράσεις οξέων και βάσεων </a:t>
            </a:r>
            <a:r>
              <a:rPr lang="en-US" sz="1400" b="1" dirty="0">
                <a:solidFill>
                  <a:srgbClr val="137AC3"/>
                </a:solidFill>
                <a:latin typeface="Arial"/>
                <a:ea typeface="+mj-ea"/>
                <a:cs typeface="+mj-cs"/>
              </a:rPr>
              <a:t>Lewis </a:t>
            </a:r>
            <a:r>
              <a:rPr lang="el-GR" sz="1400" b="1" dirty="0">
                <a:solidFill>
                  <a:srgbClr val="137AC3"/>
                </a:solidFill>
                <a:latin typeface="Arial"/>
                <a:ea typeface="+mj-ea"/>
                <a:cs typeface="+mj-cs"/>
              </a:rPr>
              <a:t>δίδονται ηλεκτρόνια από τα υψηλότερο κατειλημμένο μοριακό τροχιακό </a:t>
            </a:r>
            <a:r>
              <a:rPr lang="en-US" sz="1400" b="1" dirty="0">
                <a:solidFill>
                  <a:srgbClr val="137AC3"/>
                </a:solidFill>
                <a:latin typeface="Arial"/>
                <a:ea typeface="+mj-ea"/>
                <a:cs typeface="+mj-cs"/>
              </a:rPr>
              <a:t>HOMO </a:t>
            </a:r>
            <a:r>
              <a:rPr lang="el-GR" sz="1400" b="1" dirty="0">
                <a:solidFill>
                  <a:srgbClr val="137AC3"/>
                </a:solidFill>
                <a:latin typeface="Arial"/>
                <a:ea typeface="+mj-ea"/>
                <a:cs typeface="+mj-cs"/>
              </a:rPr>
              <a:t>της βάσης στο χαμηλότερο μη κατειλημμένο μοριακό τροχιακό </a:t>
            </a:r>
            <a:r>
              <a:rPr lang="en-US" sz="1400" b="1" dirty="0">
                <a:solidFill>
                  <a:srgbClr val="137AC3"/>
                </a:solidFill>
                <a:latin typeface="Arial"/>
                <a:ea typeface="+mj-ea"/>
                <a:cs typeface="+mj-cs"/>
              </a:rPr>
              <a:t>LUMO </a:t>
            </a:r>
            <a:r>
              <a:rPr lang="el-GR" sz="1400" b="1" dirty="0">
                <a:solidFill>
                  <a:srgbClr val="137AC3"/>
                </a:solidFill>
                <a:latin typeface="Arial"/>
                <a:ea typeface="+mj-ea"/>
                <a:cs typeface="+mj-cs"/>
              </a:rPr>
              <a:t>του οξέος</a:t>
            </a:r>
            <a:endParaRPr lang="en-US" dirty="0"/>
          </a:p>
        </p:txBody>
      </p:sp>
      <p:pic>
        <p:nvPicPr>
          <p:cNvPr id="7" name="Εικόνα 6">
            <a:extLst>
              <a:ext uri="{FF2B5EF4-FFF2-40B4-BE49-F238E27FC236}">
                <a16:creationId xmlns:a16="http://schemas.microsoft.com/office/drawing/2014/main" id="{35EC1F20-763D-4D8A-B6EA-DC6240AC38D8}"/>
              </a:ext>
            </a:extLst>
          </p:cNvPr>
          <p:cNvPicPr>
            <a:picLocks noChangeAspect="1"/>
          </p:cNvPicPr>
          <p:nvPr/>
        </p:nvPicPr>
        <p:blipFill>
          <a:blip r:embed="rId4"/>
          <a:stretch>
            <a:fillRect/>
          </a:stretch>
        </p:blipFill>
        <p:spPr>
          <a:xfrm>
            <a:off x="2762167" y="1351460"/>
            <a:ext cx="2980439" cy="1129074"/>
          </a:xfrm>
          <a:prstGeom prst="rect">
            <a:avLst/>
          </a:prstGeom>
        </p:spPr>
      </p:pic>
      <p:pic>
        <p:nvPicPr>
          <p:cNvPr id="10" name="Θέση περιεχομένου 9">
            <a:extLst>
              <a:ext uri="{FF2B5EF4-FFF2-40B4-BE49-F238E27FC236}">
                <a16:creationId xmlns:a16="http://schemas.microsoft.com/office/drawing/2014/main" id="{A34FAD54-C144-44BA-AD80-DBF1E84158FE}"/>
              </a:ext>
            </a:extLst>
          </p:cNvPr>
          <p:cNvPicPr>
            <a:picLocks noGrp="1" noChangeAspect="1"/>
          </p:cNvPicPr>
          <p:nvPr>
            <p:ph idx="1"/>
          </p:nvPr>
        </p:nvPicPr>
        <p:blipFill>
          <a:blip r:embed="rId5"/>
          <a:stretch>
            <a:fillRect/>
          </a:stretch>
        </p:blipFill>
        <p:spPr>
          <a:xfrm>
            <a:off x="4265215" y="1100320"/>
            <a:ext cx="4627265" cy="4871126"/>
          </a:xfrm>
          <a:prstGeom prst="rect">
            <a:avLst/>
          </a:prstGeom>
        </p:spPr>
      </p:pic>
      <p:pic>
        <p:nvPicPr>
          <p:cNvPr id="11" name="Εικόνα 10">
            <a:extLst>
              <a:ext uri="{FF2B5EF4-FFF2-40B4-BE49-F238E27FC236}">
                <a16:creationId xmlns:a16="http://schemas.microsoft.com/office/drawing/2014/main" id="{4E77A2D3-C839-47DC-ADC7-25831AEADD2F}"/>
              </a:ext>
            </a:extLst>
          </p:cNvPr>
          <p:cNvPicPr>
            <a:picLocks noChangeAspect="1"/>
          </p:cNvPicPr>
          <p:nvPr/>
        </p:nvPicPr>
        <p:blipFill>
          <a:blip r:embed="rId5"/>
          <a:stretch>
            <a:fillRect/>
          </a:stretch>
        </p:blipFill>
        <p:spPr>
          <a:xfrm>
            <a:off x="2258367" y="993437"/>
            <a:ext cx="4627265" cy="4871126"/>
          </a:xfrm>
          <a:prstGeom prst="rect">
            <a:avLst/>
          </a:prstGeom>
        </p:spPr>
      </p:pic>
    </p:spTree>
    <p:extLst>
      <p:ext uri="{BB962C8B-B14F-4D97-AF65-F5344CB8AC3E}">
        <p14:creationId xmlns:p14="http://schemas.microsoft.com/office/powerpoint/2010/main" val="2015195918"/>
      </p:ext>
    </p:extLst>
  </p:cSld>
  <p:clrMapOvr>
    <a:masterClrMapping/>
  </p:clrMapOvr>
  <mc:AlternateContent xmlns:mc="http://schemas.openxmlformats.org/markup-compatibility/2006" xmlns:p14="http://schemas.microsoft.com/office/powerpoint/2010/main">
    <mc:Choice Requires="p14">
      <p:transition spd="slow" p14:dur="2000" advTm="255006"/>
    </mc:Choice>
    <mc:Fallback xmlns="">
      <p:transition spd="slow" advTm="25500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FF4438-FA2B-4C1A-A62E-FD7DD75BA2EA}"/>
              </a:ext>
            </a:extLst>
          </p:cNvPr>
          <p:cNvSpPr>
            <a:spLocks noGrp="1"/>
          </p:cNvSpPr>
          <p:nvPr>
            <p:ph type="title"/>
          </p:nvPr>
        </p:nvSpPr>
        <p:spPr>
          <a:xfrm>
            <a:off x="457200" y="274639"/>
            <a:ext cx="8220075" cy="562074"/>
          </a:xfrm>
        </p:spPr>
        <p:txBody>
          <a:bodyPr/>
          <a:lstStyle/>
          <a:p>
            <a:endParaRPr lang="en-US" dirty="0"/>
          </a:p>
        </p:txBody>
      </p:sp>
      <p:sp>
        <p:nvSpPr>
          <p:cNvPr id="3" name="Θέση περιεχομένου 2">
            <a:extLst>
              <a:ext uri="{FF2B5EF4-FFF2-40B4-BE49-F238E27FC236}">
                <a16:creationId xmlns:a16="http://schemas.microsoft.com/office/drawing/2014/main" id="{4A698BB1-C976-485B-A4BE-F372139E3B79}"/>
              </a:ext>
            </a:extLst>
          </p:cNvPr>
          <p:cNvSpPr>
            <a:spLocks noGrp="1"/>
          </p:cNvSpPr>
          <p:nvPr>
            <p:ph idx="1"/>
          </p:nvPr>
        </p:nvSpPr>
        <p:spPr>
          <a:xfrm>
            <a:off x="457200" y="1628800"/>
            <a:ext cx="8220075" cy="4824536"/>
          </a:xfrm>
        </p:spPr>
        <p:txBody>
          <a:bodyPr/>
          <a:lstStyle/>
          <a:p>
            <a:r>
              <a:rPr lang="en-US" sz="2400" dirty="0">
                <a:solidFill>
                  <a:srgbClr val="FF0000"/>
                </a:solidFill>
              </a:rPr>
              <a:t>O</a:t>
            </a:r>
            <a:r>
              <a:rPr lang="el-GR" sz="2400" dirty="0" err="1">
                <a:solidFill>
                  <a:srgbClr val="FF0000"/>
                </a:solidFill>
              </a:rPr>
              <a:t>ξέα</a:t>
            </a:r>
            <a:r>
              <a:rPr lang="el-GR" sz="2400" dirty="0">
                <a:solidFill>
                  <a:srgbClr val="FF0000"/>
                </a:solidFill>
              </a:rPr>
              <a:t> </a:t>
            </a:r>
            <a:r>
              <a:rPr lang="el-GR" sz="2400" dirty="0" err="1">
                <a:solidFill>
                  <a:srgbClr val="FF0000"/>
                </a:solidFill>
              </a:rPr>
              <a:t>Lewis</a:t>
            </a:r>
            <a:r>
              <a:rPr lang="el-GR" sz="2400" dirty="0">
                <a:solidFill>
                  <a:srgbClr val="FF0000"/>
                </a:solidFill>
              </a:rPr>
              <a:t> </a:t>
            </a:r>
            <a:r>
              <a:rPr lang="el-GR" sz="2400" dirty="0"/>
              <a:t>: Τα </a:t>
            </a:r>
            <a:r>
              <a:rPr lang="el-GR" sz="2400" dirty="0" err="1"/>
              <a:t>κατιόντα</a:t>
            </a:r>
            <a:r>
              <a:rPr lang="el-GR" sz="2400" dirty="0"/>
              <a:t> είναι οξέα </a:t>
            </a:r>
            <a:r>
              <a:rPr lang="el-GR" sz="2400" dirty="0" err="1"/>
              <a:t>Lewis</a:t>
            </a:r>
            <a:r>
              <a:rPr lang="el-GR" sz="2400" dirty="0"/>
              <a:t> εφόσον μπορούν να δεχθούν ηλεκτρόνια. (πχ Cu</a:t>
            </a:r>
            <a:r>
              <a:rPr lang="el-GR" sz="2400" baseline="30000" dirty="0"/>
              <a:t>2+</a:t>
            </a:r>
            <a:r>
              <a:rPr lang="el-GR" sz="2400" dirty="0"/>
              <a:t>,</a:t>
            </a:r>
            <a:r>
              <a:rPr lang="el-GR" sz="2400" baseline="30000" dirty="0"/>
              <a:t> </a:t>
            </a:r>
            <a:r>
              <a:rPr lang="el-GR" sz="2400" dirty="0"/>
              <a:t>Fe</a:t>
            </a:r>
            <a:r>
              <a:rPr lang="el-GR" sz="2400" baseline="30000" dirty="0"/>
              <a:t>2+</a:t>
            </a:r>
            <a:r>
              <a:rPr lang="el-GR" sz="2400" dirty="0"/>
              <a:t>,</a:t>
            </a:r>
            <a:r>
              <a:rPr lang="el-GR" sz="2400" baseline="30000" dirty="0"/>
              <a:t> </a:t>
            </a:r>
            <a:r>
              <a:rPr lang="el-GR" sz="2400" dirty="0"/>
              <a:t>Fe</a:t>
            </a:r>
            <a:r>
              <a:rPr lang="el-GR" sz="2400" baseline="30000" dirty="0"/>
              <a:t>3+</a:t>
            </a:r>
            <a:r>
              <a:rPr lang="el-GR" sz="2400" dirty="0"/>
              <a:t>)</a:t>
            </a:r>
          </a:p>
          <a:p>
            <a:r>
              <a:rPr lang="el-GR" sz="2400" dirty="0"/>
              <a:t>Ένα άτομο, ιόν ή μόριο με μη συμπληρωμένη  οκτάδα ηλεκτρονίων</a:t>
            </a:r>
            <a:r>
              <a:rPr lang="en-US" sz="2400" dirty="0"/>
              <a:t>  </a:t>
            </a:r>
            <a:r>
              <a:rPr lang="el-GR" sz="2400" dirty="0"/>
              <a:t>μπορεί να δρα ως οξύ </a:t>
            </a:r>
            <a:r>
              <a:rPr lang="el-GR" sz="2400" dirty="0" err="1"/>
              <a:t>Lewis</a:t>
            </a:r>
            <a:r>
              <a:rPr lang="el-GR" sz="2400" dirty="0"/>
              <a:t> (πχ BF</a:t>
            </a:r>
            <a:r>
              <a:rPr lang="el-GR" sz="2400" baseline="-25000" dirty="0"/>
              <a:t>3</a:t>
            </a:r>
            <a:r>
              <a:rPr lang="el-GR" sz="2400" dirty="0"/>
              <a:t>, AlF</a:t>
            </a:r>
            <a:r>
              <a:rPr lang="el-GR" sz="2400" baseline="-25000" dirty="0"/>
              <a:t>3</a:t>
            </a:r>
            <a:r>
              <a:rPr lang="el-GR" sz="2400" dirty="0"/>
              <a:t>).</a:t>
            </a:r>
            <a:endParaRPr lang="en-US" sz="2400" dirty="0"/>
          </a:p>
          <a:p>
            <a:r>
              <a:rPr lang="el-GR" sz="2400" dirty="0">
                <a:solidFill>
                  <a:srgbClr val="0070C0"/>
                </a:solidFill>
              </a:rPr>
              <a:t>Βάσεις </a:t>
            </a:r>
            <a:r>
              <a:rPr lang="en-US" sz="2400" dirty="0">
                <a:solidFill>
                  <a:srgbClr val="0070C0"/>
                </a:solidFill>
              </a:rPr>
              <a:t>Lewis</a:t>
            </a:r>
            <a:r>
              <a:rPr lang="en-US" sz="2400" dirty="0"/>
              <a:t>. O</a:t>
            </a:r>
            <a:r>
              <a:rPr lang="el-GR" sz="2400" dirty="0"/>
              <a:t>ι βάσεις </a:t>
            </a:r>
            <a:r>
              <a:rPr lang="en-US" sz="2400" dirty="0"/>
              <a:t>Lewis </a:t>
            </a:r>
            <a:r>
              <a:rPr lang="el-GR" sz="2400" dirty="0"/>
              <a:t>είναι </a:t>
            </a:r>
            <a:r>
              <a:rPr lang="el-GR" sz="2400" dirty="0" err="1"/>
              <a:t>νουκλεόφιλα</a:t>
            </a:r>
            <a:r>
              <a:rPr lang="el-GR" sz="2400" dirty="0"/>
              <a:t> που σημαίνει «προσβάλουν» ένα θετικό φορτίο με το μονήρες ζεύγος τους .</a:t>
            </a:r>
            <a:r>
              <a:rPr lang="en-US" sz="2400" dirty="0"/>
              <a:t> </a:t>
            </a:r>
            <a:r>
              <a:rPr lang="el-GR" sz="2400" dirty="0"/>
              <a:t>Ένα άτομο, ιόν ή μόριο με ένα μονήρες- ζεύγος ηλεκτρονίων μπορεί να δρα ως βάση </a:t>
            </a:r>
            <a:r>
              <a:rPr lang="en-US" sz="2400" dirty="0"/>
              <a:t> Lewis.</a:t>
            </a:r>
            <a:r>
              <a:rPr lang="el-GR" sz="2400" dirty="0"/>
              <a:t> Το καθένα από τα κάτωθι μπορεί να </a:t>
            </a:r>
            <a:r>
              <a:rPr lang="en-US" sz="2400" dirty="0"/>
              <a:t> «</a:t>
            </a:r>
            <a:r>
              <a:rPr lang="el-GR" sz="2400" dirty="0"/>
              <a:t>εγκαταλείπει» τα </a:t>
            </a:r>
            <a:r>
              <a:rPr lang="el-GR" sz="2400" dirty="0" err="1"/>
              <a:t>ηλεκτρόνιά</a:t>
            </a:r>
            <a:r>
              <a:rPr lang="el-GR" sz="2400" dirty="0"/>
              <a:t> του σε ένα οξύ όπως πχ </a:t>
            </a:r>
          </a:p>
          <a:p>
            <a:r>
              <a:rPr lang="en-US" sz="2400" dirty="0"/>
              <a:t>  OH</a:t>
            </a:r>
            <a:r>
              <a:rPr lang="en-US" sz="2400" baseline="30000" dirty="0"/>
              <a:t>−</a:t>
            </a:r>
            <a:r>
              <a:rPr lang="en-US" sz="2400" dirty="0"/>
              <a:t> ,  CN</a:t>
            </a:r>
            <a:r>
              <a:rPr lang="en-US" sz="2400" baseline="30000" dirty="0"/>
              <a:t> −</a:t>
            </a:r>
            <a:r>
              <a:rPr lang="en-US" sz="2400" dirty="0"/>
              <a:t> ,  CH</a:t>
            </a:r>
            <a:r>
              <a:rPr lang="el-GR" sz="2400" baseline="-25000" dirty="0"/>
              <a:t>3</a:t>
            </a:r>
            <a:r>
              <a:rPr lang="en-US" sz="2400" dirty="0"/>
              <a:t>COO</a:t>
            </a:r>
            <a:r>
              <a:rPr lang="en-US" sz="2400" baseline="30000" dirty="0"/>
              <a:t> −</a:t>
            </a:r>
            <a:r>
              <a:rPr lang="en-US" sz="2400" dirty="0"/>
              <a:t> ,  :NH</a:t>
            </a:r>
            <a:r>
              <a:rPr lang="el-GR" sz="2400" baseline="-25000" dirty="0"/>
              <a:t>3</a:t>
            </a:r>
            <a:r>
              <a:rPr lang="en-US" sz="2400" dirty="0"/>
              <a:t> ,  H</a:t>
            </a:r>
            <a:r>
              <a:rPr lang="en-US" sz="2400" baseline="-25000" dirty="0"/>
              <a:t>2</a:t>
            </a:r>
            <a:r>
              <a:rPr lang="en-US" sz="2400" dirty="0"/>
              <a:t>O: ,  CO: . </a:t>
            </a:r>
          </a:p>
        </p:txBody>
      </p:sp>
    </p:spTree>
    <p:extLst>
      <p:ext uri="{BB962C8B-B14F-4D97-AF65-F5344CB8AC3E}">
        <p14:creationId xmlns:p14="http://schemas.microsoft.com/office/powerpoint/2010/main" val="3418837223"/>
      </p:ext>
    </p:extLst>
  </p:cSld>
  <p:clrMapOvr>
    <a:masterClrMapping/>
  </p:clrMapOvr>
  <mc:AlternateContent xmlns:mc="http://schemas.openxmlformats.org/markup-compatibility/2006" xmlns:p14="http://schemas.microsoft.com/office/powerpoint/2010/main">
    <mc:Choice Requires="p14">
      <p:transition spd="slow" p14:dur="2000" advTm="146719"/>
    </mc:Choice>
    <mc:Fallback xmlns="">
      <p:transition spd="slow" advTm="14671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9B498EDB-A966-4A72-930F-437F25D4ED04}"/>
              </a:ext>
            </a:extLst>
          </p:cNvPr>
          <p:cNvSpPr txBox="1">
            <a:spLocks noChangeArrowheads="1"/>
          </p:cNvSpPr>
          <p:nvPr/>
        </p:nvSpPr>
        <p:spPr bwMode="auto">
          <a:xfrm>
            <a:off x="395288" y="9810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dirty="0"/>
              <a:t>Ουδέτερα μόρια με πολωμένους δεσμούς (</a:t>
            </a:r>
            <a:r>
              <a:rPr lang="el-GR" altLang="en-US" sz="2800" dirty="0" err="1"/>
              <a:t>μεθυλο</a:t>
            </a:r>
            <a:r>
              <a:rPr lang="el-GR" altLang="en-US" sz="2800" dirty="0"/>
              <a:t> </a:t>
            </a:r>
            <a:r>
              <a:rPr lang="el-GR" altLang="en-US" sz="2800" dirty="0" err="1"/>
              <a:t>ιοδίδιο</a:t>
            </a:r>
            <a:r>
              <a:rPr lang="el-GR" altLang="en-US" sz="2800" dirty="0"/>
              <a:t>, ομάδα καρβονυλίου…) συμπεριφέρονται ως έχοντα </a:t>
            </a:r>
            <a:r>
              <a:rPr lang="el-GR" altLang="en-US" sz="2800" i="1" dirty="0"/>
              <a:t>άκρα ή πόλους  </a:t>
            </a:r>
            <a:r>
              <a:rPr lang="el-GR" altLang="en-US" sz="2800" dirty="0">
                <a:solidFill>
                  <a:srgbClr val="FF0000"/>
                </a:solidFill>
              </a:rPr>
              <a:t>οξέα </a:t>
            </a:r>
            <a:r>
              <a:rPr lang="en-US" altLang="en-US" sz="2800" dirty="0">
                <a:solidFill>
                  <a:srgbClr val="FF0000"/>
                </a:solidFill>
              </a:rPr>
              <a:t>Lewis </a:t>
            </a:r>
            <a:r>
              <a:rPr lang="el-GR" altLang="en-US" sz="2800" dirty="0"/>
              <a:t>και </a:t>
            </a:r>
            <a:r>
              <a:rPr lang="el-GR" altLang="en-US" sz="2800" dirty="0">
                <a:solidFill>
                  <a:srgbClr val="0070C0"/>
                </a:solidFill>
              </a:rPr>
              <a:t>βάσεις </a:t>
            </a:r>
            <a:r>
              <a:rPr lang="en-US" altLang="en-US" sz="2800" dirty="0">
                <a:solidFill>
                  <a:srgbClr val="0070C0"/>
                </a:solidFill>
              </a:rPr>
              <a:t> Lewis</a:t>
            </a:r>
            <a:r>
              <a:rPr lang="en-US" altLang="en-US" sz="2800" dirty="0"/>
              <a:t>. </a:t>
            </a:r>
          </a:p>
        </p:txBody>
      </p:sp>
      <p:pic>
        <p:nvPicPr>
          <p:cNvPr id="36866" name="Picture 2">
            <a:extLst>
              <a:ext uri="{FF2B5EF4-FFF2-40B4-BE49-F238E27FC236}">
                <a16:creationId xmlns:a16="http://schemas.microsoft.com/office/drawing/2014/main" id="{74BC600F-F924-4327-B944-EEBA02128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38513"/>
            <a:ext cx="6624638" cy="2466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21722"/>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10737B6B-0FB0-4F38-8162-16E0FF01A97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l-GR" altLang="en-US" sz="3800" b="0" i="0" u="none" strike="noStrike" kern="1200" cap="none" spc="0" normalizeH="0" baseline="0" noProof="0">
                <a:ln>
                  <a:noFill/>
                </a:ln>
                <a:solidFill>
                  <a:srgbClr val="6666FF"/>
                </a:solidFill>
                <a:effectLst/>
                <a:uLnTx/>
                <a:uFillTx/>
                <a:latin typeface="Arial" panose="020B0604020202020204" pitchFamily="34" charset="0"/>
                <a:ea typeface="+mn-ea"/>
                <a:cs typeface="Arial" panose="020B0604020202020204" pitchFamily="34" charset="0"/>
              </a:rPr>
              <a:t>Η ομάδα του καρβονυλίου ως οξύ και βάση κατά </a:t>
            </a:r>
            <a:r>
              <a:rPr kumimoji="0" lang="en-US" altLang="en-US" sz="3800" b="0" i="0" u="none" strike="noStrike" kern="1200" cap="none" spc="0" normalizeH="0" baseline="0" noProof="0">
                <a:ln>
                  <a:noFill/>
                </a:ln>
                <a:solidFill>
                  <a:srgbClr val="6666FF"/>
                </a:solidFill>
                <a:effectLst/>
                <a:uLnTx/>
                <a:uFillTx/>
                <a:latin typeface="Arial" panose="020B0604020202020204" pitchFamily="34" charset="0"/>
                <a:ea typeface="+mn-ea"/>
                <a:cs typeface="Arial" panose="020B0604020202020204" pitchFamily="34" charset="0"/>
              </a:rPr>
              <a:t>Lewis</a:t>
            </a:r>
          </a:p>
        </p:txBody>
      </p:sp>
      <p:sp>
        <p:nvSpPr>
          <p:cNvPr id="40962" name="Text Box 2">
            <a:extLst>
              <a:ext uri="{FF2B5EF4-FFF2-40B4-BE49-F238E27FC236}">
                <a16:creationId xmlns:a16="http://schemas.microsoft.com/office/drawing/2014/main" id="{FBF67112-8734-49F4-816E-C705A68AD91F}"/>
              </a:ext>
            </a:extLst>
          </p:cNvPr>
          <p:cNvSpPr txBox="1">
            <a:spLocks noChangeArrowheads="1"/>
          </p:cNvSpPr>
          <p:nvPr/>
        </p:nvSpPr>
        <p:spPr bwMode="auto">
          <a:xfrm>
            <a:off x="457200" y="1600200"/>
            <a:ext cx="82296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marL="333375" marR="0" lvl="0" indent="-333375" algn="l" defTabSz="449263" rtl="0" eaLnBrk="1" fontAlgn="base" latinLnBrk="0" hangingPunct="1">
              <a:lnSpc>
                <a:spcPct val="100000"/>
              </a:lnSpc>
              <a:spcBef>
                <a:spcPts val="450"/>
              </a:spcBef>
              <a:spcAft>
                <a:spcPct val="0"/>
              </a:spcAft>
              <a:buClr>
                <a:srgbClr val="CCCCFF"/>
              </a:buClr>
              <a:buSzPct val="100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el-GR" altLang="en-US" sz="3200" b="0" i="0" u="none" strike="noStrike" kern="1200" cap="none" spc="0" normalizeH="0" baseline="0" noProof="0">
                <a:ln>
                  <a:noFill/>
                </a:ln>
                <a:solidFill>
                  <a:srgbClr val="0000E5"/>
                </a:solidFill>
                <a:effectLst/>
                <a:uLnTx/>
                <a:uFillTx/>
                <a:latin typeface="Arial" panose="020B0604020202020204" pitchFamily="34" charset="0"/>
                <a:ea typeface="+mn-ea"/>
                <a:cs typeface="Arial" panose="020B0604020202020204" pitchFamily="34" charset="0"/>
              </a:rPr>
              <a:t>Το άτομο του άνθρακα δεν έχει κενό τροχιακό αλλά τέτοιο τροχιακό δημιουργείται με μετάθεση της ηλεκτρονικής πυκνότητος… </a:t>
            </a:r>
            <a:r>
              <a:rPr kumimoji="0" lang="el-GR"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οι αντιδράσεις προσθήκης του καρβονυλίου είναι από τις πιο σημαντικές στην οργανική χημεία</a:t>
            </a:r>
          </a:p>
          <a:p>
            <a:pPr marL="333375" marR="0" lvl="0" indent="-333375" algn="l" defTabSz="449263" rtl="0" eaLnBrk="1" fontAlgn="base" latinLnBrk="0" hangingPunct="1">
              <a:lnSpc>
                <a:spcPct val="100000"/>
              </a:lnSpc>
              <a:spcBef>
                <a:spcPts val="800"/>
              </a:spcBef>
              <a:spcAft>
                <a:spcPct val="0"/>
              </a:spcAft>
              <a:buClr>
                <a:srgbClr val="CCCCFF"/>
              </a:buClr>
              <a:buSzPct val="100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C=O˂--&gt; C</a:t>
            </a:r>
            <a:r>
              <a:rPr kumimoji="0" lang="en-US" altLang="en-US" sz="3200" b="1" i="0" u="none" strike="noStrike" kern="1200" cap="none" spc="0" normalizeH="0" baseline="30000" noProof="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altLang="en-US" sz="3200" b="1" i="0" u="none" strike="noStrike" kern="1200" cap="none" spc="0" normalizeH="0" baseline="30000" noProof="0">
                <a:ln>
                  <a:noFill/>
                </a:ln>
                <a:solidFill>
                  <a:srgbClr val="FF0000"/>
                </a:solidFill>
                <a:effectLst/>
                <a:uLnTx/>
                <a:uFillTx/>
                <a:latin typeface="Arial" panose="020B0604020202020204" pitchFamily="34" charset="0"/>
                <a:ea typeface="+mn-ea"/>
                <a:cs typeface="Arial" panose="020B0604020202020204" pitchFamily="34" charset="0"/>
              </a:rPr>
              <a:t>-</a:t>
            </a:r>
          </a:p>
          <a:p>
            <a:pPr marL="333375" marR="0" lvl="0" indent="-333375" algn="l" defTabSz="449263" rtl="0" eaLnBrk="1" fontAlgn="base" latinLnBrk="0" hangingPunct="1">
              <a:lnSpc>
                <a:spcPct val="100000"/>
              </a:lnSpc>
              <a:spcBef>
                <a:spcPts val="800"/>
              </a:spcBef>
              <a:spcAft>
                <a:spcPct val="0"/>
              </a:spcAft>
              <a:buClrTx/>
              <a:buSzPct val="100000"/>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kumimoji="0" lang="en-US" altLang="en-US" sz="3200" b="1" i="0" u="none" strike="noStrike" kern="1200" cap="none" spc="0" normalizeH="0" baseline="3000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3840419"/>
      </p:ext>
    </p:extLst>
  </p:cSld>
  <p:clrMapOvr>
    <a:masterClrMapping/>
  </p:clrMapOvr>
  <p:transition spd="med" advTm="74991"/>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id="{0A8EC49E-6F10-4184-9EB7-16298C13A3EB}"/>
              </a:ext>
            </a:extLst>
          </p:cNvPr>
          <p:cNvSpPr txBox="1">
            <a:spLocks noChangeArrowheads="1"/>
          </p:cNvSpPr>
          <p:nvPr/>
        </p:nvSpPr>
        <p:spPr bwMode="auto">
          <a:xfrm>
            <a:off x="2179638" y="0"/>
            <a:ext cx="549433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200" b="1">
                <a:solidFill>
                  <a:srgbClr val="6767FF"/>
                </a:solidFill>
              </a:rPr>
              <a:t>O</a:t>
            </a:r>
            <a:r>
              <a:rPr lang="el-GR" altLang="en-US" sz="3200" b="1">
                <a:solidFill>
                  <a:srgbClr val="6767FF"/>
                </a:solidFill>
              </a:rPr>
              <a:t>ξέα και Βάσεις κατά </a:t>
            </a:r>
            <a:r>
              <a:rPr lang="en-US" altLang="en-US" sz="3200" b="1">
                <a:solidFill>
                  <a:srgbClr val="6767FF"/>
                </a:solidFill>
              </a:rPr>
              <a:t>Lewis</a:t>
            </a:r>
          </a:p>
        </p:txBody>
      </p:sp>
      <p:sp>
        <p:nvSpPr>
          <p:cNvPr id="38914" name="Line 2">
            <a:extLst>
              <a:ext uri="{FF2B5EF4-FFF2-40B4-BE49-F238E27FC236}">
                <a16:creationId xmlns:a16="http://schemas.microsoft.com/office/drawing/2014/main" id="{7D70C458-D3F0-4252-9241-E24C29A2C1C6}"/>
              </a:ext>
            </a:extLst>
          </p:cNvPr>
          <p:cNvSpPr>
            <a:spLocks noChangeShapeType="1"/>
          </p:cNvSpPr>
          <p:nvPr/>
        </p:nvSpPr>
        <p:spPr bwMode="auto">
          <a:xfrm>
            <a:off x="0" y="609600"/>
            <a:ext cx="9144000" cy="1588"/>
          </a:xfrm>
          <a:prstGeom prst="line">
            <a:avLst/>
          </a:prstGeom>
          <a:noFill/>
          <a:ln w="57240" cap="sq">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15" name="Text Box 3">
            <a:extLst>
              <a:ext uri="{FF2B5EF4-FFF2-40B4-BE49-F238E27FC236}">
                <a16:creationId xmlns:a16="http://schemas.microsoft.com/office/drawing/2014/main" id="{CED9E332-8690-4E7B-BE5D-79B0D6D9C659}"/>
              </a:ext>
            </a:extLst>
          </p:cNvPr>
          <p:cNvSpPr txBox="1">
            <a:spLocks noChangeArrowheads="1"/>
          </p:cNvSpPr>
          <p:nvPr/>
        </p:nvSpPr>
        <p:spPr bwMode="auto">
          <a:xfrm>
            <a:off x="152400" y="814388"/>
            <a:ext cx="8991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9900CC"/>
                </a:solidFill>
              </a:rPr>
              <a:t>Οι βάσεις κατά </a:t>
            </a:r>
            <a:r>
              <a:rPr lang="en-US" altLang="en-US" sz="2200" b="1">
                <a:solidFill>
                  <a:srgbClr val="9900CC"/>
                </a:solidFill>
              </a:rPr>
              <a:t>Lewis (</a:t>
            </a:r>
            <a:r>
              <a:rPr lang="el-GR" altLang="en-US" sz="2200" b="1">
                <a:solidFill>
                  <a:srgbClr val="9900CC"/>
                </a:solidFill>
              </a:rPr>
              <a:t>επίσης καλούνται</a:t>
            </a:r>
            <a:r>
              <a:rPr lang="en-US" altLang="en-US" sz="2200" b="1">
                <a:solidFill>
                  <a:srgbClr val="9900CC"/>
                </a:solidFill>
              </a:rPr>
              <a:t> “</a:t>
            </a:r>
            <a:r>
              <a:rPr lang="el-GR" altLang="en-US" sz="2200" b="1">
                <a:solidFill>
                  <a:srgbClr val="9900CC"/>
                </a:solidFill>
              </a:rPr>
              <a:t>πυρηνόφιλα</a:t>
            </a:r>
            <a:r>
              <a:rPr lang="en-US" altLang="en-US" sz="2200" b="1">
                <a:solidFill>
                  <a:srgbClr val="9900CC"/>
                </a:solidFill>
              </a:rPr>
              <a:t>”) </a:t>
            </a:r>
            <a:r>
              <a:rPr lang="el-GR" altLang="en-US" sz="2200" b="1">
                <a:solidFill>
                  <a:srgbClr val="9900CC"/>
                </a:solidFill>
              </a:rPr>
              <a:t>είναι δότες ζεύγους</a:t>
            </a:r>
            <a:r>
              <a:rPr lang="en-US" altLang="en-US" sz="2200" b="1">
                <a:solidFill>
                  <a:srgbClr val="9900CC"/>
                </a:solidFill>
              </a:rPr>
              <a:t> e</a:t>
            </a:r>
            <a:r>
              <a:rPr lang="en-US" altLang="en-US" sz="2200" b="1" baseline="30000">
                <a:solidFill>
                  <a:srgbClr val="9900CC"/>
                </a:solidFill>
              </a:rPr>
              <a:t>-</a:t>
            </a:r>
            <a:r>
              <a:rPr lang="en-US" altLang="en-US" sz="2200" b="1">
                <a:solidFill>
                  <a:srgbClr val="9900CC"/>
                </a:solidFill>
              </a:rPr>
              <a:t> </a:t>
            </a:r>
          </a:p>
          <a:p>
            <a:pPr>
              <a:buClrTx/>
              <a:buFontTx/>
              <a:buNone/>
            </a:pPr>
            <a:endParaRPr lang="en-US" altLang="en-US" sz="2200" b="1">
              <a:solidFill>
                <a:srgbClr val="9900CC"/>
              </a:solidFill>
            </a:endParaRPr>
          </a:p>
          <a:p>
            <a:pPr>
              <a:buClrTx/>
              <a:buFontTx/>
              <a:buNone/>
            </a:pPr>
            <a:r>
              <a:rPr lang="el-GR" altLang="en-US" sz="2200" b="1">
                <a:solidFill>
                  <a:srgbClr val="9900CC"/>
                </a:solidFill>
              </a:rPr>
              <a:t>Ολες οι βάσεις κατά </a:t>
            </a:r>
            <a:r>
              <a:rPr lang="en-US" altLang="en-US" sz="2200" b="1">
                <a:solidFill>
                  <a:srgbClr val="9900CC"/>
                </a:solidFill>
              </a:rPr>
              <a:t> Brønsted-Lowry </a:t>
            </a:r>
            <a:r>
              <a:rPr lang="el-GR" altLang="en-US" sz="2200" b="1">
                <a:solidFill>
                  <a:srgbClr val="9900CC"/>
                </a:solidFill>
              </a:rPr>
              <a:t>είναι βάσεις κατά </a:t>
            </a:r>
            <a:r>
              <a:rPr lang="en-US" altLang="en-US" sz="2200" b="1">
                <a:solidFill>
                  <a:srgbClr val="9900CC"/>
                </a:solidFill>
              </a:rPr>
              <a:t> Lewis</a:t>
            </a:r>
          </a:p>
        </p:txBody>
      </p:sp>
      <p:pic>
        <p:nvPicPr>
          <p:cNvPr id="38916" name="Picture 4">
            <a:extLst>
              <a:ext uri="{FF2B5EF4-FFF2-40B4-BE49-F238E27FC236}">
                <a16:creationId xmlns:a16="http://schemas.microsoft.com/office/drawing/2014/main" id="{708C37C0-0406-43D0-9564-B10DE4F2F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8229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43141"/>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1FD7D84-5620-4861-8314-2FF6ED6752FA}"/>
              </a:ext>
            </a:extLst>
          </p:cNvPr>
          <p:cNvSpPr>
            <a:spLocks noChangeArrowheads="1"/>
          </p:cNvSpPr>
          <p:nvPr/>
        </p:nvSpPr>
        <p:spPr bwMode="auto">
          <a:xfrm>
            <a:off x="1676400" y="15875"/>
            <a:ext cx="74676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b="1">
                <a:solidFill>
                  <a:srgbClr val="990099"/>
                </a:solidFill>
              </a:rPr>
              <a:t>K</a:t>
            </a:r>
            <a:r>
              <a:rPr lang="el-GR" altLang="en-US" sz="2800" b="1">
                <a:solidFill>
                  <a:srgbClr val="990099"/>
                </a:solidFill>
              </a:rPr>
              <a:t>ατιόντα Μετάλλων ως Οξέα κατά </a:t>
            </a:r>
            <a:r>
              <a:rPr lang="en-US" altLang="en-US" sz="2800" b="1">
                <a:solidFill>
                  <a:srgbClr val="990099"/>
                </a:solidFill>
              </a:rPr>
              <a:t>Lewis</a:t>
            </a:r>
            <a:r>
              <a:rPr lang="en-US" altLang="en-US" sz="3200" b="1">
                <a:solidFill>
                  <a:srgbClr val="990099"/>
                </a:solidFill>
              </a:rPr>
              <a:t> </a:t>
            </a:r>
          </a:p>
        </p:txBody>
      </p:sp>
      <p:sp>
        <p:nvSpPr>
          <p:cNvPr id="39938" name="Line 2">
            <a:extLst>
              <a:ext uri="{FF2B5EF4-FFF2-40B4-BE49-F238E27FC236}">
                <a16:creationId xmlns:a16="http://schemas.microsoft.com/office/drawing/2014/main" id="{8889D653-BDF3-40F8-A87B-95157AE7FF93}"/>
              </a:ext>
            </a:extLst>
          </p:cNvPr>
          <p:cNvSpPr>
            <a:spLocks noChangeShapeType="1"/>
          </p:cNvSpPr>
          <p:nvPr/>
        </p:nvSpPr>
        <p:spPr bwMode="auto">
          <a:xfrm>
            <a:off x="63500" y="609600"/>
            <a:ext cx="8940800" cy="1588"/>
          </a:xfrm>
          <a:prstGeom prst="line">
            <a:avLst/>
          </a:prstGeom>
          <a:noFill/>
          <a:ln w="127080" cap="sq">
            <a:solidFill>
              <a:srgbClr val="0054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39" name="Rectangle 3">
            <a:extLst>
              <a:ext uri="{FF2B5EF4-FFF2-40B4-BE49-F238E27FC236}">
                <a16:creationId xmlns:a16="http://schemas.microsoft.com/office/drawing/2014/main" id="{4A2776F9-A27E-4D8B-8849-F3917917D097}"/>
              </a:ext>
            </a:extLst>
          </p:cNvPr>
          <p:cNvSpPr>
            <a:spLocks noChangeArrowheads="1"/>
          </p:cNvSpPr>
          <p:nvPr/>
        </p:nvSpPr>
        <p:spPr bwMode="auto">
          <a:xfrm>
            <a:off x="1433513" y="900113"/>
            <a:ext cx="560705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M</a:t>
            </a:r>
            <a:r>
              <a:rPr lang="en-US" altLang="en-US" sz="2400" baseline="30000">
                <a:latin typeface="Times New Roman" panose="02020603050405020304" pitchFamily="18" charset="0"/>
              </a:rPr>
              <a:t>2+</a:t>
            </a:r>
            <a:r>
              <a:rPr lang="en-US" altLang="en-US" sz="2400">
                <a:latin typeface="Times New Roman" panose="02020603050405020304" pitchFamily="18" charset="0"/>
              </a:rPr>
              <a:t>     +     4 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r>
              <a:rPr lang="en-US" altLang="en-US" sz="2400" baseline="-25000">
                <a:latin typeface="Times New Roman" panose="02020603050405020304" pitchFamily="18" charset="0"/>
              </a:rPr>
              <a:t>(l)</a:t>
            </a:r>
            <a:r>
              <a:rPr lang="en-US" altLang="en-US" sz="2400">
                <a:latin typeface="Times New Roman" panose="02020603050405020304" pitchFamily="18" charset="0"/>
              </a:rPr>
              <a:t>                        M(H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r>
              <a:rPr lang="en-US" altLang="en-US" sz="2400" baseline="-25000">
                <a:latin typeface="Times New Roman" panose="02020603050405020304" pitchFamily="18" charset="0"/>
              </a:rPr>
              <a:t>4</a:t>
            </a:r>
            <a:r>
              <a:rPr lang="en-US" altLang="en-US" sz="2400" baseline="30000">
                <a:latin typeface="Times New Roman" panose="02020603050405020304" pitchFamily="18" charset="0"/>
              </a:rPr>
              <a:t>2+</a:t>
            </a:r>
          </a:p>
        </p:txBody>
      </p:sp>
      <p:sp>
        <p:nvSpPr>
          <p:cNvPr id="39940" name="Line 4">
            <a:extLst>
              <a:ext uri="{FF2B5EF4-FFF2-40B4-BE49-F238E27FC236}">
                <a16:creationId xmlns:a16="http://schemas.microsoft.com/office/drawing/2014/main" id="{B76EF5CF-F952-4735-93D9-A6DE62A0365B}"/>
              </a:ext>
            </a:extLst>
          </p:cNvPr>
          <p:cNvSpPr>
            <a:spLocks noChangeShapeType="1"/>
          </p:cNvSpPr>
          <p:nvPr/>
        </p:nvSpPr>
        <p:spPr bwMode="auto">
          <a:xfrm>
            <a:off x="4349750" y="1219200"/>
            <a:ext cx="128270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1" name="Line 5">
            <a:extLst>
              <a:ext uri="{FF2B5EF4-FFF2-40B4-BE49-F238E27FC236}">
                <a16:creationId xmlns:a16="http://schemas.microsoft.com/office/drawing/2014/main" id="{3DC9600F-5A42-482B-ACFD-78C7E5D05412}"/>
              </a:ext>
            </a:extLst>
          </p:cNvPr>
          <p:cNvSpPr>
            <a:spLocks noChangeShapeType="1"/>
          </p:cNvSpPr>
          <p:nvPr/>
        </p:nvSpPr>
        <p:spPr bwMode="auto">
          <a:xfrm flipH="1">
            <a:off x="4333875" y="1066800"/>
            <a:ext cx="131445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2" name="Rectangle 6">
            <a:extLst>
              <a:ext uri="{FF2B5EF4-FFF2-40B4-BE49-F238E27FC236}">
                <a16:creationId xmlns:a16="http://schemas.microsoft.com/office/drawing/2014/main" id="{64E8DFED-8E57-4C98-975C-D7460CBE5861}"/>
              </a:ext>
            </a:extLst>
          </p:cNvPr>
          <p:cNvSpPr>
            <a:spLocks noChangeArrowheads="1"/>
          </p:cNvSpPr>
          <p:nvPr/>
        </p:nvSpPr>
        <p:spPr bwMode="auto">
          <a:xfrm>
            <a:off x="61913" y="1433513"/>
            <a:ext cx="8912225" cy="118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Metal ions can accept electron pairs from water molecules to form </a:t>
            </a:r>
          </a:p>
          <a:p>
            <a:pPr>
              <a:buClrTx/>
              <a:buFontTx/>
              <a:buNone/>
            </a:pPr>
            <a:r>
              <a:rPr lang="en-US" altLang="en-US" sz="2400">
                <a:latin typeface="Times New Roman" panose="02020603050405020304" pitchFamily="18" charset="0"/>
              </a:rPr>
              <a:t>complexes.  An example is nickel which forms an adduct with water  to</a:t>
            </a:r>
          </a:p>
          <a:p>
            <a:pPr>
              <a:buClrTx/>
              <a:buFontTx/>
              <a:buNone/>
            </a:pPr>
            <a:r>
              <a:rPr lang="en-US" altLang="en-US" sz="2400">
                <a:latin typeface="Times New Roman" panose="02020603050405020304" pitchFamily="18" charset="0"/>
              </a:rPr>
              <a:t>form the hexa aqua complex:</a:t>
            </a:r>
          </a:p>
        </p:txBody>
      </p:sp>
      <p:sp>
        <p:nvSpPr>
          <p:cNvPr id="39943" name="Rectangle 7">
            <a:extLst>
              <a:ext uri="{FF2B5EF4-FFF2-40B4-BE49-F238E27FC236}">
                <a16:creationId xmlns:a16="http://schemas.microsoft.com/office/drawing/2014/main" id="{BEBC7C45-E548-4EE0-911E-70D9A06A2D63}"/>
              </a:ext>
            </a:extLst>
          </p:cNvPr>
          <p:cNvSpPr>
            <a:spLocks noChangeArrowheads="1"/>
          </p:cNvSpPr>
          <p:nvPr/>
        </p:nvSpPr>
        <p:spPr bwMode="auto">
          <a:xfrm>
            <a:off x="214313" y="3262313"/>
            <a:ext cx="9085262"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Ammonia is a stronger Lewis base than water because it displaces water </a:t>
            </a:r>
          </a:p>
          <a:p>
            <a:pPr>
              <a:buClrTx/>
              <a:buFontTx/>
              <a:buNone/>
            </a:pPr>
            <a:r>
              <a:rPr lang="en-US" altLang="en-US" sz="2400">
                <a:latin typeface="Times New Roman" panose="02020603050405020304" pitchFamily="18" charset="0"/>
              </a:rPr>
              <a:t>from hydrated ions when aqueous ammonia is added.</a:t>
            </a:r>
          </a:p>
        </p:txBody>
      </p:sp>
      <p:sp>
        <p:nvSpPr>
          <p:cNvPr id="39944" name="Rectangle 8">
            <a:extLst>
              <a:ext uri="{FF2B5EF4-FFF2-40B4-BE49-F238E27FC236}">
                <a16:creationId xmlns:a16="http://schemas.microsoft.com/office/drawing/2014/main" id="{ED724786-DDD3-4048-8D8D-390A53487B20}"/>
              </a:ext>
            </a:extLst>
          </p:cNvPr>
          <p:cNvSpPr>
            <a:spLocks noChangeArrowheads="1"/>
          </p:cNvSpPr>
          <p:nvPr/>
        </p:nvSpPr>
        <p:spPr bwMode="auto">
          <a:xfrm>
            <a:off x="1662113" y="2652713"/>
            <a:ext cx="61515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Ni</a:t>
            </a:r>
            <a:r>
              <a:rPr lang="en-US" altLang="en-US" sz="2400" baseline="30000">
                <a:latin typeface="Times New Roman" panose="02020603050405020304" pitchFamily="18" charset="0"/>
              </a:rPr>
              <a:t>2+</a:t>
            </a:r>
            <a:r>
              <a:rPr lang="en-US" altLang="en-US" sz="2400">
                <a:latin typeface="Times New Roman" panose="02020603050405020304" pitchFamily="18" charset="0"/>
              </a:rPr>
              <a:t>    +    6 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r>
              <a:rPr lang="en-US" altLang="en-US" sz="2400" baseline="-25000">
                <a:latin typeface="Times New Roman" panose="02020603050405020304" pitchFamily="18" charset="0"/>
              </a:rPr>
              <a:t>(l)  </a:t>
            </a:r>
            <a:r>
              <a:rPr lang="en-US" altLang="en-US" sz="2400">
                <a:latin typeface="Times New Roman" panose="02020603050405020304" pitchFamily="18" charset="0"/>
              </a:rPr>
              <a:t>                         Ni(H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r>
              <a:rPr lang="en-US" altLang="en-US" sz="2400" baseline="-25000">
                <a:latin typeface="Times New Roman" panose="02020603050405020304" pitchFamily="18" charset="0"/>
              </a:rPr>
              <a:t>6</a:t>
            </a:r>
            <a:r>
              <a:rPr lang="en-US" altLang="en-US" sz="2400" baseline="30000">
                <a:latin typeface="Times New Roman" panose="02020603050405020304" pitchFamily="18" charset="0"/>
              </a:rPr>
              <a:t>2+</a:t>
            </a:r>
            <a:r>
              <a:rPr lang="en-US" altLang="en-US" sz="2400" baseline="-25000">
                <a:latin typeface="Times New Roman" panose="02020603050405020304" pitchFamily="18" charset="0"/>
              </a:rPr>
              <a:t>(aq)</a:t>
            </a:r>
          </a:p>
        </p:txBody>
      </p:sp>
      <p:sp>
        <p:nvSpPr>
          <p:cNvPr id="39945" name="Line 9">
            <a:extLst>
              <a:ext uri="{FF2B5EF4-FFF2-40B4-BE49-F238E27FC236}">
                <a16:creationId xmlns:a16="http://schemas.microsoft.com/office/drawing/2014/main" id="{D9F1C521-C753-43D5-A216-14171FA6D9E9}"/>
              </a:ext>
            </a:extLst>
          </p:cNvPr>
          <p:cNvSpPr>
            <a:spLocks noChangeShapeType="1"/>
          </p:cNvSpPr>
          <p:nvPr/>
        </p:nvSpPr>
        <p:spPr bwMode="auto">
          <a:xfrm>
            <a:off x="4349750" y="2819400"/>
            <a:ext cx="143510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6" name="Line 10">
            <a:extLst>
              <a:ext uri="{FF2B5EF4-FFF2-40B4-BE49-F238E27FC236}">
                <a16:creationId xmlns:a16="http://schemas.microsoft.com/office/drawing/2014/main" id="{81CDED6A-1929-46F0-A092-CE5569018EB2}"/>
              </a:ext>
            </a:extLst>
          </p:cNvPr>
          <p:cNvSpPr>
            <a:spLocks noChangeShapeType="1"/>
          </p:cNvSpPr>
          <p:nvPr/>
        </p:nvSpPr>
        <p:spPr bwMode="auto">
          <a:xfrm flipH="1">
            <a:off x="4333875" y="2971800"/>
            <a:ext cx="1390650" cy="1588"/>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47" name="Rectangle 11">
            <a:extLst>
              <a:ext uri="{FF2B5EF4-FFF2-40B4-BE49-F238E27FC236}">
                <a16:creationId xmlns:a16="http://schemas.microsoft.com/office/drawing/2014/main" id="{09CF612C-C0C8-45D8-9D97-E93ECEDB6A46}"/>
              </a:ext>
            </a:extLst>
          </p:cNvPr>
          <p:cNvSpPr>
            <a:spLocks noChangeArrowheads="1"/>
          </p:cNvSpPr>
          <p:nvPr/>
        </p:nvSpPr>
        <p:spPr bwMode="auto">
          <a:xfrm>
            <a:off x="442913" y="4024313"/>
            <a:ext cx="813435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latin typeface="Times New Roman" panose="02020603050405020304" pitchFamily="18" charset="0"/>
              </a:rPr>
              <a:t>Ni(H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r>
              <a:rPr lang="en-US" altLang="en-US" sz="2400" baseline="-25000">
                <a:latin typeface="Times New Roman" panose="02020603050405020304" pitchFamily="18" charset="0"/>
              </a:rPr>
              <a:t>6</a:t>
            </a:r>
            <a:r>
              <a:rPr lang="en-US" altLang="en-US" sz="2400" baseline="30000">
                <a:latin typeface="Times New Roman" panose="02020603050405020304" pitchFamily="18" charset="0"/>
              </a:rPr>
              <a:t>2+</a:t>
            </a:r>
            <a:r>
              <a:rPr lang="en-US" altLang="en-US" sz="2400" baseline="-25000">
                <a:latin typeface="Times New Roman" panose="02020603050405020304" pitchFamily="18" charset="0"/>
              </a:rPr>
              <a:t>(aq)</a:t>
            </a:r>
            <a:r>
              <a:rPr lang="en-US" altLang="en-US" sz="2400">
                <a:latin typeface="Times New Roman" panose="02020603050405020304" pitchFamily="18" charset="0"/>
              </a:rPr>
              <a:t>  +  6 NH</a:t>
            </a:r>
            <a:r>
              <a:rPr lang="en-US" altLang="en-US" sz="2400" baseline="-25000">
                <a:latin typeface="Times New Roman" panose="02020603050405020304" pitchFamily="18" charset="0"/>
              </a:rPr>
              <a:t>3 (aq)</a:t>
            </a:r>
            <a:r>
              <a:rPr lang="en-US" altLang="en-US" sz="2400">
                <a:latin typeface="Times New Roman" panose="02020603050405020304" pitchFamily="18" charset="0"/>
              </a:rPr>
              <a:t>                      Ni(NH</a:t>
            </a:r>
            <a:r>
              <a:rPr lang="en-US" altLang="en-US" sz="2400" baseline="-25000">
                <a:latin typeface="Times New Roman" panose="02020603050405020304" pitchFamily="18" charset="0"/>
              </a:rPr>
              <a:t>3</a:t>
            </a:r>
            <a:r>
              <a:rPr lang="en-US" altLang="en-US" sz="2400">
                <a:latin typeface="Times New Roman" panose="02020603050405020304" pitchFamily="18" charset="0"/>
              </a:rPr>
              <a:t>)</a:t>
            </a:r>
            <a:r>
              <a:rPr lang="en-US" altLang="en-US" sz="2400" baseline="-25000">
                <a:latin typeface="Times New Roman" panose="02020603050405020304" pitchFamily="18" charset="0"/>
              </a:rPr>
              <a:t>6</a:t>
            </a:r>
            <a:r>
              <a:rPr lang="en-US" altLang="en-US" sz="2400" baseline="30000">
                <a:latin typeface="Times New Roman" panose="02020603050405020304" pitchFamily="18" charset="0"/>
              </a:rPr>
              <a:t>2+</a:t>
            </a:r>
            <a:r>
              <a:rPr lang="en-US" altLang="en-US" sz="2400" baseline="-25000">
                <a:latin typeface="Times New Roman" panose="02020603050405020304" pitchFamily="18" charset="0"/>
              </a:rPr>
              <a:t>(aq)</a:t>
            </a:r>
            <a:r>
              <a:rPr lang="en-US" altLang="en-US" sz="2400">
                <a:latin typeface="Times New Roman" panose="02020603050405020304" pitchFamily="18" charset="0"/>
              </a:rPr>
              <a:t>  +  6 H</a:t>
            </a:r>
            <a:r>
              <a:rPr lang="en-US" altLang="en-US" sz="2400" baseline="-25000">
                <a:latin typeface="Times New Roman" panose="02020603050405020304" pitchFamily="18" charset="0"/>
              </a:rPr>
              <a:t>2</a:t>
            </a:r>
            <a:r>
              <a:rPr lang="en-US" altLang="en-US" sz="2400">
                <a:latin typeface="Times New Roman" panose="02020603050405020304" pitchFamily="18" charset="0"/>
              </a:rPr>
              <a:t>O</a:t>
            </a:r>
            <a:r>
              <a:rPr lang="en-US" altLang="en-US" sz="2400" baseline="-25000">
                <a:latin typeface="Times New Roman" panose="02020603050405020304" pitchFamily="18" charset="0"/>
              </a:rPr>
              <a:t>(aq)</a:t>
            </a:r>
          </a:p>
        </p:txBody>
      </p:sp>
      <p:grpSp>
        <p:nvGrpSpPr>
          <p:cNvPr id="39948" name="Group 12">
            <a:extLst>
              <a:ext uri="{FF2B5EF4-FFF2-40B4-BE49-F238E27FC236}">
                <a16:creationId xmlns:a16="http://schemas.microsoft.com/office/drawing/2014/main" id="{A4FE1D37-689A-4981-B96D-ED579B1C15BB}"/>
              </a:ext>
            </a:extLst>
          </p:cNvPr>
          <p:cNvGrpSpPr>
            <a:grpSpLocks/>
          </p:cNvGrpSpPr>
          <p:nvPr/>
        </p:nvGrpSpPr>
        <p:grpSpPr bwMode="auto">
          <a:xfrm>
            <a:off x="4038600" y="4191000"/>
            <a:ext cx="1285875" cy="142875"/>
            <a:chOff x="2544" y="2640"/>
            <a:chExt cx="810" cy="90"/>
          </a:xfrm>
        </p:grpSpPr>
        <p:sp>
          <p:nvSpPr>
            <p:cNvPr id="39949" name="Line 13">
              <a:extLst>
                <a:ext uri="{FF2B5EF4-FFF2-40B4-BE49-F238E27FC236}">
                  <a16:creationId xmlns:a16="http://schemas.microsoft.com/office/drawing/2014/main" id="{62F3517F-5C4B-4162-AB73-8A7452748313}"/>
                </a:ext>
              </a:extLst>
            </p:cNvPr>
            <p:cNvSpPr>
              <a:spLocks noChangeShapeType="1"/>
            </p:cNvSpPr>
            <p:nvPr/>
          </p:nvSpPr>
          <p:spPr bwMode="auto">
            <a:xfrm>
              <a:off x="2553" y="2640"/>
              <a:ext cx="792" cy="0"/>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50" name="Line 14">
              <a:extLst>
                <a:ext uri="{FF2B5EF4-FFF2-40B4-BE49-F238E27FC236}">
                  <a16:creationId xmlns:a16="http://schemas.microsoft.com/office/drawing/2014/main" id="{86247951-FC0C-4B6B-A44D-AB056797F4FC}"/>
                </a:ext>
              </a:extLst>
            </p:cNvPr>
            <p:cNvSpPr>
              <a:spLocks noChangeShapeType="1"/>
            </p:cNvSpPr>
            <p:nvPr/>
          </p:nvSpPr>
          <p:spPr bwMode="auto">
            <a:xfrm flipH="1">
              <a:off x="2543" y="2731"/>
              <a:ext cx="812" cy="0"/>
            </a:xfrm>
            <a:prstGeom prst="line">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9951" name="Rectangle 15">
            <a:extLst>
              <a:ext uri="{FF2B5EF4-FFF2-40B4-BE49-F238E27FC236}">
                <a16:creationId xmlns:a16="http://schemas.microsoft.com/office/drawing/2014/main" id="{CE1A6D09-407B-435B-B745-BDF03E6D4A88}"/>
              </a:ext>
            </a:extLst>
          </p:cNvPr>
          <p:cNvSpPr>
            <a:spLocks noChangeArrowheads="1"/>
          </p:cNvSpPr>
          <p:nvPr/>
        </p:nvSpPr>
        <p:spPr bwMode="auto">
          <a:xfrm>
            <a:off x="138113" y="4633913"/>
            <a:ext cx="18256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9952" name="Picture 16">
            <a:extLst>
              <a:ext uri="{FF2B5EF4-FFF2-40B4-BE49-F238E27FC236}">
                <a16:creationId xmlns:a16="http://schemas.microsoft.com/office/drawing/2014/main" id="{E6F2CB27-7B9B-423F-B598-B0C6E1329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96" r="3897"/>
          <a:stretch>
            <a:fillRect/>
          </a:stretch>
        </p:blipFill>
        <p:spPr bwMode="auto">
          <a:xfrm>
            <a:off x="0" y="476250"/>
            <a:ext cx="9144000" cy="6381750"/>
          </a:xfrm>
          <a:prstGeom prst="rect">
            <a:avLst/>
          </a:prstGeom>
          <a:noFill/>
          <a:ln>
            <a:noFill/>
          </a:ln>
          <a:effectLst/>
          <a:extLst>
            <a:ext uri="{909E8E84-426E-40DD-AFC4-6F175D3DCCD1}">
              <a14:hiddenFill xmlns:a14="http://schemas.microsoft.com/office/drawing/2010/main">
                <a:blipFill dpi="0" rotWithShape="0">
                  <a:blip/>
                  <a:srcRect t="6496" r="389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30553">
    <p:cover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id="{C1CAF764-B58B-4FFB-830D-4D228C7CE98C}"/>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l-GR" altLang="en-US" sz="6000" b="1">
                <a:solidFill>
                  <a:srgbClr val="9900CC"/>
                </a:solidFill>
              </a:rPr>
              <a:t>Παράγοντες που επιδρούν στην οξύτητα</a:t>
            </a:r>
          </a:p>
        </p:txBody>
      </p:sp>
    </p:spTree>
  </p:cSld>
  <p:clrMapOvr>
    <a:masterClrMapping/>
  </p:clrMapOvr>
  <p:transition spd="med" advTm="8707"/>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B98B9BAF-4A02-4887-884E-0E4FF61171A5}"/>
              </a:ext>
            </a:extLst>
          </p:cNvPr>
          <p:cNvSpPr txBox="1">
            <a:spLocks noChangeArrowheads="1"/>
          </p:cNvSpPr>
          <p:nvPr/>
        </p:nvSpPr>
        <p:spPr bwMode="auto">
          <a:xfrm>
            <a:off x="1909763" y="0"/>
            <a:ext cx="50149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9933FF"/>
                </a:solidFill>
              </a:rPr>
              <a:t>Τι καθορίζει την Οξύτητα</a:t>
            </a:r>
            <a:r>
              <a:rPr lang="en-US" altLang="en-US" sz="3200" b="1">
                <a:solidFill>
                  <a:srgbClr val="9933FF"/>
                </a:solidFill>
              </a:rPr>
              <a:t> </a:t>
            </a:r>
          </a:p>
        </p:txBody>
      </p:sp>
      <p:sp>
        <p:nvSpPr>
          <p:cNvPr id="44034" name="Line 2">
            <a:extLst>
              <a:ext uri="{FF2B5EF4-FFF2-40B4-BE49-F238E27FC236}">
                <a16:creationId xmlns:a16="http://schemas.microsoft.com/office/drawing/2014/main" id="{EE241CE5-D669-4632-80C7-0BF2F93CEE97}"/>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35" name="Text Box 3">
            <a:extLst>
              <a:ext uri="{FF2B5EF4-FFF2-40B4-BE49-F238E27FC236}">
                <a16:creationId xmlns:a16="http://schemas.microsoft.com/office/drawing/2014/main" id="{259B6FE1-EDC4-4231-AC67-8B7E28B982E7}"/>
              </a:ext>
            </a:extLst>
          </p:cNvPr>
          <p:cNvSpPr txBox="1">
            <a:spLocks noChangeArrowheads="1"/>
          </p:cNvSpPr>
          <p:nvPr/>
        </p:nvSpPr>
        <p:spPr bwMode="auto">
          <a:xfrm>
            <a:off x="755650" y="1905000"/>
            <a:ext cx="81375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600" b="1"/>
              <a:t>CH</a:t>
            </a:r>
            <a:r>
              <a:rPr lang="en-US" altLang="en-US" sz="3600" b="1" baseline="-25000"/>
              <a:t>3</a:t>
            </a:r>
            <a:r>
              <a:rPr lang="en-US" altLang="en-US" sz="3600" b="1"/>
              <a:t>CH</a:t>
            </a:r>
            <a:r>
              <a:rPr lang="en-US" altLang="en-US" sz="3600" b="1" baseline="-25000"/>
              <a:t>2</a:t>
            </a:r>
            <a:r>
              <a:rPr lang="en-US" altLang="en-US" sz="3600" b="1"/>
              <a:t>OH  </a:t>
            </a:r>
            <a:r>
              <a:rPr lang="en-US" altLang="en-US" sz="3600" b="1" i="1"/>
              <a:t>vs</a:t>
            </a:r>
            <a:r>
              <a:rPr lang="en-US" altLang="en-US" sz="3600" b="1"/>
              <a:t>.  CH</a:t>
            </a:r>
            <a:r>
              <a:rPr lang="en-US" altLang="en-US" sz="3600" b="1" baseline="-25000"/>
              <a:t>3</a:t>
            </a:r>
            <a:r>
              <a:rPr lang="en-US" altLang="en-US" sz="3600" b="1"/>
              <a:t>CH</a:t>
            </a:r>
            <a:r>
              <a:rPr lang="en-US" altLang="en-US" sz="3600" b="1" baseline="-25000"/>
              <a:t>2</a:t>
            </a:r>
            <a:r>
              <a:rPr lang="en-US" altLang="en-US" sz="3600" b="1"/>
              <a:t>SH</a:t>
            </a:r>
          </a:p>
        </p:txBody>
      </p:sp>
      <p:sp>
        <p:nvSpPr>
          <p:cNvPr id="44036" name="Text Box 4">
            <a:extLst>
              <a:ext uri="{FF2B5EF4-FFF2-40B4-BE49-F238E27FC236}">
                <a16:creationId xmlns:a16="http://schemas.microsoft.com/office/drawing/2014/main" id="{EB20ECC3-029D-446E-B4F1-F52207B6901B}"/>
              </a:ext>
            </a:extLst>
          </p:cNvPr>
          <p:cNvSpPr txBox="1">
            <a:spLocks noChangeArrowheads="1"/>
          </p:cNvSpPr>
          <p:nvPr/>
        </p:nvSpPr>
        <p:spPr bwMode="auto">
          <a:xfrm>
            <a:off x="2063750" y="3024188"/>
            <a:ext cx="6054725" cy="286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b="1">
                <a:solidFill>
                  <a:srgbClr val="FF0000"/>
                </a:solidFill>
              </a:rPr>
              <a:t>Ποιο είναι το πιο όξινο</a:t>
            </a:r>
            <a:r>
              <a:rPr lang="en-US" altLang="en-US" sz="3800" b="1">
                <a:solidFill>
                  <a:srgbClr val="FF0000"/>
                </a:solidFill>
              </a:rPr>
              <a:t>? </a:t>
            </a:r>
          </a:p>
          <a:p>
            <a:pPr>
              <a:buClrTx/>
              <a:buFontTx/>
              <a:buNone/>
            </a:pPr>
            <a:endParaRPr lang="en-US" altLang="en-US" sz="3800" b="1">
              <a:solidFill>
                <a:srgbClr val="FF0000"/>
              </a:solidFill>
            </a:endParaRPr>
          </a:p>
          <a:p>
            <a:pPr>
              <a:buClrTx/>
              <a:buFontTx/>
              <a:buNone/>
            </a:pPr>
            <a:r>
              <a:rPr lang="el-GR" altLang="en-US" sz="3800" b="1">
                <a:solidFill>
                  <a:srgbClr val="9933FF"/>
                </a:solidFill>
              </a:rPr>
              <a:t>Τι μπορούμε να πούμε?</a:t>
            </a:r>
          </a:p>
          <a:p>
            <a:pPr>
              <a:buClrTx/>
              <a:buFontTx/>
              <a:buNone/>
            </a:pPr>
            <a:endParaRPr lang="en-US" altLang="en-US" sz="3800" b="1">
              <a:solidFill>
                <a:srgbClr val="9933FF"/>
              </a:solidFill>
            </a:endParaRPr>
          </a:p>
          <a:p>
            <a:pPr>
              <a:buClrTx/>
              <a:buFontTx/>
              <a:buNone/>
            </a:pPr>
            <a:r>
              <a:rPr lang="en-US" altLang="en-US" sz="3000" b="1" u="sng">
                <a:solidFill>
                  <a:srgbClr val="9933FF"/>
                </a:solidFill>
              </a:rPr>
              <a:t>(</a:t>
            </a:r>
            <a:r>
              <a:rPr lang="el-GR" altLang="en-US" sz="3000" b="1" u="sng">
                <a:solidFill>
                  <a:srgbClr val="9933FF"/>
                </a:solidFill>
              </a:rPr>
              <a:t>χωρίς</a:t>
            </a:r>
            <a:r>
              <a:rPr lang="el-GR" altLang="en-US" sz="3000" b="1">
                <a:solidFill>
                  <a:srgbClr val="9933FF"/>
                </a:solidFill>
              </a:rPr>
              <a:t> να κοιτάξουμε σε πίνακα</a:t>
            </a:r>
            <a:r>
              <a:rPr lang="en-US" altLang="en-US" sz="3000" b="1">
                <a:solidFill>
                  <a:srgbClr val="9933FF"/>
                </a:solidFill>
              </a:rPr>
              <a:t>)</a:t>
            </a:r>
          </a:p>
        </p:txBody>
      </p:sp>
    </p:spTree>
  </p:cSld>
  <p:clrMapOvr>
    <a:masterClrMapping/>
  </p:clrMapOvr>
  <p:transition spd="med" advTm="24936"/>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id="{40CE5FF2-72B9-4D6E-8CD9-D7F625C3B83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a:t>M</a:t>
            </a:r>
            <a:r>
              <a:rPr lang="el-GR" altLang="en-US" sz="2200"/>
              <a:t>ερικά οξέα και οι </a:t>
            </a:r>
            <a:r>
              <a:rPr lang="en-US" altLang="en-US" sz="2200"/>
              <a:t>pka….</a:t>
            </a:r>
            <a:r>
              <a:rPr lang="el-GR" altLang="en-US" sz="2200"/>
              <a:t> </a:t>
            </a:r>
            <a:r>
              <a:rPr lang="el-GR" altLang="en-US" sz="3200">
                <a:solidFill>
                  <a:srgbClr val="FF0000"/>
                </a:solidFill>
              </a:rPr>
              <a:t>Γιατί?</a:t>
            </a:r>
          </a:p>
        </p:txBody>
      </p:sp>
      <p:pic>
        <p:nvPicPr>
          <p:cNvPr id="45058" name="Picture 2">
            <a:extLst>
              <a:ext uri="{FF2B5EF4-FFF2-40B4-BE49-F238E27FC236}">
                <a16:creationId xmlns:a16="http://schemas.microsoft.com/office/drawing/2014/main" id="{926D0657-1C81-4EC6-927F-6A91F4471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732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9969"/>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E6715E72-6761-46F6-8F77-FA99F7E53D6C}"/>
              </a:ext>
            </a:extLst>
          </p:cNvPr>
          <p:cNvSpPr>
            <a:spLocks noChangeArrowheads="1"/>
          </p:cNvSpPr>
          <p:nvPr/>
        </p:nvSpPr>
        <p:spPr bwMode="auto">
          <a:xfrm>
            <a:off x="0" y="333375"/>
            <a:ext cx="9144000" cy="314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4000"/>
              <a:t>Ας θυμηθούμε τις </a:t>
            </a:r>
          </a:p>
          <a:p>
            <a:pPr algn="ctr">
              <a:buClrTx/>
              <a:buFontTx/>
              <a:buNone/>
            </a:pPr>
            <a:endParaRPr lang="el-GR" altLang="en-US" sz="4000"/>
          </a:p>
          <a:p>
            <a:pPr algn="ctr">
              <a:buClrTx/>
              <a:buFontTx/>
              <a:buNone/>
            </a:pPr>
            <a:r>
              <a:rPr lang="el-GR" altLang="en-US" sz="4000"/>
              <a:t>Ηλεκτραρνητικότητες…..…</a:t>
            </a:r>
          </a:p>
          <a:p>
            <a:pPr algn="ctr">
              <a:buClrTx/>
              <a:buFontTx/>
              <a:buNone/>
            </a:pPr>
            <a:endParaRPr lang="el-GR" altLang="en-US" sz="4000"/>
          </a:p>
          <a:p>
            <a:pPr algn="ctr">
              <a:buClrTx/>
              <a:buFontTx/>
              <a:buNone/>
            </a:pPr>
            <a:r>
              <a:rPr lang="el-GR" altLang="en-US" sz="4000"/>
              <a:t>Ηλεκτρονικές μεταθέσεις….</a:t>
            </a:r>
          </a:p>
        </p:txBody>
      </p:sp>
    </p:spTree>
  </p:cSld>
  <p:clrMapOvr>
    <a:masterClrMapping/>
  </p:clrMapOvr>
  <p:transition spd="med" advTm="12594"/>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F3DBC8B5-CB86-46C5-89DF-E539B5187447}"/>
              </a:ext>
            </a:extLst>
          </p:cNvPr>
          <p:cNvSpPr>
            <a:spLocks noGrp="1" noChangeArrowheads="1"/>
          </p:cNvSpPr>
          <p:nvPr>
            <p:ph type="title"/>
          </p:nvPr>
        </p:nvSpPr>
        <p:spPr>
          <a:xfrm>
            <a:off x="457200" y="274638"/>
            <a:ext cx="8229600" cy="1143000"/>
          </a:xfrm>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sz="1400">
                <a:latin typeface="Liberation Sans;Arial" pitchFamily="32" charset="0"/>
              </a:rPr>
              <a:t> </a:t>
            </a:r>
            <a:r>
              <a:rPr lang="el-GR" altLang="en-US" sz="2000" b="1">
                <a:solidFill>
                  <a:srgbClr val="FF3333"/>
                </a:solidFill>
                <a:latin typeface="Liberation Sans;Arial" pitchFamily="32" charset="0"/>
              </a:rPr>
              <a:t>Η</a:t>
            </a:r>
            <a:r>
              <a:rPr lang="el-GR" altLang="en-US" sz="2000">
                <a:solidFill>
                  <a:srgbClr val="FF3333"/>
                </a:solidFill>
                <a:latin typeface="Liberation Sans;Arial" pitchFamily="32" charset="0"/>
              </a:rPr>
              <a:t> σημασία της χημικής ισορροπίας-</a:t>
            </a:r>
            <a:r>
              <a:rPr lang="el-GR" altLang="en-US" sz="2000">
                <a:latin typeface="Liberation Sans;Arial" pitchFamily="32" charset="0"/>
              </a:rPr>
              <a:t>Κατανόηση της στόχευσης με χημειοθεραπευτικά φάρμακα</a:t>
            </a:r>
          </a:p>
        </p:txBody>
      </p:sp>
      <p:sp>
        <p:nvSpPr>
          <p:cNvPr id="9218" name="Rectangle 2">
            <a:extLst>
              <a:ext uri="{FF2B5EF4-FFF2-40B4-BE49-F238E27FC236}">
                <a16:creationId xmlns:a16="http://schemas.microsoft.com/office/drawing/2014/main" id="{7C3B7F60-442C-4F8F-A05D-C1AF73F82438}"/>
              </a:ext>
            </a:extLst>
          </p:cNvPr>
          <p:cNvSpPr>
            <a:spLocks noGrp="1" noChangeArrowheads="1"/>
          </p:cNvSpPr>
          <p:nvPr>
            <p:ph type="body" idx="1"/>
          </p:nvPr>
        </p:nvSpPr>
        <p:spPr>
          <a:xfrm>
            <a:off x="457200" y="1600200"/>
            <a:ext cx="8229600" cy="4530725"/>
          </a:xfrm>
          <a:ln/>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l-GR" altLang="en-US" sz="1800" dirty="0" err="1">
                <a:latin typeface="Liberation Sans;Arial" pitchFamily="32" charset="0"/>
              </a:rPr>
              <a:t>Ερευνα</a:t>
            </a:r>
            <a:r>
              <a:rPr lang="el-GR" altLang="en-US" sz="1800" dirty="0">
                <a:latin typeface="Liberation Sans;Arial" pitchFamily="32" charset="0"/>
              </a:rPr>
              <a:t> εστιασμένη σε μια πρωτεΐνη (</a:t>
            </a:r>
            <a:r>
              <a:rPr lang="el-GR" altLang="en-US" sz="1800" dirty="0" err="1">
                <a:latin typeface="Liberation Sans;Arial" pitchFamily="32" charset="0"/>
              </a:rPr>
              <a:t>ριβονουκλεοτιδική</a:t>
            </a:r>
            <a:r>
              <a:rPr lang="el-GR" altLang="en-US" sz="1800" dirty="0">
                <a:latin typeface="Liberation Sans;Arial" pitchFamily="32" charset="0"/>
              </a:rPr>
              <a:t> </a:t>
            </a:r>
            <a:r>
              <a:rPr lang="el-GR" altLang="en-US" sz="1800" dirty="0" err="1">
                <a:latin typeface="Liberation Sans;Arial" pitchFamily="32" charset="0"/>
              </a:rPr>
              <a:t>αναγωγάση</a:t>
            </a:r>
            <a:r>
              <a:rPr lang="el-GR" altLang="en-US" sz="1800" dirty="0">
                <a:latin typeface="Liberation Sans;Arial" pitchFamily="32" charset="0"/>
              </a:rPr>
              <a:t> RNR)</a:t>
            </a:r>
            <a:r>
              <a:rPr lang="en-US" altLang="en-US" sz="1800" dirty="0">
                <a:latin typeface="Liberation Sans;Arial" pitchFamily="32" charset="0"/>
              </a:rPr>
              <a:t> </a:t>
            </a:r>
            <a:r>
              <a:rPr lang="el-GR" altLang="en-US" sz="1800" dirty="0">
                <a:latin typeface="Liberation Sans;Arial" pitchFamily="32" charset="0"/>
              </a:rPr>
              <a:t>σημαντική για την σύνθεση, αντιγραφή και επιδιόρθωση του DNA. H πρωτεΐνη είναι σε ισορροπία μεταξύ μιας ενεργού (συμπαγούς)  και ανενεργού μορφής (ανοικτής) , και πως τρέχουσα έρευνα σχετίζεται με την ανακάλυψη στρατηγικών για την μετάθεση της ισορροπίας στην  ανενεργή διαμόρφωση – επομένως στην αντιμετώπιση του καρκίνου/ ή και ακόμη στην δημιουργία νέων αντιβιοτικών</a:t>
            </a:r>
          </a:p>
        </p:txBody>
      </p:sp>
      <p:pic>
        <p:nvPicPr>
          <p:cNvPr id="9219" name="Picture 3">
            <a:extLst>
              <a:ext uri="{FF2B5EF4-FFF2-40B4-BE49-F238E27FC236}">
                <a16:creationId xmlns:a16="http://schemas.microsoft.com/office/drawing/2014/main" id="{32B69596-32EA-480B-A728-8531016E1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644900"/>
            <a:ext cx="6465888" cy="321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Tm="59443">
    <p:cover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DF8923A0-DB44-4B5B-BF45-E1900EBA4FA7}"/>
              </a:ext>
            </a:extLst>
          </p:cNvPr>
          <p:cNvSpPr>
            <a:spLocks noChangeArrowheads="1"/>
          </p:cNvSpPr>
          <p:nvPr/>
        </p:nvSpPr>
        <p:spPr bwMode="auto">
          <a:xfrm>
            <a:off x="0" y="133350"/>
            <a:ext cx="9144000" cy="667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2400" b="1">
                <a:solidFill>
                  <a:srgbClr val="9900CC"/>
                </a:solidFill>
              </a:rPr>
              <a:t>Ηλεκτραρνητικότητα</a:t>
            </a:r>
          </a:p>
          <a:p>
            <a:pPr algn="ctr">
              <a:buClrTx/>
              <a:buFontTx/>
              <a:buNone/>
            </a:pPr>
            <a:r>
              <a:rPr lang="el-GR" altLang="en-US" sz="2400" i="1"/>
              <a:t>Η ηλεκτραρνητικότητα είναι ένα μέτρο της ικανότητος ενός στοιχείου να έλκει ηλεκτρόνια με βάση μια αυθαίρετη κλίμακα μεταξύ 0 και 4 (4 το πιο ηλεκτραρνητικό, τα μέταλλα είναι τα λιγότερο ηλεκτραρνητικά ενώ τα αμέταλλα τα περισσότερο ηλεκτραρνητικά</a:t>
            </a:r>
          </a:p>
          <a:p>
            <a:pPr algn="ctr">
              <a:buClrTx/>
              <a:buFontTx/>
              <a:buNone/>
            </a:pPr>
            <a:endParaRPr lang="el-GR" altLang="en-US" sz="2400" b="1"/>
          </a:p>
          <a:p>
            <a:pPr algn="ctr">
              <a:buClrTx/>
              <a:buFontTx/>
              <a:buNone/>
            </a:pPr>
            <a:endParaRPr lang="el-GR" altLang="en-US" sz="2400" b="1"/>
          </a:p>
          <a:p>
            <a:pPr algn="ctr">
              <a:buClrTx/>
              <a:buFontTx/>
              <a:buNone/>
            </a:pPr>
            <a:endParaRPr lang="el-GR" altLang="en-US" sz="2400" b="1"/>
          </a:p>
          <a:p>
            <a:pPr algn="ctr">
              <a:buClrTx/>
              <a:buFontTx/>
              <a:buNone/>
            </a:pPr>
            <a:endParaRPr lang="el-GR" altLang="en-US" sz="2400" b="1"/>
          </a:p>
          <a:p>
            <a:pPr algn="ctr">
              <a:buClrTx/>
              <a:buFontTx/>
              <a:buNone/>
            </a:pPr>
            <a:endParaRPr lang="el-GR" altLang="en-US" sz="2400" b="1"/>
          </a:p>
          <a:p>
            <a:pPr algn="ctr">
              <a:buClrTx/>
              <a:buFontTx/>
              <a:buNone/>
            </a:pPr>
            <a:r>
              <a:rPr lang="el-GR" altLang="en-US" sz="2400" b="1"/>
              <a:t>        </a:t>
            </a:r>
            <a:r>
              <a:rPr lang="el-GR" altLang="en-US" sz="2400" b="1">
                <a:solidFill>
                  <a:srgbClr val="9900CC"/>
                </a:solidFill>
              </a:rPr>
              <a:t>Μετάθεση ηλεκτρονίων</a:t>
            </a:r>
            <a:r>
              <a:rPr lang="el-GR" altLang="en-US" sz="2400" b="1"/>
              <a:t> (</a:t>
            </a:r>
            <a:r>
              <a:rPr lang="el-GR" altLang="en-US" sz="2400" i="1"/>
              <a:t>Electron drift</a:t>
            </a:r>
            <a:r>
              <a:rPr lang="el-GR" altLang="en-US" sz="2400"/>
              <a:t> )</a:t>
            </a:r>
          </a:p>
          <a:p>
            <a:pPr algn="ctr">
              <a:buClrTx/>
              <a:buFontTx/>
              <a:buNone/>
            </a:pPr>
            <a:r>
              <a:rPr lang="el-GR" altLang="en-US" sz="2400" i="1"/>
              <a:t>Μετάθεση ηλεκτρονίων  </a:t>
            </a:r>
            <a:r>
              <a:rPr lang="el-GR" altLang="en-US" sz="2400"/>
              <a:t>συμβαίνει όταν τα ηλεκτρόνια  έλκονται από λίαν ηλεκτραρνητικά άτομα, απομακρυνόμενα από τις ομάδες (π.χ ΟΗ). Η ηλεκτρονική πυκνότητα  διαταράσσεται από την έλξη των ηλεκτρονίων από το ηλεκτραρνητικό άτομο, και αυτό στη συνέχει πολώνει  και εξασθενεί τον δεσμό Ο-Η (ενδυναμώνοντας την οξύτητα)</a:t>
            </a:r>
          </a:p>
        </p:txBody>
      </p:sp>
      <p:sp>
        <p:nvSpPr>
          <p:cNvPr id="47106" name="Text Box 2">
            <a:extLst>
              <a:ext uri="{FF2B5EF4-FFF2-40B4-BE49-F238E27FC236}">
                <a16:creationId xmlns:a16="http://schemas.microsoft.com/office/drawing/2014/main" id="{E210F6EB-47DB-418B-8146-15FA8450EBA6}"/>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33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9pPr>
          </a:lstStyle>
          <a:p>
            <a:pPr>
              <a:spcBef>
                <a:spcPts val="800"/>
              </a:spcBef>
              <a:buClrTx/>
              <a:buFontTx/>
              <a:buNone/>
            </a:pPr>
            <a:endParaRPr lang="el-GR" altLang="en-US" sz="3200"/>
          </a:p>
          <a:p>
            <a:pPr>
              <a:spcBef>
                <a:spcPts val="800"/>
              </a:spcBef>
              <a:buClrTx/>
              <a:buFontTx/>
              <a:buNone/>
            </a:pPr>
            <a:endParaRPr lang="el-GR" altLang="en-US" sz="3200"/>
          </a:p>
        </p:txBody>
      </p:sp>
    </p:spTree>
  </p:cSld>
  <p:clrMapOvr>
    <a:masterClrMapping/>
  </p:clrMapOvr>
  <p:transition spd="med" advTm="44880"/>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5D42795C-25F7-404F-926A-927202DD4E7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Ηλεκτραρνητικότητες μερικών στοιχείων του Περιοδικού Πίνακα…</a:t>
            </a:r>
          </a:p>
        </p:txBody>
      </p:sp>
      <p:pic>
        <p:nvPicPr>
          <p:cNvPr id="48130" name="Picture 2">
            <a:extLst>
              <a:ext uri="{FF2B5EF4-FFF2-40B4-BE49-F238E27FC236}">
                <a16:creationId xmlns:a16="http://schemas.microsoft.com/office/drawing/2014/main" id="{ADFB41D4-1FFA-4571-95BE-D3DF21422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87835"/>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a:extLst>
              <a:ext uri="{FF2B5EF4-FFF2-40B4-BE49-F238E27FC236}">
                <a16:creationId xmlns:a16="http://schemas.microsoft.com/office/drawing/2014/main" id="{45E27C8D-B8D6-4FFE-B258-C63FA3FE4432}"/>
              </a:ext>
            </a:extLst>
          </p:cNvPr>
          <p:cNvSpPr txBox="1">
            <a:spLocks noChangeArrowheads="1"/>
          </p:cNvSpPr>
          <p:nvPr/>
        </p:nvSpPr>
        <p:spPr bwMode="auto">
          <a:xfrm>
            <a:off x="395288" y="0"/>
            <a:ext cx="82296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a:t>Διαφορές στις ηλεκτραρνητικότητες…</a:t>
            </a:r>
          </a:p>
        </p:txBody>
      </p:sp>
      <p:pic>
        <p:nvPicPr>
          <p:cNvPr id="49154" name="Picture 2">
            <a:extLst>
              <a:ext uri="{FF2B5EF4-FFF2-40B4-BE49-F238E27FC236}">
                <a16:creationId xmlns:a16="http://schemas.microsoft.com/office/drawing/2014/main" id="{072C4C40-AC18-4422-A1C9-D9180C5F5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8843963" cy="536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6695"/>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3E0CB76E-7E67-464D-B71F-3F941E07723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Οξεο-βασικός χαρακτήρας και χημική δομή </a:t>
            </a:r>
            <a:r>
              <a:rPr lang="el-GR" altLang="en-US" sz="2000"/>
              <a:t>(πολικός δεσμός Ο-Η από την άνιση κατανομή </a:t>
            </a:r>
            <a:r>
              <a:rPr lang="en-US" altLang="en-US" sz="2000"/>
              <a:t>e)</a:t>
            </a:r>
          </a:p>
        </p:txBody>
      </p:sp>
      <p:pic>
        <p:nvPicPr>
          <p:cNvPr id="50178" name="Picture 2">
            <a:extLst>
              <a:ext uri="{FF2B5EF4-FFF2-40B4-BE49-F238E27FC236}">
                <a16:creationId xmlns:a16="http://schemas.microsoft.com/office/drawing/2014/main" id="{9630BAF1-2C28-408A-937A-2184B56E7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00200"/>
            <a:ext cx="82296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8815"/>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3D172443-26FE-4BC2-9B4D-627B08E19B3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a:t>Οξεο-βασικός χαρακτήρας και χημική δομή</a:t>
            </a:r>
            <a:r>
              <a:rPr lang="el-GR" altLang="en-US" sz="2400"/>
              <a:t> </a:t>
            </a:r>
            <a:r>
              <a:rPr lang="el-GR" altLang="en-US" sz="2000"/>
              <a:t>(ηλεκτρονική μετάθεση προς το λίαν ηλεκτραρνητικό Υ-απελευθέρωση Η</a:t>
            </a:r>
            <a:r>
              <a:rPr lang="el-GR" altLang="en-US" sz="2000" baseline="30000"/>
              <a:t>+</a:t>
            </a:r>
            <a:r>
              <a:rPr lang="el-GR" altLang="en-US" sz="2000"/>
              <a:t>)</a:t>
            </a:r>
          </a:p>
        </p:txBody>
      </p:sp>
      <p:pic>
        <p:nvPicPr>
          <p:cNvPr id="51202" name="Picture 2">
            <a:extLst>
              <a:ext uri="{FF2B5EF4-FFF2-40B4-BE49-F238E27FC236}">
                <a16:creationId xmlns:a16="http://schemas.microsoft.com/office/drawing/2014/main" id="{BDD857C5-CA89-44D4-8E60-12F91B0DE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99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5393"/>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0CB536E4-8DCA-4B94-970C-7E364339EE7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a:t>H</a:t>
            </a:r>
            <a:r>
              <a:rPr lang="el-GR" altLang="en-US" sz="2400"/>
              <a:t>λεκτρονική μετάθεση προς το λίαν ηλεκτραρνητικό Υ-απελευθέρωση Η</a:t>
            </a:r>
            <a:r>
              <a:rPr lang="el-GR" altLang="en-US" sz="2400" baseline="30000"/>
              <a:t>+</a:t>
            </a:r>
          </a:p>
        </p:txBody>
      </p:sp>
      <p:sp>
        <p:nvSpPr>
          <p:cNvPr id="52226" name="Text Box 2">
            <a:extLst>
              <a:ext uri="{FF2B5EF4-FFF2-40B4-BE49-F238E27FC236}">
                <a16:creationId xmlns:a16="http://schemas.microsoft.com/office/drawing/2014/main" id="{2C2CE86A-891D-4852-AB27-EB5785468BBC}"/>
              </a:ext>
            </a:extLst>
          </p:cNvPr>
          <p:cNvSpPr txBox="1">
            <a:spLocks noChangeArrowheads="1"/>
          </p:cNvSpPr>
          <p:nvPr/>
        </p:nvSpPr>
        <p:spPr bwMode="auto">
          <a:xfrm>
            <a:off x="4643438" y="1628775"/>
            <a:ext cx="4038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R-COOH </a:t>
            </a:r>
          </a:p>
        </p:txBody>
      </p:sp>
      <p:sp>
        <p:nvSpPr>
          <p:cNvPr id="52227" name="Text Box 3">
            <a:extLst>
              <a:ext uri="{FF2B5EF4-FFF2-40B4-BE49-F238E27FC236}">
                <a16:creationId xmlns:a16="http://schemas.microsoft.com/office/drawing/2014/main" id="{51BF08F3-0A96-4BF8-9197-9A521E04155C}"/>
              </a:ext>
            </a:extLst>
          </p:cNvPr>
          <p:cNvSpPr txBox="1">
            <a:spLocks noChangeArrowheads="1"/>
          </p:cNvSpPr>
          <p:nvPr/>
        </p:nvSpPr>
        <p:spPr bwMode="auto">
          <a:xfrm>
            <a:off x="457200" y="1600200"/>
            <a:ext cx="4038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H</a:t>
            </a:r>
            <a:r>
              <a:rPr lang="el-GR" altLang="en-US" sz="2800" baseline="-25000"/>
              <a:t>2</a:t>
            </a:r>
            <a:r>
              <a:rPr lang="el-GR" altLang="en-US" sz="2800"/>
              <a:t>SO</a:t>
            </a:r>
            <a:r>
              <a:rPr lang="el-GR" altLang="en-US" sz="2800" baseline="-25000"/>
              <a:t>4</a:t>
            </a:r>
            <a:r>
              <a:rPr lang="el-GR" altLang="en-US" sz="2800"/>
              <a:t> </a:t>
            </a:r>
          </a:p>
        </p:txBody>
      </p:sp>
      <p:pic>
        <p:nvPicPr>
          <p:cNvPr id="52228" name="Picture 4">
            <a:extLst>
              <a:ext uri="{FF2B5EF4-FFF2-40B4-BE49-F238E27FC236}">
                <a16:creationId xmlns:a16="http://schemas.microsoft.com/office/drawing/2014/main" id="{65ED7D9D-5CCF-4C7A-87D7-4DED3ADEF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8"/>
            <a:ext cx="4500563"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5">
            <a:extLst>
              <a:ext uri="{FF2B5EF4-FFF2-40B4-BE49-F238E27FC236}">
                <a16:creationId xmlns:a16="http://schemas.microsoft.com/office/drawing/2014/main" id="{CAF2B432-D483-4673-A695-45032E683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636838"/>
            <a:ext cx="5148262" cy="2520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0" name="Picture 6">
            <a:extLst>
              <a:ext uri="{FF2B5EF4-FFF2-40B4-BE49-F238E27FC236}">
                <a16:creationId xmlns:a16="http://schemas.microsoft.com/office/drawing/2014/main" id="{B5FB3B42-C4D4-4DF9-91A5-4D8681C85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724400"/>
            <a:ext cx="244792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77975"/>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BEB9617D-69A9-40F0-AB3D-2D534B376109}"/>
              </a:ext>
            </a:extLst>
          </p:cNvPr>
          <p:cNvSpPr txBox="1">
            <a:spLocks noChangeArrowheads="1"/>
          </p:cNvSpPr>
          <p:nvPr/>
        </p:nvSpPr>
        <p:spPr bwMode="auto">
          <a:xfrm>
            <a:off x="0" y="0"/>
            <a:ext cx="9144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000058"/>
                </a:solidFill>
              </a:rPr>
              <a:t>Παράγοντες που καθορίζουν την οξύτητα</a:t>
            </a:r>
            <a:r>
              <a:rPr lang="en-US" altLang="en-US" sz="3200" b="1">
                <a:solidFill>
                  <a:srgbClr val="000058"/>
                </a:solidFill>
              </a:rPr>
              <a:t> </a:t>
            </a:r>
          </a:p>
        </p:txBody>
      </p:sp>
      <p:sp>
        <p:nvSpPr>
          <p:cNvPr id="53250" name="Line 2">
            <a:extLst>
              <a:ext uri="{FF2B5EF4-FFF2-40B4-BE49-F238E27FC236}">
                <a16:creationId xmlns:a16="http://schemas.microsoft.com/office/drawing/2014/main" id="{093C5809-A836-4D01-A24B-86C6FF20DE17}"/>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1" name="Text Box 3">
            <a:extLst>
              <a:ext uri="{FF2B5EF4-FFF2-40B4-BE49-F238E27FC236}">
                <a16:creationId xmlns:a16="http://schemas.microsoft.com/office/drawing/2014/main" id="{F876E652-3D15-4322-B199-73C87CD4684C}"/>
              </a:ext>
            </a:extLst>
          </p:cNvPr>
          <p:cNvSpPr txBox="1">
            <a:spLocks noChangeArrowheads="1"/>
          </p:cNvSpPr>
          <p:nvPr/>
        </p:nvSpPr>
        <p:spPr bwMode="auto">
          <a:xfrm>
            <a:off x="609600" y="2057400"/>
            <a:ext cx="639763"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οξύ</a:t>
            </a:r>
          </a:p>
        </p:txBody>
      </p:sp>
      <p:sp>
        <p:nvSpPr>
          <p:cNvPr id="53252" name="Text Box 4">
            <a:extLst>
              <a:ext uri="{FF2B5EF4-FFF2-40B4-BE49-F238E27FC236}">
                <a16:creationId xmlns:a16="http://schemas.microsoft.com/office/drawing/2014/main" id="{8171F125-7E50-4161-9050-C642CB4D190E}"/>
              </a:ext>
            </a:extLst>
          </p:cNvPr>
          <p:cNvSpPr txBox="1">
            <a:spLocks noChangeArrowheads="1"/>
          </p:cNvSpPr>
          <p:nvPr/>
        </p:nvSpPr>
        <p:spPr bwMode="auto">
          <a:xfrm>
            <a:off x="5364163" y="1916113"/>
            <a:ext cx="20558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Συζυγής βάση</a:t>
            </a:r>
          </a:p>
        </p:txBody>
      </p:sp>
      <p:grpSp>
        <p:nvGrpSpPr>
          <p:cNvPr id="53253" name="Group 5">
            <a:extLst>
              <a:ext uri="{FF2B5EF4-FFF2-40B4-BE49-F238E27FC236}">
                <a16:creationId xmlns:a16="http://schemas.microsoft.com/office/drawing/2014/main" id="{C496F961-27E3-4D8A-A9CB-CF7F232EDA58}"/>
              </a:ext>
            </a:extLst>
          </p:cNvPr>
          <p:cNvGrpSpPr>
            <a:grpSpLocks/>
          </p:cNvGrpSpPr>
          <p:nvPr/>
        </p:nvGrpSpPr>
        <p:grpSpPr bwMode="auto">
          <a:xfrm>
            <a:off x="495300" y="2667000"/>
            <a:ext cx="8143875" cy="600075"/>
            <a:chOff x="312" y="1680"/>
            <a:chExt cx="5130" cy="378"/>
          </a:xfrm>
        </p:grpSpPr>
        <p:sp>
          <p:nvSpPr>
            <p:cNvPr id="53254" name="AutoShape 6">
              <a:extLst>
                <a:ext uri="{FF2B5EF4-FFF2-40B4-BE49-F238E27FC236}">
                  <a16:creationId xmlns:a16="http://schemas.microsoft.com/office/drawing/2014/main" id="{FCDAB66A-C1B8-4179-A0F0-EC8D6355387D}"/>
                </a:ext>
              </a:extLst>
            </p:cNvPr>
            <p:cNvSpPr>
              <a:spLocks noChangeArrowheads="1"/>
            </p:cNvSpPr>
            <p:nvPr/>
          </p:nvSpPr>
          <p:spPr bwMode="auto">
            <a:xfrm>
              <a:off x="336" y="1680"/>
              <a:ext cx="4986" cy="378"/>
            </a:xfrm>
            <a:prstGeom prst="roundRect">
              <a:avLst>
                <a:gd name="adj" fmla="val 16667"/>
              </a:avLst>
            </a:prstGeom>
            <a:solidFill>
              <a:srgbClr val="FFFF66"/>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55" name="Text Box 7">
              <a:extLst>
                <a:ext uri="{FF2B5EF4-FFF2-40B4-BE49-F238E27FC236}">
                  <a16:creationId xmlns:a16="http://schemas.microsoft.com/office/drawing/2014/main" id="{A2874203-93A5-4F9A-9258-38F65B43B2C2}"/>
                </a:ext>
              </a:extLst>
            </p:cNvPr>
            <p:cNvSpPr txBox="1">
              <a:spLocks noChangeArrowheads="1"/>
            </p:cNvSpPr>
            <p:nvPr/>
          </p:nvSpPr>
          <p:spPr bwMode="auto">
            <a:xfrm>
              <a:off x="312" y="1728"/>
              <a:ext cx="5130"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Οσο πιο σταθερή η συζυγής βάση, τόσο ισχυρότερο το οξύ</a:t>
              </a:r>
            </a:p>
          </p:txBody>
        </p:sp>
      </p:grpSp>
      <p:graphicFrame>
        <p:nvGraphicFramePr>
          <p:cNvPr id="53256" name="Object 8">
            <a:extLst>
              <a:ext uri="{FF2B5EF4-FFF2-40B4-BE49-F238E27FC236}">
                <a16:creationId xmlns:a16="http://schemas.microsoft.com/office/drawing/2014/main" id="{864DB554-0AC4-40B6-BDB0-1416BBD95156}"/>
              </a:ext>
            </a:extLst>
          </p:cNvPr>
          <p:cNvGraphicFramePr>
            <a:graphicFrameLocks noChangeAspect="1"/>
          </p:cNvGraphicFramePr>
          <p:nvPr/>
        </p:nvGraphicFramePr>
        <p:xfrm>
          <a:off x="611188" y="765175"/>
          <a:ext cx="7924800" cy="1179513"/>
        </p:xfrm>
        <a:graphic>
          <a:graphicData uri="http://schemas.openxmlformats.org/presentationml/2006/ole">
            <mc:AlternateContent xmlns:mc="http://schemas.openxmlformats.org/markup-compatibility/2006">
              <mc:Choice xmlns:v="urn:schemas-microsoft-com:vml" Requires="v">
                <p:oleObj spid="_x0000_s53318" r:id="rId5" imgW="4775760" imgH="708840" progId="">
                  <p:embed/>
                </p:oleObj>
              </mc:Choice>
              <mc:Fallback>
                <p:oleObj r:id="rId5" imgW="4775760" imgH="70884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765175"/>
                        <a:ext cx="7924800" cy="11795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7" name="Text Box 9">
            <a:extLst>
              <a:ext uri="{FF2B5EF4-FFF2-40B4-BE49-F238E27FC236}">
                <a16:creationId xmlns:a16="http://schemas.microsoft.com/office/drawing/2014/main" id="{9D6818C0-528C-41C0-A9E9-B94DC32DAD73}"/>
              </a:ext>
            </a:extLst>
          </p:cNvPr>
          <p:cNvSpPr txBox="1">
            <a:spLocks noChangeArrowheads="1"/>
          </p:cNvSpPr>
          <p:nvPr/>
        </p:nvSpPr>
        <p:spPr bwMode="auto">
          <a:xfrm>
            <a:off x="990600" y="3429000"/>
            <a:ext cx="71628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Παράγοντες που καθορίζουν την σταθερότητα της συζυγούς βάσεως (και επομένως την οξύτητα)</a:t>
            </a:r>
          </a:p>
        </p:txBody>
      </p:sp>
      <p:sp>
        <p:nvSpPr>
          <p:cNvPr id="53258" name="Text Box 10">
            <a:extLst>
              <a:ext uri="{FF2B5EF4-FFF2-40B4-BE49-F238E27FC236}">
                <a16:creationId xmlns:a16="http://schemas.microsoft.com/office/drawing/2014/main" id="{72A9AF75-C84A-4896-ACB5-B111E40E2E53}"/>
              </a:ext>
            </a:extLst>
          </p:cNvPr>
          <p:cNvSpPr txBox="1">
            <a:spLocks noChangeArrowheads="1"/>
          </p:cNvSpPr>
          <p:nvPr/>
        </p:nvSpPr>
        <p:spPr bwMode="auto">
          <a:xfrm>
            <a:off x="827088" y="4343400"/>
            <a:ext cx="83169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375"/>
              </a:spcBef>
              <a:buClrTx/>
              <a:buFontTx/>
              <a:buNone/>
            </a:pPr>
            <a:r>
              <a:rPr lang="en-US" altLang="en-US" sz="2200" b="1">
                <a:solidFill>
                  <a:srgbClr val="000058"/>
                </a:solidFill>
              </a:rPr>
              <a:t>1. </a:t>
            </a:r>
            <a:r>
              <a:rPr lang="el-GR" altLang="en-US" sz="2200" b="1">
                <a:solidFill>
                  <a:srgbClr val="000058"/>
                </a:solidFill>
              </a:rPr>
              <a:t>Οι τάσεις στον Περιοδικό πίνακα-το πιο σημαντικό</a:t>
            </a:r>
          </a:p>
        </p:txBody>
      </p:sp>
      <p:sp>
        <p:nvSpPr>
          <p:cNvPr id="53259" name="Text Box 11">
            <a:extLst>
              <a:ext uri="{FF2B5EF4-FFF2-40B4-BE49-F238E27FC236}">
                <a16:creationId xmlns:a16="http://schemas.microsoft.com/office/drawing/2014/main" id="{7FE46F14-2120-46B7-B026-44AD976B2411}"/>
              </a:ext>
            </a:extLst>
          </p:cNvPr>
          <p:cNvSpPr txBox="1">
            <a:spLocks noChangeArrowheads="1"/>
          </p:cNvSpPr>
          <p:nvPr/>
        </p:nvSpPr>
        <p:spPr bwMode="auto">
          <a:xfrm>
            <a:off x="838200" y="4876800"/>
            <a:ext cx="49530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000058"/>
                </a:solidFill>
              </a:rPr>
              <a:t>2. </a:t>
            </a:r>
            <a:r>
              <a:rPr lang="el-GR" altLang="en-US" sz="2200" b="1">
                <a:solidFill>
                  <a:srgbClr val="000058"/>
                </a:solidFill>
              </a:rPr>
              <a:t>Επαγωγικές δράσεις</a:t>
            </a:r>
          </a:p>
        </p:txBody>
      </p:sp>
      <p:sp>
        <p:nvSpPr>
          <p:cNvPr id="53260" name="Text Box 12">
            <a:extLst>
              <a:ext uri="{FF2B5EF4-FFF2-40B4-BE49-F238E27FC236}">
                <a16:creationId xmlns:a16="http://schemas.microsoft.com/office/drawing/2014/main" id="{CEC3216B-43A2-4ACC-B677-12A4388DE269}"/>
              </a:ext>
            </a:extLst>
          </p:cNvPr>
          <p:cNvSpPr txBox="1">
            <a:spLocks noChangeArrowheads="1"/>
          </p:cNvSpPr>
          <p:nvPr/>
        </p:nvSpPr>
        <p:spPr bwMode="auto">
          <a:xfrm>
            <a:off x="838200" y="5410200"/>
            <a:ext cx="48006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000058"/>
                </a:solidFill>
              </a:rPr>
              <a:t>3. </a:t>
            </a:r>
            <a:r>
              <a:rPr lang="el-GR" altLang="en-US" sz="2200" b="1">
                <a:solidFill>
                  <a:srgbClr val="000058"/>
                </a:solidFill>
              </a:rPr>
              <a:t>Δράσεις συντονισμού</a:t>
            </a:r>
          </a:p>
        </p:txBody>
      </p:sp>
      <p:sp>
        <p:nvSpPr>
          <p:cNvPr id="53261" name="Text Box 13">
            <a:extLst>
              <a:ext uri="{FF2B5EF4-FFF2-40B4-BE49-F238E27FC236}">
                <a16:creationId xmlns:a16="http://schemas.microsoft.com/office/drawing/2014/main" id="{BBCB6532-B346-48DC-A7AE-6E90FED06FF4}"/>
              </a:ext>
            </a:extLst>
          </p:cNvPr>
          <p:cNvSpPr txBox="1">
            <a:spLocks noChangeArrowheads="1"/>
          </p:cNvSpPr>
          <p:nvPr/>
        </p:nvSpPr>
        <p:spPr bwMode="auto">
          <a:xfrm>
            <a:off x="838200" y="6019800"/>
            <a:ext cx="43434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375"/>
              </a:spcBef>
              <a:buClrTx/>
              <a:buFontTx/>
              <a:buNone/>
            </a:pPr>
            <a:r>
              <a:rPr lang="en-US" altLang="en-US" sz="2200" b="1">
                <a:solidFill>
                  <a:srgbClr val="000058"/>
                </a:solidFill>
              </a:rPr>
              <a:t>4. </a:t>
            </a:r>
            <a:r>
              <a:rPr lang="el-GR" altLang="en-US" sz="2200" b="1">
                <a:solidFill>
                  <a:srgbClr val="000058"/>
                </a:solidFill>
              </a:rPr>
              <a:t>Δράσεις υβριδισμού</a:t>
            </a:r>
          </a:p>
        </p:txBody>
      </p:sp>
    </p:spTree>
    <p:custDataLst>
      <p:tags r:id="rId2"/>
    </p:custDataLst>
  </p:cSld>
  <p:clrMapOvr>
    <a:masterClrMapping/>
  </p:clrMapOvr>
  <p:transition spd="med" advTm="1144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3253"/>
                                        </p:tgtEl>
                                        <p:attrNameLst>
                                          <p:attrName>style.visibility</p:attrName>
                                        </p:attrNameLst>
                                      </p:cBhvr>
                                      <p:to>
                                        <p:strVal val="visible"/>
                                      </p:to>
                                    </p:set>
                                    <p:animEffect transition="in" filter="dissolve">
                                      <p:cBhvr additive="repl">
                                        <p:cTn id="7" dur="5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53257"/>
                                        </p:tgtEl>
                                        <p:attrNameLst>
                                          <p:attrName>style.visibility</p:attrName>
                                        </p:attrNameLst>
                                      </p:cBhvr>
                                      <p:to>
                                        <p:strVal val="visible"/>
                                      </p:to>
                                    </p:set>
                                    <p:animEffect transition="in" filter="dissolve">
                                      <p:cBhvr additive="repl">
                                        <p:cTn id="12" dur="500"/>
                                        <p:tgtEl>
                                          <p:spTgt spid="53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53258"/>
                                        </p:tgtEl>
                                        <p:attrNameLst>
                                          <p:attrName>style.visibility</p:attrName>
                                        </p:attrNameLst>
                                      </p:cBhvr>
                                      <p:to>
                                        <p:strVal val="visible"/>
                                      </p:to>
                                    </p:set>
                                    <p:animEffect transition="in" filter="dissolve">
                                      <p:cBhvr additive="repl">
                                        <p:cTn id="17" dur="500"/>
                                        <p:tgtEl>
                                          <p:spTgt spid="532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53259"/>
                                        </p:tgtEl>
                                        <p:attrNameLst>
                                          <p:attrName>style.visibility</p:attrName>
                                        </p:attrNameLst>
                                      </p:cBhvr>
                                      <p:to>
                                        <p:strVal val="visible"/>
                                      </p:to>
                                    </p:set>
                                    <p:animEffect transition="in" filter="dissolve">
                                      <p:cBhvr additive="repl">
                                        <p:cTn id="22" dur="500"/>
                                        <p:tgtEl>
                                          <p:spTgt spid="532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53260"/>
                                        </p:tgtEl>
                                        <p:attrNameLst>
                                          <p:attrName>style.visibility</p:attrName>
                                        </p:attrNameLst>
                                      </p:cBhvr>
                                      <p:to>
                                        <p:strVal val="visible"/>
                                      </p:to>
                                    </p:set>
                                    <p:animEffect transition="in" filter="dissolve">
                                      <p:cBhvr additive="repl">
                                        <p:cTn id="27" dur="500"/>
                                        <p:tgtEl>
                                          <p:spTgt spid="532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53261"/>
                                        </p:tgtEl>
                                        <p:attrNameLst>
                                          <p:attrName>style.visibility</p:attrName>
                                        </p:attrNameLst>
                                      </p:cBhvr>
                                      <p:to>
                                        <p:strVal val="visible"/>
                                      </p:to>
                                    </p:set>
                                    <p:animEffect transition="in" filter="dissolve">
                                      <p:cBhvr additive="repl">
                                        <p:cTn id="32" dur="5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38AA1496-38F8-4419-B36B-5D90AFF55FC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Ότιδήποτε σταθεροποιεί την συζυγή βάση </a:t>
            </a:r>
            <a:r>
              <a:rPr lang="el-GR" altLang="en-US" sz="3400" b="1"/>
              <a:t>Α</a:t>
            </a:r>
            <a:r>
              <a:rPr lang="en-US" altLang="en-US" sz="3400" b="1"/>
              <a:t>:</a:t>
            </a:r>
            <a:r>
              <a:rPr lang="en-US" altLang="en-US" sz="3400" b="1" baseline="30000"/>
              <a:t>-</a:t>
            </a:r>
            <a:r>
              <a:rPr lang="en-US" altLang="en-US" sz="3400"/>
              <a:t> </a:t>
            </a:r>
            <a:r>
              <a:rPr lang="el-GR" altLang="en-US" sz="3400"/>
              <a:t>καθιστά το οξύ </a:t>
            </a:r>
            <a:r>
              <a:rPr lang="el-GR" altLang="en-US" sz="3400" b="1"/>
              <a:t>Η-Α</a:t>
            </a:r>
            <a:r>
              <a:rPr lang="el-GR" altLang="en-US" sz="3400"/>
              <a:t> πιο όξινο</a:t>
            </a:r>
            <a:br>
              <a:rPr lang="el-GR" altLang="en-US" sz="3400"/>
            </a:br>
            <a:endParaRPr lang="el-GR" altLang="en-US" sz="3400"/>
          </a:p>
        </p:txBody>
      </p:sp>
      <p:sp>
        <p:nvSpPr>
          <p:cNvPr id="54274" name="Text Box 2">
            <a:extLst>
              <a:ext uri="{FF2B5EF4-FFF2-40B4-BE49-F238E27FC236}">
                <a16:creationId xmlns:a16="http://schemas.microsoft.com/office/drawing/2014/main" id="{518E84C4-B0F8-433D-A495-8966E31A4BDC}"/>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800"/>
              </a:spcBef>
              <a:buClrTx/>
              <a:buFontTx/>
              <a:buNone/>
            </a:pPr>
            <a:r>
              <a:rPr lang="el-GR" altLang="en-US" sz="3200"/>
              <a:t>Για να συγκρίνουμε την οξύτητα δύο οξέων</a:t>
            </a:r>
            <a:r>
              <a:rPr lang="en-US" altLang="en-US" sz="3200"/>
              <a:t>:</a:t>
            </a:r>
          </a:p>
          <a:p>
            <a:pPr>
              <a:spcBef>
                <a:spcPts val="700"/>
              </a:spcBef>
              <a:buClr>
                <a:srgbClr val="CCCCFF"/>
              </a:buClr>
              <a:buFont typeface="Wingdings" panose="05000000000000000000" pitchFamily="2" charset="2"/>
              <a:buChar char=""/>
            </a:pPr>
            <a:r>
              <a:rPr lang="el-GR" altLang="en-US" sz="2800" i="1">
                <a:solidFill>
                  <a:srgbClr val="0000A0"/>
                </a:solidFill>
              </a:rPr>
              <a:t>Πάντα αναγράφουμε τις συζυγείς βάσεις</a:t>
            </a:r>
          </a:p>
          <a:p>
            <a:pPr>
              <a:spcBef>
                <a:spcPts val="700"/>
              </a:spcBef>
              <a:buClr>
                <a:srgbClr val="CCCCFF"/>
              </a:buClr>
              <a:buFont typeface="Wingdings" panose="05000000000000000000" pitchFamily="2" charset="2"/>
              <a:buChar char=""/>
            </a:pPr>
            <a:r>
              <a:rPr lang="el-GR" altLang="en-US" sz="2800" i="1">
                <a:solidFill>
                  <a:srgbClr val="0000A0"/>
                </a:solidFill>
              </a:rPr>
              <a:t>Καθορίζουμε ποια συζυγής βάση είναι η πιο σταθερή</a:t>
            </a:r>
          </a:p>
          <a:p>
            <a:pPr>
              <a:spcBef>
                <a:spcPts val="700"/>
              </a:spcBef>
              <a:buClr>
                <a:srgbClr val="CCCCFF"/>
              </a:buClr>
              <a:buFont typeface="Wingdings" panose="05000000000000000000" pitchFamily="2" charset="2"/>
              <a:buChar char=""/>
            </a:pPr>
            <a:r>
              <a:rPr lang="el-GR" altLang="en-US" sz="2800" i="1">
                <a:solidFill>
                  <a:srgbClr val="0000A0"/>
                </a:solidFill>
              </a:rPr>
              <a:t>Οσο πιο σταθερή η βάση τόσο πιο όξινο το οξύ</a:t>
            </a:r>
          </a:p>
          <a:p>
            <a:pPr>
              <a:spcBef>
                <a:spcPts val="700"/>
              </a:spcBef>
              <a:buClrTx/>
              <a:buFontTx/>
              <a:buNone/>
            </a:pPr>
            <a:endParaRPr lang="el-GR" altLang="en-US" sz="2800">
              <a:solidFill>
                <a:srgbClr val="0000A0"/>
              </a:solidFill>
            </a:endParaRPr>
          </a:p>
          <a:p>
            <a:pPr>
              <a:spcBef>
                <a:spcPts val="700"/>
              </a:spcBef>
              <a:buClrTx/>
              <a:buFontTx/>
              <a:buNone/>
            </a:pPr>
            <a:endParaRPr lang="el-GR" altLang="en-US" sz="2800">
              <a:solidFill>
                <a:srgbClr val="0000A0"/>
              </a:solidFill>
            </a:endParaRPr>
          </a:p>
        </p:txBody>
      </p:sp>
    </p:spTree>
  </p:cSld>
  <p:clrMapOvr>
    <a:masterClrMapping/>
  </p:clrMapOvr>
  <p:transition spd="med" advTm="33478"/>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9E5CB384-0AB3-405E-BE43-15693272731D}"/>
              </a:ext>
            </a:extLst>
          </p:cNvPr>
          <p:cNvSpPr txBox="1">
            <a:spLocks noChangeArrowheads="1"/>
          </p:cNvSpPr>
          <p:nvPr/>
        </p:nvSpPr>
        <p:spPr bwMode="auto">
          <a:xfrm>
            <a:off x="457200" y="274638"/>
            <a:ext cx="82296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Οξέα και βάσεις</a:t>
            </a:r>
          </a:p>
        </p:txBody>
      </p:sp>
      <p:sp>
        <p:nvSpPr>
          <p:cNvPr id="55298" name="Text Box 2">
            <a:extLst>
              <a:ext uri="{FF2B5EF4-FFF2-40B4-BE49-F238E27FC236}">
                <a16:creationId xmlns:a16="http://schemas.microsoft.com/office/drawing/2014/main" id="{0C700605-96F5-41B0-B381-52113395BC1D}"/>
              </a:ext>
            </a:extLst>
          </p:cNvPr>
          <p:cNvSpPr txBox="1">
            <a:spLocks noChangeArrowheads="1"/>
          </p:cNvSpPr>
          <p:nvPr/>
        </p:nvSpPr>
        <p:spPr bwMode="auto">
          <a:xfrm>
            <a:off x="0" y="908050"/>
            <a:ext cx="9144000" cy="594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700"/>
              </a:spcBef>
              <a:buClrTx/>
              <a:buFontTx/>
              <a:buNone/>
            </a:pPr>
            <a:r>
              <a:rPr lang="el-GR" altLang="en-US" sz="2800" b="1">
                <a:solidFill>
                  <a:srgbClr val="0000A0"/>
                </a:solidFill>
              </a:rPr>
              <a:t>Δράσεις από την φύση του «στοιχείου»-Τάσεις στον περιοδικό πίνακα</a:t>
            </a:r>
          </a:p>
          <a:p>
            <a:pPr>
              <a:lnSpc>
                <a:spcPct val="80000"/>
              </a:lnSpc>
              <a:spcBef>
                <a:spcPts val="700"/>
              </a:spcBef>
              <a:buClr>
                <a:srgbClr val="CCCCFF"/>
              </a:buClr>
              <a:buFont typeface="Wingdings" panose="05000000000000000000" pitchFamily="2" charset="2"/>
              <a:buChar char=""/>
            </a:pPr>
            <a:r>
              <a:rPr lang="el-GR" altLang="en-US" sz="2800">
                <a:latin typeface="Verdana" panose="020B0604030504040204" pitchFamily="34" charset="0"/>
              </a:rPr>
              <a:t>Κατά μήκος μιας ομάδας του περιοδικού πίνακα η οξύτητα αυξάνεται καθώς αυξάνεται το μέγεθος του Α</a:t>
            </a:r>
          </a:p>
          <a:p>
            <a:pPr>
              <a:lnSpc>
                <a:spcPct val="80000"/>
              </a:lnSpc>
              <a:spcBef>
                <a:spcPts val="700"/>
              </a:spcBef>
              <a:buClr>
                <a:srgbClr val="CCCCFF"/>
              </a:buClr>
              <a:buFont typeface="Wingdings" panose="05000000000000000000" pitchFamily="2" charset="2"/>
              <a:buChar char=""/>
            </a:pPr>
            <a:r>
              <a:rPr lang="el-GR" altLang="en-US" sz="2800">
                <a:latin typeface="Verdana" panose="020B0604030504040204" pitchFamily="34" charset="0"/>
              </a:rPr>
              <a:t>το μέγεθος και όχι η ηλεκτραρνητικότητα καθορίζει την οξύτητα κατά μήκος της ομάδας</a:t>
            </a:r>
          </a:p>
          <a:p>
            <a:pPr>
              <a:lnSpc>
                <a:spcPct val="80000"/>
              </a:lnSpc>
              <a:spcBef>
                <a:spcPts val="700"/>
              </a:spcBef>
              <a:buClr>
                <a:srgbClr val="CCCCFF"/>
              </a:buClr>
              <a:buFont typeface="Wingdings" panose="05000000000000000000" pitchFamily="2" charset="2"/>
              <a:buChar char=""/>
            </a:pPr>
            <a:r>
              <a:rPr lang="el-GR" altLang="en-US" sz="2800">
                <a:latin typeface="Verdana" panose="020B0604030504040204" pitchFamily="34" charset="0"/>
              </a:rPr>
              <a:t>Η οξύτητα αυξάνει από τα αριστερά προς τα δεξιά κατά μήκος της περιόδου  και προς τα κάτω κατά μήκος της ομάδας του Περιοδικού Πίνακα</a:t>
            </a:r>
          </a:p>
          <a:p>
            <a:pPr>
              <a:lnSpc>
                <a:spcPct val="80000"/>
              </a:lnSpc>
              <a:spcBef>
                <a:spcPts val="700"/>
              </a:spcBef>
              <a:buClr>
                <a:srgbClr val="CCCCFF"/>
              </a:buClr>
              <a:buFont typeface="Wingdings" panose="05000000000000000000" pitchFamily="2" charset="2"/>
              <a:buChar char=""/>
            </a:pPr>
            <a:r>
              <a:rPr lang="el-GR" altLang="en-US" sz="2800" b="1">
                <a:solidFill>
                  <a:srgbClr val="0000A0"/>
                </a:solidFill>
                <a:latin typeface="Verdana" panose="020B0604030504040204" pitchFamily="34" charset="0"/>
              </a:rPr>
              <a:t>Αν και τέσσερις παράγοντες καθορίζουν την συνολική οξύτητα, το στοιχείο- η ταυτότητα του Α, είναι ο πιο σημαντικός παράγων στην έκφραση της οξύτητας του δεσμού Η-Α</a:t>
            </a:r>
          </a:p>
          <a:p>
            <a:pPr>
              <a:lnSpc>
                <a:spcPct val="80000"/>
              </a:lnSpc>
              <a:spcBef>
                <a:spcPts val="700"/>
              </a:spcBef>
              <a:buClrTx/>
              <a:buFontTx/>
              <a:buNone/>
            </a:pPr>
            <a:endParaRPr lang="el-GR" altLang="en-US" sz="2800" b="1">
              <a:solidFill>
                <a:srgbClr val="0000A0"/>
              </a:solidFill>
              <a:latin typeface="Verdana" panose="020B0604030504040204" pitchFamily="34" charset="0"/>
            </a:endParaRPr>
          </a:p>
          <a:p>
            <a:pPr>
              <a:lnSpc>
                <a:spcPct val="80000"/>
              </a:lnSpc>
              <a:spcBef>
                <a:spcPts val="700"/>
              </a:spcBef>
              <a:buClrTx/>
              <a:buFontTx/>
              <a:buNone/>
            </a:pPr>
            <a:endParaRPr lang="el-GR" altLang="en-US" sz="2800" b="1">
              <a:solidFill>
                <a:srgbClr val="0000A0"/>
              </a:solidFill>
              <a:latin typeface="Verdana" panose="020B0604030504040204" pitchFamily="34" charset="0"/>
            </a:endParaRPr>
          </a:p>
        </p:txBody>
      </p:sp>
    </p:spTree>
  </p:cSld>
  <p:clrMapOvr>
    <a:masterClrMapping/>
  </p:clrMapOvr>
  <p:transition spd="med" advTm="59828"/>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a:extLst>
              <a:ext uri="{FF2B5EF4-FFF2-40B4-BE49-F238E27FC236}">
                <a16:creationId xmlns:a16="http://schemas.microsoft.com/office/drawing/2014/main" id="{262473B3-CC54-4B28-9B10-B7E59DF75AC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br>
              <a:rPr lang="el-GR" altLang="en-US" sz="3400"/>
            </a:br>
            <a:br>
              <a:rPr lang="el-GR" altLang="en-US" sz="3400"/>
            </a:br>
            <a:br>
              <a:rPr lang="el-GR" altLang="en-US" sz="3400"/>
            </a:br>
            <a:r>
              <a:rPr lang="el-GR" altLang="en-US" sz="3400"/>
              <a:t>Οξέα και βάσεις</a:t>
            </a:r>
            <a:br>
              <a:rPr lang="el-GR" altLang="en-US" sz="3400"/>
            </a:br>
            <a:br>
              <a:rPr lang="el-GR" altLang="en-US" sz="3400">
                <a:latin typeface="Times New Roman" panose="02020603050405020304" pitchFamily="18" charset="0"/>
              </a:rPr>
            </a:br>
            <a:r>
              <a:rPr lang="el-GR" altLang="en-US" sz="3400">
                <a:latin typeface="Times New Roman" panose="02020603050405020304" pitchFamily="18" charset="0"/>
              </a:rPr>
              <a:t>Παράγοντες που καθορίζουν την όξινη ισχύ</a:t>
            </a:r>
            <a:br>
              <a:rPr lang="el-GR" altLang="en-US" sz="3400">
                <a:latin typeface="Times New Roman" panose="02020603050405020304" pitchFamily="18" charset="0"/>
              </a:rPr>
            </a:br>
            <a:r>
              <a:rPr lang="el-GR" altLang="en-US" sz="3400">
                <a:latin typeface="Times New Roman" panose="02020603050405020304" pitchFamily="18" charset="0"/>
              </a:rPr>
              <a:t>Δράσεις του «στοιχείου»</a:t>
            </a:r>
            <a:br>
              <a:rPr lang="el-GR" altLang="en-US" sz="3400">
                <a:latin typeface="Times New Roman" panose="02020603050405020304" pitchFamily="18" charset="0"/>
              </a:rPr>
            </a:br>
            <a:r>
              <a:rPr lang="el-GR" altLang="en-US" sz="3400">
                <a:latin typeface="Times New Roman" panose="02020603050405020304" pitchFamily="18" charset="0"/>
              </a:rPr>
              <a:t>Τάσεις στον περιοδικό πίνακα</a:t>
            </a:r>
          </a:p>
        </p:txBody>
      </p:sp>
      <p:pic>
        <p:nvPicPr>
          <p:cNvPr id="56322" name="Picture 2">
            <a:extLst>
              <a:ext uri="{FF2B5EF4-FFF2-40B4-BE49-F238E27FC236}">
                <a16:creationId xmlns:a16="http://schemas.microsoft.com/office/drawing/2014/main" id="{5D11775B-E907-4E2D-B34E-02D91FCEB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8" y="4464050"/>
            <a:ext cx="6786562" cy="239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1345"/>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331CC120-FC8C-446C-B5F8-9F5BC18D5863}"/>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n-US" altLang="en-US" sz="4800" dirty="0" err="1">
                <a:solidFill>
                  <a:srgbClr val="9900CC"/>
                </a:solidFill>
              </a:rPr>
              <a:t>Gilberd</a:t>
            </a:r>
            <a:r>
              <a:rPr lang="en-US" altLang="en-US" sz="4800" dirty="0">
                <a:solidFill>
                  <a:srgbClr val="9900CC"/>
                </a:solidFill>
              </a:rPr>
              <a:t> Newton Lewis</a:t>
            </a:r>
          </a:p>
        </p:txBody>
      </p:sp>
    </p:spTree>
  </p:cSld>
  <p:clrMapOvr>
    <a:masterClrMapping/>
  </p:clrMapOvr>
  <p:transition spd="med" advTm="22809"/>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7A143949-E957-4E51-BFF5-55572AE5D290}"/>
              </a:ext>
            </a:extLst>
          </p:cNvPr>
          <p:cNvSpPr txBox="1">
            <a:spLocks noChangeArrowheads="1"/>
          </p:cNvSpPr>
          <p:nvPr/>
        </p:nvSpPr>
        <p:spPr bwMode="auto">
          <a:xfrm>
            <a:off x="0" y="0"/>
            <a:ext cx="9144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solidFill>
                  <a:srgbClr val="000058"/>
                </a:solidFill>
              </a:rPr>
              <a:t>Οξύτητα</a:t>
            </a:r>
            <a:r>
              <a:rPr lang="en-US" altLang="en-US" sz="2400" b="1">
                <a:solidFill>
                  <a:srgbClr val="000058"/>
                </a:solidFill>
              </a:rPr>
              <a:t> – </a:t>
            </a:r>
            <a:r>
              <a:rPr lang="el-GR" altLang="en-US" sz="2400" b="1">
                <a:solidFill>
                  <a:srgbClr val="000058"/>
                </a:solidFill>
              </a:rPr>
              <a:t>Τάσεις στον Περιοδικό Πίνακα</a:t>
            </a:r>
            <a:r>
              <a:rPr lang="en-US" altLang="en-US"/>
              <a:t> </a:t>
            </a:r>
            <a:r>
              <a:rPr lang="en-US" altLang="en-US" sz="3200" b="1">
                <a:solidFill>
                  <a:srgbClr val="D9D8EC"/>
                </a:solidFill>
              </a:rPr>
              <a:t> </a:t>
            </a:r>
          </a:p>
        </p:txBody>
      </p:sp>
      <p:sp>
        <p:nvSpPr>
          <p:cNvPr id="57346" name="Line 2">
            <a:extLst>
              <a:ext uri="{FF2B5EF4-FFF2-40B4-BE49-F238E27FC236}">
                <a16:creationId xmlns:a16="http://schemas.microsoft.com/office/drawing/2014/main" id="{8E08F37C-4DE7-4AB5-ADAB-3AC5B0AED5FA}"/>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47" name="Text Box 3">
            <a:extLst>
              <a:ext uri="{FF2B5EF4-FFF2-40B4-BE49-F238E27FC236}">
                <a16:creationId xmlns:a16="http://schemas.microsoft.com/office/drawing/2014/main" id="{CE5008A4-7E29-40A1-BBA8-EAC80CAB112E}"/>
              </a:ext>
            </a:extLst>
          </p:cNvPr>
          <p:cNvSpPr txBox="1">
            <a:spLocks noChangeArrowheads="1"/>
          </p:cNvSpPr>
          <p:nvPr/>
        </p:nvSpPr>
        <p:spPr bwMode="auto">
          <a:xfrm>
            <a:off x="0" y="836613"/>
            <a:ext cx="101060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990000"/>
                </a:solidFill>
              </a:rPr>
              <a:t>Η οξύτητα αυξάνεται προς τα κάτω κατά μήκος μιας ομάδας</a:t>
            </a:r>
          </a:p>
        </p:txBody>
      </p:sp>
      <p:sp>
        <p:nvSpPr>
          <p:cNvPr id="57348" name="Text Box 4">
            <a:extLst>
              <a:ext uri="{FF2B5EF4-FFF2-40B4-BE49-F238E27FC236}">
                <a16:creationId xmlns:a16="http://schemas.microsoft.com/office/drawing/2014/main" id="{12802AF7-13E0-4297-A7B8-0C74F3B5CC87}"/>
              </a:ext>
            </a:extLst>
          </p:cNvPr>
          <p:cNvSpPr txBox="1">
            <a:spLocks noChangeArrowheads="1"/>
          </p:cNvSpPr>
          <p:nvPr/>
        </p:nvSpPr>
        <p:spPr bwMode="auto">
          <a:xfrm>
            <a:off x="838200" y="1600200"/>
            <a:ext cx="5110163" cy="352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u="sng"/>
              <a:t>Οξύ</a:t>
            </a:r>
            <a:r>
              <a:rPr lang="en-US" altLang="en-US" sz="2200" b="1"/>
              <a:t>		</a:t>
            </a:r>
            <a:r>
              <a:rPr lang="en-US" altLang="en-US" sz="2200" b="1" u="sng"/>
              <a:t>p</a:t>
            </a:r>
            <a:r>
              <a:rPr lang="en-US" altLang="en-US" sz="2200" b="1" i="1" u="sng"/>
              <a:t>K</a:t>
            </a:r>
            <a:r>
              <a:rPr lang="en-US" altLang="en-US" sz="2200" b="1" u="sng" baseline="-25000"/>
              <a:t>a</a:t>
            </a:r>
            <a:r>
              <a:rPr lang="en-US" altLang="en-US" sz="2200" b="1"/>
              <a:t>	    </a:t>
            </a:r>
            <a:r>
              <a:rPr lang="el-GR" altLang="en-US" sz="2200" b="1" u="sng"/>
              <a:t>Συζυγής βάση</a:t>
            </a:r>
          </a:p>
          <a:p>
            <a:pPr>
              <a:buClrTx/>
              <a:buFontTx/>
              <a:buNone/>
            </a:pPr>
            <a:endParaRPr lang="en-US" altLang="en-US" sz="2200" b="1" u="sng"/>
          </a:p>
          <a:p>
            <a:pPr>
              <a:buClrTx/>
              <a:buFontTx/>
              <a:buNone/>
            </a:pPr>
            <a:r>
              <a:rPr lang="en-US" altLang="en-US" sz="2200" b="1"/>
              <a:t>HF		3.2	               F</a:t>
            </a:r>
            <a:r>
              <a:rPr lang="en-US" altLang="en-US" sz="2800" b="1" baseline="30000"/>
              <a:t>-</a:t>
            </a:r>
          </a:p>
          <a:p>
            <a:pPr>
              <a:buClrTx/>
              <a:buFontTx/>
              <a:buNone/>
            </a:pPr>
            <a:endParaRPr lang="en-US" altLang="en-US" sz="2200" b="1" baseline="30000"/>
          </a:p>
          <a:p>
            <a:pPr>
              <a:buClrTx/>
              <a:buFontTx/>
              <a:buNone/>
            </a:pPr>
            <a:r>
              <a:rPr lang="en-US" altLang="en-US" sz="2200" b="1"/>
              <a:t>HCl		-7		   Cl</a:t>
            </a:r>
            <a:r>
              <a:rPr lang="en-US" altLang="en-US" sz="2800" b="1" baseline="30000"/>
              <a:t>-</a:t>
            </a:r>
          </a:p>
          <a:p>
            <a:pPr>
              <a:buClrTx/>
              <a:buFontTx/>
              <a:buNone/>
            </a:pPr>
            <a:endParaRPr lang="en-US" altLang="en-US" sz="2200" b="1" baseline="30000"/>
          </a:p>
          <a:p>
            <a:pPr>
              <a:buClrTx/>
              <a:buFontTx/>
              <a:buNone/>
            </a:pPr>
            <a:r>
              <a:rPr lang="en-US" altLang="en-US" sz="2200" b="1"/>
              <a:t>HBr		-9		   Br</a:t>
            </a:r>
            <a:r>
              <a:rPr lang="en-US" altLang="en-US" sz="2800" b="1" baseline="30000"/>
              <a:t>-</a:t>
            </a:r>
          </a:p>
          <a:p>
            <a:pPr>
              <a:buClrTx/>
              <a:buFontTx/>
              <a:buNone/>
            </a:pPr>
            <a:endParaRPr lang="en-US" altLang="en-US" sz="2200" b="1"/>
          </a:p>
          <a:p>
            <a:pPr>
              <a:buClrTx/>
              <a:buFontTx/>
              <a:buNone/>
            </a:pPr>
            <a:r>
              <a:rPr lang="en-US" altLang="en-US" sz="2200" b="1"/>
              <a:t>HI		-10	                I</a:t>
            </a:r>
            <a:r>
              <a:rPr lang="en-US" altLang="en-US" sz="2800" b="1" baseline="30000"/>
              <a:t>-</a:t>
            </a:r>
          </a:p>
        </p:txBody>
      </p:sp>
      <p:sp>
        <p:nvSpPr>
          <p:cNvPr id="57349" name="AutoShape 5">
            <a:extLst>
              <a:ext uri="{FF2B5EF4-FFF2-40B4-BE49-F238E27FC236}">
                <a16:creationId xmlns:a16="http://schemas.microsoft.com/office/drawing/2014/main" id="{B53E6A5F-E713-4950-A9FE-9C106EB75E19}"/>
              </a:ext>
            </a:extLst>
          </p:cNvPr>
          <p:cNvSpPr>
            <a:spLocks noChangeArrowheads="1"/>
          </p:cNvSpPr>
          <p:nvPr/>
        </p:nvSpPr>
        <p:spPr bwMode="auto">
          <a:xfrm>
            <a:off x="6172200" y="2057400"/>
            <a:ext cx="457200" cy="2514600"/>
          </a:xfrm>
          <a:prstGeom prst="downArrow">
            <a:avLst>
              <a:gd name="adj1" fmla="val 50000"/>
              <a:gd name="adj2" fmla="val 137500"/>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50" name="Text Box 6">
            <a:extLst>
              <a:ext uri="{FF2B5EF4-FFF2-40B4-BE49-F238E27FC236}">
                <a16:creationId xmlns:a16="http://schemas.microsoft.com/office/drawing/2014/main" id="{31CA852A-B36B-4817-AC76-87062A44FD3A}"/>
              </a:ext>
            </a:extLst>
          </p:cNvPr>
          <p:cNvSpPr txBox="1">
            <a:spLocks noChangeArrowheads="1"/>
          </p:cNvSpPr>
          <p:nvPr/>
        </p:nvSpPr>
        <p:spPr bwMode="auto">
          <a:xfrm>
            <a:off x="6721475" y="2205038"/>
            <a:ext cx="2422525"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b="1">
                <a:solidFill>
                  <a:srgbClr val="000058"/>
                </a:solidFill>
              </a:rPr>
              <a:t>Αυξανόμενη οξύτητα και σταθερότητα συζυγούς βάσεως</a:t>
            </a:r>
          </a:p>
        </p:txBody>
      </p:sp>
      <p:sp>
        <p:nvSpPr>
          <p:cNvPr id="57351" name="Text Box 7">
            <a:extLst>
              <a:ext uri="{FF2B5EF4-FFF2-40B4-BE49-F238E27FC236}">
                <a16:creationId xmlns:a16="http://schemas.microsoft.com/office/drawing/2014/main" id="{E9BC6220-B048-414A-AD85-7BDC611FE267}"/>
              </a:ext>
            </a:extLst>
          </p:cNvPr>
          <p:cNvSpPr txBox="1">
            <a:spLocks noChangeArrowheads="1"/>
          </p:cNvSpPr>
          <p:nvPr/>
        </p:nvSpPr>
        <p:spPr bwMode="auto">
          <a:xfrm>
            <a:off x="0" y="4876800"/>
            <a:ext cx="91440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b="1">
                <a:solidFill>
                  <a:srgbClr val="000058"/>
                </a:solidFill>
              </a:rPr>
              <a:t>Τα μεγαλύτερα άτομα είναι ικανότερα στο να σταθεροποιούν  το αρνητικό φορτίο (ακόμα και εάν είναι λιγότερο ηλεκτραρνητικά</a:t>
            </a:r>
          </a:p>
        </p:txBody>
      </p:sp>
    </p:spTree>
    <p:custDataLst>
      <p:tags r:id="rId1"/>
    </p:custDataLst>
  </p:cSld>
  <p:clrMapOvr>
    <a:masterClrMapping/>
  </p:clrMapOvr>
  <p:transition spd="med" advTm="759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57351"/>
                                        </p:tgtEl>
                                        <p:attrNameLst>
                                          <p:attrName>style.visibility</p:attrName>
                                        </p:attrNameLst>
                                      </p:cBhvr>
                                      <p:to>
                                        <p:strVal val="visible"/>
                                      </p:to>
                                    </p:set>
                                    <p:animEffect transition="in" filter="dissolve">
                                      <p:cBhvr additive="repl">
                                        <p:cTn id="7"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86B3BD47-7F64-4C0A-A1D0-B1BED958EF30}"/>
              </a:ext>
            </a:extLst>
          </p:cNvPr>
          <p:cNvSpPr txBox="1">
            <a:spLocks noChangeArrowheads="1"/>
          </p:cNvSpPr>
          <p:nvPr/>
        </p:nvSpPr>
        <p:spPr bwMode="auto">
          <a:xfrm>
            <a:off x="0" y="188913"/>
            <a:ext cx="91440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l-GR" altLang="en-US" sz="2800">
                <a:latin typeface="Times New Roman" panose="02020603050405020304" pitchFamily="18" charset="0"/>
                <a:cs typeface="Times New Roman" panose="02020603050405020304" pitchFamily="18" charset="0"/>
              </a:rPr>
              <a:t>Το Μέγεθος του Ανιόντος</a:t>
            </a:r>
            <a:r>
              <a:rPr lang="en-US" altLang="en-US" sz="2800">
                <a:latin typeface="Times New Roman" panose="02020603050405020304" pitchFamily="18" charset="0"/>
                <a:cs typeface="Times New Roman" panose="02020603050405020304" pitchFamily="18" charset="0"/>
              </a:rPr>
              <a:t>: </a:t>
            </a:r>
            <a:r>
              <a:rPr lang="el-GR" altLang="en-US" sz="2800">
                <a:latin typeface="Times New Roman" panose="02020603050405020304" pitchFamily="18" charset="0"/>
                <a:cs typeface="Times New Roman" panose="02020603050405020304" pitchFamily="18" charset="0"/>
              </a:rPr>
              <a:t>Τα Ουδέτερα οξέα που σχηματίζουν μεγαλύτερες συζυγείς βάσεις  είναι πιο όξινα</a:t>
            </a:r>
          </a:p>
        </p:txBody>
      </p:sp>
      <p:sp>
        <p:nvSpPr>
          <p:cNvPr id="58370" name="Text Box 2">
            <a:extLst>
              <a:ext uri="{FF2B5EF4-FFF2-40B4-BE49-F238E27FC236}">
                <a16:creationId xmlns:a16="http://schemas.microsoft.com/office/drawing/2014/main" id="{1763FF78-E0D6-43CF-90A3-010957CAAB19}"/>
              </a:ext>
            </a:extLst>
          </p:cNvPr>
          <p:cNvSpPr txBox="1">
            <a:spLocks noChangeArrowheads="1"/>
          </p:cNvSpPr>
          <p:nvPr/>
        </p:nvSpPr>
        <p:spPr bwMode="auto">
          <a:xfrm>
            <a:off x="0" y="1412875"/>
            <a:ext cx="84185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l-GR" altLang="en-US" sz="2400">
                <a:latin typeface="Times New Roman" panose="02020603050405020304" pitchFamily="18" charset="0"/>
              </a:rPr>
              <a:t>Κατάταξη κατά σειρά αυξανόμενης οξύτητας</a:t>
            </a:r>
            <a:r>
              <a:rPr lang="en-US" altLang="en-US" sz="2400">
                <a:latin typeface="Times New Roman" panose="02020603050405020304" pitchFamily="18" charset="0"/>
              </a:rPr>
              <a:t>:</a:t>
            </a:r>
          </a:p>
        </p:txBody>
      </p:sp>
      <p:pic>
        <p:nvPicPr>
          <p:cNvPr id="58371" name="Picture 3">
            <a:extLst>
              <a:ext uri="{FF2B5EF4-FFF2-40B4-BE49-F238E27FC236}">
                <a16:creationId xmlns:a16="http://schemas.microsoft.com/office/drawing/2014/main" id="{482B7430-79AE-4216-A44C-A0CE13D88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76475"/>
            <a:ext cx="585787"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2" name="Picture 4">
            <a:extLst>
              <a:ext uri="{FF2B5EF4-FFF2-40B4-BE49-F238E27FC236}">
                <a16:creationId xmlns:a16="http://schemas.microsoft.com/office/drawing/2014/main" id="{7243E4D9-CA2E-4E69-B61B-764A66D5B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60575"/>
            <a:ext cx="4816475" cy="4797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9617"/>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id="{B3FFB524-2129-44AE-A368-D2594CA554C1}"/>
              </a:ext>
            </a:extLst>
          </p:cNvPr>
          <p:cNvSpPr txBox="1">
            <a:spLocks noChangeArrowheads="1"/>
          </p:cNvSpPr>
          <p:nvPr/>
        </p:nvSpPr>
        <p:spPr bwMode="auto">
          <a:xfrm>
            <a:off x="457200" y="274638"/>
            <a:ext cx="82296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a:t>Παράγοντες που καθορίζουν την όξινη ισχύ</a:t>
            </a:r>
            <a:br>
              <a:rPr lang="el-GR" altLang="en-US" sz="3400"/>
            </a:br>
            <a:r>
              <a:rPr lang="el-GR" altLang="en-US" sz="2200"/>
              <a:t>Δράσεις του «στοιχείου»--Τάσεις στον περιοδικό πίνακα</a:t>
            </a:r>
          </a:p>
        </p:txBody>
      </p:sp>
      <p:sp>
        <p:nvSpPr>
          <p:cNvPr id="59394" name="Text Box 2">
            <a:extLst>
              <a:ext uri="{FF2B5EF4-FFF2-40B4-BE49-F238E27FC236}">
                <a16:creationId xmlns:a16="http://schemas.microsoft.com/office/drawing/2014/main" id="{D91B64CC-7592-402C-92B4-960F8CC0B930}"/>
              </a:ext>
            </a:extLst>
          </p:cNvPr>
          <p:cNvSpPr txBox="1">
            <a:spLocks noChangeArrowheads="1"/>
          </p:cNvSpPr>
          <p:nvPr/>
        </p:nvSpPr>
        <p:spPr bwMode="auto">
          <a:xfrm>
            <a:off x="468313" y="1628775"/>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800"/>
              </a:spcBef>
              <a:buClrTx/>
              <a:buFontTx/>
              <a:buNone/>
            </a:pPr>
            <a:r>
              <a:rPr lang="el-GR" altLang="en-US" sz="3200"/>
              <a:t>   </a:t>
            </a:r>
            <a:r>
              <a:rPr lang="el-GR" altLang="en-US" sz="3200">
                <a:solidFill>
                  <a:srgbClr val="0000A0"/>
                </a:solidFill>
                <a:latin typeface="Arial Narrow" panose="020B0606020202030204" pitchFamily="34" charset="0"/>
              </a:rPr>
              <a:t>Θετικό ή αρνητικό φορτίο σταθεροποιείται όταν διασπείρεται σε μεγαλύτερο όγκο</a:t>
            </a:r>
          </a:p>
        </p:txBody>
      </p:sp>
      <p:pic>
        <p:nvPicPr>
          <p:cNvPr id="59395" name="Picture 3">
            <a:extLst>
              <a:ext uri="{FF2B5EF4-FFF2-40B4-BE49-F238E27FC236}">
                <a16:creationId xmlns:a16="http://schemas.microsoft.com/office/drawing/2014/main" id="{6AC61B82-CFC1-4932-BC4E-289A4711F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1300"/>
            <a:ext cx="9144000" cy="2649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Rectangle 4">
            <a:extLst>
              <a:ext uri="{FF2B5EF4-FFF2-40B4-BE49-F238E27FC236}">
                <a16:creationId xmlns:a16="http://schemas.microsoft.com/office/drawing/2014/main" id="{4A3C392C-18F7-4506-A2EC-7B164C5517B6}"/>
              </a:ext>
            </a:extLst>
          </p:cNvPr>
          <p:cNvSpPr>
            <a:spLocks noChangeArrowheads="1"/>
          </p:cNvSpPr>
          <p:nvPr/>
        </p:nvSpPr>
        <p:spPr bwMode="auto">
          <a:xfrm>
            <a:off x="395288" y="1557338"/>
            <a:ext cx="8748712"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9397" name="Rectangle 5">
            <a:extLst>
              <a:ext uri="{FF2B5EF4-FFF2-40B4-BE49-F238E27FC236}">
                <a16:creationId xmlns:a16="http://schemas.microsoft.com/office/drawing/2014/main" id="{39CC6F85-33AB-4A87-9A01-391B727B0C3E}"/>
              </a:ext>
            </a:extLst>
          </p:cNvPr>
          <p:cNvSpPr>
            <a:spLocks noChangeArrowheads="1"/>
          </p:cNvSpPr>
          <p:nvPr/>
        </p:nvSpPr>
        <p:spPr bwMode="auto">
          <a:xfrm>
            <a:off x="323850" y="1412875"/>
            <a:ext cx="8820150" cy="48958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advTm="55297"/>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512691E0-314E-416B-97F3-32880CFF321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a:t>Παράγοντες που καθορίζουν την όξινη ισχύ Η-Α</a:t>
            </a:r>
            <a:br>
              <a:rPr lang="el-GR" altLang="en-US" sz="3400"/>
            </a:br>
            <a:r>
              <a:rPr lang="el-GR" altLang="en-US" sz="2200"/>
              <a:t>Δράσεις του «στοιχείου»</a:t>
            </a:r>
            <a:br>
              <a:rPr lang="el-GR" altLang="en-US" sz="2200"/>
            </a:br>
            <a:r>
              <a:rPr lang="el-GR" altLang="en-US" sz="2200"/>
              <a:t>Τάσεις στον περιοδικό πίνακα</a:t>
            </a:r>
          </a:p>
        </p:txBody>
      </p:sp>
      <p:sp>
        <p:nvSpPr>
          <p:cNvPr id="60418" name="Text Box 2">
            <a:extLst>
              <a:ext uri="{FF2B5EF4-FFF2-40B4-BE49-F238E27FC236}">
                <a16:creationId xmlns:a16="http://schemas.microsoft.com/office/drawing/2014/main" id="{9C348B26-EA03-447F-B28B-761D5CC4C0BF}"/>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r>
              <a:rPr lang="el-GR" altLang="en-US" sz="2800">
                <a:solidFill>
                  <a:srgbClr val="0000A0"/>
                </a:solidFill>
                <a:latin typeface="Arial Narrow" panose="020B0606020202030204" pitchFamily="34" charset="0"/>
              </a:rPr>
              <a:t>     Κατά μήκος μιάς περιόδου του Περιοδικού Πίνακα η οξύτητα Η-Α αυξάνεται καθώς αυξάνεται η ηλεκτραρνητικότητα του Α</a:t>
            </a:r>
          </a:p>
        </p:txBody>
      </p:sp>
      <p:pic>
        <p:nvPicPr>
          <p:cNvPr id="60419" name="Picture 3">
            <a:extLst>
              <a:ext uri="{FF2B5EF4-FFF2-40B4-BE49-F238E27FC236}">
                <a16:creationId xmlns:a16="http://schemas.microsoft.com/office/drawing/2014/main" id="{7C05D5F8-73FB-4D36-ABA1-EDB11ED0F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538"/>
            <a:ext cx="8893175" cy="2592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0" name="Rectangle 4">
            <a:extLst>
              <a:ext uri="{FF2B5EF4-FFF2-40B4-BE49-F238E27FC236}">
                <a16:creationId xmlns:a16="http://schemas.microsoft.com/office/drawing/2014/main" id="{F0370B5A-8B3E-44D5-9C2A-DA6568AC3F00}"/>
              </a:ext>
            </a:extLst>
          </p:cNvPr>
          <p:cNvSpPr>
            <a:spLocks noChangeArrowheads="1"/>
          </p:cNvSpPr>
          <p:nvPr/>
        </p:nvSpPr>
        <p:spPr bwMode="auto">
          <a:xfrm>
            <a:off x="755650" y="1557338"/>
            <a:ext cx="7632700" cy="446405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advTm="35315"/>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9A279866-8B03-4299-BE3A-069D567AC1BD}"/>
              </a:ext>
            </a:extLst>
          </p:cNvPr>
          <p:cNvSpPr txBox="1">
            <a:spLocks noChangeArrowheads="1"/>
          </p:cNvSpPr>
          <p:nvPr/>
        </p:nvSpPr>
        <p:spPr bwMode="auto">
          <a:xfrm>
            <a:off x="0" y="0"/>
            <a:ext cx="9144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000058"/>
                </a:solidFill>
              </a:rPr>
              <a:t>Οξύτητα</a:t>
            </a:r>
            <a:r>
              <a:rPr lang="en-US" altLang="en-US" sz="3200" b="1">
                <a:solidFill>
                  <a:srgbClr val="000058"/>
                </a:solidFill>
              </a:rPr>
              <a:t> – </a:t>
            </a:r>
            <a:r>
              <a:rPr lang="el-GR" altLang="en-US" sz="3200" b="1">
                <a:solidFill>
                  <a:srgbClr val="000058"/>
                </a:solidFill>
              </a:rPr>
              <a:t>Τάσεις στον Περιοδικό Πίνακα</a:t>
            </a:r>
          </a:p>
        </p:txBody>
      </p:sp>
      <p:sp>
        <p:nvSpPr>
          <p:cNvPr id="61442" name="Line 2">
            <a:extLst>
              <a:ext uri="{FF2B5EF4-FFF2-40B4-BE49-F238E27FC236}">
                <a16:creationId xmlns:a16="http://schemas.microsoft.com/office/drawing/2014/main" id="{FB5A9BED-CB2A-4A9F-AF03-1708C4B4F93E}"/>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43" name="Text Box 3">
            <a:extLst>
              <a:ext uri="{FF2B5EF4-FFF2-40B4-BE49-F238E27FC236}">
                <a16:creationId xmlns:a16="http://schemas.microsoft.com/office/drawing/2014/main" id="{10C47903-6E2E-4A4E-AC5B-AF9EC66CA729}"/>
              </a:ext>
            </a:extLst>
          </p:cNvPr>
          <p:cNvSpPr txBox="1">
            <a:spLocks noChangeArrowheads="1"/>
          </p:cNvSpPr>
          <p:nvPr/>
        </p:nvSpPr>
        <p:spPr bwMode="auto">
          <a:xfrm>
            <a:off x="685800" y="838200"/>
            <a:ext cx="64135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990000"/>
                </a:solidFill>
              </a:rPr>
              <a:t>Η οξύτητα αυξάνεται κατά μήκος μιας περιόδου</a:t>
            </a:r>
          </a:p>
        </p:txBody>
      </p:sp>
      <p:sp>
        <p:nvSpPr>
          <p:cNvPr id="61444" name="Text Box 4">
            <a:extLst>
              <a:ext uri="{FF2B5EF4-FFF2-40B4-BE49-F238E27FC236}">
                <a16:creationId xmlns:a16="http://schemas.microsoft.com/office/drawing/2014/main" id="{DAC15BAF-9412-4EF0-831F-BD41C4CAEBC0}"/>
              </a:ext>
            </a:extLst>
          </p:cNvPr>
          <p:cNvSpPr txBox="1">
            <a:spLocks noChangeArrowheads="1"/>
          </p:cNvSpPr>
          <p:nvPr/>
        </p:nvSpPr>
        <p:spPr bwMode="auto">
          <a:xfrm>
            <a:off x="838200" y="1676400"/>
            <a:ext cx="4235753" cy="2577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u="sng" dirty="0"/>
              <a:t>Οξύ</a:t>
            </a:r>
            <a:r>
              <a:rPr lang="en-US" altLang="en-US" sz="2200" b="1" dirty="0"/>
              <a:t>	</a:t>
            </a:r>
            <a:r>
              <a:rPr lang="en-US" altLang="en-US" sz="2200" b="1" u="sng" dirty="0" err="1"/>
              <a:t>p</a:t>
            </a:r>
            <a:r>
              <a:rPr lang="en-US" altLang="en-US" sz="2200" b="1" i="1" u="sng" dirty="0" err="1"/>
              <a:t>K</a:t>
            </a:r>
            <a:r>
              <a:rPr lang="en-US" altLang="en-US" sz="2200" b="1" u="sng" baseline="-25000" dirty="0" err="1"/>
              <a:t>a</a:t>
            </a:r>
            <a:r>
              <a:rPr lang="en-US" altLang="en-US" sz="2200" b="1" dirty="0"/>
              <a:t>	    </a:t>
            </a:r>
            <a:r>
              <a:rPr lang="el-GR" altLang="en-US" sz="2200" b="1" u="sng" dirty="0"/>
              <a:t>Συζυγής βάση</a:t>
            </a:r>
          </a:p>
          <a:p>
            <a:pPr>
              <a:buClrTx/>
              <a:buFontTx/>
              <a:buNone/>
            </a:pPr>
            <a:r>
              <a:rPr lang="en-US" altLang="en-US" sz="2200" b="1" dirty="0"/>
              <a:t>CH</a:t>
            </a:r>
            <a:r>
              <a:rPr lang="en-US" altLang="en-US" sz="2200" b="1" baseline="-25000" dirty="0"/>
              <a:t>4</a:t>
            </a:r>
            <a:r>
              <a:rPr lang="en-US" altLang="en-US" sz="2200" b="1" dirty="0"/>
              <a:t>	50	              CH</a:t>
            </a:r>
            <a:r>
              <a:rPr lang="en-US" altLang="en-US" sz="2200" b="1" baseline="-25000" dirty="0"/>
              <a:t>3</a:t>
            </a:r>
            <a:r>
              <a:rPr lang="en-US" altLang="en-US" sz="2800" b="1" baseline="30000" dirty="0"/>
              <a:t>-</a:t>
            </a:r>
          </a:p>
          <a:p>
            <a:pPr>
              <a:buClrTx/>
              <a:buFontTx/>
              <a:buNone/>
            </a:pPr>
            <a:endParaRPr lang="en-US" altLang="en-US" sz="2200" b="1" baseline="30000" dirty="0"/>
          </a:p>
          <a:p>
            <a:pPr>
              <a:buClrTx/>
              <a:buFontTx/>
              <a:buNone/>
            </a:pPr>
            <a:r>
              <a:rPr lang="en-US" altLang="en-US" sz="2200" b="1" dirty="0"/>
              <a:t>NH</a:t>
            </a:r>
            <a:r>
              <a:rPr lang="en-US" altLang="en-US" sz="2200" b="1" baseline="-25000" dirty="0"/>
              <a:t>3</a:t>
            </a:r>
            <a:r>
              <a:rPr lang="en-US" altLang="en-US" sz="2200" b="1" dirty="0"/>
              <a:t>	38		  NH</a:t>
            </a:r>
            <a:r>
              <a:rPr lang="en-US" altLang="en-US" sz="2200" b="1" baseline="-25000" dirty="0"/>
              <a:t>2</a:t>
            </a:r>
            <a:r>
              <a:rPr lang="en-US" altLang="en-US" sz="2800" b="1" baseline="30000" dirty="0"/>
              <a:t>-</a:t>
            </a:r>
          </a:p>
          <a:p>
            <a:pPr>
              <a:buClrTx/>
              <a:buFontTx/>
              <a:buNone/>
            </a:pPr>
            <a:endParaRPr lang="en-US" altLang="en-US" sz="2200" b="1" baseline="30000" dirty="0"/>
          </a:p>
          <a:p>
            <a:pPr>
              <a:buClrTx/>
              <a:buFontTx/>
              <a:buNone/>
            </a:pPr>
            <a:r>
              <a:rPr lang="en-US" altLang="en-US" sz="2200" b="1" dirty="0"/>
              <a:t>H</a:t>
            </a:r>
            <a:r>
              <a:rPr lang="en-US" altLang="en-US" sz="2200" b="1" baseline="-25000" dirty="0"/>
              <a:t>2</a:t>
            </a:r>
            <a:r>
              <a:rPr lang="en-US" altLang="en-US" sz="2200" b="1" dirty="0"/>
              <a:t>O	16		  OH</a:t>
            </a:r>
            <a:r>
              <a:rPr lang="en-US" altLang="en-US" sz="2800" b="1" baseline="30000" dirty="0"/>
              <a:t>-</a:t>
            </a:r>
          </a:p>
          <a:p>
            <a:pPr>
              <a:buClrTx/>
              <a:buFontTx/>
              <a:buNone/>
            </a:pPr>
            <a:endParaRPr lang="en-US" altLang="en-US" sz="2200" b="1" dirty="0"/>
          </a:p>
          <a:p>
            <a:pPr>
              <a:buClrTx/>
              <a:buFontTx/>
              <a:buNone/>
            </a:pPr>
            <a:r>
              <a:rPr lang="en-US" altLang="en-US" sz="2200" b="1" dirty="0"/>
              <a:t>HF	3.2	               F</a:t>
            </a:r>
            <a:r>
              <a:rPr lang="en-US" altLang="en-US" sz="2800" b="1" baseline="30000" dirty="0"/>
              <a:t>-</a:t>
            </a:r>
          </a:p>
        </p:txBody>
      </p:sp>
      <p:sp>
        <p:nvSpPr>
          <p:cNvPr id="61445" name="AutoShape 5">
            <a:extLst>
              <a:ext uri="{FF2B5EF4-FFF2-40B4-BE49-F238E27FC236}">
                <a16:creationId xmlns:a16="http://schemas.microsoft.com/office/drawing/2014/main" id="{BEF3224E-64CB-4494-B803-6BB021C789F5}"/>
              </a:ext>
            </a:extLst>
          </p:cNvPr>
          <p:cNvSpPr>
            <a:spLocks noChangeArrowheads="1"/>
          </p:cNvSpPr>
          <p:nvPr/>
        </p:nvSpPr>
        <p:spPr bwMode="auto">
          <a:xfrm>
            <a:off x="6172200" y="2057400"/>
            <a:ext cx="457200" cy="2514600"/>
          </a:xfrm>
          <a:prstGeom prst="downArrow">
            <a:avLst>
              <a:gd name="adj1" fmla="val 50000"/>
              <a:gd name="adj2" fmla="val 137500"/>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46" name="Text Box 6">
            <a:extLst>
              <a:ext uri="{FF2B5EF4-FFF2-40B4-BE49-F238E27FC236}">
                <a16:creationId xmlns:a16="http://schemas.microsoft.com/office/drawing/2014/main" id="{01B8DDEB-5CB0-421F-A409-31877F446283}"/>
              </a:ext>
            </a:extLst>
          </p:cNvPr>
          <p:cNvSpPr txBox="1">
            <a:spLocks noChangeArrowheads="1"/>
          </p:cNvSpPr>
          <p:nvPr/>
        </p:nvSpPr>
        <p:spPr bwMode="auto">
          <a:xfrm>
            <a:off x="6858000" y="2414588"/>
            <a:ext cx="2286000" cy="21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Αυξανόμενη οξύτητα και σταθερότητα της συζυγούς βάσεως</a:t>
            </a:r>
          </a:p>
          <a:p>
            <a:pPr>
              <a:buClrTx/>
              <a:buFontTx/>
              <a:buNone/>
            </a:pPr>
            <a:endParaRPr lang="el-GR" altLang="en-US" sz="2200" b="1">
              <a:solidFill>
                <a:srgbClr val="000058"/>
              </a:solidFill>
            </a:endParaRPr>
          </a:p>
        </p:txBody>
      </p:sp>
      <p:sp>
        <p:nvSpPr>
          <p:cNvPr id="61447" name="Text Box 7">
            <a:extLst>
              <a:ext uri="{FF2B5EF4-FFF2-40B4-BE49-F238E27FC236}">
                <a16:creationId xmlns:a16="http://schemas.microsoft.com/office/drawing/2014/main" id="{4CBEB18C-D4CF-4ED2-AFAB-A00263877A44}"/>
              </a:ext>
            </a:extLst>
          </p:cNvPr>
          <p:cNvSpPr txBox="1">
            <a:spLocks noChangeArrowheads="1"/>
          </p:cNvSpPr>
          <p:nvPr/>
        </p:nvSpPr>
        <p:spPr bwMode="auto">
          <a:xfrm>
            <a:off x="971550" y="5661025"/>
            <a:ext cx="817245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Τα περισσότερο ηλεκτραρνητικά άτομα δύνανται καλύτερα να σταθεροποιούν  το αρνητικό φορτίο</a:t>
            </a:r>
          </a:p>
        </p:txBody>
      </p:sp>
    </p:spTree>
    <p:custDataLst>
      <p:tags r:id="rId1"/>
    </p:custDataLst>
  </p:cSld>
  <p:clrMapOvr>
    <a:masterClrMapping/>
  </p:clrMapOvr>
  <p:transition spd="med" advTm="754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1447"/>
                                        </p:tgtEl>
                                        <p:attrNameLst>
                                          <p:attrName>style.visibility</p:attrName>
                                        </p:attrNameLst>
                                      </p:cBhvr>
                                      <p:to>
                                        <p:strVal val="visible"/>
                                      </p:to>
                                    </p:set>
                                    <p:animEffect transition="in" filter="dissolve">
                                      <p:cBhvr additive="repl">
                                        <p:cTn id="7"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5" name="Picture 1">
            <a:extLst>
              <a:ext uri="{FF2B5EF4-FFF2-40B4-BE49-F238E27FC236}">
                <a16:creationId xmlns:a16="http://schemas.microsoft.com/office/drawing/2014/main" id="{14381E97-F4C1-411B-B374-18AB9906A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88" r="18188"/>
          <a:stretch>
            <a:fillRect/>
          </a:stretch>
        </p:blipFill>
        <p:spPr bwMode="auto">
          <a:xfrm>
            <a:off x="3375025" y="0"/>
            <a:ext cx="5768975" cy="6781800"/>
          </a:xfrm>
          <a:prstGeom prst="rect">
            <a:avLst/>
          </a:prstGeom>
          <a:noFill/>
          <a:ln>
            <a:noFill/>
          </a:ln>
          <a:effectLst/>
          <a:extLst>
            <a:ext uri="{909E8E84-426E-40DD-AFC4-6F175D3DCCD1}">
              <a14:hiddenFill xmlns:a14="http://schemas.microsoft.com/office/drawing/2010/main">
                <a:blipFill dpi="0" rotWithShape="0">
                  <a:blip/>
                  <a:srcRect l="18188" r="18188"/>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6" name="Rectangle 2">
            <a:extLst>
              <a:ext uri="{FF2B5EF4-FFF2-40B4-BE49-F238E27FC236}">
                <a16:creationId xmlns:a16="http://schemas.microsoft.com/office/drawing/2014/main" id="{947E8B17-BA4F-4E9B-A2B0-DBDED94F3CD0}"/>
              </a:ext>
            </a:extLst>
          </p:cNvPr>
          <p:cNvSpPr>
            <a:spLocks noChangeArrowheads="1"/>
          </p:cNvSpPr>
          <p:nvPr/>
        </p:nvSpPr>
        <p:spPr bwMode="auto">
          <a:xfrm>
            <a:off x="0" y="0"/>
            <a:ext cx="3595688" cy="44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600" b="1">
                <a:solidFill>
                  <a:srgbClr val="A50021"/>
                </a:solidFill>
              </a:rPr>
              <a:t>Η Επίδραση των Ατομικών και Μοριακών Ιδιοτήτων στην Οξύτητα των Υδριδίων των Αμετάλλων</a:t>
            </a:r>
          </a:p>
          <a:p>
            <a:pPr>
              <a:buClrTx/>
              <a:buFontTx/>
              <a:buNone/>
            </a:pPr>
            <a:endParaRPr lang="el-GR" altLang="en-US" sz="3600" b="1">
              <a:solidFill>
                <a:srgbClr val="A50021"/>
              </a:solidFill>
            </a:endParaRPr>
          </a:p>
        </p:txBody>
      </p:sp>
      <p:sp>
        <p:nvSpPr>
          <p:cNvPr id="62467" name="Rectangle 3">
            <a:extLst>
              <a:ext uri="{FF2B5EF4-FFF2-40B4-BE49-F238E27FC236}">
                <a16:creationId xmlns:a16="http://schemas.microsoft.com/office/drawing/2014/main" id="{BE8F13A0-C515-4D90-BEED-0FCD7AB46D88}"/>
              </a:ext>
            </a:extLst>
          </p:cNvPr>
          <p:cNvSpPr>
            <a:spLocks noChangeArrowheads="1"/>
          </p:cNvSpPr>
          <p:nvPr/>
        </p:nvSpPr>
        <p:spPr bwMode="auto">
          <a:xfrm>
            <a:off x="98425" y="6248400"/>
            <a:ext cx="1841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advTm="39525">
    <p:cover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48BAEAD6-9B91-472D-8B61-41C60DD46C7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Παράγοντες που καθορίζουν την όξινη ισχύ-Επαγωγικές δράσεις</a:t>
            </a:r>
          </a:p>
        </p:txBody>
      </p:sp>
      <p:sp>
        <p:nvSpPr>
          <p:cNvPr id="63490" name="Text Box 2">
            <a:extLst>
              <a:ext uri="{FF2B5EF4-FFF2-40B4-BE49-F238E27FC236}">
                <a16:creationId xmlns:a16="http://schemas.microsoft.com/office/drawing/2014/main" id="{2FFC57F2-DC32-4CD3-96B6-11F1AC8AAE2A}"/>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b="1"/>
              <a:t>Παράδειγμα</a:t>
            </a:r>
            <a:r>
              <a:rPr lang="en-US" altLang="en-US" sz="3200"/>
              <a:t>: </a:t>
            </a:r>
            <a:r>
              <a:rPr lang="el-GR" altLang="en-US" sz="3200"/>
              <a:t>Σύγκριση της οξύτητας της  αιθανόλης </a:t>
            </a:r>
            <a:r>
              <a:rPr lang="en-US" altLang="en-US" sz="3200"/>
              <a:t>    </a:t>
            </a:r>
            <a:r>
              <a:rPr lang="el-GR" altLang="en-US" sz="2400"/>
              <a:t>και της</a:t>
            </a:r>
            <a:r>
              <a:rPr lang="el-GR" altLang="en-US" sz="3200"/>
              <a:t> </a:t>
            </a:r>
            <a:r>
              <a:rPr lang="en-US" altLang="en-US" sz="3200"/>
              <a:t>     </a:t>
            </a:r>
            <a:r>
              <a:rPr lang="el-GR" altLang="en-US" sz="3200"/>
              <a:t>2,2,2-τριφθοροαιθανόλης</a:t>
            </a:r>
          </a:p>
          <a:p>
            <a:pPr>
              <a:spcBef>
                <a:spcPts val="800"/>
              </a:spcBef>
              <a:buClrTx/>
              <a:buFontTx/>
              <a:buNone/>
            </a:pPr>
            <a:r>
              <a:rPr lang="en-US" altLang="en-US" sz="3200" b="1">
                <a:solidFill>
                  <a:srgbClr val="0000A0"/>
                </a:solidFill>
              </a:rPr>
              <a:t>CH</a:t>
            </a:r>
            <a:r>
              <a:rPr lang="en-US" altLang="en-US" sz="3200" b="1" baseline="-25000">
                <a:solidFill>
                  <a:srgbClr val="0000A0"/>
                </a:solidFill>
              </a:rPr>
              <a:t>3</a:t>
            </a:r>
            <a:r>
              <a:rPr lang="en-US" altLang="en-US" sz="3200" b="1">
                <a:solidFill>
                  <a:srgbClr val="0000A0"/>
                </a:solidFill>
              </a:rPr>
              <a:t>CH</a:t>
            </a:r>
            <a:r>
              <a:rPr lang="en-US" altLang="en-US" sz="3200" b="1" baseline="-25000">
                <a:solidFill>
                  <a:srgbClr val="0000A0"/>
                </a:solidFill>
              </a:rPr>
              <a:t>2</a:t>
            </a:r>
            <a:r>
              <a:rPr lang="en-US" altLang="en-US" sz="3200" b="1">
                <a:solidFill>
                  <a:srgbClr val="0000A0"/>
                </a:solidFill>
              </a:rPr>
              <a:t>O-H  </a:t>
            </a:r>
            <a:r>
              <a:rPr lang="en-US" altLang="en-US" sz="3200"/>
              <a:t>          </a:t>
            </a:r>
            <a:r>
              <a:rPr lang="en-US" altLang="en-US" sz="3200">
                <a:solidFill>
                  <a:srgbClr val="0000A0"/>
                </a:solidFill>
              </a:rPr>
              <a:t>CF</a:t>
            </a:r>
            <a:r>
              <a:rPr lang="en-US" altLang="en-US" sz="3200" baseline="-25000">
                <a:solidFill>
                  <a:srgbClr val="0000A0"/>
                </a:solidFill>
              </a:rPr>
              <a:t>3</a:t>
            </a:r>
            <a:r>
              <a:rPr lang="en-US" altLang="en-US" sz="3200">
                <a:solidFill>
                  <a:srgbClr val="0000A0"/>
                </a:solidFill>
              </a:rPr>
              <a:t>CH</a:t>
            </a:r>
            <a:r>
              <a:rPr lang="en-US" altLang="en-US" sz="3200" baseline="-25000">
                <a:solidFill>
                  <a:srgbClr val="0000A0"/>
                </a:solidFill>
              </a:rPr>
              <a:t>2</a:t>
            </a:r>
            <a:r>
              <a:rPr lang="en-US" altLang="en-US" sz="3200">
                <a:solidFill>
                  <a:srgbClr val="0000A0"/>
                </a:solidFill>
              </a:rPr>
              <a:t>O-H</a:t>
            </a:r>
          </a:p>
          <a:p>
            <a:pPr>
              <a:spcBef>
                <a:spcPts val="800"/>
              </a:spcBef>
              <a:buClrTx/>
              <a:buFontTx/>
              <a:buNone/>
            </a:pPr>
            <a:r>
              <a:rPr lang="en-US" altLang="en-US" sz="3200">
                <a:solidFill>
                  <a:srgbClr val="0000A0"/>
                </a:solidFill>
              </a:rPr>
              <a:t>pKa=  16                 pKa=12.4</a:t>
            </a:r>
            <a:r>
              <a:rPr lang="en-US" altLang="en-US" sz="3200"/>
              <a:t> </a:t>
            </a:r>
            <a:r>
              <a:rPr lang="el-GR" altLang="en-US" sz="3200"/>
              <a:t>                                          				</a:t>
            </a:r>
            <a:r>
              <a:rPr lang="el-GR" altLang="en-US" sz="3200">
                <a:solidFill>
                  <a:srgbClr val="D60093"/>
                </a:solidFill>
              </a:rPr>
              <a:t>Ισχυρότερο οξύ</a:t>
            </a:r>
          </a:p>
          <a:p>
            <a:pPr>
              <a:spcBef>
                <a:spcPts val="800"/>
              </a:spcBef>
              <a:buClrTx/>
              <a:buFontTx/>
              <a:buNone/>
            </a:pPr>
            <a:endParaRPr lang="el-GR" altLang="en-US" sz="3200">
              <a:solidFill>
                <a:srgbClr val="D60093"/>
              </a:solidFill>
            </a:endParaRPr>
          </a:p>
          <a:p>
            <a:pPr>
              <a:spcBef>
                <a:spcPts val="1000"/>
              </a:spcBef>
              <a:buClrTx/>
              <a:buFontTx/>
              <a:buNone/>
            </a:pPr>
            <a:r>
              <a:rPr lang="el-GR" altLang="en-US" sz="3200">
                <a:solidFill>
                  <a:srgbClr val="D60093"/>
                </a:solidFill>
              </a:rPr>
              <a:t>			</a:t>
            </a:r>
            <a:r>
              <a:rPr lang="el-GR" altLang="en-US" sz="4000">
                <a:solidFill>
                  <a:srgbClr val="D60093"/>
                </a:solidFill>
              </a:rPr>
              <a:t>Γιατί?</a:t>
            </a:r>
          </a:p>
        </p:txBody>
      </p:sp>
    </p:spTree>
  </p:cSld>
  <p:clrMapOvr>
    <a:masterClrMapping/>
  </p:clrMapOvr>
  <p:transition spd="med" advTm="30389"/>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830C7C91-B3C7-4F3C-96F4-DCC77A932614}"/>
              </a:ext>
            </a:extLst>
          </p:cNvPr>
          <p:cNvSpPr>
            <a:spLocks noChangeArrowheads="1"/>
          </p:cNvSpPr>
          <p:nvPr/>
        </p:nvSpPr>
        <p:spPr bwMode="auto">
          <a:xfrm>
            <a:off x="0" y="1268413"/>
            <a:ext cx="9144000"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spcBef>
                <a:spcPts val="900"/>
              </a:spcBef>
              <a:buClrTx/>
              <a:buFontTx/>
              <a:buNone/>
            </a:pPr>
            <a:r>
              <a:rPr lang="el-GR" altLang="en-US" sz="3600" dirty="0">
                <a:solidFill>
                  <a:srgbClr val="FF0000"/>
                </a:solidFill>
              </a:rPr>
              <a:t>Επαγωγική δράση</a:t>
            </a:r>
            <a:r>
              <a:rPr lang="el-GR" altLang="en-US" sz="3600" dirty="0">
                <a:solidFill>
                  <a:srgbClr val="0000A0"/>
                </a:solidFill>
              </a:rPr>
              <a:t> </a:t>
            </a:r>
          </a:p>
          <a:p>
            <a:pPr>
              <a:spcBef>
                <a:spcPts val="900"/>
              </a:spcBef>
              <a:buClrTx/>
              <a:buFontTx/>
              <a:buNone/>
            </a:pPr>
            <a:r>
              <a:rPr lang="el-GR" altLang="en-US" sz="3600" dirty="0">
                <a:solidFill>
                  <a:srgbClr val="0000A0"/>
                </a:solidFill>
              </a:rPr>
              <a:t>είναι η μετάθεση της ηλεκτρονικής </a:t>
            </a:r>
            <a:r>
              <a:rPr lang="el-GR" altLang="en-US" sz="3600" dirty="0" err="1">
                <a:solidFill>
                  <a:srgbClr val="0000A0"/>
                </a:solidFill>
              </a:rPr>
              <a:t>πυκνότητος</a:t>
            </a:r>
            <a:r>
              <a:rPr lang="el-GR" altLang="en-US" sz="3600" dirty="0">
                <a:solidFill>
                  <a:srgbClr val="0000A0"/>
                </a:solidFill>
              </a:rPr>
              <a:t> </a:t>
            </a:r>
            <a:r>
              <a:rPr lang="el-GR" altLang="en-US" sz="3600" dirty="0">
                <a:solidFill>
                  <a:srgbClr val="FF0000"/>
                </a:solidFill>
              </a:rPr>
              <a:t>μέσω σ δεσμών</a:t>
            </a:r>
            <a:r>
              <a:rPr lang="el-GR" altLang="en-US" sz="3600" dirty="0">
                <a:solidFill>
                  <a:srgbClr val="0000A0"/>
                </a:solidFill>
              </a:rPr>
              <a:t>, που προκαλείται από την διαφορά της </a:t>
            </a:r>
            <a:r>
              <a:rPr lang="el-GR" altLang="en-US" sz="3600" dirty="0" err="1">
                <a:solidFill>
                  <a:srgbClr val="0000A0"/>
                </a:solidFill>
              </a:rPr>
              <a:t>ηλεκτρανητικότητας</a:t>
            </a:r>
            <a:r>
              <a:rPr lang="el-GR" altLang="en-US" sz="3600" dirty="0">
                <a:solidFill>
                  <a:srgbClr val="0000A0"/>
                </a:solidFill>
              </a:rPr>
              <a:t> μεταξύ των ατόμων</a:t>
            </a:r>
          </a:p>
        </p:txBody>
      </p:sp>
    </p:spTree>
  </p:cSld>
  <p:clrMapOvr>
    <a:masterClrMapping/>
  </p:clrMapOvr>
  <p:transition spd="med" advTm="43252"/>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id="{069C5EC3-3AF3-4F06-BBDF-E3AAF1A5AA0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Παράγοντες που καθορίζουν την όξινη </a:t>
            </a:r>
            <a:r>
              <a:rPr lang="el-GR" altLang="en-US" sz="3400">
                <a:solidFill>
                  <a:srgbClr val="993366"/>
                </a:solidFill>
              </a:rPr>
              <a:t>ισχύ-Επαγωγικές δράσεις</a:t>
            </a:r>
          </a:p>
        </p:txBody>
      </p:sp>
      <p:sp>
        <p:nvSpPr>
          <p:cNvPr id="65538" name="Text Box 2">
            <a:extLst>
              <a:ext uri="{FF2B5EF4-FFF2-40B4-BE49-F238E27FC236}">
                <a16:creationId xmlns:a16="http://schemas.microsoft.com/office/drawing/2014/main" id="{1353045C-27DB-444C-A0EF-E38C8A91F846}"/>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CCCCFF"/>
              </a:buClr>
              <a:buFont typeface="Wingdings" panose="05000000000000000000" pitchFamily="2" charset="2"/>
              <a:buChar char=""/>
            </a:pPr>
            <a:r>
              <a:rPr lang="el-GR" altLang="en-US" sz="3200"/>
              <a:t>Ο λόγος για την αυξημένη οξύτητα της 2,2,2-τριφθοροαιθανόλης, είναι ότι τα τρία ηλεκτραρνητικά άτομα του φθορίου σταθεροποιούν την αρνητικά φορτισμένη συζυγή βάση</a:t>
            </a:r>
          </a:p>
          <a:p>
            <a:pPr>
              <a:spcBef>
                <a:spcPts val="800"/>
              </a:spcBef>
              <a:buClrTx/>
              <a:buFontTx/>
              <a:buNone/>
            </a:pPr>
            <a:endParaRPr lang="el-GR" altLang="en-US" sz="3200"/>
          </a:p>
          <a:p>
            <a:pPr>
              <a:spcBef>
                <a:spcPts val="800"/>
              </a:spcBef>
              <a:buClrTx/>
              <a:buFontTx/>
              <a:buNone/>
            </a:pPr>
            <a:endParaRPr lang="el-GR" altLang="en-US" sz="3200"/>
          </a:p>
        </p:txBody>
      </p:sp>
    </p:spTree>
  </p:cSld>
  <p:clrMapOvr>
    <a:masterClrMapping/>
  </p:clrMapOvr>
  <p:transition spd="med" advTm="25050"/>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5E9F6B83-10F8-4589-A43C-A320ADD91C71}"/>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2200"/>
              <a:t>Τα τρία ηλεκτραρνητικά άτομα του φθορίου </a:t>
            </a:r>
            <a:r>
              <a:rPr lang="el-GR" altLang="en-US" sz="2200">
                <a:solidFill>
                  <a:srgbClr val="6666FF"/>
                </a:solidFill>
              </a:rPr>
              <a:t>σταθεροποιούν την αρνητικά φορτισμένη συζυγή βάση</a:t>
            </a:r>
            <a:br>
              <a:rPr lang="el-GR" altLang="en-US" sz="2200">
                <a:solidFill>
                  <a:srgbClr val="6666FF"/>
                </a:solidFill>
              </a:rPr>
            </a:br>
            <a:r>
              <a:rPr lang="el-GR" altLang="en-US" sz="2200"/>
              <a:t>δεξιά με </a:t>
            </a:r>
            <a:r>
              <a:rPr lang="el-GR" altLang="en-US" sz="2200">
                <a:solidFill>
                  <a:srgbClr val="6666FF"/>
                </a:solidFill>
              </a:rPr>
              <a:t>επαγωγή του φορτίου</a:t>
            </a:r>
            <a:r>
              <a:rPr lang="en-US" altLang="en-US" sz="2200">
                <a:solidFill>
                  <a:srgbClr val="6666FF"/>
                </a:solidFill>
              </a:rPr>
              <a:t> </a:t>
            </a:r>
            <a:r>
              <a:rPr lang="el-GR" altLang="en-US" sz="2200"/>
              <a:t>ενώ στην βάση αριστερά δεν υπάρχουν πρόσθετα ηλεκτραρνητικά άτομα</a:t>
            </a:r>
          </a:p>
        </p:txBody>
      </p:sp>
      <p:pic>
        <p:nvPicPr>
          <p:cNvPr id="66562" name="Picture 2">
            <a:extLst>
              <a:ext uri="{FF2B5EF4-FFF2-40B4-BE49-F238E27FC236}">
                <a16:creationId xmlns:a16="http://schemas.microsoft.com/office/drawing/2014/main" id="{E7D52205-DA1E-4E02-B800-D16E81761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89138"/>
            <a:ext cx="3489325"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3" name="Picture 3">
            <a:extLst>
              <a:ext uri="{FF2B5EF4-FFF2-40B4-BE49-F238E27FC236}">
                <a16:creationId xmlns:a16="http://schemas.microsoft.com/office/drawing/2014/main" id="{3F34CC35-DEB7-48AE-A74A-7B37D32A3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060575"/>
            <a:ext cx="3606800" cy="243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Ορθογώνιο 2">
            <a:extLst>
              <a:ext uri="{FF2B5EF4-FFF2-40B4-BE49-F238E27FC236}">
                <a16:creationId xmlns:a16="http://schemas.microsoft.com/office/drawing/2014/main" id="{4F8FBBB1-6745-49FA-BF7C-92815985EB90}"/>
              </a:ext>
            </a:extLst>
          </p:cNvPr>
          <p:cNvSpPr/>
          <p:nvPr/>
        </p:nvSpPr>
        <p:spPr>
          <a:xfrm>
            <a:off x="2452238" y="4696518"/>
            <a:ext cx="4572000" cy="1754326"/>
          </a:xfrm>
          <a:prstGeom prst="rect">
            <a:avLst/>
          </a:prstGeom>
        </p:spPr>
        <p:txBody>
          <a:bodyPr>
            <a:spAutoFit/>
          </a:bodyPr>
          <a:lstStyle/>
          <a:p>
            <a:pPr algn="just"/>
            <a:r>
              <a:rPr lang="en-US" u="sng" dirty="0">
                <a:solidFill>
                  <a:srgbClr val="000000"/>
                </a:solidFill>
                <a:latin typeface="Tahoma" panose="020B0604030504040204" pitchFamily="34" charset="0"/>
              </a:rPr>
              <a:t>B</a:t>
            </a:r>
            <a:r>
              <a:rPr lang="el-GR" u="sng" dirty="0" err="1">
                <a:solidFill>
                  <a:srgbClr val="000000"/>
                </a:solidFill>
                <a:latin typeface="Tahoma" panose="020B0604030504040204" pitchFamily="34" charset="0"/>
              </a:rPr>
              <a:t>ασική</a:t>
            </a:r>
            <a:r>
              <a:rPr lang="el-GR" u="sng" dirty="0">
                <a:solidFill>
                  <a:srgbClr val="000000"/>
                </a:solidFill>
                <a:latin typeface="Tahoma" panose="020B0604030504040204" pitchFamily="34" charset="0"/>
              </a:rPr>
              <a:t> έννοια της οργανικής χημείας</a:t>
            </a:r>
            <a:r>
              <a:rPr lang="en-US" dirty="0">
                <a:solidFill>
                  <a:srgbClr val="000000"/>
                </a:solidFill>
                <a:latin typeface="Tahoma" panose="020B0604030504040204" pitchFamily="34" charset="0"/>
              </a:rPr>
              <a:t>:</a:t>
            </a:r>
            <a:br>
              <a:rPr lang="en-US" dirty="0">
                <a:solidFill>
                  <a:srgbClr val="000000"/>
                </a:solidFill>
                <a:latin typeface="Tahoma" panose="020B0604030504040204" pitchFamily="34" charset="0"/>
              </a:rPr>
            </a:br>
            <a:endParaRPr lang="en-US" dirty="0">
              <a:solidFill>
                <a:srgbClr val="000000"/>
              </a:solidFill>
              <a:latin typeface="Tahoma" panose="020B0604030504040204" pitchFamily="34" charset="0"/>
            </a:endParaRPr>
          </a:p>
          <a:p>
            <a:pPr algn="just"/>
            <a:r>
              <a:rPr lang="el-GR" b="1" i="1" dirty="0">
                <a:solidFill>
                  <a:srgbClr val="7030A0"/>
                </a:solidFill>
                <a:latin typeface="Tahoma" panose="020B0604030504040204" pitchFamily="34" charset="0"/>
              </a:rPr>
              <a:t>Τα ηλεκτροστατικά φορτία, είτε είναι θετικά είτε είναι αρνητικά, είναι πιο σταθερά όταν διαχέονται σε μεγαλύτερη περιοχή-όγκο</a:t>
            </a:r>
            <a:r>
              <a:rPr lang="en-US" b="1" i="1" dirty="0">
                <a:solidFill>
                  <a:srgbClr val="7030A0"/>
                </a:solidFill>
                <a:latin typeface="Tahoma" panose="020B0604030504040204" pitchFamily="34" charset="0"/>
              </a:rPr>
              <a:t>.</a:t>
            </a:r>
            <a:endParaRPr lang="en-US" dirty="0">
              <a:solidFill>
                <a:srgbClr val="7030A0"/>
              </a:solidFill>
              <a:latin typeface="Tahoma" panose="020B0604030504040204" pitchFamily="34" charset="0"/>
            </a:endParaRPr>
          </a:p>
        </p:txBody>
      </p:sp>
    </p:spTree>
  </p:cSld>
  <p:clrMapOvr>
    <a:masterClrMapping/>
  </p:clrMapOvr>
  <p:transition spd="med" advTm="82454"/>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2DD2FEF1-0035-4047-B88E-3D7BDE61C0D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800"/>
              <a:t>To </a:t>
            </a:r>
            <a:r>
              <a:rPr lang="el-GR" altLang="en-US" sz="3800"/>
              <a:t>συνεχές του  </a:t>
            </a:r>
            <a:r>
              <a:rPr lang="en-US" altLang="en-US" sz="3800"/>
              <a:t>Lewis</a:t>
            </a:r>
          </a:p>
        </p:txBody>
      </p:sp>
      <p:sp>
        <p:nvSpPr>
          <p:cNvPr id="11266" name="Text Box 2">
            <a:extLst>
              <a:ext uri="{FF2B5EF4-FFF2-40B4-BE49-F238E27FC236}">
                <a16:creationId xmlns:a16="http://schemas.microsoft.com/office/drawing/2014/main" id="{79B82934-549E-4286-8AFF-982EA3B60CFB}"/>
              </a:ext>
            </a:extLst>
          </p:cNvPr>
          <p:cNvSpPr txBox="1">
            <a:spLocks noChangeArrowheads="1"/>
          </p:cNvSpPr>
          <p:nvPr/>
        </p:nvSpPr>
        <p:spPr bwMode="auto">
          <a:xfrm>
            <a:off x="107950" y="1600200"/>
            <a:ext cx="484505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900"/>
              </a:spcBef>
              <a:buClr>
                <a:srgbClr val="CCCCFF"/>
              </a:buClr>
              <a:buFont typeface="Wingdings" panose="05000000000000000000" pitchFamily="2" charset="2"/>
              <a:buChar char=""/>
            </a:pPr>
            <a:r>
              <a:rPr lang="en-US" altLang="en-US" sz="2800" dirty="0"/>
              <a:t> </a:t>
            </a:r>
            <a:r>
              <a:rPr lang="el-GR" altLang="en-US" sz="3600" dirty="0"/>
              <a:t>ΟΞΥ </a:t>
            </a:r>
          </a:p>
          <a:p>
            <a:pPr>
              <a:spcBef>
                <a:spcPts val="900"/>
              </a:spcBef>
              <a:buClr>
                <a:srgbClr val="CCCCFF"/>
              </a:buClr>
              <a:buFont typeface="Wingdings" panose="05000000000000000000" pitchFamily="2" charset="2"/>
              <a:buChar char=""/>
            </a:pPr>
            <a:r>
              <a:rPr lang="el-GR" altLang="en-US" sz="3600" dirty="0"/>
              <a:t>ΟΞΕΙΔΩΤΙΚΟ</a:t>
            </a:r>
          </a:p>
          <a:p>
            <a:pPr>
              <a:spcBef>
                <a:spcPts val="900"/>
              </a:spcBef>
              <a:buClr>
                <a:srgbClr val="CCCCFF"/>
              </a:buClr>
              <a:buFont typeface="Wingdings" panose="05000000000000000000" pitchFamily="2" charset="2"/>
              <a:buChar char=""/>
            </a:pPr>
            <a:r>
              <a:rPr lang="el-GR" altLang="en-US" sz="3600" dirty="0"/>
              <a:t>ΗΛΕΚΤΡΟΝΙΌΦΙΛΟ</a:t>
            </a:r>
          </a:p>
          <a:p>
            <a:pPr>
              <a:spcBef>
                <a:spcPts val="900"/>
              </a:spcBef>
              <a:buClrTx/>
              <a:buFontTx/>
              <a:buNone/>
            </a:pPr>
            <a:endParaRPr lang="el-GR" altLang="en-US" sz="3600" dirty="0"/>
          </a:p>
          <a:p>
            <a:pPr>
              <a:spcBef>
                <a:spcPts val="900"/>
              </a:spcBef>
              <a:buClr>
                <a:srgbClr val="CCCCFF"/>
              </a:buClr>
              <a:buFont typeface="Wingdings" panose="05000000000000000000" pitchFamily="2" charset="2"/>
              <a:buChar char=""/>
            </a:pPr>
            <a:r>
              <a:rPr lang="el-GR" altLang="en-US" sz="3600" dirty="0"/>
              <a:t>ΔΕΚΤΗΣ</a:t>
            </a:r>
          </a:p>
        </p:txBody>
      </p:sp>
      <p:sp>
        <p:nvSpPr>
          <p:cNvPr id="11267" name="Text Box 3">
            <a:extLst>
              <a:ext uri="{FF2B5EF4-FFF2-40B4-BE49-F238E27FC236}">
                <a16:creationId xmlns:a16="http://schemas.microsoft.com/office/drawing/2014/main" id="{DF4939FD-C447-468F-A79B-2FE1445A2DBF}"/>
              </a:ext>
            </a:extLst>
          </p:cNvPr>
          <p:cNvSpPr txBox="1">
            <a:spLocks noChangeArrowheads="1"/>
          </p:cNvSpPr>
          <p:nvPr/>
        </p:nvSpPr>
        <p:spPr bwMode="auto">
          <a:xfrm>
            <a:off x="4788024" y="1600200"/>
            <a:ext cx="4355976"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900"/>
              </a:spcBef>
              <a:buClr>
                <a:srgbClr val="CCCCFF"/>
              </a:buClr>
              <a:buFont typeface="Wingdings" panose="05000000000000000000" pitchFamily="2" charset="2"/>
              <a:buChar char=""/>
            </a:pPr>
            <a:r>
              <a:rPr lang="el-GR" altLang="en-US" sz="3600"/>
              <a:t>ΒΑΣΗ</a:t>
            </a:r>
          </a:p>
          <a:p>
            <a:pPr>
              <a:spcBef>
                <a:spcPts val="900"/>
              </a:spcBef>
              <a:buClr>
                <a:srgbClr val="CCCCFF"/>
              </a:buClr>
              <a:buFont typeface="Wingdings" panose="05000000000000000000" pitchFamily="2" charset="2"/>
              <a:buChar char=""/>
            </a:pPr>
            <a:r>
              <a:rPr lang="el-GR" altLang="en-US" sz="3600"/>
              <a:t>ΑΝΑΓΩΓΙΚΟ</a:t>
            </a:r>
          </a:p>
          <a:p>
            <a:pPr>
              <a:spcBef>
                <a:spcPts val="900"/>
              </a:spcBef>
              <a:buClr>
                <a:srgbClr val="CCCCFF"/>
              </a:buClr>
              <a:buFont typeface="Wingdings" panose="05000000000000000000" pitchFamily="2" charset="2"/>
              <a:buChar char=""/>
            </a:pPr>
            <a:r>
              <a:rPr lang="el-GR" altLang="en-US" sz="3600"/>
              <a:t>ΠΥΡΗΝΟΦΙΛΟ (ή νουκλεόφιλο)</a:t>
            </a:r>
          </a:p>
          <a:p>
            <a:pPr>
              <a:spcBef>
                <a:spcPts val="900"/>
              </a:spcBef>
              <a:buClr>
                <a:srgbClr val="CCCCFF"/>
              </a:buClr>
              <a:buFont typeface="Wingdings" panose="05000000000000000000" pitchFamily="2" charset="2"/>
              <a:buChar char=""/>
            </a:pPr>
            <a:r>
              <a:rPr lang="el-GR" altLang="en-US" sz="3600"/>
              <a:t>ΔΟΤΗΣ</a:t>
            </a:r>
          </a:p>
        </p:txBody>
      </p:sp>
    </p:spTree>
  </p:cSld>
  <p:clrMapOvr>
    <a:masterClrMapping/>
  </p:clrMapOvr>
  <p:transition spd="med" advTm="111208"/>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a:extLst>
              <a:ext uri="{FF2B5EF4-FFF2-40B4-BE49-F238E27FC236}">
                <a16:creationId xmlns:a16="http://schemas.microsoft.com/office/drawing/2014/main" id="{896672B0-1D9F-4D2C-A9EC-00791B9AAFDF}"/>
              </a:ext>
            </a:extLst>
          </p:cNvPr>
          <p:cNvSpPr txBox="1">
            <a:spLocks noChangeArrowheads="1"/>
          </p:cNvSpPr>
          <p:nvPr/>
        </p:nvSpPr>
        <p:spPr bwMode="auto">
          <a:xfrm>
            <a:off x="1979613" y="0"/>
            <a:ext cx="637063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6600FF"/>
                </a:solidFill>
              </a:rPr>
              <a:t>Οξύτητα</a:t>
            </a:r>
            <a:r>
              <a:rPr lang="en-US" altLang="en-US" sz="3200" b="1">
                <a:solidFill>
                  <a:srgbClr val="6600FF"/>
                </a:solidFill>
              </a:rPr>
              <a:t> – </a:t>
            </a:r>
            <a:r>
              <a:rPr lang="el-GR" altLang="en-US" sz="3200" b="1">
                <a:solidFill>
                  <a:srgbClr val="6600FF"/>
                </a:solidFill>
              </a:rPr>
              <a:t>Επαγωγικές Δράσεις</a:t>
            </a:r>
            <a:r>
              <a:rPr lang="en-US" altLang="en-US" sz="3200" b="1">
                <a:solidFill>
                  <a:srgbClr val="D9D8EC"/>
                </a:solidFill>
              </a:rPr>
              <a:t> </a:t>
            </a:r>
          </a:p>
        </p:txBody>
      </p:sp>
      <p:sp>
        <p:nvSpPr>
          <p:cNvPr id="67586" name="Line 2">
            <a:extLst>
              <a:ext uri="{FF2B5EF4-FFF2-40B4-BE49-F238E27FC236}">
                <a16:creationId xmlns:a16="http://schemas.microsoft.com/office/drawing/2014/main" id="{FB9A9B05-A5D7-4BC2-9342-24A2E70C26C0}"/>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87" name="Text Box 3">
            <a:extLst>
              <a:ext uri="{FF2B5EF4-FFF2-40B4-BE49-F238E27FC236}">
                <a16:creationId xmlns:a16="http://schemas.microsoft.com/office/drawing/2014/main" id="{52557B65-0CF0-4255-8E76-E4E2FF2E3C87}"/>
              </a:ext>
            </a:extLst>
          </p:cNvPr>
          <p:cNvSpPr txBox="1">
            <a:spLocks noChangeArrowheads="1"/>
          </p:cNvSpPr>
          <p:nvPr/>
        </p:nvSpPr>
        <p:spPr bwMode="auto">
          <a:xfrm>
            <a:off x="152400" y="762000"/>
            <a:ext cx="89916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990000"/>
                </a:solidFill>
              </a:rPr>
              <a:t>Τα ηλεκτραρνητικά ατομα αυξάνουν την οξύτηττα</a:t>
            </a:r>
          </a:p>
        </p:txBody>
      </p:sp>
      <p:sp>
        <p:nvSpPr>
          <p:cNvPr id="67588" name="Text Box 4">
            <a:extLst>
              <a:ext uri="{FF2B5EF4-FFF2-40B4-BE49-F238E27FC236}">
                <a16:creationId xmlns:a16="http://schemas.microsoft.com/office/drawing/2014/main" id="{3037F248-07E8-49A9-A349-E99918C22900}"/>
              </a:ext>
            </a:extLst>
          </p:cNvPr>
          <p:cNvSpPr txBox="1">
            <a:spLocks noChangeArrowheads="1"/>
          </p:cNvSpPr>
          <p:nvPr/>
        </p:nvSpPr>
        <p:spPr bwMode="auto">
          <a:xfrm>
            <a:off x="3200400" y="2362200"/>
            <a:ext cx="1185863"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p</a:t>
            </a:r>
            <a:r>
              <a:rPr lang="en-US" altLang="en-US" sz="2000" b="1" i="1"/>
              <a:t>K</a:t>
            </a:r>
            <a:r>
              <a:rPr lang="en-US" altLang="en-US" sz="2000" b="1" baseline="-25000"/>
              <a:t>a</a:t>
            </a:r>
            <a:r>
              <a:rPr lang="en-US" altLang="en-US" sz="2000" b="1"/>
              <a:t> = 16</a:t>
            </a:r>
          </a:p>
        </p:txBody>
      </p:sp>
      <p:sp>
        <p:nvSpPr>
          <p:cNvPr id="67589" name="Text Box 5">
            <a:extLst>
              <a:ext uri="{FF2B5EF4-FFF2-40B4-BE49-F238E27FC236}">
                <a16:creationId xmlns:a16="http://schemas.microsoft.com/office/drawing/2014/main" id="{CEE8F77B-393E-493B-BE94-E957156C342E}"/>
              </a:ext>
            </a:extLst>
          </p:cNvPr>
          <p:cNvSpPr txBox="1">
            <a:spLocks noChangeArrowheads="1"/>
          </p:cNvSpPr>
          <p:nvPr/>
        </p:nvSpPr>
        <p:spPr bwMode="auto">
          <a:xfrm>
            <a:off x="0" y="4800600"/>
            <a:ext cx="8534400"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b="1">
                <a:solidFill>
                  <a:srgbClr val="000058"/>
                </a:solidFill>
              </a:rPr>
              <a:t>Η συζυγής βάση σταθεροποιείται  από τα ηλεκτραρνητικά  άτομα του φθορίου που απομακρύνουν  μέρος του αρνητικού φορτίου από το οξυγόνο, καθιστώντας το ανιόν δραστικά μεγαλύτερο</a:t>
            </a:r>
          </a:p>
        </p:txBody>
      </p:sp>
      <p:graphicFrame>
        <p:nvGraphicFramePr>
          <p:cNvPr id="67590" name="Object 6">
            <a:extLst>
              <a:ext uri="{FF2B5EF4-FFF2-40B4-BE49-F238E27FC236}">
                <a16:creationId xmlns:a16="http://schemas.microsoft.com/office/drawing/2014/main" id="{2BAC4381-54B0-4349-BB40-00E9540962D6}"/>
              </a:ext>
            </a:extLst>
          </p:cNvPr>
          <p:cNvGraphicFramePr>
            <a:graphicFrameLocks noChangeAspect="1"/>
          </p:cNvGraphicFramePr>
          <p:nvPr/>
        </p:nvGraphicFramePr>
        <p:xfrm>
          <a:off x="1219200" y="1371600"/>
          <a:ext cx="5410200" cy="1296988"/>
        </p:xfrm>
        <a:graphic>
          <a:graphicData uri="http://schemas.openxmlformats.org/presentationml/2006/ole">
            <mc:AlternateContent xmlns:mc="http://schemas.openxmlformats.org/markup-compatibility/2006">
              <mc:Choice xmlns:v="urn:schemas-microsoft-com:vml" Requires="v">
                <p:oleObj spid="_x0000_s67703" r:id="rId5" imgW="3681000" imgH="882000" progId="">
                  <p:embed/>
                </p:oleObj>
              </mc:Choice>
              <mc:Fallback>
                <p:oleObj r:id="rId5" imgW="3681000" imgH="88200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371600"/>
                        <a:ext cx="5410200" cy="12969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7591" name="Group 7">
            <a:extLst>
              <a:ext uri="{FF2B5EF4-FFF2-40B4-BE49-F238E27FC236}">
                <a16:creationId xmlns:a16="http://schemas.microsoft.com/office/drawing/2014/main" id="{5EF791FF-356E-43B4-8F27-551F9212D498}"/>
              </a:ext>
            </a:extLst>
          </p:cNvPr>
          <p:cNvGrpSpPr>
            <a:grpSpLocks/>
          </p:cNvGrpSpPr>
          <p:nvPr/>
        </p:nvGrpSpPr>
        <p:grpSpPr bwMode="auto">
          <a:xfrm>
            <a:off x="1371600" y="3048000"/>
            <a:ext cx="5392738" cy="1354138"/>
            <a:chOff x="864" y="1920"/>
            <a:chExt cx="3397" cy="853"/>
          </a:xfrm>
        </p:grpSpPr>
        <p:sp>
          <p:nvSpPr>
            <p:cNvPr id="67592" name="Text Box 8">
              <a:extLst>
                <a:ext uri="{FF2B5EF4-FFF2-40B4-BE49-F238E27FC236}">
                  <a16:creationId xmlns:a16="http://schemas.microsoft.com/office/drawing/2014/main" id="{6DFDE588-F18F-45C5-9F25-29189F4E8D17}"/>
                </a:ext>
              </a:extLst>
            </p:cNvPr>
            <p:cNvSpPr txBox="1">
              <a:spLocks noChangeArrowheads="1"/>
            </p:cNvSpPr>
            <p:nvPr/>
          </p:nvSpPr>
          <p:spPr bwMode="auto">
            <a:xfrm>
              <a:off x="2112" y="2496"/>
              <a:ext cx="874"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p</a:t>
              </a:r>
              <a:r>
                <a:rPr lang="en-US" altLang="en-US" sz="2000" b="1" i="1"/>
                <a:t>K</a:t>
              </a:r>
              <a:r>
                <a:rPr lang="en-US" altLang="en-US" sz="2000" b="1" baseline="-25000"/>
                <a:t>a</a:t>
              </a:r>
              <a:r>
                <a:rPr lang="en-US" altLang="en-US" sz="2000" b="1"/>
                <a:t> = 12.4</a:t>
              </a:r>
            </a:p>
          </p:txBody>
        </p:sp>
        <p:graphicFrame>
          <p:nvGraphicFramePr>
            <p:cNvPr id="67593" name="Object 9">
              <a:extLst>
                <a:ext uri="{FF2B5EF4-FFF2-40B4-BE49-F238E27FC236}">
                  <a16:creationId xmlns:a16="http://schemas.microsoft.com/office/drawing/2014/main" id="{2F06098A-20D4-44B9-A847-C723855D77AD}"/>
                </a:ext>
              </a:extLst>
            </p:cNvPr>
            <p:cNvGraphicFramePr>
              <a:graphicFrameLocks noChangeAspect="1"/>
            </p:cNvGraphicFramePr>
            <p:nvPr/>
          </p:nvGraphicFramePr>
          <p:xfrm>
            <a:off x="864" y="1920"/>
            <a:ext cx="3397" cy="811"/>
          </p:xfrm>
          <a:graphic>
            <a:graphicData uri="http://schemas.openxmlformats.org/presentationml/2006/ole">
              <mc:AlternateContent xmlns:mc="http://schemas.openxmlformats.org/markup-compatibility/2006">
                <mc:Choice xmlns:v="urn:schemas-microsoft-com:vml" Requires="v">
                  <p:oleObj spid="_x0000_s67704" r:id="rId7" imgW="3675240" imgH="882000" progId="">
                    <p:embed/>
                  </p:oleObj>
                </mc:Choice>
                <mc:Fallback>
                  <p:oleObj r:id="rId7" imgW="3675240" imgH="882000"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1920"/>
                          <a:ext cx="3397" cy="811"/>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ustDataLst>
      <p:tags r:id="rId2"/>
    </p:custDataLst>
  </p:cSld>
  <p:clrMapOvr>
    <a:masterClrMapping/>
  </p:clrMapOvr>
  <p:transition spd="med" advTm="744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7591"/>
                                        </p:tgtEl>
                                        <p:attrNameLst>
                                          <p:attrName>style.visibility</p:attrName>
                                        </p:attrNameLst>
                                      </p:cBhvr>
                                      <p:to>
                                        <p:strVal val="visible"/>
                                      </p:to>
                                    </p:set>
                                    <p:animEffect transition="in" filter="dissolve">
                                      <p:cBhvr additive="repl">
                                        <p:cTn id="7" dur="500"/>
                                        <p:tgtEl>
                                          <p:spTgt spid="6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7589"/>
                                        </p:tgtEl>
                                        <p:attrNameLst>
                                          <p:attrName>style.visibility</p:attrName>
                                        </p:attrNameLst>
                                      </p:cBhvr>
                                      <p:to>
                                        <p:strVal val="visible"/>
                                      </p:to>
                                    </p:set>
                                    <p:animEffect transition="in" filter="dissolve">
                                      <p:cBhvr additive="repl">
                                        <p:cTn id="12"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a:extLst>
              <a:ext uri="{FF2B5EF4-FFF2-40B4-BE49-F238E27FC236}">
                <a16:creationId xmlns:a16="http://schemas.microsoft.com/office/drawing/2014/main" id="{40AB2CD7-CA89-43F2-BC3D-28CD37413CD2}"/>
              </a:ext>
            </a:extLst>
          </p:cNvPr>
          <p:cNvSpPr txBox="1">
            <a:spLocks noChangeArrowheads="1"/>
          </p:cNvSpPr>
          <p:nvPr/>
        </p:nvSpPr>
        <p:spPr bwMode="auto">
          <a:xfrm>
            <a:off x="1987550" y="0"/>
            <a:ext cx="63134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6666FF"/>
                </a:solidFill>
              </a:rPr>
              <a:t>Οξύτητα </a:t>
            </a:r>
            <a:r>
              <a:rPr lang="en-US" altLang="en-US" sz="3200" b="1">
                <a:solidFill>
                  <a:srgbClr val="6666FF"/>
                </a:solidFill>
              </a:rPr>
              <a:t>– </a:t>
            </a:r>
            <a:r>
              <a:rPr lang="el-GR" altLang="en-US" sz="3200" b="1">
                <a:solidFill>
                  <a:srgbClr val="6666FF"/>
                </a:solidFill>
              </a:rPr>
              <a:t>Επαγωτικές Δράσεις</a:t>
            </a:r>
            <a:r>
              <a:rPr lang="en-US" altLang="en-US" sz="3200" b="1">
                <a:solidFill>
                  <a:srgbClr val="6666FF"/>
                </a:solidFill>
              </a:rPr>
              <a:t> </a:t>
            </a:r>
          </a:p>
        </p:txBody>
      </p:sp>
      <p:sp>
        <p:nvSpPr>
          <p:cNvPr id="68610" name="Line 2">
            <a:extLst>
              <a:ext uri="{FF2B5EF4-FFF2-40B4-BE49-F238E27FC236}">
                <a16:creationId xmlns:a16="http://schemas.microsoft.com/office/drawing/2014/main" id="{F22F7B59-5E9D-4783-80D6-F5F19CB36000}"/>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8611" name="Text Box 3">
            <a:extLst>
              <a:ext uri="{FF2B5EF4-FFF2-40B4-BE49-F238E27FC236}">
                <a16:creationId xmlns:a16="http://schemas.microsoft.com/office/drawing/2014/main" id="{8004410D-F1BC-4A93-98DC-1E81D2FFE55C}"/>
              </a:ext>
            </a:extLst>
          </p:cNvPr>
          <p:cNvSpPr txBox="1">
            <a:spLocks noChangeArrowheads="1"/>
          </p:cNvSpPr>
          <p:nvPr/>
        </p:nvSpPr>
        <p:spPr bwMode="auto">
          <a:xfrm>
            <a:off x="136525" y="836613"/>
            <a:ext cx="9007475"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dirty="0">
                <a:solidFill>
                  <a:srgbClr val="990000"/>
                </a:solidFill>
              </a:rPr>
              <a:t>Επαγωγική δράση</a:t>
            </a:r>
            <a:r>
              <a:rPr lang="en-US" altLang="en-US" sz="2200" b="1" dirty="0">
                <a:solidFill>
                  <a:srgbClr val="990000"/>
                </a:solidFill>
              </a:rPr>
              <a:t> – </a:t>
            </a:r>
            <a:r>
              <a:rPr lang="el-GR" altLang="en-US" sz="2200" b="1" dirty="0">
                <a:solidFill>
                  <a:srgbClr val="990000"/>
                </a:solidFill>
              </a:rPr>
              <a:t>μετάθεση της πυκνότητας των </a:t>
            </a:r>
            <a:r>
              <a:rPr lang="en-US" altLang="en-US" sz="2200" b="1" dirty="0">
                <a:solidFill>
                  <a:srgbClr val="990000"/>
                </a:solidFill>
              </a:rPr>
              <a:t> e</a:t>
            </a:r>
            <a:r>
              <a:rPr lang="en-US" altLang="en-US" sz="2200" b="1" baseline="30000" dirty="0">
                <a:solidFill>
                  <a:srgbClr val="990000"/>
                </a:solidFill>
              </a:rPr>
              <a:t>-</a:t>
            </a:r>
            <a:r>
              <a:rPr lang="en-US" altLang="en-US" sz="2200" b="1" dirty="0">
                <a:solidFill>
                  <a:srgbClr val="990000"/>
                </a:solidFill>
              </a:rPr>
              <a:t> </a:t>
            </a:r>
            <a:r>
              <a:rPr lang="el-GR" altLang="en-US" sz="2200" b="1" dirty="0">
                <a:solidFill>
                  <a:srgbClr val="990000"/>
                </a:solidFill>
              </a:rPr>
              <a:t>μέσω των</a:t>
            </a:r>
            <a:r>
              <a:rPr lang="en-US" altLang="en-US" sz="2200" b="1" dirty="0">
                <a:solidFill>
                  <a:srgbClr val="990000"/>
                </a:solidFill>
              </a:rPr>
              <a:t> </a:t>
            </a:r>
            <a:r>
              <a:rPr lang="en-US" altLang="en-US" sz="2200" b="1" dirty="0">
                <a:solidFill>
                  <a:srgbClr val="CC0066"/>
                </a:solidFill>
                <a:latin typeface="Symbol" panose="05050102010706020507" pitchFamily="18" charset="2"/>
              </a:rPr>
              <a:t></a:t>
            </a:r>
            <a:r>
              <a:rPr lang="en-US" altLang="en-US" sz="2200" b="1" dirty="0">
                <a:solidFill>
                  <a:srgbClr val="CC0066"/>
                </a:solidFill>
              </a:rPr>
              <a:t>-</a:t>
            </a:r>
            <a:r>
              <a:rPr lang="el-GR" altLang="en-US" sz="2200" b="1" dirty="0">
                <a:solidFill>
                  <a:srgbClr val="CC0066"/>
                </a:solidFill>
              </a:rPr>
              <a:t> δεσμών</a:t>
            </a:r>
          </a:p>
        </p:txBody>
      </p:sp>
      <p:graphicFrame>
        <p:nvGraphicFramePr>
          <p:cNvPr id="68612" name="Object 4">
            <a:extLst>
              <a:ext uri="{FF2B5EF4-FFF2-40B4-BE49-F238E27FC236}">
                <a16:creationId xmlns:a16="http://schemas.microsoft.com/office/drawing/2014/main" id="{226592AC-C0A3-4491-B8CE-B745F17EA06A}"/>
              </a:ext>
            </a:extLst>
          </p:cNvPr>
          <p:cNvGraphicFramePr>
            <a:graphicFrameLocks noChangeAspect="1"/>
          </p:cNvGraphicFramePr>
          <p:nvPr/>
        </p:nvGraphicFramePr>
        <p:xfrm>
          <a:off x="3276600" y="3789363"/>
          <a:ext cx="2432050" cy="1574800"/>
        </p:xfrm>
        <a:graphic>
          <a:graphicData uri="http://schemas.openxmlformats.org/presentationml/2006/ole">
            <mc:AlternateContent xmlns:mc="http://schemas.openxmlformats.org/markup-compatibility/2006">
              <mc:Choice xmlns:v="urn:schemas-microsoft-com:vml" Requires="v">
                <p:oleObj spid="_x0000_s68781" r:id="rId4" imgW="1364040" imgH="882000" progId="">
                  <p:embed/>
                </p:oleObj>
              </mc:Choice>
              <mc:Fallback>
                <p:oleObj r:id="rId4" imgW="1364040" imgH="8820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789363"/>
                        <a:ext cx="2432050" cy="1574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8613" name="Group 5">
            <a:extLst>
              <a:ext uri="{FF2B5EF4-FFF2-40B4-BE49-F238E27FC236}">
                <a16:creationId xmlns:a16="http://schemas.microsoft.com/office/drawing/2014/main" id="{C4CCEF1E-0B5B-4D55-BD25-494ADEFD8D4E}"/>
              </a:ext>
            </a:extLst>
          </p:cNvPr>
          <p:cNvGrpSpPr>
            <a:grpSpLocks/>
          </p:cNvGrpSpPr>
          <p:nvPr/>
        </p:nvGrpSpPr>
        <p:grpSpPr bwMode="auto">
          <a:xfrm>
            <a:off x="1608138" y="1752600"/>
            <a:ext cx="5918200" cy="1562100"/>
            <a:chOff x="1013" y="1104"/>
            <a:chExt cx="3728" cy="984"/>
          </a:xfrm>
        </p:grpSpPr>
        <p:graphicFrame>
          <p:nvGraphicFramePr>
            <p:cNvPr id="68614" name="Object 6">
              <a:extLst>
                <a:ext uri="{FF2B5EF4-FFF2-40B4-BE49-F238E27FC236}">
                  <a16:creationId xmlns:a16="http://schemas.microsoft.com/office/drawing/2014/main" id="{112F29C5-B1B5-42B6-9722-55A05D46F320}"/>
                </a:ext>
              </a:extLst>
            </p:cNvPr>
            <p:cNvGraphicFramePr>
              <a:graphicFrameLocks noChangeAspect="1"/>
            </p:cNvGraphicFramePr>
            <p:nvPr/>
          </p:nvGraphicFramePr>
          <p:xfrm>
            <a:off x="1013" y="1104"/>
            <a:ext cx="1530" cy="984"/>
          </p:xfrm>
          <a:graphic>
            <a:graphicData uri="http://schemas.openxmlformats.org/presentationml/2006/ole">
              <mc:AlternateContent xmlns:mc="http://schemas.openxmlformats.org/markup-compatibility/2006">
                <mc:Choice xmlns:v="urn:schemas-microsoft-com:vml" Requires="v">
                  <p:oleObj spid="_x0000_s68782" r:id="rId6" imgW="1369800" imgH="882000" progId="">
                    <p:embed/>
                  </p:oleObj>
                </mc:Choice>
                <mc:Fallback>
                  <p:oleObj r:id="rId6" imgW="1369800" imgH="88200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 y="1104"/>
                          <a:ext cx="1530" cy="984"/>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5" name="Object 7">
              <a:extLst>
                <a:ext uri="{FF2B5EF4-FFF2-40B4-BE49-F238E27FC236}">
                  <a16:creationId xmlns:a16="http://schemas.microsoft.com/office/drawing/2014/main" id="{E7424B56-4578-4970-8F8A-89E8D1A8735C}"/>
                </a:ext>
              </a:extLst>
            </p:cNvPr>
            <p:cNvGraphicFramePr>
              <a:graphicFrameLocks noChangeAspect="1"/>
            </p:cNvGraphicFramePr>
            <p:nvPr/>
          </p:nvGraphicFramePr>
          <p:xfrm>
            <a:off x="3221" y="1108"/>
            <a:ext cx="1520" cy="980"/>
          </p:xfrm>
          <a:graphic>
            <a:graphicData uri="http://schemas.openxmlformats.org/presentationml/2006/ole">
              <mc:AlternateContent xmlns:mc="http://schemas.openxmlformats.org/markup-compatibility/2006">
                <mc:Choice xmlns:v="urn:schemas-microsoft-com:vml" Requires="v">
                  <p:oleObj spid="_x0000_s68783" r:id="rId8" imgW="1364040" imgH="882000" progId="">
                    <p:embed/>
                  </p:oleObj>
                </mc:Choice>
                <mc:Fallback>
                  <p:oleObj r:id="rId8" imgW="1364040" imgH="882000"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1" y="1108"/>
                          <a:ext cx="1520" cy="98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6" name="Text Box 8">
              <a:extLst>
                <a:ext uri="{FF2B5EF4-FFF2-40B4-BE49-F238E27FC236}">
                  <a16:creationId xmlns:a16="http://schemas.microsoft.com/office/drawing/2014/main" id="{75A16207-B048-4C85-8E6E-24573E14CAB5}"/>
                </a:ext>
              </a:extLst>
            </p:cNvPr>
            <p:cNvSpPr txBox="1">
              <a:spLocks noChangeArrowheads="1"/>
            </p:cNvSpPr>
            <p:nvPr/>
          </p:nvSpPr>
          <p:spPr bwMode="auto">
            <a:xfrm>
              <a:off x="2645" y="1440"/>
              <a:ext cx="358"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t>vs.</a:t>
              </a:r>
            </a:p>
          </p:txBody>
        </p:sp>
      </p:grpSp>
      <p:sp>
        <p:nvSpPr>
          <p:cNvPr id="68617" name="Text Box 9">
            <a:extLst>
              <a:ext uri="{FF2B5EF4-FFF2-40B4-BE49-F238E27FC236}">
                <a16:creationId xmlns:a16="http://schemas.microsoft.com/office/drawing/2014/main" id="{32999BFA-761D-4BC9-BC45-28E6FEBBB565}"/>
              </a:ext>
            </a:extLst>
          </p:cNvPr>
          <p:cNvSpPr txBox="1">
            <a:spLocks noChangeArrowheads="1"/>
          </p:cNvSpPr>
          <p:nvPr/>
        </p:nvSpPr>
        <p:spPr bwMode="auto">
          <a:xfrm>
            <a:off x="685800" y="5761038"/>
            <a:ext cx="84582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000058"/>
                </a:solidFill>
              </a:rPr>
              <a:t>Τα ηλεκτραρνητικά άτομα του φθορίου έλκουν  την ηλεκτρονική πυκνότητα από το αρνητικά φορτισμένο Ο</a:t>
            </a:r>
          </a:p>
          <a:p>
            <a:pPr>
              <a:buClrTx/>
              <a:buFontTx/>
              <a:buNone/>
            </a:pPr>
            <a:endParaRPr lang="el-GR" altLang="en-US" sz="2200" b="1">
              <a:solidFill>
                <a:srgbClr val="000058"/>
              </a:solidFill>
            </a:endParaRPr>
          </a:p>
        </p:txBody>
      </p:sp>
    </p:spTree>
  </p:cSld>
  <p:clrMapOvr>
    <a:masterClrMapping/>
  </p:clrMapOvr>
  <p:transition spd="med" advTm="30977"/>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a:extLst>
              <a:ext uri="{FF2B5EF4-FFF2-40B4-BE49-F238E27FC236}">
                <a16:creationId xmlns:a16="http://schemas.microsoft.com/office/drawing/2014/main" id="{1256F12E-1734-48D6-9F89-993534A8556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Παράγοντες που καθορίζουν την όξινη ισχύ- Η επαγωγική δράση</a:t>
            </a:r>
          </a:p>
        </p:txBody>
      </p:sp>
      <p:sp>
        <p:nvSpPr>
          <p:cNvPr id="69634" name="Text Box 2">
            <a:extLst>
              <a:ext uri="{FF2B5EF4-FFF2-40B4-BE49-F238E27FC236}">
                <a16:creationId xmlns:a16="http://schemas.microsoft.com/office/drawing/2014/main" id="{E827BAA4-723D-4723-95F8-5BD840E679C2}"/>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800"/>
              </a:spcBef>
              <a:buClr>
                <a:srgbClr val="CCCCFF"/>
              </a:buClr>
              <a:buFont typeface="Wingdings" panose="05000000000000000000" pitchFamily="2" charset="2"/>
              <a:buChar char=""/>
            </a:pPr>
            <a:r>
              <a:rPr lang="el-GR" altLang="en-US" sz="3200">
                <a:latin typeface="Arial Narrow" panose="020B0606020202030204" pitchFamily="34" charset="0"/>
              </a:rPr>
              <a:t>Όταν ηλεκτρονική πυκνότητα απωθείται μακριά από το αρνητικό φορτίο μέσω των σ δεσμών από ιδιαίτερα ηλεκτραρνητικά άτομα ονομάζεται </a:t>
            </a:r>
            <a:r>
              <a:rPr lang="el-GR" altLang="en-US" sz="3200">
                <a:solidFill>
                  <a:srgbClr val="6600FF"/>
                </a:solidFill>
                <a:latin typeface="Arial Narrow" panose="020B0606020202030204" pitchFamily="34" charset="0"/>
              </a:rPr>
              <a:t>αρνητική επαγωγική δράση</a:t>
            </a:r>
            <a:r>
              <a:rPr lang="el-GR" altLang="en-US" sz="3200">
                <a:latin typeface="Arial Narrow" panose="020B0606020202030204" pitchFamily="34" charset="0"/>
              </a:rPr>
              <a:t> (έλξη </a:t>
            </a:r>
            <a:r>
              <a:rPr lang="en-US" altLang="en-US" sz="3200">
                <a:latin typeface="Arial Narrow" panose="020B0606020202030204" pitchFamily="34" charset="0"/>
              </a:rPr>
              <a:t>e)</a:t>
            </a:r>
            <a:r>
              <a:rPr lang="el-GR" altLang="en-US" sz="3200">
                <a:latin typeface="Arial Narrow" panose="020B0606020202030204" pitchFamily="34" charset="0"/>
              </a:rPr>
              <a:t> ( </a:t>
            </a:r>
            <a:r>
              <a:rPr lang="el-GR" altLang="en-US" sz="3200">
                <a:solidFill>
                  <a:srgbClr val="FF0000"/>
                </a:solidFill>
                <a:latin typeface="Arial Narrow" panose="020B0606020202030204" pitchFamily="34" charset="0"/>
              </a:rPr>
              <a:t>-Ι επαγωγικό φαινόμενο</a:t>
            </a:r>
            <a:r>
              <a:rPr lang="el-GR" altLang="en-US" sz="3200">
                <a:latin typeface="Arial Narrow" panose="020B0606020202030204" pitchFamily="34" charset="0"/>
              </a:rPr>
              <a:t>)</a:t>
            </a:r>
          </a:p>
          <a:p>
            <a:pPr>
              <a:lnSpc>
                <a:spcPct val="90000"/>
              </a:lnSpc>
              <a:spcBef>
                <a:spcPts val="800"/>
              </a:spcBef>
              <a:buClr>
                <a:srgbClr val="CCCCFF"/>
              </a:buClr>
              <a:buFont typeface="Wingdings" panose="05000000000000000000" pitchFamily="2" charset="2"/>
              <a:buChar char=""/>
            </a:pPr>
            <a:r>
              <a:rPr lang="el-GR" altLang="en-US" sz="3200">
                <a:latin typeface="Arial Narrow" panose="020B0606020202030204" pitchFamily="34" charset="0"/>
              </a:rPr>
              <a:t>Τα λίαν ηλεκτραρνητικά άτομα σταθεροποιούν περιοχές μεγάλης ηλεκτρονικής πυκνότητος με την αρνητική επαγωγική δράση</a:t>
            </a:r>
          </a:p>
          <a:p>
            <a:pPr>
              <a:lnSpc>
                <a:spcPct val="90000"/>
              </a:lnSpc>
              <a:spcBef>
                <a:spcPts val="800"/>
              </a:spcBef>
              <a:buClr>
                <a:srgbClr val="CCCCFF"/>
              </a:buClr>
              <a:buFont typeface="Wingdings" panose="05000000000000000000" pitchFamily="2" charset="2"/>
              <a:buChar char=""/>
            </a:pPr>
            <a:r>
              <a:rPr lang="el-GR" altLang="en-US" sz="3200">
                <a:latin typeface="Arial Narrow" panose="020B0606020202030204" pitchFamily="34" charset="0"/>
              </a:rPr>
              <a:t>Οσο </a:t>
            </a:r>
            <a:r>
              <a:rPr lang="el-GR" altLang="en-US" sz="3200">
                <a:solidFill>
                  <a:srgbClr val="9933FF"/>
                </a:solidFill>
                <a:latin typeface="Arial Narrow" panose="020B0606020202030204" pitchFamily="34" charset="0"/>
              </a:rPr>
              <a:t>πιο ηλεκτραρνητικό</a:t>
            </a:r>
            <a:r>
              <a:rPr lang="el-GR" altLang="en-US" sz="3200">
                <a:latin typeface="Arial Narrow" panose="020B0606020202030204" pitchFamily="34" charset="0"/>
              </a:rPr>
              <a:t> το άτομο και </a:t>
            </a:r>
            <a:r>
              <a:rPr lang="el-GR" altLang="en-US" sz="3200">
                <a:solidFill>
                  <a:srgbClr val="9933FF"/>
                </a:solidFill>
                <a:latin typeface="Arial Narrow" panose="020B0606020202030204" pitchFamily="34" charset="0"/>
              </a:rPr>
              <a:t>πιο κοντά</a:t>
            </a:r>
            <a:r>
              <a:rPr lang="el-GR" altLang="en-US" sz="3200">
                <a:latin typeface="Arial Narrow" panose="020B0606020202030204" pitchFamily="34" charset="0"/>
              </a:rPr>
              <a:t> στο σημείο του αρνητικού φορτίου, τόσο μεγαλύτερη η δράση</a:t>
            </a:r>
          </a:p>
          <a:p>
            <a:pPr>
              <a:lnSpc>
                <a:spcPct val="90000"/>
              </a:lnSpc>
              <a:spcBef>
                <a:spcPts val="800"/>
              </a:spcBef>
              <a:buClr>
                <a:srgbClr val="CCCCFF"/>
              </a:buClr>
              <a:buFont typeface="Wingdings" panose="05000000000000000000" pitchFamily="2" charset="2"/>
              <a:buChar char=""/>
            </a:pPr>
            <a:r>
              <a:rPr lang="el-GR" altLang="en-US" sz="3200">
                <a:latin typeface="Arial Narrow" panose="020B0606020202030204" pitchFamily="34" charset="0"/>
              </a:rPr>
              <a:t> Η οξύτητα Η-Α αυξάνεται με την παρουσία ομάδων με αρνητική επαγωγική δράση </a:t>
            </a:r>
            <a:r>
              <a:rPr lang="en-US" altLang="en-US" sz="3200">
                <a:latin typeface="Arial Narrow" panose="020B0606020202030204" pitchFamily="34" charset="0"/>
              </a:rPr>
              <a:t>(</a:t>
            </a:r>
            <a:r>
              <a:rPr lang="el-GR" altLang="en-US" sz="3200">
                <a:latin typeface="Arial Narrow" panose="020B0606020202030204" pitchFamily="34" charset="0"/>
              </a:rPr>
              <a:t>που έλκουν </a:t>
            </a:r>
            <a:r>
              <a:rPr lang="en-US" altLang="en-US" sz="3200">
                <a:latin typeface="Arial Narrow" panose="020B0606020202030204" pitchFamily="34" charset="0"/>
              </a:rPr>
              <a:t>e</a:t>
            </a:r>
            <a:r>
              <a:rPr lang="el-GR" altLang="en-US" sz="3200">
                <a:latin typeface="Arial Narrow" panose="020B0606020202030204" pitchFamily="34" charset="0"/>
              </a:rPr>
              <a:t>)</a:t>
            </a:r>
          </a:p>
          <a:p>
            <a:pPr>
              <a:lnSpc>
                <a:spcPct val="90000"/>
              </a:lnSpc>
              <a:spcBef>
                <a:spcPts val="800"/>
              </a:spcBef>
              <a:buClrTx/>
              <a:buFontTx/>
              <a:buNone/>
            </a:pPr>
            <a:endParaRPr lang="el-GR" altLang="en-US" sz="3200">
              <a:latin typeface="Arial Narrow" panose="020B0606020202030204" pitchFamily="34" charset="0"/>
            </a:endParaRPr>
          </a:p>
        </p:txBody>
      </p:sp>
    </p:spTree>
  </p:cSld>
  <p:clrMapOvr>
    <a:masterClrMapping/>
  </p:clrMapOvr>
  <p:transition spd="med" advTm="45151"/>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112D0C2F-691C-4757-8ACD-6C69E6F2BCB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Η επαγωγική δράση</a:t>
            </a:r>
          </a:p>
        </p:txBody>
      </p:sp>
      <p:pic>
        <p:nvPicPr>
          <p:cNvPr id="70658" name="Picture 2">
            <a:extLst>
              <a:ext uri="{FF2B5EF4-FFF2-40B4-BE49-F238E27FC236}">
                <a16:creationId xmlns:a16="http://schemas.microsoft.com/office/drawing/2014/main" id="{73387496-1F8F-4FDA-A24F-E4C949A8D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59" name="Text Box 3">
            <a:extLst>
              <a:ext uri="{FF2B5EF4-FFF2-40B4-BE49-F238E27FC236}">
                <a16:creationId xmlns:a16="http://schemas.microsoft.com/office/drawing/2014/main" id="{1B57A517-445A-4BCE-8611-DA8BA5D9F4FD}"/>
              </a:ext>
            </a:extLst>
          </p:cNvPr>
          <p:cNvSpPr txBox="1">
            <a:spLocks noChangeArrowheads="1"/>
          </p:cNvSpPr>
          <p:nvPr/>
        </p:nvSpPr>
        <p:spPr bwMode="auto">
          <a:xfrm>
            <a:off x="457200" y="3941763"/>
            <a:ext cx="8229600" cy="2189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CCCCFF"/>
              </a:buClr>
              <a:buFont typeface="Wingdings" panose="05000000000000000000" pitchFamily="2" charset="2"/>
              <a:buChar char=""/>
            </a:pPr>
            <a:r>
              <a:rPr lang="el-GR" altLang="en-US" sz="2400">
                <a:latin typeface="Arial Narrow" panose="020B0606020202030204" pitchFamily="34" charset="0"/>
              </a:rPr>
              <a:t>Αριστερά το αρνητικό φορτίο είναι εντοπισμένο (Ο</a:t>
            </a:r>
            <a:r>
              <a:rPr lang="el-GR" altLang="en-US" sz="2400" baseline="30000">
                <a:latin typeface="Arial Narrow" panose="020B0606020202030204" pitchFamily="34" charset="0"/>
              </a:rPr>
              <a:t>-</a:t>
            </a:r>
            <a:r>
              <a:rPr lang="el-GR" altLang="en-US" sz="2400">
                <a:latin typeface="Arial Narrow" panose="020B0606020202030204" pitchFamily="34" charset="0"/>
              </a:rPr>
              <a:t>) (</a:t>
            </a:r>
            <a:r>
              <a:rPr lang="el-GR" altLang="en-US" sz="2400">
                <a:solidFill>
                  <a:srgbClr val="FF0000"/>
                </a:solidFill>
                <a:latin typeface="Arial Narrow" panose="020B0606020202030204" pitchFamily="34" charset="0"/>
              </a:rPr>
              <a:t>κόκκινη περιοχή-υψηλή ηλεκτρονική πυκνότητα</a:t>
            </a:r>
            <a:r>
              <a:rPr lang="el-GR" altLang="en-US" sz="2400">
                <a:latin typeface="Arial Narrow" panose="020B0606020202030204" pitchFamily="34" charset="0"/>
              </a:rPr>
              <a:t>)</a:t>
            </a:r>
          </a:p>
          <a:p>
            <a:pPr>
              <a:spcBef>
                <a:spcPts val="600"/>
              </a:spcBef>
              <a:buClr>
                <a:srgbClr val="CCCCFF"/>
              </a:buClr>
              <a:buFont typeface="Wingdings" panose="05000000000000000000" pitchFamily="2" charset="2"/>
              <a:buChar char=""/>
            </a:pPr>
            <a:r>
              <a:rPr lang="el-GR" altLang="en-US" sz="2400">
                <a:latin typeface="Arial Narrow" panose="020B0606020202030204" pitchFamily="34" charset="0"/>
              </a:rPr>
              <a:t>Δεξιά το αρνητικό φορτίο στο Ο είναι λιγότερο διότι έχει </a:t>
            </a:r>
            <a:r>
              <a:rPr lang="el-GR" altLang="en-US" sz="2400">
                <a:solidFill>
                  <a:srgbClr val="FF0000"/>
                </a:solidFill>
                <a:latin typeface="Arial Narrow" panose="020B0606020202030204" pitchFamily="34" charset="0"/>
              </a:rPr>
              <a:t>διασπαρεί</a:t>
            </a:r>
            <a:r>
              <a:rPr lang="el-GR" altLang="en-US" sz="2400">
                <a:latin typeface="Arial Narrow" panose="020B0606020202030204" pitchFamily="34" charset="0"/>
              </a:rPr>
              <a:t> από την αρνητική επαγωγική δράση των ατόμων </a:t>
            </a:r>
            <a:r>
              <a:rPr lang="en-US" altLang="en-US" sz="2400">
                <a:latin typeface="Arial Narrow" panose="020B0606020202030204" pitchFamily="34" charset="0"/>
              </a:rPr>
              <a:t>F</a:t>
            </a:r>
            <a:r>
              <a:rPr lang="el-GR" altLang="en-US" sz="2400">
                <a:latin typeface="Arial Narrow" panose="020B0606020202030204" pitchFamily="34" charset="0"/>
              </a:rPr>
              <a:t> (</a:t>
            </a:r>
            <a:r>
              <a:rPr lang="el-GR" altLang="en-US" sz="2400">
                <a:solidFill>
                  <a:srgbClr val="CCCC00"/>
                </a:solidFill>
                <a:latin typeface="Arial Narrow" panose="020B0606020202030204" pitchFamily="34" charset="0"/>
              </a:rPr>
              <a:t>κιτρινωπή περιοχή, χαμηλή ηλεκτρονική πυκνότητα)</a:t>
            </a:r>
          </a:p>
        </p:txBody>
      </p:sp>
    </p:spTree>
  </p:cSld>
  <p:clrMapOvr>
    <a:masterClrMapping/>
  </p:clrMapOvr>
  <p:transition spd="med" advTm="63034"/>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id="{97E7C314-1E74-4366-9C90-874BCDA99AB0}"/>
              </a:ext>
            </a:extLst>
          </p:cNvPr>
          <p:cNvSpPr txBox="1">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a:t>Υποκαταστάτες με  -Ι επαγωγική δράση</a:t>
            </a:r>
          </a:p>
        </p:txBody>
      </p:sp>
      <p:pic>
        <p:nvPicPr>
          <p:cNvPr id="71682" name="Picture 2">
            <a:extLst>
              <a:ext uri="{FF2B5EF4-FFF2-40B4-BE49-F238E27FC236}">
                <a16:creationId xmlns:a16="http://schemas.microsoft.com/office/drawing/2014/main" id="{63477D55-7B16-4E77-8CD5-1F731D69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732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89432"/>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a:extLst>
              <a:ext uri="{FF2B5EF4-FFF2-40B4-BE49-F238E27FC236}">
                <a16:creationId xmlns:a16="http://schemas.microsoft.com/office/drawing/2014/main" id="{672B6DAC-0716-489A-80DF-854B4FC62AEE}"/>
              </a:ext>
            </a:extLst>
          </p:cNvPr>
          <p:cNvSpPr txBox="1">
            <a:spLocks noChangeArrowheads="1"/>
          </p:cNvSpPr>
          <p:nvPr/>
        </p:nvSpPr>
        <p:spPr bwMode="auto">
          <a:xfrm>
            <a:off x="457200" y="228600"/>
            <a:ext cx="8229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000" b="1"/>
              <a:t>Επαγωγικές Δράσεις και Καρβοξυλικά Οξέα</a:t>
            </a:r>
          </a:p>
        </p:txBody>
      </p:sp>
      <p:sp>
        <p:nvSpPr>
          <p:cNvPr id="72706" name="Line 2">
            <a:extLst>
              <a:ext uri="{FF2B5EF4-FFF2-40B4-BE49-F238E27FC236}">
                <a16:creationId xmlns:a16="http://schemas.microsoft.com/office/drawing/2014/main" id="{85049EBF-A4AA-48BF-97C3-79FA7EA52E06}"/>
              </a:ext>
            </a:extLst>
          </p:cNvPr>
          <p:cNvSpPr>
            <a:spLocks noChangeShapeType="1"/>
          </p:cNvSpPr>
          <p:nvPr/>
        </p:nvSpPr>
        <p:spPr bwMode="auto">
          <a:xfrm>
            <a:off x="0" y="914400"/>
            <a:ext cx="91440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72707" name="Object 3">
            <a:extLst>
              <a:ext uri="{FF2B5EF4-FFF2-40B4-BE49-F238E27FC236}">
                <a16:creationId xmlns:a16="http://schemas.microsoft.com/office/drawing/2014/main" id="{278C5899-6F3C-4EA6-841D-1357079EBD10}"/>
              </a:ext>
            </a:extLst>
          </p:cNvPr>
          <p:cNvGraphicFramePr>
            <a:graphicFrameLocks noChangeAspect="1"/>
          </p:cNvGraphicFramePr>
          <p:nvPr/>
        </p:nvGraphicFramePr>
        <p:xfrm>
          <a:off x="152400" y="1655763"/>
          <a:ext cx="8763000" cy="1925637"/>
        </p:xfrm>
        <a:graphic>
          <a:graphicData uri="http://schemas.openxmlformats.org/presentationml/2006/ole">
            <mc:AlternateContent xmlns:mc="http://schemas.openxmlformats.org/markup-compatibility/2006">
              <mc:Choice xmlns:v="urn:schemas-microsoft-com:vml" Requires="v">
                <p:oleObj spid="_x0000_s72764" r:id="rId4" imgW="5257800" imgH="1155600" progId="">
                  <p:embed/>
                </p:oleObj>
              </mc:Choice>
              <mc:Fallback>
                <p:oleObj r:id="rId4" imgW="5257800" imgH="11556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55763"/>
                        <a:ext cx="8763000" cy="192563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8" name="Text Box 4">
            <a:extLst>
              <a:ext uri="{FF2B5EF4-FFF2-40B4-BE49-F238E27FC236}">
                <a16:creationId xmlns:a16="http://schemas.microsoft.com/office/drawing/2014/main" id="{987D0209-D030-49B3-B6C9-15F718E21C67}"/>
              </a:ext>
            </a:extLst>
          </p:cNvPr>
          <p:cNvSpPr txBox="1">
            <a:spLocks noChangeArrowheads="1"/>
          </p:cNvSpPr>
          <p:nvPr/>
        </p:nvSpPr>
        <p:spPr bwMode="auto">
          <a:xfrm>
            <a:off x="0" y="4248150"/>
            <a:ext cx="914400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el-GR" altLang="en-US" sz="2400" b="1">
                <a:latin typeface="Times New Roman" panose="02020603050405020304" pitchFamily="18" charset="0"/>
              </a:rPr>
              <a:t>Οσο περισσότερους υποκαταστάτες στο α άτομο </a:t>
            </a:r>
            <a:r>
              <a:rPr lang="en-US" altLang="en-US" sz="2400" b="1">
                <a:latin typeface="Times New Roman" panose="02020603050405020304" pitchFamily="18" charset="0"/>
              </a:rPr>
              <a:t>C(</a:t>
            </a:r>
            <a:r>
              <a:rPr lang="el-GR" altLang="en-US" sz="2400" b="1">
                <a:latin typeface="Times New Roman" panose="02020603050405020304" pitchFamily="18" charset="0"/>
              </a:rPr>
              <a:t>το κοντινότερο στο καρβονύλιο</a:t>
            </a:r>
            <a:r>
              <a:rPr lang="en-US" altLang="en-US" sz="2400" b="1">
                <a:latin typeface="Times New Roman" panose="02020603050405020304" pitchFamily="18" charset="0"/>
              </a:rPr>
              <a:t>  </a:t>
            </a:r>
            <a:r>
              <a:rPr lang="en-US" altLang="en-US" sz="2400" b="1">
                <a:latin typeface="Wingdings" panose="05000000000000000000" pitchFamily="2" charset="2"/>
              </a:rPr>
              <a:t></a:t>
            </a:r>
          </a:p>
          <a:p>
            <a:pPr algn="ctr">
              <a:buClrTx/>
              <a:buFontTx/>
              <a:buNone/>
            </a:pPr>
            <a:endParaRPr lang="en-US" altLang="en-US" sz="2400" b="1">
              <a:latin typeface="Times New Roman" panose="02020603050405020304" pitchFamily="18" charset="0"/>
            </a:endParaRPr>
          </a:p>
          <a:p>
            <a:pPr algn="ctr">
              <a:buClrTx/>
              <a:buFontTx/>
              <a:buNone/>
            </a:pPr>
            <a:r>
              <a:rPr lang="el-GR" altLang="en-US" sz="2400" b="1">
                <a:latin typeface="Times New Roman" panose="02020603050405020304" pitchFamily="18" charset="0"/>
              </a:rPr>
              <a:t>Τόσο μεγαλύτερη η σταθερότητα του ανιόντος (ανιόν καρβοξυλίου)</a:t>
            </a:r>
            <a:r>
              <a:rPr lang="en-US" altLang="en-US" sz="2400" b="1">
                <a:latin typeface="Times New Roman" panose="02020603050405020304" pitchFamily="18" charset="0"/>
              </a:rPr>
              <a:t> </a:t>
            </a:r>
            <a:r>
              <a:rPr lang="en-US" altLang="en-US" sz="2400" b="1">
                <a:latin typeface="Wingdings" panose="05000000000000000000" pitchFamily="2" charset="2"/>
              </a:rPr>
              <a:t></a:t>
            </a:r>
          </a:p>
          <a:p>
            <a:pPr algn="ctr">
              <a:buClrTx/>
              <a:buFontTx/>
              <a:buNone/>
            </a:pPr>
            <a:endParaRPr lang="en-US" altLang="en-US" sz="2400" b="1">
              <a:latin typeface="Times New Roman" panose="02020603050405020304" pitchFamily="18" charset="0"/>
            </a:endParaRPr>
          </a:p>
          <a:p>
            <a:pPr algn="ctr">
              <a:buClrTx/>
              <a:buFontTx/>
              <a:buNone/>
            </a:pPr>
            <a:r>
              <a:rPr lang="el-GR" altLang="en-US" sz="2400" b="1">
                <a:latin typeface="Times New Roman" panose="02020603050405020304" pitchFamily="18" charset="0"/>
              </a:rPr>
              <a:t>Τόσο ισχυρότερο το καρβοξυλικό οξύ</a:t>
            </a:r>
          </a:p>
        </p:txBody>
      </p:sp>
    </p:spTree>
  </p:cSld>
  <p:clrMapOvr>
    <a:masterClrMapping/>
  </p:clrMapOvr>
  <p:transition spd="med" advTm="31963"/>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a:extLst>
              <a:ext uri="{FF2B5EF4-FFF2-40B4-BE49-F238E27FC236}">
                <a16:creationId xmlns:a16="http://schemas.microsoft.com/office/drawing/2014/main" id="{8CD48955-E33D-42D8-891E-01DA295F1BBF}"/>
              </a:ext>
            </a:extLst>
          </p:cNvPr>
          <p:cNvSpPr txBox="1">
            <a:spLocks noChangeArrowheads="1"/>
          </p:cNvSpPr>
          <p:nvPr/>
        </p:nvSpPr>
        <p:spPr bwMode="auto">
          <a:xfrm>
            <a:off x="685800" y="152400"/>
            <a:ext cx="7772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000" b="1"/>
              <a:t>pK</a:t>
            </a:r>
            <a:r>
              <a:rPr lang="en-US" altLang="en-US" sz="3000" b="1" baseline="-25000"/>
              <a:t>a</a:t>
            </a:r>
            <a:r>
              <a:rPr lang="en-US" altLang="en-US" sz="3000" b="1"/>
              <a:t> </a:t>
            </a:r>
            <a:r>
              <a:rPr lang="el-GR" altLang="en-US" sz="3000" b="1"/>
              <a:t>και ισχύς βάσεως</a:t>
            </a:r>
          </a:p>
        </p:txBody>
      </p:sp>
      <p:sp>
        <p:nvSpPr>
          <p:cNvPr id="73730" name="Line 2">
            <a:extLst>
              <a:ext uri="{FF2B5EF4-FFF2-40B4-BE49-F238E27FC236}">
                <a16:creationId xmlns:a16="http://schemas.microsoft.com/office/drawing/2014/main" id="{876A3B96-AEB9-4A28-9DC4-A908C554C4E2}"/>
              </a:ext>
            </a:extLst>
          </p:cNvPr>
          <p:cNvSpPr>
            <a:spLocks noChangeShapeType="1"/>
          </p:cNvSpPr>
          <p:nvPr/>
        </p:nvSpPr>
        <p:spPr bwMode="auto">
          <a:xfrm>
            <a:off x="0" y="914400"/>
            <a:ext cx="91440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3731" name="Text Box 3">
            <a:extLst>
              <a:ext uri="{FF2B5EF4-FFF2-40B4-BE49-F238E27FC236}">
                <a16:creationId xmlns:a16="http://schemas.microsoft.com/office/drawing/2014/main" id="{02BC3B03-E527-40FF-AAEA-4D5B64415A00}"/>
              </a:ext>
            </a:extLst>
          </p:cNvPr>
          <p:cNvSpPr txBox="1">
            <a:spLocks noChangeArrowheads="1"/>
          </p:cNvSpPr>
          <p:nvPr/>
        </p:nvSpPr>
        <p:spPr bwMode="auto">
          <a:xfrm>
            <a:off x="755650" y="1784350"/>
            <a:ext cx="8101013"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Font typeface="Times New Roman" panose="02020603050405020304" pitchFamily="18" charset="0"/>
              <a:buChar char="•"/>
            </a:pPr>
            <a:r>
              <a:rPr lang="en-US" altLang="en-US" sz="2400">
                <a:latin typeface="Times New Roman" panose="02020603050405020304" pitchFamily="18" charset="0"/>
              </a:rPr>
              <a:t>  </a:t>
            </a:r>
            <a:r>
              <a:rPr lang="el-GR" altLang="en-US" sz="2400" b="1">
                <a:latin typeface="Times New Roman" panose="02020603050405020304" pitchFamily="18" charset="0"/>
              </a:rPr>
              <a:t>Το ισχυρότερο οξύ έχει την ασθενέστερη συζυγή βάση</a:t>
            </a:r>
          </a:p>
          <a:p>
            <a:pPr>
              <a:buClrTx/>
              <a:buFontTx/>
              <a:buNone/>
            </a:pPr>
            <a:endParaRPr lang="en-US" altLang="en-US" sz="2400" b="1">
              <a:latin typeface="Times New Roman" panose="02020603050405020304" pitchFamily="18" charset="0"/>
            </a:endParaRPr>
          </a:p>
          <a:p>
            <a:pPr>
              <a:buFont typeface="Times New Roman" panose="02020603050405020304" pitchFamily="18" charset="0"/>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Το ασθενέστερο οξύ έχει την ισχυρότερη συζυγή βάση</a:t>
            </a:r>
          </a:p>
        </p:txBody>
      </p:sp>
      <p:sp>
        <p:nvSpPr>
          <p:cNvPr id="73732" name="Text Box 4">
            <a:extLst>
              <a:ext uri="{FF2B5EF4-FFF2-40B4-BE49-F238E27FC236}">
                <a16:creationId xmlns:a16="http://schemas.microsoft.com/office/drawing/2014/main" id="{52168DE8-B316-4CFD-B6DF-83619E06A42E}"/>
              </a:ext>
            </a:extLst>
          </p:cNvPr>
          <p:cNvSpPr txBox="1">
            <a:spLocks noChangeArrowheads="1"/>
          </p:cNvSpPr>
          <p:nvPr/>
        </p:nvSpPr>
        <p:spPr bwMode="auto">
          <a:xfrm>
            <a:off x="1981200" y="3308350"/>
            <a:ext cx="4492625"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CH</a:t>
            </a:r>
            <a:r>
              <a:rPr lang="en-US" altLang="en-US" sz="2400" b="1" baseline="-25000">
                <a:latin typeface="Times New Roman" panose="02020603050405020304" pitchFamily="18" charset="0"/>
              </a:rPr>
              <a:t>3</a:t>
            </a:r>
            <a:r>
              <a:rPr lang="en-US" altLang="en-US" sz="2400" b="1">
                <a:latin typeface="Times New Roman" panose="02020603050405020304" pitchFamily="18" charset="0"/>
              </a:rPr>
              <a:t>CH</a:t>
            </a:r>
            <a:r>
              <a:rPr lang="en-US" altLang="en-US" sz="2400" b="1" baseline="-25000">
                <a:latin typeface="Times New Roman" panose="02020603050405020304" pitchFamily="18" charset="0"/>
              </a:rPr>
              <a:t>2</a:t>
            </a:r>
            <a:r>
              <a:rPr lang="en-US" altLang="en-US" sz="2400" b="1">
                <a:latin typeface="Times New Roman" panose="02020603050405020304" pitchFamily="18" charset="0"/>
              </a:rPr>
              <a:t>OH     </a:t>
            </a:r>
            <a:r>
              <a:rPr lang="el-GR" altLang="en-US" sz="2400" b="1">
                <a:latin typeface="Times New Roman" panose="02020603050405020304" pitchFamily="18" charset="0"/>
              </a:rPr>
              <a:t>έναντι</a:t>
            </a:r>
            <a:r>
              <a:rPr lang="en-US" altLang="en-US" sz="2400" b="1">
                <a:latin typeface="Times New Roman" panose="02020603050405020304" pitchFamily="18" charset="0"/>
              </a:rPr>
              <a:t>   CH</a:t>
            </a:r>
            <a:r>
              <a:rPr lang="en-US" altLang="en-US" sz="2400" b="1" baseline="-25000">
                <a:latin typeface="Times New Roman" panose="02020603050405020304" pitchFamily="18" charset="0"/>
              </a:rPr>
              <a:t>3</a:t>
            </a:r>
            <a:r>
              <a:rPr lang="en-US" altLang="en-US" sz="2400" b="1">
                <a:latin typeface="Times New Roman" panose="02020603050405020304" pitchFamily="18" charset="0"/>
              </a:rPr>
              <a:t>CO</a:t>
            </a:r>
            <a:r>
              <a:rPr lang="en-US" altLang="en-US" sz="2400" b="1" baseline="-25000">
                <a:latin typeface="Times New Roman" panose="02020603050405020304" pitchFamily="18" charset="0"/>
              </a:rPr>
              <a:t>2</a:t>
            </a:r>
            <a:r>
              <a:rPr lang="en-US" altLang="en-US" sz="2400" b="1">
                <a:latin typeface="Times New Roman" panose="02020603050405020304" pitchFamily="18" charset="0"/>
              </a:rPr>
              <a:t>H</a:t>
            </a:r>
          </a:p>
          <a:p>
            <a:pPr>
              <a:buClrTx/>
              <a:buFontTx/>
              <a:buNone/>
            </a:pPr>
            <a:endParaRPr lang="en-US" altLang="en-US" sz="2400" b="1">
              <a:latin typeface="Times New Roman" panose="02020603050405020304" pitchFamily="18" charset="0"/>
            </a:endParaRPr>
          </a:p>
          <a:p>
            <a:pPr>
              <a:buClrTx/>
              <a:buFontTx/>
              <a:buNone/>
            </a:pPr>
            <a:r>
              <a:rPr lang="en-US" altLang="en-US" sz="2400" b="1">
                <a:latin typeface="Times New Roman" panose="02020603050405020304" pitchFamily="18" charset="0"/>
              </a:rPr>
              <a:t>p</a:t>
            </a:r>
            <a:r>
              <a:rPr lang="en-US" altLang="en-US" sz="2400" b="1" i="1">
                <a:latin typeface="Times New Roman" panose="02020603050405020304" pitchFamily="18" charset="0"/>
              </a:rPr>
              <a:t>K</a:t>
            </a:r>
            <a:r>
              <a:rPr lang="en-US" altLang="en-US" sz="2400" b="1" i="1" baseline="-25000">
                <a:latin typeface="Times New Roman" panose="02020603050405020304" pitchFamily="18" charset="0"/>
              </a:rPr>
              <a:t>a</a:t>
            </a:r>
            <a:r>
              <a:rPr lang="en-US" altLang="en-US" sz="2400" b="1">
                <a:latin typeface="Times New Roman" panose="02020603050405020304" pitchFamily="18" charset="0"/>
              </a:rPr>
              <a:t>: 16                                  4.75</a:t>
            </a:r>
          </a:p>
        </p:txBody>
      </p:sp>
      <p:sp>
        <p:nvSpPr>
          <p:cNvPr id="73733" name="Text Box 5">
            <a:extLst>
              <a:ext uri="{FF2B5EF4-FFF2-40B4-BE49-F238E27FC236}">
                <a16:creationId xmlns:a16="http://schemas.microsoft.com/office/drawing/2014/main" id="{D1A99B2F-1440-4FAB-9C29-DDC34713A313}"/>
              </a:ext>
            </a:extLst>
          </p:cNvPr>
          <p:cNvSpPr txBox="1">
            <a:spLocks noChangeArrowheads="1"/>
          </p:cNvSpPr>
          <p:nvPr/>
        </p:nvSpPr>
        <p:spPr bwMode="auto">
          <a:xfrm>
            <a:off x="2092325" y="4876800"/>
            <a:ext cx="4135438"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latin typeface="Times New Roman" panose="02020603050405020304" pitchFamily="18" charset="0"/>
              </a:rPr>
              <a:t>CH</a:t>
            </a:r>
            <a:r>
              <a:rPr lang="en-US" altLang="en-US" sz="2400" b="1" baseline="-25000">
                <a:latin typeface="Times New Roman" panose="02020603050405020304" pitchFamily="18" charset="0"/>
              </a:rPr>
              <a:t>3</a:t>
            </a:r>
            <a:r>
              <a:rPr lang="en-US" altLang="en-US" sz="2400" b="1">
                <a:latin typeface="Times New Roman" panose="02020603050405020304" pitchFamily="18" charset="0"/>
              </a:rPr>
              <a:t>CH</a:t>
            </a:r>
            <a:r>
              <a:rPr lang="en-US" altLang="en-US" sz="2400" b="1" baseline="-25000">
                <a:latin typeface="Times New Roman" panose="02020603050405020304" pitchFamily="18" charset="0"/>
              </a:rPr>
              <a:t>2</a:t>
            </a:r>
            <a:r>
              <a:rPr lang="en-US" altLang="en-US" sz="2400" b="1">
                <a:latin typeface="Times New Roman" panose="02020603050405020304" pitchFamily="18" charset="0"/>
              </a:rPr>
              <a:t>O</a:t>
            </a:r>
            <a:r>
              <a:rPr lang="en-US" altLang="en-US" sz="2400" b="1" baseline="30000">
                <a:latin typeface="Times New Roman" panose="02020603050405020304" pitchFamily="18" charset="0"/>
              </a:rPr>
              <a:t>-</a:t>
            </a:r>
            <a:r>
              <a:rPr lang="en-US" altLang="en-US" sz="2400" b="1">
                <a:latin typeface="Times New Roman" panose="02020603050405020304" pitchFamily="18" charset="0"/>
              </a:rPr>
              <a:t>     </a:t>
            </a:r>
            <a:r>
              <a:rPr lang="el-GR" altLang="en-US" sz="2400" b="1">
                <a:latin typeface="Times New Roman" panose="02020603050405020304" pitchFamily="18" charset="0"/>
              </a:rPr>
              <a:t>έναντι</a:t>
            </a:r>
            <a:r>
              <a:rPr lang="en-US" altLang="en-US" sz="2400" b="1">
                <a:latin typeface="Times New Roman" panose="02020603050405020304" pitchFamily="18" charset="0"/>
              </a:rPr>
              <a:t>   CH</a:t>
            </a:r>
            <a:r>
              <a:rPr lang="en-US" altLang="en-US" sz="2400" b="1" baseline="-25000">
                <a:latin typeface="Times New Roman" panose="02020603050405020304" pitchFamily="18" charset="0"/>
              </a:rPr>
              <a:t>3</a:t>
            </a:r>
            <a:r>
              <a:rPr lang="en-US" altLang="en-US" sz="2400" b="1">
                <a:latin typeface="Times New Roman" panose="02020603050405020304" pitchFamily="18" charset="0"/>
              </a:rPr>
              <a:t>CO</a:t>
            </a:r>
            <a:r>
              <a:rPr lang="en-US" altLang="en-US" sz="2400" b="1" baseline="-25000">
                <a:latin typeface="Times New Roman" panose="02020603050405020304" pitchFamily="18" charset="0"/>
              </a:rPr>
              <a:t>2</a:t>
            </a:r>
            <a:r>
              <a:rPr lang="en-US" altLang="en-US" sz="2400" b="1" baseline="30000">
                <a:latin typeface="Times New Roman" panose="02020603050405020304" pitchFamily="18" charset="0"/>
              </a:rPr>
              <a:t>-</a:t>
            </a:r>
          </a:p>
        </p:txBody>
      </p:sp>
      <p:sp>
        <p:nvSpPr>
          <p:cNvPr id="73734" name="Text Box 6">
            <a:extLst>
              <a:ext uri="{FF2B5EF4-FFF2-40B4-BE49-F238E27FC236}">
                <a16:creationId xmlns:a16="http://schemas.microsoft.com/office/drawing/2014/main" id="{974B285E-201E-4B9C-A99F-F7041554C815}"/>
              </a:ext>
            </a:extLst>
          </p:cNvPr>
          <p:cNvSpPr txBox="1">
            <a:spLocks noChangeArrowheads="1"/>
          </p:cNvSpPr>
          <p:nvPr/>
        </p:nvSpPr>
        <p:spPr bwMode="auto">
          <a:xfrm>
            <a:off x="323850" y="5949950"/>
            <a:ext cx="882015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400" b="1">
                <a:solidFill>
                  <a:srgbClr val="0066FF"/>
                </a:solidFill>
                <a:latin typeface="Times New Roman" panose="02020603050405020304" pitchFamily="18" charset="0"/>
              </a:rPr>
              <a:t>Το οξικό οξύ είναι το ισχυρότερο οξύ.Το αιθοξείδιο είναι η ισχυρότερη βάση</a:t>
            </a:r>
          </a:p>
        </p:txBody>
      </p:sp>
    </p:spTree>
  </p:cSld>
  <p:clrMapOvr>
    <a:masterClrMapping/>
  </p:clrMapOvr>
  <p:transition spd="med" advTm="71290"/>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a:extLst>
              <a:ext uri="{FF2B5EF4-FFF2-40B4-BE49-F238E27FC236}">
                <a16:creationId xmlns:a16="http://schemas.microsoft.com/office/drawing/2014/main" id="{CBA07E1A-1E02-41E5-9083-80A94A404376}"/>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1000"/>
              </a:spcBef>
              <a:buClr>
                <a:srgbClr val="CCCCFF"/>
              </a:buClr>
              <a:buFont typeface="Wingdings" panose="05000000000000000000" pitchFamily="2" charset="2"/>
              <a:buChar char=""/>
            </a:pPr>
            <a:r>
              <a:rPr lang="el-GR" altLang="en-US" sz="4000" b="1"/>
              <a:t>Ποια η συμπεριφορά της αλκυλομάδας </a:t>
            </a:r>
            <a:r>
              <a:rPr lang="en-US" altLang="en-US" sz="4000" b="1"/>
              <a:t>R (</a:t>
            </a:r>
            <a:r>
              <a:rPr lang="el-GR" altLang="en-US" sz="4000" b="1"/>
              <a:t>πχ–</a:t>
            </a:r>
            <a:r>
              <a:rPr lang="en-US" altLang="en-US" sz="4000" b="1"/>
              <a:t>CH</a:t>
            </a:r>
            <a:r>
              <a:rPr lang="en-US" altLang="en-US" sz="4000" b="1" baseline="-25000"/>
              <a:t>3</a:t>
            </a:r>
            <a:r>
              <a:rPr lang="el-GR" altLang="en-US" sz="4000" b="1" baseline="-25000"/>
              <a:t>)</a:t>
            </a:r>
            <a:r>
              <a:rPr lang="en-US" altLang="en-US" sz="4000" b="1"/>
              <a:t> </a:t>
            </a:r>
            <a:r>
              <a:rPr lang="el-GR" altLang="en-US" sz="4000" b="1"/>
              <a:t>στις οργανικές ενώσεις στην επαγωγή του φορτίου ?</a:t>
            </a:r>
          </a:p>
        </p:txBody>
      </p:sp>
    </p:spTree>
  </p:cSld>
  <p:clrMapOvr>
    <a:masterClrMapping/>
  </p:clrMapOvr>
  <p:transition spd="med" advTm="75522"/>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id="{CD844902-5E91-4E35-B235-FF0C5496697A}"/>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l-GR" altLang="en-US" sz="4400"/>
              <a:t>Τι είναι καρβ</a:t>
            </a:r>
            <a:r>
              <a:rPr lang="el-GR" altLang="en-US" sz="6000">
                <a:solidFill>
                  <a:srgbClr val="9933FF"/>
                </a:solidFill>
              </a:rPr>
              <a:t>ο</a:t>
            </a:r>
            <a:r>
              <a:rPr lang="el-GR" altLang="en-US" sz="4400"/>
              <a:t>κατιόν?</a:t>
            </a:r>
            <a:br>
              <a:rPr lang="el-GR" altLang="en-US" sz="4400"/>
            </a:br>
            <a:r>
              <a:rPr lang="el-GR" altLang="en-US" sz="4400"/>
              <a:t>Τι είναι καρβ</a:t>
            </a:r>
            <a:r>
              <a:rPr lang="el-GR" altLang="en-US" sz="6000">
                <a:solidFill>
                  <a:srgbClr val="9933FF"/>
                </a:solidFill>
              </a:rPr>
              <a:t>α</a:t>
            </a:r>
            <a:r>
              <a:rPr lang="el-GR" altLang="en-US" sz="4400"/>
              <a:t>νιόν?</a:t>
            </a:r>
          </a:p>
        </p:txBody>
      </p:sp>
    </p:spTree>
  </p:cSld>
  <p:clrMapOvr>
    <a:masterClrMapping/>
  </p:clrMapOvr>
  <p:transition spd="med" advTm="21940"/>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CA36915C-B2F7-48E7-A44C-644F21B06E45}"/>
              </a:ext>
            </a:extLst>
          </p:cNvPr>
          <p:cNvSpPr txBox="1">
            <a:spLocks noChangeArrowheads="1"/>
          </p:cNvSpPr>
          <p:nvPr/>
        </p:nvSpPr>
        <p:spPr bwMode="auto">
          <a:xfrm>
            <a:off x="685800" y="1524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b="1"/>
              <a:t>Σχηματισμός καρβοκατιόντος-καρβανιόντος</a:t>
            </a:r>
            <a:br>
              <a:rPr lang="el-GR" altLang="en-US" sz="2600" b="1"/>
            </a:br>
            <a:r>
              <a:rPr lang="el-GR" altLang="en-US" sz="2600" b="1"/>
              <a:t>Η ετερόλυση των </a:t>
            </a:r>
            <a:r>
              <a:rPr lang="en-US" altLang="en-US" sz="2600" b="1"/>
              <a:t> C—Z </a:t>
            </a:r>
            <a:r>
              <a:rPr lang="el-GR" altLang="en-US" sz="2600" b="1"/>
              <a:t>δεσμών</a:t>
            </a:r>
          </a:p>
        </p:txBody>
      </p:sp>
      <p:sp>
        <p:nvSpPr>
          <p:cNvPr id="76802" name="Line 2">
            <a:extLst>
              <a:ext uri="{FF2B5EF4-FFF2-40B4-BE49-F238E27FC236}">
                <a16:creationId xmlns:a16="http://schemas.microsoft.com/office/drawing/2014/main" id="{5F88F15D-33D2-4B45-97F1-C4064A899811}"/>
              </a:ext>
            </a:extLst>
          </p:cNvPr>
          <p:cNvSpPr>
            <a:spLocks noChangeShapeType="1"/>
          </p:cNvSpPr>
          <p:nvPr/>
        </p:nvSpPr>
        <p:spPr bwMode="auto">
          <a:xfrm>
            <a:off x="0" y="914400"/>
            <a:ext cx="91440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803" name="Text Box 3">
            <a:extLst>
              <a:ext uri="{FF2B5EF4-FFF2-40B4-BE49-F238E27FC236}">
                <a16:creationId xmlns:a16="http://schemas.microsoft.com/office/drawing/2014/main" id="{6C91FAA4-64B8-45C2-AA92-35D481C9B2CB}"/>
              </a:ext>
            </a:extLst>
          </p:cNvPr>
          <p:cNvSpPr txBox="1">
            <a:spLocks noChangeArrowheads="1"/>
          </p:cNvSpPr>
          <p:nvPr/>
        </p:nvSpPr>
        <p:spPr bwMode="auto">
          <a:xfrm>
            <a:off x="1074738" y="1054100"/>
            <a:ext cx="8069262"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marL="4476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Font typeface="Times New Roman" panose="02020603050405020304" pitchFamily="18" charset="0"/>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Η ετερόλυση των </a:t>
            </a:r>
            <a:r>
              <a:rPr lang="en-US" altLang="en-US" sz="2400" b="1">
                <a:latin typeface="Times New Roman" panose="02020603050405020304" pitchFamily="18" charset="0"/>
              </a:rPr>
              <a:t> C—Z </a:t>
            </a:r>
            <a:r>
              <a:rPr lang="el-GR" altLang="en-US" sz="2400" b="1">
                <a:latin typeface="Times New Roman" panose="02020603050405020304" pitchFamily="18" charset="0"/>
              </a:rPr>
              <a:t>δεσμών δημιουργεί ιοντικές μορφές</a:t>
            </a:r>
          </a:p>
          <a:p>
            <a:pPr>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Καρβοκατιόν</a:t>
            </a:r>
            <a:r>
              <a:rPr lang="en-US" altLang="en-US" sz="2400" b="1">
                <a:latin typeface="Times New Roman" panose="02020603050405020304" pitchFamily="18" charset="0"/>
              </a:rPr>
              <a:t>:	</a:t>
            </a:r>
            <a:r>
              <a:rPr lang="el-GR" altLang="en-US" sz="2400" b="1">
                <a:latin typeface="Times New Roman" panose="02020603050405020304" pitchFamily="18" charset="0"/>
              </a:rPr>
              <a:t>Θετικά φορτισμένο άτομο </a:t>
            </a:r>
            <a:r>
              <a:rPr lang="en-US" altLang="en-US" sz="2400" b="1">
                <a:latin typeface="Times New Roman" panose="02020603050405020304" pitchFamily="18" charset="0"/>
              </a:rPr>
              <a:t> C</a:t>
            </a: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Τα καρβοκατιόντα είναι Οξέα κατά </a:t>
            </a:r>
            <a:r>
              <a:rPr lang="en-US" altLang="en-US" sz="2400" b="1">
                <a:latin typeface="Times New Roman" panose="02020603050405020304" pitchFamily="18" charset="0"/>
              </a:rPr>
              <a:t>Lewis</a:t>
            </a: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Καρβανιόν</a:t>
            </a:r>
            <a:r>
              <a:rPr lang="en-US" altLang="en-US" sz="2400" b="1">
                <a:latin typeface="Times New Roman" panose="02020603050405020304" pitchFamily="18" charset="0"/>
              </a:rPr>
              <a:t>:	</a:t>
            </a:r>
            <a:r>
              <a:rPr lang="el-GR" altLang="en-US" sz="2400" b="1">
                <a:latin typeface="Times New Roman" panose="02020603050405020304" pitchFamily="18" charset="0"/>
              </a:rPr>
              <a:t>Αρνητικά φορτισμένο άτομο </a:t>
            </a:r>
            <a:r>
              <a:rPr lang="en-US" altLang="en-US" sz="2400" b="1">
                <a:latin typeface="Times New Roman" panose="02020603050405020304" pitchFamily="18" charset="0"/>
              </a:rPr>
              <a:t> C  </a:t>
            </a: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Τα καρβανιόντα είναι Βάσεις κατά </a:t>
            </a:r>
            <a:r>
              <a:rPr lang="en-US" altLang="en-US" sz="2400" b="1">
                <a:latin typeface="Times New Roman" panose="02020603050405020304" pitchFamily="18" charset="0"/>
              </a:rPr>
              <a:t>Lewis</a:t>
            </a:r>
          </a:p>
        </p:txBody>
      </p:sp>
      <p:graphicFrame>
        <p:nvGraphicFramePr>
          <p:cNvPr id="76804" name="Object 4">
            <a:extLst>
              <a:ext uri="{FF2B5EF4-FFF2-40B4-BE49-F238E27FC236}">
                <a16:creationId xmlns:a16="http://schemas.microsoft.com/office/drawing/2014/main" id="{DCB4AD1D-A374-4312-9254-372FC1A31A84}"/>
              </a:ext>
            </a:extLst>
          </p:cNvPr>
          <p:cNvGraphicFramePr>
            <a:graphicFrameLocks noChangeAspect="1"/>
          </p:cNvGraphicFramePr>
          <p:nvPr/>
        </p:nvGraphicFramePr>
        <p:xfrm>
          <a:off x="0" y="2636838"/>
          <a:ext cx="9144000" cy="1655762"/>
        </p:xfrm>
        <a:graphic>
          <a:graphicData uri="http://schemas.openxmlformats.org/presentationml/2006/ole">
            <mc:AlternateContent xmlns:mc="http://schemas.openxmlformats.org/markup-compatibility/2006">
              <mc:Choice xmlns:v="urn:schemas-microsoft-com:vml" Requires="v">
                <p:oleObj spid="_x0000_s76933" r:id="rId4" imgW="4096800" imgH="845640" progId="">
                  <p:embed/>
                </p:oleObj>
              </mc:Choice>
              <mc:Fallback>
                <p:oleObj r:id="rId4" imgW="4096800" imgH="845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838"/>
                        <a:ext cx="9144000" cy="16557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5" name="Object 5">
            <a:extLst>
              <a:ext uri="{FF2B5EF4-FFF2-40B4-BE49-F238E27FC236}">
                <a16:creationId xmlns:a16="http://schemas.microsoft.com/office/drawing/2014/main" id="{095EAA4A-63BE-4616-931D-A2AE1934BB6C}"/>
              </a:ext>
            </a:extLst>
          </p:cNvPr>
          <p:cNvGraphicFramePr>
            <a:graphicFrameLocks noChangeAspect="1"/>
          </p:cNvGraphicFramePr>
          <p:nvPr/>
        </p:nvGraphicFramePr>
        <p:xfrm>
          <a:off x="611188" y="5168900"/>
          <a:ext cx="7953375" cy="1689100"/>
        </p:xfrm>
        <a:graphic>
          <a:graphicData uri="http://schemas.openxmlformats.org/presentationml/2006/ole">
            <mc:AlternateContent xmlns:mc="http://schemas.openxmlformats.org/markup-compatibility/2006">
              <mc:Choice xmlns:v="urn:schemas-microsoft-com:vml" Requires="v">
                <p:oleObj spid="_x0000_s76934" r:id="rId6" imgW="4101840" imgH="871200" progId="">
                  <p:embed/>
                </p:oleObj>
              </mc:Choice>
              <mc:Fallback>
                <p:oleObj r:id="rId6" imgW="4101840" imgH="8712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168900"/>
                        <a:ext cx="7953375" cy="16891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advTm="78819"/>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930A81B4-395F-44CB-8D25-3667F2600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533525"/>
            <a:ext cx="6710363" cy="4586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4439"/>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a:extLst>
              <a:ext uri="{FF2B5EF4-FFF2-40B4-BE49-F238E27FC236}">
                <a16:creationId xmlns:a16="http://schemas.microsoft.com/office/drawing/2014/main" id="{C4206037-C87A-44A6-B3BD-0F9A3D78FE05}"/>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Η Δομή των αλκυλαλογονιδίων </a:t>
            </a:r>
            <a:r>
              <a:rPr lang="en-US" altLang="en-US" sz="3400"/>
              <a:t>R-X </a:t>
            </a:r>
            <a:r>
              <a:rPr lang="el-GR" altLang="en-US" sz="3400"/>
              <a:t>όπου </a:t>
            </a:r>
            <a:r>
              <a:rPr lang="en-US" altLang="en-US" sz="3400"/>
              <a:t>R </a:t>
            </a:r>
            <a:r>
              <a:rPr lang="el-GR" altLang="en-US" sz="3400"/>
              <a:t>αλκύλιο- και Χ-αλογόνο (πχ</a:t>
            </a:r>
            <a:r>
              <a:rPr lang="en-US" altLang="en-US" sz="3400"/>
              <a:t>CH</a:t>
            </a:r>
            <a:r>
              <a:rPr lang="en-US" altLang="en-US" sz="3400" baseline="-25000"/>
              <a:t>3</a:t>
            </a:r>
            <a:r>
              <a:rPr lang="en-US" altLang="en-US" sz="3400"/>
              <a:t>-Cl)</a:t>
            </a:r>
          </a:p>
        </p:txBody>
      </p:sp>
      <p:sp>
        <p:nvSpPr>
          <p:cNvPr id="77826" name="Text Box 2">
            <a:extLst>
              <a:ext uri="{FF2B5EF4-FFF2-40B4-BE49-F238E27FC236}">
                <a16:creationId xmlns:a16="http://schemas.microsoft.com/office/drawing/2014/main" id="{C6F669AB-4849-4490-B6D7-A63376A99993}"/>
              </a:ext>
            </a:extLst>
          </p:cNvPr>
          <p:cNvSpPr txBox="1">
            <a:spLocks noChangeArrowheads="1"/>
          </p:cNvSpPr>
          <p:nvPr/>
        </p:nvSpPr>
        <p:spPr bwMode="auto">
          <a:xfrm>
            <a:off x="4648200" y="1600200"/>
            <a:ext cx="4038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Η πολικότητα του δεσμού </a:t>
            </a:r>
            <a:r>
              <a:rPr lang="en-US" altLang="en-US" sz="2800"/>
              <a:t>C-X </a:t>
            </a:r>
            <a:r>
              <a:rPr lang="el-GR" altLang="en-US" sz="2800"/>
              <a:t>έχει ως αποτέλεσμα ο άνθρακας να φορτίζεται</a:t>
            </a:r>
            <a:r>
              <a:rPr lang="en-US" altLang="en-US" sz="2800"/>
              <a:t> </a:t>
            </a:r>
            <a:r>
              <a:rPr lang="el-GR" altLang="en-US" sz="2800"/>
              <a:t> θετικά και το αλογόνο αρνητικά</a:t>
            </a:r>
          </a:p>
        </p:txBody>
      </p:sp>
      <p:pic>
        <p:nvPicPr>
          <p:cNvPr id="77827" name="Picture 3">
            <a:extLst>
              <a:ext uri="{FF2B5EF4-FFF2-40B4-BE49-F238E27FC236}">
                <a16:creationId xmlns:a16="http://schemas.microsoft.com/office/drawing/2014/main" id="{6CE976E1-7908-4358-AA94-4D0BED893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5003800"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9188"/>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a:extLst>
              <a:ext uri="{FF2B5EF4-FFF2-40B4-BE49-F238E27FC236}">
                <a16:creationId xmlns:a16="http://schemas.microsoft.com/office/drawing/2014/main" id="{B8417A93-2E5F-4D7E-BFA3-259C2AFAC345}"/>
              </a:ext>
            </a:extLst>
          </p:cNvPr>
          <p:cNvSpPr txBox="1">
            <a:spLocks noChangeArrowheads="1"/>
          </p:cNvSpPr>
          <p:nvPr/>
        </p:nvSpPr>
        <p:spPr bwMode="auto">
          <a:xfrm>
            <a:off x="838200" y="166688"/>
            <a:ext cx="7543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l-GR" altLang="en-US" sz="2800" b="1"/>
              <a:t>Η σταθερότητα του καρβοκατιόντος</a:t>
            </a:r>
          </a:p>
        </p:txBody>
      </p:sp>
      <p:sp>
        <p:nvSpPr>
          <p:cNvPr id="78850" name="Text Box 2">
            <a:extLst>
              <a:ext uri="{FF2B5EF4-FFF2-40B4-BE49-F238E27FC236}">
                <a16:creationId xmlns:a16="http://schemas.microsoft.com/office/drawing/2014/main" id="{83DA991D-10B1-4341-8602-CA05CF33EF3A}"/>
              </a:ext>
            </a:extLst>
          </p:cNvPr>
          <p:cNvSpPr txBox="1">
            <a:spLocks noChangeArrowheads="1"/>
          </p:cNvSpPr>
          <p:nvPr/>
        </p:nvSpPr>
        <p:spPr bwMode="auto">
          <a:xfrm>
            <a:off x="0" y="765175"/>
            <a:ext cx="9144000" cy="5065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69863" indent="-169863">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1pPr>
            <a:lvl2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2pPr>
            <a:lvl3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3pPr>
            <a:lvl4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4pPr>
            <a:lvl5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000000"/>
                </a:solidFill>
                <a:latin typeface="Arial" panose="020B0604020202020204" pitchFamily="34" charset="0"/>
                <a:cs typeface="Arial" panose="020B0604020202020204" pitchFamily="34" charset="0"/>
              </a:defRPr>
            </a:lvl9pPr>
          </a:lstStyle>
          <a:p>
            <a:pPr>
              <a:spcBef>
                <a:spcPts val="600"/>
              </a:spcBef>
              <a:buFont typeface="Arial Narrow" panose="020B0606020202030204" pitchFamily="34" charset="0"/>
              <a:buChar char="•"/>
            </a:pPr>
            <a:r>
              <a:rPr lang="el-GR" altLang="en-US" sz="2200" b="1" dirty="0">
                <a:latin typeface="Times New Roman" panose="02020603050405020304" pitchFamily="18" charset="0"/>
              </a:rPr>
              <a:t>Η σειρά της </a:t>
            </a:r>
            <a:r>
              <a:rPr lang="el-GR" altLang="en-US" sz="2200" b="1" dirty="0" err="1">
                <a:latin typeface="Times New Roman" panose="02020603050405020304" pitchFamily="18" charset="0"/>
              </a:rPr>
              <a:t>σταθερότητος</a:t>
            </a:r>
            <a:r>
              <a:rPr lang="el-GR" altLang="en-US" sz="2200" b="1" dirty="0">
                <a:latin typeface="Times New Roman" panose="02020603050405020304" pitchFamily="18" charset="0"/>
              </a:rPr>
              <a:t> του </a:t>
            </a:r>
            <a:r>
              <a:rPr lang="el-GR" altLang="en-US" sz="2200" b="1" dirty="0" err="1">
                <a:latin typeface="Times New Roman" panose="02020603050405020304" pitchFamily="18" charset="0"/>
              </a:rPr>
              <a:t>καρβοκατιόντος</a:t>
            </a:r>
            <a:r>
              <a:rPr lang="el-GR" altLang="en-US" sz="2200" b="1" dirty="0">
                <a:latin typeface="Times New Roman" panose="02020603050405020304" pitchFamily="18" charset="0"/>
              </a:rPr>
              <a:t> μπορεί να εξηγηθεί μέσω της </a:t>
            </a:r>
            <a:r>
              <a:rPr lang="el-GR" altLang="en-US" sz="2200" b="1" dirty="0">
                <a:solidFill>
                  <a:srgbClr val="FF0000"/>
                </a:solidFill>
                <a:latin typeface="Times New Roman" panose="02020603050405020304" pitchFamily="18" charset="0"/>
              </a:rPr>
              <a:t>επαγωγικής δράσης</a:t>
            </a:r>
            <a:r>
              <a:rPr lang="el-GR" altLang="en-US" sz="2200" b="1" dirty="0">
                <a:latin typeface="Times New Roman" panose="02020603050405020304" pitchFamily="18" charset="0"/>
              </a:rPr>
              <a:t> και του </a:t>
            </a:r>
            <a:r>
              <a:rPr lang="el-GR" altLang="en-US" sz="2200" b="1" dirty="0" err="1">
                <a:solidFill>
                  <a:srgbClr val="9933FF"/>
                </a:solidFill>
                <a:latin typeface="Times New Roman" panose="02020603050405020304" pitchFamily="18" charset="0"/>
              </a:rPr>
              <a:t>υπερσυζυγιακού</a:t>
            </a:r>
            <a:r>
              <a:rPr lang="el-GR" altLang="en-US" sz="2200" b="1" dirty="0">
                <a:solidFill>
                  <a:srgbClr val="9933FF"/>
                </a:solidFill>
                <a:latin typeface="Times New Roman" panose="02020603050405020304" pitchFamily="18" charset="0"/>
              </a:rPr>
              <a:t> φαινομένου</a:t>
            </a:r>
            <a:r>
              <a:rPr lang="en-US" altLang="en-US" sz="2200" b="1" dirty="0">
                <a:solidFill>
                  <a:srgbClr val="000058"/>
                </a:solidFill>
                <a:latin typeface="Times New Roman" panose="02020603050405020304" pitchFamily="18" charset="0"/>
              </a:rPr>
              <a:t>.</a:t>
            </a:r>
          </a:p>
          <a:p>
            <a:pPr>
              <a:spcBef>
                <a:spcPts val="600"/>
              </a:spcBef>
              <a:buFont typeface="Arial Narrow" panose="020B0606020202030204" pitchFamily="34" charset="0"/>
              <a:buChar char="•"/>
            </a:pPr>
            <a:r>
              <a:rPr lang="el-GR" altLang="en-US" sz="2200" b="1" dirty="0">
                <a:latin typeface="Times New Roman" panose="02020603050405020304" pitchFamily="18" charset="0"/>
              </a:rPr>
              <a:t>Οι επαγωγικές δράσεις είναι ηλεκτρονικές δράσεις που λαμβάνουν χώρα μέσω των σ</a:t>
            </a:r>
            <a:r>
              <a:rPr lang="en-US" altLang="en-US" sz="2200" b="1" dirty="0">
                <a:latin typeface="Times New Roman" panose="02020603050405020304" pitchFamily="18" charset="0"/>
              </a:rPr>
              <a:t> </a:t>
            </a:r>
            <a:r>
              <a:rPr lang="el-GR" altLang="en-US" sz="2200" b="1" dirty="0">
                <a:latin typeface="Times New Roman" panose="02020603050405020304" pitchFamily="18" charset="0"/>
              </a:rPr>
              <a:t>δεσμών</a:t>
            </a:r>
            <a:r>
              <a:rPr lang="en-US" altLang="en-US" sz="2200" b="1" dirty="0">
                <a:latin typeface="Times New Roman" panose="02020603050405020304" pitchFamily="18" charset="0"/>
              </a:rPr>
              <a:t>. </a:t>
            </a:r>
            <a:r>
              <a:rPr lang="el-GR" altLang="en-US" sz="2200" b="1" dirty="0">
                <a:latin typeface="Times New Roman" panose="02020603050405020304" pitchFamily="18" charset="0"/>
              </a:rPr>
              <a:t>Ειδικά, η επαγωγική δράση είναι </a:t>
            </a:r>
            <a:r>
              <a:rPr lang="el-GR" altLang="en-US" sz="2200" b="1" dirty="0" err="1">
                <a:latin typeface="Times New Roman" panose="02020603050405020304" pitchFamily="18" charset="0"/>
              </a:rPr>
              <a:t>μετάθεσητης</a:t>
            </a:r>
            <a:r>
              <a:rPr lang="el-GR" altLang="en-US" sz="2200" b="1" dirty="0">
                <a:latin typeface="Times New Roman" panose="02020603050405020304" pitchFamily="18" charset="0"/>
              </a:rPr>
              <a:t> ηλεκτρονικής </a:t>
            </a:r>
            <a:r>
              <a:rPr lang="el-GR" altLang="en-US" sz="2200" b="1" dirty="0" err="1">
                <a:latin typeface="Times New Roman" panose="02020603050405020304" pitchFamily="18" charset="0"/>
              </a:rPr>
              <a:t>πυκνότητος</a:t>
            </a:r>
            <a:r>
              <a:rPr lang="el-GR" altLang="en-US" sz="2200" b="1" dirty="0">
                <a:latin typeface="Times New Roman" panose="02020603050405020304" pitchFamily="18" charset="0"/>
              </a:rPr>
              <a:t>  μέσω των  σ δεσμών που προκαλείται από τις διαφορές στην </a:t>
            </a:r>
            <a:r>
              <a:rPr lang="el-GR" altLang="en-US" sz="2200" b="1" dirty="0" err="1">
                <a:latin typeface="Times New Roman" panose="02020603050405020304" pitchFamily="18" charset="0"/>
              </a:rPr>
              <a:t>ηλεκτραρνητικότητα</a:t>
            </a:r>
            <a:r>
              <a:rPr lang="el-GR" altLang="en-US" sz="2200" b="1" dirty="0">
                <a:latin typeface="Times New Roman" panose="02020603050405020304" pitchFamily="18" charset="0"/>
              </a:rPr>
              <a:t>  μεταξύ των ατόμων</a:t>
            </a:r>
            <a:r>
              <a:rPr lang="en-US" altLang="en-US" sz="2200" b="1" dirty="0">
                <a:latin typeface="Times New Roman" panose="02020603050405020304" pitchFamily="18" charset="0"/>
              </a:rPr>
              <a:t>.</a:t>
            </a:r>
          </a:p>
          <a:p>
            <a:pPr>
              <a:spcBef>
                <a:spcPts val="600"/>
              </a:spcBef>
              <a:buFont typeface="Arial Narrow" panose="020B0606020202030204" pitchFamily="34" charset="0"/>
              <a:buChar char="•"/>
            </a:pPr>
            <a:r>
              <a:rPr lang="el-GR" altLang="en-US" sz="2200" b="1" dirty="0">
                <a:latin typeface="Times New Roman" panose="02020603050405020304" pitchFamily="18" charset="0"/>
              </a:rPr>
              <a:t>Οι </a:t>
            </a:r>
            <a:r>
              <a:rPr lang="el-GR" altLang="en-US" sz="2200" b="1" dirty="0" err="1">
                <a:solidFill>
                  <a:srgbClr val="FF0000"/>
                </a:solidFill>
                <a:latin typeface="Times New Roman" panose="02020603050405020304" pitchFamily="18" charset="0"/>
              </a:rPr>
              <a:t>αλκυλομάδες</a:t>
            </a:r>
            <a:r>
              <a:rPr lang="el-GR" altLang="en-US" sz="2200" b="1" dirty="0">
                <a:solidFill>
                  <a:srgbClr val="FF0000"/>
                </a:solidFill>
                <a:latin typeface="Times New Roman" panose="02020603050405020304" pitchFamily="18" charset="0"/>
              </a:rPr>
              <a:t> (</a:t>
            </a:r>
            <a:r>
              <a:rPr lang="en-US" altLang="en-US" sz="2200" b="1" dirty="0">
                <a:solidFill>
                  <a:srgbClr val="FF0000"/>
                </a:solidFill>
                <a:latin typeface="Times New Roman" panose="02020603050405020304" pitchFamily="18" charset="0"/>
              </a:rPr>
              <a:t>R-) </a:t>
            </a:r>
            <a:r>
              <a:rPr lang="el-GR" altLang="en-US" sz="2200" b="1" dirty="0">
                <a:solidFill>
                  <a:srgbClr val="FF0000"/>
                </a:solidFill>
                <a:latin typeface="Times New Roman" panose="02020603050405020304" pitchFamily="18" charset="0"/>
              </a:rPr>
              <a:t>είναι ομάδες δότες ηλεκτρονίων που σταθεροποιούν ένα θετικό φορτίο</a:t>
            </a:r>
            <a:r>
              <a:rPr lang="en-US" altLang="en-US" sz="2200" b="1" dirty="0">
                <a:solidFill>
                  <a:srgbClr val="FF0000"/>
                </a:solidFill>
                <a:latin typeface="Times New Roman" panose="02020603050405020304" pitchFamily="18" charset="0"/>
              </a:rPr>
              <a:t>.</a:t>
            </a:r>
            <a:r>
              <a:rPr lang="en-US" altLang="en-US" sz="2200" b="1" dirty="0">
                <a:latin typeface="Times New Roman" panose="02020603050405020304" pitchFamily="18" charset="0"/>
              </a:rPr>
              <a:t> </a:t>
            </a:r>
            <a:r>
              <a:rPr lang="el-GR" altLang="en-US" sz="2200" b="1" dirty="0">
                <a:latin typeface="Times New Roman" panose="02020603050405020304" pitchFamily="18" charset="0"/>
              </a:rPr>
              <a:t>Εφόσον  μια </a:t>
            </a:r>
            <a:r>
              <a:rPr lang="el-GR" altLang="en-US" sz="2200" b="1" dirty="0" err="1">
                <a:latin typeface="Times New Roman" panose="02020603050405020304" pitchFamily="18" charset="0"/>
              </a:rPr>
              <a:t>αλκυλομάδα</a:t>
            </a:r>
            <a:r>
              <a:rPr lang="el-GR" altLang="en-US" sz="2200" b="1" dirty="0">
                <a:latin typeface="Times New Roman" panose="02020603050405020304" pitchFamily="18" charset="0"/>
              </a:rPr>
              <a:t> έχει μερικούς σ δεσμούς</a:t>
            </a:r>
            <a:r>
              <a:rPr lang="en-US" altLang="en-US" sz="2200" b="1" dirty="0">
                <a:latin typeface="Times New Roman" panose="02020603050405020304" pitchFamily="18" charset="0"/>
              </a:rPr>
              <a:t>, </a:t>
            </a:r>
            <a:r>
              <a:rPr lang="el-GR" altLang="en-US" sz="2200" b="1" dirty="0">
                <a:latin typeface="Times New Roman" panose="02020603050405020304" pitchFamily="18" charset="0"/>
              </a:rPr>
              <a:t>που καθένας εμπεριέχει ηλεκτρονική πυκνότητα</a:t>
            </a:r>
            <a:r>
              <a:rPr lang="en-US" altLang="en-US" sz="2200" b="1" dirty="0">
                <a:latin typeface="Times New Roman" panose="02020603050405020304" pitchFamily="18" charset="0"/>
              </a:rPr>
              <a:t>, </a:t>
            </a:r>
            <a:r>
              <a:rPr lang="el-GR" altLang="en-US" sz="2200" b="1" dirty="0">
                <a:latin typeface="Times New Roman" panose="02020603050405020304" pitchFamily="18" charset="0"/>
              </a:rPr>
              <a:t>είναι πιο </a:t>
            </a:r>
            <a:r>
              <a:rPr lang="el-GR" altLang="en-US" sz="2200" b="1" dirty="0" err="1">
                <a:latin typeface="Times New Roman" panose="02020603050405020304" pitchFamily="18" charset="0"/>
              </a:rPr>
              <a:t>πολώσιμος</a:t>
            </a:r>
            <a:r>
              <a:rPr lang="el-GR" altLang="en-US" sz="2200" b="1" dirty="0">
                <a:latin typeface="Times New Roman" panose="02020603050405020304" pitchFamily="18" charset="0"/>
              </a:rPr>
              <a:t>  από ένα άτομο υδρογόνου και πιο ικανή στο να παρέχει  ηλεκτρονική πυκνότητα </a:t>
            </a:r>
            <a:r>
              <a:rPr lang="el-GR" altLang="en-US" sz="2200" b="1" dirty="0">
                <a:solidFill>
                  <a:srgbClr val="FF0000"/>
                </a:solidFill>
                <a:latin typeface="Times New Roman" panose="02020603050405020304" pitchFamily="18" charset="0"/>
              </a:rPr>
              <a:t>(+Ι επαγωγικό φαινόμενο</a:t>
            </a:r>
            <a:r>
              <a:rPr lang="el-GR" altLang="en-US" sz="2200" b="1" dirty="0">
                <a:latin typeface="Times New Roman" panose="02020603050405020304" pitchFamily="18" charset="0"/>
              </a:rPr>
              <a:t>).</a:t>
            </a:r>
          </a:p>
          <a:p>
            <a:pPr>
              <a:spcBef>
                <a:spcPts val="600"/>
              </a:spcBef>
              <a:buFont typeface="Arial Narrow" panose="020B0606020202030204" pitchFamily="34" charset="0"/>
              <a:buChar char="•"/>
            </a:pPr>
            <a:r>
              <a:rPr lang="el-GR" altLang="en-US" sz="2200" b="1" dirty="0">
                <a:latin typeface="Times New Roman" panose="02020603050405020304" pitchFamily="18" charset="0"/>
              </a:rPr>
              <a:t>Γενικά </a:t>
            </a:r>
            <a:r>
              <a:rPr lang="el-GR" altLang="en-US" sz="2200" b="1" dirty="0">
                <a:solidFill>
                  <a:srgbClr val="CC3399"/>
                </a:solidFill>
                <a:latin typeface="Times New Roman" panose="02020603050405020304" pitchFamily="18" charset="0"/>
              </a:rPr>
              <a:t>όσο μεγαλύτερος είναι ο αριθμός των </a:t>
            </a:r>
            <a:r>
              <a:rPr lang="el-GR" altLang="en-US" sz="2200" b="1" dirty="0" err="1">
                <a:solidFill>
                  <a:srgbClr val="CC3399"/>
                </a:solidFill>
                <a:latin typeface="Times New Roman" panose="02020603050405020304" pitchFamily="18" charset="0"/>
              </a:rPr>
              <a:t>αλκυλομάδων</a:t>
            </a:r>
            <a:r>
              <a:rPr lang="el-GR" altLang="en-US" sz="2200" b="1" dirty="0">
                <a:solidFill>
                  <a:srgbClr val="CC3399"/>
                </a:solidFill>
                <a:latin typeface="Times New Roman" panose="02020603050405020304" pitchFamily="18" charset="0"/>
              </a:rPr>
              <a:t>  που συνδέονται με το άτομο άνθρακα που φέρει ένα θετικό φορτίο, τόσο πιο σταθερό θα είναι το </a:t>
            </a:r>
            <a:r>
              <a:rPr lang="el-GR" altLang="en-US" sz="2200" b="1" dirty="0" err="1">
                <a:solidFill>
                  <a:srgbClr val="CC3399"/>
                </a:solidFill>
                <a:latin typeface="Times New Roman" panose="02020603050405020304" pitchFamily="18" charset="0"/>
              </a:rPr>
              <a:t>κατιόν</a:t>
            </a:r>
            <a:r>
              <a:rPr lang="en-US" altLang="en-US" sz="2200" b="1" dirty="0">
                <a:latin typeface="Times New Roman" panose="02020603050405020304" pitchFamily="18" charset="0"/>
              </a:rPr>
              <a:t>.</a:t>
            </a:r>
          </a:p>
        </p:txBody>
      </p:sp>
    </p:spTree>
  </p:cSld>
  <p:clrMapOvr>
    <a:masterClrMapping/>
  </p:clrMapOvr>
  <p:transition spd="med" advTm="56065"/>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873" name="Picture 1">
            <a:extLst>
              <a:ext uri="{FF2B5EF4-FFF2-40B4-BE49-F238E27FC236}">
                <a16:creationId xmlns:a16="http://schemas.microsoft.com/office/drawing/2014/main" id="{17CD86A8-694D-4C07-9533-07E10858C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6063"/>
            <a:ext cx="9144000" cy="2917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4" name="Text Box 2">
            <a:extLst>
              <a:ext uri="{FF2B5EF4-FFF2-40B4-BE49-F238E27FC236}">
                <a16:creationId xmlns:a16="http://schemas.microsoft.com/office/drawing/2014/main" id="{6F36A6F4-86F7-460D-926E-5C82EA4E4271}"/>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l-GR" altLang="en-US" sz="4400">
                <a:solidFill>
                  <a:srgbClr val="CC0066"/>
                </a:solidFill>
              </a:rPr>
              <a:t>Σχετικές επαγωγικές δράσεις έχουν πειραματικά μετρηθεί με αναφορά το υδρογόνο</a:t>
            </a:r>
            <a:r>
              <a:rPr lang="en-US" altLang="en-US" sz="4400">
                <a:solidFill>
                  <a:srgbClr val="CC0066"/>
                </a:solidFill>
              </a:rPr>
              <a:t>.</a:t>
            </a:r>
          </a:p>
        </p:txBody>
      </p:sp>
    </p:spTree>
  </p:cSld>
  <p:clrMapOvr>
    <a:masterClrMapping/>
  </p:clrMapOvr>
  <p:transition spd="med" advTm="34436"/>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4289A92B-0C05-4F73-94B4-E77E95E5CEF4}"/>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l-GR" altLang="en-US" sz="4400"/>
              <a:t>Συνοψίζοντας…</a:t>
            </a:r>
            <a:br>
              <a:rPr lang="el-GR" altLang="en-US" sz="4400"/>
            </a:br>
            <a:endParaRPr lang="el-GR" altLang="en-US" sz="4400"/>
          </a:p>
        </p:txBody>
      </p:sp>
      <p:sp>
        <p:nvSpPr>
          <p:cNvPr id="80898" name="Text Box 2">
            <a:extLst>
              <a:ext uri="{FF2B5EF4-FFF2-40B4-BE49-F238E27FC236}">
                <a16:creationId xmlns:a16="http://schemas.microsoft.com/office/drawing/2014/main" id="{8C9ADA91-4744-455C-BCB5-41B34E25DA92}"/>
              </a:ext>
            </a:extLst>
          </p:cNvPr>
          <p:cNvSpPr txBox="1">
            <a:spLocks noChangeArrowheads="1"/>
          </p:cNvSpPr>
          <p:nvPr/>
        </p:nvSpPr>
        <p:spPr bwMode="auto">
          <a:xfrm>
            <a:off x="2057400" y="3505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lnSpc>
                <a:spcPct val="90000"/>
              </a:lnSpc>
              <a:spcBef>
                <a:spcPts val="600"/>
              </a:spcBef>
              <a:buClrTx/>
              <a:buFontTx/>
              <a:buNone/>
            </a:pPr>
            <a:r>
              <a:rPr lang="el-GR" altLang="en-US" sz="2400"/>
              <a:t>Εχουμε υποκαταστάτες με </a:t>
            </a:r>
            <a:r>
              <a:rPr lang="el-GR" altLang="en-US" sz="2400">
                <a:solidFill>
                  <a:srgbClr val="CC3399"/>
                </a:solidFill>
              </a:rPr>
              <a:t>–Ι επαγωγική</a:t>
            </a:r>
            <a:r>
              <a:rPr lang="el-GR" altLang="en-US" sz="2400"/>
              <a:t> δράση όπως αλογόνα( -</a:t>
            </a:r>
            <a:r>
              <a:rPr lang="en-US" altLang="en-US" sz="2400"/>
              <a:t>F, Cl, Br…)</a:t>
            </a:r>
            <a:r>
              <a:rPr lang="el-GR" altLang="en-US" sz="2400"/>
              <a:t>και </a:t>
            </a:r>
          </a:p>
          <a:p>
            <a:pPr algn="r">
              <a:lnSpc>
                <a:spcPct val="90000"/>
              </a:lnSpc>
              <a:spcBef>
                <a:spcPts val="600"/>
              </a:spcBef>
              <a:buClrTx/>
              <a:buFontTx/>
              <a:buNone/>
            </a:pPr>
            <a:r>
              <a:rPr lang="el-GR" altLang="en-US" sz="2400"/>
              <a:t>Υποκαταστάτες με </a:t>
            </a:r>
            <a:r>
              <a:rPr lang="el-GR" altLang="en-US" sz="2400">
                <a:solidFill>
                  <a:srgbClr val="CC3399"/>
                </a:solidFill>
              </a:rPr>
              <a:t>+Ι επαγωγικό</a:t>
            </a:r>
            <a:r>
              <a:rPr lang="el-GR" altLang="en-US" sz="2400"/>
              <a:t> φαινόμενο όπως αλκύλιο (π.χ </a:t>
            </a:r>
            <a:r>
              <a:rPr lang="en-US" altLang="en-US" sz="2400"/>
              <a:t>CH</a:t>
            </a:r>
            <a:r>
              <a:rPr lang="en-US" altLang="en-US" sz="2400" baseline="-25000"/>
              <a:t>3</a:t>
            </a:r>
            <a:r>
              <a:rPr lang="en-US" altLang="en-US" sz="2400"/>
              <a:t>-)</a:t>
            </a:r>
          </a:p>
        </p:txBody>
      </p:sp>
    </p:spTree>
  </p:cSld>
  <p:clrMapOvr>
    <a:masterClrMapping/>
  </p:clrMapOvr>
  <p:transition spd="med" advTm="23498"/>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AFF33643-F315-4FD8-87E6-FA1FC2B11AE1}"/>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1000"/>
              </a:spcBef>
              <a:buClr>
                <a:srgbClr val="CCCCFF"/>
              </a:buClr>
              <a:buFont typeface="Wingdings" panose="05000000000000000000" pitchFamily="2" charset="2"/>
              <a:buChar char=""/>
            </a:pPr>
            <a:r>
              <a:rPr lang="el-GR" altLang="en-US" sz="4000">
                <a:solidFill>
                  <a:srgbClr val="9933FF"/>
                </a:solidFill>
              </a:rPr>
              <a:t>Συντονισμός</a:t>
            </a:r>
          </a:p>
        </p:txBody>
      </p:sp>
    </p:spTree>
  </p:cSld>
  <p:clrMapOvr>
    <a:masterClrMapping/>
  </p:clrMapOvr>
  <p:transition spd="med" advTm="11387"/>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a:extLst>
              <a:ext uri="{FF2B5EF4-FFF2-40B4-BE49-F238E27FC236}">
                <a16:creationId xmlns:a16="http://schemas.microsoft.com/office/drawing/2014/main" id="{35411800-8109-4007-8C03-B2B22A841048}"/>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Δομές συντονισμού</a:t>
            </a:r>
            <a:r>
              <a:rPr lang="en-US" altLang="en-US" sz="3400"/>
              <a:t>-</a:t>
            </a:r>
            <a:r>
              <a:rPr lang="el-GR" altLang="en-US" sz="3400"/>
              <a:t> απεντόπιστα </a:t>
            </a:r>
            <a:r>
              <a:rPr lang="en-US" altLang="en-US" sz="3400"/>
              <a:t>e….</a:t>
            </a:r>
          </a:p>
        </p:txBody>
      </p:sp>
      <p:pic>
        <p:nvPicPr>
          <p:cNvPr id="82946" name="Picture 2">
            <a:extLst>
              <a:ext uri="{FF2B5EF4-FFF2-40B4-BE49-F238E27FC236}">
                <a16:creationId xmlns:a16="http://schemas.microsoft.com/office/drawing/2014/main" id="{2C03846E-045E-40C3-8777-A55475410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7127875" cy="208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Text Box 3">
            <a:extLst>
              <a:ext uri="{FF2B5EF4-FFF2-40B4-BE49-F238E27FC236}">
                <a16:creationId xmlns:a16="http://schemas.microsoft.com/office/drawing/2014/main" id="{1158686C-107D-4D37-8283-AE4907F9BDF3}"/>
              </a:ext>
            </a:extLst>
          </p:cNvPr>
          <p:cNvSpPr txBox="1">
            <a:spLocks noChangeArrowheads="1"/>
          </p:cNvSpPr>
          <p:nvPr/>
        </p:nvSpPr>
        <p:spPr bwMode="auto">
          <a:xfrm>
            <a:off x="755650" y="1600200"/>
            <a:ext cx="838835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600"/>
              </a:spcBef>
              <a:buClr>
                <a:srgbClr val="CCCCFF"/>
              </a:buClr>
              <a:buFont typeface="Wingdings" panose="05000000000000000000" pitchFamily="2" charset="2"/>
              <a:buChar char=""/>
            </a:pPr>
            <a:r>
              <a:rPr lang="en-US" altLang="en-US" sz="2400"/>
              <a:t>K</a:t>
            </a:r>
            <a:r>
              <a:rPr lang="el-GR" altLang="en-US" sz="2400"/>
              <a:t>ανόνες…</a:t>
            </a:r>
          </a:p>
          <a:p>
            <a:pPr>
              <a:lnSpc>
                <a:spcPct val="80000"/>
              </a:lnSpc>
              <a:spcBef>
                <a:spcPts val="600"/>
              </a:spcBef>
              <a:buClr>
                <a:srgbClr val="CCCCFF"/>
              </a:buClr>
              <a:buFont typeface="Wingdings" panose="05000000000000000000" pitchFamily="2" charset="2"/>
              <a:buChar char=""/>
            </a:pPr>
            <a:r>
              <a:rPr lang="el-GR" altLang="en-US" sz="2400"/>
              <a:t>Τά άτομα </a:t>
            </a:r>
            <a:r>
              <a:rPr lang="el-GR" altLang="en-US" sz="2400" u="sng"/>
              <a:t>δεν</a:t>
            </a:r>
            <a:r>
              <a:rPr lang="el-GR" altLang="en-US" sz="2400"/>
              <a:t> κινούνται ποτέ-&gt; ο υβριδισμός </a:t>
            </a:r>
            <a:r>
              <a:rPr lang="el-GR" altLang="en-US" sz="2400" u="sng"/>
              <a:t>δεν μεταβάλλεται</a:t>
            </a:r>
          </a:p>
          <a:p>
            <a:pPr>
              <a:lnSpc>
                <a:spcPct val="80000"/>
              </a:lnSpc>
              <a:spcBef>
                <a:spcPts val="600"/>
              </a:spcBef>
              <a:buClr>
                <a:srgbClr val="CCCCFF"/>
              </a:buClr>
              <a:buFont typeface="Wingdings" panose="05000000000000000000" pitchFamily="2" charset="2"/>
              <a:buChar char=""/>
            </a:pPr>
            <a:r>
              <a:rPr lang="el-GR" altLang="en-US" sz="2400"/>
              <a:t>ΜΟΝΟ τα π ηλεκτρόνια κινούνται </a:t>
            </a:r>
          </a:p>
          <a:p>
            <a:pPr>
              <a:lnSpc>
                <a:spcPct val="80000"/>
              </a:lnSpc>
              <a:spcBef>
                <a:spcPts val="600"/>
              </a:spcBef>
              <a:buClr>
                <a:srgbClr val="CCCCFF"/>
              </a:buClr>
              <a:buFont typeface="Wingdings" panose="05000000000000000000" pitchFamily="2" charset="2"/>
              <a:buChar char=""/>
            </a:pPr>
            <a:r>
              <a:rPr lang="el-GR" altLang="en-US" sz="2400"/>
              <a:t>Το νιτρομεθάνιο είναι ένα 50</a:t>
            </a:r>
            <a:r>
              <a:rPr lang="en-US" altLang="en-US" sz="2400"/>
              <a:t>:50 </a:t>
            </a:r>
            <a:r>
              <a:rPr lang="el-GR" altLang="en-US" sz="2400"/>
              <a:t>υβρίδιο συντονισμού των κατωτέρω δύο δομών</a:t>
            </a:r>
          </a:p>
        </p:txBody>
      </p:sp>
    </p:spTree>
  </p:cSld>
  <p:clrMapOvr>
    <a:masterClrMapping/>
  </p:clrMapOvr>
  <p:transition spd="med" advTm="49830"/>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09ECD323-0258-4EEE-98F2-550D7737B52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Συντονισμός- Ηλεκτροστατική απεικόνιση</a:t>
            </a:r>
            <a:r>
              <a:rPr lang="en-US" altLang="en-US" sz="3400"/>
              <a:t>….</a:t>
            </a:r>
          </a:p>
        </p:txBody>
      </p:sp>
      <p:pic>
        <p:nvPicPr>
          <p:cNvPr id="83970" name="Picture 2">
            <a:extLst>
              <a:ext uri="{FF2B5EF4-FFF2-40B4-BE49-F238E27FC236}">
                <a16:creationId xmlns:a16="http://schemas.microsoft.com/office/drawing/2014/main" id="{1B738403-BA9F-4D65-B368-35EAA8DEE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748713"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3749"/>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F4ABA914-C726-4DA6-BCCE-810F169E0F6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a:t>Παράγοντες που επιδρούν στην όξινη ισχύ Η-Α. Η δράση από Συντονισμό </a:t>
            </a:r>
            <a:r>
              <a:rPr lang="en-US" altLang="en-US" sz="2600"/>
              <a:t>(o </a:t>
            </a:r>
            <a:r>
              <a:rPr lang="el-GR" altLang="en-US" sz="2600"/>
              <a:t>3</a:t>
            </a:r>
            <a:r>
              <a:rPr lang="en-US" altLang="en-US" sz="2600"/>
              <a:t>o</a:t>
            </a:r>
            <a:r>
              <a:rPr lang="el-GR" altLang="en-US" sz="2600"/>
              <a:t>ς παράγων)</a:t>
            </a:r>
          </a:p>
        </p:txBody>
      </p:sp>
      <p:sp>
        <p:nvSpPr>
          <p:cNvPr id="84994" name="Text Box 2">
            <a:extLst>
              <a:ext uri="{FF2B5EF4-FFF2-40B4-BE49-F238E27FC236}">
                <a16:creationId xmlns:a16="http://schemas.microsoft.com/office/drawing/2014/main" id="{1BA8B756-FFCF-40FB-B70B-38E92D893BA7}"/>
              </a:ext>
            </a:extLst>
          </p:cNvPr>
          <p:cNvSpPr txBox="1">
            <a:spLocks noChangeArrowheads="1"/>
          </p:cNvSpPr>
          <p:nvPr/>
        </p:nvSpPr>
        <p:spPr bwMode="auto">
          <a:xfrm>
            <a:off x="0" y="1557338"/>
            <a:ext cx="9144000" cy="5300662"/>
          </a:xfrm>
          <a:prstGeom prst="rect">
            <a:avLst/>
          </a:prstGeom>
          <a:noFill/>
          <a:ln w="9360" cap="sq">
            <a:solidFill>
              <a:srgbClr val="D6009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90000"/>
              </a:lnSpc>
              <a:spcBef>
                <a:spcPts val="600"/>
              </a:spcBef>
              <a:buClr>
                <a:srgbClr val="CCCCFF"/>
              </a:buClr>
              <a:buFont typeface="Wingdings" panose="05000000000000000000" pitchFamily="2" charset="2"/>
              <a:buChar char=""/>
            </a:pPr>
            <a:r>
              <a:rPr lang="el-GR" altLang="en-US" sz="2400" dirty="0">
                <a:latin typeface="Arial Narrow" panose="020B0606020202030204" pitchFamily="34" charset="0"/>
              </a:rPr>
              <a:t>Εάν συγκρίνουμε τις οξύτητες της αιθανόλης και του οξικού, το οξικό είναι πολύ πιο όξινο από την αιθανόλη.   Γιατί?</a:t>
            </a:r>
          </a:p>
          <a:p>
            <a:pPr>
              <a:lnSpc>
                <a:spcPct val="90000"/>
              </a:lnSpc>
              <a:spcBef>
                <a:spcPts val="600"/>
              </a:spcBef>
              <a:buClrTx/>
              <a:buFontTx/>
              <a:buNone/>
            </a:pPr>
            <a:r>
              <a:rPr lang="el-GR" altLang="en-US" sz="2400" dirty="0">
                <a:latin typeface="Arial Narrow" panose="020B0606020202030204" pitchFamily="34" charset="0"/>
              </a:rPr>
              <a:t>    </a:t>
            </a:r>
            <a:r>
              <a:rPr lang="en-US" altLang="en-US" sz="2400" dirty="0">
                <a:latin typeface="Arial Narrow" panose="020B0606020202030204" pitchFamily="34" charset="0"/>
              </a:rPr>
              <a:t>CH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CH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O-H      CH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COO-H</a:t>
            </a:r>
          </a:p>
          <a:p>
            <a:pPr>
              <a:lnSpc>
                <a:spcPct val="90000"/>
              </a:lnSpc>
              <a:spcBef>
                <a:spcPts val="600"/>
              </a:spcBef>
              <a:buClrTx/>
              <a:buFontTx/>
              <a:buNone/>
            </a:pPr>
            <a:r>
              <a:rPr lang="el-GR" altLang="en-US" sz="2400" dirty="0">
                <a:latin typeface="Arial Narrow" panose="020B0606020202030204" pitchFamily="34" charset="0"/>
              </a:rPr>
              <a:t>     </a:t>
            </a:r>
            <a:r>
              <a:rPr lang="en-US" altLang="en-US" sz="2400" dirty="0" err="1">
                <a:latin typeface="Arial Narrow" panose="020B0606020202030204" pitchFamily="34" charset="0"/>
              </a:rPr>
              <a:t>pKa</a:t>
            </a:r>
            <a:r>
              <a:rPr lang="en-US" altLang="en-US" sz="2400" dirty="0">
                <a:latin typeface="Arial Narrow" panose="020B0606020202030204" pitchFamily="34" charset="0"/>
              </a:rPr>
              <a:t>=16               </a:t>
            </a:r>
            <a:r>
              <a:rPr lang="en-US" altLang="en-US" sz="2400" dirty="0" err="1">
                <a:latin typeface="Arial Narrow" panose="020B0606020202030204" pitchFamily="34" charset="0"/>
              </a:rPr>
              <a:t>pKa</a:t>
            </a:r>
            <a:r>
              <a:rPr lang="en-US" altLang="en-US" sz="2400" dirty="0">
                <a:latin typeface="Arial Narrow" panose="020B0606020202030204" pitchFamily="34" charset="0"/>
              </a:rPr>
              <a:t>= 4.8   </a:t>
            </a:r>
            <a:r>
              <a:rPr lang="en-US" altLang="en-US" sz="2400" dirty="0">
                <a:solidFill>
                  <a:srgbClr val="9933FF"/>
                </a:solidFill>
                <a:latin typeface="Arial Narrow" panose="020B0606020202030204" pitchFamily="34" charset="0"/>
              </a:rPr>
              <a:t>I</a:t>
            </a:r>
            <a:r>
              <a:rPr lang="el-GR" altLang="en-US" sz="2400" dirty="0" err="1">
                <a:solidFill>
                  <a:srgbClr val="9933FF"/>
                </a:solidFill>
                <a:latin typeface="Arial Narrow" panose="020B0606020202030204" pitchFamily="34" charset="0"/>
              </a:rPr>
              <a:t>σχυρότερο</a:t>
            </a:r>
            <a:r>
              <a:rPr lang="el-GR" altLang="en-US" sz="2400" dirty="0">
                <a:solidFill>
                  <a:srgbClr val="9933FF"/>
                </a:solidFill>
                <a:latin typeface="Arial Narrow" panose="020B0606020202030204" pitchFamily="34" charset="0"/>
              </a:rPr>
              <a:t> οξύ</a:t>
            </a:r>
          </a:p>
          <a:p>
            <a:pPr>
              <a:lnSpc>
                <a:spcPct val="90000"/>
              </a:lnSpc>
              <a:spcBef>
                <a:spcPts val="600"/>
              </a:spcBef>
              <a:buClr>
                <a:srgbClr val="CCCCFF"/>
              </a:buClr>
              <a:buFont typeface="Wingdings" panose="05000000000000000000" pitchFamily="2" charset="2"/>
              <a:buChar char=""/>
            </a:pPr>
            <a:r>
              <a:rPr lang="el-GR" altLang="en-US" sz="2400" dirty="0">
                <a:latin typeface="Arial Narrow" panose="020B0606020202030204" pitchFamily="34" charset="0"/>
              </a:rPr>
              <a:t>Εάν συγκρίνουμε τις δύο συζυγείς βάσεις, φαίνεται ότι το οξικό ανιόν απολαμβάνει πρόσθετη σταθερότητα λόγω </a:t>
            </a:r>
            <a:r>
              <a:rPr lang="el-GR" altLang="en-US" sz="2400" dirty="0">
                <a:solidFill>
                  <a:srgbClr val="9933FF"/>
                </a:solidFill>
                <a:latin typeface="Arial Narrow" panose="020B0606020202030204" pitchFamily="34" charset="0"/>
              </a:rPr>
              <a:t>συντονισμού</a:t>
            </a:r>
            <a:r>
              <a:rPr lang="el-GR" altLang="en-US" sz="2400" dirty="0">
                <a:latin typeface="Arial Narrow" panose="020B0606020202030204" pitchFamily="34" charset="0"/>
              </a:rPr>
              <a:t> ενώ η συζυγής βάση της αιθανόλης όχι.</a:t>
            </a:r>
          </a:p>
          <a:p>
            <a:pPr>
              <a:lnSpc>
                <a:spcPct val="90000"/>
              </a:lnSpc>
              <a:spcBef>
                <a:spcPts val="800"/>
              </a:spcBef>
              <a:buClrTx/>
              <a:buFontTx/>
              <a:buNone/>
            </a:pPr>
            <a:r>
              <a:rPr lang="en-US" altLang="en-US" sz="3200" dirty="0"/>
              <a:t>   </a:t>
            </a:r>
          </a:p>
          <a:p>
            <a:pPr>
              <a:lnSpc>
                <a:spcPct val="90000"/>
              </a:lnSpc>
              <a:spcBef>
                <a:spcPts val="800"/>
              </a:spcBef>
              <a:buClrTx/>
              <a:buFontTx/>
              <a:buNone/>
            </a:pPr>
            <a:endParaRPr lang="el-GR" altLang="en-US" sz="3200" dirty="0"/>
          </a:p>
          <a:p>
            <a:pPr>
              <a:lnSpc>
                <a:spcPct val="90000"/>
              </a:lnSpc>
              <a:spcBef>
                <a:spcPts val="450"/>
              </a:spcBef>
              <a:buClrTx/>
              <a:buFontTx/>
              <a:buNone/>
            </a:pPr>
            <a:r>
              <a:rPr lang="el-GR" altLang="en-US" sz="3200" dirty="0"/>
              <a:t>                                           	</a:t>
            </a:r>
            <a:r>
              <a:rPr lang="en-US" altLang="en-US" sz="3200" dirty="0"/>
              <a:t>          </a:t>
            </a:r>
            <a:r>
              <a:rPr lang="el-GR" altLang="en-US" dirty="0">
                <a:solidFill>
                  <a:srgbClr val="CC3399"/>
                </a:solidFill>
              </a:rPr>
              <a:t>Το αρνητικό φορτίο 				</a:t>
            </a:r>
            <a:r>
              <a:rPr lang="en-US" altLang="en-US" dirty="0">
                <a:solidFill>
                  <a:srgbClr val="CC3399"/>
                </a:solidFill>
              </a:rPr>
              <a:t>                                               </a:t>
            </a:r>
            <a:r>
              <a:rPr lang="el-GR" altLang="en-US" b="1" dirty="0">
                <a:solidFill>
                  <a:srgbClr val="CC3399"/>
                </a:solidFill>
              </a:rPr>
              <a:t>εντοπίζεται</a:t>
            </a:r>
            <a:r>
              <a:rPr lang="el-GR" altLang="en-US" dirty="0">
                <a:solidFill>
                  <a:srgbClr val="CC3399"/>
                </a:solidFill>
              </a:rPr>
              <a:t> στο Ο</a:t>
            </a:r>
          </a:p>
          <a:p>
            <a:pPr>
              <a:lnSpc>
                <a:spcPct val="90000"/>
              </a:lnSpc>
              <a:spcBef>
                <a:spcPts val="450"/>
              </a:spcBef>
              <a:buClrTx/>
              <a:buFontTx/>
              <a:buNone/>
            </a:pPr>
            <a:r>
              <a:rPr lang="el-GR" altLang="en-US" dirty="0"/>
              <a:t>                                           </a:t>
            </a:r>
            <a:r>
              <a:rPr lang="en-US" altLang="en-US" dirty="0"/>
              <a:t>                                                     </a:t>
            </a:r>
            <a:r>
              <a:rPr lang="el-GR" altLang="en-US" dirty="0">
                <a:solidFill>
                  <a:srgbClr val="0066CC"/>
                </a:solidFill>
              </a:rPr>
              <a:t>Μόνο μία δομή κατά </a:t>
            </a:r>
            <a:r>
              <a:rPr lang="en-US" altLang="en-US" dirty="0">
                <a:solidFill>
                  <a:srgbClr val="0066CC"/>
                </a:solidFill>
              </a:rPr>
              <a:t> Lewis</a:t>
            </a:r>
            <a:r>
              <a:rPr lang="en-US" altLang="en-US" dirty="0"/>
              <a:t>                                    					</a:t>
            </a:r>
          </a:p>
        </p:txBody>
      </p:sp>
      <p:pic>
        <p:nvPicPr>
          <p:cNvPr id="84995" name="Picture 3">
            <a:extLst>
              <a:ext uri="{FF2B5EF4-FFF2-40B4-BE49-F238E27FC236}">
                <a16:creationId xmlns:a16="http://schemas.microsoft.com/office/drawing/2014/main" id="{9EE101F5-D575-407D-8950-14680ACD2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77" y="5153025"/>
            <a:ext cx="4830763" cy="1430337"/>
          </a:xfrm>
          <a:prstGeom prst="rect">
            <a:avLst/>
          </a:prstGeom>
          <a:solidFill>
            <a:srgbClr val="CCCCFF"/>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7" name="Rectangle 5">
            <a:extLst>
              <a:ext uri="{FF2B5EF4-FFF2-40B4-BE49-F238E27FC236}">
                <a16:creationId xmlns:a16="http://schemas.microsoft.com/office/drawing/2014/main" id="{D9F2CFE8-3FA6-4026-A9B3-775E6473DE56}"/>
              </a:ext>
            </a:extLst>
          </p:cNvPr>
          <p:cNvSpPr>
            <a:spLocks noChangeArrowheads="1"/>
          </p:cNvSpPr>
          <p:nvPr/>
        </p:nvSpPr>
        <p:spPr bwMode="auto">
          <a:xfrm>
            <a:off x="5867400" y="6021388"/>
            <a:ext cx="3097213" cy="287337"/>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advTm="77638"/>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a:extLst>
              <a:ext uri="{FF2B5EF4-FFF2-40B4-BE49-F238E27FC236}">
                <a16:creationId xmlns:a16="http://schemas.microsoft.com/office/drawing/2014/main" id="{7F09DADC-9ECB-4843-B844-C02AC0C2497D}"/>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000"/>
              <a:t>Παράγοντες που επιδρούν στην όξινη ισχύ-</a:t>
            </a:r>
            <a:br>
              <a:rPr lang="el-GR" altLang="en-US" sz="3000"/>
            </a:br>
            <a:r>
              <a:rPr lang="el-GR" altLang="en-US" sz="3000"/>
              <a:t>Η δράση από Συντονισμό</a:t>
            </a:r>
          </a:p>
        </p:txBody>
      </p:sp>
      <p:sp>
        <p:nvSpPr>
          <p:cNvPr id="86018" name="Text Box 2">
            <a:extLst>
              <a:ext uri="{FF2B5EF4-FFF2-40B4-BE49-F238E27FC236}">
                <a16:creationId xmlns:a16="http://schemas.microsoft.com/office/drawing/2014/main" id="{14167863-76CC-49BE-BFEC-4689667B3850}"/>
              </a:ext>
            </a:extLst>
          </p:cNvPr>
          <p:cNvSpPr txBox="1">
            <a:spLocks noChangeArrowheads="1"/>
          </p:cNvSpPr>
          <p:nvPr/>
        </p:nvSpPr>
        <p:spPr bwMode="auto">
          <a:xfrm>
            <a:off x="395288" y="1600200"/>
            <a:ext cx="8748712" cy="52578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600"/>
              </a:spcBef>
              <a:buClr>
                <a:srgbClr val="CCCCFF"/>
              </a:buClr>
              <a:buFont typeface="Wingdings" panose="05000000000000000000" pitchFamily="2" charset="2"/>
              <a:buChar char=""/>
            </a:pPr>
            <a:r>
              <a:rPr lang="en-US" altLang="en-US" sz="2000">
                <a:latin typeface="Arial Narrow" panose="020B0606020202030204" pitchFamily="34" charset="0"/>
              </a:rPr>
              <a:t>A</a:t>
            </a:r>
            <a:r>
              <a:rPr lang="el-GR" altLang="en-US" sz="2000">
                <a:latin typeface="Arial Narrow" panose="020B0606020202030204" pitchFamily="34" charset="0"/>
              </a:rPr>
              <a:t>πεικονίσεις με μοντέλα ηλεκτροστατικού δυναμικού του </a:t>
            </a:r>
            <a:r>
              <a:rPr lang="en-US" altLang="en-US" sz="2000">
                <a:latin typeface="Arial Narrow" panose="020B0606020202030204" pitchFamily="34" charset="0"/>
              </a:rPr>
              <a:t>C</a:t>
            </a:r>
            <a:r>
              <a:rPr lang="el-GR" altLang="en-US" sz="2000">
                <a:latin typeface="Arial Narrow" panose="020B0606020202030204" pitchFamily="34" charset="0"/>
              </a:rPr>
              <a:t>Η</a:t>
            </a:r>
            <a:r>
              <a:rPr lang="el-GR" altLang="en-US" sz="2000" baseline="-25000">
                <a:latin typeface="Arial Narrow" panose="020B0606020202030204" pitchFamily="34" charset="0"/>
              </a:rPr>
              <a:t>3</a:t>
            </a:r>
            <a:r>
              <a:rPr lang="en-US" altLang="en-US" sz="2000">
                <a:latin typeface="Arial Narrow" panose="020B0606020202030204" pitchFamily="34" charset="0"/>
              </a:rPr>
              <a:t>CH</a:t>
            </a:r>
            <a:r>
              <a:rPr lang="el-GR" altLang="en-US" sz="2000" baseline="-25000">
                <a:latin typeface="Arial Narrow" panose="020B0606020202030204" pitchFamily="34" charset="0"/>
              </a:rPr>
              <a:t>2</a:t>
            </a:r>
            <a:r>
              <a:rPr lang="en-US" altLang="en-US" sz="2000">
                <a:latin typeface="Arial Narrow" panose="020B0606020202030204" pitchFamily="34" charset="0"/>
              </a:rPr>
              <a:t>O</a:t>
            </a:r>
            <a:r>
              <a:rPr lang="en-US" altLang="en-US" sz="2000" baseline="30000">
                <a:latin typeface="Arial Narrow" panose="020B0606020202030204" pitchFamily="34" charset="0"/>
              </a:rPr>
              <a:t>-</a:t>
            </a:r>
            <a:r>
              <a:rPr lang="el-GR" altLang="en-US" sz="2000">
                <a:latin typeface="Arial Narrow" panose="020B0606020202030204" pitchFamily="34" charset="0"/>
              </a:rPr>
              <a:t> και </a:t>
            </a:r>
            <a:r>
              <a:rPr lang="en-US" altLang="en-US" sz="2000">
                <a:latin typeface="Arial Narrow" panose="020B0606020202030204" pitchFamily="34" charset="0"/>
              </a:rPr>
              <a:t>C</a:t>
            </a:r>
            <a:r>
              <a:rPr lang="el-GR" altLang="en-US" sz="2000">
                <a:latin typeface="Arial Narrow" panose="020B0606020202030204" pitchFamily="34" charset="0"/>
              </a:rPr>
              <a:t>Η</a:t>
            </a:r>
            <a:r>
              <a:rPr lang="el-GR" altLang="en-US" sz="2000" baseline="-25000">
                <a:latin typeface="Arial Narrow" panose="020B0606020202030204" pitchFamily="34" charset="0"/>
              </a:rPr>
              <a:t>3</a:t>
            </a:r>
            <a:r>
              <a:rPr lang="en-US" altLang="en-US" sz="2000">
                <a:latin typeface="Arial Narrow" panose="020B0606020202030204" pitchFamily="34" charset="0"/>
              </a:rPr>
              <a:t>C</a:t>
            </a:r>
            <a:r>
              <a:rPr lang="el-GR" altLang="en-US" sz="2000">
                <a:latin typeface="Arial Narrow" panose="020B0606020202030204" pitchFamily="34" charset="0"/>
              </a:rPr>
              <a:t>ΟΟ</a:t>
            </a:r>
            <a:r>
              <a:rPr lang="el-GR" altLang="en-US" sz="2000" baseline="30000">
                <a:latin typeface="Arial Narrow" panose="020B0606020202030204" pitchFamily="34" charset="0"/>
              </a:rPr>
              <a:t>- </a:t>
            </a:r>
            <a:r>
              <a:rPr lang="el-GR" altLang="en-US" sz="2000">
                <a:latin typeface="Arial Narrow" panose="020B0606020202030204" pitchFamily="34" charset="0"/>
              </a:rPr>
              <a:t>δείχνουν ότι το αρνητικό φορτίο είναι συγκεντρωμένο στο μοναδικό άτομο Ο στην </a:t>
            </a:r>
            <a:r>
              <a:rPr lang="en-US" altLang="en-US" sz="2000">
                <a:latin typeface="Arial Narrow" panose="020B0606020202030204" pitchFamily="34" charset="0"/>
              </a:rPr>
              <a:t>C</a:t>
            </a:r>
            <a:r>
              <a:rPr lang="el-GR" altLang="en-US" sz="2000">
                <a:latin typeface="Arial Narrow" panose="020B0606020202030204" pitchFamily="34" charset="0"/>
              </a:rPr>
              <a:t>Η</a:t>
            </a:r>
            <a:r>
              <a:rPr lang="el-GR" altLang="en-US" sz="2000" baseline="-25000">
                <a:latin typeface="Arial Narrow" panose="020B0606020202030204" pitchFamily="34" charset="0"/>
              </a:rPr>
              <a:t>3</a:t>
            </a:r>
            <a:r>
              <a:rPr lang="en-US" altLang="en-US" sz="2000">
                <a:latin typeface="Arial Narrow" panose="020B0606020202030204" pitchFamily="34" charset="0"/>
              </a:rPr>
              <a:t>H</a:t>
            </a:r>
            <a:r>
              <a:rPr lang="el-GR" altLang="en-US" sz="2000" baseline="-25000">
                <a:latin typeface="Arial Narrow" panose="020B0606020202030204" pitchFamily="34" charset="0"/>
              </a:rPr>
              <a:t>2</a:t>
            </a:r>
            <a:r>
              <a:rPr lang="en-US" altLang="en-US" sz="2000">
                <a:latin typeface="Arial Narrow" panose="020B0606020202030204" pitchFamily="34" charset="0"/>
              </a:rPr>
              <a:t>O</a:t>
            </a:r>
            <a:r>
              <a:rPr lang="en-US" altLang="en-US" sz="2000" baseline="30000">
                <a:latin typeface="Arial Narrow" panose="020B0606020202030204" pitchFamily="34" charset="0"/>
              </a:rPr>
              <a:t>-</a:t>
            </a:r>
            <a:r>
              <a:rPr lang="el-GR" altLang="en-US" sz="2000">
                <a:latin typeface="Arial Narrow" panose="020B0606020202030204" pitchFamily="34" charset="0"/>
              </a:rPr>
              <a:t> αλλά είναι </a:t>
            </a:r>
            <a:r>
              <a:rPr lang="el-GR" altLang="en-US" sz="2000">
                <a:solidFill>
                  <a:srgbClr val="FF0000"/>
                </a:solidFill>
                <a:latin typeface="Arial Narrow" panose="020B0606020202030204" pitchFamily="34" charset="0"/>
              </a:rPr>
              <a:t>απεντοπισμένο</a:t>
            </a:r>
            <a:r>
              <a:rPr lang="el-GR" altLang="en-US" sz="2000">
                <a:latin typeface="Arial Narrow" panose="020B0606020202030204" pitchFamily="34" charset="0"/>
              </a:rPr>
              <a:t> στα δύο άτομα  Ο στο </a:t>
            </a:r>
            <a:r>
              <a:rPr lang="en-US" altLang="en-US" sz="2000">
                <a:latin typeface="Arial Narrow" panose="020B0606020202030204" pitchFamily="34" charset="0"/>
              </a:rPr>
              <a:t>C</a:t>
            </a:r>
            <a:r>
              <a:rPr lang="el-GR" altLang="en-US" sz="2000">
                <a:latin typeface="Arial Narrow" panose="020B0606020202030204" pitchFamily="34" charset="0"/>
              </a:rPr>
              <a:t>Η</a:t>
            </a:r>
            <a:r>
              <a:rPr lang="el-GR" altLang="en-US" sz="2000" baseline="-25000">
                <a:latin typeface="Arial Narrow" panose="020B0606020202030204" pitchFamily="34" charset="0"/>
              </a:rPr>
              <a:t>3</a:t>
            </a:r>
            <a:r>
              <a:rPr lang="en-US" altLang="en-US" sz="2000">
                <a:latin typeface="Arial Narrow" panose="020B0606020202030204" pitchFamily="34" charset="0"/>
              </a:rPr>
              <a:t>C</a:t>
            </a:r>
            <a:r>
              <a:rPr lang="el-GR" altLang="en-US" sz="2000">
                <a:latin typeface="Arial Narrow" panose="020B0606020202030204" pitchFamily="34" charset="0"/>
              </a:rPr>
              <a:t>ΟΟ</a:t>
            </a:r>
            <a:r>
              <a:rPr lang="el-GR" altLang="en-US" sz="2000" baseline="30000">
                <a:latin typeface="Arial Narrow" panose="020B0606020202030204" pitchFamily="34" charset="0"/>
              </a:rPr>
              <a:t>-</a:t>
            </a:r>
            <a:r>
              <a:rPr lang="el-GR" altLang="en-US" sz="2400" baseline="30000">
                <a:latin typeface="Arial Narrow" panose="020B0606020202030204" pitchFamily="34" charset="0"/>
              </a:rPr>
              <a:t>. </a:t>
            </a:r>
          </a:p>
          <a:p>
            <a:pPr>
              <a:lnSpc>
                <a:spcPct val="80000"/>
              </a:lnSpc>
              <a:spcBef>
                <a:spcPts val="600"/>
              </a:spcBef>
              <a:buClrTx/>
              <a:buFontTx/>
              <a:buNone/>
            </a:pPr>
            <a:endParaRPr lang="el-GR" altLang="en-US" sz="2800" baseline="30000">
              <a:latin typeface="Arial Narrow" panose="020B0606020202030204" pitchFamily="34" charset="0"/>
            </a:endParaRPr>
          </a:p>
          <a:p>
            <a:pPr>
              <a:lnSpc>
                <a:spcPct val="80000"/>
              </a:lnSpc>
              <a:spcBef>
                <a:spcPts val="700"/>
              </a:spcBef>
              <a:buClrTx/>
              <a:buFontTx/>
              <a:buNone/>
            </a:pPr>
            <a:endParaRPr lang="el-GR" altLang="en-US" sz="2800" baseline="30000">
              <a:latin typeface="Arial Narrow" panose="020B0606020202030204" pitchFamily="34" charset="0"/>
            </a:endParaRPr>
          </a:p>
          <a:p>
            <a:pPr>
              <a:lnSpc>
                <a:spcPct val="80000"/>
              </a:lnSpc>
              <a:spcBef>
                <a:spcPts val="700"/>
              </a:spcBef>
              <a:buClrTx/>
              <a:buFontTx/>
              <a:buNone/>
            </a:pPr>
            <a:endParaRPr lang="el-GR" altLang="en-US" sz="2800" baseline="30000">
              <a:latin typeface="Arial Narrow" panose="020B0606020202030204" pitchFamily="34" charset="0"/>
            </a:endParaRPr>
          </a:p>
          <a:p>
            <a:pPr>
              <a:lnSpc>
                <a:spcPct val="80000"/>
              </a:lnSpc>
              <a:spcBef>
                <a:spcPts val="700"/>
              </a:spcBef>
              <a:buClrTx/>
              <a:buFontTx/>
              <a:buNone/>
            </a:pPr>
            <a:endParaRPr lang="el-GR" altLang="en-US" sz="2800" baseline="30000">
              <a:latin typeface="Arial Narrow" panose="020B0606020202030204" pitchFamily="34" charset="0"/>
            </a:endParaRPr>
          </a:p>
          <a:p>
            <a:pPr>
              <a:lnSpc>
                <a:spcPct val="80000"/>
              </a:lnSpc>
              <a:spcBef>
                <a:spcPts val="450"/>
              </a:spcBef>
              <a:buClrTx/>
              <a:buFontTx/>
              <a:buNone/>
            </a:pPr>
            <a:endParaRPr lang="el-GR" altLang="en-US">
              <a:latin typeface="Arial Narrow" panose="020B0606020202030204" pitchFamily="34" charset="0"/>
            </a:endParaRPr>
          </a:p>
          <a:p>
            <a:pPr>
              <a:lnSpc>
                <a:spcPct val="80000"/>
              </a:lnSpc>
              <a:spcBef>
                <a:spcPts val="450"/>
              </a:spcBef>
              <a:buClrTx/>
              <a:buFontTx/>
              <a:buNone/>
            </a:pPr>
            <a:endParaRPr lang="el-GR" altLang="en-US">
              <a:latin typeface="Arial Narrow" panose="020B0606020202030204" pitchFamily="34" charset="0"/>
            </a:endParaRPr>
          </a:p>
          <a:p>
            <a:pPr>
              <a:lnSpc>
                <a:spcPct val="80000"/>
              </a:lnSpc>
              <a:spcBef>
                <a:spcPts val="450"/>
              </a:spcBef>
              <a:buClr>
                <a:srgbClr val="CCCCFF"/>
              </a:buClr>
              <a:buFont typeface="Wingdings" panose="05000000000000000000" pitchFamily="2" charset="2"/>
              <a:buChar char=""/>
            </a:pPr>
            <a:endParaRPr lang="el-GR" altLang="en-US">
              <a:solidFill>
                <a:srgbClr val="FF0000"/>
              </a:solidFill>
              <a:latin typeface="Arial Narrow" panose="020B0606020202030204" pitchFamily="34" charset="0"/>
            </a:endParaRPr>
          </a:p>
          <a:p>
            <a:pPr>
              <a:lnSpc>
                <a:spcPct val="80000"/>
              </a:lnSpc>
              <a:spcBef>
                <a:spcPts val="450"/>
              </a:spcBef>
              <a:buClr>
                <a:srgbClr val="CCCCFF"/>
              </a:buClr>
              <a:buFont typeface="Wingdings" panose="05000000000000000000" pitchFamily="2" charset="2"/>
              <a:buChar char=""/>
            </a:pPr>
            <a:endParaRPr lang="el-GR" altLang="en-US">
              <a:solidFill>
                <a:srgbClr val="FF0000"/>
              </a:solidFill>
              <a:latin typeface="Arial Narrow" panose="020B0606020202030204" pitchFamily="34" charset="0"/>
            </a:endParaRPr>
          </a:p>
          <a:p>
            <a:pPr>
              <a:lnSpc>
                <a:spcPct val="80000"/>
              </a:lnSpc>
              <a:spcBef>
                <a:spcPts val="450"/>
              </a:spcBef>
              <a:buClr>
                <a:srgbClr val="CCCCFF"/>
              </a:buClr>
              <a:buFont typeface="Wingdings" panose="05000000000000000000" pitchFamily="2" charset="2"/>
              <a:buChar char=""/>
            </a:pPr>
            <a:endParaRPr lang="el-GR" altLang="en-US">
              <a:solidFill>
                <a:srgbClr val="FF0000"/>
              </a:solidFill>
              <a:latin typeface="Arial Narrow" panose="020B0606020202030204" pitchFamily="34" charset="0"/>
            </a:endParaRPr>
          </a:p>
          <a:p>
            <a:pPr>
              <a:lnSpc>
                <a:spcPct val="80000"/>
              </a:lnSpc>
              <a:spcBef>
                <a:spcPts val="450"/>
              </a:spcBef>
              <a:buClr>
                <a:srgbClr val="CCCCFF"/>
              </a:buClr>
              <a:buFont typeface="Wingdings" panose="05000000000000000000" pitchFamily="2" charset="2"/>
              <a:buChar char=""/>
            </a:pPr>
            <a:r>
              <a:rPr lang="el-GR" altLang="en-US">
                <a:solidFill>
                  <a:srgbClr val="FF0000"/>
                </a:solidFill>
                <a:latin typeface="Arial Narrow" panose="020B0606020202030204" pitchFamily="34" charset="0"/>
              </a:rPr>
              <a:t>Αριστερά </a:t>
            </a:r>
            <a:r>
              <a:rPr lang="en-US" altLang="en-US">
                <a:solidFill>
                  <a:srgbClr val="FF0000"/>
                </a:solidFill>
                <a:latin typeface="Arial Narrow" panose="020B0606020202030204" pitchFamily="34" charset="0"/>
              </a:rPr>
              <a:t>:</a:t>
            </a:r>
            <a:r>
              <a:rPr lang="el-GR" altLang="en-US">
                <a:solidFill>
                  <a:srgbClr val="FF0000"/>
                </a:solidFill>
                <a:latin typeface="Arial Narrow" panose="020B0606020202030204" pitchFamily="34" charset="0"/>
              </a:rPr>
              <a:t>το αρνητικό φορτίο είναι συγκεντρωμένο στο μοναδικό άτομο Ο (μια κόκκινη περιοχή) </a:t>
            </a:r>
            <a:r>
              <a:rPr lang="el-GR" altLang="en-US">
                <a:solidFill>
                  <a:srgbClr val="000058"/>
                </a:solidFill>
                <a:latin typeface="Arial Narrow" panose="020B0606020202030204" pitchFamily="34" charset="0"/>
              </a:rPr>
              <a:t>το ανιόν λιγότερο σταθερό</a:t>
            </a:r>
          </a:p>
          <a:p>
            <a:pPr>
              <a:lnSpc>
                <a:spcPct val="80000"/>
              </a:lnSpc>
              <a:spcBef>
                <a:spcPts val="450"/>
              </a:spcBef>
              <a:buClr>
                <a:srgbClr val="CCCCFF"/>
              </a:buClr>
              <a:buFont typeface="Wingdings" panose="05000000000000000000" pitchFamily="2" charset="2"/>
              <a:buChar char=""/>
            </a:pPr>
            <a:r>
              <a:rPr lang="el-GR" altLang="en-US">
                <a:solidFill>
                  <a:srgbClr val="FF0000"/>
                </a:solidFill>
                <a:latin typeface="Arial Narrow" panose="020B0606020202030204" pitchFamily="34" charset="0"/>
              </a:rPr>
              <a:t>Δεξιά</a:t>
            </a:r>
            <a:r>
              <a:rPr lang="en-US" altLang="en-US">
                <a:solidFill>
                  <a:srgbClr val="FF0000"/>
                </a:solidFill>
                <a:latin typeface="Arial Narrow" panose="020B0606020202030204" pitchFamily="34" charset="0"/>
              </a:rPr>
              <a:t>: </a:t>
            </a:r>
            <a:r>
              <a:rPr lang="el-GR" altLang="en-US">
                <a:solidFill>
                  <a:srgbClr val="FF0000"/>
                </a:solidFill>
                <a:latin typeface="Arial Narrow" panose="020B0606020202030204" pitchFamily="34" charset="0"/>
              </a:rPr>
              <a:t>το αρνητικό φορτίο είναι απεντοπισμένο και στα δύο άτομα Ο (ευρύτερη κόκκινη περιοχή) </a:t>
            </a:r>
            <a:r>
              <a:rPr lang="el-GR" altLang="en-US">
                <a:solidFill>
                  <a:srgbClr val="000058"/>
                </a:solidFill>
                <a:latin typeface="Arial Narrow" panose="020B0606020202030204" pitchFamily="34" charset="0"/>
              </a:rPr>
              <a:t>το ανιόν περισσότερο σταθερό</a:t>
            </a:r>
          </a:p>
        </p:txBody>
      </p:sp>
      <p:pic>
        <p:nvPicPr>
          <p:cNvPr id="86019" name="Picture 3">
            <a:extLst>
              <a:ext uri="{FF2B5EF4-FFF2-40B4-BE49-F238E27FC236}">
                <a16:creationId xmlns:a16="http://schemas.microsoft.com/office/drawing/2014/main" id="{FD8E0294-D9F3-418C-8BC2-3EF61FAC5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2780928"/>
            <a:ext cx="73088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87943"/>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a:extLst>
              <a:ext uri="{FF2B5EF4-FFF2-40B4-BE49-F238E27FC236}">
                <a16:creationId xmlns:a16="http://schemas.microsoft.com/office/drawing/2014/main" id="{A0CB8CD5-C848-4A96-845D-084FC600F555}"/>
              </a:ext>
            </a:extLst>
          </p:cNvPr>
          <p:cNvSpPr txBox="1">
            <a:spLocks noChangeArrowheads="1"/>
          </p:cNvSpPr>
          <p:nvPr/>
        </p:nvSpPr>
        <p:spPr bwMode="auto">
          <a:xfrm>
            <a:off x="1708150" y="0"/>
            <a:ext cx="65087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D9D8EC"/>
                </a:solidFill>
              </a:rPr>
              <a:t>Οξύτητα</a:t>
            </a:r>
            <a:r>
              <a:rPr lang="en-US" altLang="en-US" sz="3200" b="1">
                <a:solidFill>
                  <a:srgbClr val="D9D8EC"/>
                </a:solidFill>
              </a:rPr>
              <a:t> – </a:t>
            </a:r>
            <a:r>
              <a:rPr lang="el-GR" altLang="en-US" sz="3200" b="1">
                <a:solidFill>
                  <a:srgbClr val="D9D8EC"/>
                </a:solidFill>
              </a:rPr>
              <a:t>Δράσεις Συντονισμού</a:t>
            </a:r>
            <a:r>
              <a:rPr lang="en-US" altLang="en-US" sz="3200" b="1">
                <a:solidFill>
                  <a:srgbClr val="D9D8EC"/>
                </a:solidFill>
              </a:rPr>
              <a:t> </a:t>
            </a:r>
          </a:p>
        </p:txBody>
      </p:sp>
      <p:sp>
        <p:nvSpPr>
          <p:cNvPr id="87042" name="Line 2">
            <a:extLst>
              <a:ext uri="{FF2B5EF4-FFF2-40B4-BE49-F238E27FC236}">
                <a16:creationId xmlns:a16="http://schemas.microsoft.com/office/drawing/2014/main" id="{245797D8-14B2-404F-89DB-2F39365AAA3F}"/>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7043" name="Text Box 3">
            <a:extLst>
              <a:ext uri="{FF2B5EF4-FFF2-40B4-BE49-F238E27FC236}">
                <a16:creationId xmlns:a16="http://schemas.microsoft.com/office/drawing/2014/main" id="{D88DF58E-D3E8-4808-AA43-BE7329A33069}"/>
              </a:ext>
            </a:extLst>
          </p:cNvPr>
          <p:cNvSpPr txBox="1">
            <a:spLocks noChangeArrowheads="1"/>
          </p:cNvSpPr>
          <p:nvPr/>
        </p:nvSpPr>
        <p:spPr bwMode="auto">
          <a:xfrm>
            <a:off x="304800" y="685800"/>
            <a:ext cx="852328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solidFill>
                  <a:srgbClr val="990000"/>
                </a:solidFill>
              </a:rPr>
              <a:t>Η απεντόπιση του αρνητικού φορτίου σταθεροποιεί μια συζυγή βάση</a:t>
            </a:r>
          </a:p>
        </p:txBody>
      </p:sp>
      <p:sp>
        <p:nvSpPr>
          <p:cNvPr id="87044" name="Text Box 4">
            <a:extLst>
              <a:ext uri="{FF2B5EF4-FFF2-40B4-BE49-F238E27FC236}">
                <a16:creationId xmlns:a16="http://schemas.microsoft.com/office/drawing/2014/main" id="{7E496C2B-3D96-4BF2-9B9D-C7A4ACF2395D}"/>
              </a:ext>
            </a:extLst>
          </p:cNvPr>
          <p:cNvSpPr txBox="1">
            <a:spLocks noChangeArrowheads="1"/>
          </p:cNvSpPr>
          <p:nvPr/>
        </p:nvSpPr>
        <p:spPr bwMode="auto">
          <a:xfrm>
            <a:off x="381000" y="2438400"/>
            <a:ext cx="1185863"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p</a:t>
            </a:r>
            <a:r>
              <a:rPr lang="en-US" altLang="en-US" sz="2000" b="1" i="1"/>
              <a:t>K</a:t>
            </a:r>
            <a:r>
              <a:rPr lang="en-US" altLang="en-US" sz="2000" b="1" baseline="-25000"/>
              <a:t>a</a:t>
            </a:r>
            <a:r>
              <a:rPr lang="en-US" altLang="en-US" sz="2000" b="1"/>
              <a:t> = 16</a:t>
            </a:r>
          </a:p>
        </p:txBody>
      </p:sp>
      <p:graphicFrame>
        <p:nvGraphicFramePr>
          <p:cNvPr id="87045" name="Object 5">
            <a:extLst>
              <a:ext uri="{FF2B5EF4-FFF2-40B4-BE49-F238E27FC236}">
                <a16:creationId xmlns:a16="http://schemas.microsoft.com/office/drawing/2014/main" id="{6B7618A2-92AB-4EB9-9D94-CD50434D3982}"/>
              </a:ext>
            </a:extLst>
          </p:cNvPr>
          <p:cNvGraphicFramePr>
            <a:graphicFrameLocks noChangeAspect="1"/>
          </p:cNvGraphicFramePr>
          <p:nvPr/>
        </p:nvGraphicFramePr>
        <p:xfrm>
          <a:off x="1371600" y="1295400"/>
          <a:ext cx="5410200" cy="1296988"/>
        </p:xfrm>
        <a:graphic>
          <a:graphicData uri="http://schemas.openxmlformats.org/presentationml/2006/ole">
            <mc:AlternateContent xmlns:mc="http://schemas.openxmlformats.org/markup-compatibility/2006">
              <mc:Choice xmlns:v="urn:schemas-microsoft-com:vml" Requires="v">
                <p:oleObj spid="_x0000_s87158" r:id="rId4" imgW="3681000" imgH="882000" progId="">
                  <p:embed/>
                </p:oleObj>
              </mc:Choice>
              <mc:Fallback>
                <p:oleObj r:id="rId4" imgW="3681000" imgH="8820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95400"/>
                        <a:ext cx="5410200" cy="12969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046" name="Group 6">
            <a:extLst>
              <a:ext uri="{FF2B5EF4-FFF2-40B4-BE49-F238E27FC236}">
                <a16:creationId xmlns:a16="http://schemas.microsoft.com/office/drawing/2014/main" id="{7F8AA236-1EEB-4884-89CA-938400CDBEC1}"/>
              </a:ext>
            </a:extLst>
          </p:cNvPr>
          <p:cNvGrpSpPr>
            <a:grpSpLocks/>
          </p:cNvGrpSpPr>
          <p:nvPr/>
        </p:nvGrpSpPr>
        <p:grpSpPr bwMode="auto">
          <a:xfrm>
            <a:off x="381000" y="3276600"/>
            <a:ext cx="6261100" cy="3036888"/>
            <a:chOff x="240" y="2064"/>
            <a:chExt cx="3944" cy="1913"/>
          </a:xfrm>
        </p:grpSpPr>
        <p:graphicFrame>
          <p:nvGraphicFramePr>
            <p:cNvPr id="87047" name="Object 7">
              <a:extLst>
                <a:ext uri="{FF2B5EF4-FFF2-40B4-BE49-F238E27FC236}">
                  <a16:creationId xmlns:a16="http://schemas.microsoft.com/office/drawing/2014/main" id="{A9A8654E-52E9-4458-A097-1BB5E992921F}"/>
                </a:ext>
              </a:extLst>
            </p:cNvPr>
            <p:cNvGraphicFramePr>
              <a:graphicFrameLocks noChangeAspect="1"/>
            </p:cNvGraphicFramePr>
            <p:nvPr/>
          </p:nvGraphicFramePr>
          <p:xfrm>
            <a:off x="816" y="2064"/>
            <a:ext cx="3368" cy="1913"/>
          </p:xfrm>
          <a:graphic>
            <a:graphicData uri="http://schemas.openxmlformats.org/presentationml/2006/ole">
              <mc:AlternateContent xmlns:mc="http://schemas.openxmlformats.org/markup-compatibility/2006">
                <mc:Choice xmlns:v="urn:schemas-microsoft-com:vml" Requires="v">
                  <p:oleObj spid="_x0000_s87159" r:id="rId6" imgW="3642840" imgH="2071440" progId="">
                    <p:embed/>
                  </p:oleObj>
                </mc:Choice>
                <mc:Fallback>
                  <p:oleObj r:id="rId6" imgW="3642840" imgH="20714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 y="2064"/>
                          <a:ext cx="3368" cy="19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048" name="Text Box 8">
              <a:extLst>
                <a:ext uri="{FF2B5EF4-FFF2-40B4-BE49-F238E27FC236}">
                  <a16:creationId xmlns:a16="http://schemas.microsoft.com/office/drawing/2014/main" id="{3E245ED3-39DC-4925-ABDB-C19CDEC5B1F3}"/>
                </a:ext>
              </a:extLst>
            </p:cNvPr>
            <p:cNvSpPr txBox="1">
              <a:spLocks noChangeArrowheads="1"/>
            </p:cNvSpPr>
            <p:nvPr/>
          </p:nvSpPr>
          <p:spPr bwMode="auto">
            <a:xfrm>
              <a:off x="240" y="2736"/>
              <a:ext cx="81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p</a:t>
              </a:r>
              <a:r>
                <a:rPr lang="en-US" altLang="en-US" sz="2000" b="1" i="1"/>
                <a:t>K</a:t>
              </a:r>
              <a:r>
                <a:rPr lang="en-US" altLang="en-US" sz="2000" b="1" baseline="-25000"/>
                <a:t>a</a:t>
              </a:r>
              <a:r>
                <a:rPr lang="en-US" altLang="en-US" sz="2000" b="1"/>
                <a:t> = 4.8</a:t>
              </a:r>
            </a:p>
          </p:txBody>
        </p:sp>
      </p:grpSp>
    </p:spTree>
  </p:cSld>
  <p:clrMapOvr>
    <a:masterClrMapping/>
  </p:clrMapOvr>
  <p:transition spd="med" advTm="18348"/>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88BF72D8-0269-411C-B160-A78DA50D725F}"/>
              </a:ext>
            </a:extLst>
          </p:cNvPr>
          <p:cNvSpPr txBox="1">
            <a:spLocks noChangeArrowheads="1"/>
          </p:cNvSpPr>
          <p:nvPr/>
        </p:nvSpPr>
        <p:spPr bwMode="auto">
          <a:xfrm>
            <a:off x="457200" y="274637"/>
            <a:ext cx="8229600" cy="200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800" dirty="0">
                <a:solidFill>
                  <a:srgbClr val="FF0000"/>
                </a:solidFill>
              </a:rPr>
              <a:t>O</a:t>
            </a:r>
            <a:r>
              <a:rPr lang="el-GR" altLang="en-US" sz="2800" dirty="0" err="1">
                <a:solidFill>
                  <a:srgbClr val="FF0000"/>
                </a:solidFill>
              </a:rPr>
              <a:t>ξέα</a:t>
            </a:r>
            <a:r>
              <a:rPr lang="el-GR" altLang="en-US" sz="2800" dirty="0">
                <a:solidFill>
                  <a:srgbClr val="FF0000"/>
                </a:solidFill>
              </a:rPr>
              <a:t> </a:t>
            </a:r>
            <a:r>
              <a:rPr lang="en-US" altLang="en-US" sz="2800" dirty="0">
                <a:solidFill>
                  <a:srgbClr val="FF0000"/>
                </a:solidFill>
              </a:rPr>
              <a:t>Lewis</a:t>
            </a:r>
            <a:br>
              <a:rPr lang="el-GR" altLang="en-US" sz="2800" dirty="0">
                <a:solidFill>
                  <a:srgbClr val="FF0000"/>
                </a:solidFill>
              </a:rPr>
            </a:br>
            <a:r>
              <a:rPr lang="en-US" altLang="en-US" sz="2800" dirty="0">
                <a:solidFill>
                  <a:srgbClr val="FF0000"/>
                </a:solidFill>
              </a:rPr>
              <a:t> </a:t>
            </a:r>
            <a:r>
              <a:rPr lang="el-GR" altLang="en-US" sz="2800" dirty="0"/>
              <a:t>Πως η δομή επηρεάζει τη συμπεριφορά </a:t>
            </a:r>
            <a:br>
              <a:rPr lang="el-GR" altLang="en-US" sz="2800" dirty="0"/>
            </a:br>
            <a:r>
              <a:rPr lang="el-GR" altLang="en-US" sz="2800" dirty="0"/>
              <a:t>Β</a:t>
            </a:r>
            <a:r>
              <a:rPr lang="en-US" altLang="en-US" sz="2800" dirty="0"/>
              <a:t>C</a:t>
            </a:r>
            <a:r>
              <a:rPr lang="el-GR" altLang="en-US" sz="2800" baseline="-25000" dirty="0"/>
              <a:t>18</a:t>
            </a:r>
            <a:r>
              <a:rPr lang="el-GR" altLang="en-US" sz="2800" dirty="0"/>
              <a:t>Η</a:t>
            </a:r>
            <a:r>
              <a:rPr lang="el-GR" altLang="en-US" sz="2800" baseline="-25000" dirty="0"/>
              <a:t>15</a:t>
            </a:r>
            <a:r>
              <a:rPr lang="en-US" altLang="en-US" sz="2800" dirty="0"/>
              <a:t> + BC</a:t>
            </a:r>
            <a:r>
              <a:rPr lang="en-US" altLang="en-US" sz="2800" baseline="-25000" dirty="0"/>
              <a:t>1</a:t>
            </a:r>
            <a:r>
              <a:rPr lang="el-GR" altLang="en-US" sz="2800" baseline="-25000" dirty="0"/>
              <a:t>8</a:t>
            </a:r>
            <a:r>
              <a:rPr lang="en-US" altLang="en-US" sz="2800" dirty="0"/>
              <a:t>F</a:t>
            </a:r>
            <a:r>
              <a:rPr lang="en-US" altLang="en-US" sz="2800" baseline="-25000" dirty="0"/>
              <a:t>15</a:t>
            </a:r>
            <a:r>
              <a:rPr lang="en-US" altLang="en-US" sz="2800" dirty="0"/>
              <a:t>+NH</a:t>
            </a:r>
            <a:r>
              <a:rPr lang="en-US" altLang="en-US" sz="2800" baseline="-25000" dirty="0"/>
              <a:t>3</a:t>
            </a:r>
            <a:r>
              <a:rPr lang="en-US" altLang="en-US" sz="2800" dirty="0"/>
              <a:t>?????</a:t>
            </a:r>
            <a:r>
              <a:rPr lang="el-GR" altLang="en-US" sz="2800" dirty="0"/>
              <a:t> Τι θα συμβεί..</a:t>
            </a:r>
            <a:br>
              <a:rPr lang="el-GR" altLang="en-US" sz="3400" dirty="0"/>
            </a:br>
            <a:r>
              <a:rPr lang="el-GR" altLang="en-US" sz="3400" dirty="0" err="1"/>
              <a:t>Τριφαινυλοβοράνιο</a:t>
            </a:r>
            <a:endParaRPr lang="el-GR" altLang="en-US" sz="3400" dirty="0"/>
          </a:p>
          <a:p>
            <a:pPr>
              <a:buClrTx/>
              <a:buFontTx/>
              <a:buNone/>
            </a:pPr>
            <a:r>
              <a:rPr lang="el-GR" altLang="en-US" sz="3400" dirty="0"/>
              <a:t> </a:t>
            </a:r>
            <a:r>
              <a:rPr lang="en-US" altLang="en-US" sz="3400" dirty="0"/>
              <a:t>tris (</a:t>
            </a:r>
            <a:r>
              <a:rPr lang="el-GR" altLang="en-US" sz="3400" dirty="0" err="1"/>
              <a:t>πενταφθοροφαινυλο</a:t>
            </a:r>
            <a:r>
              <a:rPr lang="el-GR" altLang="en-US" sz="3400" dirty="0"/>
              <a:t>) </a:t>
            </a:r>
            <a:r>
              <a:rPr lang="el-GR" altLang="en-US" sz="3400" dirty="0" err="1"/>
              <a:t>βοράνιο</a:t>
            </a:r>
            <a:r>
              <a:rPr lang="el-GR" altLang="en-US" sz="3400" dirty="0"/>
              <a:t> </a:t>
            </a:r>
          </a:p>
          <a:p>
            <a:pPr>
              <a:buClrTx/>
              <a:buFontTx/>
              <a:buNone/>
            </a:pPr>
            <a:endParaRPr lang="el-GR" altLang="en-US" sz="3400" dirty="0"/>
          </a:p>
        </p:txBody>
      </p:sp>
      <p:pic>
        <p:nvPicPr>
          <p:cNvPr id="13314" name="Picture 2">
            <a:extLst>
              <a:ext uri="{FF2B5EF4-FFF2-40B4-BE49-F238E27FC236}">
                <a16:creationId xmlns:a16="http://schemas.microsoft.com/office/drawing/2014/main" id="{FDCEF7EF-AC6B-4648-9A50-40A40F2CC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4" y="2780928"/>
            <a:ext cx="2895600" cy="2676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a:extLst>
              <a:ext uri="{FF2B5EF4-FFF2-40B4-BE49-F238E27FC236}">
                <a16:creationId xmlns:a16="http://schemas.microsoft.com/office/drawing/2014/main" id="{34491B65-6203-4528-BC96-1224D58BD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276474"/>
            <a:ext cx="4104456" cy="33847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85275"/>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a:extLst>
              <a:ext uri="{FF2B5EF4-FFF2-40B4-BE49-F238E27FC236}">
                <a16:creationId xmlns:a16="http://schemas.microsoft.com/office/drawing/2014/main" id="{8583667A-1A91-4BE4-AC1E-6C105FF4311D}"/>
              </a:ext>
            </a:extLst>
          </p:cNvPr>
          <p:cNvSpPr txBox="1">
            <a:spLocks noChangeArrowheads="1"/>
          </p:cNvSpPr>
          <p:nvPr/>
        </p:nvSpPr>
        <p:spPr bwMode="auto">
          <a:xfrm>
            <a:off x="395288" y="0"/>
            <a:ext cx="82296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a:t>Παράγοντες που επιδρούν στην όξινη ισχύ-Η</a:t>
            </a:r>
            <a:r>
              <a:rPr lang="en-US" altLang="en-US" sz="2600"/>
              <a:t>.</a:t>
            </a:r>
            <a:r>
              <a:rPr lang="el-GR" altLang="en-US" sz="2600"/>
              <a:t> δράση από Συντονισμό</a:t>
            </a:r>
          </a:p>
        </p:txBody>
      </p:sp>
      <p:sp>
        <p:nvSpPr>
          <p:cNvPr id="88066" name="Text Box 2">
            <a:extLst>
              <a:ext uri="{FF2B5EF4-FFF2-40B4-BE49-F238E27FC236}">
                <a16:creationId xmlns:a16="http://schemas.microsoft.com/office/drawing/2014/main" id="{D5AFDF58-F7D2-44B0-AF14-8C803F152667}"/>
              </a:ext>
            </a:extLst>
          </p:cNvPr>
          <p:cNvSpPr txBox="1">
            <a:spLocks noChangeArrowheads="1"/>
          </p:cNvSpPr>
          <p:nvPr/>
        </p:nvSpPr>
        <p:spPr bwMode="auto">
          <a:xfrm>
            <a:off x="0" y="981075"/>
            <a:ext cx="9144000" cy="5876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400" dirty="0">
                <a:latin typeface="Arial Narrow" panose="020B0606020202030204" pitchFamily="34" charset="0"/>
              </a:rPr>
              <a:t>Η </a:t>
            </a:r>
            <a:r>
              <a:rPr lang="el-GR" altLang="en-US" sz="2400" dirty="0" err="1">
                <a:solidFill>
                  <a:srgbClr val="FF0000"/>
                </a:solidFill>
                <a:latin typeface="Arial Narrow" panose="020B0606020202030204" pitchFamily="34" charset="0"/>
              </a:rPr>
              <a:t>απεντόπιση</a:t>
            </a:r>
            <a:r>
              <a:rPr lang="el-GR" altLang="en-US" sz="2400" dirty="0">
                <a:latin typeface="Arial Narrow" panose="020B0606020202030204" pitchFamily="34" charset="0"/>
              </a:rPr>
              <a:t> λόγω συντονισμού καθιστά το </a:t>
            </a:r>
            <a:r>
              <a:rPr lang="en-US" altLang="en-US" sz="2400" dirty="0">
                <a:latin typeface="Arial Narrow" panose="020B0606020202030204" pitchFamily="34" charset="0"/>
              </a:rPr>
              <a:t>C</a:t>
            </a:r>
            <a:r>
              <a:rPr lang="el-GR" altLang="en-US" sz="2400" dirty="0">
                <a:latin typeface="Arial Narrow" panose="020B0606020202030204" pitchFamily="34" charset="0"/>
              </a:rPr>
              <a:t>Η</a:t>
            </a:r>
            <a:r>
              <a:rPr lang="el-GR" altLang="en-US" sz="2400" baseline="-25000" dirty="0">
                <a:latin typeface="Arial Narrow" panose="020B0606020202030204" pitchFamily="34" charset="0"/>
              </a:rPr>
              <a:t>3</a:t>
            </a:r>
            <a:r>
              <a:rPr lang="en-US" altLang="en-US" sz="2400" dirty="0">
                <a:latin typeface="Arial Narrow" panose="020B0606020202030204" pitchFamily="34" charset="0"/>
              </a:rPr>
              <a:t>C</a:t>
            </a:r>
            <a:r>
              <a:rPr lang="el-GR" altLang="en-US" sz="2400" dirty="0">
                <a:latin typeface="Arial Narrow" panose="020B0606020202030204" pitchFamily="34" charset="0"/>
              </a:rPr>
              <a:t>ΟΟ</a:t>
            </a:r>
            <a:r>
              <a:rPr lang="el-GR" altLang="en-US" sz="2400" baseline="30000" dirty="0">
                <a:latin typeface="Arial Narrow" panose="020B0606020202030204" pitchFamily="34" charset="0"/>
              </a:rPr>
              <a:t>-</a:t>
            </a:r>
            <a:r>
              <a:rPr lang="en-US" altLang="en-US" sz="2400" dirty="0">
                <a:latin typeface="Arial Narrow" panose="020B0606020202030204" pitchFamily="34" charset="0"/>
              </a:rPr>
              <a:t> </a:t>
            </a:r>
            <a:r>
              <a:rPr lang="el-GR" altLang="en-US" sz="2400" dirty="0">
                <a:latin typeface="Arial Narrow" panose="020B0606020202030204" pitchFamily="34" charset="0"/>
              </a:rPr>
              <a:t>πιο σταθερό από το </a:t>
            </a:r>
            <a:r>
              <a:rPr lang="en-US" altLang="en-US" sz="2400" dirty="0">
                <a:latin typeface="Arial Narrow" panose="020B0606020202030204" pitchFamily="34" charset="0"/>
              </a:rPr>
              <a:t>C</a:t>
            </a:r>
            <a:r>
              <a:rPr lang="el-GR" altLang="en-US" sz="2400" dirty="0">
                <a:latin typeface="Arial Narrow" panose="020B0606020202030204" pitchFamily="34" charset="0"/>
              </a:rPr>
              <a:t>Η</a:t>
            </a:r>
            <a:r>
              <a:rPr lang="el-GR" altLang="en-US" sz="2400" baseline="-25000" dirty="0">
                <a:latin typeface="Arial Narrow" panose="020B0606020202030204" pitchFamily="34" charset="0"/>
              </a:rPr>
              <a:t>3</a:t>
            </a:r>
            <a:r>
              <a:rPr lang="en-US" altLang="en-US" sz="2400" dirty="0">
                <a:latin typeface="Arial Narrow" panose="020B0606020202030204" pitchFamily="34" charset="0"/>
              </a:rPr>
              <a:t>CH</a:t>
            </a:r>
            <a:r>
              <a:rPr lang="el-GR"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30000" dirty="0">
                <a:latin typeface="Arial Narrow" panose="020B0606020202030204" pitchFamily="34" charset="0"/>
              </a:rPr>
              <a:t>-</a:t>
            </a:r>
            <a:r>
              <a:rPr lang="en-US" altLang="en-US" sz="2400" dirty="0">
                <a:latin typeface="Arial Narrow" panose="020B0606020202030204" pitchFamily="34" charset="0"/>
              </a:rPr>
              <a:t> </a:t>
            </a:r>
            <a:r>
              <a:rPr lang="el-GR" altLang="en-US" sz="2400" dirty="0">
                <a:latin typeface="Arial Narrow" panose="020B0606020202030204" pitchFamily="34" charset="0"/>
              </a:rPr>
              <a:t>άρα το </a:t>
            </a:r>
            <a:r>
              <a:rPr lang="en-US" altLang="en-US" sz="2400" dirty="0">
                <a:latin typeface="Arial Narrow" panose="020B0606020202030204" pitchFamily="34" charset="0"/>
              </a:rPr>
              <a:t>CH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COOH </a:t>
            </a:r>
            <a:r>
              <a:rPr lang="el-GR" altLang="en-US" sz="2400" dirty="0">
                <a:latin typeface="Arial Narrow" panose="020B0606020202030204" pitchFamily="34" charset="0"/>
              </a:rPr>
              <a:t>είναι ισχυρότερο οξύ από την </a:t>
            </a:r>
            <a:r>
              <a:rPr lang="en-US" altLang="en-US" sz="2400" dirty="0">
                <a:latin typeface="Arial Narrow" panose="020B0606020202030204" pitchFamily="34" charset="0"/>
              </a:rPr>
              <a:t>CH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CH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OH</a:t>
            </a:r>
            <a:r>
              <a:rPr lang="el-GR" altLang="en-US" sz="2400" dirty="0">
                <a:latin typeface="Arial Narrow" panose="020B0606020202030204" pitchFamily="34" charset="0"/>
              </a:rPr>
              <a:t>.</a:t>
            </a:r>
            <a:r>
              <a:rPr lang="el-GR" altLang="en-US" sz="2800" dirty="0"/>
              <a:t>               </a:t>
            </a:r>
          </a:p>
          <a:p>
            <a:pPr>
              <a:spcBef>
                <a:spcPts val="300"/>
              </a:spcBef>
              <a:buClrTx/>
              <a:buFontTx/>
              <a:buNone/>
            </a:pPr>
            <a:endParaRPr lang="el-GR" altLang="en-US" sz="1200" dirty="0"/>
          </a:p>
          <a:p>
            <a:pPr>
              <a:spcBef>
                <a:spcPts val="350"/>
              </a:spcBef>
              <a:buClrTx/>
              <a:buFontTx/>
              <a:buNone/>
            </a:pPr>
            <a:r>
              <a:rPr lang="el-GR" altLang="en-US" sz="1200" dirty="0"/>
              <a:t>					                                                                  </a:t>
            </a:r>
            <a:r>
              <a:rPr lang="el-GR" altLang="en-US" sz="1400" dirty="0">
                <a:solidFill>
                  <a:srgbClr val="FF0000"/>
                </a:solidFill>
              </a:rPr>
              <a:t>Το αρνητικό φορτίο </a:t>
            </a:r>
            <a:r>
              <a:rPr lang="el-GR" altLang="en-US" sz="1400" dirty="0" err="1">
                <a:solidFill>
                  <a:srgbClr val="FF0000"/>
                </a:solidFill>
              </a:rPr>
              <a:t>απεντοπίζεται</a:t>
            </a:r>
            <a:r>
              <a:rPr lang="el-GR" altLang="en-US" sz="1400" dirty="0">
                <a:solidFill>
                  <a:srgbClr val="FF0000"/>
                </a:solidFill>
              </a:rPr>
              <a:t> στα δύο Ο</a:t>
            </a:r>
          </a:p>
          <a:p>
            <a:pPr>
              <a:spcBef>
                <a:spcPts val="350"/>
              </a:spcBef>
              <a:buClrTx/>
              <a:buFontTx/>
              <a:buNone/>
            </a:pPr>
            <a:endParaRPr lang="el-GR" altLang="en-US" sz="1400" dirty="0">
              <a:solidFill>
                <a:srgbClr val="FF0000"/>
              </a:solidFill>
            </a:endParaRPr>
          </a:p>
          <a:p>
            <a:pPr>
              <a:spcBef>
                <a:spcPts val="800"/>
              </a:spcBef>
              <a:buClrTx/>
              <a:buFontTx/>
              <a:buNone/>
            </a:pPr>
            <a:endParaRPr lang="el-GR" altLang="en-US" sz="3200" dirty="0"/>
          </a:p>
          <a:p>
            <a:pPr>
              <a:spcBef>
                <a:spcPts val="700"/>
              </a:spcBef>
              <a:buClrTx/>
              <a:buFontTx/>
              <a:buNone/>
            </a:pPr>
            <a:endParaRPr lang="el-GR" altLang="en-US" sz="2800" dirty="0"/>
          </a:p>
          <a:p>
            <a:pPr>
              <a:spcBef>
                <a:spcPts val="400"/>
              </a:spcBef>
              <a:buClrTx/>
              <a:buFontTx/>
              <a:buNone/>
            </a:pPr>
            <a:r>
              <a:rPr lang="el-GR" altLang="en-US" sz="1600" dirty="0"/>
              <a:t>                 </a:t>
            </a:r>
          </a:p>
          <a:p>
            <a:pPr>
              <a:spcBef>
                <a:spcPts val="400"/>
              </a:spcBef>
              <a:buClrTx/>
              <a:buFontTx/>
              <a:buNone/>
            </a:pPr>
            <a:r>
              <a:rPr lang="el-GR" altLang="en-US" sz="1600" dirty="0"/>
              <a:t>                                </a:t>
            </a:r>
          </a:p>
          <a:p>
            <a:pPr>
              <a:spcBef>
                <a:spcPts val="400"/>
              </a:spcBef>
              <a:buClrTx/>
              <a:buFontTx/>
              <a:buNone/>
            </a:pPr>
            <a:r>
              <a:rPr lang="el-GR" altLang="en-US" sz="1600" dirty="0">
                <a:solidFill>
                  <a:srgbClr val="FF0000"/>
                </a:solidFill>
              </a:rPr>
              <a:t>                               </a:t>
            </a:r>
          </a:p>
          <a:p>
            <a:pPr>
              <a:spcBef>
                <a:spcPts val="400"/>
              </a:spcBef>
              <a:buClrTx/>
              <a:buFontTx/>
              <a:buNone/>
            </a:pPr>
            <a:endParaRPr lang="el-GR" altLang="en-US" sz="1600" dirty="0">
              <a:solidFill>
                <a:srgbClr val="FF0000"/>
              </a:solidFill>
            </a:endParaRPr>
          </a:p>
          <a:p>
            <a:pPr>
              <a:spcBef>
                <a:spcPts val="400"/>
              </a:spcBef>
              <a:buClrTx/>
              <a:buFontTx/>
              <a:buNone/>
            </a:pPr>
            <a:endParaRPr lang="el-GR" altLang="en-US" sz="1600" dirty="0">
              <a:solidFill>
                <a:srgbClr val="FF0000"/>
              </a:solidFill>
            </a:endParaRPr>
          </a:p>
          <a:p>
            <a:pPr algn="r">
              <a:spcBef>
                <a:spcPts val="400"/>
              </a:spcBef>
              <a:buClrTx/>
              <a:buFontTx/>
              <a:buNone/>
            </a:pPr>
            <a:r>
              <a:rPr lang="el-GR" altLang="en-US" sz="1600" dirty="0">
                <a:solidFill>
                  <a:srgbClr val="FF0000"/>
                </a:solidFill>
              </a:rPr>
              <a:t>                Δύο δομές συντονισμού                                                              Βάση σταθεροποιημένη από συντονισμό</a:t>
            </a:r>
          </a:p>
          <a:p>
            <a:pPr>
              <a:spcBef>
                <a:spcPts val="600"/>
              </a:spcBef>
              <a:buClrTx/>
              <a:buFontTx/>
              <a:buNone/>
            </a:pPr>
            <a:endParaRPr lang="el-GR" altLang="en-US" sz="2400" dirty="0">
              <a:solidFill>
                <a:srgbClr val="FF0000"/>
              </a:solidFill>
            </a:endParaRPr>
          </a:p>
          <a:p>
            <a:pPr>
              <a:spcBef>
                <a:spcPts val="600"/>
              </a:spcBef>
              <a:buClr>
                <a:srgbClr val="CCCCFF"/>
              </a:buClr>
              <a:buFont typeface="Wingdings" panose="05000000000000000000" pitchFamily="2" charset="2"/>
              <a:buChar char=""/>
            </a:pPr>
            <a:r>
              <a:rPr lang="en-US" altLang="en-US" sz="2400" dirty="0">
                <a:latin typeface="Arial Narrow" panose="020B0606020202030204" pitchFamily="34" charset="0"/>
              </a:rPr>
              <a:t>H</a:t>
            </a:r>
            <a:r>
              <a:rPr lang="el-GR" altLang="en-US" sz="2400" dirty="0">
                <a:latin typeface="Arial Narrow" panose="020B0606020202030204" pitchFamily="34" charset="0"/>
              </a:rPr>
              <a:t> οξύτητα του Η-Α αυξάνει όταν η συζυγής βάση </a:t>
            </a:r>
            <a:r>
              <a:rPr lang="el-GR" altLang="en-US" sz="2400" b="1" dirty="0">
                <a:latin typeface="Arial Narrow" panose="020B0606020202030204" pitchFamily="34" charset="0"/>
              </a:rPr>
              <a:t>Α</a:t>
            </a:r>
            <a:r>
              <a:rPr lang="en-US" altLang="en-US" sz="2400" b="1" dirty="0">
                <a:latin typeface="Arial Narrow" panose="020B0606020202030204" pitchFamily="34" charset="0"/>
              </a:rPr>
              <a:t>:</a:t>
            </a:r>
            <a:r>
              <a:rPr lang="en-US" altLang="en-US" sz="2400" b="1" baseline="30000" dirty="0">
                <a:latin typeface="Arial Narrow" panose="020B0606020202030204" pitchFamily="34" charset="0"/>
              </a:rPr>
              <a:t>-</a:t>
            </a:r>
            <a:r>
              <a:rPr lang="el-GR" altLang="en-US" sz="2400" baseline="30000" dirty="0">
                <a:latin typeface="Arial Narrow" panose="020B0606020202030204" pitchFamily="34" charset="0"/>
              </a:rPr>
              <a:t> </a:t>
            </a:r>
            <a:r>
              <a:rPr lang="el-GR" altLang="en-US" sz="2400" dirty="0">
                <a:latin typeface="Arial Narrow" panose="020B0606020202030204" pitchFamily="34" charset="0"/>
              </a:rPr>
              <a:t>σταθεροποιείται λόγω συντονισμού</a:t>
            </a:r>
          </a:p>
        </p:txBody>
      </p:sp>
      <p:pic>
        <p:nvPicPr>
          <p:cNvPr id="88067" name="Picture 3">
            <a:extLst>
              <a:ext uri="{FF2B5EF4-FFF2-40B4-BE49-F238E27FC236}">
                <a16:creationId xmlns:a16="http://schemas.microsoft.com/office/drawing/2014/main" id="{7A961E63-D84E-49C6-9D17-B4944BBDC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03" y="2024857"/>
            <a:ext cx="3851275" cy="165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8" name="Picture 4">
            <a:extLst>
              <a:ext uri="{FF2B5EF4-FFF2-40B4-BE49-F238E27FC236}">
                <a16:creationId xmlns:a16="http://schemas.microsoft.com/office/drawing/2014/main" id="{4F386934-A44A-47E9-99FB-AFF6249DC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277" y="2754656"/>
            <a:ext cx="2160587"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9" name="Rectangle 5">
            <a:extLst>
              <a:ext uri="{FF2B5EF4-FFF2-40B4-BE49-F238E27FC236}">
                <a16:creationId xmlns:a16="http://schemas.microsoft.com/office/drawing/2014/main" id="{6990EA7D-7919-4B9F-AD91-56743A038321}"/>
              </a:ext>
            </a:extLst>
          </p:cNvPr>
          <p:cNvSpPr>
            <a:spLocks noChangeArrowheads="1"/>
          </p:cNvSpPr>
          <p:nvPr/>
        </p:nvSpPr>
        <p:spPr bwMode="auto">
          <a:xfrm>
            <a:off x="971600" y="4852987"/>
            <a:ext cx="3014361" cy="608409"/>
          </a:xfrm>
          <a:prstGeom prst="rect">
            <a:avLst/>
          </a:prstGeom>
          <a:noFill/>
          <a:ln w="284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070" name="Rectangle 6">
            <a:extLst>
              <a:ext uri="{FF2B5EF4-FFF2-40B4-BE49-F238E27FC236}">
                <a16:creationId xmlns:a16="http://schemas.microsoft.com/office/drawing/2014/main" id="{C975F70A-285D-4C3A-B9F7-B7A41B3B06E4}"/>
              </a:ext>
            </a:extLst>
          </p:cNvPr>
          <p:cNvSpPr>
            <a:spLocks noChangeArrowheads="1"/>
          </p:cNvSpPr>
          <p:nvPr/>
        </p:nvSpPr>
        <p:spPr bwMode="auto">
          <a:xfrm>
            <a:off x="4945126" y="2024857"/>
            <a:ext cx="3673475" cy="360362"/>
          </a:xfrm>
          <a:prstGeom prst="rect">
            <a:avLst/>
          </a:prstGeom>
          <a:noFill/>
          <a:ln w="284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071" name="Rectangle 7">
            <a:extLst>
              <a:ext uri="{FF2B5EF4-FFF2-40B4-BE49-F238E27FC236}">
                <a16:creationId xmlns:a16="http://schemas.microsoft.com/office/drawing/2014/main" id="{D030B21E-A144-48FA-AE7C-1822DF1A038D}"/>
              </a:ext>
            </a:extLst>
          </p:cNvPr>
          <p:cNvSpPr>
            <a:spLocks noChangeArrowheads="1"/>
          </p:cNvSpPr>
          <p:nvPr/>
        </p:nvSpPr>
        <p:spPr bwMode="auto">
          <a:xfrm>
            <a:off x="5292080" y="5157192"/>
            <a:ext cx="3744913" cy="608408"/>
          </a:xfrm>
          <a:prstGeom prst="rect">
            <a:avLst/>
          </a:prstGeom>
          <a:noFill/>
          <a:ln w="284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advTm="45427"/>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a:extLst>
              <a:ext uri="{FF2B5EF4-FFF2-40B4-BE49-F238E27FC236}">
                <a16:creationId xmlns:a16="http://schemas.microsoft.com/office/drawing/2014/main" id="{F45E3014-3CB7-4DDA-AE71-09821719576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800">
                <a:latin typeface="Liberation Sans Narrow" panose="020B0606020202030204" pitchFamily="34" charset="0"/>
              </a:rPr>
              <a:t>Η όξινη ισχύς προσδιορίζεται βασικά από την σταθερότητα της συζυγούς βάσης (σταθερότητα σημαίνει χαμηλή ενέργεια...)</a:t>
            </a:r>
          </a:p>
        </p:txBody>
      </p:sp>
      <p:pic>
        <p:nvPicPr>
          <p:cNvPr id="89090" name="Picture 2">
            <a:extLst>
              <a:ext uri="{FF2B5EF4-FFF2-40B4-BE49-F238E27FC236}">
                <a16:creationId xmlns:a16="http://schemas.microsoft.com/office/drawing/2014/main" id="{ED58F7E3-C57A-496C-B67C-92CF42CF4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6713"/>
            <a:ext cx="9144000"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1665"/>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a:extLst>
              <a:ext uri="{FF2B5EF4-FFF2-40B4-BE49-F238E27FC236}">
                <a16:creationId xmlns:a16="http://schemas.microsoft.com/office/drawing/2014/main" id="{060AAE99-7121-4418-8739-90BDF86DA1C8}"/>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1200"/>
              </a:spcBef>
              <a:buClr>
                <a:srgbClr val="CCCCFF"/>
              </a:buClr>
              <a:buFont typeface="Wingdings" panose="05000000000000000000" pitchFamily="2" charset="2"/>
              <a:buChar char=""/>
            </a:pPr>
            <a:r>
              <a:rPr lang="el-GR" altLang="en-US" sz="4800">
                <a:solidFill>
                  <a:srgbClr val="669900"/>
                </a:solidFill>
              </a:rPr>
              <a:t>Υβριδισμός</a:t>
            </a:r>
          </a:p>
        </p:txBody>
      </p:sp>
    </p:spTree>
  </p:cSld>
  <p:clrMapOvr>
    <a:masterClrMapping/>
  </p:clrMapOvr>
  <p:transition spd="med" advTm="9907"/>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2D8184F8-B20A-4D68-8BD1-DCC733776223}"/>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n-US" altLang="en-US" sz="4400"/>
              <a:t>M</a:t>
            </a:r>
            <a:r>
              <a:rPr lang="el-GR" altLang="en-US" sz="4400"/>
              <a:t>ια μικρή επανάληψη…</a:t>
            </a:r>
          </a:p>
        </p:txBody>
      </p:sp>
    </p:spTree>
  </p:cSld>
  <p:clrMapOvr>
    <a:masterClrMapping/>
  </p:clrMapOvr>
  <p:transition spd="med" advTm="15782"/>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61" name="Picture 1">
            <a:extLst>
              <a:ext uri="{FF2B5EF4-FFF2-40B4-BE49-F238E27FC236}">
                <a16:creationId xmlns:a16="http://schemas.microsoft.com/office/drawing/2014/main" id="{431729D3-A14E-4CAB-B180-63AEC354B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3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43946"/>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18514FEC-8FF1-4D01-AA29-4CCCC190FF37}"/>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400"/>
              <a:t>Παράγοντες που καθορίζουν την Οξινη Ισχύ-Δράσεις λόγω υβριδισμού</a:t>
            </a:r>
          </a:p>
        </p:txBody>
      </p:sp>
      <p:sp>
        <p:nvSpPr>
          <p:cNvPr id="93186" name="Text Box 2">
            <a:extLst>
              <a:ext uri="{FF2B5EF4-FFF2-40B4-BE49-F238E27FC236}">
                <a16:creationId xmlns:a16="http://schemas.microsoft.com/office/drawing/2014/main" id="{D35329A3-1CFB-4853-9FC2-19EF7B267077}"/>
              </a:ext>
            </a:extLst>
          </p:cNvPr>
          <p:cNvSpPr txBox="1">
            <a:spLocks noChangeArrowheads="1"/>
          </p:cNvSpPr>
          <p:nvPr/>
        </p:nvSpPr>
        <p:spPr bwMode="auto">
          <a:xfrm>
            <a:off x="0" y="1600200"/>
            <a:ext cx="91440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rgbClr val="000000"/>
                </a:solidFill>
                <a:latin typeface="Arial" panose="020B0604020202020204" pitchFamily="34" charset="0"/>
                <a:cs typeface="Arial" panose="020B0604020202020204" pitchFamily="34" charset="0"/>
              </a:defRPr>
            </a:lvl9pPr>
          </a:lstStyle>
          <a:p>
            <a:pPr>
              <a:spcBef>
                <a:spcPts val="700"/>
              </a:spcBef>
              <a:buClr>
                <a:srgbClr val="CCCCFF"/>
              </a:buClr>
              <a:buFont typeface="Wingdings" panose="05000000000000000000" pitchFamily="2" charset="2"/>
              <a:buChar char=""/>
            </a:pPr>
            <a:r>
              <a:rPr lang="el-GR" altLang="en-US" sz="2800"/>
              <a:t>Ο τελικός παράγων που επιδρά στην όξινη ισχύ Η-Α είναι ο υβριδισμός του Α</a:t>
            </a:r>
          </a:p>
          <a:p>
            <a:pPr>
              <a:spcBef>
                <a:spcPts val="700"/>
              </a:spcBef>
              <a:buClrTx/>
              <a:buFontTx/>
              <a:buNone/>
            </a:pPr>
            <a:r>
              <a:rPr lang="el-GR" altLang="en-US" sz="2800"/>
              <a:t>Ας εξετάσουμε τις οξύτητες τριών ενώσεων που περιέχουν δεσμούς </a:t>
            </a:r>
            <a:r>
              <a:rPr lang="en-US" altLang="en-US" sz="2800"/>
              <a:t>C-H</a:t>
            </a:r>
          </a:p>
          <a:p>
            <a:pPr>
              <a:spcBef>
                <a:spcPts val="700"/>
              </a:spcBef>
              <a:buClrTx/>
              <a:buFontTx/>
              <a:buNone/>
            </a:pPr>
            <a:endParaRPr lang="en-US" altLang="en-US" sz="2800"/>
          </a:p>
          <a:p>
            <a:pPr>
              <a:spcBef>
                <a:spcPts val="700"/>
              </a:spcBef>
              <a:buClrTx/>
              <a:buFontTx/>
              <a:buNone/>
            </a:pPr>
            <a:endParaRPr lang="en-US" altLang="en-US" sz="2800"/>
          </a:p>
          <a:p>
            <a:pPr>
              <a:spcBef>
                <a:spcPts val="700"/>
              </a:spcBef>
              <a:buClrTx/>
              <a:buFontTx/>
              <a:buNone/>
            </a:pPr>
            <a:endParaRPr lang="en-US" altLang="en-US" sz="2800"/>
          </a:p>
          <a:p>
            <a:pPr>
              <a:spcBef>
                <a:spcPts val="700"/>
              </a:spcBef>
              <a:buClrTx/>
              <a:buFontTx/>
              <a:buNone/>
            </a:pPr>
            <a:r>
              <a:rPr lang="en-US" altLang="en-US" sz="2800"/>
              <a:t>O</a:t>
            </a:r>
            <a:r>
              <a:rPr lang="el-GR" altLang="en-US" sz="2800"/>
              <a:t>σο υψηλότερο το ποσοστό του </a:t>
            </a:r>
            <a:r>
              <a:rPr lang="en-US" altLang="en-US" sz="2800"/>
              <a:t>s </a:t>
            </a:r>
            <a:r>
              <a:rPr lang="el-GR" altLang="en-US" sz="2800"/>
              <a:t>στο υβριδικό τροχιακό, τόσο το μονήρες ζεύγος κρατιέται σφικτά  στον πυρήνα και περισσότερο σταθερή η συζυγής βάση</a:t>
            </a:r>
          </a:p>
        </p:txBody>
      </p:sp>
      <p:pic>
        <p:nvPicPr>
          <p:cNvPr id="93187" name="Picture 3">
            <a:extLst>
              <a:ext uri="{FF2B5EF4-FFF2-40B4-BE49-F238E27FC236}">
                <a16:creationId xmlns:a16="http://schemas.microsoft.com/office/drawing/2014/main" id="{5A66E646-9EF1-4932-BB3B-D4192369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6338"/>
            <a:ext cx="7993063" cy="1296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73799"/>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09" name="Text Box 1">
            <a:extLst>
              <a:ext uri="{FF2B5EF4-FFF2-40B4-BE49-F238E27FC236}">
                <a16:creationId xmlns:a16="http://schemas.microsoft.com/office/drawing/2014/main" id="{C887A144-9AD6-47CD-BE86-63DC10B677C5}"/>
              </a:ext>
            </a:extLst>
          </p:cNvPr>
          <p:cNvSpPr txBox="1">
            <a:spLocks noChangeArrowheads="1"/>
          </p:cNvSpPr>
          <p:nvPr/>
        </p:nvSpPr>
        <p:spPr bwMode="auto">
          <a:xfrm>
            <a:off x="837373" y="655128"/>
            <a:ext cx="3460439" cy="1499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defTabSz="914400">
              <a:lnSpc>
                <a:spcPct val="90000"/>
              </a:lnSpc>
              <a:spcAft>
                <a:spcPts val="600"/>
              </a:spcAft>
              <a:buClrTx/>
            </a:pPr>
            <a:r>
              <a:rPr lang="en-US" altLang="en-US" sz="3400">
                <a:solidFill>
                  <a:schemeClr val="tx1"/>
                </a:solidFill>
                <a:latin typeface="+mj-lt"/>
                <a:ea typeface="+mj-ea"/>
                <a:cs typeface="+mj-cs"/>
              </a:rPr>
              <a:t>Υβριδισμός C και  Οξύτητα C-H</a:t>
            </a:r>
          </a:p>
        </p:txBody>
      </p:sp>
      <p:sp>
        <p:nvSpPr>
          <p:cNvPr id="77" name="Rectangle 7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9380" name="Picture 4">
            <a:extLst>
              <a:ext uri="{FF2B5EF4-FFF2-40B4-BE49-F238E27FC236}">
                <a16:creationId xmlns:a16="http://schemas.microsoft.com/office/drawing/2014/main" id="{E471AC1C-9DC0-4FDB-A18E-4549962E63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9877" y="590652"/>
            <a:ext cx="4190207" cy="2095103"/>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210" name="Picture 2">
            <a:extLst>
              <a:ext uri="{FF2B5EF4-FFF2-40B4-BE49-F238E27FC236}">
                <a16:creationId xmlns:a16="http://schemas.microsoft.com/office/drawing/2014/main" id="{C5BC82B2-3BC7-4BA1-BD0B-C9F2262743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1903" y="3708032"/>
            <a:ext cx="4190206" cy="2671255"/>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3018"/>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BA5265E9-0511-4C8F-AF53-7714A2025E9E}"/>
              </a:ext>
            </a:extLst>
          </p:cNvPr>
          <p:cNvSpPr txBox="1">
            <a:spLocks noChangeArrowheads="1"/>
          </p:cNvSpPr>
          <p:nvPr/>
        </p:nvSpPr>
        <p:spPr bwMode="auto">
          <a:xfrm>
            <a:off x="2057400" y="3505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spcBef>
                <a:spcPts val="800"/>
              </a:spcBef>
              <a:buClrTx/>
              <a:buFontTx/>
              <a:buNone/>
            </a:pPr>
            <a:r>
              <a:rPr lang="el-GR" altLang="en-US" sz="3200"/>
              <a:t>Υπενθύμιση</a:t>
            </a:r>
            <a:r>
              <a:rPr lang="en-US" altLang="en-US" sz="3200"/>
              <a:t>:</a:t>
            </a:r>
          </a:p>
          <a:p>
            <a:pPr algn="r">
              <a:spcBef>
                <a:spcPts val="800"/>
              </a:spcBef>
              <a:buClrTx/>
              <a:buFontTx/>
              <a:buNone/>
            </a:pPr>
            <a:r>
              <a:rPr lang="el-GR" altLang="en-US" sz="3200"/>
              <a:t>Πως σχηματίζεται το καρβανιόν?</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a:extLst>
              <a:ext uri="{FF2B5EF4-FFF2-40B4-BE49-F238E27FC236}">
                <a16:creationId xmlns:a16="http://schemas.microsoft.com/office/drawing/2014/main" id="{D689E22D-3BAB-4C4B-B44F-069FD51EFAB3}"/>
              </a:ext>
            </a:extLst>
          </p:cNvPr>
          <p:cNvSpPr txBox="1">
            <a:spLocks noChangeArrowheads="1"/>
          </p:cNvSpPr>
          <p:nvPr/>
        </p:nvSpPr>
        <p:spPr bwMode="auto">
          <a:xfrm>
            <a:off x="685800" y="152400"/>
            <a:ext cx="777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b="1"/>
              <a:t>Σχηματισμός καρβοκατιόντος-καρβανιόντος</a:t>
            </a:r>
            <a:br>
              <a:rPr lang="el-GR" altLang="en-US" sz="2600" b="1"/>
            </a:br>
            <a:r>
              <a:rPr lang="el-GR" altLang="en-US" sz="2600" b="1"/>
              <a:t>Η ετερόλυση των </a:t>
            </a:r>
            <a:r>
              <a:rPr lang="en-US" altLang="en-US" sz="2600" b="1"/>
              <a:t> C—Z </a:t>
            </a:r>
            <a:r>
              <a:rPr lang="el-GR" altLang="en-US" sz="2600" b="1"/>
              <a:t>δεσμών</a:t>
            </a:r>
          </a:p>
        </p:txBody>
      </p:sp>
      <p:sp>
        <p:nvSpPr>
          <p:cNvPr id="96258" name="Line 2">
            <a:extLst>
              <a:ext uri="{FF2B5EF4-FFF2-40B4-BE49-F238E27FC236}">
                <a16:creationId xmlns:a16="http://schemas.microsoft.com/office/drawing/2014/main" id="{D26C95D2-386A-48F4-A80B-4A95B360D981}"/>
              </a:ext>
            </a:extLst>
          </p:cNvPr>
          <p:cNvSpPr>
            <a:spLocks noChangeShapeType="1"/>
          </p:cNvSpPr>
          <p:nvPr/>
        </p:nvSpPr>
        <p:spPr bwMode="auto">
          <a:xfrm>
            <a:off x="0" y="914400"/>
            <a:ext cx="91440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259" name="Text Box 3">
            <a:extLst>
              <a:ext uri="{FF2B5EF4-FFF2-40B4-BE49-F238E27FC236}">
                <a16:creationId xmlns:a16="http://schemas.microsoft.com/office/drawing/2014/main" id="{C9273181-7FB3-470E-8E88-3508A27DDCEB}"/>
              </a:ext>
            </a:extLst>
          </p:cNvPr>
          <p:cNvSpPr txBox="1">
            <a:spLocks noChangeArrowheads="1"/>
          </p:cNvSpPr>
          <p:nvPr/>
        </p:nvSpPr>
        <p:spPr bwMode="auto">
          <a:xfrm>
            <a:off x="1074738" y="1054100"/>
            <a:ext cx="8069262"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marL="4476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Font typeface="Times New Roman" panose="02020603050405020304" pitchFamily="18" charset="0"/>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Η ετερόλυση των </a:t>
            </a:r>
            <a:r>
              <a:rPr lang="en-US" altLang="en-US" sz="2400" b="1">
                <a:latin typeface="Times New Roman" panose="02020603050405020304" pitchFamily="18" charset="0"/>
              </a:rPr>
              <a:t> C—Z </a:t>
            </a:r>
            <a:r>
              <a:rPr lang="el-GR" altLang="en-US" sz="2400" b="1">
                <a:latin typeface="Times New Roman" panose="02020603050405020304" pitchFamily="18" charset="0"/>
              </a:rPr>
              <a:t>δεσμών δημιουργεί ιοντικές μορφές</a:t>
            </a:r>
          </a:p>
          <a:p>
            <a:pPr>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Καρβοκατιόν</a:t>
            </a:r>
            <a:r>
              <a:rPr lang="en-US" altLang="en-US" sz="2400" b="1">
                <a:latin typeface="Times New Roman" panose="02020603050405020304" pitchFamily="18" charset="0"/>
              </a:rPr>
              <a:t>:	</a:t>
            </a:r>
            <a:r>
              <a:rPr lang="el-GR" altLang="en-US" sz="2400" b="1">
                <a:latin typeface="Times New Roman" panose="02020603050405020304" pitchFamily="18" charset="0"/>
              </a:rPr>
              <a:t>Θετικά φορτισμένο άτομο </a:t>
            </a:r>
            <a:r>
              <a:rPr lang="en-US" altLang="en-US" sz="2400" b="1">
                <a:latin typeface="Times New Roman" panose="02020603050405020304" pitchFamily="18" charset="0"/>
              </a:rPr>
              <a:t> C</a:t>
            </a: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Τα καρβοκατιόντα είναι Οξέα κατά </a:t>
            </a:r>
            <a:r>
              <a:rPr lang="en-US" altLang="en-US" sz="2400" b="1">
                <a:latin typeface="Times New Roman" panose="02020603050405020304" pitchFamily="18" charset="0"/>
              </a:rPr>
              <a:t>Lewis</a:t>
            </a: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Καρβανιόν</a:t>
            </a:r>
            <a:r>
              <a:rPr lang="en-US" altLang="en-US" sz="2400" b="1">
                <a:latin typeface="Times New Roman" panose="02020603050405020304" pitchFamily="18" charset="0"/>
              </a:rPr>
              <a:t>:	</a:t>
            </a:r>
            <a:r>
              <a:rPr lang="el-GR" altLang="en-US" sz="2400" b="1">
                <a:latin typeface="Times New Roman" panose="02020603050405020304" pitchFamily="18" charset="0"/>
              </a:rPr>
              <a:t>Αρνητικά φορτισμένο άτομο </a:t>
            </a:r>
            <a:r>
              <a:rPr lang="en-US" altLang="en-US" sz="2400" b="1">
                <a:latin typeface="Times New Roman" panose="02020603050405020304" pitchFamily="18" charset="0"/>
              </a:rPr>
              <a:t> C  </a:t>
            </a: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Τα καρβανιόντα είναι Βάσεις κατά </a:t>
            </a:r>
            <a:r>
              <a:rPr lang="en-US" altLang="en-US" sz="2400" b="1">
                <a:latin typeface="Times New Roman" panose="02020603050405020304" pitchFamily="18" charset="0"/>
              </a:rPr>
              <a:t>Lewis</a:t>
            </a:r>
          </a:p>
        </p:txBody>
      </p:sp>
      <p:graphicFrame>
        <p:nvGraphicFramePr>
          <p:cNvPr id="96260" name="Object 4">
            <a:extLst>
              <a:ext uri="{FF2B5EF4-FFF2-40B4-BE49-F238E27FC236}">
                <a16:creationId xmlns:a16="http://schemas.microsoft.com/office/drawing/2014/main" id="{FA28147D-6A38-41A4-805B-4A191685CEE4}"/>
              </a:ext>
            </a:extLst>
          </p:cNvPr>
          <p:cNvGraphicFramePr>
            <a:graphicFrameLocks noChangeAspect="1"/>
          </p:cNvGraphicFramePr>
          <p:nvPr/>
        </p:nvGraphicFramePr>
        <p:xfrm>
          <a:off x="0" y="2636838"/>
          <a:ext cx="9144000" cy="1655762"/>
        </p:xfrm>
        <a:graphic>
          <a:graphicData uri="http://schemas.openxmlformats.org/presentationml/2006/ole">
            <mc:AlternateContent xmlns:mc="http://schemas.openxmlformats.org/markup-compatibility/2006">
              <mc:Choice xmlns:v="urn:schemas-microsoft-com:vml" Requires="v">
                <p:oleObj spid="_x0000_s96371" r:id="rId4" imgW="4096800" imgH="845640" progId="">
                  <p:embed/>
                </p:oleObj>
              </mc:Choice>
              <mc:Fallback>
                <p:oleObj r:id="rId4" imgW="4096800" imgH="845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838"/>
                        <a:ext cx="9144000" cy="16557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1" name="Object 5">
            <a:extLst>
              <a:ext uri="{FF2B5EF4-FFF2-40B4-BE49-F238E27FC236}">
                <a16:creationId xmlns:a16="http://schemas.microsoft.com/office/drawing/2014/main" id="{03033F0F-17C1-4878-A2D6-353B6D103568}"/>
              </a:ext>
            </a:extLst>
          </p:cNvPr>
          <p:cNvGraphicFramePr>
            <a:graphicFrameLocks noChangeAspect="1"/>
          </p:cNvGraphicFramePr>
          <p:nvPr/>
        </p:nvGraphicFramePr>
        <p:xfrm>
          <a:off x="611188" y="5168900"/>
          <a:ext cx="7953375" cy="1689100"/>
        </p:xfrm>
        <a:graphic>
          <a:graphicData uri="http://schemas.openxmlformats.org/presentationml/2006/ole">
            <mc:AlternateContent xmlns:mc="http://schemas.openxmlformats.org/markup-compatibility/2006">
              <mc:Choice xmlns:v="urn:schemas-microsoft-com:vml" Requires="v">
                <p:oleObj spid="_x0000_s96372" r:id="rId6" imgW="4101840" imgH="871200" progId="">
                  <p:embed/>
                </p:oleObj>
              </mc:Choice>
              <mc:Fallback>
                <p:oleObj r:id="rId6" imgW="4101840" imgH="8712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168900"/>
                        <a:ext cx="7953375" cy="16891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advTm="79218"/>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182F2964-8D5F-4A11-96AE-3C3ED8889731}"/>
              </a:ext>
            </a:extLst>
          </p:cNvPr>
          <p:cNvSpPr txBox="1">
            <a:spLocks noChangeArrowheads="1"/>
          </p:cNvSpPr>
          <p:nvPr/>
        </p:nvSpPr>
        <p:spPr bwMode="auto">
          <a:xfrm>
            <a:off x="0" y="274638"/>
            <a:ext cx="8686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400" b="1">
                <a:solidFill>
                  <a:srgbClr val="0099CC"/>
                </a:solidFill>
              </a:rPr>
              <a:t>O</a:t>
            </a:r>
            <a:r>
              <a:rPr lang="el-GR" altLang="en-US" sz="2400" b="1">
                <a:solidFill>
                  <a:srgbClr val="0099CC"/>
                </a:solidFill>
              </a:rPr>
              <a:t>σο μεγαλύτερο το % ποσοστό του </a:t>
            </a:r>
            <a:r>
              <a:rPr lang="en-US" altLang="en-US" sz="2400" b="1">
                <a:solidFill>
                  <a:srgbClr val="0099CC"/>
                </a:solidFill>
              </a:rPr>
              <a:t>s </a:t>
            </a:r>
            <a:r>
              <a:rPr lang="el-GR" altLang="en-US" sz="2400" b="1">
                <a:solidFill>
                  <a:srgbClr val="0099CC"/>
                </a:solidFill>
              </a:rPr>
              <a:t>χαρακτήρα σε ένα   άτομο τόσο μεγαλύτερη η ηλεκτραρνητικότητα αυτού του ατόμου</a:t>
            </a:r>
            <a:r>
              <a:rPr lang="el-GR" altLang="en-US" sz="3400"/>
              <a:t> </a:t>
            </a:r>
          </a:p>
        </p:txBody>
      </p:sp>
      <p:sp>
        <p:nvSpPr>
          <p:cNvPr id="97282" name="Text Box 2">
            <a:extLst>
              <a:ext uri="{FF2B5EF4-FFF2-40B4-BE49-F238E27FC236}">
                <a16:creationId xmlns:a16="http://schemas.microsoft.com/office/drawing/2014/main" id="{30BB0E82-8FB6-4676-AFCA-AD9EE0B2442E}"/>
              </a:ext>
            </a:extLst>
          </p:cNvPr>
          <p:cNvSpPr txBox="1">
            <a:spLocks noChangeArrowheads="1"/>
          </p:cNvSpPr>
          <p:nvPr/>
        </p:nvSpPr>
        <p:spPr bwMode="auto">
          <a:xfrm>
            <a:off x="0" y="1125538"/>
            <a:ext cx="9144000" cy="573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337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cs typeface="Arial" panose="020B0604020202020204" pitchFamily="34" charset="0"/>
              </a:defRPr>
            </a:lvl9pPr>
          </a:lstStyle>
          <a:p>
            <a:pPr>
              <a:spcBef>
                <a:spcPts val="700"/>
              </a:spcBef>
              <a:buClrTx/>
              <a:buFontTx/>
              <a:buNone/>
            </a:pPr>
            <a:endParaRPr lang="en-US" altLang="en-US" sz="2800"/>
          </a:p>
          <a:p>
            <a:pPr>
              <a:spcBef>
                <a:spcPts val="700"/>
              </a:spcBef>
              <a:buClr>
                <a:srgbClr val="CCCCFF"/>
              </a:buClr>
              <a:buFont typeface="Wingdings" panose="05000000000000000000" pitchFamily="2" charset="2"/>
              <a:buChar char=""/>
            </a:pPr>
            <a:r>
              <a:rPr lang="el-GR" altLang="en-US" sz="2800">
                <a:latin typeface="Arial Narrow" panose="020B0606020202030204" pitchFamily="34" charset="0"/>
              </a:rPr>
              <a:t>Οι καταστάσεις </a:t>
            </a:r>
            <a:r>
              <a:rPr lang="en-US" altLang="en-US" sz="2800">
                <a:latin typeface="Arial Narrow" panose="020B0606020202030204" pitchFamily="34" charset="0"/>
              </a:rPr>
              <a:t>s </a:t>
            </a:r>
            <a:r>
              <a:rPr lang="el-GR" altLang="en-US" sz="2800">
                <a:latin typeface="Arial Narrow" panose="020B0606020202030204" pitchFamily="34" charset="0"/>
              </a:rPr>
              <a:t>έχουν μεγαλύτερη ακτινική διείσδυση που οφείλεται στις κομβικές ιδιότητες της κυματοσυνάρτησης. Ηλεκτρόνια στις καταστάσεις </a:t>
            </a:r>
            <a:r>
              <a:rPr lang="en-US" altLang="en-US" sz="2800">
                <a:latin typeface="Arial Narrow" panose="020B0606020202030204" pitchFamily="34" charset="0"/>
              </a:rPr>
              <a:t>s </a:t>
            </a:r>
            <a:r>
              <a:rPr lang="el-GR" altLang="en-US" sz="2800">
                <a:latin typeface="Arial Narrow" panose="020B0606020202030204" pitchFamily="34" charset="0"/>
              </a:rPr>
              <a:t>βλέπουν ένα υψηλότερο πυρηνικό φορτίο.</a:t>
            </a:r>
          </a:p>
          <a:p>
            <a:pPr>
              <a:spcBef>
                <a:spcPts val="700"/>
              </a:spcBef>
              <a:buClrTx/>
              <a:buFontTx/>
              <a:buNone/>
            </a:pPr>
            <a:endParaRPr lang="en-US" altLang="en-US" sz="2800">
              <a:latin typeface="Arial Narrow" panose="020B0606020202030204" pitchFamily="34" charset="0"/>
            </a:endParaRPr>
          </a:p>
          <a:p>
            <a:pPr>
              <a:spcBef>
                <a:spcPts val="700"/>
              </a:spcBef>
              <a:buClr>
                <a:srgbClr val="CCCCFF"/>
              </a:buClr>
              <a:buFont typeface="Wingdings" panose="05000000000000000000" pitchFamily="2" charset="2"/>
              <a:buChar char=""/>
            </a:pPr>
            <a:r>
              <a:rPr lang="el-GR" altLang="en-US" sz="2800">
                <a:latin typeface="Arial Narrow" panose="020B0606020202030204" pitchFamily="34" charset="0"/>
              </a:rPr>
              <a:t>Η ανωτέρω παρατήρηση δείχνει ότι  η σταθερότητα των μη δεσμικών ηλεκτρονικών ζευγών είναι ευθέως ανάλογη με το % ποσοστό του </a:t>
            </a:r>
            <a:r>
              <a:rPr lang="en-US" altLang="en-US" sz="2800">
                <a:latin typeface="Arial Narrow" panose="020B0606020202030204" pitchFamily="34" charset="0"/>
              </a:rPr>
              <a:t>s </a:t>
            </a:r>
            <a:r>
              <a:rPr lang="el-GR" altLang="en-US" sz="2800">
                <a:latin typeface="Arial Narrow" panose="020B0606020202030204" pitchFamily="34" charset="0"/>
              </a:rPr>
              <a:t>χαρακτήρα στο διπλά κατειλημμένο τροχιακό. Επομένως η τάση είναι</a:t>
            </a:r>
            <a:r>
              <a:rPr lang="en-US" altLang="en-US" sz="2800">
                <a:latin typeface="Arial Narrow" panose="020B0606020202030204" pitchFamily="34" charset="0"/>
              </a:rPr>
              <a:t>:</a:t>
            </a:r>
          </a:p>
          <a:p>
            <a:pPr>
              <a:spcBef>
                <a:spcPts val="700"/>
              </a:spcBef>
              <a:buClrTx/>
              <a:buFontTx/>
              <a:buNone/>
            </a:pPr>
            <a:endParaRPr lang="en-US" altLang="en-US" sz="2800">
              <a:latin typeface="Arial Narrow" panose="020B0606020202030204" pitchFamily="34" charset="0"/>
            </a:endParaRPr>
          </a:p>
        </p:txBody>
      </p:sp>
      <p:pic>
        <p:nvPicPr>
          <p:cNvPr id="97283" name="Picture 3">
            <a:extLst>
              <a:ext uri="{FF2B5EF4-FFF2-40B4-BE49-F238E27FC236}">
                <a16:creationId xmlns:a16="http://schemas.microsoft.com/office/drawing/2014/main" id="{4B51BAD5-3C7D-493A-B654-4C53CE55D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4050"/>
            <a:ext cx="9144000" cy="112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78933"/>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a:extLst>
              <a:ext uri="{FF2B5EF4-FFF2-40B4-BE49-F238E27FC236}">
                <a16:creationId xmlns:a16="http://schemas.microsoft.com/office/drawing/2014/main" id="{894C82EA-45E0-4B82-9629-656FB69D80D2}"/>
              </a:ext>
            </a:extLst>
          </p:cNvPr>
          <p:cNvSpPr>
            <a:spLocks noChangeArrowheads="1"/>
          </p:cNvSpPr>
          <p:nvPr/>
        </p:nvSpPr>
        <p:spPr bwMode="auto">
          <a:xfrm>
            <a:off x="0" y="5867400"/>
            <a:ext cx="9144000" cy="457200"/>
          </a:xfrm>
          <a:prstGeom prst="roundRect">
            <a:avLst>
              <a:gd name="adj" fmla="val 16667"/>
            </a:avLst>
          </a:prstGeom>
          <a:solidFill>
            <a:srgbClr val="CC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 name="Text Box 2">
            <a:extLst>
              <a:ext uri="{FF2B5EF4-FFF2-40B4-BE49-F238E27FC236}">
                <a16:creationId xmlns:a16="http://schemas.microsoft.com/office/drawing/2014/main" id="{91700DFF-7435-4476-83EA-93654CE95460}"/>
              </a:ext>
            </a:extLst>
          </p:cNvPr>
          <p:cNvSpPr txBox="1">
            <a:spLocks noChangeArrowheads="1"/>
          </p:cNvSpPr>
          <p:nvPr/>
        </p:nvSpPr>
        <p:spPr bwMode="auto">
          <a:xfrm>
            <a:off x="2247900" y="0"/>
            <a:ext cx="32543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4D4D4D"/>
                </a:solidFill>
              </a:rPr>
              <a:t>Οξέα και Βάσεις</a:t>
            </a:r>
          </a:p>
        </p:txBody>
      </p:sp>
      <p:sp>
        <p:nvSpPr>
          <p:cNvPr id="14339" name="Line 3">
            <a:extLst>
              <a:ext uri="{FF2B5EF4-FFF2-40B4-BE49-F238E27FC236}">
                <a16:creationId xmlns:a16="http://schemas.microsoft.com/office/drawing/2014/main" id="{1C0539C3-E63A-4492-B205-0160B5FF4A59}"/>
              </a:ext>
            </a:extLst>
          </p:cNvPr>
          <p:cNvSpPr>
            <a:spLocks noChangeShapeType="1"/>
          </p:cNvSpPr>
          <p:nvPr/>
        </p:nvSpPr>
        <p:spPr bwMode="auto">
          <a:xfrm>
            <a:off x="0" y="609600"/>
            <a:ext cx="9144000" cy="1588"/>
          </a:xfrm>
          <a:prstGeom prst="line">
            <a:avLst/>
          </a:prstGeom>
          <a:noFill/>
          <a:ln w="57240" cap="sq">
            <a:solidFill>
              <a:srgbClr val="6767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340" name="Group 4">
            <a:extLst>
              <a:ext uri="{FF2B5EF4-FFF2-40B4-BE49-F238E27FC236}">
                <a16:creationId xmlns:a16="http://schemas.microsoft.com/office/drawing/2014/main" id="{B8A07ACC-D203-444F-9CC7-C9CA2E788BE4}"/>
              </a:ext>
            </a:extLst>
          </p:cNvPr>
          <p:cNvGrpSpPr>
            <a:grpSpLocks/>
          </p:cNvGrpSpPr>
          <p:nvPr/>
        </p:nvGrpSpPr>
        <p:grpSpPr bwMode="auto">
          <a:xfrm>
            <a:off x="428625" y="785813"/>
            <a:ext cx="8440738" cy="4670425"/>
            <a:chOff x="270" y="495"/>
            <a:chExt cx="5317" cy="2942"/>
          </a:xfrm>
        </p:grpSpPr>
        <p:grpSp>
          <p:nvGrpSpPr>
            <p:cNvPr id="14341" name="Group 5">
              <a:extLst>
                <a:ext uri="{FF2B5EF4-FFF2-40B4-BE49-F238E27FC236}">
                  <a16:creationId xmlns:a16="http://schemas.microsoft.com/office/drawing/2014/main" id="{CE5F5E6A-1129-44D7-839D-B48605B8FCC8}"/>
                </a:ext>
              </a:extLst>
            </p:cNvPr>
            <p:cNvGrpSpPr>
              <a:grpSpLocks/>
            </p:cNvGrpSpPr>
            <p:nvPr/>
          </p:nvGrpSpPr>
          <p:grpSpPr bwMode="auto">
            <a:xfrm>
              <a:off x="270" y="495"/>
              <a:ext cx="2437" cy="1286"/>
              <a:chOff x="270" y="495"/>
              <a:chExt cx="2437" cy="1286"/>
            </a:xfrm>
          </p:grpSpPr>
          <p:graphicFrame>
            <p:nvGraphicFramePr>
              <p:cNvPr id="14342" name="Object 6">
                <a:extLst>
                  <a:ext uri="{FF2B5EF4-FFF2-40B4-BE49-F238E27FC236}">
                    <a16:creationId xmlns:a16="http://schemas.microsoft.com/office/drawing/2014/main" id="{7D62771B-ACA8-47D2-AEFF-89E67D2FE999}"/>
                  </a:ext>
                </a:extLst>
              </p:cNvPr>
              <p:cNvGraphicFramePr>
                <a:graphicFrameLocks noChangeAspect="1"/>
              </p:cNvGraphicFramePr>
              <p:nvPr/>
            </p:nvGraphicFramePr>
            <p:xfrm>
              <a:off x="270" y="495"/>
              <a:ext cx="1059" cy="1286"/>
            </p:xfrm>
            <a:graphic>
              <a:graphicData uri="http://schemas.openxmlformats.org/presentationml/2006/ole">
                <mc:AlternateContent xmlns:mc="http://schemas.openxmlformats.org/markup-compatibility/2006">
                  <mc:Choice xmlns:v="urn:schemas-microsoft-com:vml" Requires="v">
                    <p:oleObj spid="_x0000_s14524" r:id="rId4" imgW="1512720" imgH="1836360" progId="">
                      <p:embed/>
                    </p:oleObj>
                  </mc:Choice>
                  <mc:Fallback>
                    <p:oleObj r:id="rId4" imgW="1512720" imgH="18363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 y="495"/>
                            <a:ext cx="1059" cy="1286"/>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1B90A350-3FAC-4D5D-8888-8C868BA80886}"/>
                  </a:ext>
                </a:extLst>
              </p:cNvPr>
              <p:cNvSpPr txBox="1">
                <a:spLocks noChangeArrowheads="1"/>
              </p:cNvSpPr>
              <p:nvPr/>
            </p:nvSpPr>
            <p:spPr bwMode="auto">
              <a:xfrm>
                <a:off x="1757" y="639"/>
                <a:ext cx="9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t>Οξινη θέση</a:t>
                </a:r>
              </a:p>
            </p:txBody>
          </p:sp>
          <p:sp>
            <p:nvSpPr>
              <p:cNvPr id="14344" name="Line 8">
                <a:extLst>
                  <a:ext uri="{FF2B5EF4-FFF2-40B4-BE49-F238E27FC236}">
                    <a16:creationId xmlns:a16="http://schemas.microsoft.com/office/drawing/2014/main" id="{AB02F817-F8D6-41E3-9D67-D130F6E7C792}"/>
                  </a:ext>
                </a:extLst>
              </p:cNvPr>
              <p:cNvSpPr>
                <a:spLocks noChangeShapeType="1"/>
              </p:cNvSpPr>
              <p:nvPr/>
            </p:nvSpPr>
            <p:spPr bwMode="auto">
              <a:xfrm flipH="1">
                <a:off x="1414" y="783"/>
                <a:ext cx="342" cy="1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4345" name="Group 9">
              <a:extLst>
                <a:ext uri="{FF2B5EF4-FFF2-40B4-BE49-F238E27FC236}">
                  <a16:creationId xmlns:a16="http://schemas.microsoft.com/office/drawing/2014/main" id="{5A4F4C76-0257-436C-97AB-24CC4BB891DA}"/>
                </a:ext>
              </a:extLst>
            </p:cNvPr>
            <p:cNvGrpSpPr>
              <a:grpSpLocks/>
            </p:cNvGrpSpPr>
            <p:nvPr/>
          </p:nvGrpSpPr>
          <p:grpSpPr bwMode="auto">
            <a:xfrm>
              <a:off x="2286" y="543"/>
              <a:ext cx="3301" cy="1162"/>
              <a:chOff x="2286" y="543"/>
              <a:chExt cx="3301" cy="1162"/>
            </a:xfrm>
          </p:grpSpPr>
          <p:graphicFrame>
            <p:nvGraphicFramePr>
              <p:cNvPr id="14346" name="Object 10">
                <a:extLst>
                  <a:ext uri="{FF2B5EF4-FFF2-40B4-BE49-F238E27FC236}">
                    <a16:creationId xmlns:a16="http://schemas.microsoft.com/office/drawing/2014/main" id="{67A1FF55-1196-4944-8511-ED8FA776F8B8}"/>
                  </a:ext>
                </a:extLst>
              </p:cNvPr>
              <p:cNvGraphicFramePr>
                <a:graphicFrameLocks noChangeAspect="1"/>
              </p:cNvGraphicFramePr>
              <p:nvPr/>
            </p:nvGraphicFramePr>
            <p:xfrm>
              <a:off x="3581" y="831"/>
              <a:ext cx="783" cy="507"/>
            </p:xfrm>
            <a:graphic>
              <a:graphicData uri="http://schemas.openxmlformats.org/presentationml/2006/ole">
                <mc:AlternateContent xmlns:mc="http://schemas.openxmlformats.org/markup-compatibility/2006">
                  <mc:Choice xmlns:v="urn:schemas-microsoft-com:vml" Requires="v">
                    <p:oleObj spid="_x0000_s14525" r:id="rId6" imgW="1116360" imgH="725040" progId="">
                      <p:embed/>
                    </p:oleObj>
                  </mc:Choice>
                  <mc:Fallback>
                    <p:oleObj r:id="rId6" imgW="1116360" imgH="7250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 y="831"/>
                            <a:ext cx="783" cy="50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Text Box 11">
                <a:extLst>
                  <a:ext uri="{FF2B5EF4-FFF2-40B4-BE49-F238E27FC236}">
                    <a16:creationId xmlns:a16="http://schemas.microsoft.com/office/drawing/2014/main" id="{198F63E9-7095-46B8-9C12-72ACDF905F85}"/>
                  </a:ext>
                </a:extLst>
              </p:cNvPr>
              <p:cNvSpPr txBox="1">
                <a:spLocks noChangeArrowheads="1"/>
              </p:cNvSpPr>
              <p:nvPr/>
            </p:nvSpPr>
            <p:spPr bwMode="auto">
              <a:xfrm>
                <a:off x="4637" y="543"/>
                <a:ext cx="9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t>Οξινη θέση</a:t>
                </a:r>
              </a:p>
            </p:txBody>
          </p:sp>
          <p:sp>
            <p:nvSpPr>
              <p:cNvPr id="14348" name="Line 12">
                <a:extLst>
                  <a:ext uri="{FF2B5EF4-FFF2-40B4-BE49-F238E27FC236}">
                    <a16:creationId xmlns:a16="http://schemas.microsoft.com/office/drawing/2014/main" id="{1B219A98-05BD-4790-B8F7-0DBFA64CFD95}"/>
                  </a:ext>
                </a:extLst>
              </p:cNvPr>
              <p:cNvSpPr>
                <a:spLocks noChangeShapeType="1"/>
              </p:cNvSpPr>
              <p:nvPr/>
            </p:nvSpPr>
            <p:spPr bwMode="auto">
              <a:xfrm flipH="1">
                <a:off x="4293" y="687"/>
                <a:ext cx="342" cy="1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9" name="Text Box 13">
                <a:extLst>
                  <a:ext uri="{FF2B5EF4-FFF2-40B4-BE49-F238E27FC236}">
                    <a16:creationId xmlns:a16="http://schemas.microsoft.com/office/drawing/2014/main" id="{02669347-9AF2-4B1A-AB64-C0823C804853}"/>
                  </a:ext>
                </a:extLst>
              </p:cNvPr>
              <p:cNvSpPr txBox="1">
                <a:spLocks noChangeArrowheads="1"/>
              </p:cNvSpPr>
              <p:nvPr/>
            </p:nvSpPr>
            <p:spPr bwMode="auto">
              <a:xfrm>
                <a:off x="2286" y="1455"/>
                <a:ext cx="107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t>Βασική θέση</a:t>
                </a:r>
              </a:p>
            </p:txBody>
          </p:sp>
          <p:sp>
            <p:nvSpPr>
              <p:cNvPr id="14350" name="Line 14">
                <a:extLst>
                  <a:ext uri="{FF2B5EF4-FFF2-40B4-BE49-F238E27FC236}">
                    <a16:creationId xmlns:a16="http://schemas.microsoft.com/office/drawing/2014/main" id="{C26705E0-FFDD-4CC7-8609-65D3FDA5386D}"/>
                  </a:ext>
                </a:extLst>
              </p:cNvPr>
              <p:cNvSpPr>
                <a:spLocks noChangeShapeType="1"/>
              </p:cNvSpPr>
              <p:nvPr/>
            </p:nvSpPr>
            <p:spPr bwMode="auto">
              <a:xfrm flipV="1">
                <a:off x="3149" y="1353"/>
                <a:ext cx="330" cy="1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4351" name="Group 15">
              <a:extLst>
                <a:ext uri="{FF2B5EF4-FFF2-40B4-BE49-F238E27FC236}">
                  <a16:creationId xmlns:a16="http://schemas.microsoft.com/office/drawing/2014/main" id="{B13789C8-F78D-4952-8FFE-4056BEFE0A2A}"/>
                </a:ext>
              </a:extLst>
            </p:cNvPr>
            <p:cNvGrpSpPr>
              <a:grpSpLocks/>
            </p:cNvGrpSpPr>
            <p:nvPr/>
          </p:nvGrpSpPr>
          <p:grpSpPr bwMode="auto">
            <a:xfrm>
              <a:off x="702" y="2127"/>
              <a:ext cx="4597" cy="1195"/>
              <a:chOff x="702" y="2127"/>
              <a:chExt cx="4597" cy="1195"/>
            </a:xfrm>
          </p:grpSpPr>
          <p:graphicFrame>
            <p:nvGraphicFramePr>
              <p:cNvPr id="14352" name="Object 16">
                <a:extLst>
                  <a:ext uri="{FF2B5EF4-FFF2-40B4-BE49-F238E27FC236}">
                    <a16:creationId xmlns:a16="http://schemas.microsoft.com/office/drawing/2014/main" id="{22327803-7456-4B3E-BE02-182FA3B7AC27}"/>
                  </a:ext>
                </a:extLst>
              </p:cNvPr>
              <p:cNvGraphicFramePr>
                <a:graphicFrameLocks noChangeAspect="1"/>
              </p:cNvGraphicFramePr>
              <p:nvPr/>
            </p:nvGraphicFramePr>
            <p:xfrm>
              <a:off x="2093" y="2127"/>
              <a:ext cx="1865" cy="888"/>
            </p:xfrm>
            <a:graphic>
              <a:graphicData uri="http://schemas.openxmlformats.org/presentationml/2006/ole">
                <mc:AlternateContent xmlns:mc="http://schemas.openxmlformats.org/markup-compatibility/2006">
                  <mc:Choice xmlns:v="urn:schemas-microsoft-com:vml" Requires="v">
                    <p:oleObj spid="_x0000_s14526" r:id="rId8" imgW="2647440" imgH="1265040" progId="">
                      <p:embed/>
                    </p:oleObj>
                  </mc:Choice>
                  <mc:Fallback>
                    <p:oleObj r:id="rId8" imgW="2647440" imgH="1265040" progId="">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3" y="2127"/>
                            <a:ext cx="1865" cy="8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3" name="Text Box 17">
                <a:extLst>
                  <a:ext uri="{FF2B5EF4-FFF2-40B4-BE49-F238E27FC236}">
                    <a16:creationId xmlns:a16="http://schemas.microsoft.com/office/drawing/2014/main" id="{6AB2B067-701F-4376-8FAB-AC81CB75D862}"/>
                  </a:ext>
                </a:extLst>
              </p:cNvPr>
              <p:cNvSpPr txBox="1">
                <a:spLocks noChangeArrowheads="1"/>
              </p:cNvSpPr>
              <p:nvPr/>
            </p:nvSpPr>
            <p:spPr bwMode="auto">
              <a:xfrm>
                <a:off x="4349" y="2271"/>
                <a:ext cx="9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t>Οξινη θέση</a:t>
                </a:r>
              </a:p>
            </p:txBody>
          </p:sp>
          <p:sp>
            <p:nvSpPr>
              <p:cNvPr id="14354" name="Line 18">
                <a:extLst>
                  <a:ext uri="{FF2B5EF4-FFF2-40B4-BE49-F238E27FC236}">
                    <a16:creationId xmlns:a16="http://schemas.microsoft.com/office/drawing/2014/main" id="{0DF5A461-5F9B-4462-8E98-1F43562CF1E8}"/>
                  </a:ext>
                </a:extLst>
              </p:cNvPr>
              <p:cNvSpPr>
                <a:spLocks noChangeShapeType="1"/>
              </p:cNvSpPr>
              <p:nvPr/>
            </p:nvSpPr>
            <p:spPr bwMode="auto">
              <a:xfrm flipH="1">
                <a:off x="4005" y="2415"/>
                <a:ext cx="342" cy="1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5" name="Text Box 19">
                <a:extLst>
                  <a:ext uri="{FF2B5EF4-FFF2-40B4-BE49-F238E27FC236}">
                    <a16:creationId xmlns:a16="http://schemas.microsoft.com/office/drawing/2014/main" id="{8DD76E7A-F6E6-4BC4-AC67-6029DF4DBDCA}"/>
                  </a:ext>
                </a:extLst>
              </p:cNvPr>
              <p:cNvSpPr txBox="1">
                <a:spLocks noChangeArrowheads="1"/>
              </p:cNvSpPr>
              <p:nvPr/>
            </p:nvSpPr>
            <p:spPr bwMode="auto">
              <a:xfrm>
                <a:off x="3896" y="3072"/>
                <a:ext cx="107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t>Βασική θέση</a:t>
                </a:r>
              </a:p>
            </p:txBody>
          </p:sp>
          <p:sp>
            <p:nvSpPr>
              <p:cNvPr id="14356" name="Line 20">
                <a:extLst>
                  <a:ext uri="{FF2B5EF4-FFF2-40B4-BE49-F238E27FC236}">
                    <a16:creationId xmlns:a16="http://schemas.microsoft.com/office/drawing/2014/main" id="{B22BA938-C70E-4EBD-83EE-24694A62F328}"/>
                  </a:ext>
                </a:extLst>
              </p:cNvPr>
              <p:cNvSpPr>
                <a:spLocks noChangeShapeType="1"/>
              </p:cNvSpPr>
              <p:nvPr/>
            </p:nvSpPr>
            <p:spPr bwMode="auto">
              <a:xfrm flipH="1" flipV="1">
                <a:off x="3573" y="2937"/>
                <a:ext cx="342" cy="1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7" name="Text Box 21">
                <a:extLst>
                  <a:ext uri="{FF2B5EF4-FFF2-40B4-BE49-F238E27FC236}">
                    <a16:creationId xmlns:a16="http://schemas.microsoft.com/office/drawing/2014/main" id="{08A264F0-9D1A-471B-89B7-9A0E0CD468B0}"/>
                  </a:ext>
                </a:extLst>
              </p:cNvPr>
              <p:cNvSpPr txBox="1">
                <a:spLocks noChangeArrowheads="1"/>
              </p:cNvSpPr>
              <p:nvPr/>
            </p:nvSpPr>
            <p:spPr bwMode="auto">
              <a:xfrm>
                <a:off x="702" y="2559"/>
                <a:ext cx="11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t>Οξινες θέσεις</a:t>
                </a:r>
              </a:p>
            </p:txBody>
          </p:sp>
          <p:sp>
            <p:nvSpPr>
              <p:cNvPr id="14358" name="Line 22">
                <a:extLst>
                  <a:ext uri="{FF2B5EF4-FFF2-40B4-BE49-F238E27FC236}">
                    <a16:creationId xmlns:a16="http://schemas.microsoft.com/office/drawing/2014/main" id="{DE7A3E9B-0DA7-42EA-BF66-CC1FB76A7717}"/>
                  </a:ext>
                </a:extLst>
              </p:cNvPr>
              <p:cNvSpPr>
                <a:spLocks noChangeShapeType="1"/>
              </p:cNvSpPr>
              <p:nvPr/>
            </p:nvSpPr>
            <p:spPr bwMode="auto">
              <a:xfrm flipV="1">
                <a:off x="1709" y="2457"/>
                <a:ext cx="330" cy="1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9" name="Line 23">
                <a:extLst>
                  <a:ext uri="{FF2B5EF4-FFF2-40B4-BE49-F238E27FC236}">
                    <a16:creationId xmlns:a16="http://schemas.microsoft.com/office/drawing/2014/main" id="{471AE505-C0FA-42A3-8D70-2861B2569A26}"/>
                  </a:ext>
                </a:extLst>
              </p:cNvPr>
              <p:cNvSpPr>
                <a:spLocks noChangeShapeType="1"/>
              </p:cNvSpPr>
              <p:nvPr/>
            </p:nvSpPr>
            <p:spPr bwMode="auto">
              <a:xfrm>
                <a:off x="1709" y="2847"/>
                <a:ext cx="330" cy="138"/>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360" name="Text Box 24">
              <a:extLst>
                <a:ext uri="{FF2B5EF4-FFF2-40B4-BE49-F238E27FC236}">
                  <a16:creationId xmlns:a16="http://schemas.microsoft.com/office/drawing/2014/main" id="{C8B4B4F8-2045-48C8-B3B9-36C2DA900EEB}"/>
                </a:ext>
              </a:extLst>
            </p:cNvPr>
            <p:cNvSpPr txBox="1">
              <a:spLocks noChangeArrowheads="1"/>
            </p:cNvSpPr>
            <p:nvPr/>
          </p:nvSpPr>
          <p:spPr bwMode="auto">
            <a:xfrm>
              <a:off x="2765" y="3168"/>
              <a:ext cx="719"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b="1">
                  <a:solidFill>
                    <a:srgbClr val="D9D8EC"/>
                  </a:solidFill>
                </a:rPr>
                <a:t>L-Dopa</a:t>
              </a:r>
            </a:p>
          </p:txBody>
        </p:sp>
        <p:sp>
          <p:nvSpPr>
            <p:cNvPr id="14361" name="Text Box 25">
              <a:extLst>
                <a:ext uri="{FF2B5EF4-FFF2-40B4-BE49-F238E27FC236}">
                  <a16:creationId xmlns:a16="http://schemas.microsoft.com/office/drawing/2014/main" id="{99A8E9B4-B621-4A38-83C8-B0A2510A9625}"/>
                </a:ext>
              </a:extLst>
            </p:cNvPr>
            <p:cNvSpPr txBox="1">
              <a:spLocks noChangeArrowheads="1"/>
            </p:cNvSpPr>
            <p:nvPr/>
          </p:nvSpPr>
          <p:spPr bwMode="auto">
            <a:xfrm>
              <a:off x="606" y="1872"/>
              <a:ext cx="906"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D9D8EC"/>
                  </a:solidFill>
                </a:rPr>
                <a:t>Ασπιρίνη</a:t>
              </a:r>
            </a:p>
          </p:txBody>
        </p:sp>
        <p:sp>
          <p:nvSpPr>
            <p:cNvPr id="14362" name="Text Box 26">
              <a:extLst>
                <a:ext uri="{FF2B5EF4-FFF2-40B4-BE49-F238E27FC236}">
                  <a16:creationId xmlns:a16="http://schemas.microsoft.com/office/drawing/2014/main" id="{FBA5E3C4-D55E-4980-B556-3A73FBB19C34}"/>
                </a:ext>
              </a:extLst>
            </p:cNvPr>
            <p:cNvSpPr txBox="1">
              <a:spLocks noChangeArrowheads="1"/>
            </p:cNvSpPr>
            <p:nvPr/>
          </p:nvSpPr>
          <p:spPr bwMode="auto">
            <a:xfrm>
              <a:off x="3629" y="1488"/>
              <a:ext cx="795"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D9D8EC"/>
                  </a:solidFill>
                </a:rPr>
                <a:t>Αλανίνη</a:t>
              </a:r>
            </a:p>
          </p:txBody>
        </p:sp>
      </p:grpSp>
      <p:sp>
        <p:nvSpPr>
          <p:cNvPr id="14363" name="Text Box 27">
            <a:extLst>
              <a:ext uri="{FF2B5EF4-FFF2-40B4-BE49-F238E27FC236}">
                <a16:creationId xmlns:a16="http://schemas.microsoft.com/office/drawing/2014/main" id="{E17307F0-FB66-454B-B1CF-86F81F88EA93}"/>
              </a:ext>
            </a:extLst>
          </p:cNvPr>
          <p:cNvSpPr txBox="1">
            <a:spLocks noChangeArrowheads="1"/>
          </p:cNvSpPr>
          <p:nvPr/>
        </p:nvSpPr>
        <p:spPr bwMode="auto">
          <a:xfrm>
            <a:off x="0" y="5805488"/>
            <a:ext cx="9144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a:solidFill>
                  <a:srgbClr val="4D4D4D"/>
                </a:solidFill>
              </a:rPr>
              <a:t>Πολλές οργανικές αντιδράσεις είναι αντιδράσεις οξέος-βάσεως</a:t>
            </a:r>
          </a:p>
        </p:txBody>
      </p:sp>
    </p:spTree>
  </p:cSld>
  <p:clrMapOvr>
    <a:masterClrMapping/>
  </p:clrMapOvr>
  <p:transition spd="med" advTm="29126"/>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a:extLst>
              <a:ext uri="{FF2B5EF4-FFF2-40B4-BE49-F238E27FC236}">
                <a16:creationId xmlns:a16="http://schemas.microsoft.com/office/drawing/2014/main" id="{5AEC1646-BE96-4A78-940B-7DC3E5CA47A1}"/>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a:t>Παράγοντες που καθορίζουν την Οξινη Ισχύ-Δράσεις λόγω υβριδισμού</a:t>
            </a:r>
          </a:p>
        </p:txBody>
      </p:sp>
      <p:sp>
        <p:nvSpPr>
          <p:cNvPr id="98306" name="Text Box 2">
            <a:extLst>
              <a:ext uri="{FF2B5EF4-FFF2-40B4-BE49-F238E27FC236}">
                <a16:creationId xmlns:a16="http://schemas.microsoft.com/office/drawing/2014/main" id="{B7644D9D-C35C-46CB-B459-24B62B28E527}"/>
              </a:ext>
            </a:extLst>
          </p:cNvPr>
          <p:cNvSpPr txBox="1">
            <a:spLocks noChangeArrowheads="1"/>
          </p:cNvSpPr>
          <p:nvPr/>
        </p:nvSpPr>
        <p:spPr bwMode="auto">
          <a:xfrm>
            <a:off x="0" y="1844675"/>
            <a:ext cx="9144000" cy="481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r>
              <a:rPr lang="el-GR" altLang="en-US" sz="1000"/>
              <a:t>                                                                            </a:t>
            </a:r>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r>
              <a:rPr lang="el-GR" altLang="en-US" sz="1000"/>
              <a:t>                                                                       </a:t>
            </a:r>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endParaRPr lang="el-GR" altLang="en-US" sz="1000"/>
          </a:p>
          <a:p>
            <a:pPr>
              <a:lnSpc>
                <a:spcPct val="80000"/>
              </a:lnSpc>
              <a:spcBef>
                <a:spcPts val="250"/>
              </a:spcBef>
              <a:buClrTx/>
              <a:buFontTx/>
              <a:buNone/>
            </a:pPr>
            <a:r>
              <a:rPr lang="el-GR" altLang="en-US" sz="1000"/>
              <a:t>                                                                                                    αυξανόμενο ποσοστό </a:t>
            </a:r>
            <a:r>
              <a:rPr lang="en-US" altLang="en-US" sz="1000"/>
              <a:t>s-</a:t>
            </a:r>
            <a:r>
              <a:rPr lang="el-GR" altLang="en-US" sz="1000"/>
              <a:t>χαρακτήρα</a:t>
            </a:r>
          </a:p>
          <a:p>
            <a:pPr>
              <a:lnSpc>
                <a:spcPct val="80000"/>
              </a:lnSpc>
              <a:spcBef>
                <a:spcPts val="250"/>
              </a:spcBef>
              <a:buClrTx/>
              <a:buFontTx/>
              <a:buNone/>
            </a:pPr>
            <a:r>
              <a:rPr lang="el-GR" altLang="en-US" sz="1000"/>
              <a:t>                                                                                                          αυξανόμενη σταθερότητα</a:t>
            </a:r>
          </a:p>
          <a:p>
            <a:pPr>
              <a:lnSpc>
                <a:spcPct val="80000"/>
              </a:lnSpc>
              <a:spcBef>
                <a:spcPts val="700"/>
              </a:spcBef>
              <a:buClrTx/>
              <a:buFontTx/>
              <a:buNone/>
            </a:pPr>
            <a:endParaRPr lang="el-GR" altLang="en-US" sz="2800"/>
          </a:p>
          <a:p>
            <a:pPr>
              <a:lnSpc>
                <a:spcPct val="80000"/>
              </a:lnSpc>
              <a:spcBef>
                <a:spcPts val="700"/>
              </a:spcBef>
              <a:buClrTx/>
              <a:buFontTx/>
              <a:buNone/>
            </a:pPr>
            <a:endParaRPr lang="el-GR" altLang="en-US" sz="2800"/>
          </a:p>
          <a:p>
            <a:pPr>
              <a:lnSpc>
                <a:spcPct val="80000"/>
              </a:lnSpc>
              <a:spcBef>
                <a:spcPts val="700"/>
              </a:spcBef>
              <a:buClrTx/>
              <a:buFontTx/>
              <a:buNone/>
            </a:pPr>
            <a:endParaRPr lang="el-GR" altLang="en-US" sz="2800"/>
          </a:p>
          <a:p>
            <a:pPr>
              <a:lnSpc>
                <a:spcPct val="80000"/>
              </a:lnSpc>
              <a:spcBef>
                <a:spcPts val="700"/>
              </a:spcBef>
              <a:buClrTx/>
              <a:buFontTx/>
              <a:buNone/>
            </a:pPr>
            <a:r>
              <a:rPr lang="el-GR" altLang="en-US" sz="2800"/>
              <a:t>  </a:t>
            </a:r>
          </a:p>
          <a:p>
            <a:pPr>
              <a:lnSpc>
                <a:spcPct val="80000"/>
              </a:lnSpc>
              <a:spcBef>
                <a:spcPts val="250"/>
              </a:spcBef>
              <a:buClrTx/>
              <a:buFontTx/>
              <a:buNone/>
            </a:pPr>
            <a:r>
              <a:rPr lang="el-GR" altLang="en-US" sz="1000"/>
              <a:t>                                                                                              αυξανόμενο ποσοστό </a:t>
            </a:r>
            <a:r>
              <a:rPr lang="en-US" altLang="en-US" sz="1000"/>
              <a:t>s-</a:t>
            </a:r>
            <a:r>
              <a:rPr lang="el-GR" altLang="en-US" sz="1000"/>
              <a:t>χαρακτήρα</a:t>
            </a:r>
          </a:p>
          <a:p>
            <a:pPr>
              <a:lnSpc>
                <a:spcPct val="80000"/>
              </a:lnSpc>
              <a:buClrTx/>
              <a:buFontTx/>
              <a:buNone/>
            </a:pPr>
            <a:r>
              <a:rPr lang="el-GR" altLang="en-US" sz="1000"/>
              <a:t>                                                                                                   αυξανόμενη σταθερότητα του καρβανιόντος</a:t>
            </a:r>
          </a:p>
          <a:p>
            <a:pPr>
              <a:lnSpc>
                <a:spcPct val="80000"/>
              </a:lnSpc>
              <a:buClrTx/>
              <a:buFontTx/>
              <a:buNone/>
            </a:pPr>
            <a:endParaRPr lang="el-GR" altLang="en-US" sz="1000"/>
          </a:p>
          <a:p>
            <a:pPr>
              <a:lnSpc>
                <a:spcPct val="80000"/>
              </a:lnSpc>
              <a:buClrTx/>
              <a:buFontTx/>
              <a:buNone/>
            </a:pPr>
            <a:r>
              <a:rPr lang="el-GR" altLang="en-US" sz="1000"/>
              <a:t>* </a:t>
            </a:r>
            <a:r>
              <a:rPr lang="el-GR" altLang="en-US" sz="1400" b="1"/>
              <a:t>Καθώς το μονήρες ζεύγος των ηλεκτρονίων ωθείται πλησιέστερα προς τον πυρήνα ο αρνητικός άνθρακας είναι λιγότερα έντονα κόκκινος</a:t>
            </a:r>
          </a:p>
          <a:p>
            <a:pPr>
              <a:lnSpc>
                <a:spcPct val="80000"/>
              </a:lnSpc>
              <a:buClrTx/>
              <a:buFontTx/>
              <a:buNone/>
            </a:pPr>
            <a:endParaRPr lang="el-GR" altLang="en-US" sz="1400" b="1"/>
          </a:p>
          <a:p>
            <a:pPr>
              <a:lnSpc>
                <a:spcPct val="80000"/>
              </a:lnSpc>
              <a:buClrTx/>
              <a:buFontTx/>
              <a:buNone/>
            </a:pPr>
            <a:endParaRPr lang="el-GR" altLang="en-US" sz="1400" b="1"/>
          </a:p>
          <a:p>
            <a:pPr>
              <a:lnSpc>
                <a:spcPct val="80000"/>
              </a:lnSpc>
              <a:buClrTx/>
              <a:buFontTx/>
              <a:buNone/>
            </a:pPr>
            <a:endParaRPr lang="el-GR" altLang="en-US" sz="1000"/>
          </a:p>
          <a:p>
            <a:pPr>
              <a:lnSpc>
                <a:spcPct val="80000"/>
              </a:lnSpc>
              <a:spcBef>
                <a:spcPts val="700"/>
              </a:spcBef>
              <a:buClrTx/>
              <a:buFontTx/>
              <a:buNone/>
            </a:pPr>
            <a:endParaRPr lang="el-GR" altLang="en-US" sz="2800"/>
          </a:p>
          <a:p>
            <a:pPr>
              <a:lnSpc>
                <a:spcPct val="80000"/>
              </a:lnSpc>
              <a:spcBef>
                <a:spcPts val="700"/>
              </a:spcBef>
              <a:buClrTx/>
              <a:buFontTx/>
              <a:buNone/>
            </a:pPr>
            <a:endParaRPr lang="el-GR" altLang="en-US" sz="2800"/>
          </a:p>
          <a:p>
            <a:pPr>
              <a:lnSpc>
                <a:spcPct val="80000"/>
              </a:lnSpc>
              <a:spcBef>
                <a:spcPts val="700"/>
              </a:spcBef>
              <a:buClrTx/>
              <a:buFontTx/>
              <a:buNone/>
            </a:pPr>
            <a:endParaRPr lang="el-GR" altLang="en-US" sz="2800"/>
          </a:p>
          <a:p>
            <a:pPr>
              <a:lnSpc>
                <a:spcPct val="80000"/>
              </a:lnSpc>
              <a:spcBef>
                <a:spcPts val="700"/>
              </a:spcBef>
              <a:buClrTx/>
              <a:buFontTx/>
              <a:buNone/>
            </a:pPr>
            <a:endParaRPr lang="el-GR" altLang="en-US" sz="2800"/>
          </a:p>
        </p:txBody>
      </p:sp>
      <p:pic>
        <p:nvPicPr>
          <p:cNvPr id="98307" name="Picture 3">
            <a:extLst>
              <a:ext uri="{FF2B5EF4-FFF2-40B4-BE49-F238E27FC236}">
                <a16:creationId xmlns:a16="http://schemas.microsoft.com/office/drawing/2014/main" id="{99725BC9-CF7E-4F6F-85A1-703BABC74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292600"/>
            <a:ext cx="6767512" cy="1728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08" name="Picture 4">
            <a:extLst>
              <a:ext uri="{FF2B5EF4-FFF2-40B4-BE49-F238E27FC236}">
                <a16:creationId xmlns:a16="http://schemas.microsoft.com/office/drawing/2014/main" id="{907ACDBF-A5D7-43D2-9774-41BFE69CA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341438"/>
            <a:ext cx="6192837" cy="2017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9156"/>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a:extLst>
              <a:ext uri="{FF2B5EF4-FFF2-40B4-BE49-F238E27FC236}">
                <a16:creationId xmlns:a16="http://schemas.microsoft.com/office/drawing/2014/main" id="{838A9424-9AB0-49E0-A571-63542D2456F2}"/>
              </a:ext>
            </a:extLst>
          </p:cNvPr>
          <p:cNvSpPr txBox="1">
            <a:spLocks noChangeArrowheads="1"/>
          </p:cNvSpPr>
          <p:nvPr/>
        </p:nvSpPr>
        <p:spPr bwMode="auto">
          <a:xfrm>
            <a:off x="1504950" y="0"/>
            <a:ext cx="73215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200" b="1">
                <a:solidFill>
                  <a:srgbClr val="9933FF"/>
                </a:solidFill>
              </a:rPr>
              <a:t>Οξύτητα –Δράσεις λόγω Υβριδισμού</a:t>
            </a:r>
            <a:r>
              <a:rPr lang="en-US" altLang="en-US" sz="3200" b="1">
                <a:solidFill>
                  <a:srgbClr val="D9D8EC"/>
                </a:solidFill>
              </a:rPr>
              <a:t> </a:t>
            </a:r>
          </a:p>
        </p:txBody>
      </p:sp>
      <p:sp>
        <p:nvSpPr>
          <p:cNvPr id="99330" name="Line 2">
            <a:extLst>
              <a:ext uri="{FF2B5EF4-FFF2-40B4-BE49-F238E27FC236}">
                <a16:creationId xmlns:a16="http://schemas.microsoft.com/office/drawing/2014/main" id="{9FE0AC53-CB66-42A8-A396-428394727D5F}"/>
              </a:ext>
            </a:extLst>
          </p:cNvPr>
          <p:cNvSpPr>
            <a:spLocks noChangeShapeType="1"/>
          </p:cNvSpPr>
          <p:nvPr/>
        </p:nvSpPr>
        <p:spPr bwMode="auto">
          <a:xfrm>
            <a:off x="0" y="609600"/>
            <a:ext cx="9144000" cy="1588"/>
          </a:xfrm>
          <a:prstGeom prst="line">
            <a:avLst/>
          </a:prstGeom>
          <a:noFill/>
          <a:ln w="57240" cap="sq">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9331" name="AutoShape 3">
            <a:extLst>
              <a:ext uri="{FF2B5EF4-FFF2-40B4-BE49-F238E27FC236}">
                <a16:creationId xmlns:a16="http://schemas.microsoft.com/office/drawing/2014/main" id="{467A547F-6F57-439F-9F66-2003FAE88CBF}"/>
              </a:ext>
            </a:extLst>
          </p:cNvPr>
          <p:cNvSpPr>
            <a:spLocks noChangeArrowheads="1"/>
          </p:cNvSpPr>
          <p:nvPr/>
        </p:nvSpPr>
        <p:spPr bwMode="auto">
          <a:xfrm>
            <a:off x="6705600" y="1447800"/>
            <a:ext cx="457200" cy="3276600"/>
          </a:xfrm>
          <a:prstGeom prst="downArrow">
            <a:avLst>
              <a:gd name="adj1" fmla="val 50000"/>
              <a:gd name="adj2" fmla="val 179167"/>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32" name="Text Box 4">
            <a:extLst>
              <a:ext uri="{FF2B5EF4-FFF2-40B4-BE49-F238E27FC236}">
                <a16:creationId xmlns:a16="http://schemas.microsoft.com/office/drawing/2014/main" id="{2AB5F901-066B-4477-A548-36CE63DC75DC}"/>
              </a:ext>
            </a:extLst>
          </p:cNvPr>
          <p:cNvSpPr txBox="1">
            <a:spLocks noChangeArrowheads="1"/>
          </p:cNvSpPr>
          <p:nvPr/>
        </p:nvSpPr>
        <p:spPr bwMode="auto">
          <a:xfrm>
            <a:off x="7162800" y="2490788"/>
            <a:ext cx="19812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9933FF"/>
                </a:solidFill>
              </a:rPr>
              <a:t>Αυξανόμενη οξύτητα με τον </a:t>
            </a:r>
            <a:r>
              <a:rPr lang="en-US" altLang="en-US" sz="2200" b="1">
                <a:solidFill>
                  <a:srgbClr val="9933FF"/>
                </a:solidFill>
              </a:rPr>
              <a:t>s-</a:t>
            </a:r>
            <a:r>
              <a:rPr lang="el-GR" altLang="en-US" sz="2200" b="1">
                <a:solidFill>
                  <a:srgbClr val="9933FF"/>
                </a:solidFill>
              </a:rPr>
              <a:t>χαρακτήρα</a:t>
            </a:r>
          </a:p>
        </p:txBody>
      </p:sp>
      <p:sp>
        <p:nvSpPr>
          <p:cNvPr id="99333" name="Text Box 5">
            <a:extLst>
              <a:ext uri="{FF2B5EF4-FFF2-40B4-BE49-F238E27FC236}">
                <a16:creationId xmlns:a16="http://schemas.microsoft.com/office/drawing/2014/main" id="{54182B29-0D66-4B52-B6D5-D6351E49528F}"/>
              </a:ext>
            </a:extLst>
          </p:cNvPr>
          <p:cNvSpPr txBox="1">
            <a:spLocks noChangeArrowheads="1"/>
          </p:cNvSpPr>
          <p:nvPr/>
        </p:nvSpPr>
        <p:spPr bwMode="auto">
          <a:xfrm>
            <a:off x="381000" y="1066800"/>
            <a:ext cx="6459538"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000" b="1" u="sng"/>
              <a:t>Ενωση</a:t>
            </a:r>
            <a:r>
              <a:rPr lang="en-US" altLang="en-US" sz="2000" b="1"/>
              <a:t>	      </a:t>
            </a:r>
            <a:r>
              <a:rPr lang="el-GR" altLang="en-US" sz="2000" b="1"/>
              <a:t>               </a:t>
            </a:r>
            <a:r>
              <a:rPr lang="en-US" altLang="en-US" sz="2000" b="1" u="sng"/>
              <a:t>p</a:t>
            </a:r>
            <a:r>
              <a:rPr lang="en-US" altLang="en-US" sz="2000" b="1" i="1" u="sng"/>
              <a:t>K</a:t>
            </a:r>
            <a:r>
              <a:rPr lang="en-US" altLang="en-US" sz="2000" b="1" u="sng" baseline="-25000"/>
              <a:t>a</a:t>
            </a:r>
            <a:r>
              <a:rPr lang="en-US" altLang="en-US" sz="2000" b="1" baseline="-25000"/>
              <a:t>		</a:t>
            </a:r>
            <a:r>
              <a:rPr lang="el-GR" altLang="en-US" sz="2000" b="1" u="sng"/>
              <a:t>Συζυγης βάση</a:t>
            </a:r>
          </a:p>
        </p:txBody>
      </p:sp>
      <p:graphicFrame>
        <p:nvGraphicFramePr>
          <p:cNvPr id="99334" name="Object 6">
            <a:extLst>
              <a:ext uri="{FF2B5EF4-FFF2-40B4-BE49-F238E27FC236}">
                <a16:creationId xmlns:a16="http://schemas.microsoft.com/office/drawing/2014/main" id="{0143771F-C2C1-4190-AA87-110ACA75B2F2}"/>
              </a:ext>
            </a:extLst>
          </p:cNvPr>
          <p:cNvGraphicFramePr>
            <a:graphicFrameLocks noChangeAspect="1"/>
          </p:cNvGraphicFramePr>
          <p:nvPr/>
        </p:nvGraphicFramePr>
        <p:xfrm>
          <a:off x="465138" y="1819275"/>
          <a:ext cx="1517650" cy="3259138"/>
        </p:xfrm>
        <a:graphic>
          <a:graphicData uri="http://schemas.openxmlformats.org/presentationml/2006/ole">
            <mc:AlternateContent xmlns:mc="http://schemas.openxmlformats.org/markup-compatibility/2006">
              <mc:Choice xmlns:v="urn:schemas-microsoft-com:vml" Requires="v">
                <p:oleObj spid="_x0000_s99449" r:id="rId4" imgW="1252800" imgH="2702520" progId="">
                  <p:embed/>
                </p:oleObj>
              </mc:Choice>
              <mc:Fallback>
                <p:oleObj r:id="rId4" imgW="1252800" imgH="270252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1819275"/>
                        <a:ext cx="1517650" cy="32591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5" name="Object 7">
            <a:extLst>
              <a:ext uri="{FF2B5EF4-FFF2-40B4-BE49-F238E27FC236}">
                <a16:creationId xmlns:a16="http://schemas.microsoft.com/office/drawing/2014/main" id="{639B5B33-B60A-456D-8A01-0552F551D7BF}"/>
              </a:ext>
            </a:extLst>
          </p:cNvPr>
          <p:cNvGraphicFramePr>
            <a:graphicFrameLocks noChangeAspect="1"/>
          </p:cNvGraphicFramePr>
          <p:nvPr/>
        </p:nvGraphicFramePr>
        <p:xfrm>
          <a:off x="4267200" y="1828800"/>
          <a:ext cx="1520825" cy="3263900"/>
        </p:xfrm>
        <a:graphic>
          <a:graphicData uri="http://schemas.openxmlformats.org/presentationml/2006/ole">
            <mc:AlternateContent xmlns:mc="http://schemas.openxmlformats.org/markup-compatibility/2006">
              <mc:Choice xmlns:v="urn:schemas-microsoft-com:vml" Requires="v">
                <p:oleObj spid="_x0000_s99450" r:id="rId6" imgW="1252800" imgH="2702520" progId="">
                  <p:embed/>
                </p:oleObj>
              </mc:Choice>
              <mc:Fallback>
                <p:oleObj r:id="rId6" imgW="1252800" imgH="270252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828800"/>
                        <a:ext cx="1520825" cy="32639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6" name="Text Box 8">
            <a:extLst>
              <a:ext uri="{FF2B5EF4-FFF2-40B4-BE49-F238E27FC236}">
                <a16:creationId xmlns:a16="http://schemas.microsoft.com/office/drawing/2014/main" id="{17283A6B-F3C3-4E19-BB67-EF1A53973315}"/>
              </a:ext>
            </a:extLst>
          </p:cNvPr>
          <p:cNvSpPr txBox="1">
            <a:spLocks noChangeArrowheads="1"/>
          </p:cNvSpPr>
          <p:nvPr/>
        </p:nvSpPr>
        <p:spPr bwMode="auto">
          <a:xfrm>
            <a:off x="2900363" y="2152650"/>
            <a:ext cx="514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50</a:t>
            </a:r>
          </a:p>
          <a:p>
            <a:pPr>
              <a:buClrTx/>
              <a:buFontTx/>
              <a:buNone/>
            </a:pPr>
            <a:endParaRPr lang="en-US" altLang="en-US" sz="2000" b="1"/>
          </a:p>
        </p:txBody>
      </p:sp>
      <p:sp>
        <p:nvSpPr>
          <p:cNvPr id="99337" name="Text Box 9">
            <a:extLst>
              <a:ext uri="{FF2B5EF4-FFF2-40B4-BE49-F238E27FC236}">
                <a16:creationId xmlns:a16="http://schemas.microsoft.com/office/drawing/2014/main" id="{19C81675-13F4-4F55-8DB0-2139C365497C}"/>
              </a:ext>
            </a:extLst>
          </p:cNvPr>
          <p:cNvSpPr txBox="1">
            <a:spLocks noChangeArrowheads="1"/>
          </p:cNvSpPr>
          <p:nvPr/>
        </p:nvSpPr>
        <p:spPr bwMode="auto">
          <a:xfrm>
            <a:off x="2900363" y="3657600"/>
            <a:ext cx="514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44</a:t>
            </a:r>
          </a:p>
          <a:p>
            <a:pPr>
              <a:buClrTx/>
              <a:buFontTx/>
              <a:buNone/>
            </a:pPr>
            <a:endParaRPr lang="en-US" altLang="en-US" sz="2000" b="1"/>
          </a:p>
        </p:txBody>
      </p:sp>
      <p:sp>
        <p:nvSpPr>
          <p:cNvPr id="99338" name="Text Box 10">
            <a:extLst>
              <a:ext uri="{FF2B5EF4-FFF2-40B4-BE49-F238E27FC236}">
                <a16:creationId xmlns:a16="http://schemas.microsoft.com/office/drawing/2014/main" id="{15F4F976-5051-44AA-9592-8E56B0BF87FC}"/>
              </a:ext>
            </a:extLst>
          </p:cNvPr>
          <p:cNvSpPr txBox="1">
            <a:spLocks noChangeArrowheads="1"/>
          </p:cNvSpPr>
          <p:nvPr/>
        </p:nvSpPr>
        <p:spPr bwMode="auto">
          <a:xfrm>
            <a:off x="2900363" y="4743450"/>
            <a:ext cx="514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000" b="1"/>
              <a:t>25</a:t>
            </a:r>
          </a:p>
          <a:p>
            <a:pPr>
              <a:buClrTx/>
              <a:buFontTx/>
              <a:buNone/>
            </a:pPr>
            <a:endParaRPr lang="en-US" altLang="en-US" sz="2000" b="1"/>
          </a:p>
        </p:txBody>
      </p:sp>
      <p:sp>
        <p:nvSpPr>
          <p:cNvPr id="99339" name="Text Box 11">
            <a:extLst>
              <a:ext uri="{FF2B5EF4-FFF2-40B4-BE49-F238E27FC236}">
                <a16:creationId xmlns:a16="http://schemas.microsoft.com/office/drawing/2014/main" id="{95E5EB54-567B-40CD-960E-DF5737CF647E}"/>
              </a:ext>
            </a:extLst>
          </p:cNvPr>
          <p:cNvSpPr txBox="1">
            <a:spLocks noChangeArrowheads="1"/>
          </p:cNvSpPr>
          <p:nvPr/>
        </p:nvSpPr>
        <p:spPr bwMode="auto">
          <a:xfrm>
            <a:off x="457200" y="5410200"/>
            <a:ext cx="86868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200" b="1">
                <a:solidFill>
                  <a:srgbClr val="9933FF"/>
                </a:solidFill>
              </a:rPr>
              <a:t>Οσο υψηλότερο το </a:t>
            </a:r>
            <a:r>
              <a:rPr lang="en-US" altLang="en-US" sz="2200" b="1">
                <a:solidFill>
                  <a:srgbClr val="9933FF"/>
                </a:solidFill>
              </a:rPr>
              <a:t>% </a:t>
            </a:r>
            <a:r>
              <a:rPr lang="el-GR" altLang="en-US" sz="2200" b="1">
                <a:solidFill>
                  <a:srgbClr val="9933FF"/>
                </a:solidFill>
              </a:rPr>
              <a:t>ποσοστό του </a:t>
            </a:r>
            <a:r>
              <a:rPr lang="en-US" altLang="en-US" sz="2200" b="1" i="1">
                <a:solidFill>
                  <a:srgbClr val="9933FF"/>
                </a:solidFill>
              </a:rPr>
              <a:t>s</a:t>
            </a:r>
            <a:r>
              <a:rPr lang="en-US" altLang="en-US" sz="2200" b="1">
                <a:solidFill>
                  <a:srgbClr val="9933FF"/>
                </a:solidFill>
              </a:rPr>
              <a:t>-</a:t>
            </a:r>
            <a:r>
              <a:rPr lang="el-GR" altLang="en-US" sz="2200" b="1">
                <a:solidFill>
                  <a:srgbClr val="9933FF"/>
                </a:solidFill>
              </a:rPr>
              <a:t>χαρακτήρα</a:t>
            </a:r>
            <a:r>
              <a:rPr lang="en-US" altLang="en-US" sz="2200" b="1">
                <a:solidFill>
                  <a:srgbClr val="9933FF"/>
                </a:solidFill>
              </a:rPr>
              <a:t>, </a:t>
            </a:r>
            <a:r>
              <a:rPr lang="el-GR" altLang="en-US" sz="2200" b="1">
                <a:solidFill>
                  <a:srgbClr val="9933FF"/>
                </a:solidFill>
              </a:rPr>
              <a:t>τόσο πιο σταθερό το καρβανιόν</a:t>
            </a:r>
            <a:r>
              <a:rPr lang="en-US" altLang="en-US" sz="2200" b="1">
                <a:solidFill>
                  <a:srgbClr val="9933FF"/>
                </a:solidFill>
              </a:rPr>
              <a:t>(</a:t>
            </a:r>
            <a:r>
              <a:rPr lang="el-GR" altLang="en-US" sz="2200" b="1">
                <a:solidFill>
                  <a:srgbClr val="9933FF"/>
                </a:solidFill>
              </a:rPr>
              <a:t>συζυγής βάση</a:t>
            </a:r>
            <a:r>
              <a:rPr lang="en-US" altLang="en-US" sz="2200" b="1">
                <a:solidFill>
                  <a:srgbClr val="9933FF"/>
                </a:solidFill>
              </a:rPr>
              <a:t>) </a:t>
            </a:r>
          </a:p>
        </p:txBody>
      </p:sp>
    </p:spTree>
  </p:cSld>
  <p:clrMapOvr>
    <a:masterClrMapping/>
  </p:clrMapOvr>
  <p:transition spd="med" advTm="88022"/>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a:extLst>
              <a:ext uri="{FF2B5EF4-FFF2-40B4-BE49-F238E27FC236}">
                <a16:creationId xmlns:a16="http://schemas.microsoft.com/office/drawing/2014/main" id="{C0DB13C8-A21A-4352-9CED-F695083611D9}"/>
              </a:ext>
            </a:extLst>
          </p:cNvPr>
          <p:cNvSpPr>
            <a:spLocks noChangeArrowheads="1"/>
          </p:cNvSpPr>
          <p:nvPr/>
        </p:nvSpPr>
        <p:spPr bwMode="auto">
          <a:xfrm>
            <a:off x="3113088" y="2727325"/>
            <a:ext cx="6030912"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6000">
                <a:solidFill>
                  <a:srgbClr val="33CCCC"/>
                </a:solidFill>
              </a:rPr>
              <a:t>Y</a:t>
            </a:r>
            <a:r>
              <a:rPr lang="el-GR" altLang="en-US" sz="6000">
                <a:solidFill>
                  <a:srgbClr val="33CCCC"/>
                </a:solidFill>
              </a:rPr>
              <a:t>βριδισμός και Βασικότητα</a:t>
            </a:r>
          </a:p>
          <a:p>
            <a:pPr>
              <a:buClrTx/>
              <a:buFontTx/>
              <a:buNone/>
            </a:pPr>
            <a:endParaRPr lang="el-GR" altLang="en-US" sz="6000">
              <a:solidFill>
                <a:srgbClr val="33CCCC"/>
              </a:solidFill>
            </a:endParaRPr>
          </a:p>
        </p:txBody>
      </p:sp>
    </p:spTree>
  </p:cSld>
  <p:clrMapOvr>
    <a:masterClrMapping/>
  </p:clrMapOvr>
  <p:transition spd="med" advTm="9165"/>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a:extLst>
              <a:ext uri="{FF2B5EF4-FFF2-40B4-BE49-F238E27FC236}">
                <a16:creationId xmlns:a16="http://schemas.microsoft.com/office/drawing/2014/main" id="{D87B252C-A509-4AD5-9AC7-34C606EA8B01}"/>
              </a:ext>
            </a:extLst>
          </p:cNvPr>
          <p:cNvSpPr txBox="1">
            <a:spLocks noChangeArrowheads="1"/>
          </p:cNvSpPr>
          <p:nvPr/>
        </p:nvSpPr>
        <p:spPr bwMode="auto">
          <a:xfrm>
            <a:off x="457200" y="274638"/>
            <a:ext cx="8229600"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3400">
                <a:solidFill>
                  <a:srgbClr val="9933FF"/>
                </a:solidFill>
              </a:rPr>
              <a:t>Y</a:t>
            </a:r>
            <a:r>
              <a:rPr lang="el-GR" altLang="en-US" sz="3400">
                <a:solidFill>
                  <a:srgbClr val="9933FF"/>
                </a:solidFill>
              </a:rPr>
              <a:t>βριδισμός και Βασικότητα-Τι μπορούμε να πούμε για τις βάσεις?</a:t>
            </a:r>
          </a:p>
        </p:txBody>
      </p:sp>
      <p:sp>
        <p:nvSpPr>
          <p:cNvPr id="101378" name="Text Box 2">
            <a:extLst>
              <a:ext uri="{FF2B5EF4-FFF2-40B4-BE49-F238E27FC236}">
                <a16:creationId xmlns:a16="http://schemas.microsoft.com/office/drawing/2014/main" id="{CCD114A6-D7BD-46C8-B724-EA59D93AAE22}"/>
              </a:ext>
            </a:extLst>
          </p:cNvPr>
          <p:cNvSpPr txBox="1">
            <a:spLocks noChangeArrowheads="1"/>
          </p:cNvSpPr>
          <p:nvPr/>
        </p:nvSpPr>
        <p:spPr bwMode="auto">
          <a:xfrm>
            <a:off x="457200" y="1600200"/>
            <a:ext cx="4038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cs typeface="Arial" panose="020B0604020202020204" pitchFamily="34" charset="0"/>
              </a:defRPr>
            </a:lvl9pPr>
          </a:lstStyle>
          <a:p>
            <a:pPr algn="ctr">
              <a:spcBef>
                <a:spcPts val="600"/>
              </a:spcBef>
              <a:buClrTx/>
              <a:buFontTx/>
              <a:buNone/>
            </a:pPr>
            <a:r>
              <a:rPr lang="en-US" altLang="en-US" sz="2400"/>
              <a:t>E</a:t>
            </a:r>
            <a:r>
              <a:rPr lang="el-GR" altLang="en-US" sz="2400"/>
              <a:t>πειδή τα </a:t>
            </a:r>
            <a:r>
              <a:rPr lang="en-US" altLang="en-US" sz="2400"/>
              <a:t>s </a:t>
            </a:r>
            <a:r>
              <a:rPr lang="el-GR" altLang="en-US" sz="2400"/>
              <a:t>ηλεκτρόνια συγκρατούνται πιο σφικτά από τα </a:t>
            </a:r>
            <a:r>
              <a:rPr lang="en-US" altLang="en-US" sz="2400"/>
              <a:t>  p</a:t>
            </a:r>
            <a:r>
              <a:rPr lang="el-GR" altLang="en-US" sz="2400"/>
              <a:t> η</a:t>
            </a:r>
            <a:r>
              <a:rPr lang="en-US" altLang="en-US" sz="2400"/>
              <a:t> </a:t>
            </a:r>
            <a:r>
              <a:rPr lang="el-GR" altLang="en-US" sz="2400">
                <a:solidFill>
                  <a:srgbClr val="33CCCC"/>
                </a:solidFill>
              </a:rPr>
              <a:t>ηλεκτραρνητικότητα ενός ατόμου αυξάνει με τον χαρακτήρα </a:t>
            </a:r>
            <a:r>
              <a:rPr lang="en-US" altLang="en-US" sz="2400">
                <a:solidFill>
                  <a:srgbClr val="33CCCC"/>
                </a:solidFill>
              </a:rPr>
              <a:t>s</a:t>
            </a:r>
          </a:p>
          <a:p>
            <a:pPr algn="ctr">
              <a:spcBef>
                <a:spcPts val="600"/>
              </a:spcBef>
              <a:buClrTx/>
              <a:buFontTx/>
              <a:buNone/>
            </a:pPr>
            <a:r>
              <a:rPr lang="en-US" altLang="en-US" sz="2400"/>
              <a:t>CH</a:t>
            </a:r>
            <a:r>
              <a:rPr lang="en-US" altLang="en-US" sz="2400" baseline="-25000"/>
              <a:t>2</a:t>
            </a:r>
            <a:r>
              <a:rPr lang="en-US" altLang="en-US" sz="2400"/>
              <a:t>=CHCO</a:t>
            </a:r>
            <a:r>
              <a:rPr lang="en-US" altLang="en-US" sz="2400" baseline="-25000"/>
              <a:t>2</a:t>
            </a:r>
            <a:r>
              <a:rPr lang="en-US" altLang="en-US" sz="2400"/>
              <a:t>H   pka 4.25</a:t>
            </a:r>
          </a:p>
          <a:p>
            <a:pPr>
              <a:spcBef>
                <a:spcPts val="600"/>
              </a:spcBef>
              <a:buClrTx/>
              <a:buFontTx/>
              <a:buNone/>
            </a:pPr>
            <a:r>
              <a:rPr lang="en-US" altLang="en-US" sz="2400"/>
              <a:t>HC</a:t>
            </a:r>
            <a:r>
              <a:rPr lang="el-GR" altLang="en-US" sz="2400"/>
              <a:t>Ξ</a:t>
            </a:r>
            <a:r>
              <a:rPr lang="en-US" altLang="en-US" sz="2400"/>
              <a:t>CCO</a:t>
            </a:r>
            <a:r>
              <a:rPr lang="en-US" altLang="en-US" sz="2400" baseline="-25000"/>
              <a:t>2</a:t>
            </a:r>
            <a:r>
              <a:rPr lang="en-US" altLang="en-US" sz="2400"/>
              <a:t>H       pka 1.84</a:t>
            </a:r>
          </a:p>
          <a:p>
            <a:pPr>
              <a:spcBef>
                <a:spcPts val="600"/>
              </a:spcBef>
              <a:buClrTx/>
              <a:buFontTx/>
              <a:buNone/>
            </a:pPr>
            <a:r>
              <a:rPr lang="el-GR" altLang="en-US" sz="2400"/>
              <a:t>Βενζοικό οξύ  </a:t>
            </a:r>
            <a:r>
              <a:rPr lang="en-US" altLang="en-US" sz="2400"/>
              <a:t>pka 4.20</a:t>
            </a:r>
          </a:p>
          <a:p>
            <a:pPr>
              <a:spcBef>
                <a:spcPts val="600"/>
              </a:spcBef>
              <a:buClrTx/>
              <a:buFontTx/>
              <a:buNone/>
            </a:pPr>
            <a:r>
              <a:rPr lang="el-GR" altLang="en-US" sz="2400"/>
              <a:t>Κυκλοεξανικό οξύ </a:t>
            </a:r>
            <a:r>
              <a:rPr lang="en-US" altLang="en-US" sz="2400"/>
              <a:t>pka 4.87</a:t>
            </a:r>
          </a:p>
        </p:txBody>
      </p:sp>
      <p:graphicFrame>
        <p:nvGraphicFramePr>
          <p:cNvPr id="101379" name="Group 3">
            <a:extLst>
              <a:ext uri="{FF2B5EF4-FFF2-40B4-BE49-F238E27FC236}">
                <a16:creationId xmlns:a16="http://schemas.microsoft.com/office/drawing/2014/main" id="{53874788-C9BA-4A31-907E-87DEEA63D28F}"/>
              </a:ext>
            </a:extLst>
          </p:cNvPr>
          <p:cNvGraphicFramePr>
            <a:graphicFrameLocks noGrp="1"/>
          </p:cNvGraphicFramePr>
          <p:nvPr/>
        </p:nvGraphicFramePr>
        <p:xfrm>
          <a:off x="4648200" y="1600200"/>
          <a:ext cx="4040188" cy="2151063"/>
        </p:xfrm>
        <a:graphic>
          <a:graphicData uri="http://schemas.openxmlformats.org/drawingml/2006/table">
            <a:tbl>
              <a:tblPr/>
              <a:tblGrid>
                <a:gridCol w="1011238">
                  <a:extLst>
                    <a:ext uri="{9D8B030D-6E8A-4147-A177-3AD203B41FA5}">
                      <a16:colId xmlns:a16="http://schemas.microsoft.com/office/drawing/2014/main" val="176524556"/>
                    </a:ext>
                  </a:extLst>
                </a:gridCol>
                <a:gridCol w="1011237">
                  <a:extLst>
                    <a:ext uri="{9D8B030D-6E8A-4147-A177-3AD203B41FA5}">
                      <a16:colId xmlns:a16="http://schemas.microsoft.com/office/drawing/2014/main" val="3113156901"/>
                    </a:ext>
                  </a:extLst>
                </a:gridCol>
                <a:gridCol w="1008063">
                  <a:extLst>
                    <a:ext uri="{9D8B030D-6E8A-4147-A177-3AD203B41FA5}">
                      <a16:colId xmlns:a16="http://schemas.microsoft.com/office/drawing/2014/main" val="1942742156"/>
                    </a:ext>
                  </a:extLst>
                </a:gridCol>
                <a:gridCol w="1009650">
                  <a:extLst>
                    <a:ext uri="{9D8B030D-6E8A-4147-A177-3AD203B41FA5}">
                      <a16:colId xmlns:a16="http://schemas.microsoft.com/office/drawing/2014/main" val="536773203"/>
                    </a:ext>
                  </a:extLst>
                </a:gridCol>
              </a:tblGrid>
              <a:tr h="64770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sp</a:t>
                      </a:r>
                      <a:r>
                        <a:rPr kumimoji="0" lang="en-US" altLang="en-US" sz="2000" b="0" i="0" u="none" strike="noStrike" cap="none" normalizeH="0" baseline="30000">
                          <a:ln>
                            <a:noFill/>
                          </a:ln>
                          <a:solidFill>
                            <a:srgbClr val="000000"/>
                          </a:solidFill>
                          <a:effectLst/>
                          <a:latin typeface="Arial" panose="020B0604020202020204" pitchFamily="34" charset="0"/>
                          <a:cs typeface="Arial" panose="020B0604020202020204" pitchFamily="34" charset="0"/>
                        </a:rPr>
                        <a:t>3</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sp</a:t>
                      </a:r>
                      <a:r>
                        <a:rPr kumimoji="0" lang="en-US" altLang="en-US" sz="20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sp</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798241"/>
                  </a:ext>
                </a:extLst>
              </a:tr>
              <a:tr h="78581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C</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2.48</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2.75</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3.29</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4570046"/>
                  </a:ext>
                </a:extLst>
              </a:tr>
              <a:tr h="71755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N</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3.68</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3.94</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5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rPr>
                        <a:t>4.67</a:t>
                      </a:r>
                    </a:p>
                  </a:txBody>
                  <a:tcPr marL="90000" marR="90000" marT="32400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7214259"/>
                  </a:ext>
                </a:extLst>
              </a:tr>
            </a:tbl>
          </a:graphicData>
        </a:graphic>
      </p:graphicFrame>
      <p:pic>
        <p:nvPicPr>
          <p:cNvPr id="101423" name="Picture 47">
            <a:extLst>
              <a:ext uri="{FF2B5EF4-FFF2-40B4-BE49-F238E27FC236}">
                <a16:creationId xmlns:a16="http://schemas.microsoft.com/office/drawing/2014/main" id="{50A78F04-3393-4267-BBE3-5F1E81618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005263"/>
            <a:ext cx="4495800"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239442"/>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Text Box 1">
            <a:extLst>
              <a:ext uri="{FF2B5EF4-FFF2-40B4-BE49-F238E27FC236}">
                <a16:creationId xmlns:a16="http://schemas.microsoft.com/office/drawing/2014/main" id="{92AAA431-0B22-4FEC-8FFE-0CC73C1ABDF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US" altLang="en-US" sz="2200"/>
              <a:t>M</a:t>
            </a:r>
            <a:r>
              <a:rPr lang="el-GR" altLang="en-US" sz="2200"/>
              <a:t>ερικά οξέα και οι </a:t>
            </a:r>
            <a:r>
              <a:rPr lang="en-US" altLang="en-US" sz="2200"/>
              <a:t>pka….(</a:t>
            </a:r>
            <a:r>
              <a:rPr lang="el-GR" altLang="en-US" sz="2200"/>
              <a:t>ανακεφαλαίωση)</a:t>
            </a:r>
          </a:p>
        </p:txBody>
      </p:sp>
      <p:pic>
        <p:nvPicPr>
          <p:cNvPr id="102402" name="Picture 2">
            <a:extLst>
              <a:ext uri="{FF2B5EF4-FFF2-40B4-BE49-F238E27FC236}">
                <a16:creationId xmlns:a16="http://schemas.microsoft.com/office/drawing/2014/main" id="{8016DA9A-5688-4D5C-892F-134CF31F5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03425" name="Group 1">
            <a:extLst>
              <a:ext uri="{FF2B5EF4-FFF2-40B4-BE49-F238E27FC236}">
                <a16:creationId xmlns:a16="http://schemas.microsoft.com/office/drawing/2014/main" id="{5AE0E6F6-A88B-4C45-BB41-9B9177CEC283}"/>
              </a:ext>
            </a:extLst>
          </p:cNvPr>
          <p:cNvGraphicFramePr>
            <a:graphicFrameLocks noGrp="1"/>
          </p:cNvGraphicFramePr>
          <p:nvPr/>
        </p:nvGraphicFramePr>
        <p:xfrm>
          <a:off x="0" y="115888"/>
          <a:ext cx="9145588" cy="7485064"/>
        </p:xfrm>
        <a:graphic>
          <a:graphicData uri="http://schemas.openxmlformats.org/drawingml/2006/table">
            <a:tbl>
              <a:tblPr/>
              <a:tblGrid>
                <a:gridCol w="4386263">
                  <a:extLst>
                    <a:ext uri="{9D8B030D-6E8A-4147-A177-3AD203B41FA5}">
                      <a16:colId xmlns:a16="http://schemas.microsoft.com/office/drawing/2014/main" val="2792456994"/>
                    </a:ext>
                  </a:extLst>
                </a:gridCol>
                <a:gridCol w="4759325">
                  <a:extLst>
                    <a:ext uri="{9D8B030D-6E8A-4147-A177-3AD203B41FA5}">
                      <a16:colId xmlns:a16="http://schemas.microsoft.com/office/drawing/2014/main" val="3643528686"/>
                    </a:ext>
                  </a:extLst>
                </a:gridCol>
              </a:tblGrid>
              <a:tr h="1384300">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Α ν α κ ε φ α λ α ί ω ση</a:t>
                      </a:r>
                    </a:p>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Παράγων και οξύτητα Η-Α</a:t>
                      </a:r>
                    </a:p>
                  </a:txBody>
                  <a:tcPr marL="90000" marR="90000" marT="29628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l-GR" altLang="en-US" sz="2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0000" marR="90000" marT="43524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0368351"/>
                  </a:ext>
                </a:extLst>
              </a:tr>
              <a:tr h="20113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1. Δράση από το είδος του Στοιχείου</a:t>
                      </a:r>
                      <a:r>
                        <a:rPr kumimoji="0" lang="el-GR"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l-GR"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Η οξύτητα Η-Α αυξάνει από αριστερά στα δεξιά κατά μήκος περιόδου και από πάνω προς τα κάτω κατά μήκος της ομάδας</a:t>
                      </a:r>
                    </a:p>
                  </a:txBody>
                  <a:tcPr marL="90000" marR="90000" marT="29628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l-GR" altLang="en-US" sz="2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0000" marR="90000" marT="43524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9686014"/>
                  </a:ext>
                </a:extLst>
              </a:tr>
              <a:tr h="130016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2.Επαγωγική </a:t>
                      </a:r>
                      <a:r>
                        <a:rPr kumimoji="0" lang="el-GR" altLang="en-US" sz="1800" b="1" i="0" u="none" strike="noStrike" cap="none" normalizeH="0" baseline="0">
                          <a:ln>
                            <a:noFill/>
                          </a:ln>
                          <a:solidFill>
                            <a:srgbClr val="000000"/>
                          </a:solidFill>
                          <a:effectLst/>
                          <a:latin typeface="Arial Narrow" panose="020B0606020202030204" pitchFamily="34" charset="0"/>
                          <a:cs typeface="Arial" panose="020B0604020202020204" pitchFamily="34" charset="0"/>
                        </a:rPr>
                        <a:t>δράση.</a:t>
                      </a:r>
                      <a:r>
                        <a:rPr kumimoji="0" lang="el-GR"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Η οξύτητα Η-Α αυξάνει από την επαγωγική δράση ομάδων στο Α που έλκουν ηλεκτρονικό φορτίο</a:t>
                      </a:r>
                    </a:p>
                  </a:txBody>
                  <a:tcPr marL="90000" marR="90000" marT="29628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l-GR" altLang="en-US" sz="2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0000" marR="90000" marT="43524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6266839"/>
                  </a:ext>
                </a:extLst>
              </a:tr>
              <a:tr h="1052513">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3.Δράση Συντονισμού</a:t>
                      </a:r>
                      <a:r>
                        <a:rPr kumimoji="0" lang="el-GR"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l-GR"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Η οξύτητα Η-Α αυξάνει όταν η συζυγής βάση Α</a:t>
                      </a:r>
                      <a:r>
                        <a:rPr kumimoji="0" lang="en-US"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a:t>
                      </a:r>
                      <a:r>
                        <a:rPr kumimoji="0" lang="en-US" altLang="en-US" sz="1800" b="0" i="0" u="none" strike="noStrike" cap="none" normalizeH="0" baseline="30000">
                          <a:ln>
                            <a:noFill/>
                          </a:ln>
                          <a:solidFill>
                            <a:srgbClr val="000000"/>
                          </a:solidFill>
                          <a:effectLst/>
                          <a:latin typeface="Arial Narrow" panose="020B0606020202030204" pitchFamily="34" charset="0"/>
                          <a:cs typeface="Arial" panose="020B0604020202020204" pitchFamily="34" charset="0"/>
                        </a:rPr>
                        <a:t>-</a:t>
                      </a:r>
                      <a:r>
                        <a:rPr kumimoji="0" lang="en-US"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 </a:t>
                      </a:r>
                      <a:r>
                        <a:rPr kumimoji="0" lang="el-GR"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σταθεροποιείται λόγω συντονισμού</a:t>
                      </a:r>
                    </a:p>
                  </a:txBody>
                  <a:tcPr marL="90000" marR="90000" marT="29628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l-GR" altLang="en-US" sz="2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0000" marR="90000" marT="43524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2904114"/>
                  </a:ext>
                </a:extLst>
              </a:tr>
              <a:tr h="1736725">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45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kumimoji="0" lang="el-GR"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4. Δράσεις υβριδισμού</a:t>
                      </a:r>
                      <a:r>
                        <a:rPr kumimoji="0" lang="el-GR"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l-GR"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Η οξύτητα Η-Α αυξάνει καθώς αυξάνεται το % ποσοστό </a:t>
                      </a:r>
                      <a:r>
                        <a:rPr kumimoji="0" lang="en-US"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s-</a:t>
                      </a:r>
                      <a:r>
                        <a:rPr kumimoji="0" lang="el-GR" altLang="en-US" sz="1800" b="0" i="0" u="none" strike="noStrike" cap="none" normalizeH="0" baseline="0">
                          <a:ln>
                            <a:noFill/>
                          </a:ln>
                          <a:solidFill>
                            <a:srgbClr val="000000"/>
                          </a:solidFill>
                          <a:effectLst/>
                          <a:latin typeface="Arial Narrow" panose="020B0606020202030204" pitchFamily="34" charset="0"/>
                          <a:cs typeface="Arial" panose="020B0604020202020204" pitchFamily="34" charset="0"/>
                        </a:rPr>
                        <a:t>χαρακτήρα του υβριδικού τροχιακού του Α</a:t>
                      </a:r>
                    </a:p>
                  </a:txBody>
                  <a:tcPr marL="90000" marR="90000" marT="29628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a:solidFill>
                            <a:srgbClr val="000000"/>
                          </a:solidFill>
                          <a:latin typeface="Arial" panose="020B0604020202020204" pitchFamily="34" charset="0"/>
                        </a:defRPr>
                      </a:lvl1pPr>
                      <a:lvl2pPr eaLnBrk="0" hangingPunct="0">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300">
                          <a:solidFill>
                            <a:srgbClr val="000000"/>
                          </a:solidFill>
                          <a:latin typeface="Arial" panose="020B0604020202020204" pitchFamily="34" charset="0"/>
                        </a:defRPr>
                      </a:lvl2pPr>
                      <a:lvl3pPr eaLnBrk="0" hangingPunct="0">
                        <a:spcBef>
                          <a:spcPts val="5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100">
                          <a:solidFill>
                            <a:srgbClr val="000000"/>
                          </a:solidFill>
                          <a:latin typeface="Arial" panose="020B0604020202020204"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defRPr>
                      </a:lvl9pPr>
                    </a:lstStyle>
                    <a:p>
                      <a:pPr marL="0" marR="0" lvl="0" indent="0" algn="l" defTabSz="449263" rtl="0" eaLnBrk="1" fontAlgn="base" latinLnBrk="0" hangingPunct="1">
                        <a:lnSpc>
                          <a:spcPct val="7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kumimoji="0" lang="el-GR" altLang="en-US" sz="2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0000" marR="90000" marT="435240" marB="4680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8767111"/>
                  </a:ext>
                </a:extLst>
              </a:tr>
            </a:tbl>
          </a:graphicData>
        </a:graphic>
      </p:graphicFrame>
      <p:pic>
        <p:nvPicPr>
          <p:cNvPr id="103463" name="Picture 39">
            <a:extLst>
              <a:ext uri="{FF2B5EF4-FFF2-40B4-BE49-F238E27FC236}">
                <a16:creationId xmlns:a16="http://schemas.microsoft.com/office/drawing/2014/main" id="{A1031A19-BCF1-40E2-8A97-820F89968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141663"/>
            <a:ext cx="3816350" cy="1008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64" name="Picture 40">
            <a:extLst>
              <a:ext uri="{FF2B5EF4-FFF2-40B4-BE49-F238E27FC236}">
                <a16:creationId xmlns:a16="http://schemas.microsoft.com/office/drawing/2014/main" id="{62FF494C-5D4D-40D6-83EE-347E887A3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292600"/>
            <a:ext cx="3744913" cy="86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65" name="Picture 41">
            <a:extLst>
              <a:ext uri="{FF2B5EF4-FFF2-40B4-BE49-F238E27FC236}">
                <a16:creationId xmlns:a16="http://schemas.microsoft.com/office/drawing/2014/main" id="{52555143-1126-4549-B0F8-D8D0B57F3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5445125"/>
            <a:ext cx="424815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66" name="Picture 42">
            <a:extLst>
              <a:ext uri="{FF2B5EF4-FFF2-40B4-BE49-F238E27FC236}">
                <a16:creationId xmlns:a16="http://schemas.microsoft.com/office/drawing/2014/main" id="{F7961311-4D36-4DE8-ABF1-E9D35684A4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125538"/>
            <a:ext cx="3529012"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41840"/>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Text Box 1">
            <a:extLst>
              <a:ext uri="{FF2B5EF4-FFF2-40B4-BE49-F238E27FC236}">
                <a16:creationId xmlns:a16="http://schemas.microsoft.com/office/drawing/2014/main" id="{E12E0DBA-FEC7-4E19-A426-ACE0A9981BD1}"/>
              </a:ext>
            </a:extLst>
          </p:cNvPr>
          <p:cNvSpPr txBox="1">
            <a:spLocks noChangeArrowheads="1"/>
          </p:cNvSpPr>
          <p:nvPr/>
        </p:nvSpPr>
        <p:spPr bwMode="auto">
          <a:xfrm>
            <a:off x="685800" y="1219200"/>
            <a:ext cx="777240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r">
              <a:buClrTx/>
              <a:buFontTx/>
              <a:buNone/>
            </a:pPr>
            <a:r>
              <a:rPr lang="en-US" altLang="en-US" sz="8800">
                <a:solidFill>
                  <a:srgbClr val="FF0066"/>
                </a:solidFill>
              </a:rPr>
              <a:t>No</a:t>
            </a:r>
            <a:r>
              <a:rPr lang="el-GR" altLang="en-US" sz="8800">
                <a:solidFill>
                  <a:srgbClr val="FF0066"/>
                </a:solidFill>
              </a:rPr>
              <a:t>υκλεόφιλα και Βάσεις</a:t>
            </a:r>
          </a:p>
        </p:txBody>
      </p:sp>
    </p:spTree>
  </p:cSld>
  <p:clrMapOvr>
    <a:masterClrMapping/>
  </p:clrMapOvr>
  <p:transition spd="med" advTm="47891"/>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Text Box 1">
            <a:extLst>
              <a:ext uri="{FF2B5EF4-FFF2-40B4-BE49-F238E27FC236}">
                <a16:creationId xmlns:a16="http://schemas.microsoft.com/office/drawing/2014/main" id="{2A83D3CA-1E96-4DD6-9DBC-98075C2D3203}"/>
              </a:ext>
            </a:extLst>
          </p:cNvPr>
          <p:cNvSpPr txBox="1">
            <a:spLocks noChangeArrowheads="1"/>
          </p:cNvSpPr>
          <p:nvPr/>
        </p:nvSpPr>
        <p:spPr bwMode="auto">
          <a:xfrm>
            <a:off x="0" y="15240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2600" b="1"/>
              <a:t>Σχηματισμός καρβοκατιόντος-καρβανιόντος</a:t>
            </a:r>
            <a:br>
              <a:rPr lang="el-GR" altLang="en-US" sz="2600" b="1"/>
            </a:br>
            <a:r>
              <a:rPr lang="el-GR" altLang="en-US" sz="2600" b="1"/>
              <a:t>Η ετερόλυση των </a:t>
            </a:r>
            <a:r>
              <a:rPr lang="en-US" altLang="en-US" sz="2600" b="1"/>
              <a:t> C—Z </a:t>
            </a:r>
            <a:r>
              <a:rPr lang="el-GR" altLang="en-US" sz="2600" b="1"/>
              <a:t>δεσμών</a:t>
            </a:r>
          </a:p>
        </p:txBody>
      </p:sp>
      <p:sp>
        <p:nvSpPr>
          <p:cNvPr id="105474" name="Line 2">
            <a:extLst>
              <a:ext uri="{FF2B5EF4-FFF2-40B4-BE49-F238E27FC236}">
                <a16:creationId xmlns:a16="http://schemas.microsoft.com/office/drawing/2014/main" id="{7B9E1E7E-C7D4-4D08-BC53-01F29E444D48}"/>
              </a:ext>
            </a:extLst>
          </p:cNvPr>
          <p:cNvSpPr>
            <a:spLocks noChangeShapeType="1"/>
          </p:cNvSpPr>
          <p:nvPr/>
        </p:nvSpPr>
        <p:spPr bwMode="auto">
          <a:xfrm>
            <a:off x="0" y="914400"/>
            <a:ext cx="9144000" cy="1588"/>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475" name="Text Box 3">
            <a:extLst>
              <a:ext uri="{FF2B5EF4-FFF2-40B4-BE49-F238E27FC236}">
                <a16:creationId xmlns:a16="http://schemas.microsoft.com/office/drawing/2014/main" id="{9C5218CD-F037-40CA-9A6C-C4C3EC055931}"/>
              </a:ext>
            </a:extLst>
          </p:cNvPr>
          <p:cNvSpPr txBox="1">
            <a:spLocks noChangeArrowheads="1"/>
          </p:cNvSpPr>
          <p:nvPr/>
        </p:nvSpPr>
        <p:spPr bwMode="auto">
          <a:xfrm>
            <a:off x="1074738" y="1054100"/>
            <a:ext cx="8069262"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marL="4476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Font typeface="Times New Roman" panose="02020603050405020304" pitchFamily="18" charset="0"/>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Η ετερόλυση των </a:t>
            </a:r>
            <a:r>
              <a:rPr lang="en-US" altLang="en-US" sz="2400" b="1">
                <a:latin typeface="Times New Roman" panose="02020603050405020304" pitchFamily="18" charset="0"/>
              </a:rPr>
              <a:t> C—Z </a:t>
            </a:r>
            <a:r>
              <a:rPr lang="el-GR" altLang="en-US" sz="2400" b="1">
                <a:latin typeface="Times New Roman" panose="02020603050405020304" pitchFamily="18" charset="0"/>
              </a:rPr>
              <a:t>δεσμών δημιουργεί ιοντικές μορφές</a:t>
            </a:r>
          </a:p>
          <a:p>
            <a:pPr>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Καρβοκατιόν</a:t>
            </a:r>
            <a:r>
              <a:rPr lang="en-US" altLang="en-US" sz="2400" b="1">
                <a:latin typeface="Times New Roman" panose="02020603050405020304" pitchFamily="18" charset="0"/>
              </a:rPr>
              <a:t>:	</a:t>
            </a:r>
            <a:r>
              <a:rPr lang="el-GR" altLang="en-US" sz="2400" b="1">
                <a:latin typeface="Times New Roman" panose="02020603050405020304" pitchFamily="18" charset="0"/>
              </a:rPr>
              <a:t>Θετικά φορτισμένο άτομο </a:t>
            </a:r>
            <a:r>
              <a:rPr lang="en-US" altLang="en-US" sz="2400" b="1">
                <a:latin typeface="Times New Roman" panose="02020603050405020304" pitchFamily="18" charset="0"/>
              </a:rPr>
              <a:t> C</a:t>
            </a: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Τα καρβοκατιόντα είναι Οξέα κατά </a:t>
            </a:r>
            <a:r>
              <a:rPr lang="en-US" altLang="en-US" sz="2400" b="1">
                <a:latin typeface="Times New Roman" panose="02020603050405020304" pitchFamily="18" charset="0"/>
              </a:rPr>
              <a:t>Lewis</a:t>
            </a: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ClrTx/>
              <a:buFontTx/>
              <a:buNone/>
            </a:pPr>
            <a:endParaRPr lang="en-US" altLang="en-US" sz="2400" b="1">
              <a:latin typeface="Times New Roman" panose="02020603050405020304" pitchFamily="18" charset="0"/>
            </a:endParaRPr>
          </a:p>
          <a:p>
            <a:pPr lvl="1" indent="0">
              <a:buFont typeface="Wingdings" panose="05000000000000000000" pitchFamily="2" charset="2"/>
              <a:buChar char=""/>
            </a:pPr>
            <a:r>
              <a:rPr lang="en-US" altLang="en-US" sz="2400" b="1">
                <a:latin typeface="Times New Roman" panose="02020603050405020304" pitchFamily="18" charset="0"/>
              </a:rPr>
              <a:t>  </a:t>
            </a:r>
            <a:r>
              <a:rPr lang="el-GR" altLang="en-US" sz="2400" b="1">
                <a:latin typeface="Times New Roman" panose="02020603050405020304" pitchFamily="18" charset="0"/>
              </a:rPr>
              <a:t>Καρβανιόν</a:t>
            </a:r>
            <a:r>
              <a:rPr lang="en-US" altLang="en-US" sz="2400" b="1">
                <a:latin typeface="Times New Roman" panose="02020603050405020304" pitchFamily="18" charset="0"/>
              </a:rPr>
              <a:t>:	</a:t>
            </a:r>
            <a:r>
              <a:rPr lang="el-GR" altLang="en-US" sz="2400" b="1">
                <a:latin typeface="Times New Roman" panose="02020603050405020304" pitchFamily="18" charset="0"/>
              </a:rPr>
              <a:t>Αρνητικά φορτισμένο άτομο </a:t>
            </a:r>
            <a:r>
              <a:rPr lang="en-US" altLang="en-US" sz="2400" b="1">
                <a:latin typeface="Times New Roman" panose="02020603050405020304" pitchFamily="18" charset="0"/>
              </a:rPr>
              <a:t> C   </a:t>
            </a:r>
            <a:r>
              <a:rPr lang="el-GR" altLang="en-US" sz="2400" b="1">
                <a:latin typeface="Times New Roman" panose="02020603050405020304" pitchFamily="18" charset="0"/>
              </a:rPr>
              <a:t>Τα καρβανιόντα είναι Βάσεις κατά </a:t>
            </a:r>
            <a:r>
              <a:rPr lang="en-US" altLang="en-US" sz="2400" b="1">
                <a:latin typeface="Times New Roman" panose="02020603050405020304" pitchFamily="18" charset="0"/>
              </a:rPr>
              <a:t>Lewis</a:t>
            </a:r>
          </a:p>
        </p:txBody>
      </p:sp>
      <p:graphicFrame>
        <p:nvGraphicFramePr>
          <p:cNvPr id="105476" name="Object 4">
            <a:extLst>
              <a:ext uri="{FF2B5EF4-FFF2-40B4-BE49-F238E27FC236}">
                <a16:creationId xmlns:a16="http://schemas.microsoft.com/office/drawing/2014/main" id="{B9D3AD40-978D-493A-8880-20B1C87D1D87}"/>
              </a:ext>
            </a:extLst>
          </p:cNvPr>
          <p:cNvGraphicFramePr>
            <a:graphicFrameLocks noChangeAspect="1"/>
          </p:cNvGraphicFramePr>
          <p:nvPr/>
        </p:nvGraphicFramePr>
        <p:xfrm>
          <a:off x="609600" y="2554288"/>
          <a:ext cx="7924800" cy="1636712"/>
        </p:xfrm>
        <a:graphic>
          <a:graphicData uri="http://schemas.openxmlformats.org/presentationml/2006/ole">
            <mc:AlternateContent xmlns:mc="http://schemas.openxmlformats.org/markup-compatibility/2006">
              <mc:Choice xmlns:v="urn:schemas-microsoft-com:vml" Requires="v">
                <p:oleObj spid="_x0000_s105587" r:id="rId4" imgW="4096800" imgH="845640" progId="">
                  <p:embed/>
                </p:oleObj>
              </mc:Choice>
              <mc:Fallback>
                <p:oleObj r:id="rId4" imgW="4096800" imgH="845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54288"/>
                        <a:ext cx="7924800" cy="163671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77" name="Object 5">
            <a:extLst>
              <a:ext uri="{FF2B5EF4-FFF2-40B4-BE49-F238E27FC236}">
                <a16:creationId xmlns:a16="http://schemas.microsoft.com/office/drawing/2014/main" id="{7235301A-2997-4659-BC8E-E47E3F2461A4}"/>
              </a:ext>
            </a:extLst>
          </p:cNvPr>
          <p:cNvGraphicFramePr>
            <a:graphicFrameLocks noChangeAspect="1"/>
          </p:cNvGraphicFramePr>
          <p:nvPr/>
        </p:nvGraphicFramePr>
        <p:xfrm>
          <a:off x="611188" y="5168900"/>
          <a:ext cx="7953375" cy="1689100"/>
        </p:xfrm>
        <a:graphic>
          <a:graphicData uri="http://schemas.openxmlformats.org/presentationml/2006/ole">
            <mc:AlternateContent xmlns:mc="http://schemas.openxmlformats.org/markup-compatibility/2006">
              <mc:Choice xmlns:v="urn:schemas-microsoft-com:vml" Requires="v">
                <p:oleObj spid="_x0000_s105588" r:id="rId6" imgW="4101840" imgH="871200" progId="">
                  <p:embed/>
                </p:oleObj>
              </mc:Choice>
              <mc:Fallback>
                <p:oleObj r:id="rId6" imgW="4101840" imgH="8712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168900"/>
                        <a:ext cx="7953375" cy="16891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advTm="58908"/>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Text Box 1">
            <a:extLst>
              <a:ext uri="{FF2B5EF4-FFF2-40B4-BE49-F238E27FC236}">
                <a16:creationId xmlns:a16="http://schemas.microsoft.com/office/drawing/2014/main" id="{96BC07B4-3687-4480-AFE5-E82905F69C8F}"/>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t>Το καρβονύλιο</a:t>
            </a:r>
          </a:p>
        </p:txBody>
      </p:sp>
      <p:pic>
        <p:nvPicPr>
          <p:cNvPr id="106498" name="Picture 2">
            <a:extLst>
              <a:ext uri="{FF2B5EF4-FFF2-40B4-BE49-F238E27FC236}">
                <a16:creationId xmlns:a16="http://schemas.microsoft.com/office/drawing/2014/main" id="{2836AEE4-8983-4CA4-9DA6-2373865FA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78063"/>
            <a:ext cx="6481762" cy="3309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48436"/>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Text Box 1">
            <a:extLst>
              <a:ext uri="{FF2B5EF4-FFF2-40B4-BE49-F238E27FC236}">
                <a16:creationId xmlns:a16="http://schemas.microsoft.com/office/drawing/2014/main" id="{1CEEEE9C-E039-46BD-832F-9F892006DE6B}"/>
              </a:ext>
            </a:extLst>
          </p:cNvPr>
          <p:cNvSpPr txBox="1">
            <a:spLocks noChangeArrowheads="1"/>
          </p:cNvSpPr>
          <p:nvPr/>
        </p:nvSpPr>
        <p:spPr bwMode="auto">
          <a:xfrm>
            <a:off x="457200" y="274638"/>
            <a:ext cx="8002588"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l-GR" altLang="en-US" sz="3800">
                <a:solidFill>
                  <a:srgbClr val="FF3300"/>
                </a:solidFill>
              </a:rPr>
              <a:t>Το ενεργό κέντρο της λυσοζύμης</a:t>
            </a:r>
          </a:p>
        </p:txBody>
      </p:sp>
      <p:sp>
        <p:nvSpPr>
          <p:cNvPr id="107522" name="Text Box 2">
            <a:extLst>
              <a:ext uri="{FF2B5EF4-FFF2-40B4-BE49-F238E27FC236}">
                <a16:creationId xmlns:a16="http://schemas.microsoft.com/office/drawing/2014/main" id="{CAAA9EB3-6050-4573-BCE6-CCDB2F65C7FF}"/>
              </a:ext>
            </a:extLst>
          </p:cNvPr>
          <p:cNvSpPr txBox="1">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7523" name="Picture 3">
            <a:extLst>
              <a:ext uri="{FF2B5EF4-FFF2-40B4-BE49-F238E27FC236}">
                <a16:creationId xmlns:a16="http://schemas.microsoft.com/office/drawing/2014/main" id="{D38F4803-1184-435C-8A9D-E6C3D208A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5732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50775"/>
</p:sld>
</file>

<file path=ppt/tags/tag1.xml><?xml version="1.0" encoding="utf-8"?>
<p:tagLst xmlns:a="http://schemas.openxmlformats.org/drawingml/2006/main" xmlns:r="http://schemas.openxmlformats.org/officeDocument/2006/relationships" xmlns:p="http://schemas.openxmlformats.org/presentationml/2006/main">
  <p:tag name="TIMING" val="|3|0.8|1.3|1.3|3.6"/>
</p:tagLst>
</file>

<file path=ppt/tags/tag2.xml><?xml version="1.0" encoding="utf-8"?>
<p:tagLst xmlns:a="http://schemas.openxmlformats.org/drawingml/2006/main" xmlns:r="http://schemas.openxmlformats.org/officeDocument/2006/relationships" xmlns:p="http://schemas.openxmlformats.org/presentationml/2006/main">
  <p:tag name="TIMING" val="|2.8|1.6|1.2|3.2|1.4|10.6"/>
</p:tagLst>
</file>

<file path=ppt/tags/tag3.xml><?xml version="1.0" encoding="utf-8"?>
<p:tagLst xmlns:a="http://schemas.openxmlformats.org/drawingml/2006/main" xmlns:r="http://schemas.openxmlformats.org/officeDocument/2006/relationships" xmlns:p="http://schemas.openxmlformats.org/presentationml/2006/main">
  <p:tag name="TIMING" val="|39.2"/>
</p:tagLst>
</file>

<file path=ppt/tags/tag4.xml><?xml version="1.0" encoding="utf-8"?>
<p:tagLst xmlns:a="http://schemas.openxmlformats.org/drawingml/2006/main" xmlns:r="http://schemas.openxmlformats.org/officeDocument/2006/relationships" xmlns:p="http://schemas.openxmlformats.org/presentationml/2006/main">
  <p:tag name="TIMING" val="|38.7"/>
</p:tagLst>
</file>

<file path=ppt/tags/tag5.xml><?xml version="1.0" encoding="utf-8"?>
<p:tagLst xmlns:a="http://schemas.openxmlformats.org/drawingml/2006/main" xmlns:r="http://schemas.openxmlformats.org/officeDocument/2006/relationships" xmlns:p="http://schemas.openxmlformats.org/presentationml/2006/main">
  <p:tag name="TIMING" val="|5.5|1.4"/>
</p:tagLst>
</file>

<file path=ppt/tags/tag6.xml><?xml version="1.0" encoding="utf-8"?>
<p:tagLst xmlns:a="http://schemas.openxmlformats.org/drawingml/2006/main" xmlns:r="http://schemas.openxmlformats.org/officeDocument/2006/relationships" xmlns:p="http://schemas.openxmlformats.org/presentationml/2006/main">
  <p:tag name="TIMING" val="|3.4"/>
</p:tagLst>
</file>

<file path=ppt/tags/tag7.xml><?xml version="1.0" encoding="utf-8"?>
<p:tagLst xmlns:a="http://schemas.openxmlformats.org/drawingml/2006/main" xmlns:r="http://schemas.openxmlformats.org/officeDocument/2006/relationships" xmlns:p="http://schemas.openxmlformats.org/presentationml/2006/main">
  <p:tag name="TIMING" val="|3.7|3.8"/>
</p:tagLst>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11247</Words>
  <Application>Microsoft Office PowerPoint</Application>
  <PresentationFormat>Προβολή στην οθόνη (4:3)</PresentationFormat>
  <Paragraphs>1438</Paragraphs>
  <Slides>237</Slides>
  <Notes>233</Notes>
  <HiddenSlides>0</HiddenSlides>
  <MMClips>0</MMClips>
  <ScaleCrop>false</ScaleCrop>
  <HeadingPairs>
    <vt:vector size="8" baseType="variant">
      <vt:variant>
        <vt:lpstr>Γραμματοσειρές που χρησιμοποιούνται</vt:lpstr>
      </vt:variant>
      <vt:variant>
        <vt:i4>15</vt:i4>
      </vt:variant>
      <vt:variant>
        <vt:lpstr>Θέμα</vt:lpstr>
      </vt:variant>
      <vt:variant>
        <vt:i4>2</vt:i4>
      </vt:variant>
      <vt:variant>
        <vt:lpstr>Ενσωματωμένοι διακομιστές OLE</vt:lpstr>
      </vt:variant>
      <vt:variant>
        <vt:i4>0</vt:i4>
      </vt:variant>
      <vt:variant>
        <vt:lpstr>Τίτλοι διαφανειών</vt:lpstr>
      </vt:variant>
      <vt:variant>
        <vt:i4>237</vt:i4>
      </vt:variant>
    </vt:vector>
  </HeadingPairs>
  <TitlesOfParts>
    <vt:vector size="254" baseType="lpstr">
      <vt:lpstr>Arial</vt:lpstr>
      <vt:lpstr>Arial Narrow</vt:lpstr>
      <vt:lpstr>arial;helvetica</vt:lpstr>
      <vt:lpstr>Comic Sans MS</vt:lpstr>
      <vt:lpstr>DejaVu Serif Condensed</vt:lpstr>
      <vt:lpstr>Liberation Sans Narrow</vt:lpstr>
      <vt:lpstr>Liberation Sans;Arial</vt:lpstr>
      <vt:lpstr>MathJax_Main</vt:lpstr>
      <vt:lpstr>MathJax_Math-italic</vt:lpstr>
      <vt:lpstr>sans-serif;Arial</vt:lpstr>
      <vt:lpstr>Symbol</vt:lpstr>
      <vt:lpstr>Tahoma</vt:lpstr>
      <vt:lpstr>Times New Roman</vt:lpstr>
      <vt:lpstr>Verdana</vt:lpstr>
      <vt:lpstr>Wingdings</vt:lpstr>
      <vt:lpstr>Προεπιλεγμένη σχεδίαση</vt:lpstr>
      <vt:lpstr>Προεπιλεγμένη σχεδίαση</vt:lpstr>
      <vt:lpstr>Παρουσίαση του PowerPoint</vt:lpstr>
      <vt:lpstr>Εισαγωγή στην Χημική Ισορροπία</vt:lpstr>
      <vt:lpstr>Tο ρυθμιστικό διάλυμα H2CO3 / HCO3-  στο αίμα</vt:lpstr>
      <vt:lpstr> Η σημασία της χημικής ισορροπίας-Κατανόηση της στόχευσης με χημειοθεραπευτικά φάρμακα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Οξύ Lewis : ένα είδος που δέχεται ένα ζεύγος ηλεκτρονίων ( ηλεκτρονιόφιλο) και που έχει κενά τροχιακά Βάση Lewis : ένα είδος που δίδει ένα ζεύγος ηλεκρονίων (νουκλεόφιλο) και έχει μονήρους ζεύγους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Kαμπύλη ογκομέτρησης για διπρωτικό οξύ</vt:lpstr>
      <vt:lpstr>Καμπύλη ογκομέτρησης Η3Α</vt:lpstr>
      <vt:lpstr>Καμπύλη ογκομέτρησης άλατος πολυπρωτικού οξέος  CO3-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Zwitterion Το αμινοξύ υπάρχει ως ένα διπολικό ιόν. Η  -COOH χάνει  H+, η  -NH2 κερδίζει H+.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Μελέτη για το σπίτι....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Stavroula Koulocheri</dc:creator>
  <cp:lastModifiedBy>Stavroula Koulocheri</cp:lastModifiedBy>
  <cp:revision>12</cp:revision>
  <dcterms:created xsi:type="dcterms:W3CDTF">2020-10-09T19:44:02Z</dcterms:created>
  <dcterms:modified xsi:type="dcterms:W3CDTF">2020-11-05T19:15:47Z</dcterms:modified>
</cp:coreProperties>
</file>