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458" r:id="rId2"/>
    <p:sldId id="475" r:id="rId3"/>
    <p:sldId id="635" r:id="rId4"/>
    <p:sldId id="429" r:id="rId5"/>
    <p:sldId id="518" r:id="rId6"/>
    <p:sldId id="594" r:id="rId7"/>
    <p:sldId id="742" r:id="rId8"/>
    <p:sldId id="722" r:id="rId9"/>
    <p:sldId id="597" r:id="rId10"/>
    <p:sldId id="366" r:id="rId11"/>
    <p:sldId id="293" r:id="rId12"/>
    <p:sldId id="614" r:id="rId13"/>
    <p:sldId id="733" r:id="rId14"/>
    <p:sldId id="740" r:id="rId15"/>
    <p:sldId id="746" r:id="rId16"/>
    <p:sldId id="749" r:id="rId17"/>
    <p:sldId id="747" r:id="rId18"/>
    <p:sldId id="737" r:id="rId19"/>
    <p:sldId id="739" r:id="rId20"/>
    <p:sldId id="402" r:id="rId21"/>
    <p:sldId id="257" r:id="rId22"/>
    <p:sldId id="259" r:id="rId23"/>
    <p:sldId id="260" r:id="rId24"/>
    <p:sldId id="593" r:id="rId25"/>
    <p:sldId id="572" r:id="rId26"/>
    <p:sldId id="573" r:id="rId27"/>
    <p:sldId id="571" r:id="rId28"/>
    <p:sldId id="596" r:id="rId29"/>
    <p:sldId id="526" r:id="rId30"/>
    <p:sldId id="757" r:id="rId31"/>
    <p:sldId id="758" r:id="rId32"/>
    <p:sldId id="530" r:id="rId33"/>
    <p:sldId id="754" r:id="rId34"/>
    <p:sldId id="755" r:id="rId35"/>
    <p:sldId id="756" r:id="rId36"/>
    <p:sldId id="726" r:id="rId37"/>
    <p:sldId id="300" r:id="rId38"/>
    <p:sldId id="266" r:id="rId39"/>
    <p:sldId id="267" r:id="rId40"/>
    <p:sldId id="382" r:id="rId41"/>
    <p:sldId id="383" r:id="rId42"/>
    <p:sldId id="563" r:id="rId43"/>
    <p:sldId id="611" r:id="rId44"/>
    <p:sldId id="557" r:id="rId45"/>
    <p:sldId id="268" r:id="rId46"/>
    <p:sldId id="275" r:id="rId47"/>
    <p:sldId id="276" r:id="rId48"/>
    <p:sldId id="384" r:id="rId49"/>
    <p:sldId id="381" r:id="rId50"/>
    <p:sldId id="277" r:id="rId51"/>
    <p:sldId id="599" r:id="rId52"/>
    <p:sldId id="378" r:id="rId53"/>
    <p:sldId id="558" r:id="rId54"/>
    <p:sldId id="455" r:id="rId55"/>
    <p:sldId id="637" r:id="rId56"/>
    <p:sldId id="640" r:id="rId57"/>
    <p:sldId id="731" r:id="rId58"/>
    <p:sldId id="644" r:id="rId59"/>
    <p:sldId id="648" r:id="rId60"/>
    <p:sldId id="649" r:id="rId61"/>
    <p:sldId id="750" r:id="rId62"/>
    <p:sldId id="719" r:id="rId63"/>
    <p:sldId id="656" r:id="rId64"/>
    <p:sldId id="667" r:id="rId65"/>
    <p:sldId id="730" r:id="rId66"/>
    <p:sldId id="724" r:id="rId67"/>
    <p:sldId id="673" r:id="rId68"/>
    <p:sldId id="657" r:id="rId69"/>
    <p:sldId id="677" r:id="rId70"/>
    <p:sldId id="720" r:id="rId71"/>
    <p:sldId id="682" r:id="rId72"/>
    <p:sldId id="683" r:id="rId73"/>
    <p:sldId id="685" r:id="rId74"/>
    <p:sldId id="736" r:id="rId75"/>
    <p:sldId id="745" r:id="rId76"/>
    <p:sldId id="686" r:id="rId77"/>
    <p:sldId id="687" r:id="rId78"/>
    <p:sldId id="760" r:id="rId79"/>
  </p:sldIdLst>
  <p:sldSz cx="10287000" cy="6858000" type="35mm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335"/>
    <a:srgbClr val="183048"/>
    <a:srgbClr val="2C2D30"/>
    <a:srgbClr val="3E4238"/>
    <a:srgbClr val="FFFFFF"/>
    <a:srgbClr val="494824"/>
    <a:srgbClr val="005000"/>
    <a:srgbClr val="33CCFF"/>
    <a:srgbClr val="19324B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>
      <p:cViewPr varScale="1">
        <p:scale>
          <a:sx n="87" d="100"/>
          <a:sy n="87" d="100"/>
        </p:scale>
        <p:origin x="-1152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</c:strCache>
            </c:strRef>
          </c:tx>
          <c:cat>
            <c:strRef>
              <c:f>Φύλλο1!$A$2:$A$15</c:f>
              <c:strCache>
                <c:ptCount val="14"/>
                <c:pt idx="0">
                  <c:v> ΕΤΟΣ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Φύλλο1!$B$2:$B$15</c:f>
              <c:numCache>
                <c:formatCode>\Γ\ε\ν\ι\κ\ό\ς\ \τ\ύ\π\ο\ς</c:formatCode>
                <c:ptCount val="14"/>
                <c:pt idx="0">
                  <c:v>0</c:v>
                </c:pt>
                <c:pt idx="1">
                  <c:v>44</c:v>
                </c:pt>
                <c:pt idx="2">
                  <c:v>50</c:v>
                </c:pt>
                <c:pt idx="3">
                  <c:v>64</c:v>
                </c:pt>
                <c:pt idx="4">
                  <c:v>44</c:v>
                </c:pt>
                <c:pt idx="5">
                  <c:v>43</c:v>
                </c:pt>
                <c:pt idx="6">
                  <c:v>54</c:v>
                </c:pt>
                <c:pt idx="7">
                  <c:v>51</c:v>
                </c:pt>
                <c:pt idx="8">
                  <c:v>55</c:v>
                </c:pt>
                <c:pt idx="9">
                  <c:v>58</c:v>
                </c:pt>
                <c:pt idx="10">
                  <c:v>83</c:v>
                </c:pt>
                <c:pt idx="11">
                  <c:v>95</c:v>
                </c:pt>
                <c:pt idx="12">
                  <c:v>133</c:v>
                </c:pt>
                <c:pt idx="13">
                  <c:v>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BE-48D4-B308-7AB0948D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97184"/>
        <c:axId val="85200256"/>
      </c:lineChart>
      <c:catAx>
        <c:axId val="85197184"/>
        <c:scaling>
          <c:orientation val="minMax"/>
        </c:scaling>
        <c:delete val="0"/>
        <c:axPos val="b"/>
        <c:numFmt formatCode="\Γ\ε\ν\ι\κ\ό\ς\ \τ\ύ\π\ο\ς" sourceLinked="0"/>
        <c:majorTickMark val="out"/>
        <c:minorTickMark val="none"/>
        <c:tickLblPos val="nextTo"/>
        <c:crossAx val="85200256"/>
        <c:crosses val="autoZero"/>
        <c:auto val="1"/>
        <c:lblAlgn val="ctr"/>
        <c:lblOffset val="100"/>
        <c:noMultiLvlLbl val="0"/>
      </c:catAx>
      <c:valAx>
        <c:axId val="85200256"/>
        <c:scaling>
          <c:orientation val="minMax"/>
        </c:scaling>
        <c:delete val="1"/>
        <c:axPos val="l"/>
        <c:majorGridlines/>
        <c:numFmt formatCode="\Γ\ε\ν\ι\κ\ό\ς\ \τ\ύ\π\ο\ς" sourceLinked="1"/>
        <c:majorTickMark val="out"/>
        <c:minorTickMark val="none"/>
        <c:tickLblPos val="nextTo"/>
        <c:crossAx val="8519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>
          <a:solidFill>
            <a:srgbClr val="FFFFFF"/>
          </a:solidFill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497183-64B4-4900-899B-FDA22A20FBF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9085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D11A-77B7-4113-B6B3-91E3C61549C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28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3BD0-964E-484B-829E-3B1411C083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07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5A42-E89B-4123-8406-9E0A8243BF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7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17E65-AC81-443E-841E-8AE2E4616B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323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E5A6-0C81-4FC7-BD4E-28CC296D72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76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47D8-980C-4332-9D64-52C5F38798A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423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2E75-7277-4D2A-91B7-256239E1A41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4312-3F2C-487A-8DAC-6813EFF8552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072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07FE-E688-44E8-82F2-5C706E181D9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45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7AB8-EEF2-4638-82E0-A11D7B30EB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6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ABFB-9F6C-4352-A7E5-551D6DC92E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161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E9A1-6C0A-4ADF-9B0C-021A4764E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972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36FF58-6232-4285-B74F-68FB41E9D3C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968080" y="548680"/>
            <a:ext cx="2350839" cy="1108075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6600" b="1" dirty="0">
                <a:solidFill>
                  <a:srgbClr val="FFCC00"/>
                </a:solidFill>
                <a:latin typeface="Albertus Extra Bold" pitchFamily="34" charset="0"/>
              </a:rPr>
              <a:t>AIDS</a:t>
            </a:r>
            <a:endParaRPr lang="el-GR" altLang="el-GR" sz="6600" b="1" dirty="0">
              <a:solidFill>
                <a:srgbClr val="FFCC00"/>
              </a:solidFill>
              <a:latin typeface="Albertus Extra Bold" pitchFamily="34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03275" y="5345113"/>
            <a:ext cx="206178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1050" dirty="0">
                <a:solidFill>
                  <a:srgbClr val="FFFFFF"/>
                </a:solidFill>
                <a:latin typeface="Arial" panose="020B0604020202020204" pitchFamily="34" charset="0"/>
              </a:rPr>
              <a:t>B.</a:t>
            </a:r>
            <a:r>
              <a:rPr lang="el-GR" altLang="el-GR" sz="1050" dirty="0">
                <a:solidFill>
                  <a:srgbClr val="FFFFFF"/>
                </a:solidFill>
                <a:latin typeface="Arial" panose="020B0604020202020204" pitchFamily="34" charset="0"/>
              </a:rPr>
              <a:t>Παπαρίζος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050" dirty="0">
                <a:solidFill>
                  <a:srgbClr val="FFFFFF"/>
                </a:solidFill>
                <a:latin typeface="Arial" panose="020B0604020202020204" pitchFamily="34" charset="0"/>
              </a:rPr>
              <a:t>Δερματολόγος-Αφροδισιολόγος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AutoShape 6" descr="Image result for TA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7" y="1916832"/>
            <a:ext cx="23034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732613" y="4365104"/>
            <a:ext cx="869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b="1" dirty="0">
                <a:solidFill>
                  <a:srgbClr val="FFC000"/>
                </a:solidFill>
                <a:latin typeface="Arial" charset="0"/>
                <a:cs typeface="Arial" charset="0"/>
              </a:rPr>
              <a:t>HIV</a:t>
            </a:r>
            <a:endParaRPr lang="el-GR" altLang="el-GR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923088" y="1216025"/>
            <a:ext cx="2859087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Immunodeficiency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Virus</a:t>
            </a:r>
            <a:endParaRPr lang="el-GR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6799263" y="1125538"/>
            <a:ext cx="3097212" cy="1366837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2603500" y="5557838"/>
            <a:ext cx="5037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FF"/>
                </a:solidFill>
                <a:latin typeface="Arial" charset="0"/>
              </a:rPr>
              <a:t>ΑΝΑΚΑΛΥΨΗ ΤΟΥ ΙΟΥ: 1983</a:t>
            </a:r>
            <a:endParaRPr lang="en-GB" altLang="el-GR" sz="28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4926CC-D47B-8543-6C9A-5F250B52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38" y="908720"/>
            <a:ext cx="3600400" cy="341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/>
          </p:nvPr>
        </p:nvSpPr>
        <p:spPr>
          <a:xfrm>
            <a:off x="750888" y="620713"/>
            <a:ext cx="8743950" cy="548640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Clr>
                <a:srgbClr val="FFFFFF"/>
              </a:buClr>
              <a:buFontTx/>
              <a:buNone/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</a:t>
            </a:r>
            <a:endParaRPr lang="el-GR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339" name="Picture 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68413"/>
            <a:ext cx="22971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onta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30" y="1397635"/>
            <a:ext cx="1950959" cy="26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79675" y="260350"/>
            <a:ext cx="509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 ANAKA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ΛΥΨ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 TOY IOY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(ΤΑΥΤΟΧΡΟΝΑ)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ΑΠ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O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ΤΙΣ ΟΜΑΔΕΣ 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GALLO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ΚΑΙ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 MONTAGNIER</a:t>
            </a:r>
            <a:endParaRPr lang="el-GR" altLang="el-GR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27150" y="333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1983</a:t>
            </a:r>
            <a:endParaRPr lang="en-GB" altLang="el-GR" sz="2400" b="1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4343" name="Picture 8" descr="ANd9GcTU7BLYyCz7WDhmp5yFJ5KjaI2tsgjIAzG0ZeKsYY2d1KDOanhhC3eY6-8x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44" y="1345217"/>
            <a:ext cx="1944861" cy="27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182688" y="4365625"/>
            <a:ext cx="155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R.C.Gallo</a:t>
            </a:r>
            <a:endParaRPr lang="en-GB" altLang="el-GR" sz="24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351412" y="4365625"/>
            <a:ext cx="5141913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F. Barre-</a:t>
            </a:r>
            <a:r>
              <a:rPr lang="en-US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Sinoussi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Luc </a:t>
            </a:r>
            <a:r>
              <a:rPr lang="en-US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Montagnier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NOBEL 2008</a:t>
            </a:r>
            <a:endParaRPr lang="el-GR" sz="28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GB" sz="28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7250" y="609600"/>
            <a:ext cx="8743950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l-GR" alt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ΕΠΙΔΗΜΙΟΛΟΓΙΚΑ ΔΕΔΟΜΕΝΑ:</a:t>
            </a:r>
          </a:p>
          <a:p>
            <a:pPr>
              <a:buFontTx/>
              <a:buNone/>
              <a:defRPr/>
            </a:pPr>
            <a:endParaRPr lang="el-GR" altLang="en-US" sz="1600" b="1" dirty="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l-GR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 τέλος του 20</a:t>
            </a:r>
            <a:r>
              <a:rPr lang="en-US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</a:t>
            </a:r>
          </a:p>
          <a:p>
            <a:pPr>
              <a:buFontTx/>
              <a:buNone/>
              <a:defRPr/>
            </a:pPr>
            <a:endParaRPr lang="el-GR" altLang="en-US" sz="18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2.200.000 </a:t>
            </a:r>
            <a:r>
              <a:rPr lang="el-GR" alt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μολυνθέντες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σε όλο τον κόσμο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39.900.000 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ζώντες</a:t>
            </a:r>
            <a:endParaRPr lang="en-US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00.000 θύματα</a:t>
            </a:r>
            <a:endParaRPr lang="en-GB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Νέες μολύνσεις 20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 1.300.000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Θάνατοι 20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 630.000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314950"/>
            <a:ext cx="2295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38" y="5323865"/>
            <a:ext cx="2363933" cy="8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22325" y="404813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O </a:t>
            </a:r>
            <a:r>
              <a:rPr lang="el-GR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μεγαλύτερος αριθμός κρουσμάτων: Αφρική, ΝΑ Ασία – όπως σε όλα τα ΣΜΝ και γενικά, σε όλες τις λοιμώξεις</a:t>
            </a:r>
            <a:endParaRPr lang="en-GB" alt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5" descr="Chart: The Global HIV Burden | Sta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393825"/>
            <a:ext cx="50419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255713" y="381000"/>
            <a:ext cx="96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C000"/>
                </a:solidFill>
                <a:latin typeface="Arial" charset="0"/>
                <a:cs typeface="Arial" charset="0"/>
              </a:rPr>
              <a:t>ΗΠΑ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4172BF-3EA6-2512-62B5-2F7EDE49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290637"/>
            <a:ext cx="7400925" cy="427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5" y="1340768"/>
            <a:ext cx="855698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63550" y="4048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 dirty="0">
                <a:solidFill>
                  <a:srgbClr val="FFCC00"/>
                </a:solidFill>
                <a:latin typeface="Arial" charset="0"/>
              </a:rPr>
              <a:t>Ευρώπη</a:t>
            </a:r>
            <a:endParaRPr lang="en-GB" altLang="en-US" sz="2800" b="1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131D1F-5AAF-2E46-3757-286A19A8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6" y="332656"/>
            <a:ext cx="8668892" cy="1947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3F403B-2688-DACE-A239-044C17E0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38" y="3477009"/>
            <a:ext cx="5987008" cy="11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CD609F-3C74-E4D8-07DA-EA9E82ED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59" y="4941168"/>
            <a:ext cx="10043682" cy="95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0E7E04-D165-DA83-FEDE-F818D0E9E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938" y="2606762"/>
            <a:ext cx="5987008" cy="7622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0D616B-F5A3-7773-9403-36DD8E513968}"/>
              </a:ext>
            </a:extLst>
          </p:cNvPr>
          <p:cNvCxnSpPr/>
          <p:nvPr/>
        </p:nvCxnSpPr>
        <p:spPr>
          <a:xfrm>
            <a:off x="6439644" y="5301208"/>
            <a:ext cx="309634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24DB37A-F92D-9EC6-588D-875643C7FFED}"/>
              </a:ext>
            </a:extLst>
          </p:cNvPr>
          <p:cNvCxnSpPr>
            <a:cxnSpLocks/>
          </p:cNvCxnSpPr>
          <p:nvPr/>
        </p:nvCxnSpPr>
        <p:spPr>
          <a:xfrm>
            <a:off x="1039044" y="5517232"/>
            <a:ext cx="640871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404664"/>
            <a:ext cx="1224136" cy="98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54752" y="404664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b="1" dirty="0">
                <a:solidFill>
                  <a:srgbClr val="FFC000"/>
                </a:solidFill>
                <a:latin typeface="Arial" charset="0"/>
              </a:rPr>
              <a:t>ΕΟΔΥ</a:t>
            </a:r>
            <a:endParaRPr lang="en-GB" altLang="en-US" b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3" y="1390773"/>
            <a:ext cx="6777760" cy="48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685800" y="1196752"/>
            <a:ext cx="89154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CC00"/>
              </a:buClr>
              <a:buFontTx/>
              <a:buNone/>
            </a:pPr>
            <a:r>
              <a:rPr lang="el-GR" altLang="el-GR" sz="2800" b="1" dirty="0">
                <a:solidFill>
                  <a:srgbClr val="FFC000"/>
                </a:solidFill>
                <a:latin typeface="Arial" charset="0"/>
              </a:rPr>
              <a:t>ΕΛΛΑΔΑ, 31</a:t>
            </a:r>
            <a:r>
              <a:rPr lang="en-US" altLang="el-GR" sz="2800" b="1" dirty="0">
                <a:solidFill>
                  <a:srgbClr val="FFC000"/>
                </a:solidFill>
                <a:latin typeface="Arial" charset="0"/>
              </a:rPr>
              <a:t>-</a:t>
            </a:r>
            <a:r>
              <a:rPr lang="el-GR" altLang="el-GR" sz="2800" b="1" dirty="0">
                <a:solidFill>
                  <a:srgbClr val="FFC000"/>
                </a:solidFill>
                <a:latin typeface="Arial" charset="0"/>
              </a:rPr>
              <a:t>12</a:t>
            </a:r>
            <a:r>
              <a:rPr lang="en-US" altLang="el-GR" sz="2800" b="1" dirty="0">
                <a:solidFill>
                  <a:srgbClr val="FFC000"/>
                </a:solidFill>
                <a:latin typeface="Arial" charset="0"/>
              </a:rPr>
              <a:t>-</a:t>
            </a:r>
            <a:r>
              <a:rPr lang="el-GR" altLang="el-GR" sz="2800" b="1" dirty="0">
                <a:solidFill>
                  <a:srgbClr val="FFC000"/>
                </a:solidFill>
                <a:latin typeface="Arial" charset="0"/>
              </a:rPr>
              <a:t>2023:</a:t>
            </a:r>
          </a:p>
          <a:p>
            <a:pPr eaLnBrk="1" hangingPunct="1">
              <a:buClr>
                <a:srgbClr val="FFCC00"/>
              </a:buClr>
            </a:pPr>
            <a:endParaRPr lang="el-GR" altLang="el-GR" sz="2800" b="1" dirty="0">
              <a:solidFill>
                <a:srgbClr val="33CCCC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Συνολικός αριθμός δηλωθέντων στον </a:t>
            </a:r>
            <a:r>
              <a:rPr lang="en-US" altLang="el-GR" sz="2400" b="1" dirty="0">
                <a:solidFill>
                  <a:srgbClr val="FFFFFF"/>
                </a:solidFill>
                <a:latin typeface="Arial" charset="0"/>
              </a:rPr>
              <a:t>EO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ΔΥ περιπτώσεων: </a:t>
            </a:r>
            <a:r>
              <a:rPr lang="el-GR" altLang="el-GR" sz="2400" b="1" dirty="0">
                <a:solidFill>
                  <a:srgbClr val="33CCFF"/>
                </a:solidFill>
                <a:latin typeface="Arial" charset="0"/>
              </a:rPr>
              <a:t>20.627</a:t>
            </a:r>
          </a:p>
          <a:p>
            <a:pPr eaLnBrk="1" hangingPunct="1">
              <a:buClr>
                <a:srgbClr val="FFCC00"/>
              </a:buClr>
            </a:pPr>
            <a:endParaRPr lang="el-GR" altLang="el-GR" sz="2400" b="1" dirty="0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buClr>
                <a:srgbClr val="FFCC00"/>
              </a:buClr>
              <a:buNone/>
            </a:pPr>
            <a:endParaRPr lang="el-GR" altLang="el-GR" sz="24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n-US" altLang="el-GR" sz="2400" b="1" dirty="0">
                <a:solidFill>
                  <a:srgbClr val="FFFFFF"/>
                </a:solidFill>
                <a:latin typeface="Arial" charset="0"/>
              </a:rPr>
              <a:t>N</a:t>
            </a:r>
            <a:r>
              <a:rPr lang="el-GR" altLang="el-GR" sz="2400" b="1" dirty="0" err="1">
                <a:solidFill>
                  <a:srgbClr val="FFFFFF"/>
                </a:solidFill>
                <a:latin typeface="Arial" charset="0"/>
              </a:rPr>
              <a:t>έες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 διαγνώσεις </a:t>
            </a:r>
            <a:r>
              <a:rPr lang="en-US" altLang="el-GR" sz="24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023: </a:t>
            </a:r>
            <a:r>
              <a:rPr lang="el-GR" altLang="el-GR" sz="2400" b="1" dirty="0">
                <a:solidFill>
                  <a:srgbClr val="33CCFF"/>
                </a:solidFill>
                <a:latin typeface="Arial" charset="0"/>
              </a:rPr>
              <a:t>657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altLang="el-GR" sz="2400" b="1" dirty="0">
                <a:solidFill>
                  <a:srgbClr val="FFFFFF"/>
                </a:solidFill>
                <a:latin typeface="Arial" charset="0"/>
              </a:rPr>
              <a:t>202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en-US" altLang="el-GR" sz="2400" b="1" dirty="0">
                <a:solidFill>
                  <a:srgbClr val="33CCFF"/>
                </a:solidFill>
                <a:latin typeface="Arial" charset="0"/>
              </a:rPr>
              <a:t>5</a:t>
            </a:r>
            <a:r>
              <a:rPr lang="el-GR" altLang="el-GR" sz="2400" b="1" dirty="0">
                <a:solidFill>
                  <a:srgbClr val="33CCFF"/>
                </a:solidFill>
                <a:latin typeface="Arial" charset="0"/>
              </a:rPr>
              <a:t>65</a:t>
            </a:r>
            <a:r>
              <a:rPr lang="el-GR" altLang="el-GR" sz="2400" b="1" dirty="0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>
              <a:buClr>
                <a:srgbClr val="FFCC00"/>
              </a:buClr>
            </a:pP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4" y="764704"/>
            <a:ext cx="820792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428625" y="765175"/>
            <a:ext cx="9429750" cy="5330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(Acquired Immune Deficiency Syndrome)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Τελικό στάδιο της λοίμωξης με τον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(Human Immunodeficiency Virus)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l-G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191B6F-CC3E-7341-2568-A4726012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85" y="683631"/>
            <a:ext cx="4591067" cy="2601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0B7A2B-56C8-5578-AEA5-36958063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1" y="686795"/>
            <a:ext cx="4120187" cy="2598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4D61BC-5B1C-03E3-E64E-F2A6C5D4D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84" y="3926386"/>
            <a:ext cx="1368152" cy="12668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C975F3-25B6-D88A-A2B8-1EC65933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281" y="3446137"/>
            <a:ext cx="5116424" cy="3096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7069C3-DB6A-97CA-9C98-53DAE7B3B7A8}"/>
              </a:ext>
            </a:extLst>
          </p:cNvPr>
          <p:cNvSpPr txBox="1"/>
          <p:nvPr/>
        </p:nvSpPr>
        <p:spPr>
          <a:xfrm>
            <a:off x="2232936" y="202329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C000"/>
                </a:solidFill>
              </a:rPr>
              <a:t>ΓΟΝΟΡΡΟΙΑ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13C07A-03E6-C7F1-2A1D-86AD8593B8DB}"/>
              </a:ext>
            </a:extLst>
          </p:cNvPr>
          <p:cNvSpPr txBox="1"/>
          <p:nvPr/>
        </p:nvSpPr>
        <p:spPr>
          <a:xfrm>
            <a:off x="6592742" y="202329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C000"/>
                </a:solidFill>
              </a:rPr>
              <a:t>ΣΥΦΙΛΗ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D3BBCF-5A7B-E3EC-72A8-4500F6D238EB}"/>
              </a:ext>
            </a:extLst>
          </p:cNvPr>
          <p:cNvSpPr txBox="1"/>
          <p:nvPr/>
        </p:nvSpPr>
        <p:spPr>
          <a:xfrm>
            <a:off x="8800706" y="515719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HIV</a:t>
            </a:r>
            <a:endParaRPr lang="el-GR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/>
          </p:nvPr>
        </p:nvSpPr>
        <p:spPr>
          <a:xfrm>
            <a:off x="514350" y="609600"/>
            <a:ext cx="9344025" cy="5867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</a:p>
          <a:p>
            <a:pPr eaLnBrk="1" hangingPunct="1">
              <a:buFontTx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RNA-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ιός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SS-RNA-RT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Χαρακτηριστικό: η παραγωγή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από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RNA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βοήθεια του ενζύμου «ανάστροφη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μεταγραφάση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 (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reverse transcriptase)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Ανήκει στην ομάδα των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ρετροϊών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Άνθρώπινοι</a:t>
            </a:r>
            <a:r>
              <a:rPr lang="el-G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ρετροϊοί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HTLV-I, HTLV-II,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ΗΙ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V-1, HIV-2, HTLV-V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Είναι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ογκογόνοι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ιοί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Κύριος στόχος του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μακροφάγα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και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Τ-λεμφοκύτταρα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(M-tropic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T-tropic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στελέχη).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66CCFF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/>
          </p:nvPr>
        </p:nvSpPr>
        <p:spPr>
          <a:xfrm>
            <a:off x="534988" y="765175"/>
            <a:ext cx="9344025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v"/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l-GR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εταδίδεται</a:t>
            </a:r>
            <a:r>
              <a:rPr 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Wingdings" pitchFamily="2" charset="2"/>
              <a:buNone/>
              <a:defRPr/>
            </a:pPr>
            <a:endParaRPr lang="el-GR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σεξουαλική επαφή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Κάθε είδος, μορφή, ποικιλία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το αίμα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Χρήστες </a:t>
            </a:r>
            <a:r>
              <a:rPr lang="en-US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 </a:t>
            </a: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ουσιών και εξαιρετικά σπάνια: ατυχήματα, μεταγγίσεις</a:t>
            </a:r>
            <a:endParaRPr lang="en-US" sz="18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l-G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άθετα</a:t>
            </a:r>
            <a:endParaRPr 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Κατά την κύηση, τοκετό, θηλασμό</a:t>
            </a:r>
            <a:r>
              <a:rPr lang="el-GR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l-G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/>
          </p:nvPr>
        </p:nvSpPr>
        <p:spPr>
          <a:xfrm>
            <a:off x="771525" y="620713"/>
            <a:ext cx="8743950" cy="5322887"/>
          </a:xfrm>
        </p:spPr>
        <p:txBody>
          <a:bodyPr/>
          <a:lstStyle/>
          <a:p>
            <a:pPr eaLnBrk="1" hangingPunct="1">
              <a:buClr>
                <a:srgbClr val="66CCFF"/>
              </a:buClr>
              <a:buFont typeface="Wingdings" pitchFamily="2" charset="2"/>
              <a:buChar char="v"/>
              <a:defRPr/>
            </a:pPr>
            <a:r>
              <a:rPr lang="el-G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ΔΕΝ μεταδίδεται:</a:t>
            </a:r>
          </a:p>
          <a:p>
            <a:pPr marL="0" indent="0" eaLnBrk="1" hangingPunct="1">
              <a:buClr>
                <a:srgbClr val="66CCFF"/>
              </a:buClr>
              <a:buFontTx/>
              <a:buNone/>
              <a:defRPr/>
            </a:pPr>
            <a:endParaRPr lang="el-GR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απλή σωματική επαφή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Χειραψία, αγκαλιά, φιλί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κοινόχρηστα αντικείμενα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Πόμολα, μαγειρικά σκεύη, ρούχα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τα έντομα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τουαλέτες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θάλασσα-πισίνες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πλυντήρια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557338"/>
            <a:ext cx="2324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44900"/>
            <a:ext cx="13573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822325" y="4887913"/>
            <a:ext cx="468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…άρα, οι ασθενείς δεν χρειάζονται απομόνωση ή  ειδικές προφυλάξεις</a:t>
            </a:r>
            <a:endParaRPr lang="en-GB" altLang="el-GR" sz="1800" b="1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1584325" y="219075"/>
            <a:ext cx="715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FFC000"/>
                </a:solidFill>
                <a:latin typeface="Arial" charset="0"/>
                <a:cs typeface="Arial" charset="0"/>
              </a:rPr>
              <a:t>ΕΚΤΙΜΗΣΗ ΚΙΝΔΥΝΟΥ ΜΟΛΥΝΣΗΣ ΑΝΑ ΕΠΑΦΗ</a:t>
            </a:r>
            <a:endParaRPr lang="en-GB" altLang="en-US" sz="2400">
              <a:solidFill>
                <a:srgbClr val="FFC000"/>
              </a:solidFill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2854325" y="5843588"/>
            <a:ext cx="4618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Ο </a:t>
            </a:r>
            <a:r>
              <a:rPr lang="en-GB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HIV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είναι ιός που μεταδίδεται δύσκολα</a:t>
            </a:r>
            <a:endParaRPr lang="en-GB" altLang="el-GR" sz="1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1" y="1124744"/>
            <a:ext cx="6530708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Έλλειψη 6"/>
          <p:cNvSpPr/>
          <p:nvPr/>
        </p:nvSpPr>
        <p:spPr>
          <a:xfrm>
            <a:off x="6295628" y="3356991"/>
            <a:ext cx="719138" cy="5032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i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09600"/>
            <a:ext cx="7615238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96975"/>
            <a:ext cx="36623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5935663" y="1628775"/>
            <a:ext cx="12144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gp120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48325" y="1484313"/>
            <a:ext cx="1871663" cy="8651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080125" y="3284538"/>
            <a:ext cx="1016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864225" y="3141663"/>
            <a:ext cx="1439863" cy="863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4351338" y="2349500"/>
            <a:ext cx="1296987" cy="5032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4064000" y="3357563"/>
            <a:ext cx="1800225" cy="142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765175"/>
            <a:ext cx="8743950" cy="5330825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 ιοί δεν είναι αυτόνομοι  και αυτοδύναμοι οργανισμοί</a:t>
            </a:r>
          </a:p>
          <a:p>
            <a:pPr>
              <a:buClr>
                <a:srgbClr val="FFCC00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Είναι υποχρεωτικά ενδοκυττάρια παράσιτα</a:t>
            </a:r>
          </a:p>
          <a:p>
            <a:pPr>
              <a:buClr>
                <a:srgbClr val="FFCC00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Για να μπούν στο κύτταρο χρειάζονται να «ξεκλειδώσουν την πόρτα»</a:t>
            </a:r>
          </a:p>
          <a:p>
            <a:pPr>
              <a:buClr>
                <a:srgbClr val="FFCC00"/>
              </a:buClr>
              <a:defRPr/>
            </a:pPr>
            <a:endParaRPr lang="el-GR" sz="2400" dirty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500438"/>
            <a:ext cx="584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96975"/>
            <a:ext cx="36623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35663" y="1628775"/>
            <a:ext cx="12144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gp120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648325" y="1484313"/>
            <a:ext cx="1871663" cy="8651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0125" y="3284538"/>
            <a:ext cx="1016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864225" y="3141663"/>
            <a:ext cx="1439863" cy="863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4351338" y="2349500"/>
            <a:ext cx="1296987" cy="5032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4064000" y="3357563"/>
            <a:ext cx="1800225" cy="142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7" name="TextBox 3"/>
          <p:cNvSpPr txBox="1">
            <a:spLocks noChangeArrowheads="1"/>
          </p:cNvSpPr>
          <p:nvPr/>
        </p:nvSpPr>
        <p:spPr bwMode="auto">
          <a:xfrm>
            <a:off x="6183313" y="5095875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Τα αντικλείδια</a:t>
            </a:r>
            <a:endParaRPr lang="en-GB" altLang="el-GR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/>
          </p:nvPr>
        </p:nvSpPr>
        <p:spPr>
          <a:xfrm>
            <a:off x="428625" y="333375"/>
            <a:ext cx="9344025" cy="5762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Είσοδος του ιού στο κύτταρο: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endParaRPr lang="el-GR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gp-120 </a:t>
            </a: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υποδοχέα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 με </a:t>
            </a:r>
            <a:r>
              <a:rPr lang="el-GR" sz="20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συνυποδοχέα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CCR5, CXCR4)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 σχηματισμός τριπλού συμπλέγματος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tri-complex)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Έκθεση της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προς την εξωτερική επιφάνεια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 της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την επιφάνεια του κυττάρου-στόχου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Σύντηξη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της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μεβράνης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του ιού με τη μεμβράνη του κυττάρου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Είσοδος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υλικού στο κυτταρόπλασμα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822325" y="333375"/>
            <a:ext cx="8743950" cy="5691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IOI KAI </a:t>
            </a:r>
            <a:r>
              <a:rPr lang="el-G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ΑΝΘΡΩΠΙΝΟΙ ΝΟΣΟΙ</a:t>
            </a:r>
          </a:p>
          <a:p>
            <a:pPr marL="0" indent="0">
              <a:buClr>
                <a:srgbClr val="00BBFE"/>
              </a:buClr>
              <a:buFontTx/>
              <a:buNone/>
              <a:defRPr/>
            </a:pPr>
            <a:endParaRPr lang="en-GB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Κοινά κρυολογήματα, γαστρεντερίτιδες, «παιδικά» νοσήματα (ιλαρά, ερυθρά </a:t>
            </a:r>
            <a:r>
              <a:rPr lang="el-GR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γρίπες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Λοιμώξεις από </a:t>
            </a:r>
            <a:r>
              <a:rPr lang="el-GR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ερπητοϊούς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HSV, VZV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EBV, C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Ηπατίτιδες (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C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Λοιμώξεις 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endParaRPr lang="el-GR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Λύσσα, πολιομυελίτιδα</a:t>
            </a: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SARS,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Embola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West Nile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GB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Zika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Ευλογιά πιθήκων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Καρκινογένεση</a:t>
            </a:r>
            <a:endParaRPr lang="el-GR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BFE"/>
              </a:buClr>
              <a:defRPr/>
            </a:pPr>
            <a:endParaRPr lang="el-G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323DBCA-BF9F-19EA-0E55-030E6046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27" y="2853283"/>
            <a:ext cx="3311525" cy="29511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3395C59-35E2-9903-31BF-1C415BAB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164" y="692696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677805-08DF-AC97-F5F8-06EF90AF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989" y="1773783"/>
            <a:ext cx="144463" cy="503238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xmlns="" id="{C88A5354-BE6F-4BEE-CB34-1B8CEB61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064" y="2277021"/>
            <a:ext cx="215900" cy="576262"/>
          </a:xfrm>
          <a:prstGeom prst="parallelogram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4FD44664-A061-D634-7E38-931BF377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427" y="2421483"/>
            <a:ext cx="215900" cy="431800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BC8E078C-2ED4-3103-1356-B78828F3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64" y="3932783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D23349C4-F0A8-1692-60BD-5401D7B3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02" y="1629321"/>
            <a:ext cx="91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gp120</a:t>
            </a:r>
            <a:endParaRPr lang="el-GR" altLang="el-GR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EE7D67A0-4093-A90A-9736-9B9B6399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64" y="2343696"/>
            <a:ext cx="6937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</a:t>
            </a:r>
            <a:endParaRPr lang="el-GR" altLang="el-GR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6586CA66-CAB5-8D1A-1B79-C3ACF7B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689" y="2132558"/>
            <a:ext cx="16240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Co-receptor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xmlns="" id="{E3078879-01CA-C55F-0923-EBA0135BB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002" y="2565946"/>
            <a:ext cx="936625" cy="71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xmlns="" id="{0F45C568-668C-4885-EC5C-7AE3982A6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5927" y="1916658"/>
            <a:ext cx="936625" cy="714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55C16D5B-1998-43C0-03F8-C765D2FE96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7227" y="2565946"/>
            <a:ext cx="936625" cy="71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AE75B9A3-95C1-C4CC-2A90-1E41C60C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252" y="1340396"/>
            <a:ext cx="2670175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Σύνδεση του ιού 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 το κύτταρο-στόχο</a:t>
            </a:r>
          </a:p>
          <a:p>
            <a:pPr eaLnBrk="1" hangingPunct="1">
              <a:defRPr/>
            </a:pPr>
            <a:endParaRPr lang="el-GR" alt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3F0E3817-61A1-FEF5-1962-CC0DA079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377" y="3696246"/>
            <a:ext cx="4681537" cy="17557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ναστολείς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gp120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συνυποδοχέων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5865528-BD5E-A9E3-A2DF-8D251897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35" y="2276699"/>
            <a:ext cx="3311525" cy="29511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969B864-BBEE-B0C4-4E5F-EBA4B06A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72" y="1268636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7A5332BB-6B5C-F605-014A-4D297C2A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172" y="3500661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DE65693F-3DA5-DE99-B5C7-B16EB974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460" y="1052736"/>
            <a:ext cx="4392612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2. Σύντηξη της μεμβράνης του ιού με τη μεμβράνη του κυττάρου</a:t>
            </a:r>
          </a:p>
          <a:p>
            <a:pPr eaLnBrk="1" hangingPunct="1">
              <a:defRPr/>
            </a:pPr>
            <a:endParaRPr lang="el-GR" alt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3248259-3668-E36A-EBE2-E5A115EB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722" y="4170586"/>
            <a:ext cx="3303588" cy="4619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σύντηξης</a:t>
            </a:r>
          </a:p>
        </p:txBody>
      </p:sp>
    </p:spTree>
    <p:extLst>
      <p:ext uri="{BB962C8B-B14F-4D97-AF65-F5344CB8AC3E}">
        <p14:creationId xmlns:p14="http://schemas.microsoft.com/office/powerpoint/2010/main" val="20675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/>
          </p:nvPr>
        </p:nvSpPr>
        <p:spPr>
          <a:xfrm>
            <a:off x="390525" y="620689"/>
            <a:ext cx="9382125" cy="54753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Κυτταρόπλασμα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Μεταγραφή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με τη βοήθεια της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ανάστροφης </a:t>
            </a:r>
            <a:r>
              <a:rPr lang="el-GR" sz="2000" b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μεταγραφάσης</a:t>
            </a:r>
            <a:endParaRPr lang="el-GR" sz="20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Μεταφορά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στον πυρήνα του κυττάρου (</a:t>
            </a:r>
            <a:r>
              <a:rPr lang="el-GR" sz="20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ιντεγκράση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Πυρήνας: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Ενσωμάτωση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στο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του κυττάρου (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ιντεγκράση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Ενεργοποίηση: παραγωγή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το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ιικό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Κωδικοποίηση πρόδρομων πρωτεϊνών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«Κόψιμο» των πρόδρομων πρωτεϊνών και παραγωγή δομικών και ρυθμιστικών πρωτεϊνών του ιού (</a:t>
            </a:r>
            <a:r>
              <a:rPr lang="el-GR" sz="2000" b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πρωτεάση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1039813" y="1628775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1543050" y="1628775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2047875" y="1628775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2551113" y="1628775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966788" y="3644900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1471613" y="3644900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1974850" y="3644900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2479675" y="3644900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966788" y="4005263"/>
            <a:ext cx="503237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1471613" y="4005263"/>
            <a:ext cx="503237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1974850" y="4005263"/>
            <a:ext cx="503238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2479675" y="4005263"/>
            <a:ext cx="503238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1687513" y="2205038"/>
            <a:ext cx="287337" cy="1223962"/>
          </a:xfrm>
          <a:prstGeom prst="downArrow">
            <a:avLst>
              <a:gd name="adj1" fmla="val 50000"/>
              <a:gd name="adj2" fmla="val 10649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1543050" y="857250"/>
            <a:ext cx="955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RNA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1471613" y="4724400"/>
            <a:ext cx="955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2190750" y="2276475"/>
            <a:ext cx="25209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Reverse</a:t>
            </a:r>
          </a:p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Transcriptase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8" name="Text Box 18"/>
          <p:cNvSpPr txBox="1">
            <a:spLocks noChangeArrowheads="1"/>
          </p:cNvSpPr>
          <p:nvPr/>
        </p:nvSpPr>
        <p:spPr bwMode="auto">
          <a:xfrm>
            <a:off x="5575300" y="1628775"/>
            <a:ext cx="3438525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εταγραφή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του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ιικού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RNA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σε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με τη βοήθεια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της αν.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90525" y="476250"/>
            <a:ext cx="4608513" cy="5400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5719763" y="3933825"/>
            <a:ext cx="4100512" cy="15081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Μη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052513"/>
            <a:ext cx="3657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5072063" y="1341438"/>
            <a:ext cx="4319587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Με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ταφορά του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ιικού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στον πυρήνα και ενσωμάτωση στο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του κυττάρου με τη βοήθεια της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ιντεγκράσης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359400" y="4797425"/>
            <a:ext cx="37465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ιντεγκράσης</a:t>
            </a:r>
          </a:p>
        </p:txBody>
      </p:sp>
    </p:spTree>
    <p:extLst>
      <p:ext uri="{BB962C8B-B14F-4D97-AF65-F5344CB8AC3E}">
        <p14:creationId xmlns:p14="http://schemas.microsoft.com/office/powerpoint/2010/main" val="4786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111250" y="4652963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3775075" y="4076700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822325" y="836613"/>
            <a:ext cx="3311525" cy="29511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758950" y="1989138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2479675" y="4437063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390525" y="3644900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559175" y="3429000"/>
            <a:ext cx="504825" cy="647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2695575" y="3789363"/>
            <a:ext cx="144463" cy="5762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1327150" y="3429000"/>
            <a:ext cx="144463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>
            <a:off x="1830388" y="3716338"/>
            <a:ext cx="144462" cy="865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4949825" y="1179513"/>
            <a:ext cx="3794125" cy="243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Ενεργοποίηση, σύνθεση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πρωτεϊνών (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πρωτεάση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νέα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ιικά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σωματίδια,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έξοδος νέων ιών από το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κύτταρο</a:t>
            </a: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5575300" y="5229225"/>
            <a:ext cx="4219575" cy="5286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πρωτεάσης</a:t>
            </a:r>
          </a:p>
        </p:txBody>
      </p:sp>
    </p:spTree>
    <p:extLst>
      <p:ext uri="{BB962C8B-B14F-4D97-AF65-F5344CB8AC3E}">
        <p14:creationId xmlns:p14="http://schemas.microsoft.com/office/powerpoint/2010/main" val="32855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76250"/>
            <a:ext cx="6907213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/>
          </p:nvPr>
        </p:nvSpPr>
        <p:spPr>
          <a:xfrm>
            <a:off x="606425" y="609600"/>
            <a:ext cx="9145588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ΤΕΛΙΚΟ ΚΥΡΙΟ ΑΠΟΤΕΛΕΣΜΑ: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endParaRPr lang="en-US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Σταδιακή, βραδεία έκπτωση (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ποσοτική ΚΑΙ ποιοτική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ανοσοδραστικών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κυττάρων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λεμφοκύτταρα κατά κύριο λόγο) </a:t>
            </a:r>
            <a:r>
              <a:rPr lang="el-GR" sz="2000" b="1" i="1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υπό καθεστώς συνεχούς αναποτελεσματικής </a:t>
            </a:r>
            <a:r>
              <a:rPr lang="el-GR" sz="2000" b="1" i="1" dirty="0" err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ανοσοδιέγερσης</a:t>
            </a:r>
            <a:endParaRPr lang="en-US" sz="2000" b="1" i="1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00BB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00BB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λεμφοκύτταρα, φυσ.τιμές=500-1500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500: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350: σημαντική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200: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βαρειά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χωρίς θεραπεία: μέση επιβίωση: ~3 χρόνια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/>
          </p:nvPr>
        </p:nvSpPr>
        <p:spPr>
          <a:xfrm>
            <a:off x="428625" y="836613"/>
            <a:ext cx="9429750" cy="5259387"/>
          </a:xfrm>
        </p:spPr>
        <p:txBody>
          <a:bodyPr/>
          <a:lstStyle/>
          <a:p>
            <a:pPr marL="0" indent="0" algn="ctr" eaLnBrk="1" hangingPunct="1">
              <a:buClr>
                <a:srgbClr val="FFCC00"/>
              </a:buClr>
              <a:buFontTx/>
              <a:buNone/>
              <a:defRPr/>
            </a:pPr>
            <a:r>
              <a: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 ασθενής μετά τη μόλυνση, μπορεί:</a:t>
            </a:r>
          </a:p>
          <a:p>
            <a:pPr marL="609600" indent="-609600" eaLnBrk="1" hangingPunct="1">
              <a:buClr>
                <a:srgbClr val="FFFF00"/>
              </a:buClr>
              <a:buFontTx/>
              <a:buNone/>
              <a:defRPr/>
            </a:pPr>
            <a:endParaRPr lang="el-GR" sz="36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 παραμείνει εξ αρχής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ασυμπτωματικός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Να εκδηλώσει οξεία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πρωτολοίμωξη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mononucleosis like syndrome)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ποικίλης έντασης συμπτωματολογία, συνήθως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αυτοπεριοριζόμενη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Ακολουθεί μακρό διάστημα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ασυμπτωματικής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πορείας (με ή χωρίς λεμφαδένες):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Α</a:t>
            </a:r>
          </a:p>
          <a:p>
            <a:pPr marL="609600" indent="-609600" eaLnBrk="1" hangingPunct="1">
              <a:buClr>
                <a:srgbClr val="FFCC00"/>
              </a:buClr>
              <a:buFontTx/>
              <a:buNone/>
              <a:defRPr/>
            </a:pPr>
            <a:endParaRPr lang="el-GR" sz="16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/>
          </p:nvPr>
        </p:nvSpPr>
        <p:spPr>
          <a:xfrm>
            <a:off x="428625" y="1989138"/>
            <a:ext cx="9344025" cy="380206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βαθμιαία έκπτωση της ανοσολογικής ικανότητας, αρχίζουν να εμφανίζονται εκδηλώσεις όχι άμεσα απειλητικές για τη ζωή, αλλά υποδηλωτικές της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(μυκητιάσεις στόματος, τριχωτή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λευκοπλακία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υποτρ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ζωστήρας,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θρομβοπενία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πυρετοί, διάρροιες κλπ):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/>
          </p:nvPr>
        </p:nvSpPr>
        <p:spPr>
          <a:xfrm>
            <a:off x="750888" y="331788"/>
            <a:ext cx="8743950" cy="936625"/>
          </a:xfrm>
        </p:spPr>
        <p:txBody>
          <a:bodyPr/>
          <a:lstStyle/>
          <a:p>
            <a:pPr algn="ctr" eaLnBrk="1" hangingPunct="1">
              <a:buClr>
                <a:srgbClr val="FF9933"/>
              </a:buClr>
              <a:buFontTx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1981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ΠΡΩΤΗ ΠΕΡΙΓΡΑΦΗ ΚΡΟΥΣΜΑΤΟΣ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Clr>
                <a:srgbClr val="FF9933"/>
              </a:buClr>
              <a:buFontTx/>
              <a:buNone/>
              <a:defRPr/>
            </a:pPr>
            <a:endParaRPr lang="en-GB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412776"/>
            <a:ext cx="9194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3284984"/>
            <a:ext cx="9140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1F6236-D79C-A989-4636-BC8E5EFF2585}"/>
              </a:ext>
            </a:extLst>
          </p:cNvPr>
          <p:cNvSpPr txBox="1"/>
          <p:nvPr/>
        </p:nvSpPr>
        <p:spPr>
          <a:xfrm>
            <a:off x="4063380" y="5301208"/>
            <a:ext cx="201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ΜΕΤΑ;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Candida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9275"/>
            <a:ext cx="3673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" descr="OH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716338"/>
            <a:ext cx="36004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6296025" y="1557338"/>
            <a:ext cx="18256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CANDIDA</a:t>
            </a:r>
            <a:endParaRPr lang="el-GR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4638675" y="4508500"/>
            <a:ext cx="44386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ΤΡΙΧΩΤΗ ΛΕΥΚΟΠΛΑΚΙΑ</a:t>
            </a:r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6007100" y="1412875"/>
            <a:ext cx="2376488" cy="863600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4567238" y="4437063"/>
            <a:ext cx="4679950" cy="720725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16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4813"/>
            <a:ext cx="24241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zos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284538"/>
            <a:ext cx="467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4927600" y="1341438"/>
            <a:ext cx="38544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ΕΡΠΗΤΑΣ ΖΩΣΤΗΡΑΣ</a:t>
            </a: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4856163" y="1268413"/>
            <a:ext cx="4032250" cy="720725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onsultant360.com/sites/default/files/images/Screen%20shot%202012-07-16%20at%2011.22.51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836613"/>
            <a:ext cx="30527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www.odermatol.com/wp-content/uploads/fig_2j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492250"/>
            <a:ext cx="484663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52513"/>
            <a:ext cx="79390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5925"/>
            <a:ext cx="8107363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85800" y="1412875"/>
            <a:ext cx="8743950" cy="44545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 προχωρημένη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εμφανίζονται καιροσκοπικές εκδηλώσεις (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</a:t>
            </a:r>
            <a:r>
              <a:rPr lang="en-US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  <a:r>
              <a:rPr lang="en-US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: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Λοιμώξεις (</a:t>
            </a:r>
            <a:r>
              <a:rPr lang="en-US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P.jiroveci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TBC, CMV, MAC, 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απλός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έρπης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με διάρκεια&gt;1 μήνα, τοξόπλασμα,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κρυπτοσπορίδιο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κρυπτόκοκκος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ιστόπλασμα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κλπ)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Νεοπλασίες (Β-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λέμφωμ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α, σάρκωμα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Kaposi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 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τραχήλου μήτρας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Άλλα: σύνδρομο απίσχνασης,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άνοια</a:t>
            </a:r>
          </a:p>
          <a:p>
            <a:pPr eaLnBrk="1" hangingPunct="1">
              <a:buFontTx/>
              <a:buNone/>
              <a:defRPr/>
            </a:pPr>
            <a:endParaRPr lang="el-GR" sz="3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CP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5091113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3" descr="PC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886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86475" y="533400"/>
            <a:ext cx="3886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Pneumocystis carinii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(Jiroveci)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791200" y="476250"/>
            <a:ext cx="4248150" cy="1439863"/>
          </a:xfrm>
          <a:prstGeom prst="rect">
            <a:avLst/>
          </a:prstGeom>
          <a:noFill/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OXO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48768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3" descr="TOX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4000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791200" y="1052513"/>
            <a:ext cx="396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800" b="1">
                <a:solidFill>
                  <a:srgbClr val="FFCC00"/>
                </a:solidFill>
                <a:latin typeface="Arial" charset="0"/>
              </a:rPr>
              <a:t>Τοξοπλάσμωση ΚΝΣ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75300" y="908050"/>
            <a:ext cx="4343400" cy="792163"/>
          </a:xfrm>
          <a:prstGeom prst="rect">
            <a:avLst/>
          </a:prstGeom>
          <a:noFill/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opy of 000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924175"/>
            <a:ext cx="4392613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Copy of 00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836613"/>
            <a:ext cx="395128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039813" y="981075"/>
            <a:ext cx="319722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ΑΠΛΟΣ ΕΡΠΗΤΑΣ</a:t>
            </a:r>
          </a:p>
          <a:p>
            <a:pPr algn="ctr"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(ΧΡΟΝΙΟΣ)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679450" y="908050"/>
            <a:ext cx="4032250" cy="122555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Lymph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3375"/>
            <a:ext cx="5689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 descr="nh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773238"/>
            <a:ext cx="35163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840038" y="5178425"/>
            <a:ext cx="20859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ΛΕΜΦΩΜΑ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2406650" y="5013325"/>
            <a:ext cx="2952750" cy="9366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IDS%20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6250"/>
            <a:ext cx="76327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APOSAK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8600"/>
            <a:ext cx="280035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9" name="Picture 3" descr="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5486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Kaposak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125"/>
            <a:ext cx="4191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575300" y="4941888"/>
            <a:ext cx="391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Kaposi’s sarcoma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29225" y="4800600"/>
            <a:ext cx="3857625" cy="990600"/>
          </a:xfrm>
          <a:prstGeom prst="rect">
            <a:avLst/>
          </a:prstGeom>
          <a:noFill/>
          <a:ln w="12700">
            <a:solidFill>
              <a:srgbClr val="00FF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33375"/>
            <a:ext cx="2692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49275"/>
            <a:ext cx="51577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4221163"/>
            <a:ext cx="332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209925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ANO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412875"/>
            <a:ext cx="813593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135438" y="496888"/>
            <a:ext cx="20415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HIV-ANOIA</a:t>
            </a:r>
            <a:endParaRPr lang="el-GR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3919538" y="333375"/>
            <a:ext cx="2447925" cy="79216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6850"/>
            <a:ext cx="469106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212975"/>
            <a:ext cx="4632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534988" y="446088"/>
          <a:ext cx="9288462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Impact" r:id="rId3" imgW="5561905" imgH="3600000" progId="PI3.Image">
                  <p:embed/>
                </p:oleObj>
              </mc:Choice>
              <mc:Fallback>
                <p:oleObj name="PhotoImpact" r:id="rId3" imgW="5561905" imgH="3600000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46088"/>
                        <a:ext cx="9288462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/>
          </p:nvPr>
        </p:nvSpPr>
        <p:spPr>
          <a:xfrm>
            <a:off x="936625" y="2060575"/>
            <a:ext cx="8743950" cy="40465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2400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ΕΡΓΑΣΤΗΡΙΑΚΗ ΔΙΑΓΝΩΣΗ ΚΑΙ</a:t>
            </a:r>
            <a:endParaRPr lang="en-US" altLang="el-GR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ΘΕΡΑΠΕΙΑ ΤΗΣ </a:t>
            </a:r>
            <a:r>
              <a:rPr lang="en-US" altLang="el-GR" b="1">
                <a:solidFill>
                  <a:srgbClr val="FFCC00"/>
                </a:solidFill>
                <a:latin typeface="Arial" charset="0"/>
              </a:rPr>
              <a:t>HIV </a:t>
            </a: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Λ</a:t>
            </a:r>
            <a:r>
              <a:rPr lang="en-US" altLang="el-GR" b="1">
                <a:solidFill>
                  <a:srgbClr val="FFCC00"/>
                </a:solidFill>
                <a:latin typeface="Arial" charset="0"/>
              </a:rPr>
              <a:t>OIM</a:t>
            </a: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ΩΞΗΣ</a:t>
            </a:r>
          </a:p>
          <a:p>
            <a:pPr algn="ctr" eaLnBrk="1" hangingPunct="1">
              <a:buFontTx/>
              <a:buNone/>
            </a:pPr>
            <a:endParaRPr lang="el-GR" altLang="el-GR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06425" y="2133600"/>
            <a:ext cx="9074150" cy="216058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/>
          </p:nvPr>
        </p:nvSpPr>
        <p:spPr>
          <a:xfrm>
            <a:off x="463550" y="1484313"/>
            <a:ext cx="9359900" cy="46116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ΔΙΑΓΝΩΣΗ της λοίμωξης τίθεται με την εργαστηριακή αναζήτηση των </a:t>
            </a:r>
            <a:r>
              <a:rPr lang="el-GR" sz="2400" b="1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αντισωμάτων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κατά του ιού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screening: ELISA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(Ε</a:t>
            </a:r>
            <a:r>
              <a:rPr lang="en-US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nzyme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Linked </a:t>
            </a:r>
            <a:r>
              <a:rPr lang="en-US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ImmunoSorbed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Assay)</a:t>
            </a:r>
            <a:endParaRPr lang="el-GR" sz="2000" b="1" i="1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επιβεβαίωσης: 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Western-Blot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Innolia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κλπ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PCR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αναζήτηση του </a:t>
            </a:r>
            <a:r>
              <a:rPr lang="el-GR" sz="2400" b="1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ιού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στο αίμα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όχι ρουτίνα)</a:t>
            </a:r>
            <a:endParaRPr lang="el-GR" sz="1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3" name="AutoShape 4" descr="Image result for sta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r>
              <a:rPr lang="el-GR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Ε</a:t>
            </a:r>
            <a:r>
              <a:rPr lang="en-US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LISA: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Αντιδραστήρια 4</a:t>
            </a:r>
            <a:r>
              <a:rPr lang="el-GR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γενεάς: ανίχνευση αντισωμάτων έναντι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HIV-1, HIV-2 </a:t>
            </a:r>
            <a:r>
              <a:rPr lang="el-GR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αντιγόνου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p24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Θετικοποιείται: 3 εβδομάδες μετά τη μόλυνση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Ευαισθησία &amp; ειδικότητα: &gt;99.6%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r>
              <a:rPr lang="el-GR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«Γρήγορα τεστ»: ανοσοχρωματογραφική μέθοδος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Αποτέλεσμα εντός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15-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 λεπτών.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Θετικοποιούνται: 6-12  εβδομάδες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Ευαισθησία &amp; ειδικότητα: &gt;99.6%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988" y="404813"/>
            <a:ext cx="9429750" cy="5178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ΣΤΟΙΧΕΙΑ ΑΞΙΟΛΟΓΗΣΗΣ ΗΙ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 </a:t>
            </a:r>
            <a:r>
              <a:rPr 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ΑΣΘΕΝΟΥΣ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Ιστορικό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Κλινική εξέταση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ργαστηριακά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Προσδιορισμός 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CD4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λεμφοκυττάρων (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φυσ.τιμές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500 – 1.500)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Προσδιορισμός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ιικού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φορτίου (επιθυμητή τιμή: &lt; 50 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copies/ml =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μη ανιχνεύσιμο)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Γονοτυπικός έλεγχος: ανίχνευση μεταλλάξεων στο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ιικό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γονιδίωμα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που είναι υπεύθυνες για αντοχή σε φάρμακα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Γενικός και βιοχημικός έλεγχος, έλεγχος για ΣΜΝ, </a:t>
            </a:r>
            <a:r>
              <a:rPr lang="en-US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Mantoux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ακτινογραφικός έλεγχος κλπ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l-G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822325" y="981075"/>
            <a:ext cx="8858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</a:rPr>
              <a:t>ΘΕΡΑΠΕΙΑ: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Στην περίπτωση της 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λοίμωξης, οι εξελίξεις στη θεραπεία της είναι αλλεπάλληλες και οι ταχύτερες από κάθε άλλη νόσο στην ιστορία</a:t>
            </a:r>
            <a:endParaRPr lang="el-GR" altLang="el-GR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349500"/>
            <a:ext cx="38877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parizos.DOMAIN\Pictures\PICTURES\HIV\AIDSfobi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403600"/>
            <a:ext cx="3024187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paparizos.DOMAIN\Pictures\PICTURES\HIV\AIDSfobia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84175"/>
            <a:ext cx="51133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paparizos.DOMAIN\Pictures\PICTURES\HIV\AIDSfobia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93725"/>
            <a:ext cx="315277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1039044" y="4725144"/>
            <a:ext cx="187220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5125481" y="2060848"/>
            <a:ext cx="10801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33375"/>
            <a:ext cx="42687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C22B5-8BA4-4E84-F5AC-0BA8C0BC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84" y="260648"/>
            <a:ext cx="7692942" cy="59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06425" y="404813"/>
            <a:ext cx="929005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l-GR" alt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Έτσι, συνολικά σήμερα υπάρχουν:</a:t>
            </a:r>
          </a:p>
          <a:p>
            <a:pPr marL="0" indent="0" algn="ctr" eaLnBrk="1" hangingPunct="1">
              <a:buFontTx/>
              <a:buNone/>
              <a:defRPr/>
            </a:pPr>
            <a:endParaRPr lang="el-GR" altLang="el-GR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(μη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ιντεγκράσης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σύντηξης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υποδοχέα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gp120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καψιδίου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None/>
              <a:defRPr/>
            </a:pPr>
            <a:r>
              <a:rPr lang="el-GR" alt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Και έπονται: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ωρίμανσης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γονιδίων του ιού (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Rev)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κλπ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κλπ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None/>
              <a:defRPr/>
            </a:pP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</a:t>
            </a:r>
            <a:endParaRPr lang="el-GR" altLang="el-G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/>
          </p:nvPr>
        </p:nvSpPr>
        <p:spPr>
          <a:xfrm>
            <a:off x="771525" y="476672"/>
            <a:ext cx="8743950" cy="561932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Στα 1981:</a:t>
            </a:r>
            <a:r>
              <a:rPr lang="el-GR" altLang="el-GR" sz="2000" b="1" dirty="0">
                <a:solidFill>
                  <a:srgbClr val="00FFFF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Οχι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θεραπεία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1987: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Μονοθεραπεία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με ΑΖΤ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1995: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Συνδυασμένη θεραπεία (τριπλά σχήματα)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 – Highly Active Antiretroviral Therapy (HAART)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ή 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c-ART (</a:t>
            </a:r>
            <a:r>
              <a:rPr lang="en-US" altLang="el-GR" sz="2000" b="1" dirty="0" err="1">
                <a:solidFill>
                  <a:srgbClr val="FFFFFF"/>
                </a:solidFill>
                <a:latin typeface="Arial" charset="0"/>
              </a:rPr>
              <a:t>Combinated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 Antiretroviral Therapy) </a:t>
            </a:r>
            <a:endParaRPr lang="el-GR" altLang="el-GR" sz="2000" b="1" dirty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Σήμερα: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STR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/>
          </p:nvPr>
        </p:nvSpPr>
        <p:spPr>
          <a:xfrm>
            <a:off x="771525" y="1196975"/>
            <a:ext cx="8743950" cy="48990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Η θεραπεία περιλαμβάνει συνήθως συνδυασμό τριών φαρμάκων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Γιατί συνδυασμός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;</a:t>
            </a: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Συνέργεια μεταξύ φαρμάκων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Κυρίως: αποφυγή ανάπτυξης αντοχής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Συνήθως: Δύο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NRTIs)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ΚΑΙ: ένα τρίτο φάρμακο (αναστολέας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ιντεγκράσης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, μη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νουκλεοσιδικός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αναστολέας ανάστροφης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, αναστολέας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πρωτεάσης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/>
          </p:nvPr>
        </p:nvSpPr>
        <p:spPr>
          <a:xfrm>
            <a:off x="463550" y="620713"/>
            <a:ext cx="9504363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altLang="el-GR" sz="2400" b="1" dirty="0">
                <a:solidFill>
                  <a:srgbClr val="66CCFF"/>
                </a:solidFill>
                <a:latin typeface="Arial" pitchFamily="34" charset="0"/>
              </a:rPr>
              <a:t>Σήμερα: </a:t>
            </a:r>
            <a:r>
              <a:rPr lang="en-US" altLang="el-GR" sz="2400" b="1" dirty="0">
                <a:solidFill>
                  <a:srgbClr val="66CCFF"/>
                </a:solidFill>
                <a:latin typeface="Arial" pitchFamily="34" charset="0"/>
              </a:rPr>
              <a:t>Single </a:t>
            </a:r>
            <a:r>
              <a:rPr lang="en-US" altLang="el-GR" sz="2400" b="1" dirty="0" err="1">
                <a:solidFill>
                  <a:srgbClr val="66CCFF"/>
                </a:solidFill>
                <a:latin typeface="Arial" pitchFamily="34" charset="0"/>
              </a:rPr>
              <a:t>Tabl</a:t>
            </a:r>
            <a:r>
              <a:rPr lang="en-US" altLang="el-GR" sz="2400" b="1" dirty="0">
                <a:solidFill>
                  <a:srgbClr val="66CCFF"/>
                </a:solidFill>
                <a:latin typeface="Arial" pitchFamily="34" charset="0"/>
              </a:rPr>
              <a:t> Regimens (STR)</a:t>
            </a:r>
          </a:p>
          <a:p>
            <a:pPr eaLnBrk="1" hangingPunct="1">
              <a:defRPr/>
            </a:pPr>
            <a:endParaRPr lang="en-US" altLang="el-GR" sz="2400" b="1" dirty="0">
              <a:solidFill>
                <a:srgbClr val="66CCFF"/>
              </a:solidFill>
              <a:latin typeface="Arial" pitchFamily="34" charset="0"/>
            </a:endParaRP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ATRIPLA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Efavirenz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EVIPLERA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Arial" pitchFamily="34" charset="0"/>
              </a:rPr>
              <a:t>Ο</a:t>
            </a: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DEFSEY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STRIBILD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Combisistat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Elvitegravir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GENVOYA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 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Combisistat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Elvitegravir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TRIUMEQ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Abacavir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/Lamivudine/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Dolutegravir</a:t>
            </a:r>
            <a:r>
              <a:rPr lang="en-US" altLang="el-GR" sz="20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SYMTUZA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Darunavir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BICTARVY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Bictegravir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JULUCA</a:t>
            </a:r>
            <a:r>
              <a:rPr lang="en-US" altLang="el-GR" sz="18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Dolutegravir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DOVATO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/Lamivudine)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DELSTRIGO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/Lamivudine/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Doravirine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CABENUVA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(Cabotegravir/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Rilpivirine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endParaRPr lang="en-US" altLang="en-US" sz="1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652963"/>
            <a:ext cx="237648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papva\Pictures\Pictures\HIV\Μονοχαπ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00213"/>
            <a:ext cx="67659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paparizos.DOMAIN\Documents\ADA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3337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paparizos.DOMAIN\Documents\COAPRO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3495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:\Users\paparizos.DOMAIN\Documents\LOBIV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4370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449638"/>
            <a:ext cx="26701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1"/>
          <p:cNvSpPr txBox="1">
            <a:spLocks noChangeArrowheads="1"/>
          </p:cNvSpPr>
          <p:nvPr/>
        </p:nvSpPr>
        <p:spPr bwMode="auto">
          <a:xfrm>
            <a:off x="4567238" y="90805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Y</a:t>
            </a:r>
            <a:r>
              <a:rPr lang="el-GR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ΠΕΡΤΑΣΗ</a:t>
            </a:r>
          </a:p>
        </p:txBody>
      </p:sp>
      <p:sp>
        <p:nvSpPr>
          <p:cNvPr id="3" name="Δεξιό άγκιστρο 2"/>
          <p:cNvSpPr/>
          <p:nvPr/>
        </p:nvSpPr>
        <p:spPr>
          <a:xfrm>
            <a:off x="3657600" y="784225"/>
            <a:ext cx="811213" cy="5040313"/>
          </a:xfrm>
          <a:prstGeom prst="rightBrac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4760" name="TextBox 7"/>
          <p:cNvSpPr txBox="1">
            <a:spLocks noChangeArrowheads="1"/>
          </p:cNvSpPr>
          <p:nvPr/>
        </p:nvSpPr>
        <p:spPr bwMode="auto">
          <a:xfrm>
            <a:off x="7583488" y="1139825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HIV</a:t>
            </a:r>
            <a:endParaRPr lang="el-GR" altLang="el-GR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7921625" y="1736725"/>
            <a:ext cx="11113" cy="140493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H="1">
            <a:off x="4468813" y="1384300"/>
            <a:ext cx="1106487" cy="16129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/>
          </p:nvPr>
        </p:nvSpPr>
        <p:spPr>
          <a:xfrm>
            <a:off x="390525" y="692150"/>
            <a:ext cx="9258300" cy="56356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Τα φάρμακα για την αντιμετώπιση του 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AIDS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είναι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ιοστατικά</a:t>
            </a: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Αναστέλλουν τον πολλαπλασιασμό του 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HIV,</a:t>
            </a:r>
            <a:r>
              <a:rPr lang="en-US" altLang="el-GR" sz="2000" b="1" dirty="0">
                <a:solidFill>
                  <a:srgbClr val="63FFFF"/>
                </a:solidFill>
                <a:latin typeface="Arial" charset="0"/>
              </a:rPr>
              <a:t> </a:t>
            </a:r>
            <a:r>
              <a:rPr lang="el-GR" altLang="el-GR" sz="2000" b="1" u="sng" dirty="0">
                <a:solidFill>
                  <a:srgbClr val="66CCFF"/>
                </a:solidFill>
                <a:latin typeface="Arial" charset="0"/>
              </a:rPr>
              <a:t>δεν</a:t>
            </a: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μπορούν να επιτύχουν εκρίζωση – και άρα, ίαση</a:t>
            </a:r>
            <a:endParaRPr lang="en-US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Tx/>
              <a:buNone/>
            </a:pPr>
            <a:endParaRPr lang="el-GR" altLang="el-GR" sz="14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Επιτρέπουν την ανασυγκρότηση του ανοσολογικού συστήματος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Μείωση των καιροσκοπικών λοιμώξεων, αύξηση του προσδόκιμου επιβίωσης, καλή ποιότητα ζωής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Tx/>
              <a:buNone/>
            </a:pPr>
            <a:endParaRPr lang="el-GR" altLang="el-GR" sz="14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Η μεταδοτικότητα του ιού στον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θεραπευόμενο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ασθενή ελαχιστοποιείται</a:t>
            </a:r>
            <a:endParaRPr lang="el-GR" altLang="el-GR" sz="2000" b="1" u="sng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59" name="AutoShape 4" descr="Αποτέλεσμα εικόνας για U=U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72440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76250"/>
            <a:ext cx="756443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4711700" y="2565400"/>
            <a:ext cx="11525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502102"/>
            <a:ext cx="41068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4437063"/>
            <a:ext cx="54848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paparizos.DOMAIN\Pictures\Pictures\HIV\AIDSfobi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92" y="1190624"/>
            <a:ext cx="4762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3415308" y="5264943"/>
            <a:ext cx="1226542" cy="82788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98984" y="1052736"/>
            <a:ext cx="9289032" cy="5073427"/>
          </a:xfrm>
        </p:spPr>
        <p:txBody>
          <a:bodyPr>
            <a:normAutofit/>
          </a:bodyPr>
          <a:lstStyle/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θεραπεία όμως γίνεται και ακόμη ευκολότερη: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αρχίζει η εποχή της </a:t>
            </a:r>
            <a:r>
              <a:rPr lang="en-US" sz="2000" b="1" dirty="0">
                <a:solidFill>
                  <a:srgbClr val="33CC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Long-Acting Therapy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l-GR" sz="2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Συνδυασμός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Cabotegravir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Rilpivirine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Cabenuva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ενέσιμο, μία ένεση κάθε 2 μήνες!</a:t>
            </a: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Κυκλοφορεί από τριετίας σε ΗΠΑ και Ευρώπη, όχι ακόμη στην Ελλάδα</a:t>
            </a: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 φάση ΙΙΙ δοκιμών: συνδυασμός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Lenacapavir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Islatravir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ένα χάπι μια φορά την εβδομάδα</a:t>
            </a: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Lenacapavir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μία ένεση κάθε 6 μήνες!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l-GR" sz="2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771525" y="1125538"/>
            <a:ext cx="8743950" cy="49704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Σήμερα, η θεραπεία είναι εύκολη και αποτελεσματική και η επιβίωση είναι μακρά</a:t>
            </a:r>
          </a:p>
          <a:p>
            <a:pPr algn="ctr" eaLnBrk="1" hangingPunct="1">
              <a:buFontTx/>
              <a:buNone/>
              <a:defRPr/>
            </a:pPr>
            <a:endParaRPr lang="el-GR" alt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l-GR" alt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ΑΛΛΑ…</a:t>
            </a:r>
            <a:endParaRPr lang="en-GB" altLang="el-GR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GB" altLang="el-GR" sz="18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Clr>
                <a:srgbClr val="66CCFF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Η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και οι καιροσκοπικές εκδηλώσεις δεν είναι πλέον ο μόνος (γνωστός) κίνδυνος…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/>
          </p:nvPr>
        </p:nvSpPr>
        <p:spPr>
          <a:xfrm>
            <a:off x="750888" y="549275"/>
            <a:ext cx="9072562" cy="5759450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Tx/>
              <a:buNone/>
              <a:defRPr/>
            </a:pPr>
            <a:r>
              <a:rPr lang="el-GR" alt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ΣΥΝ-ΝΟΣΗΡΟΤΗΤΑ </a:t>
            </a:r>
            <a:r>
              <a:rPr lang="el-GR" altLang="el-GR" sz="2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(ΟΧΙ ΑΜΕΣΑ ΣΧΕΤΙΖΟΜΕΝΗ ΜΕ ΑΝΟΣΟΑΝΕΠΑΡΚΕΙΑ)</a:t>
            </a:r>
          </a:p>
          <a:p>
            <a:pPr eaLnBrk="1" hangingPunct="1">
              <a:buClr>
                <a:srgbClr val="FFCC00"/>
              </a:buClr>
              <a:buFontTx/>
              <a:buNone/>
              <a:defRPr/>
            </a:pPr>
            <a:endParaRPr lang="el-GR" altLang="el-GR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Καρδιαγγειακή νόσος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Σακχαρώδης διαβήτης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Υπέρταση </a:t>
            </a:r>
            <a:endParaRPr lang="en-US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Οστεοπόρωση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Νεφρική βλάβη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Ηπατική βλάβη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Νευρο-διανοητική διαταραχή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Καρκίνοι </a:t>
            </a:r>
          </a:p>
          <a:p>
            <a:pPr eaLnBrk="1" hangingPunct="1">
              <a:defRPr/>
            </a:pPr>
            <a:endParaRPr lang="en-GB" altLang="el-G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/>
          </p:nvPr>
        </p:nvSpPr>
        <p:spPr>
          <a:xfrm>
            <a:off x="463550" y="1341438"/>
            <a:ext cx="9432925" cy="48990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Τα νοσήματα αυτά εμφανίζονται σε ηλικίες μικρότερες του αναμενομένου σε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ασθενείς, ακόμη και υπό επιτυχή θεραπεία</a:t>
            </a:r>
            <a:endParaRPr lang="en-US" altLang="el-GR" sz="20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Η εμφάνιση πολλών συνοδών εκδηλώσεων και νοσημάτων «φθοράς» σχετίζεται με τη χρόνια ανοσολογική ενεργοποίηση και φλεγμονή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i="1" u="sng">
                <a:solidFill>
                  <a:srgbClr val="FFFFFF"/>
                </a:solidFill>
                <a:latin typeface="Arial" charset="0"/>
              </a:rPr>
              <a:t>ΕΙΝΑΙ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 συνέπεια της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λοίμωξης</a:t>
            </a:r>
            <a:endParaRPr lang="en-US" altLang="el-GR" sz="20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/>
          </p:nvPr>
        </p:nvSpPr>
        <p:spPr>
          <a:xfrm>
            <a:off x="771525" y="620713"/>
            <a:ext cx="8743950" cy="54752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Στη ΜΕΛ του Νοσοκομείου «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Α.Συγγρός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» κατά την πενταετία 2019-2023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απεβίωσαν 57 ασθενείς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19 από καρδιαγγειακά νοσήματα ή εγκεφαλικά επεισόδια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23 από καρκίνους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2 αυτοκτονίες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7 από άλλες αιτίες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3 από </a:t>
            </a:r>
            <a:r>
              <a:rPr lang="en-GB" altLang="el-GR" sz="1800" b="1" i="1" dirty="0">
                <a:solidFill>
                  <a:srgbClr val="FFFFFF"/>
                </a:solidFill>
                <a:latin typeface="Arial" charset="0"/>
              </a:rPr>
              <a:t>Covid-19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n-GB" altLang="el-GR" sz="1800" b="1" i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από ατύχημα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2 από </a:t>
            </a:r>
            <a:r>
              <a:rPr lang="en-US" altLang="el-GR" sz="1800" b="1" i="1" dirty="0">
                <a:solidFill>
                  <a:srgbClr val="FFFFFF"/>
                </a:solidFill>
                <a:latin typeface="Arial" charset="0"/>
              </a:rPr>
              <a:t>overdose</a:t>
            </a:r>
            <a:endParaRPr lang="el-GR" altLang="el-GR" sz="1800" b="1" i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i="1" dirty="0">
                <a:solidFill>
                  <a:srgbClr val="FFC000"/>
                </a:solidFill>
                <a:latin typeface="Arial" charset="0"/>
              </a:rPr>
              <a:t>ΣΗΜΕΡΑ, η συχνότερη λοίμωξη στους ασθενείς μας είναι η σύφιλη!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466"/>
              </p:ext>
            </p:extLst>
          </p:nvPr>
        </p:nvGraphicFramePr>
        <p:xfrm>
          <a:off x="1399084" y="620688"/>
          <a:ext cx="2088232" cy="4752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 ΕΤΟΣ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ΣΥΦΙΛΗ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44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2011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2012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64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44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43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2016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51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55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2018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58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83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2020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95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133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2022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122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469137"/>
              </p:ext>
            </p:extLst>
          </p:nvPr>
        </p:nvGraphicFramePr>
        <p:xfrm>
          <a:off x="4999484" y="1340768"/>
          <a:ext cx="38884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3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/>
          </p:nvPr>
        </p:nvSpPr>
        <p:spPr>
          <a:xfrm>
            <a:off x="771525" y="836613"/>
            <a:ext cx="8743950" cy="52593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Η μακρόχρονη επιβίωση των ασθενών ανέδειξε σειρά νέων προβλημάτων, που σχετίζονται: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  <a:buFontTx/>
              <a:buNone/>
            </a:pP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την ίδια τη νόσο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τα φάρμακα για την αντιμετώπισή της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 χρόνια, χαμηλού επιπέδου φλεγμονή και </a:t>
            </a:r>
            <a:r>
              <a:rPr lang="el-GR" altLang="el-GR" sz="2000" b="1" i="1" dirty="0" err="1">
                <a:solidFill>
                  <a:srgbClr val="FFFFFF"/>
                </a:solidFill>
                <a:latin typeface="Arial" charset="0"/>
              </a:rPr>
              <a:t>ανοσοδιέγερση</a:t>
            </a:r>
            <a:endParaRPr lang="el-GR" altLang="el-GR" sz="2000" b="1" i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 συμπεριφορά ασθενών και πληθυσμών υψηλού κινδύνου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επακόλουθα κοινωνικά </a:t>
            </a:r>
            <a:r>
              <a:rPr lang="el-GR" altLang="el-GR" sz="2000" b="1" i="1" dirty="0" err="1">
                <a:solidFill>
                  <a:srgbClr val="FFFFFF"/>
                </a:solidFill>
                <a:latin typeface="Arial" charset="0"/>
              </a:rPr>
              <a:t>κλπ</a:t>
            </a: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 προβλήματα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HY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49275"/>
            <a:ext cx="66960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319088" y="549275"/>
            <a:ext cx="2774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AIDS</a:t>
            </a:r>
            <a:r>
              <a:rPr lang="el-GR" altLang="el-GR" sz="2400" b="1">
                <a:solidFill>
                  <a:srgbClr val="FFCC00"/>
                </a:solidFill>
                <a:latin typeface="Arial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Η ΛΕΡΝΑΙΑ ΥΔΡΑ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ΤΗΣ ΣΥΓΧΡΟΝΗΣ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ΙΑΤΡΙΚΗΣ</a:t>
            </a:r>
            <a:endParaRPr lang="en-GB" altLang="el-GR" sz="24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RESOR\SEXanap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7" y="1268760"/>
            <a:ext cx="5688632" cy="49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5370" y="332656"/>
            <a:ext cx="398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ΚΙΝΔΥΝΟΙ ΤΟΥ ΣΕΞ</a:t>
            </a:r>
            <a:endParaRPr lang="el-GR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IDSfo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8" y="235761"/>
            <a:ext cx="2390105" cy="37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AIDSfobi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7" y="4015580"/>
            <a:ext cx="19145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id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49275"/>
            <a:ext cx="2465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Αντικείμενο 4"/>
          <p:cNvGraphicFramePr>
            <a:graphicFrameLocks noChangeAspect="1"/>
          </p:cNvGraphicFramePr>
          <p:nvPr/>
        </p:nvGraphicFramePr>
        <p:xfrm>
          <a:off x="3703638" y="549275"/>
          <a:ext cx="24606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Impact" r:id="rId6" imgW="2161905" imgH="2847619" progId="PI3.Image">
                  <p:embed/>
                </p:oleObj>
              </mc:Choice>
              <mc:Fallback>
                <p:oleObj name="PhotoImpact" r:id="rId6" imgW="2161905" imgH="2847619" progId="PI3.Image">
                  <p:embed/>
                  <p:pic>
                    <p:nvPicPr>
                      <p:cNvPr id="0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549275"/>
                        <a:ext cx="246062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3" descr="C:\Users\papva\Pictures\Pictures\HIV\AIDSfobiaTheyLiv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8" y="3889470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FC095-F9B3-D03D-C0E3-A4FAA32B3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36" y="4015580"/>
            <a:ext cx="3321462" cy="214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parizos.DOMAIN\Documents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908050"/>
            <a:ext cx="22320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398588" y="774700"/>
            <a:ext cx="1847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  <a:cs typeface="Arial" charset="0"/>
              </a:rPr>
              <a:t>ΤΕΛΙΚΗ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  <a:cs typeface="Arial" charset="0"/>
              </a:rPr>
              <a:t>ΚΑΤΑΛΗΞΗ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255713" y="2127250"/>
            <a:ext cx="2584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Φοβία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Πανικός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Στίγμα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Ρατσισμός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182688" y="4005263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Δυστυχώς, παραμένουν τέτοιες αντιλήψεις και μεταξύ ιατρών</a:t>
            </a:r>
            <a:endParaRPr lang="en-GB" alt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46" name="Picture 6" descr="C:\Users\papva\Pictures\Pictures\HIV\AIDSfobi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860800"/>
            <a:ext cx="24098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44002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0AAA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3961</TotalTime>
  <Words>1619</Words>
  <Application>Microsoft Office PowerPoint</Application>
  <PresentationFormat>Διαφάνειες 35 χιλ.</PresentationFormat>
  <Paragraphs>345</Paragraphs>
  <Slides>78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78</vt:i4>
      </vt:variant>
    </vt:vector>
  </HeadingPairs>
  <TitlesOfParts>
    <vt:vector size="80" baseType="lpstr">
      <vt:lpstr>Προεπιλεγμένη σχεδίαση</vt:lpstr>
      <vt:lpstr>PhotoImpact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NADIS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KITSOS</dc:creator>
  <cp:lastModifiedBy>Vasilis Paparizos</cp:lastModifiedBy>
  <cp:revision>445</cp:revision>
  <dcterms:created xsi:type="dcterms:W3CDTF">2005-07-25T10:47:43Z</dcterms:created>
  <dcterms:modified xsi:type="dcterms:W3CDTF">2024-11-01T04:58:40Z</dcterms:modified>
</cp:coreProperties>
</file>