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sldIdLst>
    <p:sldId id="256" r:id="rId2"/>
    <p:sldId id="257" r:id="rId3"/>
    <p:sldId id="342" r:id="rId4"/>
    <p:sldId id="347" r:id="rId5"/>
    <p:sldId id="348" r:id="rId6"/>
    <p:sldId id="349" r:id="rId7"/>
    <p:sldId id="343" r:id="rId8"/>
    <p:sldId id="344" r:id="rId9"/>
    <p:sldId id="345" r:id="rId10"/>
    <p:sldId id="346" r:id="rId11"/>
    <p:sldId id="258" r:id="rId12"/>
    <p:sldId id="259" r:id="rId13"/>
    <p:sldId id="264" r:id="rId14"/>
    <p:sldId id="261" r:id="rId15"/>
    <p:sldId id="262" r:id="rId16"/>
    <p:sldId id="263" r:id="rId17"/>
    <p:sldId id="265" r:id="rId18"/>
    <p:sldId id="266" r:id="rId19"/>
    <p:sldId id="268" r:id="rId20"/>
    <p:sldId id="297" r:id="rId21"/>
    <p:sldId id="355" r:id="rId22"/>
    <p:sldId id="269" r:id="rId23"/>
    <p:sldId id="270" r:id="rId24"/>
    <p:sldId id="271" r:id="rId25"/>
    <p:sldId id="272" r:id="rId26"/>
    <p:sldId id="273" r:id="rId27"/>
    <p:sldId id="274" r:id="rId28"/>
    <p:sldId id="276" r:id="rId29"/>
    <p:sldId id="278" r:id="rId30"/>
    <p:sldId id="280" r:id="rId31"/>
    <p:sldId id="282" r:id="rId32"/>
    <p:sldId id="284" r:id="rId33"/>
    <p:sldId id="286" r:id="rId34"/>
    <p:sldId id="288" r:id="rId35"/>
    <p:sldId id="290" r:id="rId36"/>
    <p:sldId id="292" r:id="rId37"/>
    <p:sldId id="370" r:id="rId38"/>
    <p:sldId id="294" r:id="rId39"/>
    <p:sldId id="296" r:id="rId40"/>
    <p:sldId id="299" r:id="rId41"/>
    <p:sldId id="298" r:id="rId42"/>
    <p:sldId id="300" r:id="rId43"/>
    <p:sldId id="301" r:id="rId44"/>
    <p:sldId id="302" r:id="rId45"/>
    <p:sldId id="305" r:id="rId46"/>
    <p:sldId id="303" r:id="rId47"/>
    <p:sldId id="306" r:id="rId48"/>
    <p:sldId id="350" r:id="rId49"/>
    <p:sldId id="351" r:id="rId50"/>
    <p:sldId id="352" r:id="rId51"/>
    <p:sldId id="353" r:id="rId52"/>
    <p:sldId id="356" r:id="rId53"/>
    <p:sldId id="357" r:id="rId54"/>
    <p:sldId id="358" r:id="rId55"/>
    <p:sldId id="359" r:id="rId56"/>
    <p:sldId id="360" r:id="rId57"/>
    <p:sldId id="307" r:id="rId58"/>
    <p:sldId id="317" r:id="rId59"/>
    <p:sldId id="308" r:id="rId60"/>
    <p:sldId id="309" r:id="rId61"/>
    <p:sldId id="311" r:id="rId62"/>
    <p:sldId id="313" r:id="rId63"/>
    <p:sldId id="314" r:id="rId64"/>
    <p:sldId id="316" r:id="rId65"/>
    <p:sldId id="310" r:id="rId66"/>
    <p:sldId id="315" r:id="rId67"/>
    <p:sldId id="361" r:id="rId68"/>
    <p:sldId id="362" r:id="rId69"/>
    <p:sldId id="318" r:id="rId70"/>
    <p:sldId id="319" r:id="rId71"/>
    <p:sldId id="322" r:id="rId72"/>
    <p:sldId id="323" r:id="rId73"/>
    <p:sldId id="325" r:id="rId74"/>
    <p:sldId id="326" r:id="rId75"/>
    <p:sldId id="367" r:id="rId76"/>
    <p:sldId id="324" r:id="rId77"/>
    <p:sldId id="327" r:id="rId78"/>
    <p:sldId id="369" r:id="rId79"/>
    <p:sldId id="328" r:id="rId80"/>
    <p:sldId id="329" r:id="rId81"/>
    <p:sldId id="330" r:id="rId82"/>
    <p:sldId id="320" r:id="rId83"/>
    <p:sldId id="365" r:id="rId84"/>
    <p:sldId id="321" r:id="rId85"/>
    <p:sldId id="331" r:id="rId86"/>
    <p:sldId id="332" r:id="rId87"/>
    <p:sldId id="333" r:id="rId88"/>
    <p:sldId id="363" r:id="rId89"/>
    <p:sldId id="334" r:id="rId90"/>
    <p:sldId id="335" r:id="rId91"/>
    <p:sldId id="336" r:id="rId92"/>
    <p:sldId id="337" r:id="rId93"/>
    <p:sldId id="338" r:id="rId94"/>
    <p:sldId id="339" r:id="rId95"/>
    <p:sldId id="340" r:id="rId96"/>
    <p:sldId id="341" r:id="rId9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54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73C67-977A-4EA0-8CE5-D1384F1821C4}" type="datetimeFigureOut">
              <a:rPr lang="el-GR" smtClean="0"/>
              <a:pPr/>
              <a:t>18/10/2022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49024-DACE-444A-A578-69E01409C1D7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49024-DACE-444A-A578-69E01409C1D7}" type="slidenum">
              <a:rPr lang="el-GR" smtClean="0"/>
              <a:pPr/>
              <a:t>86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EBF5-F269-4DE7-BB9D-13FCB52F29B7}" type="datetimeFigureOut">
              <a:rPr lang="el-GR" smtClean="0"/>
              <a:pPr/>
              <a:t>18/10/2022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D3C1D-9D17-4BC3-87AA-22BE3FD95DF5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EBF5-F269-4DE7-BB9D-13FCB52F29B7}" type="datetimeFigureOut">
              <a:rPr lang="el-GR" smtClean="0"/>
              <a:pPr/>
              <a:t>18/10/2022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D3C1D-9D17-4BC3-87AA-22BE3FD95DF5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EBF5-F269-4DE7-BB9D-13FCB52F29B7}" type="datetimeFigureOut">
              <a:rPr lang="el-GR" smtClean="0"/>
              <a:pPr/>
              <a:t>18/10/2022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D3C1D-9D17-4BC3-87AA-22BE3FD95DF5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EBF5-F269-4DE7-BB9D-13FCB52F29B7}" type="datetimeFigureOut">
              <a:rPr lang="el-GR" smtClean="0"/>
              <a:pPr/>
              <a:t>18/10/2022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D3C1D-9D17-4BC3-87AA-22BE3FD95DF5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EBF5-F269-4DE7-BB9D-13FCB52F29B7}" type="datetimeFigureOut">
              <a:rPr lang="el-GR" smtClean="0"/>
              <a:pPr/>
              <a:t>18/10/2022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D3C1D-9D17-4BC3-87AA-22BE3FD95DF5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EBF5-F269-4DE7-BB9D-13FCB52F29B7}" type="datetimeFigureOut">
              <a:rPr lang="el-GR" smtClean="0"/>
              <a:pPr/>
              <a:t>18/10/2022</a:t>
            </a:fld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D3C1D-9D17-4BC3-87AA-22BE3FD95DF5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EBF5-F269-4DE7-BB9D-13FCB52F29B7}" type="datetimeFigureOut">
              <a:rPr lang="el-GR" smtClean="0"/>
              <a:pPr/>
              <a:t>18/10/2022</a:t>
            </a:fld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D3C1D-9D17-4BC3-87AA-22BE3FD95DF5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EBF5-F269-4DE7-BB9D-13FCB52F29B7}" type="datetimeFigureOut">
              <a:rPr lang="el-GR" smtClean="0"/>
              <a:pPr/>
              <a:t>18/10/2022</a:t>
            </a:fld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D3C1D-9D17-4BC3-87AA-22BE3FD95DF5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EBF5-F269-4DE7-BB9D-13FCB52F29B7}" type="datetimeFigureOut">
              <a:rPr lang="el-GR" smtClean="0"/>
              <a:pPr/>
              <a:t>18/10/2022</a:t>
            </a:fld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D3C1D-9D17-4BC3-87AA-22BE3FD95DF5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EBF5-F269-4DE7-BB9D-13FCB52F29B7}" type="datetimeFigureOut">
              <a:rPr lang="el-GR" smtClean="0"/>
              <a:pPr/>
              <a:t>18/10/2022</a:t>
            </a:fld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D3C1D-9D17-4BC3-87AA-22BE3FD95DF5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EBF5-F269-4DE7-BB9D-13FCB52F29B7}" type="datetimeFigureOut">
              <a:rPr lang="el-GR" smtClean="0"/>
              <a:pPr/>
              <a:t>18/10/2022</a:t>
            </a:fld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D3C1D-9D17-4BC3-87AA-22BE3FD95DF5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FEBF5-F269-4DE7-BB9D-13FCB52F29B7}" type="datetimeFigureOut">
              <a:rPr lang="el-GR" smtClean="0"/>
              <a:pPr/>
              <a:t>18/10/2022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D3C1D-9D17-4BC3-87AA-22BE3FD95DF5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f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Λοιμώξεις δέρματος από ιούς και παράσιτα 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Χριστίνα Στεφανάκη </a:t>
            </a:r>
          </a:p>
          <a:p>
            <a:r>
              <a:rPr lang="el-GR" dirty="0" smtClean="0"/>
              <a:t>Επιστημονικός Συνεργάτης </a:t>
            </a:r>
          </a:p>
          <a:p>
            <a:r>
              <a:rPr lang="el-GR" dirty="0" smtClean="0"/>
              <a:t>Νοσοκομείου Ανδρέας Συγγρός </a:t>
            </a:r>
            <a:endParaRPr lang="el-G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err="1" smtClean="0"/>
              <a:t>Βλατιδολεπιδώδη</a:t>
            </a:r>
            <a:r>
              <a:rPr lang="el-GR" sz="3600" dirty="0" smtClean="0"/>
              <a:t> εξανθήματα 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Ροδόχρους πιτυρίαση </a:t>
            </a:r>
            <a:endParaRPr lang="el-GR" sz="2400" dirty="0"/>
          </a:p>
        </p:txBody>
      </p:sp>
      <p:pic>
        <p:nvPicPr>
          <p:cNvPr id="4" name="Picture 2" descr="Pityriasis rosea - Healthlee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071678"/>
            <a:ext cx="7572428" cy="45628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Ιός του απλού έρπητα (</a:t>
            </a:r>
            <a:r>
              <a:rPr lang="en-US" sz="4000" dirty="0" smtClean="0"/>
              <a:t>HSV)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Clr>
                <a:srgbClr val="FF0000"/>
              </a:buClr>
              <a:buNone/>
              <a:defRPr/>
            </a:pP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Αίτιο </a:t>
            </a:r>
            <a:endParaRPr lang="el-GR" sz="2400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chemeClr val="tx1"/>
              </a:buClr>
              <a:defRPr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DNA </a:t>
            </a: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ιός </a:t>
            </a: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διπλής </a:t>
            </a: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έλικας</a:t>
            </a:r>
            <a:endParaRPr lang="el-GR" sz="2000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chemeClr val="tx1"/>
              </a:buClr>
              <a:defRPr/>
            </a:pP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Μη αντοχή στην </a:t>
            </a: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ξηρασία</a:t>
            </a:r>
            <a:endParaRPr lang="el-GR" sz="2000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chemeClr val="tx1"/>
              </a:buClr>
              <a:defRPr/>
            </a:pP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Ζει </a:t>
            </a: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μόνο 30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min </a:t>
            </a: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εκτός του ανθρωπίνου σώματος  </a:t>
            </a:r>
          </a:p>
          <a:p>
            <a:pPr>
              <a:lnSpc>
                <a:spcPct val="150000"/>
              </a:lnSpc>
              <a:buClr>
                <a:schemeClr val="tx1"/>
              </a:buClr>
              <a:defRPr/>
            </a:pP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Απενεργοποιείται </a:t>
            </a: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αμέσως όταν </a:t>
            </a: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έρθει </a:t>
            </a: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σε επαφή με </a:t>
            </a: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χλώριο</a:t>
            </a:r>
          </a:p>
          <a:p>
            <a:pPr>
              <a:lnSpc>
                <a:spcPct val="150000"/>
              </a:lnSpc>
              <a:buClr>
                <a:schemeClr val="tx1"/>
              </a:buClr>
              <a:defRPr/>
            </a:pPr>
            <a:r>
              <a:rPr lang="en-US" sz="2000" i="1" u="sng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HSV1: </a:t>
            </a:r>
            <a:r>
              <a:rPr lang="el-GR" sz="2000" i="1" u="sng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κλασσικό αίτιο </a:t>
            </a:r>
            <a:r>
              <a:rPr lang="el-GR" sz="2000" i="1" u="sng" dirty="0" err="1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επιχείλιου</a:t>
            </a:r>
            <a:r>
              <a:rPr lang="el-GR" sz="2000" i="1" u="sng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έρπητα</a:t>
            </a:r>
          </a:p>
          <a:p>
            <a:pPr>
              <a:lnSpc>
                <a:spcPct val="150000"/>
              </a:lnSpc>
              <a:buClr>
                <a:schemeClr val="tx1"/>
              </a:buClr>
              <a:defRPr/>
            </a:pPr>
            <a:r>
              <a:rPr lang="en-US" sz="2000" i="1" u="sng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HSV2</a:t>
            </a:r>
            <a:r>
              <a:rPr lang="el-GR" sz="2000" i="1" u="sng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: κλασσικό αίτιο έρπητα γεννητικών οργάνων </a:t>
            </a:r>
          </a:p>
          <a:p>
            <a:pPr>
              <a:lnSpc>
                <a:spcPct val="150000"/>
              </a:lnSpc>
              <a:buClr>
                <a:schemeClr val="tx1"/>
              </a:buClr>
              <a:defRPr/>
            </a:pP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Διαφέρουν ως προς την </a:t>
            </a:r>
            <a:r>
              <a:rPr lang="el-GR" sz="2000" dirty="0" err="1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γλυκοπρωτείνη</a:t>
            </a: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G </a:t>
            </a: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του περιβλήματος </a:t>
            </a:r>
          </a:p>
          <a:p>
            <a:pPr>
              <a:lnSpc>
                <a:spcPct val="150000"/>
              </a:lnSpc>
              <a:buClr>
                <a:schemeClr val="tx1"/>
              </a:buClr>
              <a:defRPr/>
            </a:pP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Κωδικοποιούν την </a:t>
            </a:r>
            <a:r>
              <a:rPr lang="el-GR" sz="2000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κινάση</a:t>
            </a: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της </a:t>
            </a:r>
            <a:r>
              <a:rPr lang="el-GR" sz="2000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θυμιδίνης</a:t>
            </a: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και </a:t>
            </a:r>
            <a:r>
              <a:rPr lang="el-GR" sz="2000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πολυμεράση</a:t>
            </a: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του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DNA</a:t>
            </a:r>
            <a:endParaRPr lang="el-GR" sz="2000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chemeClr val="tx1"/>
              </a:buClr>
              <a:defRPr/>
            </a:pPr>
            <a:endParaRPr lang="el-GR" sz="2000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None/>
              <a:defRPr/>
            </a:pPr>
            <a:endParaRPr lang="el-GR" sz="20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l-GR" sz="2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Ιός του απλού έρπητα (</a:t>
            </a:r>
            <a:r>
              <a:rPr lang="en-US" sz="4000" dirty="0" smtClean="0"/>
              <a:t>HSV1)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sz="2400" dirty="0" smtClean="0"/>
              <a:t>Επιδημιολογία </a:t>
            </a:r>
          </a:p>
          <a:p>
            <a:r>
              <a:rPr lang="el-GR" sz="2000" dirty="0" smtClean="0"/>
              <a:t>50-90% των ανθρώπων παγκόσμια + </a:t>
            </a:r>
            <a:r>
              <a:rPr lang="en-US" sz="2000" dirty="0" smtClean="0"/>
              <a:t>HSV1</a:t>
            </a:r>
          </a:p>
          <a:p>
            <a:r>
              <a:rPr lang="en-US" sz="2000" dirty="0" smtClean="0"/>
              <a:t>↑</a:t>
            </a:r>
            <a:r>
              <a:rPr lang="el-GR" sz="2000" dirty="0" smtClean="0"/>
              <a:t>  συχνότητα σε χαμηλό </a:t>
            </a:r>
            <a:r>
              <a:rPr lang="el-GR" sz="2000" dirty="0" err="1" smtClean="0"/>
              <a:t>κοινωνικο</a:t>
            </a:r>
            <a:r>
              <a:rPr lang="el-GR" sz="2000" dirty="0" smtClean="0"/>
              <a:t>/οικονομικό επίπεδο</a:t>
            </a:r>
            <a:endParaRPr lang="el-GR" sz="2000" dirty="0"/>
          </a:p>
        </p:txBody>
      </p:sp>
      <p:pic>
        <p:nvPicPr>
          <p:cNvPr id="2050" name="Picture 2" descr="Figure 2 is a line chart showing trends in the percentage of herpes simplex virus type 1 among adolescents and adults aged 14 to 49 by race and Hispanic origin from 1999-2000 through 2015-2016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3000372"/>
            <a:ext cx="5334000" cy="3095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Ιός του απλού έρπητα (</a:t>
            </a:r>
            <a:r>
              <a:rPr lang="en-US" sz="4000" dirty="0" smtClean="0"/>
              <a:t>HSV1)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Μετάδοση:</a:t>
            </a:r>
          </a:p>
          <a:p>
            <a:pPr marL="533400" indent="-533400">
              <a:buFont typeface="Wingdings" pitchFamily="2" charset="2"/>
              <a:buNone/>
            </a:pPr>
            <a:r>
              <a:rPr lang="el-GR" sz="2400" dirty="0" smtClean="0"/>
              <a:t> </a:t>
            </a:r>
            <a:r>
              <a:rPr lang="el-GR" sz="2000" dirty="0" smtClean="0"/>
              <a:t>Άμεση επαφή με μολυσμένες εκκρίσεις (σίελος)</a:t>
            </a:r>
          </a:p>
          <a:p>
            <a:pPr marL="914400" lvl="1" indent="-457200">
              <a:buClr>
                <a:schemeClr val="accent1"/>
              </a:buClr>
              <a:buBlip>
                <a:blip r:embed="rId2"/>
              </a:buBlip>
            </a:pPr>
            <a:r>
              <a:rPr lang="el-GR" sz="2000" dirty="0" smtClean="0"/>
              <a:t>Ορατές βλάβες </a:t>
            </a:r>
          </a:p>
          <a:p>
            <a:pPr marL="914400" lvl="1" indent="-457200">
              <a:buClr>
                <a:schemeClr val="accent1"/>
              </a:buClr>
              <a:buBlip>
                <a:blip r:embed="rId2"/>
              </a:buBlip>
            </a:pPr>
            <a:r>
              <a:rPr lang="el-GR" sz="2000" dirty="0" smtClean="0"/>
              <a:t>ΟΧΙ ορατές βλάβες -κύτταρα </a:t>
            </a:r>
            <a:r>
              <a:rPr lang="el-GR" sz="2000" dirty="0" err="1" smtClean="0"/>
              <a:t>ασυμπτωματικής</a:t>
            </a:r>
            <a:r>
              <a:rPr lang="el-GR" sz="2000" dirty="0" smtClean="0"/>
              <a:t> απόπτωσης (70%)</a:t>
            </a:r>
            <a:endParaRPr lang="el-GR" sz="2400" dirty="0" smtClean="0"/>
          </a:p>
          <a:p>
            <a:r>
              <a:rPr lang="el-GR" sz="2000" dirty="0" err="1" smtClean="0"/>
              <a:t>Κυτταροπαθητικές</a:t>
            </a:r>
            <a:r>
              <a:rPr lang="el-GR" sz="2000" dirty="0" smtClean="0"/>
              <a:t> αλλοιώσεις (καταστροφή των προσβεβλημένων κυττάρων και σχηματισμός φυσαλίδας)</a:t>
            </a:r>
          </a:p>
          <a:p>
            <a:endParaRPr lang="el-GR" sz="2000" dirty="0"/>
          </a:p>
        </p:txBody>
      </p:sp>
      <p:sp>
        <p:nvSpPr>
          <p:cNvPr id="20482" name="AutoShape 2" descr="Αποτέλεσμα εικόνας για herpes histology"/>
          <p:cNvSpPr>
            <a:spLocks noChangeAspect="1" noChangeArrowheads="1"/>
          </p:cNvSpPr>
          <p:nvPr/>
        </p:nvSpPr>
        <p:spPr bwMode="auto">
          <a:xfrm>
            <a:off x="155575" y="-890588"/>
            <a:ext cx="2466975" cy="18573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0484" name="Picture 4" descr="Herpes virus infection patholog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4000504"/>
            <a:ext cx="3500462" cy="26402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7650" y="1524000"/>
            <a:ext cx="8896350" cy="5105400"/>
          </a:xfrm>
          <a:ln/>
        </p:spPr>
        <p:txBody>
          <a:bodyPr>
            <a:normAutofit lnSpcReduction="10000"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el-GR" sz="2800" dirty="0">
              <a:solidFill>
                <a:srgbClr val="FF9900"/>
              </a:solidFill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2000" dirty="0"/>
              <a:t>Ενοφθαλμισμός (ευκολότερος με τραύμα)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el-GR" sz="1400" dirty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2000" dirty="0"/>
              <a:t>Ελάχιστος τοπικός πολλαπλασιασμός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el-GR" sz="1400" dirty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2000" dirty="0"/>
              <a:t>Μετανάστευση στα </a:t>
            </a:r>
            <a:r>
              <a:rPr lang="el-GR" sz="2000" dirty="0" smtClean="0"/>
              <a:t>νευρικά </a:t>
            </a:r>
            <a:r>
              <a:rPr lang="el-GR" sz="2000" dirty="0"/>
              <a:t>γάγγλια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el-GR" sz="1400" dirty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2000" dirty="0"/>
              <a:t>Πολλαπλασιασμός 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el-GR" sz="1400" dirty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2000" dirty="0" smtClean="0"/>
              <a:t>Πρωτολοίμωξη</a:t>
            </a:r>
            <a:r>
              <a:rPr lang="el-GR" sz="2000" dirty="0"/>
              <a:t>		</a:t>
            </a:r>
            <a:r>
              <a:rPr lang="el-GR" sz="2000" dirty="0" err="1"/>
              <a:t>Ασυμπτωματική</a:t>
            </a:r>
            <a:r>
              <a:rPr lang="el-GR" sz="2000" dirty="0"/>
              <a:t> λοίμωξη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el-GR" sz="1400" dirty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2000" dirty="0"/>
              <a:t>Λανθάνουσα κατάσταση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el-GR" sz="1400" dirty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2000" dirty="0" err="1">
                <a:solidFill>
                  <a:schemeClr val="accent1"/>
                </a:solidFill>
              </a:rPr>
              <a:t>Επανενεργοποίηση</a:t>
            </a:r>
            <a:endParaRPr lang="el-GR" sz="2000" dirty="0">
              <a:solidFill>
                <a:schemeClr val="accent1"/>
              </a:solidFill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el-GR" sz="2000" dirty="0">
              <a:solidFill>
                <a:schemeClr val="accent1"/>
              </a:solidFill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2000" dirty="0"/>
              <a:t>Πρώτη εκδήλωση	 	Υποτροπή	</a:t>
            </a:r>
            <a:r>
              <a:rPr lang="el-GR" sz="2000" dirty="0" err="1"/>
              <a:t>Ασυμπτωματική</a:t>
            </a:r>
            <a:r>
              <a:rPr lang="el-GR" sz="2000" dirty="0"/>
              <a:t> </a:t>
            </a:r>
            <a:r>
              <a:rPr lang="el-GR" sz="2000" dirty="0" smtClean="0"/>
              <a:t>απόπτωση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2000" dirty="0" smtClean="0"/>
              <a:t>			</a:t>
            </a:r>
            <a:endParaRPr lang="en-GB" sz="2000" dirty="0"/>
          </a:p>
        </p:txBody>
      </p:sp>
      <p:sp>
        <p:nvSpPr>
          <p:cNvPr id="31748" name="AutoShape 4"/>
          <p:cNvSpPr>
            <a:spLocks noChangeArrowheads="1"/>
          </p:cNvSpPr>
          <p:nvPr/>
        </p:nvSpPr>
        <p:spPr bwMode="auto">
          <a:xfrm>
            <a:off x="4419600" y="2286000"/>
            <a:ext cx="3048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1749" name="AutoShape 5"/>
          <p:cNvSpPr>
            <a:spLocks noChangeArrowheads="1"/>
          </p:cNvSpPr>
          <p:nvPr/>
        </p:nvSpPr>
        <p:spPr bwMode="auto">
          <a:xfrm>
            <a:off x="4429124" y="2857496"/>
            <a:ext cx="3048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1750" name="AutoShape 6"/>
          <p:cNvSpPr>
            <a:spLocks noChangeArrowheads="1"/>
          </p:cNvSpPr>
          <p:nvPr/>
        </p:nvSpPr>
        <p:spPr bwMode="auto">
          <a:xfrm>
            <a:off x="4429124" y="3286124"/>
            <a:ext cx="3048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 flipH="1">
            <a:off x="2714612" y="3786190"/>
            <a:ext cx="1752600" cy="304800"/>
          </a:xfrm>
          <a:prstGeom prst="line">
            <a:avLst/>
          </a:prstGeom>
          <a:noFill/>
          <a:ln w="12700" cap="sq">
            <a:solidFill>
              <a:schemeClr val="accent1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el-GR"/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>
            <a:off x="4572000" y="3786190"/>
            <a:ext cx="1752600" cy="304800"/>
          </a:xfrm>
          <a:prstGeom prst="line">
            <a:avLst/>
          </a:prstGeom>
          <a:noFill/>
          <a:ln w="12700" cap="sq">
            <a:solidFill>
              <a:schemeClr val="accent1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el-GR"/>
          </a:p>
        </p:txBody>
      </p:sp>
      <p:sp>
        <p:nvSpPr>
          <p:cNvPr id="31755" name="AutoShape 11"/>
          <p:cNvSpPr>
            <a:spLocks noChangeArrowheads="1"/>
          </p:cNvSpPr>
          <p:nvPr/>
        </p:nvSpPr>
        <p:spPr bwMode="auto">
          <a:xfrm>
            <a:off x="4429124" y="4357694"/>
            <a:ext cx="3048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1757" name="AutoShape 13"/>
          <p:cNvSpPr>
            <a:spLocks noChangeArrowheads="1"/>
          </p:cNvSpPr>
          <p:nvPr/>
        </p:nvSpPr>
        <p:spPr bwMode="auto">
          <a:xfrm>
            <a:off x="4429124" y="4857760"/>
            <a:ext cx="3048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1758" name="Line 14"/>
          <p:cNvSpPr>
            <a:spLocks noChangeShapeType="1"/>
          </p:cNvSpPr>
          <p:nvPr/>
        </p:nvSpPr>
        <p:spPr bwMode="auto">
          <a:xfrm flipV="1">
            <a:off x="1905000" y="5943600"/>
            <a:ext cx="2590800" cy="3810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lIns="92075" tIns="46038" rIns="92075" bIns="46038"/>
          <a:lstStyle/>
          <a:p>
            <a:endParaRPr lang="el-GR"/>
          </a:p>
        </p:txBody>
      </p:sp>
      <p:sp>
        <p:nvSpPr>
          <p:cNvPr id="31762" name="Line 18"/>
          <p:cNvSpPr>
            <a:spLocks noChangeShapeType="1"/>
          </p:cNvSpPr>
          <p:nvPr/>
        </p:nvSpPr>
        <p:spPr bwMode="auto">
          <a:xfrm>
            <a:off x="4495800" y="5943600"/>
            <a:ext cx="0" cy="3048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lIns="92075" tIns="46038" rIns="92075" bIns="46038"/>
          <a:lstStyle/>
          <a:p>
            <a:endParaRPr lang="el-GR"/>
          </a:p>
        </p:txBody>
      </p:sp>
      <p:sp>
        <p:nvSpPr>
          <p:cNvPr id="31763" name="Line 19"/>
          <p:cNvSpPr>
            <a:spLocks noChangeShapeType="1"/>
          </p:cNvSpPr>
          <p:nvPr/>
        </p:nvSpPr>
        <p:spPr bwMode="auto">
          <a:xfrm>
            <a:off x="4429124" y="5286388"/>
            <a:ext cx="0" cy="4572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/>
          <a:lstStyle/>
          <a:p>
            <a:endParaRPr lang="el-GR"/>
          </a:p>
        </p:txBody>
      </p:sp>
      <p:sp>
        <p:nvSpPr>
          <p:cNvPr id="31764" name="Line 20"/>
          <p:cNvSpPr>
            <a:spLocks noChangeShapeType="1"/>
          </p:cNvSpPr>
          <p:nvPr/>
        </p:nvSpPr>
        <p:spPr bwMode="auto">
          <a:xfrm>
            <a:off x="4572000" y="5286388"/>
            <a:ext cx="2286000" cy="4572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/>
          <a:lstStyle/>
          <a:p>
            <a:endParaRPr lang="el-GR"/>
          </a:p>
        </p:txBody>
      </p:sp>
      <p:sp>
        <p:nvSpPr>
          <p:cNvPr id="31766" name="Line 22"/>
          <p:cNvSpPr>
            <a:spLocks noChangeShapeType="1"/>
          </p:cNvSpPr>
          <p:nvPr/>
        </p:nvSpPr>
        <p:spPr bwMode="auto">
          <a:xfrm flipH="1">
            <a:off x="1828800" y="6019800"/>
            <a:ext cx="2514600" cy="2286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lIns="92075" tIns="46038" rIns="92075" bIns="46038"/>
          <a:lstStyle/>
          <a:p>
            <a:endParaRPr lang="el-GR"/>
          </a:p>
        </p:txBody>
      </p:sp>
      <p:sp>
        <p:nvSpPr>
          <p:cNvPr id="31768" name="Line 24"/>
          <p:cNvSpPr>
            <a:spLocks noChangeShapeType="1"/>
          </p:cNvSpPr>
          <p:nvPr/>
        </p:nvSpPr>
        <p:spPr bwMode="auto">
          <a:xfrm flipH="1">
            <a:off x="1857356" y="5214950"/>
            <a:ext cx="2590800" cy="4572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/>
          <a:lstStyle/>
          <a:p>
            <a:endParaRPr lang="el-GR"/>
          </a:p>
        </p:txBody>
      </p:sp>
      <p:sp>
        <p:nvSpPr>
          <p:cNvPr id="17" name="1 - Τίτλος"/>
          <p:cNvSpPr txBox="1">
            <a:spLocks noGrp="1"/>
          </p:cNvSpPr>
          <p:nvPr>
            <p:ph type="title"/>
          </p:nvPr>
        </p:nvSpPr>
        <p:spPr>
          <a:xfrm>
            <a:off x="0" y="428604"/>
            <a:ext cx="8885237" cy="8382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defRPr/>
            </a:pPr>
            <a:r>
              <a:rPr lang="el-GR" sz="3600" dirty="0"/>
              <a:t>Ιός του απλού έρπητα (</a:t>
            </a:r>
            <a:r>
              <a:rPr lang="en-US" sz="3600" dirty="0"/>
              <a:t>HSV1)</a:t>
            </a:r>
            <a:endParaRPr kumimoji="0" lang="el-GR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Ιός του απλού έρπητα (</a:t>
            </a:r>
            <a:r>
              <a:rPr lang="en-US" sz="4000" dirty="0" smtClean="0"/>
              <a:t>HSV1)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600200"/>
            <a:ext cx="864399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2400" b="1" dirty="0" smtClean="0"/>
              <a:t>Κλινικές μορφές</a:t>
            </a:r>
          </a:p>
          <a:p>
            <a:pPr>
              <a:buNone/>
            </a:pPr>
            <a:r>
              <a:rPr lang="el-GR" sz="2000" b="1" dirty="0" err="1" smtClean="0"/>
              <a:t>Πρωτολοίμωξη</a:t>
            </a:r>
            <a:r>
              <a:rPr lang="el-GR" sz="2000" b="1" dirty="0" smtClean="0"/>
              <a:t>  </a:t>
            </a:r>
          </a:p>
          <a:p>
            <a:pPr>
              <a:buNone/>
            </a:pPr>
            <a:r>
              <a:rPr lang="el-GR" sz="2000" dirty="0" err="1" smtClean="0"/>
              <a:t>Ερπητική</a:t>
            </a:r>
            <a:r>
              <a:rPr lang="el-GR" sz="2000" dirty="0" smtClean="0"/>
              <a:t> </a:t>
            </a:r>
            <a:r>
              <a:rPr lang="el-GR" sz="2000" dirty="0" err="1" smtClean="0"/>
              <a:t>ουλοστοματίτιδα</a:t>
            </a:r>
            <a:r>
              <a:rPr lang="el-GR" sz="2000" dirty="0" smtClean="0"/>
              <a:t> </a:t>
            </a:r>
          </a:p>
          <a:p>
            <a:r>
              <a:rPr lang="el-GR" sz="2000" dirty="0" smtClean="0"/>
              <a:t>Συνήθως στην παιδική ηλικία (&gt;1</a:t>
            </a:r>
            <a:r>
              <a:rPr lang="el-GR" sz="2000" baseline="30000" dirty="0" smtClean="0"/>
              <a:t>ο</a:t>
            </a:r>
            <a:r>
              <a:rPr lang="el-GR" sz="2000" dirty="0" smtClean="0"/>
              <a:t> έτος ζωής)</a:t>
            </a:r>
          </a:p>
          <a:p>
            <a:r>
              <a:rPr lang="el-GR" sz="2000" dirty="0" smtClean="0"/>
              <a:t>Χρόνος επώασης: 3-7 ημέρες</a:t>
            </a:r>
          </a:p>
          <a:p>
            <a:r>
              <a:rPr lang="el-GR" sz="2000" dirty="0" smtClean="0"/>
              <a:t>Πρόδρομα συμπτώματα: ανορεξία, κακουχία, </a:t>
            </a:r>
            <a:r>
              <a:rPr lang="el-GR" sz="2000" b="1" dirty="0" smtClean="0"/>
              <a:t>τραχηλική </a:t>
            </a:r>
            <a:r>
              <a:rPr lang="el-GR" sz="2000" b="1" dirty="0" err="1" smtClean="0"/>
              <a:t>λεμφαδενοπάθεια</a:t>
            </a:r>
            <a:r>
              <a:rPr lang="el-GR" sz="2000" b="1" dirty="0" smtClean="0"/>
              <a:t>, πυρετός  </a:t>
            </a:r>
          </a:p>
          <a:p>
            <a:r>
              <a:rPr lang="el-GR" sz="2000" dirty="0" smtClean="0"/>
              <a:t>Κλινική εικόνα: </a:t>
            </a:r>
          </a:p>
          <a:p>
            <a:r>
              <a:rPr lang="el-GR" sz="2000" dirty="0" smtClean="0"/>
              <a:t>Χείλη, στοματικός βλεννογόνος (παρειών και ούλων)</a:t>
            </a:r>
          </a:p>
          <a:p>
            <a:pPr lvl="1"/>
            <a:r>
              <a:rPr lang="el-GR" sz="1800" dirty="0"/>
              <a:t>Φ</a:t>
            </a:r>
            <a:r>
              <a:rPr lang="el-GR" sz="1800" dirty="0" smtClean="0"/>
              <a:t>υσαλίδες ομφαλωτές → διαβρώσεις → φλύκταινες → εφελκίδες (χείλη)</a:t>
            </a:r>
          </a:p>
          <a:p>
            <a:pPr lvl="1"/>
            <a:r>
              <a:rPr lang="el-GR" sz="1800" dirty="0" smtClean="0"/>
              <a:t>Διάσπαρτες </a:t>
            </a:r>
          </a:p>
          <a:p>
            <a:pPr lvl="1"/>
            <a:r>
              <a:rPr lang="el-GR" sz="1800" dirty="0" smtClean="0"/>
              <a:t>Επώδυνες </a:t>
            </a:r>
          </a:p>
          <a:p>
            <a:pPr>
              <a:buNone/>
            </a:pPr>
            <a:endParaRPr lang="el-GR" sz="2000" dirty="0" smtClean="0"/>
          </a:p>
          <a:p>
            <a:pPr>
              <a:buNone/>
            </a:pPr>
            <a:endParaRPr lang="el-GR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28596" y="6072206"/>
            <a:ext cx="5000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l-GR" dirty="0" smtClean="0"/>
              <a:t>*</a:t>
            </a:r>
            <a:r>
              <a:rPr lang="el-GR" i="1" dirty="0" smtClean="0"/>
              <a:t>τυπικές οι διαβρώσεις των ούλων </a:t>
            </a:r>
          </a:p>
          <a:p>
            <a:pPr>
              <a:buNone/>
            </a:pPr>
            <a:r>
              <a:rPr lang="el-GR" i="1" dirty="0" smtClean="0"/>
              <a:t>*Στους εφήβους +/- φαρυγγίτιδα </a:t>
            </a:r>
            <a:endParaRPr lang="el-GR" i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err="1" smtClean="0"/>
              <a:t>Ερπητική</a:t>
            </a:r>
            <a:r>
              <a:rPr lang="el-GR" sz="4000" dirty="0" smtClean="0"/>
              <a:t> </a:t>
            </a:r>
            <a:r>
              <a:rPr lang="el-GR" sz="4000" dirty="0" err="1" smtClean="0"/>
              <a:t>ουλοστοματίτιδα</a:t>
            </a:r>
            <a:r>
              <a:rPr lang="el-GR" sz="4000" dirty="0" smtClean="0"/>
              <a:t> </a:t>
            </a:r>
            <a:endParaRPr lang="el-GR" sz="4000" dirty="0"/>
          </a:p>
        </p:txBody>
      </p:sp>
      <p:pic>
        <p:nvPicPr>
          <p:cNvPr id="18434" name="Picture 2" descr="Αποτέλεσμα εικόνας για herpetic gingivostomatit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736"/>
            <a:ext cx="4567781" cy="3071834"/>
          </a:xfrm>
          <a:prstGeom prst="rect">
            <a:avLst/>
          </a:prstGeom>
          <a:noFill/>
        </p:spPr>
      </p:pic>
      <p:pic>
        <p:nvPicPr>
          <p:cNvPr id="18436" name="Picture 4" descr="Αποτέλεσμα εικόνας για herpetic gingivostomatiti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357298"/>
            <a:ext cx="3997721" cy="2731776"/>
          </a:xfrm>
          <a:prstGeom prst="rect">
            <a:avLst/>
          </a:prstGeom>
          <a:noFill/>
        </p:spPr>
      </p:pic>
      <p:pic>
        <p:nvPicPr>
          <p:cNvPr id="18438" name="Picture 6" descr="Αποτέλεσμα εικόνας για herpetic gingivostomatitis"/>
          <p:cNvPicPr>
            <a:picLocks noChangeAspect="1" noChangeArrowheads="1"/>
          </p:cNvPicPr>
          <p:nvPr/>
        </p:nvPicPr>
        <p:blipFill>
          <a:blip r:embed="rId4" cstate="print"/>
          <a:srcRect r="4184" b="8783"/>
          <a:stretch>
            <a:fillRect/>
          </a:stretch>
        </p:blipFill>
        <p:spPr bwMode="auto">
          <a:xfrm>
            <a:off x="3857620" y="4071942"/>
            <a:ext cx="2786082" cy="25939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Ιός του απλού έρπητα (</a:t>
            </a:r>
            <a:r>
              <a:rPr lang="en-US" sz="4000" dirty="0" smtClean="0"/>
              <a:t>HSV1)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sz="2400" b="1" dirty="0" smtClean="0"/>
              <a:t>Κλινικές μορφές</a:t>
            </a:r>
          </a:p>
          <a:p>
            <a:pPr>
              <a:buNone/>
            </a:pPr>
            <a:r>
              <a:rPr lang="el-GR" sz="2400" dirty="0" smtClean="0"/>
              <a:t>Υποτροπιάζον </a:t>
            </a:r>
            <a:r>
              <a:rPr lang="el-GR" sz="2400" dirty="0" err="1" smtClean="0"/>
              <a:t>έρπης</a:t>
            </a:r>
            <a:r>
              <a:rPr lang="el-GR" sz="2400" dirty="0" smtClean="0"/>
              <a:t> </a:t>
            </a:r>
          </a:p>
          <a:p>
            <a:pPr>
              <a:buNone/>
            </a:pPr>
            <a:r>
              <a:rPr lang="el-GR" sz="2000" dirty="0" smtClean="0"/>
              <a:t>Κλινική εικόνα </a:t>
            </a:r>
          </a:p>
          <a:p>
            <a:r>
              <a:rPr lang="el-GR" sz="2000" dirty="0" smtClean="0"/>
              <a:t>Θέσεις : κυρίως χείλη</a:t>
            </a:r>
          </a:p>
          <a:p>
            <a:pPr>
              <a:buNone/>
            </a:pPr>
            <a:r>
              <a:rPr lang="el-GR" sz="2000" dirty="0" smtClean="0"/>
              <a:t>	Άλλες ανάλογα με τον ενοφθαλμισμό του ιού: παρειά, ρινικός βλεννογόνος, δάκτυλα, άλλες θέσεις</a:t>
            </a:r>
          </a:p>
          <a:p>
            <a:r>
              <a:rPr lang="el-GR" sz="2000" dirty="0" smtClean="0"/>
              <a:t>Πρόδρομα συμπτώματα: καύσος, </a:t>
            </a:r>
            <a:r>
              <a:rPr lang="el-GR" sz="2000" dirty="0" err="1" smtClean="0"/>
              <a:t>νηγμός</a:t>
            </a:r>
            <a:endParaRPr lang="el-GR" sz="2000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el-GR" sz="2000" dirty="0" smtClean="0"/>
              <a:t>Φυσαλίδες ομφαλωτές → διαβρώσεις → φλύκταινες → εφελκίδες (χείλη)</a:t>
            </a:r>
          </a:p>
          <a:p>
            <a:endParaRPr lang="el-GR" sz="2000" dirty="0" smtClean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Υποτροπιάζον </a:t>
            </a:r>
            <a:r>
              <a:rPr lang="el-GR" dirty="0" err="1" smtClean="0"/>
              <a:t>έρπης</a:t>
            </a:r>
            <a:endParaRPr lang="el-GR" dirty="0"/>
          </a:p>
        </p:txBody>
      </p:sp>
      <p:pic>
        <p:nvPicPr>
          <p:cNvPr id="4" name="Picture 6" descr="herpet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4214818"/>
            <a:ext cx="3320731" cy="2526255"/>
          </a:xfrm>
          <a:prstGeom prst="rect">
            <a:avLst/>
          </a:prstGeom>
          <a:noFill/>
        </p:spPr>
      </p:pic>
      <p:pic>
        <p:nvPicPr>
          <p:cNvPr id="21506" name="Picture 2" descr="Αποτέλεσμα εικόνας για herpes labial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000504"/>
            <a:ext cx="3071834" cy="2303876"/>
          </a:xfrm>
          <a:prstGeom prst="rect">
            <a:avLst/>
          </a:prstGeom>
          <a:noFill/>
        </p:spPr>
      </p:pic>
      <p:pic>
        <p:nvPicPr>
          <p:cNvPr id="21508" name="Picture 4" descr="Αποτέλεσμα εικόνας για herpes labial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214422"/>
            <a:ext cx="3000396" cy="2576752"/>
          </a:xfrm>
          <a:prstGeom prst="rect">
            <a:avLst/>
          </a:prstGeom>
          <a:noFill/>
        </p:spPr>
      </p:pic>
      <p:pic>
        <p:nvPicPr>
          <p:cNvPr id="21509" name="Picture 5" descr="H:\Christina\SurgerysPCBackUp\My Documents\herpes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928670"/>
            <a:ext cx="2571768" cy="34290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Ιός του απλού έρπητα (</a:t>
            </a:r>
            <a:r>
              <a:rPr lang="en-US" sz="4000" dirty="0" smtClean="0"/>
              <a:t>HSV1)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sz="2400" dirty="0" smtClean="0"/>
              <a:t>Παράγοντες που πυροδοτούν υποτροπές </a:t>
            </a:r>
          </a:p>
          <a:p>
            <a:r>
              <a:rPr lang="el-GR" sz="2000" dirty="0" smtClean="0"/>
              <a:t>Άγχος</a:t>
            </a:r>
          </a:p>
          <a:p>
            <a:r>
              <a:rPr lang="el-GR" sz="2000" dirty="0" smtClean="0"/>
              <a:t>Εμπύρετο </a:t>
            </a:r>
          </a:p>
          <a:p>
            <a:r>
              <a:rPr lang="el-GR" sz="2000" dirty="0" smtClean="0"/>
              <a:t>Υπεριώδης ακτινοβολία</a:t>
            </a:r>
          </a:p>
          <a:p>
            <a:r>
              <a:rPr lang="el-GR" sz="2000" dirty="0" smtClean="0"/>
              <a:t>Έμμηνος ρύση</a:t>
            </a:r>
          </a:p>
          <a:p>
            <a:r>
              <a:rPr lang="el-GR" sz="2000" dirty="0" smtClean="0"/>
              <a:t>Ψύχος </a:t>
            </a:r>
          </a:p>
          <a:p>
            <a:pPr>
              <a:buNone/>
            </a:pPr>
            <a:r>
              <a:rPr lang="en-US" sz="2000" dirty="0" smtClean="0"/>
              <a:t>*</a:t>
            </a:r>
            <a:r>
              <a:rPr lang="el-GR" sz="2000" dirty="0" smtClean="0"/>
              <a:t>Γενικά κάθε αίτιο που προκαλεί πτώση της ανοσίας </a:t>
            </a:r>
            <a:endParaRPr lang="el-GR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err="1" smtClean="0"/>
              <a:t>Ερπητοιοί</a:t>
            </a:r>
            <a:r>
              <a:rPr lang="el-GR" sz="4000" dirty="0" smtClean="0"/>
              <a:t> 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el-GR" sz="2000" b="1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Ιός απλού </a:t>
            </a:r>
            <a:r>
              <a:rPr lang="el-GR" sz="2000" b="1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έρπητα 1 και 2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(HSV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)</a:t>
            </a:r>
            <a:endParaRPr lang="el-GR" sz="2000" b="1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l-GR" sz="2000" b="1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Ιός ανεμοβλογιάς-έρπητα ζωστήρα (VZV</a:t>
            </a:r>
            <a:r>
              <a:rPr lang="el-GR" sz="2000" b="1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)</a:t>
            </a:r>
            <a:endParaRPr lang="el-GR" sz="2000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l-GR" sz="2000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Κυτταρομεγαλοϊός</a:t>
            </a: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(CMV</a:t>
            </a: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)</a:t>
            </a:r>
            <a:endParaRPr lang="el-GR" sz="2000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Ιός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Epstein-Barr</a:t>
            </a: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(λοιμώδης μονοπυρήνωση</a:t>
            </a: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)</a:t>
            </a:r>
            <a:endParaRPr lang="en-US" sz="2000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l-GR" sz="2000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Ερπητοϊοί</a:t>
            </a: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6,7,8 (ροδόχρους </a:t>
            </a: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πιτυρίαση</a:t>
            </a: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, αιφνίδιο ερύθημα των νεογνών, σάρκωμα </a:t>
            </a:r>
            <a:r>
              <a:rPr lang="el-GR" sz="2000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Kaposi</a:t>
            </a: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)</a:t>
            </a:r>
            <a:endParaRPr lang="el-GR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Ιός του απλού έρπητα (</a:t>
            </a:r>
            <a:r>
              <a:rPr lang="en-US" sz="4000" dirty="0" smtClean="0"/>
              <a:t>HSV1)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sz="2400" dirty="0" smtClean="0"/>
              <a:t>Νεογνικός έρπητας </a:t>
            </a:r>
          </a:p>
          <a:p>
            <a:r>
              <a:rPr lang="el-GR" sz="2000" dirty="0" smtClean="0"/>
              <a:t>Μετάδοση του ιού κατά τον τοκετό (</a:t>
            </a:r>
            <a:r>
              <a:rPr lang="en-US" sz="2000" dirty="0" smtClean="0"/>
              <a:t>1:3000-20000 </a:t>
            </a:r>
            <a:r>
              <a:rPr lang="el-GR" sz="2000" dirty="0" smtClean="0"/>
              <a:t>γεννήσεις)</a:t>
            </a:r>
          </a:p>
          <a:p>
            <a:r>
              <a:rPr lang="el-GR" sz="2000" dirty="0" smtClean="0"/>
              <a:t>Κλινικές μορφές </a:t>
            </a:r>
          </a:p>
          <a:p>
            <a:pPr>
              <a:buClr>
                <a:schemeClr val="accent1"/>
              </a:buClr>
              <a:buBlip>
                <a:blip r:embed="rId2"/>
              </a:buBlip>
            </a:pPr>
            <a:r>
              <a:rPr lang="el-GR" sz="2000" b="1" dirty="0" err="1" smtClean="0"/>
              <a:t>Δερματοβλεννογόνια</a:t>
            </a:r>
            <a:r>
              <a:rPr lang="el-GR" sz="2000" b="1" dirty="0" smtClean="0"/>
              <a:t> </a:t>
            </a:r>
            <a:r>
              <a:rPr lang="el-GR" sz="2000" dirty="0" smtClean="0"/>
              <a:t>(45%)</a:t>
            </a:r>
            <a:r>
              <a:rPr lang="en-US" sz="2000" dirty="0" smtClean="0"/>
              <a:t>: </a:t>
            </a:r>
            <a:r>
              <a:rPr lang="el-GR" sz="2000" dirty="0" smtClean="0"/>
              <a:t>δέρμα, μάτια, στόμα</a:t>
            </a:r>
          </a:p>
          <a:p>
            <a:pPr>
              <a:buClr>
                <a:schemeClr val="accent1"/>
              </a:buClr>
              <a:buBlip>
                <a:blip r:embed="rId2"/>
              </a:buBlip>
            </a:pPr>
            <a:r>
              <a:rPr lang="el-GR" sz="2000" b="1" dirty="0" smtClean="0"/>
              <a:t>Διάσπαρτη (</a:t>
            </a:r>
            <a:r>
              <a:rPr lang="el-GR" sz="2000" dirty="0" smtClean="0"/>
              <a:t>22%)</a:t>
            </a:r>
            <a:r>
              <a:rPr lang="en-US" sz="2000" dirty="0" smtClean="0"/>
              <a:t>: </a:t>
            </a:r>
            <a:r>
              <a:rPr lang="el-GR" sz="2000" dirty="0" smtClean="0"/>
              <a:t>πολλαπλά όργανα- ήπαρ, πνεύμονες, εγκέφαλος- 50% θνησιμότητα</a:t>
            </a:r>
          </a:p>
          <a:p>
            <a:pPr>
              <a:buClr>
                <a:schemeClr val="accent1"/>
              </a:buClr>
              <a:buBlip>
                <a:blip r:embed="rId2"/>
              </a:buBlip>
            </a:pPr>
            <a:r>
              <a:rPr lang="el-GR" sz="2000" b="1" dirty="0" smtClean="0"/>
              <a:t>Προσβολή ΚΝΣ </a:t>
            </a:r>
            <a:r>
              <a:rPr lang="el-GR" sz="2000" dirty="0" smtClean="0"/>
              <a:t>(35%)</a:t>
            </a:r>
            <a:r>
              <a:rPr lang="en-US" sz="2000" dirty="0" smtClean="0"/>
              <a:t>: </a:t>
            </a:r>
            <a:r>
              <a:rPr lang="el-GR" sz="2000" dirty="0" smtClean="0"/>
              <a:t>σοβαρές νευρολογικές επιπλοκές- 15% θνησιμότητα</a:t>
            </a:r>
            <a:endParaRPr lang="en-GB" sz="2000" dirty="0" smtClean="0"/>
          </a:p>
          <a:p>
            <a:endParaRPr lang="el-GR" sz="2000" dirty="0"/>
          </a:p>
        </p:txBody>
      </p:sp>
      <p:pic>
        <p:nvPicPr>
          <p:cNvPr id="4" name="Picture 4" descr="herpes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367619"/>
            <a:ext cx="3886200" cy="22744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000" dirty="0" smtClean="0"/>
              <a:t>κ/ες και </a:t>
            </a:r>
            <a:r>
              <a:rPr lang="en-US" sz="2000" dirty="0" smtClean="0"/>
              <a:t>PCR </a:t>
            </a:r>
            <a:r>
              <a:rPr lang="el-GR" sz="2000" dirty="0" smtClean="0"/>
              <a:t>για </a:t>
            </a:r>
            <a:r>
              <a:rPr lang="en-US" sz="2000" dirty="0" smtClean="0"/>
              <a:t>HSV</a:t>
            </a:r>
            <a:r>
              <a:rPr lang="el-GR" sz="2000" dirty="0" smtClean="0"/>
              <a:t>1 και 2 </a:t>
            </a:r>
            <a:br>
              <a:rPr lang="el-GR" sz="2000" dirty="0" smtClean="0"/>
            </a:br>
            <a:r>
              <a:rPr lang="el-GR" sz="2000" dirty="0" smtClean="0"/>
              <a:t>Αίμα, ούρα, δέρμα, ΕΝΥ </a:t>
            </a:r>
            <a:br>
              <a:rPr lang="el-GR" sz="2000" dirty="0" smtClean="0"/>
            </a:br>
            <a:r>
              <a:rPr lang="el-GR" sz="2000" dirty="0" smtClean="0"/>
              <a:t>Γενική αίματος, γενική ΕΝΥ και βιοχημικά</a:t>
            </a:r>
            <a:br>
              <a:rPr lang="el-GR" sz="2000" dirty="0" smtClean="0"/>
            </a:br>
            <a:r>
              <a:rPr lang="vi-VN" sz="2000" dirty="0" smtClean="0"/>
              <a:t>IV acyclovir 60 mg/kg/d </a:t>
            </a:r>
            <a:r>
              <a:rPr lang="el-GR" sz="2000" dirty="0" smtClean="0"/>
              <a:t>σε </a:t>
            </a:r>
            <a:r>
              <a:rPr lang="vi-VN" sz="2000" dirty="0" smtClean="0"/>
              <a:t>3 </a:t>
            </a:r>
            <a:r>
              <a:rPr lang="el-GR" sz="2000" dirty="0" smtClean="0"/>
              <a:t>δόσεις</a:t>
            </a:r>
            <a:endParaRPr lang="el-GR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 </a:t>
            </a:r>
            <a:r>
              <a:rPr lang="vi-VN" sz="2000" dirty="0" smtClean="0"/>
              <a:t> </a:t>
            </a:r>
            <a:endParaRPr lang="el-GR" sz="2000" dirty="0"/>
          </a:p>
        </p:txBody>
      </p:sp>
      <p:pic>
        <p:nvPicPr>
          <p:cNvPr id="19460" name="Picture 4" descr="Neonatal herpes simplex vir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785926"/>
            <a:ext cx="5929354" cy="4464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Ιός του απλού έρπητα (</a:t>
            </a:r>
            <a:r>
              <a:rPr lang="en-US" sz="4000" dirty="0" smtClean="0"/>
              <a:t>HSV1)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sz="2400" dirty="0" smtClean="0"/>
              <a:t>Επιπλοκές </a:t>
            </a:r>
          </a:p>
          <a:p>
            <a:r>
              <a:rPr lang="el-GR" sz="2000" dirty="0" err="1" smtClean="0"/>
              <a:t>Ερπητική</a:t>
            </a:r>
            <a:r>
              <a:rPr lang="el-GR" sz="2000" dirty="0" smtClean="0"/>
              <a:t> </a:t>
            </a:r>
            <a:r>
              <a:rPr lang="el-GR" sz="2000" dirty="0" err="1" smtClean="0"/>
              <a:t>κερατοεπιπεφυκίτιδα</a:t>
            </a:r>
            <a:r>
              <a:rPr lang="el-GR" sz="2000" dirty="0" smtClean="0"/>
              <a:t> </a:t>
            </a:r>
          </a:p>
          <a:p>
            <a:r>
              <a:rPr lang="el-GR" sz="2000" dirty="0" err="1" smtClean="0"/>
              <a:t>Ερπητική</a:t>
            </a:r>
            <a:r>
              <a:rPr lang="el-GR" sz="2000" dirty="0" smtClean="0"/>
              <a:t> εγκεφαλίτιδα (προσβολή του κροταφικού λοβού)</a:t>
            </a:r>
          </a:p>
          <a:p>
            <a:r>
              <a:rPr lang="el-GR" sz="2000" dirty="0" err="1" smtClean="0"/>
              <a:t>Ερπητικό</a:t>
            </a:r>
            <a:r>
              <a:rPr lang="el-GR" sz="2000" dirty="0" smtClean="0"/>
              <a:t> έκζεμα (διάχυτη </a:t>
            </a:r>
            <a:r>
              <a:rPr lang="el-GR" sz="2000" dirty="0" err="1" smtClean="0"/>
              <a:t>ερπητική</a:t>
            </a:r>
            <a:r>
              <a:rPr lang="el-GR" sz="2000" dirty="0" smtClean="0"/>
              <a:t> λοίμωξη)</a:t>
            </a:r>
          </a:p>
          <a:p>
            <a:r>
              <a:rPr lang="el-GR" sz="2000" dirty="0" smtClean="0"/>
              <a:t>Πολύμορφο ερύθημα </a:t>
            </a:r>
          </a:p>
          <a:p>
            <a:r>
              <a:rPr lang="el-GR" sz="2000" dirty="0" smtClean="0"/>
              <a:t>Άτυπη/ χρόνια </a:t>
            </a:r>
            <a:r>
              <a:rPr lang="el-GR" sz="2000" dirty="0" err="1" smtClean="0"/>
              <a:t>ερπητική</a:t>
            </a:r>
            <a:r>
              <a:rPr lang="el-GR" sz="2000" dirty="0" smtClean="0"/>
              <a:t> λοίμωξη σε ασθενείς +</a:t>
            </a:r>
            <a:r>
              <a:rPr lang="en-US" sz="2000" dirty="0" smtClean="0"/>
              <a:t>HIV </a:t>
            </a:r>
            <a:endParaRPr lang="el-GR" sz="2000" dirty="0" smtClean="0"/>
          </a:p>
          <a:p>
            <a:pPr>
              <a:buNone/>
            </a:pPr>
            <a:endParaRPr lang="el-GR" sz="2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Επιπλοκές απλού έρπητα </a:t>
            </a:r>
            <a:endParaRPr lang="el-GR" sz="4000" dirty="0"/>
          </a:p>
        </p:txBody>
      </p:sp>
      <p:pic>
        <p:nvPicPr>
          <p:cNvPr id="4" name="Picture 2" descr="http://adserver.sante.univ-nantes.fr/img/Kapos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3643314"/>
            <a:ext cx="4244482" cy="2798040"/>
          </a:xfrm>
          <a:prstGeom prst="rect">
            <a:avLst/>
          </a:prstGeom>
          <a:noFill/>
        </p:spPr>
      </p:pic>
      <p:pic>
        <p:nvPicPr>
          <p:cNvPr id="23554" name="Picture 2" descr="Αποτέλεσμα εικόνας για herpes eye disea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00174"/>
            <a:ext cx="4476750" cy="2019301"/>
          </a:xfrm>
          <a:prstGeom prst="rect">
            <a:avLst/>
          </a:prstGeom>
          <a:noFill/>
        </p:spPr>
      </p:pic>
      <p:pic>
        <p:nvPicPr>
          <p:cNvPr id="23556" name="Picture 4" descr="Αποτέλεσμα εικόνας για herpes associated erythema multifor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714752"/>
            <a:ext cx="3357586" cy="2817974"/>
          </a:xfrm>
          <a:prstGeom prst="rect">
            <a:avLst/>
          </a:prstGeom>
          <a:noFill/>
        </p:spPr>
      </p:pic>
      <p:pic>
        <p:nvPicPr>
          <p:cNvPr id="23558" name="Picture 6" descr="Αποτέλεσμα εικόνας για herpes kaposiform erup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1357298"/>
            <a:ext cx="3214710" cy="24110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Ιός του απλού έρπητα (</a:t>
            </a:r>
            <a:r>
              <a:rPr lang="en-US" sz="4000" dirty="0" smtClean="0"/>
              <a:t>HSV1)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sz="2400" dirty="0" smtClean="0"/>
              <a:t>Ιστολογική εικόνα</a:t>
            </a:r>
            <a:endParaRPr lang="en-US" sz="2400" dirty="0" smtClean="0"/>
          </a:p>
          <a:p>
            <a:r>
              <a:rPr lang="el-GR" altLang="en-US" sz="2000" dirty="0" smtClean="0">
                <a:cs typeface="Arial" charset="0"/>
              </a:rPr>
              <a:t>Φυσαλίδες στην ακανθωτή στιβάδα της επιδερμίδας και εκφυλισμένα </a:t>
            </a:r>
            <a:r>
              <a:rPr lang="el-GR" altLang="en-US" sz="2000" dirty="0" err="1" smtClean="0">
                <a:cs typeface="Arial" charset="0"/>
              </a:rPr>
              <a:t>επιδερμιδικά</a:t>
            </a:r>
            <a:r>
              <a:rPr lang="el-GR" altLang="en-US" sz="2000" dirty="0" smtClean="0">
                <a:cs typeface="Arial" charset="0"/>
              </a:rPr>
              <a:t> κύτταρα, </a:t>
            </a:r>
            <a:r>
              <a:rPr lang="el-GR" altLang="en-US" sz="2000" dirty="0" err="1" smtClean="0">
                <a:cs typeface="Arial" charset="0"/>
              </a:rPr>
              <a:t>εξοιδημένα</a:t>
            </a:r>
            <a:r>
              <a:rPr lang="el-GR" altLang="en-US" sz="2000" dirty="0" smtClean="0">
                <a:cs typeface="Arial" charset="0"/>
              </a:rPr>
              <a:t>, χαρακτηριστικού σφαιρικού σχήματος (</a:t>
            </a:r>
            <a:r>
              <a:rPr lang="el-GR" altLang="en-US" sz="2000" dirty="0" err="1" smtClean="0">
                <a:cs typeface="Arial" charset="0"/>
              </a:rPr>
              <a:t>ballooning</a:t>
            </a:r>
            <a:r>
              <a:rPr lang="el-GR" altLang="en-US" sz="2000" dirty="0" smtClean="0">
                <a:cs typeface="Arial" charset="0"/>
              </a:rPr>
              <a:t>). Διήθηση στο χόριο από πολυμορφοπύρηνα, λόγω φλεγμονής</a:t>
            </a:r>
          </a:p>
          <a:p>
            <a:pPr>
              <a:buNone/>
            </a:pPr>
            <a:endParaRPr lang="el-GR" sz="2000" dirty="0"/>
          </a:p>
        </p:txBody>
      </p:sp>
      <p:pic>
        <p:nvPicPr>
          <p:cNvPr id="27650" name="Picture 2" descr="Αποτέλεσμα εικόνας για herpes simplex histolo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3357562"/>
            <a:ext cx="4286279" cy="3216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Ιός του απλού έρπητα (</a:t>
            </a:r>
            <a:r>
              <a:rPr lang="en-US" sz="4000" dirty="0" smtClean="0"/>
              <a:t>HSV1)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>
              <a:lnSpc>
                <a:spcPct val="160000"/>
              </a:lnSpc>
              <a:buClr>
                <a:srgbClr val="FF0000"/>
              </a:buClr>
              <a:buNone/>
              <a:defRPr/>
            </a:pPr>
            <a:r>
              <a:rPr lang="el-GR" sz="28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Εργαστηριακή τεκμηρίωση </a:t>
            </a:r>
            <a:endParaRPr lang="en-US" sz="2800" dirty="0" smtClean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 algn="just">
              <a:lnSpc>
                <a:spcPct val="160000"/>
              </a:lnSpc>
              <a:defRPr/>
            </a:pP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Ηλεκτρονικό μικροσκόπιο</a:t>
            </a:r>
            <a:endParaRPr lang="el-GR" sz="2400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 algn="just">
              <a:lnSpc>
                <a:spcPct val="160000"/>
              </a:lnSpc>
              <a:defRPr/>
            </a:pPr>
            <a:r>
              <a:rPr lang="el-GR" sz="2400" dirty="0" err="1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Κυτταροκαλλιέργειες</a:t>
            </a:r>
            <a:endParaRPr lang="el-GR" sz="2400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 algn="just">
              <a:lnSpc>
                <a:spcPct val="160000"/>
              </a:lnSpc>
              <a:defRPr/>
            </a:pPr>
            <a:r>
              <a:rPr lang="el-GR" sz="24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Άμεσος </a:t>
            </a:r>
            <a:r>
              <a:rPr lang="el-GR" sz="2400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ανοσοφθορισμός</a:t>
            </a:r>
            <a:r>
              <a:rPr lang="el-GR" sz="24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(αναζήτηση αντιγόνων του ιού σε υλικό από τις βλάβες, με προσθήκη ορού που περιέχει έτοιμα αντισώματα) </a:t>
            </a:r>
          </a:p>
          <a:p>
            <a:pPr algn="just">
              <a:lnSpc>
                <a:spcPct val="160000"/>
              </a:lnSpc>
              <a:defRPr/>
            </a:pPr>
            <a:r>
              <a:rPr lang="el-GR" sz="24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Ανίχνευση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DNA </a:t>
            </a:r>
            <a:r>
              <a:rPr lang="el-GR" sz="24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του ιού (PCR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)</a:t>
            </a:r>
            <a:endParaRPr lang="el-GR" sz="2400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 algn="just">
              <a:lnSpc>
                <a:spcPct val="160000"/>
              </a:lnSpc>
              <a:defRPr/>
            </a:pPr>
            <a:r>
              <a:rPr lang="el-GR" sz="24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Ορολογική εξέταση (ανίχνευση αντισωμάτων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)</a:t>
            </a:r>
            <a:endParaRPr lang="el-GR" sz="2400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 algn="just">
              <a:lnSpc>
                <a:spcPct val="160000"/>
              </a:lnSpc>
              <a:defRPr/>
            </a:pPr>
            <a:r>
              <a:rPr lang="el-GR" sz="24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Επίχρισμα </a:t>
            </a:r>
            <a:r>
              <a:rPr lang="el-GR" sz="2400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Tzanck</a:t>
            </a:r>
            <a:r>
              <a:rPr lang="el-GR" sz="24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(χρώση </a:t>
            </a:r>
            <a:r>
              <a:rPr lang="el-GR" sz="2400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Giemsa</a:t>
            </a:r>
            <a:r>
              <a:rPr lang="el-GR" sz="24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)</a:t>
            </a:r>
          </a:p>
          <a:p>
            <a:endParaRPr lang="el-GR" sz="2400" dirty="0"/>
          </a:p>
        </p:txBody>
      </p:sp>
      <p:pic>
        <p:nvPicPr>
          <p:cNvPr id="4" name="Picture 2" descr="D 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5000636"/>
            <a:ext cx="2185974" cy="1391956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Ιός του απλού έρπητα (</a:t>
            </a:r>
            <a:r>
              <a:rPr lang="en-US" sz="4000" dirty="0" smtClean="0"/>
              <a:t>HSV1)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l-GR" sz="2400" dirty="0" smtClean="0"/>
              <a:t>Αντιερπητικά φάρμακα </a:t>
            </a:r>
          </a:p>
          <a:p>
            <a:pPr>
              <a:lnSpc>
                <a:spcPct val="150000"/>
              </a:lnSpc>
              <a:defRPr/>
            </a:pPr>
            <a:r>
              <a:rPr lang="el-GR" sz="2000" dirty="0">
                <a:cs typeface="Arial" pitchFamily="34" charset="0"/>
              </a:rPr>
              <a:t>Ακυκλοβίρη ( </a:t>
            </a:r>
            <a:r>
              <a:rPr lang="en-US" sz="2000" dirty="0" err="1">
                <a:cs typeface="Arial" pitchFamily="34" charset="0"/>
              </a:rPr>
              <a:t>Zovirax</a:t>
            </a:r>
            <a:r>
              <a:rPr lang="en-US" sz="2000" dirty="0" smtClean="0">
                <a:cs typeface="Arial" pitchFamily="34" charset="0"/>
              </a:rPr>
              <a:t>)</a:t>
            </a:r>
            <a:endParaRPr lang="el-GR" sz="2000" dirty="0"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l-GR" sz="2000" dirty="0" err="1">
                <a:cs typeface="Arial" pitchFamily="34" charset="0"/>
              </a:rPr>
              <a:t>Βαλακυκλοβίρη</a:t>
            </a:r>
            <a:r>
              <a:rPr lang="el-GR" sz="2000" dirty="0">
                <a:cs typeface="Arial" pitchFamily="34" charset="0"/>
              </a:rPr>
              <a:t> (</a:t>
            </a:r>
            <a:r>
              <a:rPr lang="en-US" sz="2000" dirty="0" err="1">
                <a:cs typeface="Arial" pitchFamily="34" charset="0"/>
              </a:rPr>
              <a:t>Valtrex</a:t>
            </a:r>
            <a:r>
              <a:rPr lang="en-US" sz="2000" dirty="0" smtClean="0">
                <a:cs typeface="Arial" pitchFamily="34" charset="0"/>
              </a:rPr>
              <a:t>)</a:t>
            </a:r>
            <a:endParaRPr lang="el-GR" sz="2000" dirty="0"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l-GR" sz="2000" dirty="0" err="1">
                <a:cs typeface="Arial" pitchFamily="34" charset="0"/>
              </a:rPr>
              <a:t>Φαμσικλοβίρη</a:t>
            </a:r>
            <a:r>
              <a:rPr lang="en-US" sz="2000" dirty="0">
                <a:cs typeface="Arial" pitchFamily="34" charset="0"/>
              </a:rPr>
              <a:t> (</a:t>
            </a:r>
            <a:r>
              <a:rPr lang="en-US" sz="2000" dirty="0" err="1">
                <a:cs typeface="Arial" pitchFamily="34" charset="0"/>
              </a:rPr>
              <a:t>Famvir</a:t>
            </a:r>
            <a:r>
              <a:rPr lang="en-US" sz="2000" dirty="0" smtClean="0">
                <a:cs typeface="Arial" pitchFamily="34" charset="0"/>
              </a:rPr>
              <a:t>)</a:t>
            </a:r>
            <a:endParaRPr lang="el-GR" sz="2000" dirty="0" smtClean="0">
              <a:cs typeface="Arial" pitchFamily="34" charset="0"/>
            </a:endParaRPr>
          </a:p>
          <a:p>
            <a:pPr>
              <a:lnSpc>
                <a:spcPct val="150000"/>
              </a:lnSpc>
              <a:buNone/>
              <a:defRPr/>
            </a:pPr>
            <a:endParaRPr lang="el-GR" sz="2000" dirty="0" smtClean="0">
              <a:cs typeface="Arial" pitchFamily="34" charset="0"/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el-GR" sz="2000" dirty="0" smtClean="0">
                <a:cs typeface="Arial" pitchFamily="34" charset="0"/>
              </a:rPr>
              <a:t>*</a:t>
            </a:r>
            <a:r>
              <a:rPr lang="el-GR" sz="2000" i="1" dirty="0" smtClean="0">
                <a:cs typeface="Arial" pitchFamily="34" charset="0"/>
              </a:rPr>
              <a:t>Αναστέλλουν τον πολλαπλασιασμό του ιού (μέσω της </a:t>
            </a:r>
            <a:r>
              <a:rPr lang="el-GR" sz="2000" i="1" dirty="0" err="1" smtClean="0">
                <a:cs typeface="Arial" pitchFamily="34" charset="0"/>
              </a:rPr>
              <a:t>ιικής</a:t>
            </a:r>
            <a:r>
              <a:rPr lang="el-GR" sz="2000" i="1" dirty="0" smtClean="0">
                <a:cs typeface="Arial" pitchFamily="34" charset="0"/>
              </a:rPr>
              <a:t> </a:t>
            </a:r>
            <a:r>
              <a:rPr lang="el-GR" sz="2000" i="1" dirty="0" err="1" smtClean="0">
                <a:cs typeface="Arial" pitchFamily="34" charset="0"/>
              </a:rPr>
              <a:t>κινάσης</a:t>
            </a:r>
            <a:r>
              <a:rPr lang="el-GR" sz="2000" i="1" dirty="0" smtClean="0">
                <a:cs typeface="Arial" pitchFamily="34" charset="0"/>
              </a:rPr>
              <a:t> της </a:t>
            </a:r>
            <a:r>
              <a:rPr lang="el-GR" sz="2000" i="1" dirty="0" err="1" smtClean="0">
                <a:cs typeface="Arial" pitchFamily="34" charset="0"/>
              </a:rPr>
              <a:t>θυμιδίνης</a:t>
            </a:r>
            <a:r>
              <a:rPr lang="el-GR" sz="2000" i="1" dirty="0" smtClean="0">
                <a:cs typeface="Arial" pitchFamily="34" charset="0"/>
              </a:rPr>
              <a:t> αναστέλλουν την </a:t>
            </a:r>
            <a:r>
              <a:rPr lang="en-US" sz="2000" i="1" dirty="0" smtClean="0">
                <a:cs typeface="Arial" pitchFamily="34" charset="0"/>
              </a:rPr>
              <a:t>DNA </a:t>
            </a:r>
            <a:r>
              <a:rPr lang="el-GR" sz="2000" i="1" dirty="0" err="1" smtClean="0">
                <a:cs typeface="Arial" pitchFamily="34" charset="0"/>
              </a:rPr>
              <a:t>πολυμεράση</a:t>
            </a:r>
            <a:r>
              <a:rPr lang="el-GR" sz="2000" i="1" dirty="0" smtClean="0"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  <a:buNone/>
              <a:defRPr/>
            </a:pPr>
            <a:r>
              <a:rPr lang="el-GR" sz="2000" i="1" dirty="0" smtClean="0">
                <a:cs typeface="Arial" pitchFamily="34" charset="0"/>
              </a:rPr>
              <a:t>*Χορήγηση εντός 72 ωρών, σε υποτροπή με τα πρώτα συμπτώματα </a:t>
            </a:r>
            <a:endParaRPr lang="el-GR" sz="2000" i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l-GR" sz="4000" dirty="0" smtClean="0"/>
          </a:p>
          <a:p>
            <a:pPr algn="ctr">
              <a:buNone/>
            </a:pPr>
            <a:r>
              <a:rPr lang="el-GR" sz="4000" dirty="0" smtClean="0"/>
              <a:t>Ανεμοβλογιά </a:t>
            </a:r>
            <a:endParaRPr lang="el-GR" sz="40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Ανεμοβλογιά 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l-GR" sz="2800" dirty="0" smtClean="0"/>
              <a:t>Αίτιο</a:t>
            </a:r>
          </a:p>
          <a:p>
            <a:endParaRPr lang="en-US" sz="2800" dirty="0" smtClean="0"/>
          </a:p>
          <a:p>
            <a:r>
              <a:rPr lang="en-US" sz="2800" dirty="0" smtClean="0"/>
              <a:t>DNA </a:t>
            </a:r>
            <a:r>
              <a:rPr lang="el-GR" sz="2800" dirty="0" smtClean="0"/>
              <a:t>ιός ανεμοβλογιάς/ ζωστήρα </a:t>
            </a:r>
          </a:p>
          <a:p>
            <a:endParaRPr lang="el-GR" dirty="0"/>
          </a:p>
        </p:txBody>
      </p:sp>
      <p:pic>
        <p:nvPicPr>
          <p:cNvPr id="51202" name="Picture 2" descr="http://herpesfactorfiction.files.wordpress.com/2011/02/page3_blog_entry4_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3717032"/>
            <a:ext cx="4287898" cy="22813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Ανεμοβλογιά 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l-GR" sz="2400" dirty="0" smtClean="0"/>
              <a:t>Πρόληψη</a:t>
            </a:r>
            <a:r>
              <a:rPr lang="el-GR" dirty="0" smtClean="0"/>
              <a:t> </a:t>
            </a:r>
          </a:p>
          <a:p>
            <a:endParaRPr lang="el-GR" sz="2400" dirty="0" smtClean="0"/>
          </a:p>
          <a:p>
            <a:r>
              <a:rPr lang="el-GR" sz="2400" dirty="0" smtClean="0"/>
              <a:t>Εμβόλιο με ζώντα εξασθενημένο ιό</a:t>
            </a:r>
            <a:r>
              <a:rPr lang="en-US" sz="2400" dirty="0" smtClean="0"/>
              <a:t> </a:t>
            </a:r>
            <a:r>
              <a:rPr lang="el-GR" sz="2400" dirty="0" smtClean="0"/>
              <a:t>σε 2 δόσεις</a:t>
            </a:r>
          </a:p>
          <a:p>
            <a:pPr lvl="1"/>
            <a:r>
              <a:rPr lang="el-GR" sz="2400" dirty="0" smtClean="0"/>
              <a:t>12</a:t>
            </a:r>
            <a:r>
              <a:rPr lang="el-GR" sz="2400" baseline="30000" dirty="0" smtClean="0"/>
              <a:t>ο</a:t>
            </a:r>
            <a:r>
              <a:rPr lang="el-GR" sz="2400" dirty="0" smtClean="0"/>
              <a:t> – 15</a:t>
            </a:r>
            <a:r>
              <a:rPr lang="el-GR" sz="2400" baseline="30000" dirty="0" smtClean="0"/>
              <a:t>ο</a:t>
            </a:r>
            <a:r>
              <a:rPr lang="el-GR" sz="2400" dirty="0" smtClean="0"/>
              <a:t> μήνα</a:t>
            </a:r>
          </a:p>
          <a:p>
            <a:pPr lvl="1"/>
            <a:r>
              <a:rPr lang="el-GR" sz="2400" dirty="0" smtClean="0"/>
              <a:t>4</a:t>
            </a:r>
            <a:r>
              <a:rPr lang="el-GR" sz="2400" baseline="30000" dirty="0" smtClean="0"/>
              <a:t>ο</a:t>
            </a:r>
            <a:r>
              <a:rPr lang="el-GR" sz="2400" dirty="0" smtClean="0"/>
              <a:t>- 6</a:t>
            </a:r>
            <a:r>
              <a:rPr lang="el-GR" sz="2400" baseline="30000" dirty="0" smtClean="0"/>
              <a:t>ο</a:t>
            </a:r>
            <a:r>
              <a:rPr lang="el-GR" sz="2400" dirty="0" smtClean="0"/>
              <a:t> έτος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err="1" smtClean="0"/>
              <a:t>Κηλιδοβλατιδώδη</a:t>
            </a:r>
            <a:r>
              <a:rPr lang="el-GR" sz="3600" dirty="0" smtClean="0"/>
              <a:t> εξανθήματα </a:t>
            </a:r>
            <a:endParaRPr lang="el-GR" sz="3600" dirty="0"/>
          </a:p>
        </p:txBody>
      </p:sp>
      <p:pic>
        <p:nvPicPr>
          <p:cNvPr id="4" name="Picture 14" descr="http://hardinmd.lib.uiowa.edu/pictures22/cdc/PHIL_4497_lor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260949"/>
            <a:ext cx="4286280" cy="2969781"/>
          </a:xfrm>
          <a:prstGeom prst="rect">
            <a:avLst/>
          </a:prstGeom>
          <a:noFill/>
        </p:spPr>
      </p:pic>
      <p:pic>
        <p:nvPicPr>
          <p:cNvPr id="5" name="Picture 4" descr="http://healinghaven.co.nz/wp-content/uploads/2013/05/measl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9157" y="2214554"/>
            <a:ext cx="4434843" cy="3013535"/>
          </a:xfrm>
          <a:prstGeom prst="rect">
            <a:avLst/>
          </a:prstGeom>
          <a:noFill/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Ιλαρά </a:t>
            </a:r>
            <a:endParaRPr lang="el-GR" sz="2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Ανεμοβλογιά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l-GR" sz="2400" dirty="0" smtClean="0"/>
              <a:t>Επιδημιολογία</a:t>
            </a:r>
          </a:p>
          <a:p>
            <a:r>
              <a:rPr lang="el-GR" sz="2400" dirty="0" smtClean="0"/>
              <a:t>Πριν εμβολιασμό 90% των παιδιών</a:t>
            </a:r>
          </a:p>
          <a:p>
            <a:endParaRPr lang="el-GR" dirty="0" smtClean="0"/>
          </a:p>
          <a:p>
            <a:endParaRPr lang="el-GR" dirty="0"/>
          </a:p>
        </p:txBody>
      </p:sp>
      <p:pic>
        <p:nvPicPr>
          <p:cNvPr id="52226" name="Picture 2" descr="http://www.cdc.gov/mmwr/preview/mmwrhtml/figures%5Cm5953a1f58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670440"/>
            <a:ext cx="5400599" cy="38705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Ανεμοβλογιά 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sz="2400" dirty="0" smtClean="0"/>
              <a:t>Γενικά </a:t>
            </a:r>
          </a:p>
          <a:p>
            <a:r>
              <a:rPr lang="el-GR" sz="2000" dirty="0" smtClean="0"/>
              <a:t>Εποχή εμφάνισης : χειμώνας- άνοιξη</a:t>
            </a:r>
          </a:p>
          <a:p>
            <a:r>
              <a:rPr lang="el-GR" sz="2000" dirty="0" smtClean="0"/>
              <a:t>Μεταδοτικότητα: υψηλή 80-90%</a:t>
            </a:r>
          </a:p>
          <a:p>
            <a:r>
              <a:rPr lang="el-GR" sz="2000" dirty="0" smtClean="0"/>
              <a:t>Μετάδοση: σταγονίδια από εκκρίσεις αναπνευστικού, άμεση επαφή με φυσαλίδες</a:t>
            </a:r>
          </a:p>
          <a:p>
            <a:r>
              <a:rPr lang="el-GR" sz="2000" dirty="0" smtClean="0"/>
              <a:t>Μετάδοση: 1-2 ημέρες πριν το εξάνθημα έως πλήρη αποδρομή φυσαλίδων </a:t>
            </a:r>
          </a:p>
          <a:p>
            <a:r>
              <a:rPr lang="el-GR" sz="2000" dirty="0" smtClean="0"/>
              <a:t>Περίοδος επώασης: 11-20 ημέρες  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Ανεμοβλογιά 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l-GR" sz="2400" dirty="0" smtClean="0"/>
              <a:t>Κλινική εικόνα </a:t>
            </a:r>
          </a:p>
          <a:p>
            <a:pPr>
              <a:buNone/>
            </a:pPr>
            <a:r>
              <a:rPr lang="el-GR" sz="2400" dirty="0" smtClean="0"/>
              <a:t> </a:t>
            </a:r>
          </a:p>
          <a:p>
            <a:r>
              <a:rPr lang="el-GR" sz="2400" dirty="0" smtClean="0"/>
              <a:t>Πρόδρομα συμπτώματα (κυρίως ενήλικες):</a:t>
            </a:r>
          </a:p>
          <a:p>
            <a:pPr lvl="1"/>
            <a:r>
              <a:rPr lang="el-GR" sz="2000" dirty="0" smtClean="0"/>
              <a:t>Χαμηλός πυρετός</a:t>
            </a:r>
          </a:p>
          <a:p>
            <a:pPr lvl="1"/>
            <a:r>
              <a:rPr lang="el-GR" sz="2000" dirty="0" smtClean="0"/>
              <a:t>Κακουχία </a:t>
            </a:r>
          </a:p>
          <a:p>
            <a:pPr lvl="1"/>
            <a:r>
              <a:rPr lang="el-GR" sz="2000" dirty="0" smtClean="0"/>
              <a:t>Μυαλγίες  </a:t>
            </a:r>
          </a:p>
          <a:p>
            <a:r>
              <a:rPr lang="el-GR" sz="2400" dirty="0" err="1" smtClean="0"/>
              <a:t>Ενάνθημα</a:t>
            </a:r>
            <a:r>
              <a:rPr lang="el-GR" sz="2400" dirty="0" smtClean="0"/>
              <a:t>: +</a:t>
            </a:r>
          </a:p>
        </p:txBody>
      </p:sp>
      <p:pic>
        <p:nvPicPr>
          <p:cNvPr id="47106" name="Picture 2" descr="http://aapredbook.aappublications.org/content/1/SEC131/SEC289/F2510.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3284984"/>
            <a:ext cx="4680520" cy="31611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Ανεμοβλογιά 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l-GR" sz="2400" dirty="0" smtClean="0"/>
              <a:t>Εξάνθημα </a:t>
            </a:r>
          </a:p>
          <a:p>
            <a:r>
              <a:rPr lang="el-GR" sz="2000" dirty="0" err="1" smtClean="0"/>
              <a:t>Βλατιδοφυσαλιδώδες</a:t>
            </a:r>
            <a:r>
              <a:rPr lang="el-GR" sz="2000" dirty="0" smtClean="0"/>
              <a:t> </a:t>
            </a:r>
          </a:p>
          <a:p>
            <a:pPr>
              <a:buNone/>
            </a:pPr>
            <a:r>
              <a:rPr lang="el-GR" sz="2000" dirty="0"/>
              <a:t>	</a:t>
            </a:r>
            <a:r>
              <a:rPr lang="el-GR" sz="2000" dirty="0" smtClean="0"/>
              <a:t>(κηλίδες → βλατίδες → φυσαλίδες → φλύκταινες → εφελκίδες)</a:t>
            </a:r>
          </a:p>
          <a:p>
            <a:r>
              <a:rPr lang="el-GR" sz="2000" b="1" dirty="0" smtClean="0"/>
              <a:t>Σημείο της δροσοσταλίδας </a:t>
            </a:r>
          </a:p>
          <a:p>
            <a:r>
              <a:rPr lang="el-GR" sz="2000" dirty="0" smtClean="0"/>
              <a:t>Έναρξη στο τριχωτό/ πρόσωπο </a:t>
            </a:r>
          </a:p>
          <a:p>
            <a:r>
              <a:rPr lang="el-GR" sz="2000" dirty="0" smtClean="0"/>
              <a:t>Επέκταση κορμό και άκρα</a:t>
            </a:r>
          </a:p>
          <a:p>
            <a:r>
              <a:rPr lang="el-GR" sz="2000" dirty="0" smtClean="0"/>
              <a:t>Συνήθως ελεύθερα τα άπω άκρα</a:t>
            </a:r>
          </a:p>
          <a:p>
            <a:r>
              <a:rPr lang="el-GR" sz="2000" dirty="0" smtClean="0"/>
              <a:t>Κνησμός +++</a:t>
            </a:r>
          </a:p>
          <a:p>
            <a:r>
              <a:rPr lang="el-GR" sz="2000" dirty="0" smtClean="0"/>
              <a:t>Χαρακτηριστικό: </a:t>
            </a:r>
            <a:r>
              <a:rPr lang="el-GR" sz="2000" b="1" dirty="0" smtClean="0"/>
              <a:t>συνυπάρχουν βλάβες σε όλα τα στάδια</a:t>
            </a:r>
            <a:r>
              <a:rPr lang="el-GR" sz="2000" dirty="0" smtClean="0"/>
              <a:t> </a:t>
            </a:r>
          </a:p>
          <a:p>
            <a:r>
              <a:rPr lang="el-GR" sz="2000" dirty="0" smtClean="0"/>
              <a:t>Επούλωση +/- ουλή </a:t>
            </a:r>
          </a:p>
        </p:txBody>
      </p:sp>
      <p:pic>
        <p:nvPicPr>
          <p:cNvPr id="46082" name="Picture 2" descr="http://varicellazoster.net/files/2011/02/varicella-chicken-po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2857496"/>
            <a:ext cx="2428892" cy="17866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Ανεμοβλογιά 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l-GR" sz="2800" dirty="0" smtClean="0"/>
              <a:t>Εξάνθημα </a:t>
            </a:r>
          </a:p>
          <a:p>
            <a:endParaRPr lang="el-GR" dirty="0"/>
          </a:p>
        </p:txBody>
      </p:sp>
      <p:pic>
        <p:nvPicPr>
          <p:cNvPr id="45058" name="Picture 2" descr="http://farm1.staticflickr.com/231/472561609_e97ae3cbc9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124744"/>
            <a:ext cx="2824639" cy="2808312"/>
          </a:xfrm>
          <a:prstGeom prst="rect">
            <a:avLst/>
          </a:prstGeom>
          <a:noFill/>
        </p:spPr>
      </p:pic>
      <p:pic>
        <p:nvPicPr>
          <p:cNvPr id="45060" name="Picture 4" descr="http://media.bebeblog.it/2/28e/varicella-338x3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56992"/>
            <a:ext cx="3219450" cy="3333750"/>
          </a:xfrm>
          <a:prstGeom prst="rect">
            <a:avLst/>
          </a:prstGeom>
          <a:noFill/>
        </p:spPr>
      </p:pic>
      <p:pic>
        <p:nvPicPr>
          <p:cNvPr id="45062" name="Picture 6" descr="https://encrypted-tbn1.gstatic.com/images?q=tbn:ANd9GcS3q3pBXVY30RccNoaBWXuVGTnUE8JL8aMuAiT7uV-BeoAMBVV0g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060848"/>
            <a:ext cx="2880320" cy="2160240"/>
          </a:xfrm>
          <a:prstGeom prst="rect">
            <a:avLst/>
          </a:prstGeom>
          <a:noFill/>
        </p:spPr>
      </p:pic>
      <p:pic>
        <p:nvPicPr>
          <p:cNvPr id="45064" name="Picture 8" descr="http://media.clinicaladvisor.com/images/2013/09/06/varicella_0913slideshow_4540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4077072"/>
            <a:ext cx="4464496" cy="25661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Ανεμοβλογιά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el-GR" sz="4400" dirty="0" smtClean="0"/>
              <a:t>Επιπλοκές (συνήθως ενήλικες)</a:t>
            </a:r>
          </a:p>
          <a:p>
            <a:endParaRPr lang="el-GR" sz="3400" dirty="0" smtClean="0"/>
          </a:p>
          <a:p>
            <a:r>
              <a:rPr lang="el-GR" sz="3400" dirty="0" smtClean="0"/>
              <a:t>Επιμόλυνση δερματικών βλαβών και </a:t>
            </a:r>
            <a:r>
              <a:rPr lang="el-GR" sz="3400" dirty="0" err="1" smtClean="0"/>
              <a:t>ουλοποίηση</a:t>
            </a:r>
            <a:endParaRPr lang="el-GR" sz="3400" dirty="0" smtClean="0"/>
          </a:p>
          <a:p>
            <a:endParaRPr lang="el-GR" sz="2400" dirty="0" smtClean="0"/>
          </a:p>
          <a:p>
            <a:r>
              <a:rPr lang="el-GR" dirty="0" smtClean="0"/>
              <a:t>ΚΝΣ</a:t>
            </a:r>
          </a:p>
          <a:p>
            <a:r>
              <a:rPr lang="el-GR" dirty="0" err="1" smtClean="0"/>
              <a:t>Εγκεφαλίτις</a:t>
            </a:r>
            <a:endParaRPr lang="el-GR" dirty="0" smtClean="0"/>
          </a:p>
          <a:p>
            <a:r>
              <a:rPr lang="el-GR" dirty="0" smtClean="0"/>
              <a:t>Οξεία παρεγκεφαλιδική αταξία</a:t>
            </a:r>
          </a:p>
          <a:p>
            <a:r>
              <a:rPr lang="en-US" dirty="0" err="1" smtClean="0"/>
              <a:t>Guillain-Barre</a:t>
            </a:r>
            <a:endParaRPr lang="en-US" dirty="0" smtClean="0"/>
          </a:p>
          <a:p>
            <a:r>
              <a:rPr lang="el-GR" dirty="0" smtClean="0"/>
              <a:t>Πνευμονία</a:t>
            </a:r>
          </a:p>
          <a:p>
            <a:endParaRPr lang="el-GR" sz="2400" dirty="0" smtClean="0"/>
          </a:p>
          <a:p>
            <a:r>
              <a:rPr lang="el-GR" sz="2400" dirty="0" smtClean="0"/>
              <a:t>Σύνδρομο </a:t>
            </a:r>
            <a:r>
              <a:rPr lang="en-US" sz="2400" dirty="0" smtClean="0"/>
              <a:t>Reye</a:t>
            </a:r>
            <a:endParaRPr lang="el-GR" sz="2400" dirty="0" smtClean="0"/>
          </a:p>
          <a:p>
            <a:r>
              <a:rPr lang="el-GR" sz="2400" dirty="0" err="1" smtClean="0"/>
              <a:t>Θρομβοπενία</a:t>
            </a:r>
            <a:endParaRPr lang="el-GR" sz="2400" dirty="0" smtClean="0"/>
          </a:p>
          <a:p>
            <a:r>
              <a:rPr lang="el-GR" sz="2400" dirty="0" err="1" smtClean="0"/>
              <a:t>Ηπατίτις</a:t>
            </a:r>
            <a:endParaRPr lang="el-GR" sz="2400" dirty="0" smtClean="0"/>
          </a:p>
          <a:p>
            <a:r>
              <a:rPr lang="el-GR" sz="2400" dirty="0" err="1" smtClean="0"/>
              <a:t>Σπειραματονεφρίτις</a:t>
            </a:r>
            <a:endParaRPr lang="el-GR" sz="2400" dirty="0" smtClean="0"/>
          </a:p>
          <a:p>
            <a:r>
              <a:rPr lang="el-GR" sz="2400" dirty="0" err="1" smtClean="0"/>
              <a:t>Κερατίτις</a:t>
            </a:r>
            <a:r>
              <a:rPr lang="el-GR" sz="2400" dirty="0" smtClean="0"/>
              <a:t>/ οπτική </a:t>
            </a:r>
            <a:r>
              <a:rPr lang="el-GR" sz="2400" dirty="0" err="1" smtClean="0"/>
              <a:t>νευρίτις</a:t>
            </a:r>
            <a:endParaRPr lang="el-GR" sz="2400" dirty="0" smtClean="0"/>
          </a:p>
          <a:p>
            <a:r>
              <a:rPr lang="el-GR" sz="2400" dirty="0" err="1" smtClean="0"/>
              <a:t>Αρθρίτις</a:t>
            </a:r>
            <a:endParaRPr lang="el-GR" sz="2400" dirty="0" smtClean="0"/>
          </a:p>
          <a:p>
            <a:r>
              <a:rPr lang="el-GR" sz="2400" dirty="0" err="1" smtClean="0"/>
              <a:t>Μυοκαρδίτις</a:t>
            </a:r>
            <a:endParaRPr lang="el-GR" sz="2400" dirty="0" smtClean="0"/>
          </a:p>
          <a:p>
            <a:r>
              <a:rPr lang="el-GR" sz="2400" dirty="0" err="1" smtClean="0"/>
              <a:t>Παγκρεατίτις</a:t>
            </a:r>
            <a:r>
              <a:rPr lang="el-GR" sz="2400" dirty="0" smtClean="0"/>
              <a:t> </a:t>
            </a:r>
          </a:p>
          <a:p>
            <a:endParaRPr lang="el-GR" sz="2400" dirty="0"/>
          </a:p>
          <a:p>
            <a:endParaRPr lang="el-GR" sz="2400" dirty="0"/>
          </a:p>
        </p:txBody>
      </p:sp>
      <p:sp>
        <p:nvSpPr>
          <p:cNvPr id="4" name="Right Brace 3"/>
          <p:cNvSpPr/>
          <p:nvPr/>
        </p:nvSpPr>
        <p:spPr>
          <a:xfrm>
            <a:off x="3851920" y="2780928"/>
            <a:ext cx="432048" cy="115212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4427984" y="3140968"/>
            <a:ext cx="1446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Ασυνήθιστες </a:t>
            </a:r>
            <a:endParaRPr lang="el-GR" dirty="0"/>
          </a:p>
        </p:txBody>
      </p:sp>
      <p:sp>
        <p:nvSpPr>
          <p:cNvPr id="6" name="Right Brace 5"/>
          <p:cNvSpPr/>
          <p:nvPr/>
        </p:nvSpPr>
        <p:spPr>
          <a:xfrm>
            <a:off x="2699792" y="4293096"/>
            <a:ext cx="504056" cy="158417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3347864" y="4869160"/>
            <a:ext cx="987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Σπάνιες </a:t>
            </a:r>
            <a:endParaRPr lang="el-GR" dirty="0"/>
          </a:p>
        </p:txBody>
      </p:sp>
      <p:pic>
        <p:nvPicPr>
          <p:cNvPr id="55298" name="Picture 2" descr="http://www.learningradiology.com/caseofweek/caseoftheweekpix2013%20538-/cow556-1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3573016"/>
            <a:ext cx="3240360" cy="30455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Ανεμοβλογιά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l-GR" sz="2800" dirty="0" smtClean="0"/>
              <a:t>Διάγνωση </a:t>
            </a:r>
          </a:p>
          <a:p>
            <a:endParaRPr lang="en-US" dirty="0" smtClean="0"/>
          </a:p>
          <a:p>
            <a:r>
              <a:rPr lang="el-GR" sz="2000" dirty="0" smtClean="0"/>
              <a:t>Επίχρισμα </a:t>
            </a:r>
            <a:r>
              <a:rPr lang="en-US" sz="2000" dirty="0" err="1" smtClean="0"/>
              <a:t>Tzanck</a:t>
            </a:r>
            <a:r>
              <a:rPr lang="en-US" sz="2000" dirty="0" smtClean="0"/>
              <a:t> (</a:t>
            </a:r>
            <a:r>
              <a:rPr lang="el-GR" sz="2000" dirty="0" smtClean="0"/>
              <a:t>όχι ειδικό)</a:t>
            </a:r>
          </a:p>
          <a:p>
            <a:r>
              <a:rPr lang="el-GR" sz="2000" dirty="0" smtClean="0"/>
              <a:t>Άμεσος </a:t>
            </a:r>
            <a:r>
              <a:rPr lang="el-GR" sz="2000" dirty="0" err="1" smtClean="0"/>
              <a:t>ανοσοφθορισμός</a:t>
            </a:r>
            <a:r>
              <a:rPr lang="el-GR" sz="2000" dirty="0" smtClean="0"/>
              <a:t> (φυσαλίδα)</a:t>
            </a:r>
          </a:p>
          <a:p>
            <a:r>
              <a:rPr lang="el-GR" sz="2000" dirty="0" smtClean="0"/>
              <a:t>Ορολογικός έλεγχος </a:t>
            </a:r>
            <a:r>
              <a:rPr lang="en-US" sz="2000" dirty="0" err="1" smtClean="0"/>
              <a:t>IgM</a:t>
            </a:r>
            <a:r>
              <a:rPr lang="en-US" sz="2000" dirty="0" smtClean="0"/>
              <a:t>, </a:t>
            </a:r>
            <a:r>
              <a:rPr lang="en-US" sz="2000" dirty="0" err="1" smtClean="0"/>
              <a:t>IgG</a:t>
            </a:r>
            <a:r>
              <a:rPr lang="en-US" sz="2000" dirty="0" smtClean="0"/>
              <a:t> </a:t>
            </a:r>
            <a:r>
              <a:rPr lang="el-GR" sz="2000" dirty="0" smtClean="0"/>
              <a:t>αντισώματα</a:t>
            </a:r>
          </a:p>
          <a:p>
            <a:r>
              <a:rPr lang="en-US" sz="2000" dirty="0" smtClean="0"/>
              <a:t>PCR</a:t>
            </a:r>
            <a:endParaRPr lang="el-GR" sz="20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43000"/>
          </a:xfrm>
        </p:spPr>
        <p:txBody>
          <a:bodyPr>
            <a:normAutofit fontScale="90000"/>
          </a:bodyPr>
          <a:lstStyle/>
          <a:p>
            <a:r>
              <a:rPr lang="el-GR" sz="4000" dirty="0" smtClean="0"/>
              <a:t>Ιός </a:t>
            </a:r>
            <a:r>
              <a:rPr lang="en-US" sz="4000" dirty="0" err="1" smtClean="0"/>
              <a:t>Coxackie</a:t>
            </a:r>
            <a:r>
              <a:rPr lang="en-US" sz="4000" dirty="0" smtClean="0"/>
              <a:t>. </a:t>
            </a:r>
            <a:r>
              <a:rPr lang="el-GR" sz="4000" dirty="0" smtClean="0"/>
              <a:t>Νόσος χειρός- </a:t>
            </a:r>
            <a:r>
              <a:rPr lang="el-GR" sz="4000" dirty="0" smtClean="0"/>
              <a:t>ποδός-στόματος </a:t>
            </a:r>
            <a:endParaRPr lang="el-GR" dirty="0"/>
          </a:p>
        </p:txBody>
      </p:sp>
      <p:pic>
        <p:nvPicPr>
          <p:cNvPr id="4" name="Picture 2" descr="http://wwwnc.cdc.gov/eid/images/12-0813-F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1285860"/>
            <a:ext cx="2854650" cy="5357850"/>
          </a:xfrm>
          <a:prstGeom prst="rect">
            <a:avLst/>
          </a:prstGeom>
          <a:noFill/>
        </p:spPr>
      </p:pic>
      <p:pic>
        <p:nvPicPr>
          <p:cNvPr id="5" name="Picture 4" descr="http://arntrnassets.mediaspanonline.com/radio/n00/778165/Hand-Foot-and-Mouth-disease--suppli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4000504"/>
            <a:ext cx="3672408" cy="2073134"/>
          </a:xfrm>
          <a:prstGeom prst="rect">
            <a:avLst/>
          </a:prstGeom>
          <a:noFill/>
        </p:spPr>
      </p:pic>
      <p:pic>
        <p:nvPicPr>
          <p:cNvPr id="6" name="Picture 6" descr="http://marketpointpharmacy.files.wordpress.com/2011/06/ha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1643050"/>
            <a:ext cx="3071834" cy="20478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Ανεμοβλογιά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sz="2400" dirty="0" smtClean="0"/>
              <a:t>Συγγενής ανεμοβλογιά </a:t>
            </a:r>
          </a:p>
          <a:p>
            <a:r>
              <a:rPr lang="el-GR" sz="2000" dirty="0" smtClean="0"/>
              <a:t>&lt;20</a:t>
            </a:r>
            <a:r>
              <a:rPr lang="el-GR" sz="2000" baseline="30000" dirty="0" smtClean="0"/>
              <a:t>η</a:t>
            </a:r>
            <a:r>
              <a:rPr lang="el-GR" sz="2000" dirty="0" smtClean="0"/>
              <a:t> εβδομάδα κύησης</a:t>
            </a:r>
          </a:p>
          <a:p>
            <a:r>
              <a:rPr lang="el-GR" sz="2000" dirty="0" smtClean="0"/>
              <a:t>Νευρολογικές ανωμαλίες</a:t>
            </a:r>
          </a:p>
          <a:p>
            <a:r>
              <a:rPr lang="el-GR" sz="2000" dirty="0" smtClean="0"/>
              <a:t>Οφθαλμολογικές ανωμαλίες</a:t>
            </a:r>
          </a:p>
          <a:p>
            <a:r>
              <a:rPr lang="el-GR" sz="2000" dirty="0" err="1" smtClean="0"/>
              <a:t>Υποπλαστικά</a:t>
            </a:r>
            <a:r>
              <a:rPr lang="el-GR" sz="2000" dirty="0" smtClean="0"/>
              <a:t> άκρα</a:t>
            </a:r>
          </a:p>
          <a:p>
            <a:pPr>
              <a:buNone/>
            </a:pPr>
            <a:r>
              <a:rPr lang="el-GR" sz="2400" dirty="0" smtClean="0"/>
              <a:t>Νεογνική ανεμοβλογιά </a:t>
            </a:r>
          </a:p>
          <a:p>
            <a:r>
              <a:rPr lang="el-GR" sz="2000" dirty="0" smtClean="0"/>
              <a:t>Σοβαρή νόσος</a:t>
            </a:r>
          </a:p>
          <a:p>
            <a:r>
              <a:rPr lang="el-GR" sz="2000" dirty="0" smtClean="0"/>
              <a:t>Ανεμοβλογιά στη μητέρα 5 ημέρες πριν έως και 2 ημέρες μετά τοκετό</a:t>
            </a:r>
            <a:endParaRPr lang="el-GR" sz="20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Ανεμοβλογιά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l-GR" sz="2400" dirty="0" smtClean="0"/>
              <a:t>Θεραπεία </a:t>
            </a:r>
          </a:p>
          <a:p>
            <a:r>
              <a:rPr lang="el-GR" sz="2000" dirty="0" smtClean="0"/>
              <a:t>Συμπτωματική σε υγιή παιδιά </a:t>
            </a:r>
          </a:p>
          <a:p>
            <a:pPr>
              <a:buNone/>
            </a:pPr>
            <a:r>
              <a:rPr lang="en-US" sz="2000" dirty="0" smtClean="0"/>
              <a:t>	</a:t>
            </a:r>
            <a:r>
              <a:rPr lang="el-GR" sz="2000" dirty="0" smtClean="0"/>
              <a:t>(αντιπυρετικά εκτός ασπιρίνης, </a:t>
            </a:r>
            <a:r>
              <a:rPr lang="el-GR" sz="2000" dirty="0" err="1" smtClean="0"/>
              <a:t>αντισταμινικά</a:t>
            </a:r>
            <a:r>
              <a:rPr lang="el-GR" sz="2000" dirty="0" smtClean="0"/>
              <a:t>, λοσιόν)</a:t>
            </a:r>
          </a:p>
          <a:p>
            <a:r>
              <a:rPr lang="el-GR" sz="2000" dirty="0" smtClean="0"/>
              <a:t>Παιδιά με χρόνιες παθήσεις</a:t>
            </a:r>
          </a:p>
          <a:p>
            <a:pPr lvl="1"/>
            <a:r>
              <a:rPr lang="el-GR" sz="2000" dirty="0" err="1" smtClean="0"/>
              <a:t>Ασυκλοβίρη</a:t>
            </a:r>
            <a:r>
              <a:rPr lang="el-GR" sz="2000" dirty="0" smtClean="0"/>
              <a:t> 20</a:t>
            </a:r>
            <a:r>
              <a:rPr lang="en-US" sz="2000" dirty="0" smtClean="0"/>
              <a:t>mg/</a:t>
            </a:r>
            <a:r>
              <a:rPr lang="en-US" sz="2000" dirty="0" err="1" smtClean="0"/>
              <a:t>kgr</a:t>
            </a:r>
            <a:r>
              <a:rPr lang="en-US" sz="2000" dirty="0" smtClean="0"/>
              <a:t> (max 800 mg) x4 </a:t>
            </a:r>
            <a:r>
              <a:rPr lang="el-GR" sz="2000" dirty="0" smtClean="0"/>
              <a:t>Χ</a:t>
            </a:r>
            <a:r>
              <a:rPr lang="en-US" sz="2000" dirty="0" smtClean="0"/>
              <a:t> 5 </a:t>
            </a:r>
            <a:r>
              <a:rPr lang="el-GR" sz="2000" dirty="0" smtClean="0"/>
              <a:t>ημέρες</a:t>
            </a:r>
            <a:endParaRPr lang="en-US" sz="2000" dirty="0" smtClean="0"/>
          </a:p>
          <a:p>
            <a:pPr lvl="1"/>
            <a:r>
              <a:rPr lang="el-GR" sz="2000" dirty="0" err="1" smtClean="0"/>
              <a:t>Βαλασυκλοβίρη</a:t>
            </a:r>
            <a:r>
              <a:rPr lang="el-GR" sz="2000" dirty="0" smtClean="0"/>
              <a:t> 20</a:t>
            </a:r>
            <a:r>
              <a:rPr lang="en-US" sz="2000" dirty="0" smtClean="0"/>
              <a:t>mg/</a:t>
            </a:r>
            <a:r>
              <a:rPr lang="en-US" sz="2000" dirty="0" err="1" smtClean="0"/>
              <a:t>kgr</a:t>
            </a:r>
            <a:r>
              <a:rPr lang="en-US" sz="2000" dirty="0" smtClean="0"/>
              <a:t> (max 1gr) x3</a:t>
            </a:r>
            <a:r>
              <a:rPr lang="el-GR" sz="2000" dirty="0" smtClean="0"/>
              <a:t> Χ 5 ημέρες</a:t>
            </a:r>
          </a:p>
          <a:p>
            <a:r>
              <a:rPr lang="el-GR" sz="2000" dirty="0" smtClean="0"/>
              <a:t>Παιδιά </a:t>
            </a:r>
            <a:r>
              <a:rPr lang="el-GR" sz="2000" dirty="0" err="1" smtClean="0"/>
              <a:t>ανοσοκατεσταλμένα</a:t>
            </a:r>
            <a:r>
              <a:rPr lang="el-GR" sz="2000" dirty="0" smtClean="0"/>
              <a:t>- ενήλικες </a:t>
            </a:r>
          </a:p>
          <a:p>
            <a:pPr lvl="1"/>
            <a:r>
              <a:rPr lang="el-GR" sz="2000" dirty="0" err="1" smtClean="0"/>
              <a:t>Ασυκλοβίρη</a:t>
            </a:r>
            <a:r>
              <a:rPr lang="el-GR" sz="2000" dirty="0" smtClean="0"/>
              <a:t> 10</a:t>
            </a:r>
            <a:r>
              <a:rPr lang="en-US" sz="2000" dirty="0" smtClean="0"/>
              <a:t>mg/</a:t>
            </a:r>
            <a:r>
              <a:rPr lang="en-US" sz="2000" dirty="0" err="1" smtClean="0"/>
              <a:t>kgr</a:t>
            </a:r>
            <a:r>
              <a:rPr lang="en-US" sz="2000" dirty="0" smtClean="0"/>
              <a:t> I.V. X3 X 7</a:t>
            </a:r>
            <a:r>
              <a:rPr lang="el-GR" sz="2000" dirty="0" smtClean="0"/>
              <a:t>-10 ημέρες </a:t>
            </a:r>
          </a:p>
          <a:p>
            <a:r>
              <a:rPr lang="el-GR" sz="2000" dirty="0" smtClean="0"/>
              <a:t>Προφύλαξη σε έκθεση στον ιό σε </a:t>
            </a:r>
            <a:r>
              <a:rPr lang="el-GR" sz="2000" dirty="0" err="1" smtClean="0"/>
              <a:t>ανοσοκατεσταλμένους</a:t>
            </a:r>
            <a:endParaRPr lang="el-GR" sz="2000" dirty="0" smtClean="0"/>
          </a:p>
          <a:p>
            <a:pPr lvl="1"/>
            <a:r>
              <a:rPr lang="en-US" sz="2000" dirty="0" smtClean="0"/>
              <a:t>I.V </a:t>
            </a:r>
            <a:r>
              <a:rPr lang="el-GR" sz="2000" dirty="0" err="1" smtClean="0"/>
              <a:t>ανοσοσφαιρίνη</a:t>
            </a:r>
            <a:r>
              <a:rPr lang="el-GR" sz="2000" dirty="0" smtClean="0"/>
              <a:t> </a:t>
            </a:r>
          </a:p>
          <a:p>
            <a:pPr lvl="1"/>
            <a:r>
              <a:rPr lang="el-GR" sz="2000" dirty="0" err="1" smtClean="0"/>
              <a:t>Ασυκλοβίρη</a:t>
            </a:r>
            <a:r>
              <a:rPr lang="el-GR" sz="2000" dirty="0" smtClean="0"/>
              <a:t> </a:t>
            </a:r>
            <a:r>
              <a:rPr lang="en-US" sz="2000" dirty="0" err="1" smtClean="0"/>
              <a:t>p.os</a:t>
            </a:r>
            <a:r>
              <a:rPr lang="el-GR" sz="2000" dirty="0" smtClean="0"/>
              <a:t>   </a:t>
            </a:r>
            <a:endParaRPr lang="el-GR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err="1" smtClean="0"/>
              <a:t>Κηλιδοβλατιδώδη</a:t>
            </a:r>
            <a:r>
              <a:rPr lang="el-GR" sz="3600" dirty="0" smtClean="0"/>
              <a:t> εξανθήματα 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Ερυθρά </a:t>
            </a:r>
            <a:endParaRPr lang="el-GR" sz="2400" dirty="0"/>
          </a:p>
        </p:txBody>
      </p:sp>
      <p:pic>
        <p:nvPicPr>
          <p:cNvPr id="4" name="Picture 2" descr="http://topnews.net.nz/data/Rubel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2357430"/>
            <a:ext cx="4856665" cy="3824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Έρπητας ζωστήρας 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Αίτιο: ιός </a:t>
            </a:r>
            <a:r>
              <a:rPr lang="el-GR" sz="2000" dirty="0" err="1" smtClean="0"/>
              <a:t>ανενοβλογιάς</a:t>
            </a:r>
            <a:r>
              <a:rPr lang="el-GR" sz="2000" dirty="0" smtClean="0"/>
              <a:t>-ζωστήρα </a:t>
            </a:r>
          </a:p>
          <a:p>
            <a:r>
              <a:rPr lang="el-GR" sz="2000" dirty="0" err="1" smtClean="0"/>
              <a:t>Παθογένεση</a:t>
            </a:r>
            <a:r>
              <a:rPr lang="el-GR" sz="2000" dirty="0" smtClean="0"/>
              <a:t>: αναζωπύρωση λανθάνουσας λοίμωξης </a:t>
            </a:r>
          </a:p>
          <a:p>
            <a:r>
              <a:rPr lang="el-GR" sz="2000" dirty="0" smtClean="0"/>
              <a:t>Συχνότητα: 20% σε υγιείς, 50% σε </a:t>
            </a:r>
            <a:r>
              <a:rPr lang="el-GR" sz="2000" dirty="0" err="1" smtClean="0"/>
              <a:t>ανοσοκατεσταλμένους</a:t>
            </a:r>
            <a:endParaRPr lang="el-GR" sz="2000" dirty="0" smtClean="0"/>
          </a:p>
          <a:p>
            <a:r>
              <a:rPr lang="el-GR" sz="2000" dirty="0" smtClean="0"/>
              <a:t>Ηλικία: συνήθως &gt; 50 ετών </a:t>
            </a:r>
          </a:p>
          <a:p>
            <a:r>
              <a:rPr lang="el-GR" sz="2000" dirty="0" smtClean="0"/>
              <a:t>Πορεία: ↑ βαρύτητας νόσου με την ηλικία </a:t>
            </a:r>
          </a:p>
          <a:p>
            <a:r>
              <a:rPr lang="el-GR" sz="2000" dirty="0" smtClean="0"/>
              <a:t>Πυροδοτικοί παράγοντες: οποιοσδήποτε παράγοντας προκαλεί πτώση της ανοσίας </a:t>
            </a:r>
          </a:p>
          <a:p>
            <a:r>
              <a:rPr lang="el-GR" sz="2000" dirty="0" smtClean="0"/>
              <a:t>Μεταδοτικότητα: ανεμοβλογιά αν επαφή με το υγρό των φυσαλίδων</a:t>
            </a:r>
            <a:endParaRPr lang="el-GR" sz="2000" dirty="0"/>
          </a:p>
        </p:txBody>
      </p:sp>
      <p:pic>
        <p:nvPicPr>
          <p:cNvPr id="45058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4673561"/>
            <a:ext cx="3214710" cy="21844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Έρπητας ζωστήρας </a:t>
            </a:r>
            <a:endParaRPr lang="el-GR" sz="4000" dirty="0"/>
          </a:p>
        </p:txBody>
      </p:sp>
      <p:pic>
        <p:nvPicPr>
          <p:cNvPr id="28674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571612"/>
            <a:ext cx="5153025" cy="4924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Έρπητας ζωστήρας 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0108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2400" dirty="0" smtClean="0"/>
              <a:t>Κλινική εικόνα </a:t>
            </a:r>
          </a:p>
          <a:p>
            <a:r>
              <a:rPr lang="el-GR" sz="2000" dirty="0" smtClean="0"/>
              <a:t>Πρόδρομα συμπτώματα: κνησμός, καύσος, </a:t>
            </a:r>
            <a:r>
              <a:rPr lang="el-GR" sz="2000" b="1" dirty="0" smtClean="0"/>
              <a:t>άλγος</a:t>
            </a:r>
            <a:r>
              <a:rPr lang="el-GR" sz="2000" dirty="0" smtClean="0"/>
              <a:t> στο προσβεβλημένο </a:t>
            </a:r>
            <a:r>
              <a:rPr lang="el-GR" sz="2000" dirty="0" err="1" smtClean="0"/>
              <a:t>δερμοτόμιο</a:t>
            </a:r>
            <a:r>
              <a:rPr lang="el-GR" sz="2000" dirty="0" smtClean="0"/>
              <a:t> </a:t>
            </a:r>
          </a:p>
          <a:p>
            <a:r>
              <a:rPr lang="el-GR" sz="2000" dirty="0" smtClean="0"/>
              <a:t>Εξάνθημα: κηλίδες/βλατίδες → φυσαλίδες → φλύκταινες → εφελκίδες ΣΕ </a:t>
            </a:r>
            <a:r>
              <a:rPr lang="el-GR" sz="2000" dirty="0" err="1" smtClean="0"/>
              <a:t>ερυθηματώδη</a:t>
            </a:r>
            <a:r>
              <a:rPr lang="el-GR" sz="2000" dirty="0" smtClean="0"/>
              <a:t> βάση κατά μήκος </a:t>
            </a:r>
            <a:r>
              <a:rPr lang="el-GR" sz="2000" dirty="0" err="1" smtClean="0"/>
              <a:t>δερμοτομίου</a:t>
            </a:r>
            <a:r>
              <a:rPr lang="el-GR" sz="2000" dirty="0" smtClean="0"/>
              <a:t> </a:t>
            </a:r>
          </a:p>
          <a:p>
            <a:r>
              <a:rPr lang="el-GR" sz="2000" dirty="0" smtClean="0"/>
              <a:t>Επούλωση σε 2-3 εβδομάδες χωρίς ουλή </a:t>
            </a:r>
          </a:p>
          <a:p>
            <a:r>
              <a:rPr lang="el-GR" sz="2000" dirty="0" smtClean="0"/>
              <a:t>Σπάνια όχι εξάνθημα </a:t>
            </a:r>
          </a:p>
          <a:p>
            <a:r>
              <a:rPr lang="el-GR" sz="2000" dirty="0" smtClean="0"/>
              <a:t>Σπάνια διασπορά σε άλλα </a:t>
            </a:r>
            <a:r>
              <a:rPr lang="el-GR" sz="2000" dirty="0" err="1" smtClean="0"/>
              <a:t>δερμοτόμια</a:t>
            </a:r>
            <a:r>
              <a:rPr lang="el-GR" sz="2000" dirty="0" smtClean="0"/>
              <a:t> συνήθως σε </a:t>
            </a:r>
            <a:r>
              <a:rPr lang="el-GR" sz="2000" dirty="0" err="1" smtClean="0"/>
              <a:t>ανοσοκατεσταλμένους</a:t>
            </a:r>
            <a:r>
              <a:rPr lang="el-GR" sz="2000" dirty="0" smtClean="0"/>
              <a:t> </a:t>
            </a:r>
          </a:p>
          <a:p>
            <a:endParaRPr lang="el-GR" sz="2000" dirty="0" smtClean="0"/>
          </a:p>
          <a:p>
            <a:endParaRPr lang="el-GR" sz="2000" dirty="0" smtClean="0"/>
          </a:p>
          <a:p>
            <a:endParaRPr lang="el-GR" sz="20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Έρπητας ζωστήρας 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sz="2400" dirty="0" smtClean="0"/>
              <a:t>Επιπλοκές </a:t>
            </a:r>
          </a:p>
          <a:p>
            <a:r>
              <a:rPr lang="el-GR" sz="2000" dirty="0" err="1" smtClean="0"/>
              <a:t>Μεθερπητική</a:t>
            </a:r>
            <a:r>
              <a:rPr lang="el-GR" sz="2000" dirty="0" smtClean="0"/>
              <a:t> νευραλγία (10-15%) </a:t>
            </a:r>
          </a:p>
          <a:p>
            <a:r>
              <a:rPr lang="el-GR" sz="2000" dirty="0" smtClean="0"/>
              <a:t>Μηνιγγίτιδα (σπάνια)</a:t>
            </a:r>
          </a:p>
          <a:p>
            <a:r>
              <a:rPr lang="el-GR" sz="2000" dirty="0" err="1" smtClean="0"/>
              <a:t>Ερπητική</a:t>
            </a:r>
            <a:r>
              <a:rPr lang="el-GR" sz="2000" dirty="0" smtClean="0"/>
              <a:t> </a:t>
            </a:r>
            <a:r>
              <a:rPr lang="el-GR" sz="2000" dirty="0" err="1" smtClean="0"/>
              <a:t>μηνιγγοεγκεφαλίτιδα</a:t>
            </a:r>
            <a:r>
              <a:rPr lang="el-GR" sz="2000" dirty="0" smtClean="0"/>
              <a:t> (σπάνια)</a:t>
            </a:r>
          </a:p>
          <a:p>
            <a:r>
              <a:rPr lang="el-GR" sz="2000" dirty="0" smtClean="0"/>
              <a:t>Γενικευμένος ζωστήρας (10% των </a:t>
            </a:r>
            <a:r>
              <a:rPr lang="el-GR" sz="2000" dirty="0" err="1" smtClean="0"/>
              <a:t>ανοσοκατεσταλμένων</a:t>
            </a:r>
            <a:r>
              <a:rPr lang="el-GR" sz="2000" dirty="0" smtClean="0"/>
              <a:t>) </a:t>
            </a:r>
          </a:p>
          <a:p>
            <a:r>
              <a:rPr lang="el-GR" sz="2000" dirty="0" smtClean="0"/>
              <a:t>Ουλή και νέκρωση δέρματος σε ασθενείς </a:t>
            </a:r>
            <a:r>
              <a:rPr lang="en-US" sz="2000" dirty="0" smtClean="0"/>
              <a:t>HIV </a:t>
            </a:r>
            <a:endParaRPr lang="el-GR" sz="2000" dirty="0" smtClean="0"/>
          </a:p>
          <a:p>
            <a:r>
              <a:rPr lang="el-GR" sz="2000" dirty="0" smtClean="0"/>
              <a:t>Ανάλογα με το προσβεβλημένο νεύρο </a:t>
            </a:r>
          </a:p>
          <a:p>
            <a:pPr lvl="1"/>
            <a:r>
              <a:rPr lang="el-GR" sz="2000" dirty="0" smtClean="0"/>
              <a:t>Πάρεση προσωπικού νεύρου </a:t>
            </a:r>
          </a:p>
          <a:p>
            <a:pPr lvl="1"/>
            <a:r>
              <a:rPr lang="el-GR" sz="2000" dirty="0" smtClean="0"/>
              <a:t>Κερατίτιδα, </a:t>
            </a:r>
            <a:r>
              <a:rPr lang="el-GR" sz="2000" dirty="0" err="1" smtClean="0"/>
              <a:t>ραγοειδίτιδα</a:t>
            </a:r>
            <a:r>
              <a:rPr lang="el-GR" sz="2000" dirty="0" smtClean="0"/>
              <a:t> και άλλες οφθαλμολογικές επιπλοκές </a:t>
            </a:r>
          </a:p>
          <a:p>
            <a:pPr lvl="1"/>
            <a:r>
              <a:rPr lang="el-GR" sz="2000" dirty="0" smtClean="0"/>
              <a:t>Κώφωση </a:t>
            </a:r>
          </a:p>
          <a:p>
            <a:pPr lvl="1"/>
            <a:endParaRPr lang="el-GR" sz="20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Έρπητας ζωστήρας </a:t>
            </a:r>
            <a:endParaRPr lang="el-GR" sz="4000" dirty="0"/>
          </a:p>
        </p:txBody>
      </p:sp>
      <p:pic>
        <p:nvPicPr>
          <p:cNvPr id="46084" name="Picture 4" descr="Αποτέλεσμα εικόνας για dermatomes and herp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000240"/>
            <a:ext cx="3571900" cy="4387108"/>
          </a:xfrm>
          <a:prstGeom prst="rect">
            <a:avLst/>
          </a:prstGeom>
          <a:noFill/>
        </p:spPr>
      </p:pic>
      <p:pic>
        <p:nvPicPr>
          <p:cNvPr id="46086" name="Picture 6" descr="Αποτέλεσμα εικόνας για dermatomes and herp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285860"/>
            <a:ext cx="3357586" cy="2652908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>
            <a:stCxn id="46086" idx="3"/>
          </p:cNvCxnSpPr>
          <p:nvPr/>
        </p:nvCxnSpPr>
        <p:spPr>
          <a:xfrm>
            <a:off x="4000496" y="2612314"/>
            <a:ext cx="2143140" cy="8166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6092" idx="3"/>
          </p:cNvCxnSpPr>
          <p:nvPr/>
        </p:nvCxnSpPr>
        <p:spPr>
          <a:xfrm flipV="1">
            <a:off x="4286248" y="4929198"/>
            <a:ext cx="1428760" cy="3865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092" name="Picture 12" descr="Αποτέλεσμα εικόνας για herpes zoster and l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4000504"/>
            <a:ext cx="3500462" cy="26304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Έρπητας ζωστήρας </a:t>
            </a:r>
            <a:endParaRPr lang="el-GR" sz="4000" dirty="0"/>
          </a:p>
        </p:txBody>
      </p:sp>
      <p:pic>
        <p:nvPicPr>
          <p:cNvPr id="4" name="Picture 4" descr="Αποτέλεσμα εικόνας για dermatomes and herpes"/>
          <p:cNvPicPr>
            <a:picLocks noChangeAspect="1" noChangeArrowheads="1"/>
          </p:cNvPicPr>
          <p:nvPr/>
        </p:nvPicPr>
        <p:blipFill>
          <a:blip r:embed="rId2" cstate="print"/>
          <a:srcRect l="19478" t="4884" r="53913" b="78831"/>
          <a:stretch>
            <a:fillRect/>
          </a:stretch>
        </p:blipFill>
        <p:spPr bwMode="auto">
          <a:xfrm>
            <a:off x="5143504" y="2643182"/>
            <a:ext cx="2428892" cy="1825637"/>
          </a:xfrm>
          <a:prstGeom prst="rect">
            <a:avLst/>
          </a:prstGeom>
          <a:noFill/>
        </p:spPr>
      </p:pic>
      <p:pic>
        <p:nvPicPr>
          <p:cNvPr id="5" name="Picture 8" descr="Σχετική εικόν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357298"/>
            <a:ext cx="3258696" cy="2424095"/>
          </a:xfrm>
          <a:prstGeom prst="rect">
            <a:avLst/>
          </a:prstGeom>
          <a:noFill/>
        </p:spPr>
      </p:pic>
      <p:pic>
        <p:nvPicPr>
          <p:cNvPr id="6" name="Picture 2" descr="herpes breakout on fa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3857628"/>
            <a:ext cx="3429024" cy="2705811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 flipV="1">
            <a:off x="4357686" y="3643314"/>
            <a:ext cx="2214578" cy="1785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115920" y="2569346"/>
            <a:ext cx="2027716" cy="5024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Έρπητας ζωστήρας 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Ramsay-Hunt syndrome</a:t>
            </a:r>
            <a:endParaRPr lang="el-GR" sz="2400" dirty="0"/>
          </a:p>
        </p:txBody>
      </p:sp>
      <p:pic>
        <p:nvPicPr>
          <p:cNvPr id="4" name="Picture 10" descr="Αποτέλεσμα εικόνας για herpes zoster and e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428868"/>
            <a:ext cx="3619500" cy="2714626"/>
          </a:xfrm>
          <a:prstGeom prst="rect">
            <a:avLst/>
          </a:prstGeom>
          <a:noFill/>
        </p:spPr>
      </p:pic>
      <p:pic>
        <p:nvPicPr>
          <p:cNvPr id="49154" name="Picture 2" descr="Αποτέλεσμα εικόνας για herpes zoster and e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428868"/>
            <a:ext cx="3429024" cy="2217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Έρπητας ζωστήρας 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l-GR" sz="2400" dirty="0" smtClean="0"/>
              <a:t>Θεραπεία </a:t>
            </a:r>
          </a:p>
          <a:p>
            <a:r>
              <a:rPr lang="el-GR" sz="2000" dirty="0" smtClean="0"/>
              <a:t>Τοπική αγωγή </a:t>
            </a:r>
          </a:p>
          <a:p>
            <a:r>
              <a:rPr lang="el-GR" sz="2000" dirty="0" err="1" smtClean="0"/>
              <a:t>Ανθερπητικά</a:t>
            </a:r>
            <a:r>
              <a:rPr lang="el-GR" sz="2000" dirty="0" smtClean="0"/>
              <a:t> φάρμακα (εντός 72 ωρών)</a:t>
            </a:r>
          </a:p>
          <a:p>
            <a:pPr lvl="1">
              <a:defRPr/>
            </a:pPr>
            <a:r>
              <a:rPr lang="el-GR" sz="1600" b="1" u="sng" dirty="0">
                <a:cs typeface="Arial" pitchFamily="34" charset="0"/>
              </a:rPr>
              <a:t>Ακυκλοβίρη:</a:t>
            </a:r>
            <a:r>
              <a:rPr lang="el-GR" sz="1600" b="1" dirty="0">
                <a:cs typeface="Arial" pitchFamily="34" charset="0"/>
              </a:rPr>
              <a:t> </a:t>
            </a:r>
            <a:r>
              <a:rPr lang="el-GR" sz="1600" dirty="0">
                <a:cs typeface="Arial" pitchFamily="34" charset="0"/>
              </a:rPr>
              <a:t>800 </a:t>
            </a:r>
            <a:r>
              <a:rPr lang="el-GR" sz="1600" dirty="0" err="1">
                <a:cs typeface="Arial" pitchFamily="34" charset="0"/>
              </a:rPr>
              <a:t>mg</a:t>
            </a:r>
            <a:r>
              <a:rPr lang="el-GR" sz="1600" dirty="0">
                <a:cs typeface="Arial" pitchFamily="34" charset="0"/>
              </a:rPr>
              <a:t> </a:t>
            </a:r>
            <a:r>
              <a:rPr lang="en-US" sz="1600" dirty="0">
                <a:cs typeface="Arial" pitchFamily="34" charset="0"/>
              </a:rPr>
              <a:t>x</a:t>
            </a:r>
            <a:r>
              <a:rPr lang="el-GR" sz="1600" dirty="0">
                <a:cs typeface="Arial" pitchFamily="34" charset="0"/>
              </a:rPr>
              <a:t> 5 </a:t>
            </a:r>
            <a:r>
              <a:rPr lang="en-US" sz="1600" dirty="0">
                <a:cs typeface="Arial" pitchFamily="34" charset="0"/>
              </a:rPr>
              <a:t>x</a:t>
            </a:r>
            <a:r>
              <a:rPr lang="el-GR" sz="1600" dirty="0">
                <a:cs typeface="Arial" pitchFamily="34" charset="0"/>
              </a:rPr>
              <a:t> 7 ημέρες</a:t>
            </a:r>
          </a:p>
          <a:p>
            <a:pPr lvl="1">
              <a:defRPr/>
            </a:pPr>
            <a:r>
              <a:rPr lang="el-GR" sz="1600" b="1" u="sng" dirty="0" err="1">
                <a:cs typeface="Arial" pitchFamily="34" charset="0"/>
              </a:rPr>
              <a:t>Βαλακυκλοβίρη</a:t>
            </a:r>
            <a:r>
              <a:rPr lang="el-GR" sz="1600" b="1" u="sng" dirty="0">
                <a:cs typeface="Arial" pitchFamily="34" charset="0"/>
              </a:rPr>
              <a:t>:</a:t>
            </a:r>
            <a:r>
              <a:rPr lang="el-GR" sz="1600" b="1" dirty="0">
                <a:cs typeface="Arial" pitchFamily="34" charset="0"/>
              </a:rPr>
              <a:t> </a:t>
            </a:r>
            <a:r>
              <a:rPr lang="el-GR" sz="1600" dirty="0">
                <a:cs typeface="Arial" pitchFamily="34" charset="0"/>
              </a:rPr>
              <a:t>1 </a:t>
            </a:r>
            <a:r>
              <a:rPr lang="el-GR" sz="1600" dirty="0" err="1">
                <a:cs typeface="Arial" pitchFamily="34" charset="0"/>
              </a:rPr>
              <a:t>gr</a:t>
            </a:r>
            <a:r>
              <a:rPr lang="el-GR" sz="1600" dirty="0">
                <a:cs typeface="Arial" pitchFamily="34" charset="0"/>
              </a:rPr>
              <a:t> </a:t>
            </a:r>
            <a:r>
              <a:rPr lang="en-US" sz="1600" dirty="0">
                <a:cs typeface="Arial" pitchFamily="34" charset="0"/>
              </a:rPr>
              <a:t>x</a:t>
            </a:r>
            <a:r>
              <a:rPr lang="el-GR" sz="1600" dirty="0">
                <a:cs typeface="Arial" pitchFamily="34" charset="0"/>
              </a:rPr>
              <a:t> 3 </a:t>
            </a:r>
            <a:r>
              <a:rPr lang="en-US" sz="1600" dirty="0">
                <a:cs typeface="Arial" pitchFamily="34" charset="0"/>
              </a:rPr>
              <a:t>x</a:t>
            </a:r>
            <a:r>
              <a:rPr lang="el-GR" sz="1600" dirty="0">
                <a:cs typeface="Arial" pitchFamily="34" charset="0"/>
              </a:rPr>
              <a:t> 7 ημέρες</a:t>
            </a:r>
          </a:p>
          <a:p>
            <a:pPr lvl="1">
              <a:defRPr/>
            </a:pPr>
            <a:r>
              <a:rPr lang="el-GR" sz="1600" b="1" u="sng" dirty="0" err="1">
                <a:cs typeface="Arial" pitchFamily="34" charset="0"/>
              </a:rPr>
              <a:t>Φαμσικλοβίρη</a:t>
            </a:r>
            <a:r>
              <a:rPr lang="el-GR" sz="1600" b="1" u="sng" dirty="0">
                <a:cs typeface="Arial" pitchFamily="34" charset="0"/>
              </a:rPr>
              <a:t>:</a:t>
            </a:r>
            <a:r>
              <a:rPr lang="el-GR" sz="1600" b="1" dirty="0">
                <a:cs typeface="Arial" pitchFamily="34" charset="0"/>
              </a:rPr>
              <a:t> </a:t>
            </a:r>
            <a:r>
              <a:rPr lang="el-GR" sz="1600" dirty="0">
                <a:cs typeface="Arial" pitchFamily="34" charset="0"/>
              </a:rPr>
              <a:t>250 </a:t>
            </a:r>
            <a:r>
              <a:rPr lang="el-GR" sz="1600" dirty="0" err="1">
                <a:cs typeface="Arial" pitchFamily="34" charset="0"/>
              </a:rPr>
              <a:t>mg</a:t>
            </a:r>
            <a:r>
              <a:rPr lang="el-GR" sz="1600" dirty="0">
                <a:cs typeface="Arial" pitchFamily="34" charset="0"/>
              </a:rPr>
              <a:t> </a:t>
            </a:r>
            <a:r>
              <a:rPr lang="en-US" sz="1600" dirty="0">
                <a:cs typeface="Arial" pitchFamily="34" charset="0"/>
              </a:rPr>
              <a:t>x</a:t>
            </a:r>
            <a:r>
              <a:rPr lang="el-GR" sz="1600" dirty="0">
                <a:cs typeface="Arial" pitchFamily="34" charset="0"/>
              </a:rPr>
              <a:t> 3 </a:t>
            </a:r>
            <a:r>
              <a:rPr lang="en-US" sz="1600" dirty="0">
                <a:cs typeface="Arial" pitchFamily="34" charset="0"/>
              </a:rPr>
              <a:t>x</a:t>
            </a:r>
            <a:r>
              <a:rPr lang="el-GR" sz="1600" dirty="0">
                <a:cs typeface="Arial" pitchFamily="34" charset="0"/>
              </a:rPr>
              <a:t> 7 ημέρες</a:t>
            </a:r>
          </a:p>
          <a:p>
            <a:pPr lvl="1">
              <a:defRPr/>
            </a:pPr>
            <a:r>
              <a:rPr lang="el-GR" sz="1600" b="1" u="sng" dirty="0" err="1">
                <a:cs typeface="Arial" pitchFamily="34" charset="0"/>
              </a:rPr>
              <a:t>Μπριβουδίνη</a:t>
            </a:r>
            <a:r>
              <a:rPr lang="el-GR" sz="1600" b="1" u="sng" dirty="0">
                <a:cs typeface="Arial" pitchFamily="34" charset="0"/>
              </a:rPr>
              <a:t> (</a:t>
            </a:r>
            <a:r>
              <a:rPr lang="el-GR" sz="1600" b="1" u="sng" dirty="0" err="1">
                <a:cs typeface="Arial" pitchFamily="34" charset="0"/>
              </a:rPr>
              <a:t>Brivir</a:t>
            </a:r>
            <a:r>
              <a:rPr lang="el-GR" sz="1600" b="1" u="sng" dirty="0">
                <a:cs typeface="Arial" pitchFamily="34" charset="0"/>
              </a:rPr>
              <a:t>):</a:t>
            </a:r>
            <a:r>
              <a:rPr lang="el-GR" sz="1600" b="1" dirty="0">
                <a:cs typeface="Arial" pitchFamily="34" charset="0"/>
              </a:rPr>
              <a:t> </a:t>
            </a:r>
            <a:r>
              <a:rPr lang="el-GR" sz="1600" dirty="0">
                <a:cs typeface="Arial" pitchFamily="34" charset="0"/>
              </a:rPr>
              <a:t>125 </a:t>
            </a:r>
            <a:r>
              <a:rPr lang="el-GR" sz="1600" dirty="0" err="1">
                <a:cs typeface="Arial" pitchFamily="34" charset="0"/>
              </a:rPr>
              <a:t>mg</a:t>
            </a:r>
            <a:r>
              <a:rPr lang="el-GR" sz="1600" dirty="0">
                <a:cs typeface="Arial" pitchFamily="34" charset="0"/>
              </a:rPr>
              <a:t> </a:t>
            </a:r>
            <a:r>
              <a:rPr lang="en-US" sz="1600" dirty="0">
                <a:cs typeface="Arial" pitchFamily="34" charset="0"/>
              </a:rPr>
              <a:t>x</a:t>
            </a:r>
            <a:r>
              <a:rPr lang="el-GR" sz="1600" dirty="0">
                <a:cs typeface="Arial" pitchFamily="34" charset="0"/>
              </a:rPr>
              <a:t> 1</a:t>
            </a:r>
            <a:r>
              <a:rPr lang="en-US" sz="1600" dirty="0">
                <a:cs typeface="Arial" pitchFamily="34" charset="0"/>
              </a:rPr>
              <a:t> x</a:t>
            </a:r>
            <a:r>
              <a:rPr lang="el-GR" sz="1600" dirty="0">
                <a:cs typeface="Arial" pitchFamily="34" charset="0"/>
              </a:rPr>
              <a:t> 7 </a:t>
            </a:r>
            <a:r>
              <a:rPr lang="el-GR" sz="1600" dirty="0" smtClean="0">
                <a:cs typeface="Arial" pitchFamily="34" charset="0"/>
              </a:rPr>
              <a:t>ημέρες</a:t>
            </a:r>
          </a:p>
          <a:p>
            <a:pPr>
              <a:defRPr/>
            </a:pPr>
            <a:r>
              <a:rPr lang="el-GR" sz="2000" dirty="0" smtClean="0">
                <a:cs typeface="Arial" pitchFamily="34" charset="0"/>
              </a:rPr>
              <a:t>ΑΝΑΛΓΗΤΙΚΑ </a:t>
            </a:r>
          </a:p>
          <a:p>
            <a:pPr>
              <a:buNone/>
              <a:defRPr/>
            </a:pPr>
            <a:r>
              <a:rPr lang="el-GR" sz="2000" u="sng" dirty="0" err="1">
                <a:solidFill>
                  <a:srgbClr val="C00000"/>
                </a:solidFill>
                <a:cs typeface="Arial" pitchFamily="34" charset="0"/>
              </a:rPr>
              <a:t>Mεθερπητική</a:t>
            </a:r>
            <a:r>
              <a:rPr lang="el-GR" sz="2000" u="sng" dirty="0">
                <a:solidFill>
                  <a:srgbClr val="C00000"/>
                </a:solidFill>
                <a:cs typeface="Arial" pitchFamily="34" charset="0"/>
              </a:rPr>
              <a:t> νευραλγία</a:t>
            </a:r>
            <a:endParaRPr lang="en-US" sz="2000" u="sng" dirty="0">
              <a:solidFill>
                <a:srgbClr val="C00000"/>
              </a:solidFill>
              <a:cs typeface="Arial" pitchFamily="34" charset="0"/>
            </a:endParaRPr>
          </a:p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el-GR" sz="2000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Τρικυκλικά</a:t>
            </a: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αντικαταθλιπτικά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el-GR" sz="2000" dirty="0" err="1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Aντιεπιληπτικά:GABAPENTIN</a:t>
            </a: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</a:t>
            </a: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(</a:t>
            </a:r>
            <a:r>
              <a:rPr lang="el-GR" sz="2000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Neurontin</a:t>
            </a: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), PREGABALIN (</a:t>
            </a:r>
            <a:r>
              <a:rPr lang="el-GR" sz="2000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Lyrica</a:t>
            </a: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)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Διηθήσεις με </a:t>
            </a:r>
            <a:r>
              <a:rPr lang="el-GR" sz="2000" dirty="0" err="1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κορτικοστεροειδή</a:t>
            </a:r>
            <a:endParaRPr lang="el-GR" sz="2000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Τοπικά αναισθητικά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el-GR" sz="2000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Καψαϊκίνη</a:t>
            </a: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(τοπικά)</a:t>
            </a:r>
          </a:p>
          <a:p>
            <a:pPr>
              <a:defRPr/>
            </a:pPr>
            <a:endParaRPr lang="el-GR" sz="2000" dirty="0">
              <a:cs typeface="Arial" pitchFamily="34" charset="0"/>
            </a:endParaRPr>
          </a:p>
          <a:p>
            <a:pPr>
              <a:buNone/>
            </a:pPr>
            <a:r>
              <a:rPr lang="en-US" sz="2000" dirty="0" smtClean="0"/>
              <a:t>* </a:t>
            </a:r>
            <a:r>
              <a:rPr lang="el-GR" sz="2000" dirty="0" smtClean="0"/>
              <a:t>Πρόληψη: εμβόλιο </a:t>
            </a:r>
            <a:r>
              <a:rPr lang="en-US" sz="2000" dirty="0" smtClean="0"/>
              <a:t>VZV (</a:t>
            </a:r>
            <a:r>
              <a:rPr lang="en-US" sz="2000" dirty="0" err="1" smtClean="0"/>
              <a:t>Zostavax</a:t>
            </a:r>
            <a:r>
              <a:rPr lang="en-US" sz="2000" dirty="0" smtClean="0"/>
              <a:t>)</a:t>
            </a:r>
            <a:endParaRPr lang="el-GR" sz="20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Ποια η διάγνωση? Αντιμετώπιση ?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Έφηβος 15 ετών </a:t>
            </a:r>
          </a:p>
          <a:p>
            <a:r>
              <a:rPr lang="el-GR" sz="2400" dirty="0" smtClean="0"/>
              <a:t>Πυρετός, κακουχία</a:t>
            </a:r>
          </a:p>
          <a:p>
            <a:r>
              <a:rPr lang="el-GR" sz="2400" dirty="0" smtClean="0"/>
              <a:t>Λ/Ν τραχηλικοί </a:t>
            </a:r>
            <a:r>
              <a:rPr lang="el-GR" sz="2400" dirty="0" err="1" smtClean="0"/>
              <a:t>άμφω</a:t>
            </a:r>
            <a:r>
              <a:rPr lang="el-GR" sz="2400" dirty="0" smtClean="0"/>
              <a:t> </a:t>
            </a:r>
            <a:endParaRPr lang="el-GR" sz="2400" dirty="0"/>
          </a:p>
        </p:txBody>
      </p:sp>
      <p:pic>
        <p:nvPicPr>
          <p:cNvPr id="4" name="Picture 4" descr="http://scielo.sld.cu/img/revistas/est/v55n4/f01_1797.jpg"/>
          <p:cNvPicPr>
            <a:picLocks noChangeAspect="1" noChangeArrowheads="1"/>
          </p:cNvPicPr>
          <p:nvPr/>
        </p:nvPicPr>
        <p:blipFill>
          <a:blip r:embed="rId2" cstate="print"/>
          <a:srcRect r="1608" b="7506"/>
          <a:stretch>
            <a:fillRect/>
          </a:stretch>
        </p:blipFill>
        <p:spPr bwMode="auto">
          <a:xfrm>
            <a:off x="142844" y="2972066"/>
            <a:ext cx="4286280" cy="3720168"/>
          </a:xfrm>
          <a:prstGeom prst="rect">
            <a:avLst/>
          </a:prstGeom>
          <a:noFill/>
        </p:spPr>
      </p:pic>
      <p:pic>
        <p:nvPicPr>
          <p:cNvPr id="5" name="Picture 6" descr="http://scielo.sld.cu/img/revistas/est/v55n4/f02_1797.jpg"/>
          <p:cNvPicPr>
            <a:picLocks noChangeAspect="1" noChangeArrowheads="1"/>
          </p:cNvPicPr>
          <p:nvPr/>
        </p:nvPicPr>
        <p:blipFill>
          <a:blip r:embed="rId3" cstate="print"/>
          <a:srcRect r="1851" b="9090"/>
          <a:stretch>
            <a:fillRect/>
          </a:stretch>
        </p:blipFill>
        <p:spPr bwMode="auto">
          <a:xfrm>
            <a:off x="4572000" y="2357430"/>
            <a:ext cx="4450587" cy="33589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Ποια η διάγνωση? Αντιμετώπιση ?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Γυναίκα 22 ετών, υγιής </a:t>
            </a:r>
          </a:p>
          <a:p>
            <a:r>
              <a:rPr lang="el-GR" sz="2400" dirty="0" smtClean="0"/>
              <a:t>2 ημέρες εξάνθημα με καύσος στο κάτω χείλος και παρειά </a:t>
            </a:r>
            <a:endParaRPr lang="el-GR" sz="2400" dirty="0"/>
          </a:p>
        </p:txBody>
      </p:sp>
      <p:pic>
        <p:nvPicPr>
          <p:cNvPr id="4" name="Picture 2" descr="Herpes simple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428868"/>
            <a:ext cx="6357982" cy="4213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err="1" smtClean="0"/>
              <a:t>Κηλιδοβλατιδώδη</a:t>
            </a:r>
            <a:r>
              <a:rPr lang="el-GR" sz="3600" dirty="0" smtClean="0"/>
              <a:t> εξανθήματα 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Λοιμώδης μονοπυρήνωση</a:t>
            </a:r>
            <a:endParaRPr lang="el-GR" sz="2400" dirty="0"/>
          </a:p>
        </p:txBody>
      </p:sp>
      <p:pic>
        <p:nvPicPr>
          <p:cNvPr id="4" name="Picture 4" descr="http://intranet.tdmu.edu.ua/data/kafedra/internal/pediatria2/classes_stud/en/med/lik/ptn/Childrens%20infectious%20diseases/6/Lesson%202.%20Differential%20diagnosis%20and%20emergency%20states%20in%20children%E2%80%99s%20respiratory%20infectious%20diseases.files/image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2086212"/>
            <a:ext cx="5643602" cy="42067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Ποια η διάγνωση? Αντιμετώπιση ?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Αγόρι 11 ετών</a:t>
            </a:r>
          </a:p>
          <a:p>
            <a:r>
              <a:rPr lang="el-GR" sz="2000" dirty="0" smtClean="0"/>
              <a:t>Φυσαλιδώδες εξάνθημα χείλους</a:t>
            </a:r>
          </a:p>
          <a:p>
            <a:r>
              <a:rPr lang="el-GR" sz="2000" dirty="0" smtClean="0"/>
              <a:t>2 ημέρες μετά εξάνθημα δίκην στόχου παλαμών πελμάτων </a:t>
            </a:r>
            <a:endParaRPr lang="el-GR" sz="2000" dirty="0"/>
          </a:p>
        </p:txBody>
      </p:sp>
      <p:pic>
        <p:nvPicPr>
          <p:cNvPr id="4" name="Picture 4" descr="Taiwanese study reiterates link between Herpes virus &amp; Alzheimer's - Health  news, Medibullet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786058"/>
            <a:ext cx="4714908" cy="3536181"/>
          </a:xfrm>
          <a:prstGeom prst="rect">
            <a:avLst/>
          </a:prstGeom>
          <a:noFill/>
        </p:spPr>
      </p:pic>
      <p:pic>
        <p:nvPicPr>
          <p:cNvPr id="5" name="Picture 2" descr="Picture of Erythema Multiforme    &#10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000372"/>
            <a:ext cx="4695825" cy="3190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Ποια η διάγνωση? Αντιμετώπιση ?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57676" cy="4525963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Γυναίκα 27 ετών </a:t>
            </a:r>
          </a:p>
          <a:p>
            <a:r>
              <a:rPr lang="el-GR" sz="2400" dirty="0" smtClean="0"/>
              <a:t>Εξάνθημα φυσαλιδώδες δακτύλου από 24 </a:t>
            </a:r>
            <a:r>
              <a:rPr lang="el-GR" sz="2400" dirty="0" err="1" smtClean="0"/>
              <a:t>ώρου</a:t>
            </a:r>
            <a:r>
              <a:rPr lang="el-GR" sz="2400" dirty="0" smtClean="0"/>
              <a:t> </a:t>
            </a:r>
            <a:endParaRPr lang="el-GR" sz="2400" dirty="0"/>
          </a:p>
        </p:txBody>
      </p:sp>
      <p:pic>
        <p:nvPicPr>
          <p:cNvPr id="4" name="Picture 2" descr="https://upload.wikimedia.org/wikipedia/commons/thumb/9/9f/Herpetic_Whitlow.jpg/220px-Herpetic_Whit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785926"/>
            <a:ext cx="3481201" cy="46363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Ποια η διάγνωση? Αντιμετώπιση ?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Αγόρι 12 ετών </a:t>
            </a:r>
          </a:p>
          <a:p>
            <a:r>
              <a:rPr lang="el-GR" sz="2000" dirty="0" err="1" smtClean="0"/>
              <a:t>Ανεμβολίαστο</a:t>
            </a:r>
            <a:r>
              <a:rPr lang="el-GR" sz="2000" dirty="0" smtClean="0"/>
              <a:t> </a:t>
            </a:r>
          </a:p>
          <a:p>
            <a:r>
              <a:rPr lang="el-GR" sz="2000" dirty="0" smtClean="0"/>
              <a:t>Εξάνθημα φυσαλιδώδες κεφαλής κορμού και άκρων από 2 ημέρου </a:t>
            </a:r>
          </a:p>
          <a:p>
            <a:r>
              <a:rPr lang="el-GR" sz="2000" dirty="0" smtClean="0"/>
              <a:t>Χαμηλή πυρετική κίνηση </a:t>
            </a:r>
            <a:endParaRPr lang="el-GR" sz="2000" dirty="0"/>
          </a:p>
        </p:txBody>
      </p:sp>
      <p:pic>
        <p:nvPicPr>
          <p:cNvPr id="4" name="Picture 2" descr="Chickenpox - Wikipe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571612"/>
            <a:ext cx="4071966" cy="46453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Ποια η διάγνωση? Αντιμετώπιση ?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614998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Γυναίκα 30 ετών </a:t>
            </a:r>
          </a:p>
          <a:p>
            <a:r>
              <a:rPr lang="el-GR" sz="2000" dirty="0" err="1" smtClean="0"/>
              <a:t>Βλατιδο</a:t>
            </a:r>
            <a:r>
              <a:rPr lang="el-GR" sz="2000" dirty="0" smtClean="0"/>
              <a:t>-φυσαλιδώδες εξάνθημα κορμού με ήπιο άλγος από 2 ημέρου </a:t>
            </a:r>
            <a:endParaRPr lang="el-GR" sz="2000" dirty="0"/>
          </a:p>
        </p:txBody>
      </p:sp>
      <p:pic>
        <p:nvPicPr>
          <p:cNvPr id="4" name="Picture 3" descr="C:\Users\nikos\Documents\Christina\herpes zoster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00438"/>
            <a:ext cx="5461006" cy="3071816"/>
          </a:xfrm>
          <a:prstGeom prst="rect">
            <a:avLst/>
          </a:prstGeom>
          <a:noFill/>
        </p:spPr>
      </p:pic>
      <p:pic>
        <p:nvPicPr>
          <p:cNvPr id="5" name="Picture 2" descr="C:\Users\nikos\Documents\Christina\herpes zoster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1357298"/>
            <a:ext cx="3013777" cy="5357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Ποια η διάγνωση? Αντιμετώπιση ?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57676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Άνδρας 35 ετών </a:t>
            </a:r>
          </a:p>
          <a:p>
            <a:r>
              <a:rPr lang="el-GR" sz="2000" dirty="0" smtClean="0"/>
              <a:t>Φυσαλιδώδες εξάνθημα μετώπου σε αποδρομή </a:t>
            </a:r>
            <a:endParaRPr lang="el-GR" sz="2000" dirty="0"/>
          </a:p>
        </p:txBody>
      </p:sp>
      <p:pic>
        <p:nvPicPr>
          <p:cNvPr id="4" name="Picture 2" descr="C:\Users\nikos\Documents\Christina\herpes zos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500174"/>
            <a:ext cx="2652122" cy="47148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Ποια η διάγνωση? Αντιμετώπιση ?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Άνδρας 35 ετών , εξάνθημα από 5 ημέρου </a:t>
            </a:r>
            <a:endParaRPr lang="el-GR" sz="2000" dirty="0"/>
          </a:p>
        </p:txBody>
      </p:sp>
      <p:pic>
        <p:nvPicPr>
          <p:cNvPr id="4" name="Picture 2" descr="Grouped vesicles with hemorrhagic crusts on the side of trunk and upper arm and multiple scattering erythematous vesicular rashes on the whole body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214554"/>
            <a:ext cx="7143800" cy="4227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Ποια η διάγνωση? Αντιμετώπιση ?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971792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Άνδρας 70 ετών </a:t>
            </a:r>
          </a:p>
          <a:p>
            <a:r>
              <a:rPr lang="el-GR" sz="2000" dirty="0" smtClean="0"/>
              <a:t>Εξάνθημα από 7 ημέρου μετώπου </a:t>
            </a:r>
          </a:p>
          <a:p>
            <a:r>
              <a:rPr lang="el-GR" sz="2000" dirty="0" smtClean="0"/>
              <a:t>Έντονο άλγος </a:t>
            </a:r>
            <a:endParaRPr lang="el-GR" sz="2000" dirty="0"/>
          </a:p>
        </p:txBody>
      </p:sp>
      <p:pic>
        <p:nvPicPr>
          <p:cNvPr id="4" name="Picture 2" descr="Herpes Zoster Ophthalmicus - American Academy of Ophthalmology"/>
          <p:cNvPicPr>
            <a:picLocks noChangeAspect="1" noChangeArrowheads="1"/>
          </p:cNvPicPr>
          <p:nvPr/>
        </p:nvPicPr>
        <p:blipFill>
          <a:blip r:embed="rId2" cstate="print"/>
          <a:srcRect b="5102"/>
          <a:stretch>
            <a:fillRect/>
          </a:stretch>
        </p:blipFill>
        <p:spPr bwMode="auto">
          <a:xfrm>
            <a:off x="3857620" y="1714488"/>
            <a:ext cx="4857784" cy="4093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Ιοί </a:t>
            </a:r>
            <a:r>
              <a:rPr lang="en-US" sz="4000" dirty="0" smtClean="0"/>
              <a:t>HPV </a:t>
            </a:r>
            <a:endParaRPr lang="el-GR" sz="4000" dirty="0"/>
          </a:p>
        </p:txBody>
      </p:sp>
      <p:pic>
        <p:nvPicPr>
          <p:cNvPr id="4" name="Picture 3" descr="Untitled-1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346325" y="1600200"/>
            <a:ext cx="4451350" cy="45259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Ιοί </a:t>
            </a:r>
            <a:r>
              <a:rPr lang="en-US" sz="4000" dirty="0" smtClean="0"/>
              <a:t>HPV 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None/>
              <a:defRPr/>
            </a:pP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Χαρακτηριστικά των ιών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HPV </a:t>
            </a:r>
            <a:endParaRPr lang="el-GR" sz="2400" dirty="0" smtClean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Ιοί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DNA</a:t>
            </a: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διπλής </a:t>
            </a: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έλικας</a:t>
            </a:r>
            <a:endParaRPr lang="el-GR" sz="2000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Αντέχουν </a:t>
            </a: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στην </a:t>
            </a: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ξηρασία</a:t>
            </a:r>
            <a:endParaRPr lang="el-GR" sz="2000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Δεν </a:t>
            </a: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καλλιεργούνται</a:t>
            </a:r>
            <a:endParaRPr lang="el-GR" sz="2000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Προσβάλλουν μόνο τον </a:t>
            </a: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άνθρωπο</a:t>
            </a:r>
            <a:endParaRPr lang="el-GR" sz="2000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Δεν παράγουν </a:t>
            </a:r>
            <a:r>
              <a:rPr lang="el-GR" sz="2000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κινάση</a:t>
            </a: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της </a:t>
            </a:r>
            <a:r>
              <a:rPr lang="el-GR" sz="2000" dirty="0" err="1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θυμιδίνης</a:t>
            </a:r>
            <a:endParaRPr lang="el-GR" sz="2000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Δεν παράγουν </a:t>
            </a:r>
            <a:r>
              <a:rPr lang="el-GR" sz="2000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πολυμεράση</a:t>
            </a: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του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DNA</a:t>
            </a:r>
          </a:p>
          <a:p>
            <a:pPr>
              <a:lnSpc>
                <a:spcPct val="150000"/>
              </a:lnSpc>
            </a:pPr>
            <a:endParaRPr lang="el-GR" sz="20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Ιοί </a:t>
            </a:r>
            <a:r>
              <a:rPr lang="en-US" sz="4000" dirty="0" smtClean="0"/>
              <a:t>HPV 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1428736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&gt;140 </a:t>
            </a:r>
            <a:r>
              <a:rPr lang="el-GR" sz="2400" dirty="0" smtClean="0"/>
              <a:t>τύποι </a:t>
            </a:r>
            <a:r>
              <a:rPr lang="en-US" sz="2400" dirty="0" smtClean="0"/>
              <a:t>HPV </a:t>
            </a:r>
            <a:endParaRPr lang="el-GR" sz="2400" dirty="0"/>
          </a:p>
        </p:txBody>
      </p:sp>
      <p:graphicFrame>
        <p:nvGraphicFramePr>
          <p:cNvPr id="4" name="Group 53"/>
          <p:cNvGraphicFramePr>
            <a:graphicFrameLocks noGrp="1"/>
          </p:cNvGraphicFramePr>
          <p:nvPr/>
        </p:nvGraphicFramePr>
        <p:xfrm>
          <a:off x="1571604" y="2143116"/>
          <a:ext cx="6096000" cy="4514534"/>
        </p:xfrm>
        <a:graphic>
          <a:graphicData uri="http://schemas.openxmlformats.org/drawingml/2006/table">
            <a:tbl>
              <a:tblPr/>
              <a:tblGrid>
                <a:gridCol w="3048000"/>
                <a:gridCol w="3048000"/>
              </a:tblGrid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Νόσος </a:t>
                      </a: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Ορότυποι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Κοινές </a:t>
                      </a:r>
                      <a:r>
                        <a:rPr kumimoji="0" lang="el-G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μυρμηκιές</a:t>
                      </a: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2, </a:t>
                      </a: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4, </a:t>
                      </a: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7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Πελματιαίες </a:t>
                      </a:r>
                      <a:r>
                        <a:rPr kumimoji="0" lang="el-G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μυρμηκιές</a:t>
                      </a: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1, 2, 4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Ομαλές </a:t>
                      </a:r>
                      <a:r>
                        <a:rPr kumimoji="0" lang="el-G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μυρμηκιές</a:t>
                      </a: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3, 10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Οξυτενή</a:t>
                      </a: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κονδυλώματα</a:t>
                      </a: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6, 11</a:t>
                      </a: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Κακοήθειες γεννητικού συστήματος</a:t>
                      </a: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16, 18, 31,33,35, 39, 45, 51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Μυρμηκιοειδής επιδερμοδυσπλασία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&gt;15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Εντοπισμένη επιθηλιακή υπερπλασία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13,32</a:t>
                      </a: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Θηλώματα στόματος 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6, 7, 11, 16, 32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err="1" smtClean="0"/>
              <a:t>Κηλιδοβλατιδώδη</a:t>
            </a:r>
            <a:r>
              <a:rPr lang="el-GR" sz="3600" dirty="0" smtClean="0"/>
              <a:t> εξανθήματα 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Λοίμωξη από </a:t>
            </a:r>
            <a:r>
              <a:rPr lang="en-US" sz="2400" dirty="0" smtClean="0"/>
              <a:t>CMV</a:t>
            </a:r>
            <a:endParaRPr lang="el-GR" sz="2400" dirty="0"/>
          </a:p>
        </p:txBody>
      </p:sp>
      <p:pic>
        <p:nvPicPr>
          <p:cNvPr id="4" name="Picture 30" descr="http://redbookarchive.aappublications.org/content/images/large/2003/1/042_0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214554"/>
            <a:ext cx="5357850" cy="40596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err="1" smtClean="0"/>
              <a:t>Μυρμηκιές</a:t>
            </a:r>
            <a:r>
              <a:rPr lang="el-GR" sz="4000" dirty="0" smtClean="0"/>
              <a:t> 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sz="2400" dirty="0" smtClean="0"/>
              <a:t>Συχνότητα </a:t>
            </a:r>
          </a:p>
          <a:p>
            <a:r>
              <a:rPr lang="el-GR" sz="2000" dirty="0" smtClean="0"/>
              <a:t>10-22% παιδιών μολύνονται</a:t>
            </a:r>
          </a:p>
          <a:p>
            <a:pPr>
              <a:buNone/>
            </a:pPr>
            <a:r>
              <a:rPr lang="el-GR" sz="2000" dirty="0" smtClean="0"/>
              <a:t>	4</a:t>
            </a:r>
            <a:r>
              <a:rPr lang="en-US" sz="2000" dirty="0" smtClean="0"/>
              <a:t>.</a:t>
            </a:r>
            <a:r>
              <a:rPr lang="el-GR" sz="2000" dirty="0" smtClean="0"/>
              <a:t>8% πελματιαίες </a:t>
            </a:r>
            <a:r>
              <a:rPr lang="el-GR" sz="2000" dirty="0" err="1" smtClean="0"/>
              <a:t>μυρμηκιές</a:t>
            </a:r>
            <a:endParaRPr lang="el-GR" sz="2000" dirty="0" smtClean="0"/>
          </a:p>
          <a:p>
            <a:r>
              <a:rPr lang="el-GR" sz="2000" dirty="0" smtClean="0">
                <a:sym typeface="Wingdings" pitchFamily="2" charset="2"/>
              </a:rPr>
              <a:t> επίπτωση στη λευκή φυλή</a:t>
            </a:r>
          </a:p>
          <a:p>
            <a:pPr>
              <a:buNone/>
            </a:pPr>
            <a:r>
              <a:rPr lang="el-GR" sz="2400" dirty="0" smtClean="0">
                <a:sym typeface="Wingdings" pitchFamily="2" charset="2"/>
              </a:rPr>
              <a:t>Μετάδοση </a:t>
            </a:r>
            <a:endParaRPr lang="el-GR" sz="2400" dirty="0" smtClean="0"/>
          </a:p>
          <a:p>
            <a:r>
              <a:rPr lang="el-GR" sz="2000" dirty="0" smtClean="0"/>
              <a:t>Χρόνος επώασης: εβδομάδες-&gt;1 έτος</a:t>
            </a:r>
          </a:p>
          <a:p>
            <a:r>
              <a:rPr lang="el-GR" sz="2000" dirty="0" smtClean="0"/>
              <a:t>Μετάδοση: άμεση επαφή, περιβάλλον</a:t>
            </a:r>
          </a:p>
          <a:p>
            <a:pPr>
              <a:buNone/>
            </a:pPr>
            <a:r>
              <a:rPr lang="el-GR" sz="2000" dirty="0"/>
              <a:t>	</a:t>
            </a:r>
            <a:r>
              <a:rPr lang="el-GR" sz="2000" dirty="0" smtClean="0"/>
              <a:t>Μικροτραυματισμοί διευκολύνουν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err="1" smtClean="0"/>
              <a:t>Μυρμηκιές</a:t>
            </a:r>
            <a:r>
              <a:rPr lang="el-GR" sz="4000" dirty="0" smtClean="0"/>
              <a:t> 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sz="2400" dirty="0" smtClean="0"/>
              <a:t>Κλινική εικόνα</a:t>
            </a:r>
          </a:p>
          <a:p>
            <a:r>
              <a:rPr lang="el-GR" sz="2000" dirty="0" smtClean="0"/>
              <a:t>Βλατίδες </a:t>
            </a:r>
          </a:p>
          <a:p>
            <a:r>
              <a:rPr lang="el-GR" sz="2000" dirty="0" smtClean="0"/>
              <a:t>Χρώματος δέρματος</a:t>
            </a:r>
          </a:p>
          <a:p>
            <a:r>
              <a:rPr lang="el-GR" sz="2000" dirty="0" err="1" smtClean="0"/>
              <a:t>Υπερκερατωσική</a:t>
            </a:r>
            <a:r>
              <a:rPr lang="el-GR" sz="2000" dirty="0" smtClean="0"/>
              <a:t> επιφάνεια </a:t>
            </a:r>
          </a:p>
          <a:p>
            <a:r>
              <a:rPr lang="el-GR" sz="2000" dirty="0" smtClean="0"/>
              <a:t>Μονήρεις ή πολλαπλές </a:t>
            </a:r>
          </a:p>
          <a:p>
            <a:r>
              <a:rPr lang="el-GR" sz="2000" dirty="0" smtClean="0"/>
              <a:t>Σημείο </a:t>
            </a:r>
            <a:r>
              <a:rPr lang="en-US" sz="2000" dirty="0" err="1" smtClean="0"/>
              <a:t>Koebner</a:t>
            </a:r>
            <a:r>
              <a:rPr lang="en-US" sz="2000" dirty="0" smtClean="0"/>
              <a:t> +</a:t>
            </a:r>
            <a:endParaRPr lang="el-GR" sz="2000" dirty="0" smtClean="0"/>
          </a:p>
          <a:p>
            <a:r>
              <a:rPr lang="el-GR" sz="2000" dirty="0" smtClean="0"/>
              <a:t>Αν απόξεση βλαβών μαύρα στίγματα από </a:t>
            </a:r>
            <a:r>
              <a:rPr lang="el-GR" sz="2000" dirty="0" err="1" smtClean="0"/>
              <a:t>θρομβωμένα</a:t>
            </a:r>
            <a:r>
              <a:rPr lang="el-GR" sz="2000" dirty="0" smtClean="0"/>
              <a:t> αγγεία  </a:t>
            </a:r>
          </a:p>
          <a:p>
            <a:endParaRPr lang="el-GR" sz="20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err="1" smtClean="0"/>
              <a:t>Μυρμηκιές</a:t>
            </a:r>
            <a:r>
              <a:rPr lang="el-GR" sz="4000" dirty="0" smtClean="0"/>
              <a:t> </a:t>
            </a:r>
            <a:endParaRPr lang="en-GB" sz="4000" dirty="0"/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500034" y="3643314"/>
            <a:ext cx="2209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dirty="0"/>
              <a:t>Ομαλές </a:t>
            </a:r>
            <a:r>
              <a:rPr lang="el-GR" sz="2000" dirty="0" err="1"/>
              <a:t>μυρμηκιές</a:t>
            </a:r>
            <a:r>
              <a:rPr lang="el-GR" sz="2000" dirty="0"/>
              <a:t> </a:t>
            </a:r>
            <a:endParaRPr lang="en-GB" sz="2000" dirty="0"/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5715008" y="4214818"/>
            <a:ext cx="2362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dirty="0"/>
              <a:t>Κοινές </a:t>
            </a:r>
            <a:r>
              <a:rPr lang="el-GR" sz="2000" dirty="0" err="1"/>
              <a:t>μυρμηκιές</a:t>
            </a:r>
            <a:r>
              <a:rPr lang="el-GR" sz="2000" dirty="0"/>
              <a:t> </a:t>
            </a:r>
            <a:endParaRPr lang="en-GB" sz="2000" dirty="0"/>
          </a:p>
        </p:txBody>
      </p:sp>
      <p:pic>
        <p:nvPicPr>
          <p:cNvPr id="52235" name="Picture 11" descr="wart-3"/>
          <p:cNvPicPr>
            <a:picLocks noChangeAspect="1" noChangeArrowheads="1"/>
          </p:cNvPicPr>
          <p:nvPr/>
        </p:nvPicPr>
        <p:blipFill>
          <a:blip r:embed="rId2" cstate="print"/>
          <a:srcRect t="-1792" r="25946"/>
          <a:stretch>
            <a:fillRect/>
          </a:stretch>
        </p:blipFill>
        <p:spPr bwMode="auto">
          <a:xfrm>
            <a:off x="214282" y="857232"/>
            <a:ext cx="3052754" cy="2816695"/>
          </a:xfrm>
          <a:prstGeom prst="rect">
            <a:avLst/>
          </a:prstGeom>
          <a:noFill/>
        </p:spPr>
      </p:pic>
      <p:pic>
        <p:nvPicPr>
          <p:cNvPr id="52236" name="Picture 12" descr="wart-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286256"/>
            <a:ext cx="3186106" cy="2388053"/>
          </a:xfrm>
          <a:prstGeom prst="rect">
            <a:avLst/>
          </a:prstGeom>
          <a:noFill/>
        </p:spPr>
      </p:pic>
      <p:pic>
        <p:nvPicPr>
          <p:cNvPr id="52237" name="Picture 13" descr="wart-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214422"/>
            <a:ext cx="3786214" cy="3030889"/>
          </a:xfrm>
          <a:prstGeom prst="rect">
            <a:avLst/>
          </a:prstGeom>
          <a:noFill/>
        </p:spPr>
      </p:pic>
      <p:sp>
        <p:nvSpPr>
          <p:cNvPr id="52238" name="Text Box 14"/>
          <p:cNvSpPr txBox="1">
            <a:spLocks noChangeArrowheads="1"/>
          </p:cNvSpPr>
          <p:nvPr/>
        </p:nvSpPr>
        <p:spPr bwMode="auto">
          <a:xfrm>
            <a:off x="642910" y="6286520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dirty="0" err="1"/>
              <a:t>Περιωνύχιες</a:t>
            </a:r>
            <a:r>
              <a:rPr lang="el-GR" sz="2000" dirty="0"/>
              <a:t> </a:t>
            </a:r>
            <a:r>
              <a:rPr lang="el-GR" sz="2000" dirty="0" err="1"/>
              <a:t>μυρμηκιές</a:t>
            </a:r>
            <a:r>
              <a:rPr lang="el-GR" sz="2000" dirty="0"/>
              <a:t> </a:t>
            </a:r>
            <a:endParaRPr lang="en-GB" sz="2000" dirty="0"/>
          </a:p>
        </p:txBody>
      </p:sp>
      <p:pic>
        <p:nvPicPr>
          <p:cNvPr id="53250" name="Picture 2" descr="Αποτέλεσμα εικόνας για common warts"/>
          <p:cNvPicPr>
            <a:picLocks noChangeAspect="1" noChangeArrowheads="1"/>
          </p:cNvPicPr>
          <p:nvPr/>
        </p:nvPicPr>
        <p:blipFill>
          <a:blip r:embed="rId5" cstate="print"/>
          <a:srcRect b="9090"/>
          <a:stretch>
            <a:fillRect/>
          </a:stretch>
        </p:blipFill>
        <p:spPr bwMode="auto">
          <a:xfrm>
            <a:off x="5500694" y="4572008"/>
            <a:ext cx="2643206" cy="21240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err="1" smtClean="0"/>
              <a:t>Μυρμηκιές</a:t>
            </a:r>
            <a:endParaRPr lang="el-GR" sz="4000" dirty="0"/>
          </a:p>
        </p:txBody>
      </p:sp>
      <p:pic>
        <p:nvPicPr>
          <p:cNvPr id="3" name="Picture 9" descr="warts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643050"/>
            <a:ext cx="1428760" cy="2214920"/>
          </a:xfrm>
          <a:prstGeom prst="rect">
            <a:avLst/>
          </a:prstGeom>
          <a:noFill/>
        </p:spPr>
      </p:pic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142844" y="5857892"/>
            <a:ext cx="343377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dirty="0" err="1"/>
              <a:t>Θηλωματώδεις</a:t>
            </a:r>
            <a:r>
              <a:rPr lang="el-GR" sz="2000" dirty="0"/>
              <a:t> </a:t>
            </a:r>
            <a:r>
              <a:rPr lang="el-GR" sz="2000" dirty="0" err="1"/>
              <a:t>μυρμηκιές</a:t>
            </a:r>
            <a:endParaRPr lang="en-GB" sz="2000" dirty="0"/>
          </a:p>
        </p:txBody>
      </p:sp>
      <p:pic>
        <p:nvPicPr>
          <p:cNvPr id="52226" name="Picture 2" descr="Αποτέλεσμα εικόνας για plantar warts"/>
          <p:cNvPicPr>
            <a:picLocks noChangeAspect="1" noChangeArrowheads="1"/>
          </p:cNvPicPr>
          <p:nvPr/>
        </p:nvPicPr>
        <p:blipFill>
          <a:blip r:embed="rId3" cstate="print"/>
          <a:srcRect r="316" b="4761"/>
          <a:stretch>
            <a:fillRect/>
          </a:stretch>
        </p:blipFill>
        <p:spPr bwMode="auto">
          <a:xfrm>
            <a:off x="4214810" y="1643050"/>
            <a:ext cx="4357718" cy="2905145"/>
          </a:xfrm>
          <a:prstGeom prst="rect">
            <a:avLst/>
          </a:prstGeom>
          <a:noFill/>
        </p:spPr>
      </p:pic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7286580" y="4857760"/>
            <a:ext cx="18574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dirty="0" err="1"/>
              <a:t>Μυρμηκιές</a:t>
            </a:r>
            <a:r>
              <a:rPr lang="el-GR" sz="2000" dirty="0"/>
              <a:t> δίκην </a:t>
            </a:r>
            <a:r>
              <a:rPr lang="el-GR" sz="2000" dirty="0" err="1"/>
              <a:t>μωσαικού</a:t>
            </a:r>
            <a:endParaRPr lang="en-GB" sz="2000" dirty="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286248" y="1643050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dirty="0"/>
              <a:t>Πελματιαίες </a:t>
            </a:r>
            <a:r>
              <a:rPr lang="el-GR" sz="2000" dirty="0" err="1"/>
              <a:t>μυρμηκιές</a:t>
            </a:r>
            <a:r>
              <a:rPr lang="el-GR" sz="2000" dirty="0"/>
              <a:t> </a:t>
            </a:r>
            <a:endParaRPr lang="en-GB" sz="2000" dirty="0"/>
          </a:p>
        </p:txBody>
      </p:sp>
      <p:pic>
        <p:nvPicPr>
          <p:cNvPr id="52230" name="Picture 6" descr="Αποτέλεσμα εικόνας για filiform  wart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871900"/>
            <a:ext cx="3429024" cy="2057415"/>
          </a:xfrm>
          <a:prstGeom prst="rect">
            <a:avLst/>
          </a:prstGeom>
          <a:noFill/>
        </p:spPr>
      </p:pic>
      <p:pic>
        <p:nvPicPr>
          <p:cNvPr id="52232" name="Picture 8" descr="Αποτέλεσμα εικόνας για common wart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4500570"/>
            <a:ext cx="2286016" cy="22638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rmAutofit/>
          </a:bodyPr>
          <a:lstStyle/>
          <a:p>
            <a:r>
              <a:rPr lang="el-GR" sz="4000" dirty="0" err="1" smtClean="0"/>
              <a:t>Μυρμηκιές</a:t>
            </a:r>
            <a:endParaRPr lang="el-GR" sz="4000" dirty="0"/>
          </a:p>
        </p:txBody>
      </p:sp>
      <p:pic>
        <p:nvPicPr>
          <p:cNvPr id="62466" name="Picture 2" descr="Αποτέλεσμα εικόνας για warts patholo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14422"/>
            <a:ext cx="4500594" cy="300039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500694" y="2428868"/>
            <a:ext cx="33575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err="1" smtClean="0"/>
              <a:t>Υπερκεράτωση</a:t>
            </a:r>
            <a:r>
              <a:rPr lang="el-GR" dirty="0" smtClean="0"/>
              <a:t>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err="1" smtClean="0"/>
              <a:t>Παρακεράτωση</a:t>
            </a:r>
            <a:r>
              <a:rPr lang="el-GR" dirty="0" smtClean="0"/>
              <a:t>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err="1" smtClean="0"/>
              <a:t>Ακάνθωση</a:t>
            </a:r>
            <a:r>
              <a:rPr lang="el-GR" dirty="0" smtClean="0"/>
              <a:t>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err="1" smtClean="0"/>
              <a:t>Κοιλοκύτταρα</a:t>
            </a:r>
            <a:r>
              <a:rPr lang="el-GR" dirty="0" smtClean="0"/>
              <a:t>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err="1" smtClean="0"/>
              <a:t>↑Αγγείωση</a:t>
            </a:r>
            <a:r>
              <a:rPr lang="el-GR" dirty="0" smtClean="0"/>
              <a:t> και θρομβώσεις μικρών αγγείων </a:t>
            </a:r>
            <a:endParaRPr lang="el-GR" dirty="0"/>
          </a:p>
        </p:txBody>
      </p:sp>
      <p:pic>
        <p:nvPicPr>
          <p:cNvPr id="62468" name="Picture 4" descr="Figure 2: Histomicrograph showing hyperkeratosis of loose lamellar type, acanthosis without papillomatosis or parakeratosis. Numerous vacuolated cells lie in the upper stratum malipighii including granular layer. The horny layer had a pronounced basket- weave resulting from the vacuolization of the horny cells (H &amp; E, x200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4214818"/>
            <a:ext cx="3357586" cy="24086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err="1" smtClean="0"/>
              <a:t>Μυρμηκιές</a:t>
            </a:r>
            <a:r>
              <a:rPr lang="el-GR" sz="4000" dirty="0" smtClean="0"/>
              <a:t> 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l-GR" sz="2400" dirty="0" smtClean="0"/>
              <a:t>Πορεία </a:t>
            </a:r>
            <a:endParaRPr lang="en-US" sz="2400" dirty="0" smtClean="0"/>
          </a:p>
          <a:p>
            <a:pPr lvl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r>
              <a:rPr lang="el-GR" sz="2000" dirty="0" smtClean="0"/>
              <a:t>30% αυτόματη αποδρομή σε 6 μήνες</a:t>
            </a:r>
            <a:endParaRPr lang="en-US" sz="2000" dirty="0" smtClean="0"/>
          </a:p>
          <a:p>
            <a:pPr lvl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r>
              <a:rPr lang="el-GR" sz="2000" dirty="0" smtClean="0"/>
              <a:t>60% αυτόματη αποδρομή σε 2 έτη</a:t>
            </a:r>
            <a:endParaRPr lang="en-US" sz="2000" dirty="0" smtClean="0"/>
          </a:p>
          <a:p>
            <a:pPr lvl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r>
              <a:rPr lang="el-GR" sz="2000" dirty="0" smtClean="0"/>
              <a:t>75% αυτόματη αποδρομή σε 3 έτη</a:t>
            </a:r>
          </a:p>
          <a:p>
            <a:pPr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r>
              <a:rPr lang="en-US" sz="2000" dirty="0" smtClean="0"/>
              <a:t>	</a:t>
            </a:r>
            <a:r>
              <a:rPr lang="el-GR" sz="2000" dirty="0" err="1" smtClean="0"/>
              <a:t>Μυρμηκιές</a:t>
            </a:r>
            <a:r>
              <a:rPr lang="el-GR" sz="2000" dirty="0" smtClean="0"/>
              <a:t> τύπου </a:t>
            </a:r>
            <a:r>
              <a:rPr lang="el-GR" sz="2000" dirty="0" err="1" smtClean="0"/>
              <a:t>μωσαικού</a:t>
            </a:r>
            <a:r>
              <a:rPr lang="el-GR" sz="2000" dirty="0" smtClean="0"/>
              <a:t> (</a:t>
            </a:r>
            <a:r>
              <a:rPr lang="en-US" sz="2000" dirty="0" smtClean="0"/>
              <a:t>HPV2) </a:t>
            </a:r>
            <a:r>
              <a:rPr lang="el-GR" sz="2000" dirty="0" smtClean="0"/>
              <a:t>εξαιρετικά επίμονες </a:t>
            </a:r>
          </a:p>
          <a:p>
            <a:pPr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r>
              <a:rPr lang="en-US" sz="2000" dirty="0" smtClean="0"/>
              <a:t>	</a:t>
            </a:r>
            <a:r>
              <a:rPr lang="el-GR" sz="2000" dirty="0" smtClean="0"/>
              <a:t>? Επίμονη νόσος λόγω </a:t>
            </a:r>
            <a:r>
              <a:rPr lang="el-GR" sz="2000" dirty="0" smtClean="0">
                <a:sym typeface="Wingdings" pitchFamily="2" charset="2"/>
              </a:rPr>
              <a:t> τοπική ανοσία λόγω ιού ή ξενιστή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 err="1" smtClean="0"/>
              <a:t>Μυρμηκιές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  <a:buNone/>
              <a:defRPr/>
            </a:pPr>
            <a:r>
              <a:rPr lang="el-GR" sz="2400" dirty="0" smtClean="0">
                <a:cs typeface="Arial" pitchFamily="34" charset="0"/>
              </a:rPr>
              <a:t>Θεραπεία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l-GR" sz="2000" dirty="0" smtClean="0"/>
              <a:t>Σκοπός θεραπείας : όχι εξαφάνιση του ιού</a:t>
            </a:r>
            <a:r>
              <a:rPr lang="en-US" sz="2000" dirty="0" smtClean="0"/>
              <a:t>,</a:t>
            </a:r>
            <a:r>
              <a:rPr lang="el-GR" sz="2000" dirty="0" smtClean="0"/>
              <a:t> αλλά αποκάλυψη του ιού στο ανοσοποιητικό σύστημα</a:t>
            </a:r>
            <a:endParaRPr lang="el-GR" sz="2000" b="1" dirty="0" smtClean="0"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l-GR" sz="2000" b="1" dirty="0" smtClean="0">
                <a:cs typeface="Arial" pitchFamily="34" charset="0"/>
              </a:rPr>
              <a:t>Μηχανική καταστροφή: </a:t>
            </a:r>
            <a:r>
              <a:rPr lang="el-GR" sz="2000" dirty="0" err="1" smtClean="0">
                <a:cs typeface="Arial" pitchFamily="34" charset="0"/>
              </a:rPr>
              <a:t>διαθερμοπηξία</a:t>
            </a:r>
            <a:r>
              <a:rPr lang="el-GR" sz="2000" dirty="0">
                <a:cs typeface="Arial" pitchFamily="34" charset="0"/>
              </a:rPr>
              <a:t>, </a:t>
            </a:r>
            <a:r>
              <a:rPr lang="el-GR" sz="2000" dirty="0" err="1">
                <a:cs typeface="Arial" pitchFamily="34" charset="0"/>
              </a:rPr>
              <a:t>κρυοπηξία</a:t>
            </a:r>
            <a:r>
              <a:rPr lang="el-GR" sz="2000" dirty="0">
                <a:cs typeface="Arial" pitchFamily="34" charset="0"/>
              </a:rPr>
              <a:t>, </a:t>
            </a:r>
            <a:r>
              <a:rPr lang="el-GR" sz="2000" dirty="0" err="1">
                <a:cs typeface="Arial" pitchFamily="34" charset="0"/>
              </a:rPr>
              <a:t>laser</a:t>
            </a:r>
            <a:r>
              <a:rPr lang="el-GR" sz="2000" dirty="0">
                <a:cs typeface="Arial" pitchFamily="34" charset="0"/>
              </a:rPr>
              <a:t>, χειρουργική </a:t>
            </a:r>
            <a:r>
              <a:rPr lang="el-GR" sz="2000" dirty="0" smtClean="0">
                <a:cs typeface="Arial" pitchFamily="34" charset="0"/>
              </a:rPr>
              <a:t>αφαίρεση</a:t>
            </a:r>
            <a:endParaRPr lang="el-GR" sz="2000" b="1" dirty="0"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l-GR" sz="2000" b="1" dirty="0">
                <a:cs typeface="Arial" pitchFamily="34" charset="0"/>
              </a:rPr>
              <a:t>Χημική καταστροφή: </a:t>
            </a:r>
            <a:r>
              <a:rPr lang="el-GR" sz="2000" dirty="0" err="1" smtClean="0">
                <a:cs typeface="Arial" pitchFamily="34" charset="0"/>
              </a:rPr>
              <a:t>κερατολυτικά</a:t>
            </a:r>
            <a:r>
              <a:rPr lang="el-GR" sz="2000" dirty="0">
                <a:cs typeface="Arial" pitchFamily="34" charset="0"/>
              </a:rPr>
              <a:t>, σαλικυλικό οξύ, γαλακτικό οξύ, </a:t>
            </a:r>
            <a:r>
              <a:rPr lang="el-GR" sz="2000" dirty="0" err="1">
                <a:cs typeface="Arial" pitchFamily="34" charset="0"/>
              </a:rPr>
              <a:t>τριχλωροξεικό</a:t>
            </a:r>
            <a:r>
              <a:rPr lang="el-GR" sz="2000" dirty="0">
                <a:cs typeface="Arial" pitchFamily="34" charset="0"/>
              </a:rPr>
              <a:t> </a:t>
            </a:r>
            <a:r>
              <a:rPr lang="el-GR" sz="2000" dirty="0" smtClean="0">
                <a:cs typeface="Arial" pitchFamily="34" charset="0"/>
              </a:rPr>
              <a:t>οξύ</a:t>
            </a:r>
            <a:endParaRPr lang="el-GR" sz="2000" b="1" dirty="0"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l-GR" sz="2000" b="1" dirty="0" err="1">
                <a:cs typeface="Arial" pitchFamily="34" charset="0"/>
              </a:rPr>
              <a:t>Κυτταροστατικά</a:t>
            </a:r>
            <a:r>
              <a:rPr lang="el-GR" sz="2000" b="1" dirty="0">
                <a:cs typeface="Arial" pitchFamily="34" charset="0"/>
              </a:rPr>
              <a:t>:</a:t>
            </a:r>
            <a:r>
              <a:rPr lang="en-US" sz="2000" b="1" dirty="0">
                <a:cs typeface="Arial" pitchFamily="34" charset="0"/>
              </a:rPr>
              <a:t> </a:t>
            </a:r>
            <a:r>
              <a:rPr lang="el-GR" sz="2000" dirty="0" smtClean="0">
                <a:cs typeface="Arial" pitchFamily="34" charset="0"/>
              </a:rPr>
              <a:t>5-φθοριουρακίλη, </a:t>
            </a:r>
            <a:r>
              <a:rPr lang="el-GR" sz="2000" dirty="0" err="1" smtClean="0">
                <a:cs typeface="Arial" pitchFamily="34" charset="0"/>
              </a:rPr>
              <a:t>μπλεομυκίνη</a:t>
            </a:r>
            <a:r>
              <a:rPr lang="el-GR" sz="2000" dirty="0" smtClean="0">
                <a:cs typeface="Arial" pitchFamily="34" charset="0"/>
              </a:rPr>
              <a:t> </a:t>
            </a:r>
            <a:endParaRPr lang="el-GR" sz="2000" b="1" dirty="0"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l-GR" sz="2000" b="1" dirty="0" err="1" smtClean="0">
                <a:cs typeface="Arial" pitchFamily="34" charset="0"/>
              </a:rPr>
              <a:t>Ανοσοτροποποιητικά</a:t>
            </a:r>
            <a:r>
              <a:rPr lang="el-GR" sz="2000" b="1" dirty="0" smtClean="0">
                <a:cs typeface="Arial" pitchFamily="34" charset="0"/>
              </a:rPr>
              <a:t>:</a:t>
            </a:r>
            <a:r>
              <a:rPr lang="el-GR" sz="2000" b="1" dirty="0">
                <a:cs typeface="Arial" pitchFamily="34" charset="0"/>
              </a:rPr>
              <a:t>	</a:t>
            </a:r>
            <a:r>
              <a:rPr lang="en-US" sz="2000" dirty="0" smtClean="0">
                <a:cs typeface="Arial" pitchFamily="34" charset="0"/>
              </a:rPr>
              <a:t>DNCB</a:t>
            </a:r>
            <a:r>
              <a:rPr lang="en-US" sz="2000" dirty="0">
                <a:cs typeface="Arial" pitchFamily="34" charset="0"/>
              </a:rPr>
              <a:t>,</a:t>
            </a:r>
            <a:r>
              <a:rPr lang="el-GR" sz="2000" dirty="0">
                <a:cs typeface="Arial" pitchFamily="34" charset="0"/>
              </a:rPr>
              <a:t> </a:t>
            </a:r>
            <a:r>
              <a:rPr lang="el-GR" sz="2000" dirty="0" err="1">
                <a:cs typeface="Arial" pitchFamily="34" charset="0"/>
              </a:rPr>
              <a:t>ιντερφερόνη</a:t>
            </a:r>
            <a:r>
              <a:rPr lang="el-GR" sz="2000" dirty="0">
                <a:cs typeface="Arial" pitchFamily="34" charset="0"/>
              </a:rPr>
              <a:t>, Ι</a:t>
            </a:r>
            <a:r>
              <a:rPr lang="en-US" sz="2000" dirty="0" err="1">
                <a:cs typeface="Arial" pitchFamily="34" charset="0"/>
              </a:rPr>
              <a:t>miq</a:t>
            </a:r>
            <a:r>
              <a:rPr lang="el-GR" sz="2000" dirty="0">
                <a:cs typeface="Arial" pitchFamily="34" charset="0"/>
              </a:rPr>
              <a:t>u</a:t>
            </a:r>
            <a:r>
              <a:rPr lang="en-US" sz="2000" dirty="0" err="1">
                <a:cs typeface="Arial" pitchFamily="34" charset="0"/>
              </a:rPr>
              <a:t>imod</a:t>
            </a:r>
            <a:endParaRPr lang="el-GR" sz="2000" dirty="0"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l-GR" sz="20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Ποια η διάγνωση? Αντιμετώπιση ?</a:t>
            </a:r>
            <a:endParaRPr lang="el-GR" sz="3600" dirty="0"/>
          </a:p>
        </p:txBody>
      </p:sp>
      <p:pic>
        <p:nvPicPr>
          <p:cNvPr id="4" name="Picture 2" descr="Common warts - Symptoms and causes - Mayo Clin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857364"/>
            <a:ext cx="4286280" cy="4618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Ποια η διάγνωση? Αντιμετώπιση ?</a:t>
            </a:r>
            <a:endParaRPr lang="el-GR" sz="3600" dirty="0"/>
          </a:p>
        </p:txBody>
      </p:sp>
      <p:pic>
        <p:nvPicPr>
          <p:cNvPr id="4" name="Picture 2" descr="Plantar Wart Treatment | WartInfo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571612"/>
            <a:ext cx="7574109" cy="50296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Μολυσματική </a:t>
            </a:r>
            <a:r>
              <a:rPr lang="el-GR" sz="4000" dirty="0" err="1" smtClean="0"/>
              <a:t>τέρμινθος</a:t>
            </a:r>
            <a:r>
              <a:rPr lang="el-GR" sz="4000" dirty="0" smtClean="0"/>
              <a:t> 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defRPr/>
            </a:pPr>
            <a:r>
              <a:rPr lang="el-GR" sz="2200" b="1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Αίτιο</a:t>
            </a:r>
            <a:r>
              <a:rPr lang="el-GR" sz="22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: Ιός </a:t>
            </a:r>
            <a:r>
              <a:rPr lang="el-GR" sz="22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της μολυσματικής </a:t>
            </a:r>
            <a:r>
              <a:rPr lang="el-GR" sz="2200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τερμίνθου</a:t>
            </a:r>
            <a:r>
              <a:rPr lang="el-GR" sz="22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(</a:t>
            </a:r>
            <a:r>
              <a:rPr lang="el-GR" sz="2200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Pox</a:t>
            </a:r>
            <a:r>
              <a:rPr lang="el-GR" sz="22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)</a:t>
            </a:r>
            <a:endParaRPr lang="el-GR" sz="2200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>
              <a:lnSpc>
                <a:spcPct val="120000"/>
              </a:lnSpc>
              <a:buNone/>
              <a:defRPr/>
            </a:pPr>
            <a:r>
              <a:rPr lang="el-GR" sz="22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	DNA </a:t>
            </a:r>
            <a:r>
              <a:rPr lang="el-GR" sz="22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ιός, </a:t>
            </a:r>
            <a:r>
              <a:rPr lang="el-GR" sz="2200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δερματοτρόπος</a:t>
            </a:r>
            <a:r>
              <a:rPr lang="el-GR" sz="22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, δεν έχει περίβλημα, αντέχει σε ξηρό </a:t>
            </a:r>
            <a:r>
              <a:rPr lang="el-GR" sz="22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περιβάλλον</a:t>
            </a:r>
            <a:endParaRPr lang="el-GR" sz="2200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l-GR" sz="2200" b="1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Μετάδοση</a:t>
            </a:r>
            <a:r>
              <a:rPr lang="el-GR" sz="22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(άμεση, σεξουαλική επαφή), </a:t>
            </a:r>
            <a:r>
              <a:rPr lang="el-GR" sz="2200" dirty="0" err="1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αυτοενοφθαλμισμός</a:t>
            </a:r>
            <a:endParaRPr lang="el-GR" sz="2200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l-GR" sz="2200" b="1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Χρόνος επώασης: </a:t>
            </a:r>
            <a:r>
              <a:rPr lang="el-GR" sz="22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2-7 </a:t>
            </a:r>
            <a:r>
              <a:rPr lang="el-GR" sz="22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εβδομάδες- μήνες </a:t>
            </a:r>
            <a:endParaRPr lang="el-GR" sz="2200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l-GR" sz="2200" b="1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Κλινικά: </a:t>
            </a:r>
            <a:r>
              <a:rPr lang="el-GR" sz="22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στρογγυλές, ημισφαιρικές </a:t>
            </a:r>
            <a:r>
              <a:rPr lang="el-GR" sz="2200" dirty="0" err="1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μαργαριταροειδείς</a:t>
            </a:r>
            <a:r>
              <a:rPr lang="el-GR" sz="22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βλατίδες </a:t>
            </a:r>
            <a:r>
              <a:rPr lang="el-GR" sz="22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με </a:t>
            </a:r>
            <a:r>
              <a:rPr lang="el-GR" sz="2200" dirty="0">
                <a:solidFill>
                  <a:srgbClr val="FF0000"/>
                </a:solidFill>
                <a:cs typeface="Arial" pitchFamily="34" charset="0"/>
              </a:rPr>
              <a:t>ομφαλωτό κέντρο</a:t>
            </a:r>
          </a:p>
          <a:p>
            <a:pPr>
              <a:lnSpc>
                <a:spcPct val="120000"/>
              </a:lnSpc>
            </a:pPr>
            <a:r>
              <a:rPr lang="el-GR" sz="2200" b="1" dirty="0" smtClean="0"/>
              <a:t>Πορεία</a:t>
            </a:r>
            <a:r>
              <a:rPr lang="el-GR" sz="2200" dirty="0" smtClean="0"/>
              <a:t>: αυτόματη αποδρομή σε 6-18 μήνες</a:t>
            </a:r>
          </a:p>
          <a:p>
            <a:pPr>
              <a:lnSpc>
                <a:spcPct val="120000"/>
              </a:lnSpc>
              <a:buNone/>
            </a:pPr>
            <a:r>
              <a:rPr lang="el-GR" sz="2200" dirty="0" smtClean="0"/>
              <a:t>	Κατά την αποδρομή </a:t>
            </a:r>
            <a:r>
              <a:rPr lang="el-GR" sz="2200" dirty="0" err="1" smtClean="0"/>
              <a:t>εκζεματοειδής</a:t>
            </a:r>
            <a:r>
              <a:rPr lang="el-GR" sz="2200" dirty="0" smtClean="0"/>
              <a:t> αντίδραση</a:t>
            </a:r>
            <a:endParaRPr lang="el-GR" sz="2200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l-GR" sz="2200" b="1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Θεραπεία: </a:t>
            </a:r>
            <a:r>
              <a:rPr lang="el-GR" sz="22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απόξεση, αφαίρεση με λαβίδα, κρυοθεραπεία, </a:t>
            </a:r>
            <a:r>
              <a:rPr lang="el-GR" sz="2200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διαθερμοπηξία</a:t>
            </a:r>
            <a:r>
              <a:rPr lang="el-GR" sz="22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, </a:t>
            </a:r>
            <a:r>
              <a:rPr lang="el-GR" sz="2200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ποδοφυλλοτοξίνη</a:t>
            </a:r>
            <a:r>
              <a:rPr lang="el-GR" sz="22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, </a:t>
            </a:r>
            <a:r>
              <a:rPr lang="el-GR" sz="2200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κανθαριδίνη</a:t>
            </a:r>
            <a:r>
              <a:rPr lang="el-GR" sz="22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, νιτρικός άργυρος</a:t>
            </a:r>
            <a:r>
              <a:rPr lang="el-GR" sz="2200" b="1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  <a:defRPr/>
            </a:pPr>
            <a:endParaRPr lang="el-GR" sz="2400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  <a:defRPr/>
            </a:pPr>
            <a:endParaRPr lang="el-GR" sz="2400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endParaRPr lang="el-GR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err="1" smtClean="0"/>
              <a:t>Κηλιδοβλατιδώδη</a:t>
            </a:r>
            <a:r>
              <a:rPr lang="el-GR" sz="3600" dirty="0" smtClean="0"/>
              <a:t> εξανθήματα 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Λοιμώδες ερύθημα (</a:t>
            </a:r>
            <a:r>
              <a:rPr lang="en-US" sz="2400" dirty="0" smtClean="0"/>
              <a:t>Parvovirus B19</a:t>
            </a:r>
            <a:r>
              <a:rPr lang="el-GR" sz="2400" dirty="0" smtClean="0"/>
              <a:t>)</a:t>
            </a:r>
            <a:endParaRPr lang="el-GR" sz="2400" dirty="0"/>
          </a:p>
        </p:txBody>
      </p:sp>
      <p:pic>
        <p:nvPicPr>
          <p:cNvPr id="4" name="Picture 10" descr="http://www.rogerknapp.com/images/5thdisease5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2348880"/>
            <a:ext cx="4752528" cy="3631228"/>
          </a:xfrm>
          <a:prstGeom prst="rect">
            <a:avLst/>
          </a:prstGeom>
          <a:noFill/>
        </p:spPr>
      </p:pic>
      <p:pic>
        <p:nvPicPr>
          <p:cNvPr id="5" name="Picture 8" descr="fifth disease skin ra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564904"/>
            <a:ext cx="2592288" cy="3456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Μολυσματική </a:t>
            </a:r>
            <a:r>
              <a:rPr lang="el-GR" sz="4000" dirty="0" err="1" smtClean="0"/>
              <a:t>τέρμινθος</a:t>
            </a:r>
            <a:r>
              <a:rPr lang="el-GR" sz="4000" dirty="0" smtClean="0"/>
              <a:t> </a:t>
            </a:r>
            <a:endParaRPr lang="el-GR" sz="4000" dirty="0"/>
          </a:p>
        </p:txBody>
      </p:sp>
      <p:pic>
        <p:nvPicPr>
          <p:cNvPr id="64514" name="Picture 2" descr="Αποτέλεσμα εικόνας για molluscum contagios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643050"/>
            <a:ext cx="4607548" cy="3138475"/>
          </a:xfrm>
          <a:prstGeom prst="rect">
            <a:avLst/>
          </a:prstGeom>
          <a:noFill/>
        </p:spPr>
      </p:pic>
      <p:pic>
        <p:nvPicPr>
          <p:cNvPr id="64516" name="Picture 4" descr="Αποτέλεσμα εικόνας για molluscum contagios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929066"/>
            <a:ext cx="4786346" cy="26886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l-GR" sz="4000" dirty="0" smtClean="0"/>
              <a:t>Λοιμώξεις δέρματος από πρωτόζωα και παράσιτα </a:t>
            </a:r>
            <a:endParaRPr lang="el-GR" sz="4000" dirty="0"/>
          </a:p>
        </p:txBody>
      </p:sp>
      <p:pic>
        <p:nvPicPr>
          <p:cNvPr id="4" name="Picture 4" descr="Dust%20Mit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714612" y="3071810"/>
            <a:ext cx="3632200" cy="268128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Φθειρίαση 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Φθειρίαση τριχωτού κεφαλής (</a:t>
            </a:r>
            <a:r>
              <a:rPr lang="en-US" sz="2400" dirty="0" err="1" smtClean="0"/>
              <a:t>pediculus</a:t>
            </a:r>
            <a:r>
              <a:rPr lang="en-US" sz="2400" dirty="0" smtClean="0"/>
              <a:t> </a:t>
            </a:r>
            <a:r>
              <a:rPr lang="en-US" sz="2400" dirty="0" err="1" smtClean="0"/>
              <a:t>humanus</a:t>
            </a:r>
            <a:r>
              <a:rPr lang="en-US" sz="2400" dirty="0" smtClean="0"/>
              <a:t> </a:t>
            </a:r>
            <a:r>
              <a:rPr lang="en-US" sz="2400" dirty="0" err="1" smtClean="0"/>
              <a:t>var</a:t>
            </a:r>
            <a:r>
              <a:rPr lang="en-US" sz="2400" dirty="0" smtClean="0"/>
              <a:t> </a:t>
            </a:r>
            <a:r>
              <a:rPr lang="en-US" sz="2400" dirty="0" err="1" smtClean="0"/>
              <a:t>capitis</a:t>
            </a:r>
            <a:r>
              <a:rPr lang="en-US" sz="2400" dirty="0" smtClean="0"/>
              <a:t>)</a:t>
            </a:r>
            <a:endParaRPr lang="el-GR" sz="2400" dirty="0" smtClean="0"/>
          </a:p>
          <a:p>
            <a:r>
              <a:rPr lang="el-GR" sz="2400" dirty="0" smtClean="0"/>
              <a:t>Φθειρίαση σώματος (</a:t>
            </a:r>
            <a:r>
              <a:rPr lang="en-US" sz="2400" dirty="0" err="1" smtClean="0"/>
              <a:t>pediculus</a:t>
            </a:r>
            <a:r>
              <a:rPr lang="en-US" sz="2400" dirty="0" smtClean="0"/>
              <a:t> </a:t>
            </a:r>
            <a:r>
              <a:rPr lang="en-US" sz="2400" dirty="0" err="1" smtClean="0"/>
              <a:t>humanus</a:t>
            </a:r>
            <a:r>
              <a:rPr lang="en-US" sz="2400" dirty="0" smtClean="0"/>
              <a:t> </a:t>
            </a:r>
            <a:r>
              <a:rPr lang="en-US" sz="2400" dirty="0" err="1" smtClean="0"/>
              <a:t>var</a:t>
            </a:r>
            <a:r>
              <a:rPr lang="en-US" sz="2400" dirty="0" smtClean="0"/>
              <a:t> </a:t>
            </a:r>
            <a:r>
              <a:rPr lang="en-US" sz="2400" dirty="0" err="1" smtClean="0"/>
              <a:t>corporis</a:t>
            </a:r>
            <a:r>
              <a:rPr lang="en-US" sz="2400" dirty="0" smtClean="0"/>
              <a:t>)</a:t>
            </a:r>
            <a:endParaRPr lang="el-GR" sz="2400" dirty="0" smtClean="0"/>
          </a:p>
          <a:p>
            <a:r>
              <a:rPr lang="el-GR" sz="2400" dirty="0" smtClean="0"/>
              <a:t>Φθειρίαση εφηβαίου </a:t>
            </a:r>
            <a:r>
              <a:rPr lang="en-US" sz="2400" dirty="0" smtClean="0"/>
              <a:t>(</a:t>
            </a:r>
            <a:r>
              <a:rPr lang="en-US" sz="2400" dirty="0" err="1" smtClean="0"/>
              <a:t>phthirus</a:t>
            </a:r>
            <a:r>
              <a:rPr lang="en-US" sz="2400" dirty="0" smtClean="0"/>
              <a:t> pubis) </a:t>
            </a:r>
            <a:endParaRPr lang="el-GR" sz="2400" dirty="0"/>
          </a:p>
        </p:txBody>
      </p:sp>
      <p:pic>
        <p:nvPicPr>
          <p:cNvPr id="66562" name="Picture 2" descr="Αποτέλεσμα εικόνας για li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54334" y="3697616"/>
            <a:ext cx="3013727" cy="2047868"/>
          </a:xfrm>
          <a:prstGeom prst="rect">
            <a:avLst/>
          </a:prstGeom>
          <a:noFill/>
        </p:spPr>
      </p:pic>
      <p:pic>
        <p:nvPicPr>
          <p:cNvPr id="66566" name="Picture 6" descr="Σχετική εικόν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357422" y="3286124"/>
            <a:ext cx="2809868" cy="2809868"/>
          </a:xfrm>
          <a:prstGeom prst="rect">
            <a:avLst/>
          </a:prstGeom>
          <a:noFill/>
        </p:spPr>
      </p:pic>
      <p:pic>
        <p:nvPicPr>
          <p:cNvPr id="66568" name="Picture 8" descr="Αποτέλεσμα εικόνας για pubic li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357562"/>
            <a:ext cx="3500462" cy="25964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Φθειρίαση τριχωτού κεφαλής 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Συχνότερη στα παιδιά προσχολικής ηλικίας </a:t>
            </a:r>
          </a:p>
          <a:p>
            <a:r>
              <a:rPr lang="el-GR" sz="2000" dirty="0" smtClean="0"/>
              <a:t>Δύσκολα στους αφρικανούς λόγω τραχιάς και κατσαρής τρίχας</a:t>
            </a:r>
          </a:p>
          <a:p>
            <a:r>
              <a:rPr lang="el-GR" sz="2000" b="1" dirty="0" smtClean="0"/>
              <a:t>Μετάδοση</a:t>
            </a:r>
            <a:r>
              <a:rPr lang="el-GR" sz="2000" dirty="0" smtClean="0"/>
              <a:t>: κυρίως με άμεση επαφή με πάσχοντες </a:t>
            </a:r>
          </a:p>
          <a:p>
            <a:r>
              <a:rPr lang="el-GR" sz="2000" b="1" dirty="0" smtClean="0"/>
              <a:t>Κύκλος ζωής της φθείρας</a:t>
            </a:r>
            <a:r>
              <a:rPr lang="el-GR" sz="2000" dirty="0" smtClean="0"/>
              <a:t>: κόνιδα  (7-12 ημέρες) → νύμφη (9-12 ημέρες) → ενήλικη φθείρα → θάνατος (3-4 εβδομάδες)</a:t>
            </a:r>
          </a:p>
          <a:p>
            <a:r>
              <a:rPr lang="el-GR" sz="2000" dirty="0" smtClean="0"/>
              <a:t>Περπατάει γρήγορα, δεν πετάει</a:t>
            </a:r>
          </a:p>
          <a:p>
            <a:r>
              <a:rPr lang="el-GR" sz="2000" dirty="0" smtClean="0"/>
              <a:t>Επιβιώνει 3 ημέρες μακριά από </a:t>
            </a:r>
          </a:p>
          <a:p>
            <a:pPr>
              <a:buNone/>
            </a:pPr>
            <a:r>
              <a:rPr lang="el-GR" sz="2000" dirty="0"/>
              <a:t>	</a:t>
            </a:r>
            <a:r>
              <a:rPr lang="el-GR" sz="2000" dirty="0" smtClean="0"/>
              <a:t>τον άνθρωπο, κόνιδα 12 ημέρες </a:t>
            </a:r>
          </a:p>
          <a:p>
            <a:r>
              <a:rPr lang="el-GR" sz="2000" dirty="0" smtClean="0"/>
              <a:t>Κόνιδες κοντά στη ρίζα τρίχας </a:t>
            </a:r>
          </a:p>
          <a:p>
            <a:pPr>
              <a:buNone/>
            </a:pPr>
            <a:r>
              <a:rPr lang="el-GR" sz="2000" dirty="0"/>
              <a:t>	</a:t>
            </a:r>
            <a:r>
              <a:rPr lang="el-GR" sz="2000" dirty="0" smtClean="0"/>
              <a:t>λόγω μεγαλύτερης θερμοκρασίας   </a:t>
            </a:r>
            <a:endParaRPr lang="el-GR" sz="2000" dirty="0"/>
          </a:p>
        </p:txBody>
      </p:sp>
      <p:pic>
        <p:nvPicPr>
          <p:cNvPr id="71682" name="Picture 2" descr="Αποτέλεσμα εικόνας για lice life cyc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643314"/>
            <a:ext cx="4000528" cy="28239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Φθειρίαση τριχωτού κεφαλής 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sz="2400" dirty="0" smtClean="0"/>
              <a:t>Κλινική εικόνα </a:t>
            </a:r>
          </a:p>
          <a:p>
            <a:r>
              <a:rPr lang="el-GR" sz="2000" dirty="0" smtClean="0"/>
              <a:t>Έντονος κνησμός τριχωτού </a:t>
            </a:r>
          </a:p>
          <a:p>
            <a:r>
              <a:rPr lang="el-GR" sz="2000" dirty="0" err="1" smtClean="0"/>
              <a:t>Εκζεματική</a:t>
            </a:r>
            <a:r>
              <a:rPr lang="el-GR" sz="2000" dirty="0" smtClean="0"/>
              <a:t> εικόνα τριχωτού από </a:t>
            </a:r>
            <a:r>
              <a:rPr lang="el-GR" sz="2000" dirty="0" err="1" smtClean="0"/>
              <a:t>ξεσμό</a:t>
            </a:r>
            <a:r>
              <a:rPr lang="el-GR" sz="2000" dirty="0" smtClean="0"/>
              <a:t> +/- επιμόλυνση </a:t>
            </a:r>
          </a:p>
          <a:p>
            <a:r>
              <a:rPr lang="el-GR" sz="2000" dirty="0" smtClean="0"/>
              <a:t>Διάσπαρτες βλατίδες ινιακής χώρας </a:t>
            </a:r>
          </a:p>
          <a:p>
            <a:r>
              <a:rPr lang="el-GR" sz="2000" dirty="0" smtClean="0"/>
              <a:t>+/- διόγκωση τραχηλικών λεμφαδένων  </a:t>
            </a:r>
            <a:endParaRPr lang="el-GR" sz="2000" dirty="0"/>
          </a:p>
        </p:txBody>
      </p:sp>
      <p:pic>
        <p:nvPicPr>
          <p:cNvPr id="72706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714752"/>
            <a:ext cx="5000660" cy="2800370"/>
          </a:xfrm>
          <a:prstGeom prst="rect">
            <a:avLst/>
          </a:prstGeom>
          <a:noFill/>
        </p:spPr>
      </p:pic>
      <p:pic>
        <p:nvPicPr>
          <p:cNvPr id="72708" name="Picture 4" descr="Αποτέλεσμα εικόνας για head lice bites on back of ne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857496"/>
            <a:ext cx="2783118" cy="2228853"/>
          </a:xfrm>
          <a:prstGeom prst="rect">
            <a:avLst/>
          </a:prstGeom>
          <a:noFill/>
        </p:spPr>
      </p:pic>
      <p:pic>
        <p:nvPicPr>
          <p:cNvPr id="72710" name="Picture 6" descr="Αποτέλεσμα εικόνας για head lice nits pictur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5214950"/>
            <a:ext cx="2000264" cy="15001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Picture of Head Li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785794"/>
            <a:ext cx="7533632" cy="51079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Φθειρίαση σώματος 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Κυρίως σε ομάδες με πολύ χαμηλό βιοτικό επίπεδο</a:t>
            </a:r>
          </a:p>
          <a:p>
            <a:r>
              <a:rPr lang="el-GR" sz="2000" b="1" dirty="0" smtClean="0"/>
              <a:t>Μετάδοση </a:t>
            </a:r>
            <a:r>
              <a:rPr lang="el-GR" sz="2000" dirty="0" smtClean="0"/>
              <a:t>με στενή επαφή και ρούχα </a:t>
            </a:r>
          </a:p>
          <a:p>
            <a:r>
              <a:rPr lang="el-GR" sz="2000" dirty="0" smtClean="0"/>
              <a:t>Απαραίτητη η υγρασία και θερμοκρασία 29-32</a:t>
            </a:r>
            <a:r>
              <a:rPr lang="el-GR" sz="2000" baseline="30000" dirty="0" smtClean="0"/>
              <a:t>ο</a:t>
            </a:r>
            <a:r>
              <a:rPr lang="el-GR" sz="2000" dirty="0" smtClean="0"/>
              <a:t> </a:t>
            </a:r>
          </a:p>
          <a:p>
            <a:r>
              <a:rPr lang="el-GR" sz="2000" dirty="0" smtClean="0"/>
              <a:t>Ζει και εναποθέτει αυγά στις ραφές των ρούχων</a:t>
            </a:r>
          </a:p>
          <a:p>
            <a:r>
              <a:rPr lang="el-GR" sz="2000" dirty="0" smtClean="0"/>
              <a:t>Κύκλος ζωής 1 μήνας </a:t>
            </a:r>
          </a:p>
          <a:p>
            <a:r>
              <a:rPr lang="el-GR" sz="2000" b="1" dirty="0" smtClean="0"/>
              <a:t>Κλινική εικόνα</a:t>
            </a:r>
            <a:r>
              <a:rPr lang="el-GR" sz="2000" dirty="0" smtClean="0"/>
              <a:t>: </a:t>
            </a:r>
            <a:r>
              <a:rPr lang="el-GR" sz="2000" dirty="0" err="1" smtClean="0"/>
              <a:t>δρυφάδες</a:t>
            </a:r>
            <a:r>
              <a:rPr lang="el-GR" sz="2000" dirty="0" smtClean="0"/>
              <a:t> εκδορές </a:t>
            </a:r>
            <a:r>
              <a:rPr lang="el-GR" sz="2000" dirty="0" err="1" smtClean="0"/>
              <a:t>εκζεματοποίηση</a:t>
            </a:r>
            <a:r>
              <a:rPr lang="el-GR" sz="2000" dirty="0" smtClean="0"/>
              <a:t> στον κορμό </a:t>
            </a:r>
          </a:p>
          <a:p>
            <a:r>
              <a:rPr lang="el-GR" sz="2000" dirty="0" smtClean="0"/>
              <a:t>Επιπλοκές: μετάδοση μολυσματικών ασθενειών (τύφος, υποτροπιάζον πυρετός, πυρετός των χαρακωμάτων)</a:t>
            </a:r>
          </a:p>
          <a:p>
            <a:endParaRPr lang="el-GR" sz="2000" dirty="0" smtClean="0"/>
          </a:p>
          <a:p>
            <a:endParaRPr lang="el-GR" sz="2000" dirty="0"/>
          </a:p>
        </p:txBody>
      </p:sp>
      <p:pic>
        <p:nvPicPr>
          <p:cNvPr id="4" name="Picture 4" descr="Αποτέλεσμα εικόνας για lice bod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4429132"/>
            <a:ext cx="2762236" cy="20716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Φθειρίαση εφηβαίου 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Σεξουαλικώς μεταδιδόμενο νόσημα </a:t>
            </a:r>
          </a:p>
          <a:p>
            <a:r>
              <a:rPr lang="el-GR" sz="2000" b="1" dirty="0" smtClean="0"/>
              <a:t>Μετάδοση</a:t>
            </a:r>
            <a:r>
              <a:rPr lang="el-GR" sz="2000" dirty="0" smtClean="0"/>
              <a:t> με στενή επαφή </a:t>
            </a:r>
          </a:p>
          <a:p>
            <a:r>
              <a:rPr lang="el-GR" sz="2000" dirty="0" smtClean="0"/>
              <a:t>Ζει σε περιοχές του σώματος με πυκνή </a:t>
            </a:r>
            <a:r>
              <a:rPr lang="el-GR" sz="2000" dirty="0" err="1" smtClean="0"/>
              <a:t>τριχοφυία</a:t>
            </a:r>
            <a:r>
              <a:rPr lang="el-GR" sz="2000" dirty="0" smtClean="0"/>
              <a:t> (εφήβαιο)</a:t>
            </a:r>
          </a:p>
          <a:p>
            <a:r>
              <a:rPr lang="el-GR" sz="2000" dirty="0" smtClean="0"/>
              <a:t>Κύκλος ζωής 1 μήνας </a:t>
            </a:r>
          </a:p>
          <a:p>
            <a:r>
              <a:rPr lang="el-GR" sz="2000" dirty="0" smtClean="0"/>
              <a:t>Ζει μακριά από ξενιστή 1 ημέρα</a:t>
            </a:r>
          </a:p>
          <a:p>
            <a:r>
              <a:rPr lang="el-GR" sz="2000" b="1" dirty="0" smtClean="0"/>
              <a:t>Κλινική εικόνα </a:t>
            </a:r>
          </a:p>
          <a:p>
            <a:pPr lvl="1"/>
            <a:r>
              <a:rPr lang="el-GR" sz="1600" dirty="0" smtClean="0"/>
              <a:t>Κνησμός </a:t>
            </a:r>
          </a:p>
          <a:p>
            <a:pPr lvl="1"/>
            <a:r>
              <a:rPr lang="el-GR" sz="1600" dirty="0" smtClean="0"/>
              <a:t>Κόνιδες στις τρίχες εφηβαίου, μασχάλης και θώρακα  </a:t>
            </a:r>
          </a:p>
          <a:p>
            <a:pPr lvl="1"/>
            <a:r>
              <a:rPr lang="el-GR" sz="1600" dirty="0" smtClean="0"/>
              <a:t>Κόνιδες στις βλεφαρίδες στα παιδιά </a:t>
            </a:r>
          </a:p>
          <a:p>
            <a:pPr lvl="1"/>
            <a:r>
              <a:rPr lang="el-GR" sz="1600" dirty="0" smtClean="0"/>
              <a:t>Γκρίζες/κυανές κηλίδες στην κοιλιά </a:t>
            </a:r>
          </a:p>
          <a:p>
            <a:r>
              <a:rPr lang="el-GR" sz="2000" dirty="0" smtClean="0"/>
              <a:t>Επιπλοκές : ΣΜΝ  </a:t>
            </a:r>
            <a:endParaRPr lang="el-GR" sz="2000" dirty="0"/>
          </a:p>
        </p:txBody>
      </p:sp>
      <p:pic>
        <p:nvPicPr>
          <p:cNvPr id="73730" name="Picture 2" descr="Αποτέλεσμα εικόνας για pubic li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5000636"/>
            <a:ext cx="3000396" cy="1680222"/>
          </a:xfrm>
          <a:prstGeom prst="rect">
            <a:avLst/>
          </a:prstGeom>
          <a:noFill/>
        </p:spPr>
      </p:pic>
      <p:pic>
        <p:nvPicPr>
          <p:cNvPr id="73732" name="Picture 4" descr="Αποτέλεσμα εικόνας για pubic li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786058"/>
            <a:ext cx="3000396" cy="20520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Pigmented Pruritic Macules in the Genital Area | MDedge Dermatolo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571480"/>
            <a:ext cx="7572428" cy="56793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Φθειρίαση 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rgbClr val="C00000"/>
              </a:buClr>
              <a:buNone/>
              <a:defRPr/>
            </a:pP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Θεραπεί</a:t>
            </a:r>
            <a:r>
              <a:rPr lang="el-GR" sz="24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α</a:t>
            </a:r>
            <a:endParaRPr lang="el-GR" sz="2400" dirty="0" smtClean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>
              <a:defRPr/>
            </a:pP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Μαλαθείον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</a:t>
            </a: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(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Sicaril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lotion </a:t>
            </a: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0,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5%</a:t>
            </a: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-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shampoo</a:t>
            </a: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1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%)</a:t>
            </a:r>
            <a:endParaRPr lang="el-GR" sz="2000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>
              <a:defRPr/>
            </a:pPr>
            <a:r>
              <a:rPr lang="el-GR" sz="2000" dirty="0" err="1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Περμεθρίνη</a:t>
            </a: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(</a:t>
            </a: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</a:t>
            </a:r>
            <a:r>
              <a:rPr lang="el-GR" sz="2000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lotion</a:t>
            </a: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ParaPlus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)</a:t>
            </a:r>
            <a:endParaRPr lang="el-GR" sz="2000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>
              <a:defRPr/>
            </a:pPr>
            <a:r>
              <a:rPr lang="el-GR" sz="2000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Φαινοθρίνη</a:t>
            </a: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(</a:t>
            </a:r>
            <a:r>
              <a:rPr lang="el-GR" sz="2000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lotion</a:t>
            </a: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</a:t>
            </a:r>
            <a:r>
              <a:rPr lang="el-GR" sz="2000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Ivaliten</a:t>
            </a: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)</a:t>
            </a:r>
            <a:endParaRPr lang="en-US" sz="2000" dirty="0" smtClean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>
              <a:defRPr/>
            </a:pPr>
            <a:r>
              <a:rPr lang="el-GR" sz="2000" dirty="0" err="1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Διμεθικόνη</a:t>
            </a: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,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tea-tree oil, </a:t>
            </a: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κλπ </a:t>
            </a:r>
          </a:p>
          <a:p>
            <a:pPr>
              <a:defRPr/>
            </a:pPr>
            <a:r>
              <a:rPr lang="el-GR" sz="2000" dirty="0" err="1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Ιβερμεκτίνη</a:t>
            </a: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p.os</a:t>
            </a:r>
            <a:endParaRPr lang="el-GR" sz="2000" dirty="0" smtClean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>
              <a:defRPr/>
            </a:pPr>
            <a:r>
              <a:rPr lang="el-GR" sz="2000" dirty="0" err="1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τριμεθοπρίμη</a:t>
            </a: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-</a:t>
            </a:r>
            <a:r>
              <a:rPr lang="el-GR" sz="2000" dirty="0" err="1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σουλφομεθοξαζόλη</a:t>
            </a: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p.os</a:t>
            </a:r>
            <a:endParaRPr lang="el-GR" sz="2000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>
              <a:defRPr/>
            </a:pP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Βαζελίνη, οξείδιο του </a:t>
            </a:r>
            <a:r>
              <a:rPr lang="el-GR" sz="2000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Hg</a:t>
            </a: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</a:t>
            </a: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(φθειρίαση βλεφαρίδων</a:t>
            </a: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)</a:t>
            </a:r>
          </a:p>
          <a:p>
            <a:pPr>
              <a:buNone/>
              <a:defRPr/>
            </a:pPr>
            <a:r>
              <a:rPr lang="el-GR" sz="2000" i="1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*απολύμανση μαξιλαροθήκης, χτενών </a:t>
            </a:r>
            <a:endParaRPr lang="el-GR" sz="2000" i="1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>
              <a:buClr>
                <a:srgbClr val="C00000"/>
              </a:buClr>
              <a:buNone/>
              <a:defRPr/>
            </a:pPr>
            <a:r>
              <a:rPr lang="el-GR" sz="2000" b="1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Για απομάκρυνση ωαρίων</a:t>
            </a:r>
          </a:p>
          <a:p>
            <a:pPr>
              <a:buClr>
                <a:srgbClr val="C00000"/>
              </a:buClr>
              <a:buNone/>
              <a:defRPr/>
            </a:pP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  πλύσιμο με ξύδι</a:t>
            </a:r>
          </a:p>
          <a:p>
            <a:pPr>
              <a:buClr>
                <a:srgbClr val="C00000"/>
              </a:buClr>
              <a:buNone/>
              <a:defRPr/>
            </a:pP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  χτένισμα με </a:t>
            </a:r>
            <a:r>
              <a:rPr lang="el-GR" sz="2000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πυκνόδοντη</a:t>
            </a: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χτένα</a:t>
            </a:r>
          </a:p>
          <a:p>
            <a:pPr>
              <a:buNone/>
            </a:pPr>
            <a:r>
              <a:rPr lang="el-GR" sz="2000" i="1" dirty="0" smtClean="0"/>
              <a:t>* Ανθεκτικότητα φθειρών </a:t>
            </a:r>
            <a:endParaRPr lang="el-GR" sz="2000" i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err="1" smtClean="0"/>
              <a:t>Κηλιδοβλατιδώδη</a:t>
            </a:r>
            <a:r>
              <a:rPr lang="el-GR" sz="3600" dirty="0" smtClean="0"/>
              <a:t> εξανθήματα 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Αιφνίδιο ερύθημα </a:t>
            </a:r>
            <a:endParaRPr lang="el-GR" sz="2400" dirty="0"/>
          </a:p>
        </p:txBody>
      </p:sp>
      <p:pic>
        <p:nvPicPr>
          <p:cNvPr id="4" name="Picture 2" descr="http://haciendasantafe.com/wp-content/uploads/2013/06/exanthem-subit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2214554"/>
            <a:ext cx="5256584" cy="3942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Ψώρα 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b="1" dirty="0" smtClean="0"/>
              <a:t>Αίτιο:</a:t>
            </a:r>
            <a:r>
              <a:rPr lang="el-GR" sz="2000" dirty="0" smtClean="0"/>
              <a:t> </a:t>
            </a:r>
            <a:r>
              <a:rPr lang="en-US" sz="2000" dirty="0" err="1" smtClean="0"/>
              <a:t>sarcoptes</a:t>
            </a:r>
            <a:r>
              <a:rPr lang="en-US" sz="2000" dirty="0" smtClean="0"/>
              <a:t> </a:t>
            </a:r>
            <a:r>
              <a:rPr lang="en-US" sz="2000" dirty="0" err="1" smtClean="0"/>
              <a:t>scabei</a:t>
            </a:r>
            <a:r>
              <a:rPr lang="en-US" sz="2000" dirty="0" smtClean="0"/>
              <a:t> </a:t>
            </a:r>
            <a:r>
              <a:rPr lang="en-US" sz="2000" dirty="0" err="1" smtClean="0"/>
              <a:t>var</a:t>
            </a:r>
            <a:r>
              <a:rPr lang="en-US" sz="2000" dirty="0" smtClean="0"/>
              <a:t> </a:t>
            </a:r>
            <a:r>
              <a:rPr lang="en-US" sz="2000" dirty="0" err="1" smtClean="0"/>
              <a:t>hominis</a:t>
            </a:r>
            <a:endParaRPr lang="el-GR" sz="2000" dirty="0" smtClean="0"/>
          </a:p>
          <a:p>
            <a:r>
              <a:rPr lang="el-GR" sz="2000" b="1" dirty="0" smtClean="0"/>
              <a:t>Μετάδοση</a:t>
            </a:r>
            <a:r>
              <a:rPr lang="el-GR" sz="2000" dirty="0" smtClean="0"/>
              <a:t>: άμεση επαφή και ΣΜΝ </a:t>
            </a:r>
          </a:p>
          <a:p>
            <a:pPr>
              <a:buNone/>
            </a:pPr>
            <a:r>
              <a:rPr lang="el-GR" sz="2000" dirty="0" smtClean="0"/>
              <a:t>	15-20’ στενής επαφής </a:t>
            </a:r>
          </a:p>
          <a:p>
            <a:r>
              <a:rPr lang="el-GR" sz="2000" dirty="0" smtClean="0"/>
              <a:t>Περπατάει- δεν πετάει, επιβιώνει 24-36 ώρες μακριά από ξενιστή </a:t>
            </a:r>
          </a:p>
          <a:p>
            <a:r>
              <a:rPr lang="el-GR" sz="2000" dirty="0" smtClean="0"/>
              <a:t>Δημιουργεί σήραγγες στην επιδερμίδα και εναποθέτει τα αυγά </a:t>
            </a:r>
          </a:p>
          <a:p>
            <a:r>
              <a:rPr lang="el-GR" sz="2000" dirty="0" smtClean="0"/>
              <a:t>Κύκλος ζωής 1-2 μήνες </a:t>
            </a:r>
            <a:endParaRPr lang="en-US" sz="2000" dirty="0" smtClean="0"/>
          </a:p>
          <a:p>
            <a:endParaRPr lang="el-GR" sz="2000" dirty="0"/>
          </a:p>
        </p:txBody>
      </p:sp>
      <p:pic>
        <p:nvPicPr>
          <p:cNvPr id="74754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3429000"/>
            <a:ext cx="3171825" cy="32956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Ψώρα 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sz="2400" dirty="0" smtClean="0"/>
              <a:t>Κλινική εικόνα </a:t>
            </a:r>
          </a:p>
          <a:p>
            <a:r>
              <a:rPr lang="el-GR" sz="2000" dirty="0" smtClean="0"/>
              <a:t>Αποτέλεσμα αντίδρασης </a:t>
            </a:r>
            <a:r>
              <a:rPr lang="el-GR" sz="2000" dirty="0" err="1" smtClean="0"/>
              <a:t>υπερευασθησίας</a:t>
            </a:r>
            <a:r>
              <a:rPr lang="el-GR" sz="2000" dirty="0" smtClean="0"/>
              <a:t> και όχι τσιμπημάτων </a:t>
            </a:r>
          </a:p>
          <a:p>
            <a:r>
              <a:rPr lang="el-GR" sz="2000" b="1" dirty="0" smtClean="0"/>
              <a:t>Χρόνος εμφάνισης</a:t>
            </a:r>
            <a:r>
              <a:rPr lang="el-GR" sz="2000" dirty="0" smtClean="0"/>
              <a:t>: 4-6 εβδομάδες μετά μόλυνση </a:t>
            </a:r>
          </a:p>
          <a:p>
            <a:r>
              <a:rPr lang="el-GR" sz="2000" dirty="0" smtClean="0"/>
              <a:t>Κνησμός, έντονος, νυχτερινός</a:t>
            </a:r>
          </a:p>
          <a:p>
            <a:r>
              <a:rPr lang="el-GR" sz="2000" dirty="0" smtClean="0"/>
              <a:t>Μη ειδικό εξάνθημα: διάσπαρτες </a:t>
            </a:r>
            <a:r>
              <a:rPr lang="el-GR" sz="2000" dirty="0" err="1" smtClean="0"/>
              <a:t>ερυθηματώδεις</a:t>
            </a:r>
            <a:r>
              <a:rPr lang="el-GR" sz="2000" dirty="0" smtClean="0"/>
              <a:t> </a:t>
            </a:r>
            <a:r>
              <a:rPr lang="el-GR" sz="2000" dirty="0" err="1" smtClean="0"/>
              <a:t>βλατιδοφυσαλίδες</a:t>
            </a:r>
            <a:endParaRPr lang="el-GR" sz="2000" dirty="0"/>
          </a:p>
          <a:p>
            <a:r>
              <a:rPr lang="el-GR" sz="2000" b="1" dirty="0" smtClean="0"/>
              <a:t>Θέσεις:</a:t>
            </a:r>
            <a:r>
              <a:rPr lang="el-GR" sz="2000" dirty="0" smtClean="0"/>
              <a:t> κυρίως κοιλιά, μασχάλες, μαστοί, γλουτοί, αγκώνες, καρποί, μεσοδακτύλια, </a:t>
            </a:r>
            <a:r>
              <a:rPr lang="el-GR" sz="2000" dirty="0" err="1" smtClean="0"/>
              <a:t>ποδοκνημική</a:t>
            </a:r>
            <a:r>
              <a:rPr lang="el-GR" sz="2000" dirty="0" smtClean="0"/>
              <a:t>, γεννητικά όργανα  </a:t>
            </a:r>
          </a:p>
          <a:p>
            <a:r>
              <a:rPr lang="el-GR" sz="2000" dirty="0" smtClean="0"/>
              <a:t>ΌΧΙ τριχωτό κεφαλής και πρόσωπο </a:t>
            </a:r>
          </a:p>
          <a:p>
            <a:r>
              <a:rPr lang="el-GR" sz="2000" dirty="0" err="1" smtClean="0"/>
              <a:t>Παθογνωμονικά</a:t>
            </a:r>
            <a:r>
              <a:rPr lang="el-GR" sz="2000" dirty="0" smtClean="0"/>
              <a:t> : </a:t>
            </a:r>
            <a:r>
              <a:rPr lang="el-GR" sz="2000" b="1" dirty="0" smtClean="0"/>
              <a:t>Σήραγγες </a:t>
            </a:r>
          </a:p>
          <a:p>
            <a:r>
              <a:rPr lang="el-GR" sz="2000" dirty="0" smtClean="0"/>
              <a:t>Κοκκιώματα </a:t>
            </a:r>
            <a:endParaRPr lang="el-GR" sz="200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Ψώρα </a:t>
            </a:r>
            <a:endParaRPr lang="el-GR" sz="4000" dirty="0"/>
          </a:p>
        </p:txBody>
      </p:sp>
      <p:pic>
        <p:nvPicPr>
          <p:cNvPr id="4" name="Picture 6" descr="http://www.stanford.edu/class/humbio103/ParaSites2004/Scabies/scabie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14422"/>
            <a:ext cx="3960440" cy="2970330"/>
          </a:xfrm>
          <a:prstGeom prst="rect">
            <a:avLst/>
          </a:prstGeom>
          <a:noFill/>
        </p:spPr>
      </p:pic>
      <p:pic>
        <p:nvPicPr>
          <p:cNvPr id="5" name="Picture 8" descr="http://whatdoesscabieslooklike.net/wp-content/uploads/2010/03/infant-scabies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285728"/>
            <a:ext cx="2576142" cy="3944480"/>
          </a:xfrm>
          <a:prstGeom prst="rect">
            <a:avLst/>
          </a:prstGeom>
          <a:noFill/>
        </p:spPr>
      </p:pic>
      <p:pic>
        <p:nvPicPr>
          <p:cNvPr id="69634" name="Picture 2" descr="Αποτέλεσμα εικόνας για scabi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357694"/>
            <a:ext cx="3514725" cy="2238376"/>
          </a:xfrm>
          <a:prstGeom prst="rect">
            <a:avLst/>
          </a:prstGeom>
          <a:noFill/>
        </p:spPr>
      </p:pic>
      <p:pic>
        <p:nvPicPr>
          <p:cNvPr id="69636" name="Picture 4" descr="Σχετική εικόν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4214818"/>
            <a:ext cx="3643338" cy="24273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cabi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2070220"/>
            <a:ext cx="5857916" cy="4423324"/>
          </a:xfrm>
          <a:prstGeom prst="rect">
            <a:avLst/>
          </a:prstGeom>
          <a:noFill/>
        </p:spPr>
      </p:pic>
      <p:pic>
        <p:nvPicPr>
          <p:cNvPr id="30724" name="Picture 4" descr="Scabi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928934"/>
            <a:ext cx="2800350" cy="2114550"/>
          </a:xfrm>
          <a:prstGeom prst="rect">
            <a:avLst/>
          </a:prstGeom>
          <a:noFill/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sz="4000" dirty="0" smtClean="0"/>
              <a:t>Ψώρα- κοκκιώματα  </a:t>
            </a:r>
            <a:endParaRPr lang="el-GR" sz="4000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Ψώρα 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sz="2400" dirty="0" smtClean="0"/>
              <a:t>Νορβηγική ψώρα</a:t>
            </a:r>
          </a:p>
          <a:p>
            <a:r>
              <a:rPr lang="el-GR" sz="2000" dirty="0" err="1" smtClean="0"/>
              <a:t>Ανοσοκατεσταλμένοι</a:t>
            </a:r>
            <a:r>
              <a:rPr lang="el-GR" sz="2000" dirty="0" smtClean="0"/>
              <a:t> </a:t>
            </a:r>
          </a:p>
          <a:p>
            <a:r>
              <a:rPr lang="el-GR" sz="2000" dirty="0" smtClean="0"/>
              <a:t>Όχι έντονος κνησμός </a:t>
            </a:r>
          </a:p>
          <a:p>
            <a:r>
              <a:rPr lang="el-GR" sz="2000" dirty="0" smtClean="0"/>
              <a:t>Εικόνα εκζέματος/λεμφώματος </a:t>
            </a:r>
          </a:p>
          <a:p>
            <a:r>
              <a:rPr lang="el-GR" sz="2000" dirty="0" smtClean="0"/>
              <a:t>Μόλυνση περιβάλλοντος </a:t>
            </a:r>
            <a:r>
              <a:rPr lang="el-GR" sz="2400" dirty="0" smtClean="0"/>
              <a:t> </a:t>
            </a:r>
            <a:endParaRPr lang="el-GR" sz="2400" dirty="0"/>
          </a:p>
        </p:txBody>
      </p:sp>
      <p:pic>
        <p:nvPicPr>
          <p:cNvPr id="68610" name="Picture 2" descr="Αποτέλεσμα εικόνας για norwegian scabi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1705726"/>
            <a:ext cx="4720573" cy="38373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Ψώρα 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sz="2400" dirty="0" smtClean="0"/>
              <a:t>Διάγνωση </a:t>
            </a:r>
          </a:p>
          <a:p>
            <a:r>
              <a:rPr lang="el-GR" sz="2000" dirty="0" smtClean="0"/>
              <a:t>Κλινική </a:t>
            </a:r>
          </a:p>
          <a:p>
            <a:r>
              <a:rPr lang="el-GR" sz="2000" dirty="0" err="1" smtClean="0"/>
              <a:t>Δερματοσκόπιση</a:t>
            </a:r>
            <a:r>
              <a:rPr lang="el-GR" sz="2000" dirty="0" smtClean="0"/>
              <a:t> </a:t>
            </a:r>
          </a:p>
          <a:p>
            <a:r>
              <a:rPr lang="el-GR" sz="2000" dirty="0" smtClean="0"/>
              <a:t>Άμεση μικροσκόπηση (από σήραγγες): Ανεύρεση του </a:t>
            </a:r>
            <a:r>
              <a:rPr lang="el-GR" sz="2000" dirty="0" err="1" smtClean="0"/>
              <a:t>ακάρεως</a:t>
            </a:r>
            <a:r>
              <a:rPr lang="el-GR" sz="2000" dirty="0" smtClean="0"/>
              <a:t>, των αυγών, των κοπράνων  </a:t>
            </a:r>
            <a:endParaRPr lang="el-GR" sz="2000" dirty="0"/>
          </a:p>
        </p:txBody>
      </p:sp>
      <p:pic>
        <p:nvPicPr>
          <p:cNvPr id="77826" name="Picture 2" descr="Αποτέλεσμα εικόνας για scabies microsco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3857628"/>
            <a:ext cx="2952750" cy="2181226"/>
          </a:xfrm>
          <a:prstGeom prst="rect">
            <a:avLst/>
          </a:prstGeom>
          <a:noFill/>
        </p:spPr>
      </p:pic>
      <p:pic>
        <p:nvPicPr>
          <p:cNvPr id="77828" name="Picture 4" descr="Αποτέλεσμα εικόνας για scabies microsco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571876"/>
            <a:ext cx="3790950" cy="2838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Ψώρα 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buNone/>
              <a:defRPr/>
            </a:pP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Θεραπεία </a:t>
            </a:r>
          </a:p>
          <a:p>
            <a:pPr>
              <a:lnSpc>
                <a:spcPct val="110000"/>
              </a:lnSpc>
              <a:defRPr/>
            </a:pPr>
            <a:r>
              <a:rPr lang="el-GR" sz="2000" b="1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Βενζοϊκό  </a:t>
            </a:r>
            <a:r>
              <a:rPr lang="el-GR" sz="2000" b="1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βενζύλιο</a:t>
            </a:r>
            <a:r>
              <a:rPr lang="el-GR" sz="2000" b="1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( Benzyl benzoate)</a:t>
            </a:r>
            <a:r>
              <a:rPr lang="el-GR" sz="2000" b="1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: </a:t>
            </a: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25% ενήλικες – 10% </a:t>
            </a: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παιδιά</a:t>
            </a:r>
            <a:endParaRPr lang="el-GR" sz="2000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l-GR" sz="2000" b="1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Κροταμιτόνη</a:t>
            </a:r>
            <a:r>
              <a:rPr lang="el-GR" sz="2000" b="1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10%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(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Eurax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cream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)</a:t>
            </a:r>
            <a:endParaRPr lang="el-GR" sz="2000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l-GR" sz="2000" b="1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Καθιζηθέν</a:t>
            </a:r>
            <a:r>
              <a:rPr lang="el-GR" sz="2000" b="1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θείο (</a:t>
            </a:r>
            <a:r>
              <a:rPr lang="el-GR" sz="2000" b="1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sulfur</a:t>
            </a:r>
            <a:r>
              <a:rPr lang="el-GR" sz="2000" b="1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</a:t>
            </a:r>
            <a:r>
              <a:rPr lang="el-GR" sz="2000" b="1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precipitated</a:t>
            </a:r>
            <a:r>
              <a:rPr lang="el-GR" sz="2000" b="1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):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5-10%</a:t>
            </a:r>
            <a:r>
              <a:rPr lang="el-GR" sz="20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σε </a:t>
            </a: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βαζελίνη</a:t>
            </a:r>
            <a:endParaRPr lang="el-GR" sz="2000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l-GR" sz="2000" b="1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Περμεθρίνη</a:t>
            </a:r>
            <a:r>
              <a:rPr lang="el-GR" sz="2000" b="1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5% </a:t>
            </a:r>
            <a:r>
              <a:rPr lang="el-GR" sz="2000" dirty="0" err="1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cream</a:t>
            </a:r>
            <a:endParaRPr lang="el-GR" sz="2000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l-GR" sz="2000" b="1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Λινδάνιο</a:t>
            </a:r>
            <a:r>
              <a:rPr lang="el-GR" sz="2000" b="1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γαλάκτωμα 1</a:t>
            </a:r>
            <a:r>
              <a:rPr lang="el-GR" sz="2000" b="1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%</a:t>
            </a:r>
            <a:endParaRPr lang="el-GR" sz="2000" b="1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l-GR" sz="2000" b="1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Μαλαθείο</a:t>
            </a:r>
            <a:r>
              <a:rPr lang="el-GR" sz="2000" b="1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 υδατικό διάλυμα 0,5% (</a:t>
            </a:r>
            <a:r>
              <a:rPr lang="el-GR" sz="2000" b="1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Sicaril</a:t>
            </a:r>
            <a:r>
              <a:rPr lang="el-GR" sz="2000" b="1" dirty="0" smtClean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)</a:t>
            </a:r>
            <a:endParaRPr lang="el-GR" sz="2000" b="1" dirty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l-GR" sz="2000" b="1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Ιβερμεκτίνη</a:t>
            </a:r>
            <a:endParaRPr lang="el-GR" sz="2000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Ψώρα 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buNone/>
              <a:defRPr/>
            </a:pPr>
            <a:r>
              <a:rPr lang="el-GR" sz="2400" dirty="0" smtClean="0">
                <a:cs typeface="Arial" pitchFamily="34" charset="0"/>
              </a:rPr>
              <a:t>Θεραπεία </a:t>
            </a:r>
          </a:p>
          <a:p>
            <a:pPr>
              <a:lnSpc>
                <a:spcPct val="110000"/>
              </a:lnSpc>
              <a:defRPr/>
            </a:pPr>
            <a:r>
              <a:rPr lang="el-GR" sz="2000" b="1" dirty="0" smtClean="0">
                <a:cs typeface="Arial" pitchFamily="34" charset="0"/>
              </a:rPr>
              <a:t>Επάληψη </a:t>
            </a:r>
            <a:r>
              <a:rPr lang="el-GR" sz="2000" b="1" dirty="0">
                <a:cs typeface="Arial" pitchFamily="34" charset="0"/>
              </a:rPr>
              <a:t>του φαρμάκου σε όλο το σώμα, </a:t>
            </a:r>
            <a:r>
              <a:rPr lang="el-GR" sz="2000" dirty="0" smtClean="0">
                <a:cs typeface="Arial" pitchFamily="34" charset="0"/>
              </a:rPr>
              <a:t>πλην </a:t>
            </a:r>
            <a:r>
              <a:rPr lang="el-GR" sz="2000" dirty="0">
                <a:cs typeface="Arial" pitchFamily="34" charset="0"/>
              </a:rPr>
              <a:t>κεφαλής μετά από λουτρό καθαριότητας για 3 συνεχόμενα </a:t>
            </a:r>
            <a:r>
              <a:rPr lang="el-GR" sz="2000" dirty="0" smtClean="0">
                <a:cs typeface="Arial" pitchFamily="34" charset="0"/>
              </a:rPr>
              <a:t>βράδια</a:t>
            </a:r>
            <a:endParaRPr lang="el-GR" sz="2000" b="1" dirty="0">
              <a:cs typeface="Arial" pitchFamily="34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l-GR" sz="2000" b="1" dirty="0">
                <a:cs typeface="Arial" pitchFamily="34" charset="0"/>
              </a:rPr>
              <a:t>Αλλαγή ρούχων, </a:t>
            </a:r>
            <a:r>
              <a:rPr lang="el-GR" sz="2000" b="1" dirty="0" smtClean="0">
                <a:cs typeface="Arial" pitchFamily="34" charset="0"/>
              </a:rPr>
              <a:t>κλινοσκεπασμάτων</a:t>
            </a:r>
            <a:endParaRPr lang="el-GR" sz="2000" b="1" dirty="0">
              <a:cs typeface="Arial" pitchFamily="34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l-GR" sz="2000" b="1" dirty="0">
                <a:cs typeface="Arial" pitchFamily="34" charset="0"/>
              </a:rPr>
              <a:t>Επανάληψη της θεραπείας </a:t>
            </a:r>
            <a:r>
              <a:rPr lang="el-GR" sz="2000" dirty="0">
                <a:cs typeface="Arial" pitchFamily="34" charset="0"/>
              </a:rPr>
              <a:t>για 2-3 βράδια μετά από μία </a:t>
            </a:r>
            <a:r>
              <a:rPr lang="el-GR" sz="2000" dirty="0" smtClean="0">
                <a:cs typeface="Arial" pitchFamily="34" charset="0"/>
              </a:rPr>
              <a:t>εβδομάδα</a:t>
            </a:r>
            <a:endParaRPr lang="el-GR" sz="2000" b="1" dirty="0">
              <a:cs typeface="Arial" pitchFamily="34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l-GR" sz="2000" b="1" dirty="0" smtClean="0">
                <a:cs typeface="Arial" pitchFamily="34" charset="0"/>
              </a:rPr>
              <a:t>Στεγνό </a:t>
            </a:r>
            <a:r>
              <a:rPr lang="el-GR" sz="2000" b="1" dirty="0">
                <a:cs typeface="Arial" pitchFamily="34" charset="0"/>
              </a:rPr>
              <a:t>καθάρισμα-αποστείρωση μολυσμένων αντικειμένων </a:t>
            </a:r>
            <a:r>
              <a:rPr lang="el-GR" sz="2000" dirty="0">
                <a:cs typeface="Arial" pitchFamily="34" charset="0"/>
              </a:rPr>
              <a:t> ή αποφυγή χρησιμοποίησής τους για 5 </a:t>
            </a:r>
            <a:r>
              <a:rPr lang="el-GR" sz="2000" dirty="0" smtClean="0">
                <a:cs typeface="Arial" pitchFamily="34" charset="0"/>
              </a:rPr>
              <a:t>ημέρες</a:t>
            </a:r>
            <a:endParaRPr lang="el-GR" sz="2000" b="1" dirty="0">
              <a:cs typeface="Arial" pitchFamily="34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l-GR" sz="2000" b="1" dirty="0">
                <a:cs typeface="Arial" pitchFamily="34" charset="0"/>
              </a:rPr>
              <a:t>Θεραπεία ερεθισμένου δέρματος και κοκκιωμάτων  με </a:t>
            </a:r>
            <a:r>
              <a:rPr lang="el-GR" sz="2000" dirty="0">
                <a:cs typeface="Arial" pitchFamily="34" charset="0"/>
              </a:rPr>
              <a:t>μαλακτικά και τοπικά </a:t>
            </a:r>
            <a:r>
              <a:rPr lang="el-GR" sz="2000" dirty="0" err="1" smtClean="0">
                <a:cs typeface="Arial" pitchFamily="34" charset="0"/>
              </a:rPr>
              <a:t>κορτικοστεροειδή</a:t>
            </a:r>
            <a:endParaRPr lang="el-GR" sz="2000" b="1" dirty="0">
              <a:cs typeface="Arial" pitchFamily="34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l-GR" sz="2000" b="1" dirty="0">
                <a:cs typeface="Arial" pitchFamily="34" charset="0"/>
              </a:rPr>
              <a:t>Θεραπεία ατόμων αμέσου οικογενειακού περιβάλλοντος</a:t>
            </a:r>
          </a:p>
          <a:p>
            <a:endParaRPr lang="el-GR" sz="2000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Ποια η διάγνωση? Αντιμετώπιση ?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2" descr="Descriptive text is not available for this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2000240"/>
            <a:ext cx="5430216" cy="4181268"/>
          </a:xfrm>
          <a:prstGeom prst="rect">
            <a:avLst/>
          </a:prstGeom>
          <a:noFill/>
        </p:spPr>
      </p:pic>
      <p:pic>
        <p:nvPicPr>
          <p:cNvPr id="5" name="Picture 6" descr="Scabies: Definition, Signs, Images, Transmission, Tests, Treatment, Cure:  Medications, Loti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500174"/>
            <a:ext cx="2714644" cy="2928958"/>
          </a:xfrm>
          <a:prstGeom prst="rect">
            <a:avLst/>
          </a:prstGeom>
          <a:noFill/>
        </p:spPr>
      </p:pic>
      <p:pic>
        <p:nvPicPr>
          <p:cNvPr id="6" name="Picture 4" descr="Descriptive text is not available for this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071942"/>
            <a:ext cx="3214710" cy="25637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Δερματική </a:t>
            </a:r>
            <a:r>
              <a:rPr lang="el-GR" sz="4000" dirty="0" err="1" smtClean="0"/>
              <a:t>λεισμανίαση</a:t>
            </a:r>
            <a:r>
              <a:rPr lang="el-GR" sz="4000" dirty="0" smtClean="0"/>
              <a:t> 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el-GR" sz="2000" b="1" u="sng" dirty="0"/>
              <a:t>Αιτιολογία</a:t>
            </a:r>
            <a:r>
              <a:rPr lang="en-US" sz="2000" b="1" u="sng" dirty="0"/>
              <a:t>: </a:t>
            </a:r>
            <a:r>
              <a:rPr lang="el-GR" sz="2000" b="1" u="sng" dirty="0"/>
              <a:t> </a:t>
            </a:r>
            <a:r>
              <a:rPr lang="el-GR" sz="2000" dirty="0" err="1"/>
              <a:t>Λεισμάνια</a:t>
            </a:r>
            <a:r>
              <a:rPr lang="el-GR" sz="2000" dirty="0"/>
              <a:t> </a:t>
            </a:r>
            <a:r>
              <a:rPr lang="en-US" sz="2000" i="1" dirty="0" err="1" smtClean="0"/>
              <a:t>tropica</a:t>
            </a:r>
            <a:r>
              <a:rPr lang="el-GR" sz="2000" i="1" dirty="0" smtClean="0"/>
              <a:t> (</a:t>
            </a:r>
            <a:r>
              <a:rPr lang="el-GR" sz="2000" dirty="0" smtClean="0"/>
              <a:t>Ελλάδα</a:t>
            </a:r>
            <a:r>
              <a:rPr lang="el-GR" sz="2000" i="1" dirty="0" smtClean="0"/>
              <a:t>) </a:t>
            </a:r>
            <a:r>
              <a:rPr lang="el-GR" sz="2000" dirty="0" smtClean="0"/>
              <a:t> </a:t>
            </a:r>
            <a:endParaRPr lang="el-GR" sz="2000" dirty="0"/>
          </a:p>
          <a:p>
            <a:pPr>
              <a:lnSpc>
                <a:spcPct val="150000"/>
              </a:lnSpc>
              <a:defRPr/>
            </a:pPr>
            <a:r>
              <a:rPr lang="el-GR" sz="2000" b="1" u="sng" dirty="0"/>
              <a:t>Μετάδοση</a:t>
            </a:r>
            <a:r>
              <a:rPr lang="en-US" sz="2000" b="1" u="sng" dirty="0"/>
              <a:t> </a:t>
            </a:r>
            <a:r>
              <a:rPr lang="el-GR" sz="2000" b="1" u="sng" dirty="0"/>
              <a:t>– ξενιστής</a:t>
            </a:r>
            <a:r>
              <a:rPr lang="en-US" sz="2000" b="1" u="sng" dirty="0"/>
              <a:t>:</a:t>
            </a:r>
            <a:r>
              <a:rPr lang="el-GR" sz="2000" b="1" u="sng" dirty="0"/>
              <a:t> </a:t>
            </a:r>
            <a:r>
              <a:rPr lang="el-GR" sz="2000" dirty="0"/>
              <a:t>σκνίπα </a:t>
            </a:r>
            <a:r>
              <a:rPr lang="en-US" sz="2000" dirty="0"/>
              <a:t> </a:t>
            </a:r>
            <a:r>
              <a:rPr lang="el-GR" sz="2000" dirty="0"/>
              <a:t>(φλεβοτόμος</a:t>
            </a:r>
            <a:r>
              <a:rPr lang="el-GR" sz="2000" dirty="0" smtClean="0"/>
              <a:t>)</a:t>
            </a:r>
            <a:endParaRPr lang="el-GR" sz="2000" dirty="0"/>
          </a:p>
          <a:p>
            <a:pPr>
              <a:lnSpc>
                <a:spcPct val="150000"/>
              </a:lnSpc>
              <a:defRPr/>
            </a:pPr>
            <a:r>
              <a:rPr lang="el-GR" sz="2000" b="1" u="sng" dirty="0"/>
              <a:t>Χρόνος επώασης</a:t>
            </a:r>
            <a:r>
              <a:rPr lang="en-US" sz="2000" b="1" u="sng" dirty="0"/>
              <a:t>:</a:t>
            </a:r>
            <a:r>
              <a:rPr lang="el-GR" sz="2000" b="1" u="sng" dirty="0"/>
              <a:t> </a:t>
            </a:r>
            <a:r>
              <a:rPr lang="el-GR" sz="2000" dirty="0"/>
              <a:t>2-6 </a:t>
            </a:r>
            <a:r>
              <a:rPr lang="el-GR" sz="2000" dirty="0" smtClean="0"/>
              <a:t>μήνες</a:t>
            </a:r>
            <a:endParaRPr lang="el-GR" sz="2000" dirty="0"/>
          </a:p>
          <a:p>
            <a:pPr>
              <a:lnSpc>
                <a:spcPct val="150000"/>
              </a:lnSpc>
              <a:defRPr/>
            </a:pPr>
            <a:r>
              <a:rPr lang="el-GR" sz="2000" b="1" u="sng" dirty="0"/>
              <a:t>Επιδημιολογικά στοιχεία: </a:t>
            </a:r>
            <a:r>
              <a:rPr lang="el-GR" sz="2000" dirty="0"/>
              <a:t>Προσβάλλει 12.000.000 του συνόλου του πληθυσμού της γης</a:t>
            </a:r>
            <a:r>
              <a:rPr lang="en-US" sz="2000" dirty="0"/>
              <a:t>,</a:t>
            </a:r>
            <a:r>
              <a:rPr lang="el-GR" sz="2000" dirty="0"/>
              <a:t> κυρίως </a:t>
            </a:r>
            <a:r>
              <a:rPr lang="el-GR" sz="2000" dirty="0" smtClean="0"/>
              <a:t>παιδιά</a:t>
            </a:r>
          </a:p>
          <a:p>
            <a:pPr>
              <a:lnSpc>
                <a:spcPct val="150000"/>
              </a:lnSpc>
              <a:buNone/>
              <a:defRPr/>
            </a:pPr>
            <a:r>
              <a:rPr lang="el-GR" sz="2000" dirty="0"/>
              <a:t>	</a:t>
            </a:r>
            <a:r>
              <a:rPr lang="el-GR" sz="2000" dirty="0" smtClean="0"/>
              <a:t>Ενδημεί </a:t>
            </a:r>
            <a:r>
              <a:rPr lang="el-GR" sz="2000" dirty="0"/>
              <a:t>στα θερμά και υγρά κλίματα (Μεσόγειος, Μέση Ανατολή , Αφρική,  Ν. Αμερική)</a:t>
            </a:r>
          </a:p>
          <a:p>
            <a:pPr>
              <a:lnSpc>
                <a:spcPct val="150000"/>
              </a:lnSpc>
            </a:pPr>
            <a:endParaRPr lang="el-GR"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err="1" smtClean="0"/>
              <a:t>Κηλιδοβλατιδώδη</a:t>
            </a:r>
            <a:r>
              <a:rPr lang="el-GR" sz="3600" dirty="0" smtClean="0"/>
              <a:t> εξανθήματα 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Εξάνθημα από ιό </a:t>
            </a:r>
            <a:r>
              <a:rPr lang="el-GR" sz="2400" dirty="0" err="1" smtClean="0"/>
              <a:t>γρίππης</a:t>
            </a:r>
            <a:r>
              <a:rPr lang="el-GR" sz="2400" dirty="0" smtClean="0"/>
              <a:t> Η1Ν1</a:t>
            </a:r>
            <a:endParaRPr lang="el-GR" sz="2400" dirty="0"/>
          </a:p>
        </p:txBody>
      </p:sp>
      <p:pic>
        <p:nvPicPr>
          <p:cNvPr id="4" name="Picture 6" descr="Maculopapular rash in a patient with H1N1 influenza 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285992"/>
            <a:ext cx="5214974" cy="3882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Δερματική </a:t>
            </a:r>
            <a:r>
              <a:rPr lang="el-GR" dirty="0" err="1" smtClean="0"/>
              <a:t>λεισμανίαση</a:t>
            </a:r>
            <a:r>
              <a:rPr lang="el-GR" dirty="0" smtClean="0"/>
              <a:t> </a:t>
            </a:r>
            <a:endParaRPr lang="el-GR" dirty="0"/>
          </a:p>
        </p:txBody>
      </p:sp>
      <p:pic>
        <p:nvPicPr>
          <p:cNvPr id="78850" name="Picture 2" descr="Αποτέλεσμα εικόνας για leishmanias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714488"/>
            <a:ext cx="7858180" cy="4730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Δερματική </a:t>
            </a:r>
            <a:r>
              <a:rPr lang="el-GR" sz="4000" dirty="0" err="1" smtClean="0"/>
              <a:t>λεισμανίαση</a:t>
            </a:r>
            <a:r>
              <a:rPr lang="el-GR" sz="4000" dirty="0" smtClean="0"/>
              <a:t> </a:t>
            </a:r>
            <a:endParaRPr lang="el-GR" sz="4000" dirty="0"/>
          </a:p>
        </p:txBody>
      </p:sp>
      <p:pic>
        <p:nvPicPr>
          <p:cNvPr id="84994" name="Picture 2" descr="Αποτέλεσμα εικόνας για leishmanias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500174"/>
            <a:ext cx="6562725" cy="4924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Δερματική </a:t>
            </a:r>
            <a:r>
              <a:rPr lang="el-GR" sz="4000" dirty="0" err="1" smtClean="0"/>
              <a:t>λεισμανίαση</a:t>
            </a:r>
            <a:r>
              <a:rPr lang="el-GR" sz="4000" dirty="0" smtClean="0"/>
              <a:t> 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sz="2400" dirty="0" smtClean="0"/>
              <a:t>Κλινική εικόνα </a:t>
            </a:r>
          </a:p>
          <a:p>
            <a:r>
              <a:rPr lang="el-GR" sz="2000" dirty="0" err="1" smtClean="0"/>
              <a:t>Ασυμπτωματική</a:t>
            </a:r>
            <a:r>
              <a:rPr lang="el-GR" sz="2000" dirty="0" smtClean="0"/>
              <a:t> </a:t>
            </a:r>
          </a:p>
          <a:p>
            <a:r>
              <a:rPr lang="el-GR" sz="2000" dirty="0" err="1" smtClean="0"/>
              <a:t>Ερυθηματώδης</a:t>
            </a:r>
            <a:r>
              <a:rPr lang="el-GR" sz="2000" dirty="0" smtClean="0"/>
              <a:t> βλατίδα → πλάκα/οζίδιο </a:t>
            </a:r>
            <a:r>
              <a:rPr lang="el-GR" sz="2000" dirty="0" err="1" smtClean="0"/>
              <a:t>κυανέρυθρη</a:t>
            </a:r>
            <a:r>
              <a:rPr lang="el-GR" sz="2000" dirty="0" smtClean="0"/>
              <a:t> → εξέλκωση → αυτόματη επούλωση και ουλή (2 μήνες)</a:t>
            </a:r>
          </a:p>
          <a:p>
            <a:r>
              <a:rPr lang="el-GR" sz="2000" dirty="0" smtClean="0"/>
              <a:t>+/- οζίδια σε </a:t>
            </a:r>
            <a:r>
              <a:rPr lang="el-GR" sz="2000" dirty="0" err="1" smtClean="0"/>
              <a:t>λεμφαγγειακή</a:t>
            </a:r>
            <a:r>
              <a:rPr lang="el-GR" sz="2000" dirty="0" smtClean="0"/>
              <a:t> κατανομή</a:t>
            </a:r>
          </a:p>
          <a:p>
            <a:r>
              <a:rPr lang="el-GR" sz="2000" dirty="0" smtClean="0"/>
              <a:t>Πιο σοβαρές </a:t>
            </a:r>
            <a:r>
              <a:rPr lang="el-GR" sz="2000" dirty="0" err="1" smtClean="0"/>
              <a:t>ελκώσεις</a:t>
            </a:r>
            <a:r>
              <a:rPr lang="el-GR" sz="2000" dirty="0" smtClean="0"/>
              <a:t>  και μορφές σε </a:t>
            </a:r>
            <a:r>
              <a:rPr lang="el-GR" sz="2000" dirty="0" err="1" smtClean="0"/>
              <a:t>ανοσοκατεσταλμένους</a:t>
            </a:r>
            <a:r>
              <a:rPr lang="el-GR" sz="2000" dirty="0" smtClean="0"/>
              <a:t> </a:t>
            </a:r>
          </a:p>
          <a:p>
            <a:pPr>
              <a:buNone/>
            </a:pPr>
            <a:endParaRPr lang="el-GR" sz="2000" dirty="0" smtClean="0"/>
          </a:p>
          <a:p>
            <a:endParaRPr lang="el-GR" sz="2000" dirty="0"/>
          </a:p>
        </p:txBody>
      </p:sp>
      <p:pic>
        <p:nvPicPr>
          <p:cNvPr id="5" name="Picture 2" descr="Leism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3857628"/>
            <a:ext cx="3786214" cy="283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214942" y="5572140"/>
            <a:ext cx="1357322" cy="4286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7042" name="Picture 2" descr="https://escholarship.org/content/qt8k3992kr/inner/1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214818"/>
            <a:ext cx="3071834" cy="2047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Δερματική </a:t>
            </a:r>
            <a:r>
              <a:rPr lang="el-GR" sz="4000" dirty="0" err="1" smtClean="0"/>
              <a:t>λεισμανίαση</a:t>
            </a:r>
            <a:r>
              <a:rPr lang="el-GR" sz="4000" dirty="0" smtClean="0"/>
              <a:t> 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sz="2400" dirty="0" smtClean="0"/>
              <a:t>Άλλες μορφές </a:t>
            </a:r>
          </a:p>
          <a:p>
            <a:r>
              <a:rPr lang="el-GR" sz="2000" dirty="0" smtClean="0"/>
              <a:t>Υποτροπιάζουσα δερματική </a:t>
            </a:r>
            <a:r>
              <a:rPr lang="el-GR" sz="2000" dirty="0" err="1" smtClean="0"/>
              <a:t>λεισμανίαση</a:t>
            </a:r>
            <a:r>
              <a:rPr lang="el-GR" sz="2000" dirty="0" smtClean="0"/>
              <a:t> </a:t>
            </a:r>
          </a:p>
          <a:p>
            <a:r>
              <a:rPr lang="el-GR" sz="2000" dirty="0" smtClean="0"/>
              <a:t>Διάχυτη δερματική </a:t>
            </a:r>
            <a:r>
              <a:rPr lang="el-GR" sz="2000" dirty="0" err="1" smtClean="0"/>
              <a:t>λεισμανίαση</a:t>
            </a:r>
            <a:r>
              <a:rPr lang="el-GR" sz="2000" dirty="0" smtClean="0"/>
              <a:t> </a:t>
            </a:r>
          </a:p>
          <a:p>
            <a:r>
              <a:rPr lang="el-GR" sz="2000" dirty="0" err="1" smtClean="0"/>
              <a:t>Δερματοβλεννογόνιος</a:t>
            </a:r>
            <a:r>
              <a:rPr lang="el-GR" sz="2000" dirty="0" smtClean="0"/>
              <a:t> </a:t>
            </a:r>
            <a:r>
              <a:rPr lang="el-GR" sz="2000" dirty="0" err="1" smtClean="0"/>
              <a:t>λεισμανίαση</a:t>
            </a:r>
            <a:r>
              <a:rPr lang="el-GR" sz="2000" dirty="0" smtClean="0"/>
              <a:t> </a:t>
            </a:r>
          </a:p>
          <a:p>
            <a:r>
              <a:rPr lang="el-GR" sz="2000" dirty="0" smtClean="0"/>
              <a:t>Μετά Καλά-</a:t>
            </a:r>
            <a:r>
              <a:rPr lang="el-GR" sz="2000" dirty="0" err="1" smtClean="0"/>
              <a:t>Αζάρ </a:t>
            </a:r>
            <a:r>
              <a:rPr lang="el-GR" sz="2000" dirty="0" smtClean="0"/>
              <a:t>δερματική </a:t>
            </a:r>
            <a:r>
              <a:rPr lang="el-GR" sz="2000" dirty="0" err="1" smtClean="0"/>
              <a:t>λεισμανίαση</a:t>
            </a:r>
            <a:r>
              <a:rPr lang="el-GR" sz="2000" dirty="0" smtClean="0"/>
              <a:t> </a:t>
            </a:r>
          </a:p>
          <a:p>
            <a:endParaRPr lang="el-GR" sz="2000" dirty="0"/>
          </a:p>
        </p:txBody>
      </p:sp>
      <p:pic>
        <p:nvPicPr>
          <p:cNvPr id="86018" name="Picture 2" descr="Αποτέλεσμα εικόνας για leishmaniasis cutaneo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3571876"/>
            <a:ext cx="4071965" cy="30554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Δερματική </a:t>
            </a:r>
            <a:r>
              <a:rPr lang="el-GR" sz="4000" dirty="0" err="1" smtClean="0"/>
              <a:t>λεισμανίαση</a:t>
            </a:r>
            <a:r>
              <a:rPr lang="el-GR" sz="4000" dirty="0" smtClean="0"/>
              <a:t> 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sz="2400" dirty="0" smtClean="0"/>
              <a:t>Διάγνωση </a:t>
            </a:r>
          </a:p>
          <a:p>
            <a:r>
              <a:rPr lang="el-GR" sz="2000" dirty="0" smtClean="0"/>
              <a:t>Άμεση μικροσκόπηση με χρώση </a:t>
            </a:r>
            <a:r>
              <a:rPr lang="en-US" sz="2000" dirty="0" err="1" smtClean="0"/>
              <a:t>Giemsa</a:t>
            </a:r>
            <a:endParaRPr lang="en-US" sz="2000" dirty="0" smtClean="0"/>
          </a:p>
          <a:p>
            <a:r>
              <a:rPr lang="el-GR" sz="2000" dirty="0" smtClean="0"/>
              <a:t>Καλλιέργεια </a:t>
            </a:r>
          </a:p>
          <a:p>
            <a:r>
              <a:rPr lang="en-US" sz="2000" dirty="0" smtClean="0"/>
              <a:t>PCR</a:t>
            </a:r>
          </a:p>
          <a:p>
            <a:r>
              <a:rPr lang="el-GR" sz="2000" dirty="0" smtClean="0"/>
              <a:t>Ιστολογική εξέταση </a:t>
            </a:r>
            <a:r>
              <a:rPr lang="en-US" sz="2000" dirty="0" smtClean="0"/>
              <a:t> </a:t>
            </a:r>
          </a:p>
          <a:p>
            <a:endParaRPr lang="el-GR" sz="2000" dirty="0"/>
          </a:p>
        </p:txBody>
      </p:sp>
      <p:pic>
        <p:nvPicPr>
          <p:cNvPr id="4" name="Picture 2" descr="Leism micro1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786190"/>
            <a:ext cx="3467076" cy="270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6" name="Picture 2" descr="Αποτέλεσμα εικόνας για leishmaniasis patholog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57562"/>
            <a:ext cx="3929090" cy="31107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Δερματική </a:t>
            </a:r>
            <a:r>
              <a:rPr lang="el-GR" sz="4000" dirty="0" err="1" smtClean="0"/>
              <a:t>λεισμανίαση</a:t>
            </a:r>
            <a:r>
              <a:rPr lang="el-GR" sz="4000" dirty="0" smtClean="0"/>
              <a:t> 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2400" dirty="0" smtClean="0"/>
              <a:t>Θεραπεία </a:t>
            </a:r>
          </a:p>
          <a:p>
            <a:pPr>
              <a:lnSpc>
                <a:spcPct val="120000"/>
              </a:lnSpc>
              <a:defRPr/>
            </a:pPr>
            <a:r>
              <a:rPr lang="el-GR" sz="2000" b="1" u="sng" dirty="0"/>
              <a:t>Τοπική</a:t>
            </a:r>
          </a:p>
          <a:p>
            <a:pPr>
              <a:lnSpc>
                <a:spcPct val="120000"/>
              </a:lnSpc>
              <a:defRPr/>
            </a:pPr>
            <a:r>
              <a:rPr lang="el-GR" sz="2000" dirty="0" smtClean="0"/>
              <a:t>Κρυοθεραπεία</a:t>
            </a:r>
            <a:r>
              <a:rPr lang="el-GR" sz="2000" dirty="0"/>
              <a:t>, </a:t>
            </a:r>
            <a:r>
              <a:rPr lang="el-GR" sz="2000" dirty="0" err="1"/>
              <a:t>διαθερμοπηξία</a:t>
            </a:r>
            <a:r>
              <a:rPr lang="el-GR" sz="2000" dirty="0"/>
              <a:t>, </a:t>
            </a:r>
            <a:r>
              <a:rPr lang="el-GR" sz="2000" dirty="0" err="1"/>
              <a:t>laser</a:t>
            </a:r>
            <a:r>
              <a:rPr lang="el-GR" sz="2000" dirty="0"/>
              <a:t>, χειρουργική </a:t>
            </a:r>
            <a:r>
              <a:rPr lang="el-GR" sz="2000" dirty="0" smtClean="0"/>
              <a:t>αφαίρεση, </a:t>
            </a:r>
            <a:r>
              <a:rPr lang="el-GR" sz="2000" dirty="0" err="1" smtClean="0"/>
              <a:t>ιμικουιμόδη</a:t>
            </a:r>
            <a:endParaRPr lang="el-GR" sz="2000" dirty="0"/>
          </a:p>
          <a:p>
            <a:pPr>
              <a:lnSpc>
                <a:spcPct val="120000"/>
              </a:lnSpc>
              <a:defRPr/>
            </a:pPr>
            <a:r>
              <a:rPr lang="el-GR" sz="2000" dirty="0" err="1"/>
              <a:t>Ενδοβλαβική</a:t>
            </a:r>
            <a:r>
              <a:rPr lang="el-GR" sz="2000" dirty="0"/>
              <a:t> έγχυση αλάτων </a:t>
            </a:r>
            <a:r>
              <a:rPr lang="el-GR" sz="2000" dirty="0" err="1"/>
              <a:t>πεντασθενούς</a:t>
            </a:r>
            <a:r>
              <a:rPr lang="el-GR" sz="2000" dirty="0"/>
              <a:t> </a:t>
            </a:r>
            <a:r>
              <a:rPr lang="el-GR" sz="2000" dirty="0" smtClean="0"/>
              <a:t>αντιμονίου</a:t>
            </a:r>
            <a:endParaRPr lang="el-GR" sz="2000" dirty="0"/>
          </a:p>
          <a:p>
            <a:pPr>
              <a:lnSpc>
                <a:spcPct val="120000"/>
              </a:lnSpc>
              <a:defRPr/>
            </a:pPr>
            <a:r>
              <a:rPr lang="el-GR" sz="2000" dirty="0"/>
              <a:t>Αλοιφή </a:t>
            </a:r>
            <a:r>
              <a:rPr lang="el-GR" sz="2000" dirty="0" err="1"/>
              <a:t>παραμομυκίνης</a:t>
            </a:r>
            <a:r>
              <a:rPr lang="el-GR" sz="2000" dirty="0"/>
              <a:t> 15% σε λευκή </a:t>
            </a:r>
            <a:r>
              <a:rPr lang="el-GR" sz="2000" dirty="0" smtClean="0"/>
              <a:t>βαζελίνη</a:t>
            </a:r>
            <a:endParaRPr lang="el-GR" sz="2000" dirty="0"/>
          </a:p>
          <a:p>
            <a:pPr>
              <a:lnSpc>
                <a:spcPct val="120000"/>
              </a:lnSpc>
              <a:defRPr/>
            </a:pPr>
            <a:r>
              <a:rPr lang="el-GR" sz="2000" b="1" u="sng" dirty="0" smtClean="0"/>
              <a:t>Συστηματική</a:t>
            </a:r>
            <a:endParaRPr lang="el-GR" sz="2000" b="1" u="sng" dirty="0"/>
          </a:p>
          <a:p>
            <a:pPr>
              <a:lnSpc>
                <a:spcPct val="120000"/>
              </a:lnSpc>
              <a:defRPr/>
            </a:pPr>
            <a:r>
              <a:rPr lang="el-GR" sz="2000" dirty="0"/>
              <a:t>Άλατα </a:t>
            </a:r>
            <a:r>
              <a:rPr lang="el-GR" sz="2000" dirty="0" err="1"/>
              <a:t>πεντασθενούς</a:t>
            </a:r>
            <a:r>
              <a:rPr lang="el-GR" sz="2000" dirty="0"/>
              <a:t> αντιμονίου (20mg/kg </a:t>
            </a:r>
            <a:r>
              <a:rPr lang="en-US" sz="2000" dirty="0"/>
              <a:t>x</a:t>
            </a:r>
            <a:r>
              <a:rPr lang="el-GR" sz="2000" dirty="0"/>
              <a:t> 3 για 15-30 ημέρες</a:t>
            </a:r>
            <a:r>
              <a:rPr lang="el-GR" sz="2000" dirty="0" smtClean="0"/>
              <a:t>)</a:t>
            </a:r>
            <a:endParaRPr lang="el-GR" sz="2000" dirty="0"/>
          </a:p>
          <a:p>
            <a:pPr>
              <a:lnSpc>
                <a:spcPct val="120000"/>
              </a:lnSpc>
              <a:defRPr/>
            </a:pPr>
            <a:r>
              <a:rPr lang="el-GR" sz="2000" dirty="0" err="1"/>
              <a:t>Αζόλες</a:t>
            </a:r>
            <a:r>
              <a:rPr lang="el-GR" sz="2000" dirty="0"/>
              <a:t> (</a:t>
            </a:r>
            <a:r>
              <a:rPr lang="el-GR" sz="2000" dirty="0" err="1"/>
              <a:t>κετοκοναζόλη</a:t>
            </a:r>
            <a:r>
              <a:rPr lang="el-GR" sz="2000" dirty="0"/>
              <a:t>, </a:t>
            </a:r>
            <a:r>
              <a:rPr lang="el-GR" sz="2000" dirty="0" err="1"/>
              <a:t>ιτρακοναζόλη</a:t>
            </a:r>
            <a:r>
              <a:rPr lang="el-GR" sz="2000" dirty="0" smtClean="0"/>
              <a:t>)</a:t>
            </a:r>
            <a:endParaRPr lang="el-GR" sz="2000" dirty="0"/>
          </a:p>
          <a:p>
            <a:pPr>
              <a:lnSpc>
                <a:spcPct val="120000"/>
              </a:lnSpc>
              <a:defRPr/>
            </a:pPr>
            <a:r>
              <a:rPr lang="el-GR" sz="2000" dirty="0" err="1"/>
              <a:t>Παραμομυκίνη</a:t>
            </a:r>
            <a:r>
              <a:rPr lang="el-GR" sz="2000" dirty="0"/>
              <a:t> </a:t>
            </a:r>
            <a:r>
              <a:rPr lang="el-GR" sz="2000" dirty="0" smtClean="0"/>
              <a:t>im</a:t>
            </a:r>
            <a:endParaRPr lang="el-GR" sz="2000" dirty="0"/>
          </a:p>
          <a:p>
            <a:pPr>
              <a:lnSpc>
                <a:spcPct val="120000"/>
              </a:lnSpc>
              <a:defRPr/>
            </a:pPr>
            <a:r>
              <a:rPr lang="el-GR" sz="2000" dirty="0" err="1"/>
              <a:t>Αλλοπουρινόλη</a:t>
            </a:r>
            <a:endParaRPr lang="el-GR" sz="2000" dirty="0"/>
          </a:p>
          <a:p>
            <a:pPr>
              <a:lnSpc>
                <a:spcPct val="120000"/>
              </a:lnSpc>
              <a:defRPr/>
            </a:pPr>
            <a:endParaRPr lang="el-GR" sz="2400" dirty="0"/>
          </a:p>
          <a:p>
            <a:pPr>
              <a:lnSpc>
                <a:spcPct val="120000"/>
              </a:lnSpc>
            </a:pPr>
            <a:endParaRPr lang="el-GR" sz="2400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Αποτέλεσμα εικόνας για microbes imag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357298"/>
            <a:ext cx="7110433" cy="40001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13952</TotalTime>
  <Words>2084</Words>
  <Application>Microsoft Office PowerPoint</Application>
  <PresentationFormat>On-screen Show (4:3)</PresentationFormat>
  <Paragraphs>534</Paragraphs>
  <Slides>96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97" baseType="lpstr">
      <vt:lpstr>Office Theme</vt:lpstr>
      <vt:lpstr>Λοιμώξεις δέρματος από ιούς και παράσιτα </vt:lpstr>
      <vt:lpstr>Ερπητοιοί </vt:lpstr>
      <vt:lpstr>Κηλιδοβλατιδώδη εξανθήματα </vt:lpstr>
      <vt:lpstr>Κηλιδοβλατιδώδη εξανθήματα </vt:lpstr>
      <vt:lpstr>Κηλιδοβλατιδώδη εξανθήματα </vt:lpstr>
      <vt:lpstr>Κηλιδοβλατιδώδη εξανθήματα </vt:lpstr>
      <vt:lpstr>Κηλιδοβλατιδώδη εξανθήματα </vt:lpstr>
      <vt:lpstr>Κηλιδοβλατιδώδη εξανθήματα </vt:lpstr>
      <vt:lpstr>Κηλιδοβλατιδώδη εξανθήματα </vt:lpstr>
      <vt:lpstr>Βλατιδολεπιδώδη εξανθήματα </vt:lpstr>
      <vt:lpstr>Ιός του απλού έρπητα (HSV)</vt:lpstr>
      <vt:lpstr>Ιός του απλού έρπητα (HSV1)</vt:lpstr>
      <vt:lpstr>Ιός του απλού έρπητα (HSV1)</vt:lpstr>
      <vt:lpstr>Ιός του απλού έρπητα (HSV1)</vt:lpstr>
      <vt:lpstr>Ιός του απλού έρπητα (HSV1)</vt:lpstr>
      <vt:lpstr>Ερπητική ουλοστοματίτιδα </vt:lpstr>
      <vt:lpstr>Ιός του απλού έρπητα (HSV1)</vt:lpstr>
      <vt:lpstr>Υποτροπιάζον έρπης</vt:lpstr>
      <vt:lpstr>Ιός του απλού έρπητα (HSV1)</vt:lpstr>
      <vt:lpstr>Ιός του απλού έρπητα (HSV1)</vt:lpstr>
      <vt:lpstr>κ/ες και PCR για HSV1 και 2  Αίμα, ούρα, δέρμα, ΕΝΥ  Γενική αίματος, γενική ΕΝΥ και βιοχημικά IV acyclovir 60 mg/kg/d σε 3 δόσεις</vt:lpstr>
      <vt:lpstr>Ιός του απλού έρπητα (HSV1)</vt:lpstr>
      <vt:lpstr>Επιπλοκές απλού έρπητα </vt:lpstr>
      <vt:lpstr>Ιός του απλού έρπητα (HSV1)</vt:lpstr>
      <vt:lpstr>Ιός του απλού έρπητα (HSV1)</vt:lpstr>
      <vt:lpstr>Ιός του απλού έρπητα (HSV1)</vt:lpstr>
      <vt:lpstr>Slide 27</vt:lpstr>
      <vt:lpstr>Ανεμοβλογιά </vt:lpstr>
      <vt:lpstr>Ανεμοβλογιά </vt:lpstr>
      <vt:lpstr>Ανεμοβλογιά</vt:lpstr>
      <vt:lpstr>Ανεμοβλογιά </vt:lpstr>
      <vt:lpstr>Ανεμοβλογιά </vt:lpstr>
      <vt:lpstr>Ανεμοβλογιά </vt:lpstr>
      <vt:lpstr>Ανεμοβλογιά </vt:lpstr>
      <vt:lpstr>Ανεμοβλογιά</vt:lpstr>
      <vt:lpstr>Ανεμοβλογιά</vt:lpstr>
      <vt:lpstr>Ιός Coxackie. Νόσος χειρός- ποδός-στόματος </vt:lpstr>
      <vt:lpstr>Ανεμοβλογιά</vt:lpstr>
      <vt:lpstr>Ανεμοβλογιά</vt:lpstr>
      <vt:lpstr>Έρπητας ζωστήρας </vt:lpstr>
      <vt:lpstr>Έρπητας ζωστήρας </vt:lpstr>
      <vt:lpstr>Έρπητας ζωστήρας </vt:lpstr>
      <vt:lpstr>Έρπητας ζωστήρας </vt:lpstr>
      <vt:lpstr>Έρπητας ζωστήρας </vt:lpstr>
      <vt:lpstr>Έρπητας ζωστήρας </vt:lpstr>
      <vt:lpstr>Έρπητας ζωστήρας </vt:lpstr>
      <vt:lpstr>Έρπητας ζωστήρας </vt:lpstr>
      <vt:lpstr>Ποια η διάγνωση? Αντιμετώπιση ?</vt:lpstr>
      <vt:lpstr>Ποια η διάγνωση? Αντιμετώπιση ?</vt:lpstr>
      <vt:lpstr>Ποια η διάγνωση? Αντιμετώπιση ?</vt:lpstr>
      <vt:lpstr>Ποια η διάγνωση? Αντιμετώπιση ?</vt:lpstr>
      <vt:lpstr>Ποια η διάγνωση? Αντιμετώπιση ?</vt:lpstr>
      <vt:lpstr>Ποια η διάγνωση? Αντιμετώπιση ?</vt:lpstr>
      <vt:lpstr>Ποια η διάγνωση? Αντιμετώπιση ?</vt:lpstr>
      <vt:lpstr>Ποια η διάγνωση? Αντιμετώπιση ?</vt:lpstr>
      <vt:lpstr>Ποια η διάγνωση? Αντιμετώπιση ?</vt:lpstr>
      <vt:lpstr>Ιοί HPV </vt:lpstr>
      <vt:lpstr>Ιοί HPV </vt:lpstr>
      <vt:lpstr>Ιοί HPV </vt:lpstr>
      <vt:lpstr>Μυρμηκιές </vt:lpstr>
      <vt:lpstr>Μυρμηκιές </vt:lpstr>
      <vt:lpstr>Μυρμηκιές </vt:lpstr>
      <vt:lpstr>Μυρμηκιές</vt:lpstr>
      <vt:lpstr>Μυρμηκιές</vt:lpstr>
      <vt:lpstr>Μυρμηκιές </vt:lpstr>
      <vt:lpstr>Μυρμηκιές </vt:lpstr>
      <vt:lpstr>Ποια η διάγνωση? Αντιμετώπιση ?</vt:lpstr>
      <vt:lpstr>Ποια η διάγνωση? Αντιμετώπιση ?</vt:lpstr>
      <vt:lpstr>Μολυσματική τέρμινθος </vt:lpstr>
      <vt:lpstr>Μολυσματική τέρμινθος </vt:lpstr>
      <vt:lpstr>Slide 71</vt:lpstr>
      <vt:lpstr>Φθειρίαση </vt:lpstr>
      <vt:lpstr>Φθειρίαση τριχωτού κεφαλής </vt:lpstr>
      <vt:lpstr>Φθειρίαση τριχωτού κεφαλής </vt:lpstr>
      <vt:lpstr>Slide 75</vt:lpstr>
      <vt:lpstr>Φθειρίαση σώματος </vt:lpstr>
      <vt:lpstr>Φθειρίαση εφηβαίου </vt:lpstr>
      <vt:lpstr>Slide 78</vt:lpstr>
      <vt:lpstr>Φθειρίαση </vt:lpstr>
      <vt:lpstr>Ψώρα </vt:lpstr>
      <vt:lpstr>Ψώρα </vt:lpstr>
      <vt:lpstr>Ψώρα </vt:lpstr>
      <vt:lpstr>Ψώρα- κοκκιώματα  </vt:lpstr>
      <vt:lpstr>Ψώρα </vt:lpstr>
      <vt:lpstr>Ψώρα </vt:lpstr>
      <vt:lpstr>Ψώρα </vt:lpstr>
      <vt:lpstr>Ψώρα </vt:lpstr>
      <vt:lpstr>Ποια η διάγνωση? Αντιμετώπιση ?</vt:lpstr>
      <vt:lpstr>Δερματική λεισμανίαση </vt:lpstr>
      <vt:lpstr>Δερματική λεισμανίαση </vt:lpstr>
      <vt:lpstr>Δερματική λεισμανίαση </vt:lpstr>
      <vt:lpstr>Δερματική λεισμανίαση </vt:lpstr>
      <vt:lpstr>Δερματική λεισμανίαση </vt:lpstr>
      <vt:lpstr>Δερματική λεισμανίαση </vt:lpstr>
      <vt:lpstr>Δερματική λεισμανίαση </vt:lpstr>
      <vt:lpstr>Slide 96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Λοιμώξεις δέρματος από ιούς και παράσιτα</dc:title>
  <dc:creator>nikos</dc:creator>
  <cp:lastModifiedBy>nikos</cp:lastModifiedBy>
  <cp:revision>419</cp:revision>
  <dcterms:created xsi:type="dcterms:W3CDTF">2018-09-16T16:15:12Z</dcterms:created>
  <dcterms:modified xsi:type="dcterms:W3CDTF">2022-10-18T06:56:25Z</dcterms:modified>
</cp:coreProperties>
</file>